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991" r:id="rId3"/>
    <p:sldId id="1330" r:id="rId4"/>
    <p:sldId id="1120" r:id="rId5"/>
    <p:sldId id="1177" r:id="rId6"/>
    <p:sldId id="1133" r:id="rId7"/>
    <p:sldId id="1299" r:id="rId8"/>
    <p:sldId id="1395" r:id="rId9"/>
    <p:sldId id="1393" r:id="rId10"/>
    <p:sldId id="1349" r:id="rId11"/>
    <p:sldId id="1350" r:id="rId12"/>
    <p:sldId id="1422" r:id="rId13"/>
    <p:sldId id="1412" r:id="rId14"/>
    <p:sldId id="1391" r:id="rId15"/>
    <p:sldId id="278" r:id="rId16"/>
    <p:sldId id="1409" r:id="rId17"/>
    <p:sldId id="1410" r:id="rId18"/>
    <p:sldId id="1428" r:id="rId19"/>
    <p:sldId id="1426" r:id="rId20"/>
    <p:sldId id="1413" r:id="rId21"/>
    <p:sldId id="1301" r:id="rId22"/>
    <p:sldId id="1185" r:id="rId23"/>
    <p:sldId id="1188" r:id="rId24"/>
    <p:sldId id="1423" r:id="rId25"/>
    <p:sldId id="1407" r:id="rId26"/>
    <p:sldId id="1411" r:id="rId27"/>
    <p:sldId id="1397" r:id="rId28"/>
    <p:sldId id="1390" r:id="rId29"/>
    <p:sldId id="1197" r:id="rId30"/>
    <p:sldId id="1212" r:id="rId31"/>
    <p:sldId id="1339" r:id="rId32"/>
    <p:sldId id="1398" r:id="rId33"/>
    <p:sldId id="1399" r:id="rId34"/>
    <p:sldId id="1324" r:id="rId35"/>
    <p:sldId id="1331" r:id="rId36"/>
    <p:sldId id="1429" r:id="rId37"/>
    <p:sldId id="1202" r:id="rId38"/>
    <p:sldId id="1201" r:id="rId39"/>
    <p:sldId id="1354" r:id="rId40"/>
    <p:sldId id="1296" r:id="rId41"/>
    <p:sldId id="1414" r:id="rId42"/>
    <p:sldId id="1149" r:id="rId43"/>
    <p:sldId id="1392" r:id="rId44"/>
    <p:sldId id="1430" r:id="rId45"/>
    <p:sldId id="1417" r:id="rId46"/>
    <p:sldId id="1248" r:id="rId47"/>
    <p:sldId id="1394" r:id="rId48"/>
    <p:sldId id="276" r:id="rId49"/>
    <p:sldId id="1363" r:id="rId50"/>
    <p:sldId id="284" r:id="rId51"/>
    <p:sldId id="1364" r:id="rId52"/>
    <p:sldId id="1418" r:id="rId53"/>
    <p:sldId id="1226" r:id="rId54"/>
    <p:sldId id="1210" r:id="rId55"/>
    <p:sldId id="1334" r:id="rId56"/>
    <p:sldId id="1340" r:id="rId57"/>
    <p:sldId id="1419" r:id="rId58"/>
    <p:sldId id="1211" r:id="rId59"/>
    <p:sldId id="1287" r:id="rId60"/>
    <p:sldId id="1333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A18"/>
    <a:srgbClr val="FEE9E8"/>
    <a:srgbClr val="6DB12E"/>
    <a:srgbClr val="FFFDA2"/>
    <a:srgbClr val="008F21"/>
    <a:srgbClr val="F6F4E9"/>
    <a:srgbClr val="EEE9D3"/>
    <a:srgbClr val="FFFDF2"/>
    <a:srgbClr val="FFEBEA"/>
    <a:srgbClr val="FF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2" autoAdjust="0"/>
    <p:restoredTop sz="77945"/>
  </p:normalViewPr>
  <p:slideViewPr>
    <p:cSldViewPr snapToGrid="0" snapToObjects="1">
      <p:cViewPr varScale="1">
        <p:scale>
          <a:sx n="90" d="100"/>
          <a:sy n="90" d="100"/>
        </p:scale>
        <p:origin x="240" y="352"/>
      </p:cViewPr>
      <p:guideLst>
        <p:guide orient="horz" pos="1872"/>
        <p:guide pos="416"/>
      </p:guideLst>
    </p:cSldViewPr>
  </p:slideViewPr>
  <p:outlineViewPr>
    <p:cViewPr>
      <p:scale>
        <a:sx n="33" d="100"/>
        <a:sy n="33" d="100"/>
      </p:scale>
      <p:origin x="0" y="-49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4/9/26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0T16:56:27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3705,'73'-20,"21"-8,-1-1,-28 10,11-2,-5 0,6-2,1 0,0 0,6-1,-9 2,-12 2,-3 0,14-5,-2 0,-22 3,-1 1,12-3,-1-1,-14 2,-2 1,37-15,-10 2,-12 5,-6 2,7-3,-14 10,14-10,-1 4,0-6,-3 4,2-1,11-10,-9 7,1-1,9-10,4 0,-3-1,-15 12,13-9,-8 4,5-4,0-1,-11 6,-6 2,0-1,-11 7,10-6,-5 5,-1 0,0 0,-12 8,-2 0,-7 4,1-2,-2 2,4-5,-3 5,-1 0,4-2,-2 1,4-5,-1 1,0-1,0 1,3-3,0-1,0 0,3-5,-1 3,2-3,1 3,-5 6,0 0,0 3,-3-2,-1 4,-2 0,-2 3,5-1,2-2,5-2,4-4,2-4,2 0,2-3,-8 5,7-1,-7 2,5-2,-9 5,-4 3,-8 3,-5 5,-3 2,15 5,0 1,31 1,13 2,21 1,8 0,-39 0,2 1,-3-2,1 1,16 0,2 0,1 0,1 0,-3 0,1-1,6-2,-2 0,-11 0,-1 1,0-2,-1 1,-6 2,-2 0,38-1,-46 1,1 0,38-2,-41 1,1 1,47 0,-13 1,9-1,-7-1,10-1,-45 0,0 0,42-4,-43 4,0-1,45-3,1 1,-10 0,5 0,-2 0,-39 2,2-1,2-2,-2 0,42-4,-42 2,0-1,40-6,-39 6,0 0,-2 1,0 0,44-10,-45 10,1 0,44-10,-43 9,0-1,-1 2,-3 0,32-7,9 2,-18 2,13 0,-6 3,1 1,-4 0,15-1,0-4,1 3,-42 3,0-1,44-4,-43 5,0-1,47-9,-10 2,3-2,-10 0,12-3,-5 1,-30 5,0 1,30-8,-35 8,-2 1,13-5,4-2,0 2,5-4,0 2,-13 1,-7 1,-13 1,-7 3,-7 1,-10 3,-4 2,2 0,2 2,1 0,1 0,-3 2,-1-2,19 16,-9-14,13 13,-19-19,-6 3,3-4,-3 4,10 0,-5 2,5-2,3 0,7-3,8-1,-4-2,8 1,-8-2,3 1,-3-1,-10 5,4 0,-7 2,4-1,-1 1,-1 0,3 0,0-1,4 1,-2-1,5-1,-3 0,5-1,1 1,-5-1,7 1,-5 1,8 0,4 3,-3-4,9 1,-3-3,9-1,-1 3,1-3,3 1,-3-3,3-2,-8 2,-1 2,-6 0,6-1,1-2,-4-1,7 0,-4-2,2 4,-3-3,-11 7,-3-3,-10 5,0-1,-6 3,-5 0,-3 2,0-1,0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0T16:56:35.6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4017,'67'21,"17"5,-35-9,22 9,-14-3,1 3,-3-2,8 4,-1 3,14 7,8 1,-2 3,-33-21,0-1,-2-1,1 0,6 2,3 0,2 0,2 0,0 1,1-1,2 1,0-1,3 3,-1-2,-11-4,1-1,9 4,1 0,-12-6,-2 0,2 0,1 0,0 1,-2 1,36 13,-9-1,-6 2,-18-5,-2-1,2 4,-18-9,6 6,-11-6,-3 0,2 5,-8-6,7 7,2 0,5 4,4 2,-10 1,6 3,-3-1,7 4,-1-3,-3-4,0 1,0-6,1 3,-3-4,3 5,-2-2,7 2,1-2,-2-3,0 1,-3-5,1 1,-3-4,-5-3,1 0,-8-6,7 3,-6-4,0 0,-5-2,-8-2,-1-2,4-2,0-1,10-1,6 0,38-2,-12 1,23-2,-24-1,-6 0,4-3,-7 1,-9-1,2 3,-8-2,7 2,-1 0,-6 1,3 3,-4-1,7 0,-2 0,7-1,0 1,4-2,0-1,-8 2,-1 0,-4 0,2 1,2 1,-7-3,4 3,-5-4,3 2,-4-1,2-1,-3 1,4-2,-2 0,-1 0,-5 1,-2 0,1 0,-1 1,-2-1,1 2,-8 0,1 2,-3-6,0-4,-1 1,4-3,-3 7,10-7,4 0,4-4,9-2,3-1,8-8,6-2,-4-1,5-3,-5 4,3-5,0 0,-7 3,8-4,-3 0,7-3,-8 5,4-2,-8 10,2-5,-4 6,-10 1,-1 1,-5 1,4-3,0-2,-2 1,5-4,2-1,5-2,6-5,-7 5,6-5,-3 2,5-8,-4 3,6-6,-4 1,6-3,2-4,-7 8,6-4,-4 4,7-3,-1-3,-8 10,5-8,-4 8,6-4,5-4,-9 10,10-11,-11 12,10-11,-10 7,7-7,-6 5,7-5,-4 4,-4 4,3 2,-3 2,6-3,-3 1,-5 2,-2 3,-4 4,4-5,-1 4,-3 0,3 1,-1-1,4-3,-2 3,1-5,-4 5,7-7,-2 1,-3 2,4-5,-4 2,10-8,-1-1,-6 7,4-5,-10 6,5-2,-9 1,-8 10,-5 1,-7 9,-3 0,-6 6,-1 3,-3 1,6-1,0 5,14 2,54-8,-24-1,32-9,-56 4,-13-1,-8 4,0-6,-1 4,0-1,3-2,0 2,6-5,4 0,2-5,5-4,-7 2,4-3,-4 2,1 1,-1 3,-4 7,1 0,1 2,1-5,6 2,4-5,4-2,8-5,3-4,-4 3,10-9,-7 1,12-9,0-5,-4 4,9-8,-5 4,5-6,1-1,-8 9,5-4,-6 5,6-1,-8 2,3 4,-5 2,-1 3,3-5,-8 7,8-6,-2 2,5-6,-1 3,-8 4,5 1,-8 6,1 0,-6 6,-12 6,-2 2,-6 4,2 1,-4 2,3 0,-1 2,0-2,-1 3,-6 1,2 1,-4 3,1-1,1 1,1 1,0 1,0 2,-2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0T16:56:42.6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4193,'10'42,"1"-4,-2-14,1 6,3 4,1 5,7 21,-1-2,7 27,-5-16,8 23,-2-6,-10-32,1 2,0 1,0 0,0-4,0 1,-1 3,1 1,3-3,-1-1,0 2,0 1,5 1,0-2,-5-6,0-1,2 3,0 0,-3-6,-1 0,4 6,1 0,14 37,-15-39,-1 0,-2-4,1 0,3 2,1 2,0 2,0-1,-2-6,1 0,-1 0,0 0,20 39,5 1,-24-40,0 1,22 36,-22-37,0 1,2-2,0 0,1 4,0 0,2 3,0-1,-4-5,-1-1,3 8,-1 0,-1-4,-1 0,0 6,1 0,-3-4,1-1,0 5,-1-1,-1-2,0-1,2 3,-1 0,-1-1,0-2,13 38,-14-40,-2 0,13 35,-11-33,2 1,-3-3,1 0,21 42,-18-41,0 0,16 36,-15-41,0 1,19 39,-4-13,-2 1,-3-5,2 2,-2-4,2 1,0-6,-2 3,1-4,-8-8,0-2,-3-4,3 2,-1 1,-1-9,-2 1,0-11,-2 3,-4-8,5 6,-13-16,4 3,-3-11,0 3,5 2,-4-1,2 1,3 2,0-2,4 3,-7-7,-1-2,2 0,1-1,5 0,-5-3,3 0,-1-2,7-1,9-2,9 0,8-2,-2 2,8-1,-5-1,8 0,-9 0,7-2,-5 1,9 0,4 3,-2 1,17 0,-13-1,16 0,-10-1,-9 1,7-2,-15-1,9 0,-2 0,-9 1,7-1,-13-1,11-1,-10-1,9 2,-7-1,5 0,-2 0,-4 0,6-1,-2 1,1-6,-5 2,-8-2,-2-1,-3 1,1-1,22-10,-9 2,18-13,-16 3,-5-1,3-3,-4-4,7-1,1-4,-5 6,1 0,-6 2,5-1,-6 3,6-7,-4 4,5-6,1 3,-7 5,7-4,-8 6,6-10,0 0,-6 2,8-7,-9 4,12-7,-6-1,4 3,1-5,1 2,1-4,2-2,-12 8,7-7,-8 7,5-7,-7 6,2-5,-2 2,5-5,1-7,-3 13,7-10,-6 6,9-6,-1-3,-3 5,7-11,-1 3,-26 31,1-1,2 0,-1 1,24-33,-25 34,-1-1,25-32,-26 33,0 1,27-32,1-3,0 1,2-1,2-1,-9 10,2-1,-7 6,6-9,-2 2,-6 8,3-3,-11 9,1-2,-3 0,-9 10,1-1,-3 6,-1 0,0 6,-3-3,-3 8,0-4,-1 4,-2 5,1-4,0-1,2-5,1-3,-1 0,3-3,0-3,2-4,4-3,-3 4,5-5,-3 3,5-6,-3 5,-1-1,-1 9,-8-1,-1 11,-9 6,-1 8,-5 5,-53-5,12 10,-19-1,41 4,62-15,-25 4,24-13,-41 16,0 3,4-10,-3 8,7-9,-5 6,3-1,2-3,2 0,2-6,3-1,2-6,3 0,-2 2,4-3,-3 2,2-2,-2 0,-2 2,3 1,0-2,4-2,-3 2,3-7,-1 1,7-11,3-4,0 2,9-12,-2 4,9-9,5-8,-4 9,-23 25,1-1,27-34,-24 30,0 0,-4 4,1 0,3-4,1-1,-4 0,2 1,7-6,1-1,2-5,-1 1,-4 7,0 0,7-7,-2 1,-10 11,-1 1,7-5,-1 1,-4 3,-2 2,29-30,-31 33,1 0,28-29,4-7,-2 8,-7 10,4-2,-6 7,1-3,-5 6,0 1,-2 5,1-2,-7 8,-9 6,1 0,-2 3,5-5,0 0,-4 5,0 0,-1 4,1-4,-2 3,2-3,-4 1,3 1,-4-2,-2 7,-1-3,-2 3,4-1,-1 0,-3 3,3 0,-5 1,5-3,0 1,-3 2,1-2,1 1,0-3,-1 1,1-1,-2 0,6-3,1-1,-4 3,3-1,-5 1,0 0,-1 0,-4 5,2-3,-4 3,2-2,-3 2,2 0,-1 0,1-1,0 0,-4 1,4 0,-2 1,2-1,0 0,-3 2,2-3,-2 4,0-1,0 1,-2 2,0-2,0 1,2-2,-2 1,2-3,0 2,1-5,2-2,-1 2,7-12,-7 11,4-7,-9 12,-1 0,-2 1,0 0,-1 2,2-2,-3 5,1-2,-1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5T02:55:57.8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3705,'73'-20,"21"-8,-1-1,-28 10,11-2,-5 0,6-2,1 0,0 0,6-1,-9 2,-12 2,-3 0,14-5,-2 0,-22 3,-1 1,12-3,-1-1,-14 2,-2 1,37-15,-10 2,-12 5,-6 2,7-3,-14 10,14-10,-1 4,0-6,-3 4,2-1,11-10,-9 7,1-1,9-10,4 0,-3-1,-15 12,13-9,-8 4,5-4,0-1,-11 6,-6 2,0-1,-11 7,10-6,-5 5,-1 0,0 0,-12 8,-2 0,-7 4,1-2,-2 2,4-5,-3 5,-1 0,4-2,-2 1,4-5,-1 1,0-1,0 1,3-3,0-1,0 0,3-5,-1 3,2-3,1 3,-5 6,0 0,0 3,-3-2,-1 4,-2 0,-2 3,5-1,2-2,5-2,4-4,2-4,2 0,2-3,-8 5,7-1,-7 2,5-2,-9 5,-4 3,-8 3,-5 5,-3 2,15 5,0 1,31 1,13 2,21 1,8 0,-39 0,2 1,-3-2,1 1,16 0,2 0,1 0,1 0,-3 0,1-1,6-2,-2 0,-11 0,-1 1,0-2,-1 1,-6 2,-2 0,38-1,-46 1,1 0,38-2,-41 1,1 1,47 0,-13 1,9-1,-7-1,10-1,-45 0,0 0,42-4,-43 4,0-1,45-3,1 1,-10 0,5 0,-2 0,-39 2,2-1,2-2,-2 0,42-4,-42 2,0-1,40-6,-39 6,0 0,-2 1,0 0,44-10,-45 10,1 0,44-10,-43 9,0-1,-1 2,-3 0,32-7,9 2,-18 2,13 0,-6 3,1 1,-4 0,15-1,0-4,1 3,-42 3,0-1,44-4,-43 5,0-1,47-9,-10 2,3-2,-10 0,12-3,-5 1,-30 5,0 1,30-8,-35 8,-2 1,13-5,4-2,0 2,5-4,0 2,-13 1,-7 1,-13 1,-7 3,-7 1,-10 3,-4 2,2 0,2 2,1 0,1 0,-3 2,-1-2,19 16,-9-14,13 13,-19-19,-6 3,3-4,-3 4,10 0,-5 2,5-2,3 0,7-3,8-1,-4-2,8 1,-8-2,3 1,-3-1,-10 5,4 0,-7 2,4-1,-1 1,-1 0,3 0,0-1,4 1,-2-1,5-1,-3 0,5-1,1 1,-5-1,7 1,-5 1,8 0,4 3,-3-4,9 1,-3-3,9-1,-1 3,1-3,3 1,-3-3,3-2,-8 2,-1 2,-6 0,6-1,1-2,-4-1,7 0,-4-2,2 4,-3-3,-11 7,-3-3,-10 5,0-1,-6 3,-5 0,-3 2,0-1,0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5T02:55:57.8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4017,'67'21,"17"5,-35-9,22 9,-14-3,1 3,-3-2,8 4,-1 3,14 7,8 1,-2 3,-33-21,0-1,-2-1,1 0,6 2,3 0,2 0,2 0,0 1,1-1,2 1,0-1,3 3,-1-2,-11-4,1-1,9 4,1 0,-12-6,-2 0,2 0,1 0,0 1,-2 1,36 13,-9-1,-6 2,-18-5,-2-1,2 4,-18-9,6 6,-11-6,-3 0,2 5,-8-6,7 7,2 0,5 4,4 2,-10 1,6 3,-3-1,7 4,-1-3,-3-4,0 1,0-6,1 3,-3-4,3 5,-2-2,7 2,1-2,-2-3,0 1,-3-5,1 1,-3-4,-5-3,1 0,-8-6,7 3,-6-4,0 0,-5-2,-8-2,-1-2,4-2,0-1,10-1,6 0,38-2,-12 1,23-2,-24-1,-6 0,4-3,-7 1,-9-1,2 3,-8-2,7 2,-1 0,-6 1,3 3,-4-1,7 0,-2 0,7-1,0 1,4-2,0-1,-8 2,-1 0,-4 0,2 1,2 1,-7-3,4 3,-5-4,3 2,-4-1,2-1,-3 1,4-2,-2 0,-1 0,-5 1,-2 0,1 0,-1 1,-2-1,1 2,-8 0,1 2,-3-6,0-4,-1 1,4-3,-3 7,10-7,4 0,4-4,9-2,3-1,8-8,6-2,-4-1,5-3,-5 4,3-5,0 0,-7 3,8-4,-3 0,7-3,-8 5,4-2,-8 10,2-5,-4 6,-10 1,-1 1,-5 1,4-3,0-2,-2 1,5-4,2-1,5-2,6-5,-7 5,6-5,-3 2,5-8,-4 3,6-6,-4 1,6-3,2-4,-7 8,6-4,-4 4,7-3,-1-3,-8 10,5-8,-4 8,6-4,5-4,-9 10,10-11,-11 12,10-11,-10 7,7-7,-6 5,7-5,-4 4,-4 4,3 2,-3 2,6-3,-3 1,-5 2,-2 3,-4 4,4-5,-1 4,-3 0,3 1,-1-1,4-3,-2 3,1-5,-4 5,7-7,-2 1,-3 2,4-5,-4 2,10-8,-1-1,-6 7,4-5,-10 6,5-2,-9 1,-8 10,-5 1,-7 9,-3 0,-6 6,-1 3,-3 1,6-1,0 5,14 2,54-8,-24-1,32-9,-56 4,-13-1,-8 4,0-6,-1 4,0-1,3-2,0 2,6-5,4 0,2-5,5-4,-7 2,4-3,-4 2,1 1,-1 3,-4 7,1 0,1 2,1-5,6 2,4-5,4-2,8-5,3-4,-4 3,10-9,-7 1,12-9,0-5,-4 4,9-8,-5 4,5-6,1-1,-8 9,5-4,-6 5,6-1,-8 2,3 4,-5 2,-1 3,3-5,-8 7,8-6,-2 2,5-6,-1 3,-8 4,5 1,-8 6,1 0,-6 6,-12 6,-2 2,-6 4,2 1,-4 2,3 0,-1 2,0-2,-1 3,-6 1,2 1,-4 3,1-1,1 1,1 1,0 1,0 2,-2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5T02:55:57.8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4193,'10'42,"1"-4,-2-14,1 6,3 4,1 5,7 21,-1-2,7 27,-5-16,8 23,-2-6,-10-32,1 2,0 1,0 0,0-4,0 1,-1 3,1 1,3-3,-1-1,0 2,0 1,5 1,0-2,-5-6,0-1,2 3,0 0,-3-6,-1 0,4 6,1 0,14 37,-15-39,-1 0,-2-4,1 0,3 2,1 2,0 2,0-1,-2-6,1 0,-1 0,0 0,20 39,5 1,-24-40,0 1,22 36,-22-37,0 1,2-2,0 0,1 4,0 0,2 3,0-1,-4-5,-1-1,3 8,-1 0,-1-4,-1 0,0 6,1 0,-3-4,1-1,0 5,-1-1,-1-2,0-1,2 3,-1 0,-1-1,0-2,13 38,-14-40,-2 0,13 35,-11-33,2 1,-3-3,1 0,21 42,-18-41,0 0,16 36,-15-41,0 1,19 39,-4-13,-2 1,-3-5,2 2,-2-4,2 1,0-6,-2 3,1-4,-8-8,0-2,-3-4,3 2,-1 1,-1-9,-2 1,0-11,-2 3,-4-8,5 6,-13-16,4 3,-3-11,0 3,5 2,-4-1,2 1,3 2,0-2,4 3,-7-7,-1-2,2 0,1-1,5 0,-5-3,3 0,-1-2,7-1,9-2,9 0,8-2,-2 2,8-1,-5-1,8 0,-9 0,7-2,-5 1,9 0,4 3,-2 1,17 0,-13-1,16 0,-10-1,-9 1,7-2,-15-1,9 0,-2 0,-9 1,7-1,-13-1,11-1,-10-1,9 2,-7-1,5 0,-2 0,-4 0,6-1,-2 1,1-6,-5 2,-8-2,-2-1,-3 1,1-1,22-10,-9 2,18-13,-16 3,-5-1,3-3,-4-4,7-1,1-4,-5 6,1 0,-6 2,5-1,-6 3,6-7,-4 4,5-6,1 3,-7 5,7-4,-8 6,6-10,0 0,-6 2,8-7,-9 4,12-7,-6-1,4 3,1-5,1 2,1-4,2-2,-12 8,7-7,-8 7,5-7,-7 6,2-5,-2 2,5-5,1-7,-3 13,7-10,-6 6,9-6,-1-3,-3 5,7-11,-1 3,-26 31,1-1,2 0,-1 1,24-33,-25 34,-1-1,25-32,-26 33,0 1,27-32,1-3,0 1,2-1,2-1,-9 10,2-1,-7 6,6-9,-2 2,-6 8,3-3,-11 9,1-2,-3 0,-9 10,1-1,-3 6,-1 0,0 6,-3-3,-3 8,0-4,-1 4,-2 5,1-4,0-1,2-5,1-3,-1 0,3-3,0-3,2-4,4-3,-3 4,5-5,-3 3,5-6,-3 5,-1-1,-1 9,-8-1,-1 11,-9 6,-1 8,-5 5,-53-5,12 10,-19-1,41 4,62-15,-25 4,24-13,-41 16,0 3,4-10,-3 8,7-9,-5 6,3-1,2-3,2 0,2-6,3-1,2-6,3 0,-2 2,4-3,-3 2,2-2,-2 0,-2 2,3 1,0-2,4-2,-3 2,3-7,-1 1,7-11,3-4,0 2,9-12,-2 4,9-9,5-8,-4 9,-23 25,1-1,27-34,-24 30,0 0,-4 4,1 0,3-4,1-1,-4 0,2 1,7-6,1-1,2-5,-1 1,-4 7,0 0,7-7,-2 1,-10 11,-1 1,7-5,-1 1,-4 3,-2 2,29-30,-31 33,1 0,28-29,4-7,-2 8,-7 10,4-2,-6 7,1-3,-5 6,0 1,-2 5,1-2,-7 8,-9 6,1 0,-2 3,5-5,0 0,-4 5,0 0,-1 4,1-4,-2 3,2-3,-4 1,3 1,-4-2,-2 7,-1-3,-2 3,4-1,-1 0,-3 3,3 0,-5 1,5-3,0 1,-3 2,1-2,1 1,0-3,-1 1,1-1,-2 0,6-3,1-1,-4 3,3-1,-5 1,0 0,-1 0,-4 5,2-3,-4 3,2-2,-3 2,2 0,-1 0,1-1,0 0,-4 1,4 0,-2 1,2-1,0 0,-3 2,2-3,-2 4,0-1,0 1,-2 2,0-2,0 1,2-2,-2 1,2-3,0 2,1-5,2-2,-1 2,7-12,-7 11,4-7,-9 12,-1 0,-2 1,0 0,-1 2,2-2,-3 5,1-2,-1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4/9/26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34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8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 (F | not S) = 0.1</a:t>
            </a:r>
          </a:p>
          <a:p>
            <a:r>
              <a:rPr lang="en-US" dirty="0" err="1"/>
              <a:t>Pr</a:t>
            </a:r>
            <a:r>
              <a:rPr lang="en-US" dirty="0"/>
              <a:t> (F | S) = 0.7</a:t>
            </a:r>
          </a:p>
          <a:p>
            <a:r>
              <a:rPr lang="en-US" dirty="0" err="1"/>
              <a:t>Pr</a:t>
            </a:r>
            <a:r>
              <a:rPr lang="en-US" dirty="0"/>
              <a:t>(S) = 0.8</a:t>
            </a:r>
          </a:p>
          <a:p>
            <a:endParaRPr lang="en-US" dirty="0"/>
          </a:p>
          <a:p>
            <a:r>
              <a:rPr lang="en-US" dirty="0"/>
              <a:t>Question: </a:t>
            </a:r>
            <a:r>
              <a:rPr lang="en-US" dirty="0" err="1"/>
              <a:t>Pr</a:t>
            </a:r>
            <a:r>
              <a:rPr lang="en-US" dirty="0"/>
              <a:t> (S | F) ?</a:t>
            </a:r>
          </a:p>
          <a:p>
            <a:r>
              <a:rPr lang="en-US" dirty="0" err="1"/>
              <a:t>Pr</a:t>
            </a:r>
            <a:r>
              <a:rPr lang="en-US" dirty="0"/>
              <a:t> (S|F) = </a:t>
            </a:r>
            <a:r>
              <a:rPr lang="en-US" dirty="0" err="1"/>
              <a:t>Pr</a:t>
            </a:r>
            <a:r>
              <a:rPr lang="en-US" dirty="0"/>
              <a:t> (F |S) </a:t>
            </a:r>
            <a:r>
              <a:rPr lang="en-US" dirty="0" err="1"/>
              <a:t>Pr</a:t>
            </a:r>
            <a:r>
              <a:rPr lang="en-US" dirty="0"/>
              <a:t> (S)/ </a:t>
            </a:r>
            <a:r>
              <a:rPr lang="en-US" dirty="0" err="1"/>
              <a:t>Pr</a:t>
            </a:r>
            <a:r>
              <a:rPr lang="en-US" dirty="0"/>
              <a:t>(F)</a:t>
            </a:r>
          </a:p>
          <a:p>
            <a:r>
              <a:rPr lang="en-US" dirty="0"/>
              <a:t>Numerator: 0.7 x 0.8</a:t>
            </a:r>
          </a:p>
          <a:p>
            <a:r>
              <a:rPr lang="en-US" dirty="0"/>
              <a:t>Denominator: </a:t>
            </a:r>
            <a:r>
              <a:rPr lang="en-US" dirty="0" err="1"/>
              <a:t>Pr</a:t>
            </a:r>
            <a:r>
              <a:rPr lang="en-US" dirty="0"/>
              <a:t>(F) = </a:t>
            </a:r>
            <a:r>
              <a:rPr lang="en-US" dirty="0" err="1"/>
              <a:t>Pr</a:t>
            </a:r>
            <a:r>
              <a:rPr lang="en-US" dirty="0"/>
              <a:t> (F|S) </a:t>
            </a:r>
            <a:r>
              <a:rPr lang="en-US" dirty="0" err="1"/>
              <a:t>Pr</a:t>
            </a:r>
            <a:r>
              <a:rPr lang="en-US" dirty="0"/>
              <a:t>(S) + </a:t>
            </a:r>
            <a:r>
              <a:rPr lang="en-US" dirty="0" err="1"/>
              <a:t>Pr</a:t>
            </a:r>
            <a:r>
              <a:rPr lang="en-US" dirty="0"/>
              <a:t> (F |not S) </a:t>
            </a:r>
            <a:r>
              <a:rPr lang="en-US" dirty="0" err="1"/>
              <a:t>Pr</a:t>
            </a:r>
            <a:r>
              <a:rPr lang="en-US" dirty="0"/>
              <a:t> (not S) =  0.7 x 0.8 + 0.1 x 0.2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76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27851-0669-08E3-3DB7-40F95B607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63C65-CD23-E658-DA54-32906F62A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D7697-6629-8F1B-0D68-4374AC1AE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 (F | not S) = 0.1</a:t>
            </a:r>
          </a:p>
          <a:p>
            <a:r>
              <a:rPr lang="en-US" dirty="0" err="1"/>
              <a:t>Pr</a:t>
            </a:r>
            <a:r>
              <a:rPr lang="en-US" dirty="0"/>
              <a:t> (F | S) = 0.7</a:t>
            </a:r>
          </a:p>
          <a:p>
            <a:r>
              <a:rPr lang="en-US" dirty="0" err="1"/>
              <a:t>Pr</a:t>
            </a:r>
            <a:r>
              <a:rPr lang="en-US" dirty="0"/>
              <a:t>(S) = 0.8</a:t>
            </a:r>
          </a:p>
          <a:p>
            <a:endParaRPr lang="en-US" dirty="0"/>
          </a:p>
          <a:p>
            <a:r>
              <a:rPr lang="en-US" dirty="0"/>
              <a:t>Question: </a:t>
            </a:r>
            <a:r>
              <a:rPr lang="en-US" dirty="0" err="1"/>
              <a:t>Pr</a:t>
            </a:r>
            <a:r>
              <a:rPr lang="en-US" dirty="0"/>
              <a:t> (S | F) ?</a:t>
            </a:r>
          </a:p>
          <a:p>
            <a:r>
              <a:rPr lang="en-US" dirty="0" err="1"/>
              <a:t>Pr</a:t>
            </a:r>
            <a:r>
              <a:rPr lang="en-US" dirty="0"/>
              <a:t> (S|F) = </a:t>
            </a:r>
            <a:r>
              <a:rPr lang="en-US" dirty="0" err="1"/>
              <a:t>Pr</a:t>
            </a:r>
            <a:r>
              <a:rPr lang="en-US" dirty="0"/>
              <a:t> (F |S) </a:t>
            </a:r>
            <a:r>
              <a:rPr lang="en-US" dirty="0" err="1"/>
              <a:t>Pr</a:t>
            </a:r>
            <a:r>
              <a:rPr lang="en-US" dirty="0"/>
              <a:t> (S)/ </a:t>
            </a:r>
            <a:r>
              <a:rPr lang="en-US" dirty="0" err="1"/>
              <a:t>Pr</a:t>
            </a:r>
            <a:r>
              <a:rPr lang="en-US" dirty="0"/>
              <a:t>(F)</a:t>
            </a:r>
          </a:p>
          <a:p>
            <a:r>
              <a:rPr lang="en-US" dirty="0"/>
              <a:t>Numerator: 0.7 x 0.8</a:t>
            </a:r>
          </a:p>
          <a:p>
            <a:r>
              <a:rPr lang="en-US" dirty="0"/>
              <a:t>Denominator: </a:t>
            </a:r>
            <a:r>
              <a:rPr lang="en-US" dirty="0" err="1"/>
              <a:t>Pr</a:t>
            </a:r>
            <a:r>
              <a:rPr lang="en-US" dirty="0"/>
              <a:t>(F) = </a:t>
            </a:r>
            <a:r>
              <a:rPr lang="en-US" dirty="0" err="1"/>
              <a:t>Pr</a:t>
            </a:r>
            <a:r>
              <a:rPr lang="en-US" dirty="0"/>
              <a:t> (F|S) </a:t>
            </a:r>
            <a:r>
              <a:rPr lang="en-US" dirty="0" err="1"/>
              <a:t>Pr</a:t>
            </a:r>
            <a:r>
              <a:rPr lang="en-US" dirty="0"/>
              <a:t>(S) + </a:t>
            </a:r>
            <a:r>
              <a:rPr lang="en-US" dirty="0" err="1"/>
              <a:t>Pr</a:t>
            </a:r>
            <a:r>
              <a:rPr lang="en-US" dirty="0"/>
              <a:t> (F |not S) </a:t>
            </a:r>
            <a:r>
              <a:rPr lang="en-US" dirty="0" err="1"/>
              <a:t>Pr</a:t>
            </a:r>
            <a:r>
              <a:rPr lang="en-US" dirty="0"/>
              <a:t> (not S) =  0.7 x 0.8 + 0.1 x 0.2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09F9-EC0A-77D3-D8CE-AE5163BA5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7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42D9B-1B7D-6796-4E97-BB7F960D4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0E41C4-2A3F-CBC5-85CF-98E2E86DB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F7A6BC-AC2A-98A5-0591-2E6DCD216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the ham emails, 10% contain the word “FREE” </a:t>
            </a:r>
          </a:p>
          <a:p>
            <a:r>
              <a:rPr lang="en-US" dirty="0" err="1"/>
              <a:t>Pr</a:t>
            </a:r>
            <a:r>
              <a:rPr lang="en-US" dirty="0"/>
              <a:t> (F | not S) = 0.1</a:t>
            </a:r>
          </a:p>
          <a:p>
            <a:r>
              <a:rPr lang="en-US" dirty="0" err="1"/>
              <a:t>Pr</a:t>
            </a:r>
            <a:r>
              <a:rPr lang="en-US" dirty="0"/>
              <a:t> (F | S) = 0.7</a:t>
            </a:r>
          </a:p>
          <a:p>
            <a:r>
              <a:rPr lang="en-US" dirty="0" err="1"/>
              <a:t>Pr</a:t>
            </a:r>
            <a:r>
              <a:rPr lang="en-US" dirty="0"/>
              <a:t>(S) = 0.8</a:t>
            </a:r>
          </a:p>
          <a:p>
            <a:endParaRPr lang="en-US" dirty="0"/>
          </a:p>
          <a:p>
            <a:r>
              <a:rPr lang="en-US" dirty="0"/>
              <a:t>Question: </a:t>
            </a:r>
            <a:r>
              <a:rPr lang="en-US" dirty="0" err="1"/>
              <a:t>Pr</a:t>
            </a:r>
            <a:r>
              <a:rPr lang="en-US" dirty="0"/>
              <a:t> (S | F) ?</a:t>
            </a:r>
          </a:p>
          <a:p>
            <a:r>
              <a:rPr lang="en-US" dirty="0" err="1"/>
              <a:t>Pr</a:t>
            </a:r>
            <a:r>
              <a:rPr lang="en-US" dirty="0"/>
              <a:t> (S|F) = </a:t>
            </a:r>
            <a:r>
              <a:rPr lang="en-US" dirty="0" err="1"/>
              <a:t>Pr</a:t>
            </a:r>
            <a:r>
              <a:rPr lang="en-US" dirty="0"/>
              <a:t> (F |S) </a:t>
            </a:r>
            <a:r>
              <a:rPr lang="en-US" dirty="0" err="1"/>
              <a:t>Pr</a:t>
            </a:r>
            <a:r>
              <a:rPr lang="en-US" dirty="0"/>
              <a:t> (S)/ </a:t>
            </a:r>
            <a:r>
              <a:rPr lang="en-US" dirty="0" err="1"/>
              <a:t>Pr</a:t>
            </a:r>
            <a:r>
              <a:rPr lang="en-US" dirty="0"/>
              <a:t>(F)</a:t>
            </a:r>
          </a:p>
          <a:p>
            <a:r>
              <a:rPr lang="en-US" dirty="0"/>
              <a:t>Numerator: 0.7 x 0.8</a:t>
            </a:r>
          </a:p>
          <a:p>
            <a:r>
              <a:rPr lang="en-US" dirty="0"/>
              <a:t>Denominator: </a:t>
            </a:r>
            <a:r>
              <a:rPr lang="en-US" dirty="0" err="1"/>
              <a:t>Pr</a:t>
            </a:r>
            <a:r>
              <a:rPr lang="en-US" dirty="0"/>
              <a:t>(F) = </a:t>
            </a:r>
            <a:r>
              <a:rPr lang="en-US" dirty="0" err="1"/>
              <a:t>Pr</a:t>
            </a:r>
            <a:r>
              <a:rPr lang="en-US" dirty="0"/>
              <a:t> (F|S) </a:t>
            </a:r>
            <a:r>
              <a:rPr lang="en-US" dirty="0" err="1"/>
              <a:t>Pr</a:t>
            </a:r>
            <a:r>
              <a:rPr lang="en-US" dirty="0"/>
              <a:t>(S) + </a:t>
            </a:r>
            <a:r>
              <a:rPr lang="en-US" dirty="0" err="1"/>
              <a:t>Pr</a:t>
            </a:r>
            <a:r>
              <a:rPr lang="en-US" dirty="0"/>
              <a:t> (F |not S) </a:t>
            </a:r>
            <a:r>
              <a:rPr lang="en-US" dirty="0" err="1"/>
              <a:t>Pr</a:t>
            </a:r>
            <a:r>
              <a:rPr lang="en-US" dirty="0"/>
              <a:t> (not S) =  0.7 x 0.8 + 0.1 x 0.2</a:t>
            </a:r>
          </a:p>
          <a:p>
            <a:endParaRPr lang="en-US" dirty="0"/>
          </a:p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84E78-2BAE-3A9D-308A-9E500E889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47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C0C97-A56D-FDE4-0595-B5A900810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41C8B-9A43-4C84-3580-8AE7E19EE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C50D6E-0D26-D5A1-4691-AF5A4D61C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 (F | not S) = 0.1</a:t>
            </a:r>
          </a:p>
          <a:p>
            <a:r>
              <a:rPr lang="en-US" dirty="0" err="1"/>
              <a:t>Pr</a:t>
            </a:r>
            <a:r>
              <a:rPr lang="en-US" dirty="0"/>
              <a:t> (F | S) = 0.7</a:t>
            </a:r>
          </a:p>
          <a:p>
            <a:r>
              <a:rPr lang="en-US" dirty="0" err="1"/>
              <a:t>Pr</a:t>
            </a:r>
            <a:r>
              <a:rPr lang="en-US" dirty="0"/>
              <a:t>(S) = 0.8</a:t>
            </a:r>
          </a:p>
          <a:p>
            <a:endParaRPr lang="en-US" dirty="0"/>
          </a:p>
          <a:p>
            <a:r>
              <a:rPr lang="en-US" dirty="0"/>
              <a:t>Question: </a:t>
            </a:r>
            <a:r>
              <a:rPr lang="en-US" dirty="0" err="1"/>
              <a:t>Pr</a:t>
            </a:r>
            <a:r>
              <a:rPr lang="en-US" dirty="0"/>
              <a:t> (S | F) ?</a:t>
            </a:r>
          </a:p>
          <a:p>
            <a:r>
              <a:rPr lang="en-US" dirty="0" err="1"/>
              <a:t>Pr</a:t>
            </a:r>
            <a:r>
              <a:rPr lang="en-US" dirty="0"/>
              <a:t> (S|F) = </a:t>
            </a:r>
            <a:r>
              <a:rPr lang="en-US" dirty="0" err="1"/>
              <a:t>Pr</a:t>
            </a:r>
            <a:r>
              <a:rPr lang="en-US" dirty="0"/>
              <a:t> (F |S) </a:t>
            </a:r>
            <a:r>
              <a:rPr lang="en-US" dirty="0" err="1"/>
              <a:t>Pr</a:t>
            </a:r>
            <a:r>
              <a:rPr lang="en-US" dirty="0"/>
              <a:t> (S)/ </a:t>
            </a:r>
            <a:r>
              <a:rPr lang="en-US" dirty="0" err="1"/>
              <a:t>Pr</a:t>
            </a:r>
            <a:r>
              <a:rPr lang="en-US" dirty="0"/>
              <a:t>(F)</a:t>
            </a:r>
          </a:p>
          <a:p>
            <a:r>
              <a:rPr lang="en-US" dirty="0"/>
              <a:t>Numerator: 0.7 x 0.8</a:t>
            </a:r>
          </a:p>
          <a:p>
            <a:r>
              <a:rPr lang="en-US" dirty="0"/>
              <a:t>Denominator: </a:t>
            </a:r>
            <a:r>
              <a:rPr lang="en-US" dirty="0" err="1"/>
              <a:t>Pr</a:t>
            </a:r>
            <a:r>
              <a:rPr lang="en-US" dirty="0"/>
              <a:t>(F) = </a:t>
            </a:r>
            <a:r>
              <a:rPr lang="en-US" dirty="0" err="1"/>
              <a:t>Pr</a:t>
            </a:r>
            <a:r>
              <a:rPr lang="en-US" dirty="0"/>
              <a:t> (F|S) </a:t>
            </a:r>
            <a:r>
              <a:rPr lang="en-US" dirty="0" err="1"/>
              <a:t>Pr</a:t>
            </a:r>
            <a:r>
              <a:rPr lang="en-US" dirty="0"/>
              <a:t>(S) + </a:t>
            </a:r>
            <a:r>
              <a:rPr lang="en-US" dirty="0" err="1"/>
              <a:t>Pr</a:t>
            </a:r>
            <a:r>
              <a:rPr lang="en-US" dirty="0"/>
              <a:t> (F |not S) </a:t>
            </a:r>
            <a:r>
              <a:rPr lang="en-US" dirty="0" err="1"/>
              <a:t>Pr</a:t>
            </a:r>
            <a:r>
              <a:rPr lang="en-US" dirty="0"/>
              <a:t> (not S) =  0.7 x 0.8 + 0.1 x 0.2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4C340-5BFA-74DE-E2F5-80370BD14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47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CC490-4165-7D05-3BC1-70915956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2C679-820F-9A88-220C-FB7AC30A2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22B55-5383-F58D-5E43-0A70A5484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 (F | not S) = 0.1</a:t>
            </a:r>
          </a:p>
          <a:p>
            <a:r>
              <a:rPr lang="en-US" dirty="0" err="1"/>
              <a:t>Pr</a:t>
            </a:r>
            <a:r>
              <a:rPr lang="en-US" dirty="0"/>
              <a:t> (F | S) = 0.7</a:t>
            </a:r>
          </a:p>
          <a:p>
            <a:r>
              <a:rPr lang="en-US" dirty="0" err="1"/>
              <a:t>Pr</a:t>
            </a:r>
            <a:r>
              <a:rPr lang="en-US" dirty="0"/>
              <a:t>(S) = 0.8</a:t>
            </a:r>
          </a:p>
          <a:p>
            <a:endParaRPr lang="en-US" dirty="0"/>
          </a:p>
          <a:p>
            <a:r>
              <a:rPr lang="en-US" dirty="0"/>
              <a:t>Question: </a:t>
            </a:r>
            <a:r>
              <a:rPr lang="en-US" dirty="0" err="1"/>
              <a:t>Pr</a:t>
            </a:r>
            <a:r>
              <a:rPr lang="en-US" dirty="0"/>
              <a:t> (S | F) ?</a:t>
            </a:r>
          </a:p>
          <a:p>
            <a:r>
              <a:rPr lang="en-US" dirty="0" err="1"/>
              <a:t>Pr</a:t>
            </a:r>
            <a:r>
              <a:rPr lang="en-US" dirty="0"/>
              <a:t> (S|F) = </a:t>
            </a:r>
            <a:r>
              <a:rPr lang="en-US" dirty="0" err="1"/>
              <a:t>Pr</a:t>
            </a:r>
            <a:r>
              <a:rPr lang="en-US" dirty="0"/>
              <a:t> (F |S) </a:t>
            </a:r>
            <a:r>
              <a:rPr lang="en-US" dirty="0" err="1"/>
              <a:t>Pr</a:t>
            </a:r>
            <a:r>
              <a:rPr lang="en-US" dirty="0"/>
              <a:t> (S)/ </a:t>
            </a:r>
            <a:r>
              <a:rPr lang="en-US" dirty="0" err="1"/>
              <a:t>Pr</a:t>
            </a:r>
            <a:r>
              <a:rPr lang="en-US" dirty="0"/>
              <a:t>(F)</a:t>
            </a:r>
          </a:p>
          <a:p>
            <a:r>
              <a:rPr lang="en-US" dirty="0"/>
              <a:t>Numerator: 0.7 x 0.8</a:t>
            </a:r>
          </a:p>
          <a:p>
            <a:r>
              <a:rPr lang="en-US" dirty="0"/>
              <a:t>Denominator: </a:t>
            </a:r>
            <a:r>
              <a:rPr lang="en-US" dirty="0" err="1"/>
              <a:t>Pr</a:t>
            </a:r>
            <a:r>
              <a:rPr lang="en-US" dirty="0"/>
              <a:t>(F) = </a:t>
            </a:r>
            <a:r>
              <a:rPr lang="en-US" dirty="0" err="1"/>
              <a:t>Pr</a:t>
            </a:r>
            <a:r>
              <a:rPr lang="en-US" dirty="0"/>
              <a:t> (F|S) </a:t>
            </a:r>
            <a:r>
              <a:rPr lang="en-US" dirty="0" err="1"/>
              <a:t>Pr</a:t>
            </a:r>
            <a:r>
              <a:rPr lang="en-US" dirty="0"/>
              <a:t>(S) + </a:t>
            </a:r>
            <a:r>
              <a:rPr lang="en-US" dirty="0" err="1"/>
              <a:t>Pr</a:t>
            </a:r>
            <a:r>
              <a:rPr lang="en-US" dirty="0"/>
              <a:t> (F |not S) </a:t>
            </a:r>
            <a:r>
              <a:rPr lang="en-US" dirty="0" err="1"/>
              <a:t>Pr</a:t>
            </a:r>
            <a:r>
              <a:rPr lang="en-US" dirty="0"/>
              <a:t> (not S) =  0.7 x 0.8 + 0.1 x 0.2</a:t>
            </a:r>
          </a:p>
          <a:p>
            <a:r>
              <a:rPr lang="en-US" dirty="0" err="1"/>
              <a:t>Pr</a:t>
            </a:r>
            <a:r>
              <a:rPr lang="en-US" dirty="0"/>
              <a:t> (S|F ) = 0.9655</a:t>
            </a:r>
          </a:p>
          <a:p>
            <a:endParaRPr lang="en-US" dirty="0"/>
          </a:p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6E64F-6F8B-4D7E-B298-217D1A401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37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the probability that you have disease X given that you test positive for X. 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Probability that you test positive for X given that you have disease X.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08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𝑍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=0.98</m:t>
                      </m:r>
                    </m:oMath>
                  </m:oMathPara>
                </a14:m>
                <a:endParaRPr lang="en-US" sz="12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r>
                        <a:rPr lang="en-US" sz="1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1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𝑇</m:t>
                      </m:r>
                      <m:r>
                        <a:rPr lang="en-US" sz="1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|</m:t>
                      </m:r>
                      <m:sSup>
                        <m:sSupPr>
                          <m:ctrlPr>
                            <a:rPr lang="en-US" sz="1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1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𝑍</m:t>
                          </m:r>
                        </m:e>
                        <m:sup>
                          <m:r>
                            <a:rPr lang="en-US" sz="1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𝑐</m:t>
                          </m:r>
                        </m:sup>
                      </m:sSup>
                      <m:r>
                        <a:rPr lang="en-US" sz="1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1200" b="0" dirty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=0.01</m:t>
                      </m:r>
                    </m:oMath>
                  </m:oMathPara>
                </a14:m>
                <a:endParaRPr lang="en-US" sz="12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r>
                      <a:rPr lang="en-US" sz="1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1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𝑍</m:t>
                    </m:r>
                    <m:r>
                      <a:rPr lang="en-US" sz="1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12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=0.005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Helvetica" charset="0"/>
                    <a:cs typeface="Helvetica" charset="0"/>
                  </a:rPr>
                  <a:t>𝑃</a:t>
                </a:r>
                <a:r>
                  <a:rPr lang="en-US" sz="1200" b="0" i="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Helvetica" charset="0"/>
                    <a:cs typeface="Helvetica" charset="0"/>
                  </a:rPr>
                  <a:t>𝑇│𝑍)=0.98</a:t>
                </a:r>
                <a:endParaRPr lang="en-US" sz="12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Helvetica" charset="0"/>
                    <a:cs typeface="Helvetica" charset="0"/>
                  </a:rPr>
                  <a:t>𝑃(𝑇|𝑍^𝑐)"=0.01</a:t>
                </a:r>
                <a:r>
                  <a:rPr lang="en-US" sz="1200" b="0" i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"</a:t>
                </a:r>
                <a:endParaRPr lang="en-US" sz="12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Helvetica" charset="0"/>
                    <a:cs typeface="Helvetica" charset="0"/>
                  </a:rPr>
                  <a:t>𝑃(𝑍)</a:t>
                </a:r>
                <a:r>
                  <a:rPr lang="en-US" sz="12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=0.005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03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P(Z|T) = P(Z) * P(T|Z) / P(Z) </a:t>
            </a:r>
          </a:p>
          <a:p>
            <a:endParaRPr lang="en-US" dirty="0"/>
          </a:p>
          <a:p>
            <a:r>
              <a:rPr lang="en-US" dirty="0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85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B4F6F-015A-6EA0-2910-27F32F79A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878AE9-43DE-1495-1BF4-510D360AB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2B3D87-BFE2-D009-F93A-C80E91CD5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= 0.32997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36D2-5794-E273-2326-AB1842F2A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9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46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04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00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245AA-7ABB-9647-072C-4AD409E6C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1FD09-5479-AB74-01A0-B1CD1D5D1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CECAF-D336-2441-C92C-A00FFB072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FE0B9-7FC6-344C-AAF0-5E734D963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83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50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13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58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check independence using any of these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8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A906AC20-5ED8-98B6-FE8C-2B93D6EC5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1a4437056_0_107:notes">
            <a:extLst>
              <a:ext uri="{FF2B5EF4-FFF2-40B4-BE49-F238E27FC236}">
                <a16:creationId xmlns:a16="http://schemas.microsoft.com/office/drawing/2014/main" id="{D2A41149-4F51-8BDC-43CE-173121A37E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1a4437056_0_107:notes">
            <a:extLst>
              <a:ext uri="{FF2B5EF4-FFF2-40B4-BE49-F238E27FC236}">
                <a16:creationId xmlns:a16="http://schemas.microsoft.com/office/drawing/2014/main" id="{377E7F73-2556-FE76-0C18-3AC2297B70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Probability second card is 10 of clubs = \sum_{first card possibilities} </a:t>
            </a:r>
            <a:r>
              <a:rPr lang="en-US" dirty="0" err="1"/>
              <a:t>Pr</a:t>
            </a:r>
            <a:r>
              <a:rPr lang="en-US" dirty="0"/>
              <a:t> (first card ) </a:t>
            </a:r>
            <a:r>
              <a:rPr lang="en-US" dirty="0" err="1"/>
              <a:t>Pr</a:t>
            </a:r>
            <a:r>
              <a:rPr lang="en-US" dirty="0"/>
              <a:t> (second card 10 clubs | first card) = 51 x 1/52 x 1/51. = 1/52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17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5AC2A-C202-3EBC-F6B3-4758C6BF1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6D9243-1E1B-A609-3053-332A7A1C0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4D3E9-0EE8-6A63-7BA4-64D907FAF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Q1: p^2</a:t>
            </a:r>
          </a:p>
          <a:p>
            <a:r>
              <a:rPr lang="en-US" dirty="0"/>
              <a:t>Q2: 1-p^2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8802C-3822-AE2E-09DD-80AE4B14F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64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Q1: p</a:t>
            </a:r>
          </a:p>
          <a:p>
            <a:r>
              <a:rPr lang="en-US" dirty="0"/>
              <a:t>Q2: 1-p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2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Generative AI tools are probabilistic inference engines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94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AEE75-0110-EE2F-8B99-37EA1BCAE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65305-D340-D713-E5B2-B92C5FB18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3AB6C-D80F-D329-E506-9DC35B23C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Q1: p</a:t>
            </a:r>
          </a:p>
          <a:p>
            <a:r>
              <a:rPr lang="en-US" dirty="0"/>
              <a:t>Q2: 1-p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68822-5B50-662C-5076-5E1B6CFCB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323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𝑎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20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12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𝑎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8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10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checked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>
                    <a:solidFill>
                      <a:srgbClr val="0070C0"/>
                    </a:solidFill>
                    <a:latin typeface="Cambria Math" panose="02040503050406030204" pitchFamily="18" charset="0"/>
                    <a:ea typeface="Helvetica" charset="0"/>
                    <a:cs typeface="Helvetica" charset="0"/>
                  </a:rPr>
                  <a:t>3/10×𝑎=1/2−3/5×1/2+1/10×3/4=20/40−12/40−3/40=5/40=1/8</a:t>
                </a:r>
                <a:endParaRPr lang="en-US" dirty="0"/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0070C0"/>
                    </a:solidFill>
                    <a:latin typeface="Cambria Math" panose="02040503050406030204" pitchFamily="18" charset="0"/>
                    <a:ea typeface="Helvetica" charset="0"/>
                    <a:cs typeface="Helvetica" charset="0"/>
                  </a:rPr>
                  <a:t>𝑎=1/8×10/3=1/4×5/3=5/12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98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𝑎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20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12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𝑎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8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10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>
                    <a:solidFill>
                      <a:srgbClr val="0070C0"/>
                    </a:solidFill>
                    <a:latin typeface="Cambria Math" panose="02040503050406030204" pitchFamily="18" charset="0"/>
                    <a:ea typeface="Helvetica" charset="0"/>
                    <a:cs typeface="Helvetica" charset="0"/>
                  </a:rPr>
                  <a:t>3/10×𝑎=1/2−3/5×1/2+1/10×3/4=20/40−12/40−3/40=5/40=1/8</a:t>
                </a:r>
                <a:endParaRPr lang="en-US" dirty="0"/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0070C0"/>
                    </a:solidFill>
                    <a:latin typeface="Cambria Math" panose="02040503050406030204" pitchFamily="18" charset="0"/>
                    <a:ea typeface="Helvetica" charset="0"/>
                    <a:cs typeface="Helvetica" charset="0"/>
                  </a:rPr>
                  <a:t>𝑎=1/8×10/3=1/4×5/3=5/12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29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𝑎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20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12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40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𝑎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8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10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>
                    <a:solidFill>
                      <a:srgbClr val="0070C0"/>
                    </a:solidFill>
                    <a:latin typeface="Cambria Math" panose="02040503050406030204" pitchFamily="18" charset="0"/>
                    <a:ea typeface="Helvetica" charset="0"/>
                    <a:cs typeface="Helvetica" charset="0"/>
                  </a:rPr>
                  <a:t>3/10×𝑎=1/2−3/5×1/2+1/10×3/4=20/40−12/40−3/40=5/40=1/8</a:t>
                </a:r>
                <a:endParaRPr lang="en-US" dirty="0"/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0070C0"/>
                    </a:solidFill>
                    <a:latin typeface="Cambria Math" panose="02040503050406030204" pitchFamily="18" charset="0"/>
                    <a:ea typeface="Helvetica" charset="0"/>
                    <a:cs typeface="Helvetica" charset="0"/>
                  </a:rPr>
                  <a:t>𝑎=1/8×10/3=1/4×5/3=5/12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02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282f10a1e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282f10a1e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0936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282f10a1e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282f10a1e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64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84D6D-9FFE-7C4D-2D72-891748691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CC755-BFBC-CEAE-D760-2A32A1C99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C29FD5-2649-485A-4232-5DF4FF1A3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EFC51-F918-952C-6855-951A6B26A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2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5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81093-D885-25B1-4408-48F9F4273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CC6EC-4B86-F69E-2CB4-2B1C05F4D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93F063B2-FF57-B5E2-AED7-42ECF86D9B7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Can check independence using any of these 3.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Candara" panose="020E0502030303020204" pitchFamily="34" charset="0"/>
                  </a:rPr>
                  <a:t>are </a:t>
                </a:r>
                <a:r>
                  <a:rPr lang="en-US" sz="1200" b="1" dirty="0">
                    <a:latin typeface="Candara" panose="020E0502030303020204" pitchFamily="34" charset="0"/>
                  </a:rPr>
                  <a:t>independent, </a:t>
                </a:r>
                <a:r>
                  <a:rPr lang="en-US" sz="1200" dirty="0">
                    <a:latin typeface="Candara" panose="020E0502030303020204" pitchFamily="34" charset="0"/>
                  </a:rPr>
                  <a:t>so are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ba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1200" b="0" i="0" smtClean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dirty="0">
                        <a:latin typeface="Candara" panose="020E0502030303020204" pitchFamily="34" charset="0"/>
                      </a:rPr>
                      <m:t>and</m:t>
                    </m:r>
                    <m:bar>
                      <m:barPr>
                        <m:pos m:val="top"/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bar>
                    <m:r>
                      <m:rPr>
                        <m:nor/>
                      </m:rPr>
                      <a:rPr lang="en-US" sz="1200" b="0" i="1" dirty="0" smtClean="0">
                        <a:latin typeface="Candara" panose="020E0502030303020204" pitchFamily="34" charset="0"/>
                      </a:rPr>
                      <m:t>,  </m:t>
                    </m:r>
                    <m:r>
                      <m:rPr>
                        <m:nor/>
                      </m:rPr>
                      <a:rPr lang="en-US" sz="1200" dirty="0">
                        <a:latin typeface="Candara" panose="020E0502030303020204" pitchFamily="34" charset="0"/>
                      </a:rPr>
                      <m:t>an</m:t>
                    </m:r>
                    <m:r>
                      <m:rPr>
                        <m:nor/>
                      </m:rPr>
                      <a:rPr lang="en-US" sz="1200" b="0" i="0" dirty="0" smtClean="0">
                        <a:latin typeface="Candara" panose="020E050203030302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1200" b="0" i="0" dirty="0" smtClean="0">
                        <a:latin typeface="Candara" panose="020E0502030303020204" pitchFamily="34" charset="0"/>
                      </a:rPr>
                      <m:t>    </m:t>
                    </m:r>
                    <m:bar>
                      <m:barPr>
                        <m:pos m:val="top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bar>
                    <m:r>
                      <m:rPr>
                        <m:nor/>
                      </m:rPr>
                      <a:rPr lang="en-US" sz="1200" b="0" i="0" smtClean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dirty="0">
                        <a:latin typeface="Candara" panose="020E0502030303020204" pitchFamily="34" charset="0"/>
                      </a:rPr>
                      <m:t>and</m:t>
                    </m:r>
                    <m:r>
                      <m:rPr>
                        <m:nor/>
                      </m:rPr>
                      <a:rPr lang="en-US" sz="1200" b="0" i="0" dirty="0" smtClean="0">
                        <a:latin typeface="Candara" panose="020E0502030303020204" pitchFamily="34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bar>
                  </m:oMath>
                </a14:m>
                <a:endParaRPr lang="en-US" sz="1200" dirty="0">
                  <a:latin typeface="Candara" panose="020E0502030303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93F063B2-FF57-B5E2-AED7-42ECF86D9B7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Can check independence using any of these 3.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andara" panose="020E0502030303020204" pitchFamily="34" charset="0"/>
                  </a:rPr>
                  <a:t>If </a:t>
                </a:r>
                <a:r>
                  <a:rPr lang="en-US" sz="1200" i="0">
                    <a:latin typeface="Cambria Math" panose="02040503050406030204" pitchFamily="18" charset="0"/>
                  </a:rPr>
                  <a:t>𝐸 </a:t>
                </a:r>
                <a:r>
                  <a:rPr lang="en-US" sz="1200" dirty="0">
                    <a:latin typeface="Candara" panose="020E0502030303020204" pitchFamily="34" charset="0"/>
                  </a:rPr>
                  <a:t>and </a:t>
                </a:r>
                <a:r>
                  <a:rPr lang="en-US" sz="1200" i="0">
                    <a:latin typeface="Cambria Math" panose="02040503050406030204" pitchFamily="18" charset="0"/>
                  </a:rPr>
                  <a:t>𝐹 </a:t>
                </a:r>
                <a:r>
                  <a:rPr lang="en-US" sz="1200" dirty="0">
                    <a:latin typeface="Candara" panose="020E0502030303020204" pitchFamily="34" charset="0"/>
                  </a:rPr>
                  <a:t>are </a:t>
                </a:r>
                <a:r>
                  <a:rPr lang="en-US" sz="1200" b="1" dirty="0">
                    <a:latin typeface="Candara" panose="020E0502030303020204" pitchFamily="34" charset="0"/>
                  </a:rPr>
                  <a:t>independent, </a:t>
                </a:r>
                <a:r>
                  <a:rPr lang="en-US" sz="1200" dirty="0">
                    <a:latin typeface="Candara" panose="020E0502030303020204" pitchFamily="34" charset="0"/>
                  </a:rPr>
                  <a:t>so are   </a:t>
                </a:r>
                <a:r>
                  <a:rPr lang="en-US" sz="1200" b="0" i="0">
                    <a:latin typeface="Cambria Math" panose="02040503050406030204" pitchFamily="18" charset="0"/>
                  </a:rPr>
                  <a:t>¯𝐸  </a:t>
                </a:r>
                <a:r>
                  <a:rPr lang="en-US" sz="1200" dirty="0">
                    <a:latin typeface="Candara" panose="020E0502030303020204" pitchFamily="34" charset="0"/>
                  </a:rPr>
                  <a:t>and </a:t>
                </a:r>
                <a:r>
                  <a:rPr lang="en-US" sz="1200" i="0">
                    <a:latin typeface="Cambria Math" panose="02040503050406030204" pitchFamily="18" charset="0"/>
                  </a:rPr>
                  <a:t>𝐹</a:t>
                </a:r>
                <a:r>
                  <a:rPr lang="en-US" sz="1200" b="0" i="0">
                    <a:latin typeface="Cambria Math" panose="02040503050406030204" pitchFamily="18" charset="0"/>
                  </a:rPr>
                  <a:t>,    </a:t>
                </a:r>
                <a:r>
                  <a:rPr lang="en-US" sz="1200" i="0">
                    <a:latin typeface="Cambria Math" panose="02040503050406030204" pitchFamily="18" charset="0"/>
                  </a:rPr>
                  <a:t>𝐸</a:t>
                </a:r>
                <a:r>
                  <a:rPr lang="en-US" sz="1200" b="0" i="0">
                    <a:latin typeface="Cambria Math" panose="02040503050406030204" pitchFamily="18" charset="0"/>
                  </a:rPr>
                  <a:t>"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and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" ¯( 𝐹) ", 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an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d    </a:t>
                </a:r>
                <a:r>
                  <a:rPr lang="en-US" sz="1200" b="0" i="0">
                    <a:latin typeface="Cambria Math" panose="02040503050406030204" pitchFamily="18" charset="0"/>
                  </a:rPr>
                  <a:t>" </a:t>
                </a:r>
                <a:r>
                  <a:rPr lang="en-US" sz="1200" i="0">
                    <a:latin typeface="Cambria Math" panose="02040503050406030204" pitchFamily="18" charset="0"/>
                  </a:rPr>
                  <a:t>¯𝐸</a:t>
                </a:r>
                <a:r>
                  <a:rPr lang="en-US" sz="1200" b="0" i="0">
                    <a:latin typeface="Cambria Math" panose="02040503050406030204" pitchFamily="18" charset="0"/>
                  </a:rPr>
                  <a:t> "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and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 "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¯( 𝐹)</a:t>
                </a:r>
                <a:endParaRPr lang="en-US" sz="1200" dirty="0">
                  <a:latin typeface="Candara" panose="020E050203030302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9439C-01A3-3B7A-5659-E05BA969F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08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 (PL) = 0.6</a:t>
            </a:r>
          </a:p>
          <a:p>
            <a:r>
              <a:rPr lang="en-US" dirty="0" err="1"/>
              <a:t>Pr</a:t>
            </a:r>
            <a:r>
              <a:rPr lang="en-US" dirty="0"/>
              <a:t> (DJ) = 0.3</a:t>
            </a:r>
          </a:p>
          <a:p>
            <a:r>
              <a:rPr lang="en-US" dirty="0" err="1"/>
              <a:t>Pr</a:t>
            </a:r>
            <a:r>
              <a:rPr lang="en-US" dirty="0"/>
              <a:t> (LB) = 0.1</a:t>
            </a:r>
          </a:p>
          <a:p>
            <a:endParaRPr lang="en-US" dirty="0"/>
          </a:p>
          <a:p>
            <a:r>
              <a:rPr lang="en-US" dirty="0" err="1"/>
              <a:t>Pr</a:t>
            </a:r>
            <a:r>
              <a:rPr lang="en-US" dirty="0"/>
              <a:t> (D | PL) = 0.2</a:t>
            </a:r>
          </a:p>
          <a:p>
            <a:r>
              <a:rPr lang="en-US" dirty="0" err="1"/>
              <a:t>Pr</a:t>
            </a:r>
            <a:r>
              <a:rPr lang="en-US" dirty="0"/>
              <a:t> (D | DJ ) = 0.6</a:t>
            </a:r>
          </a:p>
          <a:p>
            <a:r>
              <a:rPr lang="en-US" dirty="0" err="1"/>
              <a:t>Pr</a:t>
            </a:r>
            <a:r>
              <a:rPr lang="en-US" dirty="0"/>
              <a:t> (D | LB) = 0.9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1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5F641-5ADF-F515-2D43-E292A736F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F0259-56E0-7221-A03C-1E5AD048F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42DE2-6521-2D6F-6A7C-196D6CEAE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 (PL) = 0.6</a:t>
            </a:r>
          </a:p>
          <a:p>
            <a:r>
              <a:rPr lang="en-US" dirty="0" err="1"/>
              <a:t>Pr</a:t>
            </a:r>
            <a:r>
              <a:rPr lang="en-US" dirty="0"/>
              <a:t> (DJ) = 0.3</a:t>
            </a:r>
          </a:p>
          <a:p>
            <a:r>
              <a:rPr lang="en-US" dirty="0" err="1"/>
              <a:t>Pr</a:t>
            </a:r>
            <a:r>
              <a:rPr lang="en-US" dirty="0"/>
              <a:t> (LB) = 0.1</a:t>
            </a:r>
          </a:p>
          <a:p>
            <a:endParaRPr lang="en-US" dirty="0"/>
          </a:p>
          <a:p>
            <a:r>
              <a:rPr lang="en-US" dirty="0" err="1"/>
              <a:t>Pr</a:t>
            </a:r>
            <a:r>
              <a:rPr lang="en-US" dirty="0"/>
              <a:t> (D | PL) = 0.2</a:t>
            </a:r>
          </a:p>
          <a:p>
            <a:r>
              <a:rPr lang="en-US" dirty="0" err="1"/>
              <a:t>Pr</a:t>
            </a:r>
            <a:r>
              <a:rPr lang="en-US" dirty="0"/>
              <a:t> (D | DJ ) = 0.6</a:t>
            </a:r>
          </a:p>
          <a:p>
            <a:r>
              <a:rPr lang="en-US" dirty="0" err="1"/>
              <a:t>Pr</a:t>
            </a:r>
            <a:r>
              <a:rPr lang="en-US" dirty="0"/>
              <a:t> (D | LB) = 0.9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3FF4D-8BB2-F505-AF2F-6C8226786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00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5B7BC-63AD-049C-CED4-F9AA5D97F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E4C060-4B58-C070-FAD7-21A520F73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1C2343-6FB3-E598-E4B1-E24D9958C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 (PL) = 0.6</a:t>
            </a:r>
          </a:p>
          <a:p>
            <a:r>
              <a:rPr lang="en-US" dirty="0" err="1"/>
              <a:t>Pr</a:t>
            </a:r>
            <a:r>
              <a:rPr lang="en-US" dirty="0"/>
              <a:t> (DJ) = 0.3</a:t>
            </a:r>
          </a:p>
          <a:p>
            <a:r>
              <a:rPr lang="en-US" dirty="0" err="1"/>
              <a:t>Pr</a:t>
            </a:r>
            <a:r>
              <a:rPr lang="en-US" dirty="0"/>
              <a:t> (LB) = 0.1</a:t>
            </a:r>
          </a:p>
          <a:p>
            <a:endParaRPr lang="en-US" dirty="0"/>
          </a:p>
          <a:p>
            <a:r>
              <a:rPr lang="en-US" dirty="0" err="1"/>
              <a:t>Pr</a:t>
            </a:r>
            <a:r>
              <a:rPr lang="en-US" dirty="0"/>
              <a:t> (D | PL) = 0.2</a:t>
            </a:r>
          </a:p>
          <a:p>
            <a:r>
              <a:rPr lang="en-US" dirty="0" err="1"/>
              <a:t>Pr</a:t>
            </a:r>
            <a:r>
              <a:rPr lang="en-US" dirty="0"/>
              <a:t> (D | DJ ) = 0.6</a:t>
            </a:r>
          </a:p>
          <a:p>
            <a:r>
              <a:rPr lang="en-US" dirty="0" err="1"/>
              <a:t>Pr</a:t>
            </a:r>
            <a:r>
              <a:rPr lang="en-US" dirty="0"/>
              <a:t> (D | LB) = 0.9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7AF1C-3CD6-DE79-FB0E-E1E3BD232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8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EDFE80D-3963-684E-A567-BA22A7121D54}" type="datetime1">
              <a:rPr lang="en-US" smtClean="0"/>
              <a:pPr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C2899E-02B9-474E-B539-67B6316AC150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0301AB-0F6E-FD45-B64D-F11FC15C2C6E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030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163EBF2-CAB8-2646-AC0A-701503E9B99A}" type="datetime1">
              <a:rPr lang="en-US" smtClean="0"/>
              <a:pPr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A40C6D-D04A-7540-83DD-154F90882B91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352B45-879A-3843-B88F-62D5BA8DD0E8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B43BB9-2EB0-8740-A005-F33E0F1863CB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92707F2-4376-7447-AE98-42AACD2C1EA7}" type="datetime1">
              <a:rPr lang="en-US" smtClean="0"/>
              <a:pPr/>
              <a:t>4/9/26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B7ABF1D-C22C-2F41-AC0A-B7A7B6BB363F}" type="datetime1">
              <a:rPr lang="en-US" smtClean="0"/>
              <a:pPr/>
              <a:t>4/9/26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A916CC-DF14-1246-AE48-FA7A055C87A0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C84649-F92F-054C-918A-7FA715221EC5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10.png"/><Relationship Id="rId4" Type="http://schemas.openxmlformats.org/officeDocument/2006/relationships/image" Target="../media/image5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73.png"/><Relationship Id="rId4" Type="http://schemas.openxmlformats.org/officeDocument/2006/relationships/image" Target="../media/image4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0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00.png"/><Relationship Id="rId9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0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00.png"/><Relationship Id="rId10" Type="http://schemas.openxmlformats.org/officeDocument/2006/relationships/image" Target="../media/image14.png"/><Relationship Id="rId9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10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4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24.png"/><Relationship Id="rId4" Type="http://schemas.openxmlformats.org/officeDocument/2006/relationships/image" Target="../media/image2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45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1.e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9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1.emf"/><Relationship Id="rId7" Type="http://schemas.openxmlformats.org/officeDocument/2006/relationships/image" Target="../media/image55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openxmlformats.org/officeDocument/2006/relationships/image" Target="../media/image59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310.png"/><Relationship Id="rId7" Type="http://schemas.openxmlformats.org/officeDocument/2006/relationships/image" Target="../media/image182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23.png"/><Relationship Id="rId5" Type="http://schemas.openxmlformats.org/officeDocument/2006/relationships/image" Target="../media/image154.png"/><Relationship Id="rId15" Type="http://schemas.openxmlformats.org/officeDocument/2006/relationships/image" Target="../media/image370.png"/><Relationship Id="rId10" Type="http://schemas.openxmlformats.org/officeDocument/2006/relationships/image" Target="../media/image214.png"/><Relationship Id="rId4" Type="http://schemas.openxmlformats.org/officeDocument/2006/relationships/image" Target="../media/image1410.png"/><Relationship Id="rId9" Type="http://schemas.openxmlformats.org/officeDocument/2006/relationships/image" Target="../media/image202.png"/><Relationship Id="rId14" Type="http://schemas.openxmlformats.org/officeDocument/2006/relationships/image" Target="../media/image36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80.png"/><Relationship Id="rId18" Type="http://schemas.openxmlformats.org/officeDocument/2006/relationships/customXml" Target="../ink/ink3.xml"/><Relationship Id="rId3" Type="http://schemas.openxmlformats.org/officeDocument/2006/relationships/image" Target="../media/image910.png"/><Relationship Id="rId21" Type="http://schemas.openxmlformats.org/officeDocument/2006/relationships/image" Target="../media/image391.png"/><Relationship Id="rId7" Type="http://schemas.openxmlformats.org/officeDocument/2006/relationships/image" Target="../media/image5100.png"/><Relationship Id="rId12" Type="http://schemas.openxmlformats.org/officeDocument/2006/relationships/image" Target="../media/image53.png"/><Relationship Id="rId17" Type="http://schemas.openxmlformats.org/officeDocument/2006/relationships/image" Target="../media/image260.png"/><Relationship Id="rId2" Type="http://schemas.openxmlformats.org/officeDocument/2006/relationships/notesSlide" Target="../notesSlides/notesSlide32.xml"/><Relationship Id="rId16" Type="http://schemas.openxmlformats.org/officeDocument/2006/relationships/customXml" Target="../ink/ink2.xml"/><Relationship Id="rId20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600.png"/><Relationship Id="rId15" Type="http://schemas.openxmlformats.org/officeDocument/2006/relationships/image" Target="../media/image251.png"/><Relationship Id="rId19" Type="http://schemas.openxmlformats.org/officeDocument/2006/relationships/image" Target="../media/image270.png"/><Relationship Id="rId4" Type="http://schemas.openxmlformats.org/officeDocument/2006/relationships/image" Target="../media/image231.png"/><Relationship Id="rId9" Type="http://schemas.openxmlformats.org/officeDocument/2006/relationships/image" Target="../media/image242.png"/><Relationship Id="rId14" Type="http://schemas.openxmlformats.org/officeDocument/2006/relationships/customXml" Target="../ink/ink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80.png"/><Relationship Id="rId18" Type="http://schemas.openxmlformats.org/officeDocument/2006/relationships/customXml" Target="../ink/ink6.xml"/><Relationship Id="rId3" Type="http://schemas.openxmlformats.org/officeDocument/2006/relationships/image" Target="../media/image230.png"/><Relationship Id="rId21" Type="http://schemas.openxmlformats.org/officeDocument/2006/relationships/image" Target="../media/image340.png"/><Relationship Id="rId7" Type="http://schemas.openxmlformats.org/officeDocument/2006/relationships/image" Target="../media/image5100.png"/><Relationship Id="rId12" Type="http://schemas.openxmlformats.org/officeDocument/2006/relationships/image" Target="../media/image53.png"/><Relationship Id="rId17" Type="http://schemas.openxmlformats.org/officeDocument/2006/relationships/image" Target="../media/image261.png"/><Relationship Id="rId2" Type="http://schemas.openxmlformats.org/officeDocument/2006/relationships/notesSlide" Target="../notesSlides/notesSlide33.xml"/><Relationship Id="rId16" Type="http://schemas.openxmlformats.org/officeDocument/2006/relationships/customXml" Target="../ink/ink5.xml"/><Relationship Id="rId20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600.png"/><Relationship Id="rId15" Type="http://schemas.openxmlformats.org/officeDocument/2006/relationships/image" Target="../media/image250.png"/><Relationship Id="rId23" Type="http://schemas.openxmlformats.org/officeDocument/2006/relationships/image" Target="../media/image44.png"/><Relationship Id="rId19" Type="http://schemas.openxmlformats.org/officeDocument/2006/relationships/image" Target="../media/image271.png"/><Relationship Id="rId4" Type="http://schemas.openxmlformats.org/officeDocument/2006/relationships/image" Target="../media/image241.png"/><Relationship Id="rId9" Type="http://schemas.openxmlformats.org/officeDocument/2006/relationships/image" Target="../media/image202.png"/><Relationship Id="rId14" Type="http://schemas.openxmlformats.org/officeDocument/2006/relationships/customXml" Target="../ink/ink4.xml"/><Relationship Id="rId22" Type="http://schemas.openxmlformats.org/officeDocument/2006/relationships/image" Target="../media/image35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1.png"/><Relationship Id="rId4" Type="http://schemas.openxmlformats.org/officeDocument/2006/relationships/image" Target="../media/image2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Law of Total Probability, Bayes Rule and More on Independence</a:t>
            </a:r>
            <a:br>
              <a:rPr lang="en-US" sz="4800" dirty="0"/>
            </a:br>
            <a:br>
              <a:rPr lang="en-US" sz="4800" dirty="0"/>
            </a:br>
            <a:br>
              <a:rPr lang="en-US" sz="27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6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1980C-57A8-C7FF-5F33-F308F1B03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4F30-A73D-8894-5380-A1528543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-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D3C984-6962-FF06-1CF5-B4890CBC569C}"/>
                  </a:ext>
                </a:extLst>
              </p:cNvPr>
              <p:cNvSpPr/>
              <p:nvPr/>
            </p:nvSpPr>
            <p:spPr>
              <a:xfrm>
                <a:off x="609600" y="1173886"/>
                <a:ext cx="4150752" cy="163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4B307B-8C40-254C-BF4F-52D45CE66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73886"/>
                <a:ext cx="4150752" cy="16303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 descr="Equivalently, we can write…">
            <a:extLst>
              <a:ext uri="{FF2B5EF4-FFF2-40B4-BE49-F238E27FC236}">
                <a16:creationId xmlns:a16="http://schemas.microsoft.com/office/drawing/2014/main" id="{AB6F207E-7A67-08DD-602C-D1DDC2FD25A1}"/>
              </a:ext>
            </a:extLst>
          </p:cNvPr>
          <p:cNvSpPr/>
          <p:nvPr/>
        </p:nvSpPr>
        <p:spPr>
          <a:xfrm>
            <a:off x="5103704" y="1728146"/>
            <a:ext cx="1132115" cy="60526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A607CA-DC60-180F-00B0-A666016F84A7}"/>
                  </a:ext>
                </a:extLst>
              </p:cNvPr>
              <p:cNvSpPr/>
              <p:nvPr/>
            </p:nvSpPr>
            <p:spPr>
              <a:xfrm>
                <a:off x="6579171" y="1615280"/>
                <a:ext cx="50032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1BC56E-E86B-0A42-9B5A-2F29171F8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171" y="1615280"/>
                <a:ext cx="500322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oogle Shape;182;p25">
            <a:extLst>
              <a:ext uri="{FF2B5EF4-FFF2-40B4-BE49-F238E27FC236}">
                <a16:creationId xmlns:a16="http://schemas.microsoft.com/office/drawing/2014/main" id="{69787ED8-1B44-2EFD-A3BE-BCF96BC6A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3264" y="1"/>
            <a:ext cx="1638733" cy="1476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31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83587-870A-B61A-ADB0-6BC29CBB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59B4-9726-49B1-BFF5-1DD7950C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- Chain Rule (general case)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856154B-495D-B0B0-C7E8-05B18F7A8819}"/>
                  </a:ext>
                </a:extLst>
              </p:cNvPr>
              <p:cNvSpPr/>
              <p:nvPr/>
            </p:nvSpPr>
            <p:spPr>
              <a:xfrm>
                <a:off x="609600" y="1173886"/>
                <a:ext cx="4150752" cy="163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4B307B-8C40-254C-BF4F-52D45CE66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73886"/>
                <a:ext cx="4150752" cy="1630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 descr="Therefore, we can say">
            <a:extLst>
              <a:ext uri="{FF2B5EF4-FFF2-40B4-BE49-F238E27FC236}">
                <a16:creationId xmlns:a16="http://schemas.microsoft.com/office/drawing/2014/main" id="{B978F579-8271-8D6E-E48F-BC82DA151AE1}"/>
              </a:ext>
            </a:extLst>
          </p:cNvPr>
          <p:cNvSpPr/>
          <p:nvPr/>
        </p:nvSpPr>
        <p:spPr>
          <a:xfrm>
            <a:off x="5103704" y="1728146"/>
            <a:ext cx="1132115" cy="60526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9768350-BD97-3196-23D2-2A1960921498}"/>
                  </a:ext>
                </a:extLst>
              </p:cNvPr>
              <p:cNvSpPr/>
              <p:nvPr/>
            </p:nvSpPr>
            <p:spPr>
              <a:xfrm>
                <a:off x="6579171" y="1615280"/>
                <a:ext cx="50032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1BC56E-E86B-0A42-9B5A-2F29171F8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171" y="1615280"/>
                <a:ext cx="5003229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AC6C081-81BC-DFC7-6EBC-ABEA68E399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761376"/>
                <a:ext cx="10972800" cy="2930033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36A18"/>
                    </a:solidFill>
                  </a:rPr>
                  <a:t>Theorem. (Chain Rule)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For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∩⋯∩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∩⋯∩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E2E5D5A-2B8E-2E49-B32E-83048BA27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61376"/>
                <a:ext cx="10972800" cy="2930033"/>
              </a:xfrm>
              <a:prstGeom prst="rect">
                <a:avLst/>
              </a:prstGeom>
              <a:blipFill>
                <a:blip r:embed="rId5"/>
                <a:stretch>
                  <a:fillRect l="-57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oogle Shape;182;p25">
            <a:extLst>
              <a:ext uri="{FF2B5EF4-FFF2-40B4-BE49-F238E27FC236}">
                <a16:creationId xmlns:a16="http://schemas.microsoft.com/office/drawing/2014/main" id="{9ECA1870-69FE-0138-2A63-89BD9A293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53264" y="1"/>
            <a:ext cx="1638733" cy="1476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43CD4E-97BA-AAF1-FAE3-A0653399D4C3}"/>
              </a:ext>
            </a:extLst>
          </p:cNvPr>
          <p:cNvSpPr txBox="1"/>
          <p:nvPr/>
        </p:nvSpPr>
        <p:spPr>
          <a:xfrm>
            <a:off x="609600" y="5774167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An easy way to remember: We have </a:t>
            </a:r>
            <a:r>
              <a:rPr lang="en-US" sz="2400" b="0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n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tasks and we can do them </a:t>
            </a:r>
            <a:r>
              <a:rPr lang="en-US" sz="24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sequentially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, conditioning on the outcome of previous tasks</a:t>
            </a:r>
          </a:p>
        </p:txBody>
      </p:sp>
    </p:spTree>
    <p:extLst>
      <p:ext uri="{BB962C8B-B14F-4D97-AF65-F5344CB8AC3E}">
        <p14:creationId xmlns:p14="http://schemas.microsoft.com/office/powerpoint/2010/main" val="347720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A5929-C7D3-A3C0-B2B8-7ED2677C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D675-B3E7-11A9-E449-85F33B57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-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4C2AE07-65B6-5CB5-8C38-48F8A26814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1458129"/>
                <a:ext cx="10972800" cy="144655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Two events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independent</a:t>
                </a:r>
                <a:r>
                  <a:rPr lang="en-US" sz="2800" dirty="0"/>
                  <a:t> if</a:t>
                </a:r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4C2AE07-65B6-5CB5-8C38-48F8A2681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58129"/>
                <a:ext cx="10972800" cy="1446550"/>
              </a:xfrm>
              <a:prstGeom prst="rect">
                <a:avLst/>
              </a:prstGeom>
              <a:blipFill>
                <a:blip r:embed="rId3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2EC4A6-9C08-667A-E3E7-10DAF9D9D15E}"/>
                  </a:ext>
                </a:extLst>
              </p:cNvPr>
              <p:cNvSpPr txBox="1"/>
              <p:nvPr/>
            </p:nvSpPr>
            <p:spPr>
              <a:xfrm>
                <a:off x="762000" y="2971800"/>
                <a:ext cx="10972799" cy="17235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Alternatively,</a:t>
                </a:r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equivalent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ℬ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ℬ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equivalent to</a:t>
                </a:r>
                <a:r>
                  <a:rPr lang="en-US" sz="2800" dirty="0"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ℬ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sz="28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D8BA99-6B10-7049-B908-3466B241B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71800"/>
                <a:ext cx="10972799" cy="1723549"/>
              </a:xfrm>
              <a:prstGeom prst="rect">
                <a:avLst/>
              </a:prstGeom>
              <a:blipFill>
                <a:blip r:embed="rId4"/>
                <a:stretch>
                  <a:fillRect l="-2081" t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13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6B0E8-4E45-5313-AA31-42BBAF3CE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4E4F-0EDE-0E23-BF79-424372A3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BE60C-E7B0-A618-8E6D-B5F2C02A3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rgbClr val="0070C0"/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Theorem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More on independence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302B3-D445-C682-41F2-17B6BF8A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0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605EA-BC3F-8A17-EB23-1314BAFD9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5828F-6227-0E68-7E84-DED86C504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278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DC4F522-8CB7-0D4C-FF14-9FC43EA0792B}"/>
                  </a:ext>
                </a:extLst>
              </p:cNvPr>
              <p:cNvSpPr/>
              <p:nvPr/>
            </p:nvSpPr>
            <p:spPr>
              <a:xfrm>
                <a:off x="372627" y="1083650"/>
                <a:ext cx="29114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For any sets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854050-EF38-4361-B142-403D0C850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27" y="1083650"/>
                <a:ext cx="2911438" cy="461665"/>
              </a:xfrm>
              <a:prstGeom prst="rect">
                <a:avLst/>
              </a:prstGeom>
              <a:blipFill>
                <a:blip r:embed="rId5"/>
                <a:stretch>
                  <a:fillRect l="-347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73D09C-C12E-D84A-58A7-3C93BEF0F018}"/>
                  </a:ext>
                </a:extLst>
              </p:cNvPr>
              <p:cNvSpPr/>
              <p:nvPr/>
            </p:nvSpPr>
            <p:spPr>
              <a:xfrm>
                <a:off x="4402331" y="1076504"/>
                <a:ext cx="3226653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</m:t>
                      </m:r>
                      <m:bar>
                        <m:barPr>
                          <m:pos m:val="top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ba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67E938-2186-47BF-834A-991239F50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31" y="1076504"/>
                <a:ext cx="3226653" cy="502766"/>
              </a:xfrm>
              <a:prstGeom prst="rect">
                <a:avLst/>
              </a:prstGeom>
              <a:blipFill>
                <a:blip r:embed="rId6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75825F-BC78-5F86-6EBE-EDC7E5F93576}"/>
                  </a:ext>
                </a:extLst>
              </p:cNvPr>
              <p:cNvSpPr/>
              <p:nvPr/>
            </p:nvSpPr>
            <p:spPr>
              <a:xfrm>
                <a:off x="3972800" y="1761873"/>
                <a:ext cx="3926268" cy="531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bar>
                          <m:barPr>
                            <m:pos m:val="top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bar>
                      </m:e>
                    </m:d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BCA952E-D63E-402D-A837-0D2DE7C0C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800" y="1761873"/>
                <a:ext cx="3926268" cy="531492"/>
              </a:xfrm>
              <a:prstGeom prst="rect">
                <a:avLst/>
              </a:prstGeom>
              <a:blipFill>
                <a:blip r:embed="rId7"/>
                <a:stretch>
                  <a:fillRect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59B685-D46E-0A21-80E7-3295F0D7D018}"/>
                  </a:ext>
                </a:extLst>
              </p:cNvPr>
              <p:cNvSpPr/>
              <p:nvPr/>
            </p:nvSpPr>
            <p:spPr>
              <a:xfrm>
                <a:off x="4723033" y="2422359"/>
                <a:ext cx="4380238" cy="531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bar>
                          <m:barPr>
                            <m:pos m:val="top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ba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bar>
                      </m:e>
                    </m:d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E147F4-A597-4F27-89CF-6E45051E1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33" y="2422359"/>
                <a:ext cx="4380238" cy="531492"/>
              </a:xfrm>
              <a:prstGeom prst="rect">
                <a:avLst/>
              </a:prstGeom>
              <a:blipFill>
                <a:blip r:embed="rId8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34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5278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Law of Total Probability (General case)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088E048A-1F3A-47E1-A7DF-598B8F8A9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7600" y="3973977"/>
            <a:ext cx="7889358" cy="2325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B15006-EE39-426B-A823-A10003F02823}"/>
                  </a:ext>
                </a:extLst>
              </p:cNvPr>
              <p:cNvSpPr txBox="1"/>
              <p:nvPr/>
            </p:nvSpPr>
            <p:spPr>
              <a:xfrm>
                <a:off x="535359" y="4080747"/>
                <a:ext cx="8058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>
                    <a:latin typeface="Candara" panose="020E0502030303020204" pitchFamily="34" charset="0"/>
                  </a:rPr>
                  <a:t>Theorem</a:t>
                </a:r>
                <a:r>
                  <a:rPr lang="en-US" sz="2400" b="1" dirty="0">
                    <a:latin typeface="Candara" panose="020E0502030303020204" pitchFamily="34" charset="0"/>
                  </a:rPr>
                  <a:t>: [Law of Total Probability]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partition the state space </a:t>
                </a:r>
                <a:r>
                  <a:rPr lang="en-US" sz="2400" dirty="0">
                    <a:latin typeface="Candara" panose="020E0502030303020204" pitchFamily="34" charset="0"/>
                    <a:sym typeface="Symbol" panose="05050102010706020507" pitchFamily="18" charset="2"/>
                  </a:rPr>
                  <a:t>. </a:t>
                </a:r>
                <a:r>
                  <a:rPr lang="en-US" sz="2400" dirty="0">
                    <a:latin typeface="Candara" panose="020E0502030303020204" pitchFamily="34" charset="0"/>
                  </a:rPr>
                  <a:t>Then:</a:t>
                </a:r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B15006-EE39-426B-A823-A10003F0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59" y="4080747"/>
                <a:ext cx="8058997" cy="830997"/>
              </a:xfrm>
              <a:prstGeom prst="rect">
                <a:avLst/>
              </a:prstGeom>
              <a:blipFill>
                <a:blip r:embed="rId2"/>
                <a:stretch>
                  <a:fillRect l="-1260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 descr="P(R) = \sum_i P(F \cap E_i) = \sum_i P(F|E_i) P(E_i)">
            <a:extLst>
              <a:ext uri="{FF2B5EF4-FFF2-40B4-BE49-F238E27FC236}">
                <a16:creationId xmlns:a16="http://schemas.microsoft.com/office/drawing/2014/main" id="{F7DE7EE3-2796-43E3-B5FE-09DF6F3499CC}"/>
              </a:ext>
            </a:extLst>
          </p:cNvPr>
          <p:cNvGrpSpPr/>
          <p:nvPr/>
        </p:nvGrpSpPr>
        <p:grpSpPr>
          <a:xfrm>
            <a:off x="535359" y="4938082"/>
            <a:ext cx="6532623" cy="1100558"/>
            <a:chOff x="-189982" y="1738752"/>
            <a:chExt cx="6532623" cy="1100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D2B772-D4DB-4C45-8C97-E26967B56F8D}"/>
                    </a:ext>
                  </a:extLst>
                </p:cNvPr>
                <p:cNvSpPr/>
                <p:nvPr/>
              </p:nvSpPr>
              <p:spPr>
                <a:xfrm>
                  <a:off x="2185123" y="1738752"/>
                  <a:ext cx="4157518" cy="11005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Candara" panose="020E0502030303020204" pitchFamily="34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2400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D2B772-D4DB-4C45-8C97-E26967B56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123" y="1738752"/>
                  <a:ext cx="4157518" cy="1100558"/>
                </a:xfrm>
                <a:prstGeom prst="rect">
                  <a:avLst/>
                </a:prstGeom>
                <a:blipFill>
                  <a:blip r:embed="rId3"/>
                  <a:stretch>
                    <a:fillRect l="-3951" t="-108046" b="-1632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B69FE30-3851-418F-B0CE-46CC46059DAD}"/>
                    </a:ext>
                  </a:extLst>
                </p:cNvPr>
                <p:cNvSpPr/>
                <p:nvPr/>
              </p:nvSpPr>
              <p:spPr>
                <a:xfrm>
                  <a:off x="-189982" y="1738752"/>
                  <a:ext cx="3086614" cy="11005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} =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B69FE30-3851-418F-B0CE-46CC46059D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9982" y="1738752"/>
                  <a:ext cx="3086614" cy="1100558"/>
                </a:xfrm>
                <a:prstGeom prst="rect">
                  <a:avLst/>
                </a:prstGeom>
                <a:blipFill>
                  <a:blip r:embed="rId4"/>
                  <a:stretch>
                    <a:fillRect t="-108046" r="-410" b="-1632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854050-EF38-4361-B142-403D0C8500B7}"/>
                  </a:ext>
                </a:extLst>
              </p:cNvPr>
              <p:cNvSpPr/>
              <p:nvPr/>
            </p:nvSpPr>
            <p:spPr>
              <a:xfrm>
                <a:off x="372627" y="1083650"/>
                <a:ext cx="29114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For any sets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854050-EF38-4361-B142-403D0C850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27" y="1083650"/>
                <a:ext cx="2911438" cy="461665"/>
              </a:xfrm>
              <a:prstGeom prst="rect">
                <a:avLst/>
              </a:prstGeom>
              <a:blipFill>
                <a:blip r:embed="rId5"/>
                <a:stretch>
                  <a:fillRect l="-347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67E938-2186-47BF-834A-991239F50409}"/>
                  </a:ext>
                </a:extLst>
              </p:cNvPr>
              <p:cNvSpPr/>
              <p:nvPr/>
            </p:nvSpPr>
            <p:spPr>
              <a:xfrm>
                <a:off x="4402331" y="1076504"/>
                <a:ext cx="3226653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</m:t>
                      </m:r>
                      <m:bar>
                        <m:barPr>
                          <m:pos m:val="top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ba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67E938-2186-47BF-834A-991239F50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31" y="1076504"/>
                <a:ext cx="3226653" cy="502766"/>
              </a:xfrm>
              <a:prstGeom prst="rect">
                <a:avLst/>
              </a:prstGeom>
              <a:blipFill>
                <a:blip r:embed="rId6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BCA952E-D63E-402D-A837-0D2DE7C0CF69}"/>
                  </a:ext>
                </a:extLst>
              </p:cNvPr>
              <p:cNvSpPr/>
              <p:nvPr/>
            </p:nvSpPr>
            <p:spPr>
              <a:xfrm>
                <a:off x="3972800" y="1761873"/>
                <a:ext cx="3926268" cy="531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bar>
                          <m:barPr>
                            <m:pos m:val="top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bar>
                      </m:e>
                    </m:d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BCA952E-D63E-402D-A837-0D2DE7C0C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800" y="1761873"/>
                <a:ext cx="3926268" cy="531492"/>
              </a:xfrm>
              <a:prstGeom prst="rect">
                <a:avLst/>
              </a:prstGeom>
              <a:blipFill>
                <a:blip r:embed="rId7"/>
                <a:stretch>
                  <a:fillRect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E147F4-A597-4F27-89CF-6E45051E1E96}"/>
                  </a:ext>
                </a:extLst>
              </p:cNvPr>
              <p:cNvSpPr/>
              <p:nvPr/>
            </p:nvSpPr>
            <p:spPr>
              <a:xfrm>
                <a:off x="4723033" y="2422359"/>
                <a:ext cx="4380238" cy="531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bar>
                          <m:barPr>
                            <m:pos m:val="top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ba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bar>
                      </m:e>
                    </m:d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E147F4-A597-4F27-89CF-6E45051E1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33" y="2422359"/>
                <a:ext cx="4380238" cy="531492"/>
              </a:xfrm>
              <a:prstGeom prst="rect">
                <a:avLst/>
              </a:prstGeom>
              <a:blipFill>
                <a:blip r:embed="rId8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227CFC7-3626-4CCB-AEBC-F80D8082782E}"/>
              </a:ext>
            </a:extLst>
          </p:cNvPr>
          <p:cNvSpPr/>
          <p:nvPr/>
        </p:nvSpPr>
        <p:spPr>
          <a:xfrm>
            <a:off x="372627" y="3205325"/>
            <a:ext cx="3171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Generalizing, we have: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AB696-FE00-44CB-5253-85EA39603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4717" y="4369445"/>
            <a:ext cx="3730834" cy="15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0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41188-F1A2-D1DA-1A47-49A05EA5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Dance party?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7E69-4993-EDBD-3ABC-C453DB973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9" y="1152940"/>
            <a:ext cx="10972800" cy="494968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Your friend is having a party. The music will either be:</a:t>
            </a:r>
          </a:p>
          <a:p>
            <a:pPr lvl="1"/>
            <a:r>
              <a:rPr lang="en-US" sz="2400" dirty="0"/>
              <a:t>Playlist (PL) – probability 0.6</a:t>
            </a:r>
          </a:p>
          <a:p>
            <a:pPr lvl="1"/>
            <a:r>
              <a:rPr lang="en-US" sz="2400" dirty="0"/>
              <a:t>DJ  - probability 0.3</a:t>
            </a:r>
          </a:p>
          <a:p>
            <a:pPr lvl="1"/>
            <a:r>
              <a:rPr lang="en-US" sz="2400" dirty="0"/>
              <a:t>Live band (LB) – probability 0.1</a:t>
            </a:r>
          </a:p>
          <a:p>
            <a:pPr lvl="1"/>
            <a:endParaRPr lang="en-US" sz="2400" dirty="0"/>
          </a:p>
          <a:p>
            <a:r>
              <a:rPr lang="en-US" sz="2800" dirty="0"/>
              <a:t>You are very picky about what music you will dance to. If they go with their playlist, you will dance with probability 0.2, if they go with a DJ, you’ll dance with probability 0.6 and if they go with a live band, you’ll dance with probability 0.9. </a:t>
            </a:r>
          </a:p>
          <a:p>
            <a:endParaRPr lang="en-US" sz="2800" dirty="0"/>
          </a:p>
          <a:p>
            <a:r>
              <a:rPr lang="en-US" sz="2800" dirty="0"/>
              <a:t>What’s the probability you dance and the music is a DJ?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89F78-B5F9-A83B-A484-12D49284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10A4F-7CE7-E1F8-ED8A-8B749952A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557" y="0"/>
            <a:ext cx="1266443" cy="16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44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E810C-041B-3D50-753C-79ACF5CAB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BE15-5E30-75BE-CE7C-A5F9062B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Dance Party 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19D00-9ECF-2AF2-E995-A898C5E0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56" y="2256254"/>
            <a:ext cx="10972800" cy="49364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err="1"/>
              <a:t>Pr</a:t>
            </a:r>
            <a:r>
              <a:rPr lang="en-US" sz="2800" dirty="0"/>
              <a:t> (PL) = 0.6</a:t>
            </a:r>
          </a:p>
          <a:p>
            <a:pPr marL="0" indent="0">
              <a:buNone/>
            </a:pPr>
            <a:r>
              <a:rPr lang="en-US" sz="2800" dirty="0" err="1"/>
              <a:t>Pr</a:t>
            </a:r>
            <a:r>
              <a:rPr lang="en-US" sz="2800" dirty="0"/>
              <a:t> (DJ) = 0.3</a:t>
            </a:r>
          </a:p>
          <a:p>
            <a:pPr marL="0" indent="0">
              <a:buNone/>
            </a:pPr>
            <a:r>
              <a:rPr lang="en-US" sz="2800" dirty="0" err="1"/>
              <a:t>Pr</a:t>
            </a:r>
            <a:r>
              <a:rPr lang="en-US" sz="2800" dirty="0"/>
              <a:t> (LB) = 0.1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D=Dance</a:t>
            </a:r>
          </a:p>
          <a:p>
            <a:pPr marL="0" indent="0">
              <a:buNone/>
            </a:pPr>
            <a:r>
              <a:rPr lang="en-US" sz="2800" dirty="0" err="1"/>
              <a:t>Pr</a:t>
            </a:r>
            <a:r>
              <a:rPr lang="en-US" sz="2800" dirty="0"/>
              <a:t> (D | PL) = 0.2</a:t>
            </a:r>
          </a:p>
          <a:p>
            <a:pPr marL="0" indent="0">
              <a:buNone/>
            </a:pPr>
            <a:r>
              <a:rPr lang="en-US" sz="2800" dirty="0" err="1"/>
              <a:t>Pr</a:t>
            </a:r>
            <a:r>
              <a:rPr lang="en-US" sz="2800" dirty="0"/>
              <a:t> (D | DJ ) = 0.6</a:t>
            </a:r>
          </a:p>
          <a:p>
            <a:pPr marL="0" indent="0">
              <a:buNone/>
            </a:pPr>
            <a:r>
              <a:rPr lang="en-US" sz="2800" dirty="0" err="1"/>
              <a:t>Pr</a:t>
            </a:r>
            <a:r>
              <a:rPr lang="en-US" sz="2800" dirty="0"/>
              <a:t> (D | LB) = 0.9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8B5F8-A549-EBF2-596E-E3DF2DF9E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557" y="0"/>
            <a:ext cx="1266443" cy="1630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5EA4F2-FCDF-8A83-9A1E-64B38B8966D5}"/>
              </a:ext>
            </a:extLst>
          </p:cNvPr>
          <p:cNvSpPr txBox="1"/>
          <p:nvPr/>
        </p:nvSpPr>
        <p:spPr>
          <a:xfrm>
            <a:off x="4700341" y="1907212"/>
            <a:ext cx="5174109" cy="35394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sz="2800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sz="2800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  <a:p>
            <a:pPr algn="l"/>
            <a:endParaRPr lang="en-US" sz="28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algn="l"/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What is </a:t>
            </a:r>
            <a:r>
              <a:rPr lang="en-US" sz="2800" b="0" dirty="0" err="1">
                <a:latin typeface="Candara" panose="020E0502030303020204" pitchFamily="34" charset="0"/>
                <a:ea typeface="Helvetica" charset="0"/>
                <a:cs typeface="Helvetica" charset="0"/>
              </a:rPr>
              <a:t>Pr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(Dance and DJ)?</a:t>
            </a:r>
          </a:p>
          <a:p>
            <a:pPr algn="l"/>
            <a:endParaRPr lang="en-US" sz="28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457200" indent="-457200" algn="l">
              <a:buAutoNum type="alphaUcParenR"/>
            </a:pP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0.3</a:t>
            </a:r>
          </a:p>
          <a:p>
            <a:pPr marL="457200" indent="-457200" algn="l">
              <a:buAutoNum type="alphaUcParenR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0.3 x 0.6</a:t>
            </a:r>
          </a:p>
          <a:p>
            <a:pPr marL="457200" indent="-457200">
              <a:buFontTx/>
              <a:buAutoNum type="alphaUcParenR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0.3</a:t>
            </a:r>
            <a:r>
              <a:rPr lang="en-US" sz="2800" baseline="30000" dirty="0">
                <a:latin typeface="Candara" panose="020E0502030303020204" pitchFamily="34" charset="0"/>
                <a:ea typeface="Helvetica" charset="0"/>
                <a:cs typeface="Helvetica" charset="0"/>
              </a:rPr>
              <a:t>2</a:t>
            </a:r>
          </a:p>
          <a:p>
            <a:pPr marL="457200" indent="-457200">
              <a:buAutoNum type="alphaUcParenR"/>
            </a:pP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0.6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       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49625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F595-4CD1-7B79-3518-324FCF50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probability you dance?</a:t>
            </a:r>
            <a:br>
              <a:rPr lang="en-US" dirty="0"/>
            </a:br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51EC1FC-C231-EC71-008F-AC2D6323B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7600" y="3973977"/>
            <a:ext cx="7889358" cy="2325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B708CE-0191-5E3C-A3AE-E9F130B376BE}"/>
                  </a:ext>
                </a:extLst>
              </p:cNvPr>
              <p:cNvSpPr txBox="1"/>
              <p:nvPr/>
            </p:nvSpPr>
            <p:spPr>
              <a:xfrm>
                <a:off x="535359" y="4080747"/>
                <a:ext cx="8058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>
                    <a:latin typeface="Candara" panose="020E0502030303020204" pitchFamily="34" charset="0"/>
                  </a:rPr>
                  <a:t>Theorem</a:t>
                </a:r>
                <a:r>
                  <a:rPr lang="en-US" sz="2400" b="1" dirty="0">
                    <a:latin typeface="Candara" panose="020E0502030303020204" pitchFamily="34" charset="0"/>
                  </a:rPr>
                  <a:t>: [Law of Total Probability]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partition the state space </a:t>
                </a:r>
                <a:r>
                  <a:rPr lang="en-US" sz="2400" dirty="0">
                    <a:latin typeface="Candara" panose="020E0502030303020204" pitchFamily="34" charset="0"/>
                    <a:sym typeface="Symbol" panose="05050102010706020507" pitchFamily="18" charset="2"/>
                  </a:rPr>
                  <a:t>. </a:t>
                </a:r>
                <a:r>
                  <a:rPr lang="en-US" sz="2400" dirty="0">
                    <a:latin typeface="Candara" panose="020E0502030303020204" pitchFamily="34" charset="0"/>
                  </a:rPr>
                  <a:t>Then:</a:t>
                </a:r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B708CE-0191-5E3C-A3AE-E9F130B37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59" y="4080747"/>
                <a:ext cx="8058997" cy="830997"/>
              </a:xfrm>
              <a:prstGeom prst="rect">
                <a:avLst/>
              </a:prstGeom>
              <a:blipFill>
                <a:blip r:embed="rId2"/>
                <a:stretch>
                  <a:fillRect l="-1260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P(R) = \sum_i P(F \cap E_i) = \sum_i P(F|E_i) P(E_i)">
            <a:extLst>
              <a:ext uri="{FF2B5EF4-FFF2-40B4-BE49-F238E27FC236}">
                <a16:creationId xmlns:a16="http://schemas.microsoft.com/office/drawing/2014/main" id="{5AB4C427-1AF6-3E39-8CF0-2B4B820B0C32}"/>
              </a:ext>
            </a:extLst>
          </p:cNvPr>
          <p:cNvGrpSpPr/>
          <p:nvPr/>
        </p:nvGrpSpPr>
        <p:grpSpPr>
          <a:xfrm>
            <a:off x="535359" y="4938082"/>
            <a:ext cx="6532623" cy="1100558"/>
            <a:chOff x="-189982" y="1738752"/>
            <a:chExt cx="6532623" cy="1100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F501BC3-0552-1C17-1E03-571D0AFA9BC1}"/>
                    </a:ext>
                  </a:extLst>
                </p:cNvPr>
                <p:cNvSpPr/>
                <p:nvPr/>
              </p:nvSpPr>
              <p:spPr>
                <a:xfrm>
                  <a:off x="2185123" y="1738752"/>
                  <a:ext cx="4157518" cy="11005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Candara" panose="020E0502030303020204" pitchFamily="34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2400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D2B772-D4DB-4C45-8C97-E26967B56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123" y="1738752"/>
                  <a:ext cx="4157518" cy="1100558"/>
                </a:xfrm>
                <a:prstGeom prst="rect">
                  <a:avLst/>
                </a:prstGeom>
                <a:blipFill>
                  <a:blip r:embed="rId3"/>
                  <a:stretch>
                    <a:fillRect l="-3951" t="-108046" b="-1632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25DE6E-4A27-813F-9E28-A693A54116E3}"/>
                    </a:ext>
                  </a:extLst>
                </p:cNvPr>
                <p:cNvSpPr/>
                <p:nvPr/>
              </p:nvSpPr>
              <p:spPr>
                <a:xfrm>
                  <a:off x="-189982" y="1738752"/>
                  <a:ext cx="3086614" cy="11005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} =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B69FE30-3851-418F-B0CE-46CC46059D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9982" y="1738752"/>
                  <a:ext cx="3086614" cy="1100558"/>
                </a:xfrm>
                <a:prstGeom prst="rect">
                  <a:avLst/>
                </a:prstGeom>
                <a:blipFill>
                  <a:blip r:embed="rId4"/>
                  <a:stretch>
                    <a:fillRect t="-108046" r="-410" b="-1632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222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466C7-C85A-A78D-74F4-E90E1CBF1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AA07-54FE-9C66-F691-BB779AF0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Dance party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32F51-E9CC-347E-F464-EA001C2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9" y="1152940"/>
            <a:ext cx="10972800" cy="494968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Your friend is having a party. The music will either be:</a:t>
            </a:r>
          </a:p>
          <a:p>
            <a:pPr lvl="1"/>
            <a:r>
              <a:rPr lang="en-US" sz="2400" dirty="0"/>
              <a:t>Playlist (PL) – probability 0.6</a:t>
            </a:r>
          </a:p>
          <a:p>
            <a:pPr lvl="1"/>
            <a:r>
              <a:rPr lang="en-US" sz="2400" dirty="0"/>
              <a:t>DJ  - probability 0.3</a:t>
            </a:r>
          </a:p>
          <a:p>
            <a:pPr lvl="1"/>
            <a:r>
              <a:rPr lang="en-US" sz="2400" dirty="0"/>
              <a:t>Live band (LB) – probability 0.1</a:t>
            </a:r>
          </a:p>
          <a:p>
            <a:pPr lvl="1"/>
            <a:endParaRPr lang="en-US" sz="2400" dirty="0"/>
          </a:p>
          <a:p>
            <a:r>
              <a:rPr lang="en-US" sz="2800" dirty="0"/>
              <a:t>You are very picky about what music you will dance to. If they go with their playlist, you will dance with probability 0.2, if they go with a DJ, you’ll dance with probability 0.6 and if they go with a live band, you’ll dance with probability 0.9. </a:t>
            </a:r>
          </a:p>
          <a:p>
            <a:endParaRPr lang="en-US" sz="2800" dirty="0"/>
          </a:p>
          <a:p>
            <a:r>
              <a:rPr lang="en-US" sz="2800" dirty="0"/>
              <a:t>What’s the probability you dance?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1A0E23-52DD-E0BC-E868-15E2EC5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557" y="0"/>
            <a:ext cx="1266443" cy="163036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E4AA44-DFC7-8332-834C-4EF53F83D32C}"/>
              </a:ext>
            </a:extLst>
          </p:cNvPr>
          <p:cNvSpPr txBox="1">
            <a:spLocks/>
          </p:cNvSpPr>
          <p:nvPr/>
        </p:nvSpPr>
        <p:spPr>
          <a:xfrm>
            <a:off x="359665" y="6102625"/>
            <a:ext cx="10972800" cy="111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/>
              <a:t>Pr (Dance) = Pr (D | PL) Pr(PL) + Pr(D |DJ) Pr (DJ) + Pr (D | LB) Pr (LB)</a:t>
            </a:r>
          </a:p>
          <a:p>
            <a:pPr marL="0" indent="0">
              <a:buFont typeface="Arial"/>
              <a:buNone/>
            </a:pPr>
            <a:r>
              <a:rPr lang="en-US" sz="2800"/>
              <a:t>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59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639-8020-DD48-9736-0A6CB529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13458"/>
            <a:ext cx="10972800" cy="878301"/>
          </a:xfrm>
        </p:spPr>
        <p:txBody>
          <a:bodyPr/>
          <a:lstStyle/>
          <a:p>
            <a:r>
              <a:rPr lang="en-US" dirty="0"/>
              <a:t>Thank you for your feedback!!!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A7136-2570-2340-93C0-305C12D1C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955747"/>
            <a:ext cx="11212438" cy="57657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Some people mentioned that I was going too fast in parts and would like more examples in class.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How do we address this?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What I can do and what I will try to do: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I will try to be more consistent in my pacing and go over the examples a little bit slower.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I will try to give more examples.</a:t>
            </a:r>
          </a:p>
          <a:p>
            <a:pPr marL="457200" lvl="1" indent="0">
              <a:buNone/>
            </a:pPr>
            <a:endParaRPr lang="en-US" sz="20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What you can do: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Slow me down! Ask questions!!! 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Give me feedback between classes. (I’ve added feedback as a category on Ed.)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Do the concept checks!! 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Please come to office hours.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Ask the 312 Learning Assistant to explain anything that is confusing.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Form study groups and go over all the section problems together.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Do the readings.</a:t>
            </a:r>
          </a:p>
          <a:p>
            <a:pPr lvl="1"/>
            <a:endParaRPr lang="en-US" sz="20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lvl="1"/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5EA06-4E8B-784C-A177-7E9009F9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654AA60A-87AA-A74C-8192-03FB710F8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9542" y="117103"/>
            <a:ext cx="601272" cy="616608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46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29B61-2546-23D7-5481-F1BBF0E7D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1026-E956-0654-0EE5-84EA406F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A766-9100-5A02-47C0-898F5CA93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rgbClr val="0070C0"/>
                </a:solidFill>
              </a:rPr>
              <a:t>Bayes Theorem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More on Independence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19D95-BA93-A41D-6D68-B14EE77F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96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924B-73BB-48D8-8DAF-9EABB7F2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5" y="163240"/>
            <a:ext cx="10972800" cy="878301"/>
          </a:xfrm>
        </p:spPr>
        <p:txBody>
          <a:bodyPr/>
          <a:lstStyle/>
          <a:p>
            <a:r>
              <a:rPr lang="en-US" dirty="0"/>
              <a:t>Our First Machine Learning Task: Spam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8CD92-BD5E-48A3-93C3-7C399B1B9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85" y="1406666"/>
            <a:ext cx="10972800" cy="4949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Subject: “FREE </a:t>
            </a:r>
            <a:r>
              <a:rPr lang="en-US" dirty="0">
                <a:solidFill>
                  <a:schemeClr val="accent3"/>
                </a:solidFill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$$$</a:t>
            </a:r>
            <a:r>
              <a:rPr lang="en-US" dirty="0"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 CLICK HERE”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Suppose you know that 80% of emails you receive are spam.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 a priori, our belief is that any email has an 80% chance of being spam.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How do you update that belief when you see that the subject line contains the phrase “FREE </a:t>
            </a:r>
            <a:r>
              <a:rPr lang="en-US" sz="2400" dirty="0">
                <a:solidFill>
                  <a:srgbClr val="6DB12E"/>
                </a:solidFill>
              </a:rPr>
              <a:t>$$$</a:t>
            </a:r>
            <a:r>
              <a:rPr lang="en-US" sz="2400" dirty="0"/>
              <a:t>”?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65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6097-EAB9-4503-B567-4E3AF4E8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FCFEC-51C0-401B-AFF9-05270E29AA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formula to let us “reverse” the conditional.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prior </a:t>
                </a:r>
                <a:r>
                  <a:rPr lang="en-US" dirty="0"/>
                  <a:t>(our belief without knowing anything)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posterior </a:t>
                </a:r>
                <a:r>
                  <a:rPr lang="en-US" dirty="0"/>
                  <a:t>(our belief after learning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FCFEC-51C0-401B-AFF9-05270E29AA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  <a:blipFill>
                <a:blip r:embed="rId2"/>
                <a:stretch>
                  <a:fillRect l="-1389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C64C2D4-6CFF-45C5-86ED-A6590694B7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217045"/>
                <a:ext cx="10972800" cy="2143728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 (Bayes Rule) </a:t>
                </a:r>
                <a:r>
                  <a:rPr lang="en-US" sz="2800" dirty="0"/>
                  <a:t>For events </a:t>
                </a:r>
                <a:r>
                  <a:rPr lang="en-US" sz="2800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:r>
                  <a:rPr lang="en-US" sz="2800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</a:t>
                </a:r>
                <a:br>
                  <a:rPr lang="en-US" sz="2800" dirty="0"/>
                </a:br>
                <a:endParaRPr lang="en-US" sz="2800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C64C2D4-6CFF-45C5-86ED-A6590694B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17045"/>
                <a:ext cx="10972800" cy="2143728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icture of Thomas Bayes.&#10;&#10;https://lh3.googleusercontent.com/jPBM9kSotTpbBaIk0eue_pUKc8H588RNkPCo2swvrf36Dy-aOfPS7C1rU_eL2C7dXhTuYrdZeqkHVKZVeGmo4gbhXVjWe6wAbl_4GvF5dRrk3Qo7orx5QnYqZkVke3YQITuisu6vYDU">
            <a:extLst>
              <a:ext uri="{FF2B5EF4-FFF2-40B4-BE49-F238E27FC236}">
                <a16:creationId xmlns:a16="http://schemas.microsoft.com/office/drawing/2014/main" id="{3548A6F0-DFD8-486D-BBE3-37502780E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649" y="0"/>
            <a:ext cx="1571351" cy="16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36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924B-73BB-48D8-8DAF-9EABB7F2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5" y="163240"/>
            <a:ext cx="10972800" cy="878301"/>
          </a:xfrm>
        </p:spPr>
        <p:txBody>
          <a:bodyPr/>
          <a:lstStyle/>
          <a:p>
            <a:r>
              <a:rPr lang="en-US" dirty="0"/>
              <a:t>Back to Spam Filtering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8CD92-BD5E-48A3-93C3-7C399B1B9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85" y="954157"/>
            <a:ext cx="10972800" cy="49496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Subject: “FREE </a:t>
            </a:r>
            <a:r>
              <a:rPr lang="en-US" dirty="0">
                <a:solidFill>
                  <a:schemeClr val="accent3"/>
                </a:solidFill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$$$</a:t>
            </a:r>
            <a:r>
              <a:rPr lang="en-US" dirty="0"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 CLICK HERE”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What is the probability this email is spam, given the subject contains “FREE”? </a:t>
            </a:r>
            <a:br>
              <a:rPr lang="en-US" sz="2400" dirty="0"/>
            </a:br>
            <a:r>
              <a:rPr lang="en-US" sz="2400" dirty="0"/>
              <a:t>Some useful stats:</a:t>
            </a:r>
          </a:p>
          <a:p>
            <a:pPr lvl="1"/>
            <a:r>
              <a:rPr lang="en-US" sz="2000" dirty="0"/>
              <a:t>10% of ham (i.e., not spam) emails contain the word “FREE” in the subject.</a:t>
            </a:r>
          </a:p>
          <a:p>
            <a:pPr lvl="1"/>
            <a:r>
              <a:rPr lang="en-US" sz="2000" dirty="0"/>
              <a:t>70% of spam emails contain the word “FREE” in the subject.</a:t>
            </a:r>
          </a:p>
          <a:p>
            <a:pPr lvl="1"/>
            <a:r>
              <a:rPr lang="en-US" sz="2000" dirty="0"/>
              <a:t>80% of emails you receive are spam.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83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57B42-E109-ADAC-041E-BFF8EDBBC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80BE-7046-3ABA-A2AB-11B6F7C7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5" y="163240"/>
            <a:ext cx="10972800" cy="878301"/>
          </a:xfrm>
        </p:spPr>
        <p:txBody>
          <a:bodyPr/>
          <a:lstStyle/>
          <a:p>
            <a:r>
              <a:rPr lang="en-US" dirty="0"/>
              <a:t>Back to Spam Filtering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BC524-A537-35CE-773E-1A9FB0526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85" y="954157"/>
            <a:ext cx="10972800" cy="49496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Subject: “FREE </a:t>
            </a:r>
            <a:r>
              <a:rPr lang="en-US" dirty="0">
                <a:solidFill>
                  <a:schemeClr val="accent3"/>
                </a:solidFill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$$$</a:t>
            </a:r>
            <a:r>
              <a:rPr lang="en-US" dirty="0"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 CLICK HERE”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What is the probability this email is spam, given the subject contains “FREE”? </a:t>
            </a:r>
            <a:br>
              <a:rPr lang="en-US" sz="2400" dirty="0"/>
            </a:br>
            <a:r>
              <a:rPr lang="en-US" sz="2400" dirty="0"/>
              <a:t>Some useful stats:</a:t>
            </a:r>
          </a:p>
          <a:p>
            <a:pPr lvl="1"/>
            <a:r>
              <a:rPr lang="en-US" sz="2000" dirty="0"/>
              <a:t>10% of ham (i.e., not spam) emails contain the word “FREE” in the subject.</a:t>
            </a:r>
          </a:p>
          <a:p>
            <a:pPr lvl="1"/>
            <a:r>
              <a:rPr lang="en-US" sz="2000" dirty="0"/>
              <a:t>70% of spam emails contain the word “FREE” in the subject.</a:t>
            </a:r>
          </a:p>
          <a:p>
            <a:pPr lvl="1"/>
            <a:r>
              <a:rPr lang="en-US" sz="2000" dirty="0"/>
              <a:t>80% of emails you receive are spam.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You receive a random email:</a:t>
            </a:r>
          </a:p>
          <a:p>
            <a:r>
              <a:rPr lang="en-US" sz="2400" dirty="0"/>
              <a:t>Let S be event that the email is spam</a:t>
            </a:r>
          </a:p>
          <a:p>
            <a:r>
              <a:rPr lang="en-US" sz="2400" dirty="0"/>
              <a:t>Let F be the event that the email contains the word “FREE”.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4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115CE-0FA8-4677-650D-DDBC05E90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BB1EE-AB0E-50B3-D02F-72454D9E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5" y="163240"/>
            <a:ext cx="10972800" cy="878301"/>
          </a:xfrm>
        </p:spPr>
        <p:txBody>
          <a:bodyPr/>
          <a:lstStyle/>
          <a:p>
            <a:r>
              <a:rPr lang="en-US" dirty="0"/>
              <a:t>Back to Spam Filtering - 3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2C6EE5-0C8B-09A0-ACE4-DB26776B3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885" y="954157"/>
                <a:ext cx="10972800" cy="49496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latin typeface="Roboto Mono" pitchFamily="2" charset="0"/>
                    <a:ea typeface="Roboto Mono" pitchFamily="2" charset="0"/>
                    <a:cs typeface="Microsoft Sans Serif" panose="020B0604020202020204" pitchFamily="34" charset="0"/>
                  </a:rPr>
                  <a:t>Subject: “FREE </a:t>
                </a:r>
                <a:r>
                  <a:rPr lang="en-US" sz="2800" dirty="0">
                    <a:solidFill>
                      <a:schemeClr val="accent3"/>
                    </a:solidFill>
                    <a:latin typeface="Roboto Mono" pitchFamily="2" charset="0"/>
                    <a:ea typeface="Roboto Mono" pitchFamily="2" charset="0"/>
                    <a:cs typeface="Microsoft Sans Serif" panose="020B0604020202020204" pitchFamily="34" charset="0"/>
                  </a:rPr>
                  <a:t>$$$</a:t>
                </a:r>
                <a:r>
                  <a:rPr lang="en-US" sz="2800" dirty="0">
                    <a:latin typeface="Roboto Mono" pitchFamily="2" charset="0"/>
                    <a:ea typeface="Roboto Mono" pitchFamily="2" charset="0"/>
                    <a:cs typeface="Microsoft Sans Serif" panose="020B0604020202020204" pitchFamily="34" charset="0"/>
                  </a:rPr>
                  <a:t> CLICK HERE”</a:t>
                </a:r>
              </a:p>
              <a:p>
                <a:pPr marL="0" indent="0">
                  <a:buNone/>
                </a:pPr>
                <a:r>
                  <a:rPr lang="en-US" sz="2400" dirty="0"/>
                  <a:t>What is the probability this email is spam, given the subject contains “FREE”? </a:t>
                </a:r>
                <a:br>
                  <a:rPr lang="en-US" sz="2400" dirty="0"/>
                </a:br>
                <a:r>
                  <a:rPr lang="en-US" sz="2400" dirty="0"/>
                  <a:t>Some useful stats:</a:t>
                </a:r>
              </a:p>
              <a:p>
                <a:pPr lvl="1"/>
                <a:r>
                  <a:rPr lang="en-US" sz="2000" dirty="0"/>
                  <a:t>10% of ham (i.e., not spam) emails contain the word “FREE” in the subject.  </a:t>
                </a:r>
              </a:p>
              <a:p>
                <a:pPr lvl="1"/>
                <a:r>
                  <a:rPr lang="en-US" sz="2000" dirty="0"/>
                  <a:t>70% of spam emails contain the word “FREE” in the subject.</a:t>
                </a:r>
              </a:p>
              <a:p>
                <a:pPr lvl="1"/>
                <a:r>
                  <a:rPr lang="en-US" sz="2000" dirty="0"/>
                  <a:t>80% of emails you receive are spam.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You receive a random email: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𝑺</m:t>
                    </m:r>
                  </m:oMath>
                </a14:m>
                <a:r>
                  <a:rPr lang="en-US" sz="2400" dirty="0"/>
                  <a:t> be event that the email is spam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𝑭</m:t>
                    </m:r>
                  </m:oMath>
                </a14:m>
                <a:r>
                  <a:rPr lang="en-US" sz="2400" dirty="0"/>
                  <a:t> be the event that the email contains the word “FREE”.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2C6EE5-0C8B-09A0-ACE4-DB26776B3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885" y="954157"/>
                <a:ext cx="10972800" cy="4949685"/>
              </a:xfrm>
              <a:blipFill>
                <a:blip r:embed="rId3"/>
                <a:stretch>
                  <a:fillRect l="-1156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99A5D5-82AE-D33F-EC1F-F6D2B26E6F85}"/>
                  </a:ext>
                </a:extLst>
              </p:cNvPr>
              <p:cNvSpPr txBox="1"/>
              <p:nvPr/>
            </p:nvSpPr>
            <p:spPr>
              <a:xfrm>
                <a:off x="9020711" y="2272748"/>
                <a:ext cx="3323689" cy="534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𝑭</m:t>
                          </m:r>
                        </m:e>
                        <m:e>
                          <m:bar>
                            <m:barPr>
                              <m:pos m:val="top"/>
                              <m:ctrlP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𝑺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 </m:t>
                              </m:r>
                            </m:e>
                          </m:ba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99A5D5-82AE-D33F-EC1F-F6D2B26E6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711" y="2272748"/>
                <a:ext cx="3323689" cy="534826"/>
              </a:xfrm>
              <a:prstGeom prst="rect">
                <a:avLst/>
              </a:prstGeom>
              <a:blipFill>
                <a:blip r:embed="rId5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42278B-B780-8144-696E-3DBBC17B9684}"/>
                  </a:ext>
                </a:extLst>
              </p:cNvPr>
              <p:cNvSpPr txBox="1"/>
              <p:nvPr/>
            </p:nvSpPr>
            <p:spPr>
              <a:xfrm>
                <a:off x="9020710" y="2728061"/>
                <a:ext cx="3323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𝑭</m:t>
                          </m:r>
                        </m:e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𝑺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𝟕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42278B-B780-8144-696E-3DBBC17B9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710" y="2728061"/>
                <a:ext cx="3323689" cy="461665"/>
              </a:xfrm>
              <a:prstGeom prst="rect">
                <a:avLst/>
              </a:prstGeom>
              <a:blipFill>
                <a:blip r:embed="rId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D55798-DB61-77B8-1412-ACA902D13847}"/>
                  </a:ext>
                </a:extLst>
              </p:cNvPr>
              <p:cNvSpPr txBox="1"/>
              <p:nvPr/>
            </p:nvSpPr>
            <p:spPr>
              <a:xfrm>
                <a:off x="9020709" y="3121687"/>
                <a:ext cx="3323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𝑺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𝟖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D55798-DB61-77B8-1412-ACA902D13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709" y="3121687"/>
                <a:ext cx="3323689" cy="461665"/>
              </a:xfrm>
              <a:prstGeom prst="rect">
                <a:avLst/>
              </a:prstGeom>
              <a:blipFill>
                <a:blip r:embed="rId7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663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C81E-FF49-3659-F54B-98EB1FFD1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A211A-6A71-9481-EAD9-C11CFF74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5" y="163240"/>
            <a:ext cx="10972800" cy="878301"/>
          </a:xfrm>
        </p:spPr>
        <p:txBody>
          <a:bodyPr/>
          <a:lstStyle/>
          <a:p>
            <a:r>
              <a:rPr lang="en-US" dirty="0"/>
              <a:t>Back to Spam Filtering - 4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936754-6CF3-064A-C2B4-B36A33D4A4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885" y="954157"/>
                <a:ext cx="10972800" cy="49496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latin typeface="Roboto Mono" pitchFamily="2" charset="0"/>
                    <a:ea typeface="Roboto Mono" pitchFamily="2" charset="0"/>
                    <a:cs typeface="Microsoft Sans Serif" panose="020B0604020202020204" pitchFamily="34" charset="0"/>
                  </a:rPr>
                  <a:t>Subject: “FREE </a:t>
                </a:r>
                <a:r>
                  <a:rPr lang="en-US" sz="2800" dirty="0">
                    <a:solidFill>
                      <a:schemeClr val="accent3"/>
                    </a:solidFill>
                    <a:latin typeface="Roboto Mono" pitchFamily="2" charset="0"/>
                    <a:ea typeface="Roboto Mono" pitchFamily="2" charset="0"/>
                    <a:cs typeface="Microsoft Sans Serif" panose="020B0604020202020204" pitchFamily="34" charset="0"/>
                  </a:rPr>
                  <a:t>$$$</a:t>
                </a:r>
                <a:r>
                  <a:rPr lang="en-US" sz="2800" dirty="0">
                    <a:latin typeface="Roboto Mono" pitchFamily="2" charset="0"/>
                    <a:ea typeface="Roboto Mono" pitchFamily="2" charset="0"/>
                    <a:cs typeface="Microsoft Sans Serif" panose="020B0604020202020204" pitchFamily="34" charset="0"/>
                  </a:rPr>
                  <a:t> CLICK HERE”</a:t>
                </a:r>
              </a:p>
              <a:p>
                <a:pPr marL="0" indent="0">
                  <a:buNone/>
                </a:pPr>
                <a:r>
                  <a:rPr lang="en-US" sz="2400" dirty="0"/>
                  <a:t>What is the probability this email is spam, given the subject contains “FREE”? </a:t>
                </a:r>
                <a:br>
                  <a:rPr lang="en-US" sz="2400" dirty="0"/>
                </a:br>
                <a:r>
                  <a:rPr lang="en-US" sz="2400" dirty="0"/>
                  <a:t>Some useful stats:</a:t>
                </a:r>
              </a:p>
              <a:p>
                <a:pPr lvl="1"/>
                <a:r>
                  <a:rPr lang="en-US" sz="2000" dirty="0"/>
                  <a:t>10% of ham (i.e., not spam) emails contain the word “FREE” in the subject.  </a:t>
                </a:r>
              </a:p>
              <a:p>
                <a:pPr lvl="1"/>
                <a:r>
                  <a:rPr lang="en-US" sz="2000" dirty="0"/>
                  <a:t>70% of spam emails contain the word “FREE” in the subject.</a:t>
                </a:r>
              </a:p>
              <a:p>
                <a:pPr lvl="1"/>
                <a:r>
                  <a:rPr lang="en-US" sz="2000" dirty="0"/>
                  <a:t>80% of emails you receive are spam.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You receive a random email: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𝑺</m:t>
                    </m:r>
                  </m:oMath>
                </a14:m>
                <a:r>
                  <a:rPr lang="en-US" sz="2400" dirty="0"/>
                  <a:t> be event that the email is spam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𝑭</m:t>
                    </m:r>
                  </m:oMath>
                </a14:m>
                <a:r>
                  <a:rPr lang="en-US" sz="2400" dirty="0"/>
                  <a:t> be the event that the email contains the word “FREE”.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936754-6CF3-064A-C2B4-B36A33D4A4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885" y="954157"/>
                <a:ext cx="10972800" cy="4949685"/>
              </a:xfrm>
              <a:blipFill>
                <a:blip r:embed="rId3"/>
                <a:stretch>
                  <a:fillRect l="-1156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734F43-FCA7-CDF3-14D3-B94C55F3411C}"/>
                  </a:ext>
                </a:extLst>
              </p:cNvPr>
              <p:cNvSpPr txBox="1"/>
              <p:nvPr/>
            </p:nvSpPr>
            <p:spPr>
              <a:xfrm>
                <a:off x="9020711" y="2272748"/>
                <a:ext cx="3323689" cy="534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𝑭</m:t>
                          </m:r>
                        </m:e>
                        <m:e>
                          <m:bar>
                            <m:barPr>
                              <m:pos m:val="top"/>
                              <m:ctrlP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𝑺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 </m:t>
                              </m:r>
                            </m:e>
                          </m:ba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734F43-FCA7-CDF3-14D3-B94C55F34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711" y="2272748"/>
                <a:ext cx="3323689" cy="534826"/>
              </a:xfrm>
              <a:prstGeom prst="rect">
                <a:avLst/>
              </a:prstGeom>
              <a:blipFill>
                <a:blip r:embed="rId5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3964B8-69B9-1806-0855-9E25425CD02E}"/>
                  </a:ext>
                </a:extLst>
              </p:cNvPr>
              <p:cNvSpPr txBox="1"/>
              <p:nvPr/>
            </p:nvSpPr>
            <p:spPr>
              <a:xfrm>
                <a:off x="9020710" y="2728061"/>
                <a:ext cx="3323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𝑭</m:t>
                          </m:r>
                        </m:e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𝑺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𝟕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3964B8-69B9-1806-0855-9E25425CD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710" y="2728061"/>
                <a:ext cx="3323689" cy="461665"/>
              </a:xfrm>
              <a:prstGeom prst="rect">
                <a:avLst/>
              </a:prstGeom>
              <a:blipFill>
                <a:blip r:embed="rId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573F98-5358-7482-E745-31839F3E8373}"/>
                  </a:ext>
                </a:extLst>
              </p:cNvPr>
              <p:cNvSpPr txBox="1"/>
              <p:nvPr/>
            </p:nvSpPr>
            <p:spPr>
              <a:xfrm>
                <a:off x="9020709" y="3121687"/>
                <a:ext cx="3323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𝑺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𝟖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573F98-5358-7482-E745-31839F3E8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709" y="3121687"/>
                <a:ext cx="3323689" cy="461665"/>
              </a:xfrm>
              <a:prstGeom prst="rect">
                <a:avLst/>
              </a:prstGeom>
              <a:blipFill>
                <a:blip r:embed="rId7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 descr="By Bayes Rule, P(S|F) = P(F|S)P(S)/P(F)">
            <a:extLst>
              <a:ext uri="{FF2B5EF4-FFF2-40B4-BE49-F238E27FC236}">
                <a16:creationId xmlns:a16="http://schemas.microsoft.com/office/drawing/2014/main" id="{E9A2D495-50C3-F37C-DA9F-39CC4FCFFA80}"/>
              </a:ext>
            </a:extLst>
          </p:cNvPr>
          <p:cNvGrpSpPr/>
          <p:nvPr/>
        </p:nvGrpSpPr>
        <p:grpSpPr>
          <a:xfrm>
            <a:off x="474103" y="5253876"/>
            <a:ext cx="5256303" cy="874598"/>
            <a:chOff x="2958353" y="4419242"/>
            <a:chExt cx="5256303" cy="874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C4D7B8-2F48-75D1-AA54-88C89BAF3F7E}"/>
                    </a:ext>
                  </a:extLst>
                </p:cNvPr>
                <p:cNvSpPr txBox="1"/>
                <p:nvPr/>
              </p:nvSpPr>
              <p:spPr>
                <a:xfrm>
                  <a:off x="2958353" y="4593515"/>
                  <a:ext cx="34293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By Bayes Rule, </a:t>
                  </a:r>
                  <a14:m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𝑺</m:t>
                          </m:r>
                        </m:e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𝑭</m:t>
                          </m:r>
                        </m:e>
                      </m:d>
                      <m:r>
                        <a:rPr lang="en-US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a14:m>
                  <a:endPara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C4D7B8-2F48-75D1-AA54-88C89BAF3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8353" y="4593515"/>
                  <a:ext cx="3429337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952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2A176B1-788A-D135-26DA-E442B4FCE32E}"/>
                    </a:ext>
                  </a:extLst>
                </p:cNvPr>
                <p:cNvSpPr txBox="1"/>
                <p:nvPr/>
              </p:nvSpPr>
              <p:spPr>
                <a:xfrm>
                  <a:off x="6383514" y="4419242"/>
                  <a:ext cx="1831142" cy="8745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𝑭</m:t>
                                </m:r>
                              </m:e>
                              <m:e>
                                <m:r>
                                  <a:rPr lang="en-US" sz="2400" b="1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𝑺</m:t>
                                </m:r>
                              </m:e>
                            </m:d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𝑷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𝑺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𝑷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𝑭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400" b="1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2A176B1-788A-D135-26DA-E442B4FCE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3514" y="4419242"/>
                  <a:ext cx="1831142" cy="874598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6747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BB02C-A021-D9EF-6C50-EA3300284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54F3-5C72-CD31-CA82-D82FED4F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5" y="163240"/>
            <a:ext cx="10972800" cy="878301"/>
          </a:xfrm>
        </p:spPr>
        <p:txBody>
          <a:bodyPr/>
          <a:lstStyle/>
          <a:p>
            <a:r>
              <a:rPr lang="en-US" dirty="0"/>
              <a:t>Back to Spam Filtering - 5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4CAE68-8190-8F3F-2FF4-D20518F905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885" y="954157"/>
                <a:ext cx="10972800" cy="49496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latin typeface="Roboto Mono" pitchFamily="2" charset="0"/>
                    <a:ea typeface="Roboto Mono" pitchFamily="2" charset="0"/>
                    <a:cs typeface="Microsoft Sans Serif" panose="020B0604020202020204" pitchFamily="34" charset="0"/>
                  </a:rPr>
                  <a:t>Subject: “FREE </a:t>
                </a:r>
                <a:r>
                  <a:rPr lang="en-US" sz="2800" dirty="0">
                    <a:solidFill>
                      <a:schemeClr val="accent3"/>
                    </a:solidFill>
                    <a:latin typeface="Roboto Mono" pitchFamily="2" charset="0"/>
                    <a:ea typeface="Roboto Mono" pitchFamily="2" charset="0"/>
                    <a:cs typeface="Microsoft Sans Serif" panose="020B0604020202020204" pitchFamily="34" charset="0"/>
                  </a:rPr>
                  <a:t>$$$</a:t>
                </a:r>
                <a:r>
                  <a:rPr lang="en-US" sz="2800" dirty="0">
                    <a:latin typeface="Roboto Mono" pitchFamily="2" charset="0"/>
                    <a:ea typeface="Roboto Mono" pitchFamily="2" charset="0"/>
                    <a:cs typeface="Microsoft Sans Serif" panose="020B0604020202020204" pitchFamily="34" charset="0"/>
                  </a:rPr>
                  <a:t> CLICK HERE”</a:t>
                </a:r>
              </a:p>
              <a:p>
                <a:pPr marL="0" indent="0">
                  <a:buNone/>
                </a:pPr>
                <a:r>
                  <a:rPr lang="en-US" sz="2400" dirty="0"/>
                  <a:t>What is the probability this email is spam, given the subject contains “FREE”? </a:t>
                </a:r>
                <a:br>
                  <a:rPr lang="en-US" sz="2400" dirty="0"/>
                </a:br>
                <a:r>
                  <a:rPr lang="en-US" sz="2400" dirty="0"/>
                  <a:t>Some useful stats:</a:t>
                </a:r>
              </a:p>
              <a:p>
                <a:pPr lvl="1"/>
                <a:r>
                  <a:rPr lang="en-US" sz="2000" dirty="0"/>
                  <a:t>10% of ham (i.e., not spam) emails contain the word “FREE” in the subject.  </a:t>
                </a:r>
              </a:p>
              <a:p>
                <a:pPr lvl="1"/>
                <a:r>
                  <a:rPr lang="en-US" sz="2000" dirty="0"/>
                  <a:t>70% of spam emails contain the word “FREE” in the subject.</a:t>
                </a:r>
              </a:p>
              <a:p>
                <a:pPr lvl="1"/>
                <a:r>
                  <a:rPr lang="en-US" sz="2000" dirty="0"/>
                  <a:t>80% of emails you receive are spam.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You receive a random email: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𝑺</m:t>
                    </m:r>
                  </m:oMath>
                </a14:m>
                <a:r>
                  <a:rPr lang="en-US" sz="2400" dirty="0"/>
                  <a:t> be event that the email is spam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𝑭</m:t>
                    </m:r>
                  </m:oMath>
                </a14:m>
                <a:r>
                  <a:rPr lang="en-US" sz="2400" dirty="0"/>
                  <a:t> be the event that the email contains the word “FREE”.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4CAE68-8190-8F3F-2FF4-D20518F905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885" y="954157"/>
                <a:ext cx="10972800" cy="4949685"/>
              </a:xfrm>
              <a:blipFill>
                <a:blip r:embed="rId3"/>
                <a:stretch>
                  <a:fillRect l="-1156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957E16-51BB-56C2-F1E4-D7708EC68865}"/>
                  </a:ext>
                </a:extLst>
              </p:cNvPr>
              <p:cNvSpPr txBox="1"/>
              <p:nvPr/>
            </p:nvSpPr>
            <p:spPr>
              <a:xfrm>
                <a:off x="9020711" y="2272748"/>
                <a:ext cx="3323689" cy="534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𝑭</m:t>
                          </m:r>
                        </m:e>
                        <m:e>
                          <m:bar>
                            <m:barPr>
                              <m:pos m:val="top"/>
                              <m:ctrlP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𝑺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 </m:t>
                              </m:r>
                            </m:e>
                          </m:ba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𝟏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957E16-51BB-56C2-F1E4-D7708EC68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711" y="2272748"/>
                <a:ext cx="3323689" cy="534826"/>
              </a:xfrm>
              <a:prstGeom prst="rect">
                <a:avLst/>
              </a:prstGeom>
              <a:blipFill>
                <a:blip r:embed="rId5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CFCCFA-DB9A-00F8-68D2-3646DB806D39}"/>
                  </a:ext>
                </a:extLst>
              </p:cNvPr>
              <p:cNvSpPr txBox="1"/>
              <p:nvPr/>
            </p:nvSpPr>
            <p:spPr>
              <a:xfrm>
                <a:off x="9020710" y="2728061"/>
                <a:ext cx="3323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𝑭</m:t>
                          </m:r>
                        </m:e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𝑺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𝟕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CFCCFA-DB9A-00F8-68D2-3646DB806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710" y="2728061"/>
                <a:ext cx="3323689" cy="461665"/>
              </a:xfrm>
              <a:prstGeom prst="rect">
                <a:avLst/>
              </a:prstGeom>
              <a:blipFill>
                <a:blip r:embed="rId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4DFA8B-B25B-D576-F052-94341050D21F}"/>
                  </a:ext>
                </a:extLst>
              </p:cNvPr>
              <p:cNvSpPr txBox="1"/>
              <p:nvPr/>
            </p:nvSpPr>
            <p:spPr>
              <a:xfrm>
                <a:off x="9020709" y="3121687"/>
                <a:ext cx="3323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𝑺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𝟖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4DFA8B-B25B-D576-F052-94341050D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709" y="3121687"/>
                <a:ext cx="3323689" cy="461665"/>
              </a:xfrm>
              <a:prstGeom prst="rect">
                <a:avLst/>
              </a:prstGeom>
              <a:blipFill>
                <a:blip r:embed="rId7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 descr="By the Law of Total Probability                 𝑷(𝑭)=𝑷(𝑭│𝑺)𝑷(𝑺)+𝑷(𝑭│¯𝑺)𝑷(¯𝑺)&#13;&#10;">
            <a:extLst>
              <a:ext uri="{FF2B5EF4-FFF2-40B4-BE49-F238E27FC236}">
                <a16:creationId xmlns:a16="http://schemas.microsoft.com/office/drawing/2014/main" id="{35FB6807-3D90-5CAF-7C35-E07D24F338B8}"/>
              </a:ext>
            </a:extLst>
          </p:cNvPr>
          <p:cNvGrpSpPr/>
          <p:nvPr/>
        </p:nvGrpSpPr>
        <p:grpSpPr>
          <a:xfrm>
            <a:off x="474103" y="5253876"/>
            <a:ext cx="5256303" cy="874598"/>
            <a:chOff x="2958353" y="4419242"/>
            <a:chExt cx="5256303" cy="874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5A69993-AB14-D4D2-1851-2D3E5F0339CC}"/>
                    </a:ext>
                  </a:extLst>
                </p:cNvPr>
                <p:cNvSpPr txBox="1"/>
                <p:nvPr/>
              </p:nvSpPr>
              <p:spPr>
                <a:xfrm>
                  <a:off x="2958353" y="4593515"/>
                  <a:ext cx="34293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By Bayes Rule, </a:t>
                  </a:r>
                  <a14:m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𝑺</m:t>
                          </m:r>
                        </m:e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𝑭</m:t>
                          </m:r>
                        </m:e>
                      </m:d>
                      <m:r>
                        <a:rPr lang="en-US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a14:m>
                  <a:endPara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5A69993-AB14-D4D2-1851-2D3E5F0339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8353" y="4593515"/>
                  <a:ext cx="3429337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952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184CB74-DA58-8864-6F0E-128EC8FAD76F}"/>
                    </a:ext>
                  </a:extLst>
                </p:cNvPr>
                <p:cNvSpPr txBox="1"/>
                <p:nvPr/>
              </p:nvSpPr>
              <p:spPr>
                <a:xfrm>
                  <a:off x="6383514" y="4419242"/>
                  <a:ext cx="1831142" cy="8745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𝑭</m:t>
                                </m:r>
                              </m:e>
                              <m:e>
                                <m:r>
                                  <a:rPr lang="en-US" sz="2400" b="1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𝑺</m:t>
                                </m:r>
                              </m:e>
                            </m:d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𝑷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𝑺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𝑷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𝑭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400" b="1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184CB74-DA58-8864-6F0E-128EC8FAD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3514" y="4419242"/>
                  <a:ext cx="1831142" cy="874598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DAF5B8-1DCB-FB65-8B92-EB3CF3D119BF}"/>
                  </a:ext>
                </a:extLst>
              </p:cNvPr>
              <p:cNvSpPr txBox="1"/>
              <p:nvPr/>
            </p:nvSpPr>
            <p:spPr>
              <a:xfrm>
                <a:off x="1156165" y="6323174"/>
                <a:ext cx="10306966" cy="534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By the Law of Total Probability         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𝑭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𝑭</m:t>
                        </m:r>
                      </m:e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𝑺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𝑺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𝑭</m:t>
                        </m:r>
                      </m:e>
                      <m:e>
                        <m:bar>
                          <m:barPr>
                            <m:pos m:val="top"/>
                            <m:ctrlP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barPr>
                          <m:e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𝑺</m:t>
                            </m:r>
                          </m:e>
                        </m:bar>
                      </m:e>
                    </m:d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barPr>
                          <m:e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𝑺</m:t>
                            </m:r>
                          </m:e>
                        </m:bar>
                      </m:e>
                    </m:d>
                  </m:oMath>
                </a14:m>
                <a:endParaRPr lang="en-US" sz="24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DAF5B8-1DCB-FB65-8B92-EB3CF3D11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65" y="6323174"/>
                <a:ext cx="10306966" cy="534826"/>
              </a:xfrm>
              <a:prstGeom prst="rect">
                <a:avLst/>
              </a:prstGeom>
              <a:blipFill>
                <a:blip r:embed="rId10"/>
                <a:stretch>
                  <a:fillRect l="-985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264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90AC-C817-45D2-BB4B-433C7C4A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 with 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8F80F-10C5-41CC-A5F7-DAE8D9AE4B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Bayes Theorem with LTP: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a partition of the sample space,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and event. Then,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Simple Partition: </a:t>
                </a:r>
                <a:r>
                  <a:rPr lang="en-US" dirty="0"/>
                  <a:t>In particular,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an event with non-zero probability,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8F80F-10C5-41CC-A5F7-DAE8D9AE4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782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7EA8-2540-43CD-B240-CA86E9D3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Zika Testing</a:t>
            </a:r>
          </a:p>
        </p:txBody>
      </p:sp>
      <p:pic>
        <p:nvPicPr>
          <p:cNvPr id="5" name="Picture 4" descr="Picture of a woman with Zika and some details about the disease.">
            <a:extLst>
              <a:ext uri="{FF2B5EF4-FFF2-40B4-BE49-F238E27FC236}">
                <a16:creationId xmlns:a16="http://schemas.microsoft.com/office/drawing/2014/main" id="{B2CF8A76-0E4F-478D-896E-42975DDB1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53" y="991369"/>
            <a:ext cx="4505584" cy="4455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4BF7C0-6A63-4F45-9CDD-FC7D77BC9F12}"/>
              </a:ext>
            </a:extLst>
          </p:cNvPr>
          <p:cNvSpPr txBox="1"/>
          <p:nvPr/>
        </p:nvSpPr>
        <p:spPr>
          <a:xfrm>
            <a:off x="5277229" y="991369"/>
            <a:ext cx="6471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Usually no or mild symptoms (rash); sometimes severe symptoms (paralysis).</a:t>
            </a:r>
          </a:p>
          <a:p>
            <a:pPr algn="l"/>
            <a:endParaRPr lang="en-US" sz="240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During pregnancy: may cause birth defects.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A5D5C-A2DD-4A8B-A9E0-224C857F172D}"/>
              </a:ext>
            </a:extLst>
          </p:cNvPr>
          <p:cNvSpPr txBox="1"/>
          <p:nvPr/>
        </p:nvSpPr>
        <p:spPr>
          <a:xfrm>
            <a:off x="5277229" y="3876982"/>
            <a:ext cx="6471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Suppose you took a Zika test, and it returns “positive”, what is the likelihood that you actually have the disease?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Tests for diseases are rarely 100% accurate.</a:t>
            </a:r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4E35F-F972-4B3B-AEE2-2F8A0268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34" y="6407574"/>
            <a:ext cx="4101297" cy="3651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600" dirty="0"/>
              <a:t>This example and following slides are from Lisa Yan (Stanford). </a:t>
            </a:r>
          </a:p>
        </p:txBody>
      </p:sp>
    </p:spTree>
    <p:extLst>
      <p:ext uri="{BB962C8B-B14F-4D97-AF65-F5344CB8AC3E}">
        <p14:creationId xmlns:p14="http://schemas.microsoft.com/office/powerpoint/2010/main" val="356630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Theorem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More on Independence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22D0-5147-2541-9B6F-4904F7D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71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EB42-2C08-4702-8357-D36633A7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Zika Testing 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4D94-5E55-4D5A-AD24-250F07D00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Suppose we know the following Zika stats</a:t>
            </a:r>
          </a:p>
          <a:p>
            <a:pPr lvl="1"/>
            <a:r>
              <a:rPr lang="en-US" sz="2000" dirty="0"/>
              <a:t>A test is 98% effective at detecting Zika (“true positive”)</a:t>
            </a:r>
          </a:p>
          <a:p>
            <a:pPr lvl="1"/>
            <a:r>
              <a:rPr lang="en-US" sz="2000" dirty="0"/>
              <a:t>However, the test yields a “false positive” 1% of the time</a:t>
            </a:r>
          </a:p>
          <a:p>
            <a:pPr lvl="1"/>
            <a:r>
              <a:rPr lang="en-US" sz="2000" dirty="0"/>
              <a:t>0.5% of the US population has Zika.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is the probability a random person in the US has Zika (event </a:t>
            </a:r>
            <a:r>
              <a:rPr lang="en-US" sz="2400" i="1" dirty="0">
                <a:solidFill>
                  <a:schemeClr val="accent1"/>
                </a:solidFill>
              </a:rPr>
              <a:t>Z</a:t>
            </a:r>
            <a:r>
              <a:rPr lang="en-US" sz="2400" dirty="0"/>
              <a:t>) given that they test positive (event </a:t>
            </a:r>
            <a:r>
              <a:rPr lang="en-US" sz="2400" i="1" dirty="0">
                <a:solidFill>
                  <a:schemeClr val="accent1"/>
                </a:solidFill>
              </a:rPr>
              <a:t>T</a:t>
            </a:r>
            <a:r>
              <a:rPr lang="en-US" sz="2400" dirty="0"/>
              <a:t>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1D0E41-DE11-7DFF-F9EB-D6670B83579B}"/>
                  </a:ext>
                </a:extLst>
              </p:cNvPr>
              <p:cNvSpPr txBox="1"/>
              <p:nvPr/>
            </p:nvSpPr>
            <p:spPr>
              <a:xfrm>
                <a:off x="8667352" y="451152"/>
                <a:ext cx="26705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𝒁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  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𝐡𝐚𝐯𝐞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𝐙𝐢𝐤𝐚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𝐭𝐞𝐬𝐭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𝐩𝐨𝐬𝐢𝐭𝐢𝐯𝐞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1D0E41-DE11-7DFF-F9EB-D6670B835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352" y="451152"/>
                <a:ext cx="2670527" cy="830997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430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EB42-2C08-4702-8357-D36633A7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Zika Testing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74D94-5E55-4D5A-AD24-250F07D006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15824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we know the following Zika stats</a:t>
                </a:r>
              </a:p>
              <a:p>
                <a:pPr lvl="1"/>
                <a:r>
                  <a:rPr lang="en-US" sz="2000" dirty="0"/>
                  <a:t>A test is 98% effective at detecting Zika (“true positive”)</a:t>
                </a:r>
              </a:p>
              <a:p>
                <a:pPr lvl="1"/>
                <a:r>
                  <a:rPr lang="en-US" sz="2000" dirty="0"/>
                  <a:t>However, the test may yield a “false positive” 1% of the time</a:t>
                </a:r>
              </a:p>
              <a:p>
                <a:pPr lvl="1"/>
                <a:r>
                  <a:rPr lang="en-US" sz="2000" dirty="0"/>
                  <a:t>0.5% of the US population has Zika.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What is the probability you have Zika (event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given that you test positive (event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74D94-5E55-4D5A-AD24-250F07D00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1582400" cy="4949685"/>
              </a:xfrm>
              <a:blipFill>
                <a:blip r:embed="rId3"/>
                <a:stretch>
                  <a:fillRect l="-876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7760DE-759D-2DE3-15D5-578DEA338391}"/>
                  </a:ext>
                </a:extLst>
              </p:cNvPr>
              <p:cNvSpPr txBox="1"/>
              <p:nvPr/>
            </p:nvSpPr>
            <p:spPr>
              <a:xfrm>
                <a:off x="7255411" y="274639"/>
                <a:ext cx="26705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𝒁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  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𝐡𝐚𝐯𝐞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𝐙𝐢𝐤𝐚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𝐭𝐞𝐬𝐭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𝐩𝐨𝐬𝐢𝐭𝐢𝐯𝐞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7760DE-759D-2DE3-15D5-578DEA338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411" y="274639"/>
                <a:ext cx="2670527" cy="830997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70669" y="1772987"/>
                <a:ext cx="2269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𝑻</m:t>
                          </m:r>
                        </m:e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𝒁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𝟗𝟖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669" y="1772987"/>
                <a:ext cx="226978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23069" y="2133420"/>
                <a:ext cx="20809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𝑻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|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𝒁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𝒄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 </a:t>
                </a:r>
                <a:r>
                  <a:rPr lang="en-US" sz="2800" b="1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0.01</a:t>
                </a:r>
                <a:endParaRPr lang="en-US" sz="24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069" y="2133420"/>
                <a:ext cx="2080954" cy="523220"/>
              </a:xfrm>
              <a:prstGeom prst="rect">
                <a:avLst/>
              </a:prstGeom>
              <a:blipFill>
                <a:blip r:embed="rId6"/>
                <a:stretch>
                  <a:fillRect l="-610" t="-14286" r="-548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87446" y="2514160"/>
                <a:ext cx="171771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𝒁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=0.005</a:t>
                </a:r>
              </a:p>
              <a:p>
                <a:pPr algn="l"/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446" y="2514160"/>
                <a:ext cx="1717714" cy="830997"/>
              </a:xfrm>
              <a:prstGeom prst="rect">
                <a:avLst/>
              </a:prstGeom>
              <a:blipFill>
                <a:blip r:embed="rId7"/>
                <a:stretch>
                  <a:fillRect l="-735" t="-4478" r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 descr="Bayes Rule">
            <a:extLst>
              <a:ext uri="{FF2B5EF4-FFF2-40B4-BE49-F238E27FC236}">
                <a16:creationId xmlns:a16="http://schemas.microsoft.com/office/drawing/2014/main" id="{B31F76B6-6452-D9D5-D89F-E62C5780C48F}"/>
              </a:ext>
            </a:extLst>
          </p:cNvPr>
          <p:cNvGrpSpPr/>
          <p:nvPr/>
        </p:nvGrpSpPr>
        <p:grpSpPr>
          <a:xfrm>
            <a:off x="609600" y="4225036"/>
            <a:ext cx="5289966" cy="874598"/>
            <a:chOff x="2958353" y="4419242"/>
            <a:chExt cx="5289966" cy="874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2FA4829-9937-E57A-9F21-563430026DEB}"/>
                    </a:ext>
                  </a:extLst>
                </p:cNvPr>
                <p:cNvSpPr txBox="1"/>
                <p:nvPr/>
              </p:nvSpPr>
              <p:spPr>
                <a:xfrm>
                  <a:off x="2958353" y="4593515"/>
                  <a:ext cx="33746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By Bayes Rule, </a:t>
                  </a:r>
                  <a14:m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𝒁</m:t>
                          </m:r>
                        </m:e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𝑻</m:t>
                          </m:r>
                        </m:e>
                      </m:d>
                      <m:r>
                        <a:rPr lang="en-US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a14:m>
                  <a:endPara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2FA4829-9937-E57A-9F21-563430026D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8353" y="4593515"/>
                  <a:ext cx="337464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008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CEBDFF9-B96A-42D5-E73B-CB29BAE6309E}"/>
                    </a:ext>
                  </a:extLst>
                </p:cNvPr>
                <p:cNvSpPr txBox="1"/>
                <p:nvPr/>
              </p:nvSpPr>
              <p:spPr>
                <a:xfrm>
                  <a:off x="6383514" y="4419242"/>
                  <a:ext cx="1864805" cy="8745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𝑻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𝒁</m:t>
                                </m:r>
                              </m:e>
                            </m:d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𝑷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𝒁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𝑷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𝑻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400" b="1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CEBDFF9-B96A-42D5-E73B-CB29BAE63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3514" y="4419242"/>
                  <a:ext cx="1864805" cy="874598"/>
                </a:xfrm>
                <a:prstGeom prst="rect">
                  <a:avLst/>
                </a:prstGeom>
                <a:blipFill>
                  <a:blip r:embed="rId9"/>
                  <a:stretch>
                    <a:fillRect r="-676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7715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BB35B-A8B9-BD6C-544F-9D1349C35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1426-580B-49FE-86E1-0994770C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Zika Testing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26A2E-D689-FC10-547F-1F69C2C64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15824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we know the following Zika stats</a:t>
                </a:r>
              </a:p>
              <a:p>
                <a:pPr lvl="1"/>
                <a:r>
                  <a:rPr lang="en-US" sz="2000" dirty="0"/>
                  <a:t>A test is 98% effective at detecting Zika (“true positive”)</a:t>
                </a:r>
              </a:p>
              <a:p>
                <a:pPr lvl="1"/>
                <a:r>
                  <a:rPr lang="en-US" sz="2000" dirty="0"/>
                  <a:t>However, the test may yield a “false positive” 1% of the time</a:t>
                </a:r>
              </a:p>
              <a:p>
                <a:pPr lvl="1"/>
                <a:r>
                  <a:rPr lang="en-US" sz="2000" dirty="0"/>
                  <a:t>0.5% of the US population has Zika.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What is the probability you have Zika (event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given that you test positive (event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74D94-5E55-4D5A-AD24-250F07D00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1582400" cy="4949685"/>
              </a:xfrm>
              <a:blipFill>
                <a:blip r:embed="rId3"/>
                <a:stretch>
                  <a:fillRect l="-876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CADC36-1450-E95A-D8A3-7FF894CA89B3}"/>
                  </a:ext>
                </a:extLst>
              </p:cNvPr>
              <p:cNvSpPr txBox="1"/>
              <p:nvPr/>
            </p:nvSpPr>
            <p:spPr>
              <a:xfrm>
                <a:off x="7770669" y="1772987"/>
                <a:ext cx="2269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𝑻</m:t>
                          </m:r>
                        </m:e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𝒁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𝟗𝟖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CADC36-1450-E95A-D8A3-7FF894CA8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669" y="1772987"/>
                <a:ext cx="226978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804541-D3B3-2C25-840B-BD21C99FD339}"/>
                  </a:ext>
                </a:extLst>
              </p:cNvPr>
              <p:cNvSpPr txBox="1"/>
              <p:nvPr/>
            </p:nvSpPr>
            <p:spPr>
              <a:xfrm>
                <a:off x="7923069" y="2133420"/>
                <a:ext cx="19323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𝑻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|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𝒁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𝒄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=0.01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804541-D3B3-2C25-840B-BD21C99FD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069" y="2133420"/>
                <a:ext cx="1932324" cy="461665"/>
              </a:xfrm>
              <a:prstGeom prst="rect">
                <a:avLst/>
              </a:prstGeom>
              <a:blipFill>
                <a:blip r:embed="rId5"/>
                <a:stretch>
                  <a:fillRect l="-654" t="-8108" r="-326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30C580-2AD3-DC1E-C0DC-3D80523DBC3C}"/>
                  </a:ext>
                </a:extLst>
              </p:cNvPr>
              <p:cNvSpPr txBox="1"/>
              <p:nvPr/>
            </p:nvSpPr>
            <p:spPr>
              <a:xfrm>
                <a:off x="5287446" y="2514160"/>
                <a:ext cx="171771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𝒁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=0.005</a:t>
                </a:r>
              </a:p>
              <a:p>
                <a:pPr algn="l"/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30C580-2AD3-DC1E-C0DC-3D80523DB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446" y="2514160"/>
                <a:ext cx="1717714" cy="830997"/>
              </a:xfrm>
              <a:prstGeom prst="rect">
                <a:avLst/>
              </a:prstGeom>
              <a:blipFill>
                <a:blip r:embed="rId6"/>
                <a:stretch>
                  <a:fillRect l="-735" t="-4478" r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 descr="Bayes Rule">
            <a:extLst>
              <a:ext uri="{FF2B5EF4-FFF2-40B4-BE49-F238E27FC236}">
                <a16:creationId xmlns:a16="http://schemas.microsoft.com/office/drawing/2014/main" id="{B1142906-3FDB-0F3A-2FEC-B26D868C90E6}"/>
              </a:ext>
            </a:extLst>
          </p:cNvPr>
          <p:cNvGrpSpPr/>
          <p:nvPr/>
        </p:nvGrpSpPr>
        <p:grpSpPr>
          <a:xfrm>
            <a:off x="609600" y="4225036"/>
            <a:ext cx="5289966" cy="874598"/>
            <a:chOff x="2958353" y="4419242"/>
            <a:chExt cx="5289966" cy="874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E3AFBC4-6268-577B-6A44-580D5C32C7F8}"/>
                    </a:ext>
                  </a:extLst>
                </p:cNvPr>
                <p:cNvSpPr txBox="1"/>
                <p:nvPr/>
              </p:nvSpPr>
              <p:spPr>
                <a:xfrm>
                  <a:off x="2958353" y="4593515"/>
                  <a:ext cx="33746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By Bayes Rule, </a:t>
                  </a:r>
                  <a14:m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𝒁</m:t>
                          </m:r>
                        </m:e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𝑻</m:t>
                          </m:r>
                        </m:e>
                      </m:d>
                      <m:r>
                        <a:rPr lang="en-US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a14:m>
                  <a:endPara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E3AFBC4-6268-577B-6A44-580D5C32C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8353" y="4593515"/>
                  <a:ext cx="3374642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008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0F1866C-267D-D20E-3A7C-E2A5A57BCB98}"/>
                    </a:ext>
                  </a:extLst>
                </p:cNvPr>
                <p:cNvSpPr txBox="1"/>
                <p:nvPr/>
              </p:nvSpPr>
              <p:spPr>
                <a:xfrm>
                  <a:off x="6383514" y="4419242"/>
                  <a:ext cx="1864805" cy="8745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𝑻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𝒁</m:t>
                                </m:r>
                              </m:e>
                            </m:d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𝑷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𝒁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𝑷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𝑻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400" b="1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0F1866C-267D-D20E-3A7C-E2A5A57BCB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3514" y="4419242"/>
                  <a:ext cx="1864805" cy="874598"/>
                </a:xfrm>
                <a:prstGeom prst="rect">
                  <a:avLst/>
                </a:prstGeom>
                <a:blipFill>
                  <a:blip r:embed="rId8"/>
                  <a:stretch>
                    <a:fillRect r="-676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B98F73-8782-26C3-FA0C-8026607DA6E2}"/>
                  </a:ext>
                </a:extLst>
              </p:cNvPr>
              <p:cNvSpPr txBox="1"/>
              <p:nvPr/>
            </p:nvSpPr>
            <p:spPr>
              <a:xfrm>
                <a:off x="529946" y="5592175"/>
                <a:ext cx="91208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By the Law of Total Probability,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𝑻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𝑻</m:t>
                        </m:r>
                      </m:e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𝒁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𝒁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𝑻</m:t>
                        </m:r>
                      </m:e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𝒄</m:t>
                            </m:r>
                          </m:sup>
                        </m:sSup>
                      </m:e>
                    </m:d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𝑷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𝒁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𝒄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B98F73-8782-26C3-FA0C-8026607DA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46" y="5592175"/>
                <a:ext cx="9120895" cy="461665"/>
              </a:xfrm>
              <a:prstGeom prst="rect">
                <a:avLst/>
              </a:prstGeom>
              <a:blipFill>
                <a:blip r:embed="rId9"/>
                <a:stretch>
                  <a:fillRect l="-974" t="-8108" r="-41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72022B-F6FE-7FAF-8A23-713416F45EBE}"/>
                  </a:ext>
                </a:extLst>
              </p:cNvPr>
              <p:cNvSpPr txBox="1"/>
              <p:nvPr/>
            </p:nvSpPr>
            <p:spPr>
              <a:xfrm>
                <a:off x="7255411" y="274639"/>
                <a:ext cx="26705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𝒁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  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𝐡𝐚𝐯𝐞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𝐙𝐢𝐤𝐚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𝐭𝐞𝐬𝐭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𝐩𝐨𝐬𝐢𝐭𝐢𝐯𝐞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72022B-F6FE-7FAF-8A23-713416F45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411" y="274639"/>
                <a:ext cx="2670527" cy="830997"/>
              </a:xfrm>
              <a:prstGeom prst="rect">
                <a:avLst/>
              </a:prstGeom>
              <a:blipFill>
                <a:blip r:embed="rId10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03CE86-2BE8-353B-08C4-431809D6CA76}"/>
                  </a:ext>
                </a:extLst>
              </p:cNvPr>
              <p:cNvSpPr txBox="1"/>
              <p:nvPr/>
            </p:nvSpPr>
            <p:spPr>
              <a:xfrm>
                <a:off x="5950085" y="4237795"/>
                <a:ext cx="6096000" cy="861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b="1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.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𝟗𝟖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⋅ 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.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𝟎𝟎𝟓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32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32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𝑻</m:t>
                            </m:r>
                          </m:e>
                        </m:d>
                      </m:den>
                    </m:f>
                  </m:oMath>
                </a14:m>
                <a:endParaRPr lang="en-US" sz="3200" b="1" dirty="0">
                  <a:solidFill>
                    <a:srgbClr val="0070C0"/>
                  </a:solidFill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03CE86-2BE8-353B-08C4-431809D6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085" y="4237795"/>
                <a:ext cx="6096000" cy="861839"/>
              </a:xfrm>
              <a:prstGeom prst="rect">
                <a:avLst/>
              </a:prstGeom>
              <a:blipFill>
                <a:blip r:embed="rId11"/>
                <a:stretch>
                  <a:fillRect l="-2495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F270E5-8581-4D6F-9DD3-6B0E0610F968}"/>
                  </a:ext>
                </a:extLst>
              </p:cNvPr>
              <p:cNvSpPr txBox="1"/>
              <p:nvPr/>
            </p:nvSpPr>
            <p:spPr>
              <a:xfrm>
                <a:off x="4883233" y="6184636"/>
                <a:ext cx="54335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  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𝟗𝟖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𝟎𝟎𝟓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+ 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𝟎𝟏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⋅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𝟗𝟗𝟓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F270E5-8581-4D6F-9DD3-6B0E0610F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3" y="6184636"/>
                <a:ext cx="5433563" cy="461665"/>
              </a:xfrm>
              <a:prstGeom prst="rect">
                <a:avLst/>
              </a:prstGeom>
              <a:blipFill>
                <a:blip r:embed="rId12"/>
                <a:stretch>
                  <a:fillRect t="-1351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735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C36B6-91E7-9BED-E836-B8B031193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4389-7586-E435-DBB1-91C31046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 – Updating Beliefs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EC5EE-914A-1AD4-266C-700753185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While it’s not 98% that you have the disease, your beliefs changed significantly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𝑍</m:t>
                    </m:r>
                  </m:oMath>
                </a14:m>
                <a:r>
                  <a:rPr lang="en-US" sz="2400" dirty="0"/>
                  <a:t> = you have Zika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𝑇</m:t>
                    </m:r>
                  </m:oMath>
                </a14:m>
                <a:r>
                  <a:rPr lang="en-US" sz="2400" dirty="0"/>
                  <a:t> = you test positive for Zika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EC5EE-914A-1AD4-266C-700753185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B356DDA-29A2-2A1B-D152-407865A4BA8C}"/>
              </a:ext>
            </a:extLst>
          </p:cNvPr>
          <p:cNvSpPr/>
          <p:nvPr/>
        </p:nvSpPr>
        <p:spPr>
          <a:xfrm>
            <a:off x="827589" y="3506581"/>
            <a:ext cx="3559216" cy="2105157"/>
          </a:xfrm>
          <a:prstGeom prst="cloudCallou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have a 0.5% chance of having Zika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BDFBBF-E541-E69F-46A1-5948873E3550}"/>
                  </a:ext>
                </a:extLst>
              </p:cNvPr>
              <p:cNvSpPr txBox="1"/>
              <p:nvPr/>
            </p:nvSpPr>
            <p:spPr>
              <a:xfrm>
                <a:off x="1087054" y="5983380"/>
                <a:ext cx="2491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Prior: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𝑍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BDFBBF-E541-E69F-46A1-5948873E3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54" y="5983380"/>
                <a:ext cx="2491033" cy="461665"/>
              </a:xfrm>
              <a:prstGeom prst="rect">
                <a:avLst/>
              </a:prstGeom>
              <a:blipFill>
                <a:blip r:embed="rId3"/>
                <a:stretch>
                  <a:fillRect l="-355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8C61C7F2-2BCC-D8DD-57F3-92335BFF77F9}"/>
              </a:ext>
            </a:extLst>
          </p:cNvPr>
          <p:cNvSpPr/>
          <p:nvPr/>
        </p:nvSpPr>
        <p:spPr>
          <a:xfrm>
            <a:off x="4925992" y="3541833"/>
            <a:ext cx="2340015" cy="203338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Receive positive test result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6139B3F5-F9AE-AE2E-4822-A7F1E7E063D8}"/>
              </a:ext>
            </a:extLst>
          </p:cNvPr>
          <p:cNvSpPr/>
          <p:nvPr/>
        </p:nvSpPr>
        <p:spPr>
          <a:xfrm>
            <a:off x="7647007" y="3433734"/>
            <a:ext cx="3559216" cy="2105157"/>
          </a:xfrm>
          <a:prstGeom prst="cloudCallou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now have a 33% chance of having Zika after the test.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E73C4D-C381-AB8A-7C83-216CA6847FF3}"/>
                  </a:ext>
                </a:extLst>
              </p:cNvPr>
              <p:cNvSpPr txBox="1"/>
              <p:nvPr/>
            </p:nvSpPr>
            <p:spPr>
              <a:xfrm>
                <a:off x="7544764" y="5941379"/>
                <a:ext cx="3559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Posterior: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𝑍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E73C4D-C381-AB8A-7C83-216CA6847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764" y="5941379"/>
                <a:ext cx="3559216" cy="461665"/>
              </a:xfrm>
              <a:prstGeom prst="rect">
                <a:avLst/>
              </a:prstGeom>
              <a:blipFill>
                <a:blip r:embed="rId4"/>
                <a:stretch>
                  <a:fillRect l="-28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ic 13">
            <a:extLst>
              <a:ext uri="{FF2B5EF4-FFF2-40B4-BE49-F238E27FC236}">
                <a16:creationId xmlns:a16="http://schemas.microsoft.com/office/drawing/2014/main" id="{86E58DD3-BDE4-B6F0-C146-25AE6E0A9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4323" y="5026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9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EB42-2C08-4702-8357-D36633A7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6062878" cy="878301"/>
          </a:xfrm>
        </p:spPr>
        <p:txBody>
          <a:bodyPr/>
          <a:lstStyle/>
          <a:p>
            <a:r>
              <a:rPr lang="en-US" dirty="0"/>
              <a:t>Example – Zika Testing (4)</a:t>
            </a:r>
          </a:p>
        </p:txBody>
      </p:sp>
      <p:pic>
        <p:nvPicPr>
          <p:cNvPr id="5" name="Picture 4" descr="1000 people">
            <a:extLst>
              <a:ext uri="{FF2B5EF4-FFF2-40B4-BE49-F238E27FC236}">
                <a16:creationId xmlns:a16="http://schemas.microsoft.com/office/drawing/2014/main" id="{A6675CF4-CB8B-4553-A243-113959419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799"/>
          <a:stretch/>
        </p:blipFill>
        <p:spPr>
          <a:xfrm>
            <a:off x="609600" y="3663480"/>
            <a:ext cx="4977115" cy="3057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147108-598A-45AE-99A8-77CFB3672A56}"/>
              </a:ext>
            </a:extLst>
          </p:cNvPr>
          <p:cNvSpPr txBox="1"/>
          <p:nvPr/>
        </p:nvSpPr>
        <p:spPr>
          <a:xfrm>
            <a:off x="6129122" y="3634451"/>
            <a:ext cx="60628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Suppose we had 1000 people: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accent1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5 </a:t>
            </a:r>
            <a:r>
              <a:rPr lang="en-US" sz="2400" b="1" dirty="0">
                <a:solidFill>
                  <a:schemeClr val="accent1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have Zika </a:t>
            </a:r>
            <a:r>
              <a:rPr lang="en-US" sz="2400" b="0" dirty="0">
                <a:solidFill>
                  <a:schemeClr val="accent1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and all </a:t>
            </a:r>
            <a:r>
              <a:rPr lang="en-US" sz="2400" b="1" dirty="0">
                <a:solidFill>
                  <a:schemeClr val="accent1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test positive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7C8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985 </a:t>
            </a:r>
            <a:r>
              <a:rPr lang="en-US" sz="2400" b="1" dirty="0">
                <a:solidFill>
                  <a:srgbClr val="FF7C8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do not have Zika </a:t>
            </a:r>
            <a:r>
              <a:rPr lang="en-US" sz="2400" b="0" dirty="0">
                <a:solidFill>
                  <a:srgbClr val="FF7C8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and </a:t>
            </a:r>
            <a:r>
              <a:rPr lang="en-US" sz="2400" b="1" dirty="0">
                <a:solidFill>
                  <a:srgbClr val="FF7C8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test negative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66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10 </a:t>
            </a:r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do not have Zika </a:t>
            </a:r>
            <a:r>
              <a:rPr lang="en-US" sz="2400" b="0" dirty="0">
                <a:solidFill>
                  <a:srgbClr val="FF0066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test positive</a:t>
            </a:r>
          </a:p>
          <a:p>
            <a:endParaRPr lang="en-US" sz="2400" b="1" dirty="0">
              <a:solidFill>
                <a:srgbClr val="FF0066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algn="l"/>
            <a:endParaRPr lang="en-US" sz="2400" b="0" dirty="0" err="1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432F9-774C-E047-A3A9-FD12F08E7BE9}"/>
              </a:ext>
            </a:extLst>
          </p:cNvPr>
          <p:cNvSpPr txBox="1"/>
          <p:nvPr/>
        </p:nvSpPr>
        <p:spPr>
          <a:xfrm>
            <a:off x="7117080" y="274639"/>
            <a:ext cx="467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Have zika blue, don’t pink</a:t>
            </a:r>
          </a:p>
        </p:txBody>
      </p:sp>
    </p:spTree>
    <p:extLst>
      <p:ext uri="{BB962C8B-B14F-4D97-AF65-F5344CB8AC3E}">
        <p14:creationId xmlns:p14="http://schemas.microsoft.com/office/powerpoint/2010/main" val="1752629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EB42-2C08-4702-8357-D36633A7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6062878" cy="878301"/>
          </a:xfrm>
        </p:spPr>
        <p:txBody>
          <a:bodyPr/>
          <a:lstStyle/>
          <a:p>
            <a:r>
              <a:rPr lang="en-US" dirty="0"/>
              <a:t>Example – Zika Testing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4D94-5E55-4D5A-AD24-250F07D00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5" y="954157"/>
            <a:ext cx="11830428" cy="4949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Picture below gives us the following Zika stats</a:t>
            </a:r>
          </a:p>
          <a:p>
            <a:pPr lvl="1"/>
            <a:r>
              <a:rPr lang="en-US" sz="2000" dirty="0"/>
              <a:t>A test is </a:t>
            </a:r>
            <a:r>
              <a:rPr lang="en-US" sz="2000" dirty="0">
                <a:solidFill>
                  <a:srgbClr val="0070C0"/>
                </a:solidFill>
              </a:rPr>
              <a:t>100%</a:t>
            </a:r>
            <a:r>
              <a:rPr lang="en-US" sz="2000" dirty="0"/>
              <a:t> effective at detecting Zika (“true positive”). 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However, the test may yield a “false positive” 1% of the time</a:t>
            </a:r>
          </a:p>
          <a:p>
            <a:pPr lvl="1"/>
            <a:r>
              <a:rPr lang="en-US" sz="2000" dirty="0"/>
              <a:t>0.5% of the US population has Zika.  5% have it.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is the probability you have Zika (event </a:t>
            </a:r>
            <a:r>
              <a:rPr lang="en-US" sz="2400" i="1" dirty="0">
                <a:solidFill>
                  <a:schemeClr val="accent1"/>
                </a:solidFill>
              </a:rPr>
              <a:t>Z</a:t>
            </a:r>
            <a:r>
              <a:rPr lang="en-US" sz="2400" dirty="0"/>
              <a:t>) given that you test positive (event </a:t>
            </a:r>
            <a:r>
              <a:rPr lang="en-US" sz="2400" i="1" dirty="0">
                <a:solidFill>
                  <a:schemeClr val="accent1"/>
                </a:solidFill>
              </a:rPr>
              <a:t>T</a:t>
            </a:r>
            <a:r>
              <a:rPr lang="en-US" sz="2400" dirty="0"/>
              <a:t>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47108-598A-45AE-99A8-77CFB3672A56}"/>
              </a:ext>
            </a:extLst>
          </p:cNvPr>
          <p:cNvSpPr txBox="1"/>
          <p:nvPr/>
        </p:nvSpPr>
        <p:spPr>
          <a:xfrm>
            <a:off x="5728603" y="3663480"/>
            <a:ext cx="60628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Suppose we had 1000 people: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accent1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5 </a:t>
            </a:r>
            <a:r>
              <a:rPr lang="en-US" sz="2400" b="1" dirty="0">
                <a:solidFill>
                  <a:schemeClr val="accent1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have Zika </a:t>
            </a:r>
            <a:r>
              <a:rPr lang="en-US" sz="2400" b="0" dirty="0">
                <a:solidFill>
                  <a:schemeClr val="accent1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and and </a:t>
            </a:r>
            <a:r>
              <a:rPr lang="en-US" sz="2400" b="1" dirty="0">
                <a:solidFill>
                  <a:schemeClr val="accent1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test positive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7C8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985 </a:t>
            </a:r>
            <a:r>
              <a:rPr lang="en-US" sz="2400" b="1" dirty="0">
                <a:solidFill>
                  <a:srgbClr val="FF7C8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do not have Zika </a:t>
            </a:r>
            <a:r>
              <a:rPr lang="en-US" sz="2400" b="0" dirty="0">
                <a:solidFill>
                  <a:srgbClr val="FF7C8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and </a:t>
            </a:r>
            <a:r>
              <a:rPr lang="en-US" sz="2400" b="1" dirty="0">
                <a:solidFill>
                  <a:srgbClr val="FF7C8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test negative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66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10 </a:t>
            </a:r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do not have Zika </a:t>
            </a:r>
            <a:r>
              <a:rPr lang="en-US" sz="2400" b="0" dirty="0">
                <a:solidFill>
                  <a:srgbClr val="FF0066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test positive</a:t>
            </a:r>
          </a:p>
          <a:p>
            <a:endParaRPr lang="en-US" sz="2400" b="1" dirty="0">
              <a:solidFill>
                <a:srgbClr val="FF0066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algn="l"/>
            <a:endParaRPr lang="en-US" sz="240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algn="l"/>
            <a:endParaRPr lang="en-US" sz="2400" b="0" dirty="0" err="1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pic>
        <p:nvPicPr>
          <p:cNvPr id="11" name="Picture 10" descr="1000 people">
            <a:extLst>
              <a:ext uri="{FF2B5EF4-FFF2-40B4-BE49-F238E27FC236}">
                <a16:creationId xmlns:a16="http://schemas.microsoft.com/office/drawing/2014/main" id="{8ACCBBF4-43CA-BFC7-E67F-868620970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799"/>
          <a:stretch/>
        </p:blipFill>
        <p:spPr>
          <a:xfrm>
            <a:off x="609600" y="3663480"/>
            <a:ext cx="4977115" cy="3057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B432F9-774C-E047-A3A9-FD12F08E7BE9}"/>
              </a:ext>
            </a:extLst>
          </p:cNvPr>
          <p:cNvSpPr txBox="1"/>
          <p:nvPr/>
        </p:nvSpPr>
        <p:spPr>
          <a:xfrm>
            <a:off x="7117080" y="274639"/>
            <a:ext cx="467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Have zika blue, don’t pink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EC1E1E-97C8-6CD7-923D-C4606043F418}"/>
                  </a:ext>
                </a:extLst>
              </p:cNvPr>
              <p:cNvSpPr txBox="1"/>
              <p:nvPr/>
            </p:nvSpPr>
            <p:spPr>
              <a:xfrm>
                <a:off x="7636227" y="1320911"/>
                <a:ext cx="2555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</m: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5/5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EC1E1E-97C8-6CD7-923D-C4606043F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227" y="1320911"/>
                <a:ext cx="2555443" cy="461665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8BE6A0-53E2-2DB5-DBD1-A2233517E095}"/>
                  </a:ext>
                </a:extLst>
              </p:cNvPr>
              <p:cNvSpPr txBox="1"/>
              <p:nvPr/>
            </p:nvSpPr>
            <p:spPr>
              <a:xfrm>
                <a:off x="7710413" y="1698500"/>
                <a:ext cx="2481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𝑇</m:t>
                        </m:r>
                      </m:e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 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10/995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8BE6A0-53E2-2DB5-DBD1-A2233517E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413" y="1698500"/>
                <a:ext cx="2481257" cy="461665"/>
              </a:xfrm>
              <a:prstGeom prst="rect">
                <a:avLst/>
              </a:prstGeom>
              <a:blipFill>
                <a:blip r:embed="rId7"/>
                <a:stretch>
                  <a:fillRect l="-510" t="-5405" r="-306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94248F-7619-8E5A-4748-807CA8F660EC}"/>
                  </a:ext>
                </a:extLst>
              </p:cNvPr>
              <p:cNvSpPr txBox="1"/>
              <p:nvPr/>
            </p:nvSpPr>
            <p:spPr>
              <a:xfrm>
                <a:off x="6062829" y="2162831"/>
                <a:ext cx="2697213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𝑍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995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1000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 0.005</m:t>
                      </m:r>
                    </m:oMath>
                  </m:oMathPara>
                </a14:m>
                <a:endParaRPr lang="en-US" sz="20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94248F-7619-8E5A-4748-807CA8F66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29" y="2162831"/>
                <a:ext cx="2697213" cy="676852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076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A7678-13DF-59E9-540B-11C52C247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F78C-4B8E-C15E-7AC9-D7FCA393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6062878" cy="878301"/>
          </a:xfrm>
        </p:spPr>
        <p:txBody>
          <a:bodyPr/>
          <a:lstStyle/>
          <a:p>
            <a:r>
              <a:rPr lang="en-US" dirty="0"/>
              <a:t>Example – Zika Testing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73CA1-000C-53B4-4780-94A468372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5" y="954157"/>
            <a:ext cx="11830428" cy="4949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Picture below gives us the following Zika stats</a:t>
            </a:r>
          </a:p>
          <a:p>
            <a:pPr lvl="1"/>
            <a:r>
              <a:rPr lang="en-US" sz="2000" dirty="0"/>
              <a:t>A test is </a:t>
            </a:r>
            <a:r>
              <a:rPr lang="en-US" sz="2000" dirty="0">
                <a:solidFill>
                  <a:srgbClr val="0070C0"/>
                </a:solidFill>
              </a:rPr>
              <a:t>100%</a:t>
            </a:r>
            <a:r>
              <a:rPr lang="en-US" sz="2000" dirty="0"/>
              <a:t> effective at detecting Zika (“true positive”). 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However, the test may yield a “false positive” 1% of the time</a:t>
            </a:r>
          </a:p>
          <a:p>
            <a:pPr lvl="1"/>
            <a:r>
              <a:rPr lang="en-US" sz="2000" dirty="0"/>
              <a:t>0.5% of the US population has Zika.  5% have it.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is the probability you have Zika (event </a:t>
            </a:r>
            <a:r>
              <a:rPr lang="en-US" sz="2400" i="1" dirty="0">
                <a:solidFill>
                  <a:schemeClr val="accent1"/>
                </a:solidFill>
              </a:rPr>
              <a:t>Z</a:t>
            </a:r>
            <a:r>
              <a:rPr lang="en-US" sz="2400" dirty="0"/>
              <a:t>) given that you test positive (event </a:t>
            </a:r>
            <a:r>
              <a:rPr lang="en-US" sz="2400" i="1" dirty="0">
                <a:solidFill>
                  <a:schemeClr val="accent1"/>
                </a:solidFill>
              </a:rPr>
              <a:t>T</a:t>
            </a:r>
            <a:r>
              <a:rPr lang="en-US" sz="2400" dirty="0"/>
              <a:t>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E193DD-1610-E6E4-AC11-39592D4CA57B}"/>
                  </a:ext>
                </a:extLst>
              </p:cNvPr>
              <p:cNvSpPr txBox="1"/>
              <p:nvPr/>
            </p:nvSpPr>
            <p:spPr>
              <a:xfrm>
                <a:off x="5728603" y="3663480"/>
                <a:ext cx="6062878" cy="303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Suppose we had 1000 people: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accent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5 </a:t>
                </a:r>
                <a:r>
                  <a:rPr lang="en-US" sz="2400" b="1" dirty="0">
                    <a:solidFill>
                      <a:schemeClr val="accent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have Zika </a:t>
                </a:r>
                <a:r>
                  <a:rPr lang="en-US" sz="2400" b="0" dirty="0">
                    <a:solidFill>
                      <a:schemeClr val="accent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and and </a:t>
                </a:r>
                <a:r>
                  <a:rPr lang="en-US" sz="2400" b="1" dirty="0">
                    <a:solidFill>
                      <a:schemeClr val="accent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test positive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7C8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985 </a:t>
                </a:r>
                <a:r>
                  <a:rPr lang="en-US" sz="2400" b="1" dirty="0">
                    <a:solidFill>
                      <a:srgbClr val="FF7C8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do not have Zika </a:t>
                </a:r>
                <a:r>
                  <a:rPr lang="en-US" sz="2400" b="0" dirty="0">
                    <a:solidFill>
                      <a:srgbClr val="FF7C8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and </a:t>
                </a:r>
                <a:r>
                  <a:rPr lang="en-US" sz="2400" b="1" dirty="0">
                    <a:solidFill>
                      <a:srgbClr val="FF7C8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test negative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66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10 </a:t>
                </a:r>
                <a:r>
                  <a:rPr lang="en-US" sz="2400" b="1" dirty="0">
                    <a:solidFill>
                      <a:srgbClr val="FF0066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do not have Zika </a:t>
                </a:r>
                <a:r>
                  <a:rPr lang="en-US" sz="2400" b="0" dirty="0">
                    <a:solidFill>
                      <a:srgbClr val="FF0066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and </a:t>
                </a:r>
                <a:r>
                  <a:rPr lang="en-US" sz="2400" b="1" dirty="0">
                    <a:solidFill>
                      <a:srgbClr val="FF0066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test positive</a:t>
                </a:r>
              </a:p>
              <a:p>
                <a:endParaRPr lang="en-US" sz="2400" b="1" dirty="0">
                  <a:solidFill>
                    <a:srgbClr val="FF0066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Helvetica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Helvetica" charset="0"/>
                            </a:rPr>
                            <m:t>5+10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Helvetica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Helvetica" charset="0"/>
                        </a:rPr>
                        <m:t>≈0.33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147108-598A-45AE-99A8-77CFB3672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603" y="3663480"/>
                <a:ext cx="6062878" cy="3031664"/>
              </a:xfrm>
              <a:prstGeom prst="rect">
                <a:avLst/>
              </a:prstGeom>
              <a:blipFill>
                <a:blip r:embed="rId4"/>
                <a:stretch>
                  <a:fillRect l="-1674" t="-1667" r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1000 people">
            <a:extLst>
              <a:ext uri="{FF2B5EF4-FFF2-40B4-BE49-F238E27FC236}">
                <a16:creationId xmlns:a16="http://schemas.microsoft.com/office/drawing/2014/main" id="{6AD9D1A2-BF9B-D962-1A64-444726E0B3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9799"/>
          <a:stretch/>
        </p:blipFill>
        <p:spPr>
          <a:xfrm>
            <a:off x="609600" y="3663480"/>
            <a:ext cx="4977115" cy="3057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A72ABC-F19B-CE7E-973E-E9A6C2044B5C}"/>
              </a:ext>
            </a:extLst>
          </p:cNvPr>
          <p:cNvSpPr txBox="1"/>
          <p:nvPr/>
        </p:nvSpPr>
        <p:spPr>
          <a:xfrm>
            <a:off x="7117080" y="274639"/>
            <a:ext cx="467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Have zika blue, don’t pink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BC37D4-4C67-A8A3-18D1-A2CA913C062A}"/>
                  </a:ext>
                </a:extLst>
              </p:cNvPr>
              <p:cNvSpPr txBox="1"/>
              <p:nvPr/>
            </p:nvSpPr>
            <p:spPr>
              <a:xfrm>
                <a:off x="7636227" y="1320911"/>
                <a:ext cx="2555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</m:e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70C0"/>
                          </a:solidFill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5/5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EC1E1E-97C8-6CD7-923D-C4606043F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227" y="1320911"/>
                <a:ext cx="2555443" cy="461665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BD92B4-671E-734B-A834-52ABD7861AFA}"/>
                  </a:ext>
                </a:extLst>
              </p:cNvPr>
              <p:cNvSpPr txBox="1"/>
              <p:nvPr/>
            </p:nvSpPr>
            <p:spPr>
              <a:xfrm>
                <a:off x="7710413" y="1698500"/>
                <a:ext cx="2481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𝑇</m:t>
                        </m:r>
                      </m:e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 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10/995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8BE6A0-53E2-2DB5-DBD1-A2233517E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413" y="1698500"/>
                <a:ext cx="2481257" cy="461665"/>
              </a:xfrm>
              <a:prstGeom prst="rect">
                <a:avLst/>
              </a:prstGeom>
              <a:blipFill>
                <a:blip r:embed="rId7"/>
                <a:stretch>
                  <a:fillRect l="-510" t="-5405" r="-306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4AA133-505B-D358-930D-2BFE1240623B}"/>
                  </a:ext>
                </a:extLst>
              </p:cNvPr>
              <p:cNvSpPr txBox="1"/>
              <p:nvPr/>
            </p:nvSpPr>
            <p:spPr>
              <a:xfrm>
                <a:off x="6062829" y="2162831"/>
                <a:ext cx="2697213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𝑍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995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1000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 0.005</m:t>
                      </m:r>
                    </m:oMath>
                  </m:oMathPara>
                </a14:m>
                <a:endParaRPr lang="en-US" sz="20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94248F-7619-8E5A-4748-807CA8F66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29" y="2162831"/>
                <a:ext cx="2697213" cy="676852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275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B3E2-3D9F-46CA-A95E-23952E2B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 – Updating Beliefs  - should be clearer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F8FC-F408-49FA-B622-820426973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While it’s not 98% that you have the disease, your beliefs changed </a:t>
            </a:r>
            <a:r>
              <a:rPr lang="en-US" sz="2400" b="1" dirty="0"/>
              <a:t>drastically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Z = you have Zika</a:t>
            </a:r>
          </a:p>
          <a:p>
            <a:pPr marL="0" indent="0">
              <a:buNone/>
            </a:pPr>
            <a:r>
              <a:rPr lang="en-US" sz="2400" dirty="0"/>
              <a:t>T = you test positive for Zika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A797285-6C85-4A72-891C-5CA9506AEE8B}"/>
              </a:ext>
            </a:extLst>
          </p:cNvPr>
          <p:cNvSpPr/>
          <p:nvPr/>
        </p:nvSpPr>
        <p:spPr>
          <a:xfrm>
            <a:off x="827589" y="3506581"/>
            <a:ext cx="3559216" cy="2105157"/>
          </a:xfrm>
          <a:prstGeom prst="cloudCallou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have a 0.5% chance of having Zika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FC5D0-34FE-43AA-9A82-7E4DAD99253C}"/>
              </a:ext>
            </a:extLst>
          </p:cNvPr>
          <p:cNvSpPr txBox="1"/>
          <p:nvPr/>
        </p:nvSpPr>
        <p:spPr>
          <a:xfrm>
            <a:off x="1087054" y="5983380"/>
            <a:ext cx="152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Prior: 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P(Z)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5607740-DF2A-4F61-8BA5-2FF67BD3BE7C}"/>
              </a:ext>
            </a:extLst>
          </p:cNvPr>
          <p:cNvSpPr/>
          <p:nvPr/>
        </p:nvSpPr>
        <p:spPr>
          <a:xfrm>
            <a:off x="4925992" y="3541833"/>
            <a:ext cx="2340015" cy="203338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Receive positive test result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28EFCAB5-E361-4F9D-B334-A0460992D150}"/>
              </a:ext>
            </a:extLst>
          </p:cNvPr>
          <p:cNvSpPr/>
          <p:nvPr/>
        </p:nvSpPr>
        <p:spPr>
          <a:xfrm>
            <a:off x="7647007" y="3433734"/>
            <a:ext cx="3559216" cy="2105157"/>
          </a:xfrm>
          <a:prstGeom prst="cloudCallou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now have a 33% chance of having Zika after the test.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2A335-8939-439C-9303-B4869D0A4CD0}"/>
              </a:ext>
            </a:extLst>
          </p:cNvPr>
          <p:cNvSpPr txBox="1"/>
          <p:nvPr/>
        </p:nvSpPr>
        <p:spPr>
          <a:xfrm>
            <a:off x="7544764" y="5941379"/>
            <a:ext cx="275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Posterior: 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P(Z|T)</a:t>
            </a:r>
          </a:p>
        </p:txBody>
      </p:sp>
      <p:pic>
        <p:nvPicPr>
          <p:cNvPr id="14" name="Graphic 13" descr="Warning">
            <a:extLst>
              <a:ext uri="{FF2B5EF4-FFF2-40B4-BE49-F238E27FC236}">
                <a16:creationId xmlns:a16="http://schemas.microsoft.com/office/drawing/2014/main" id="{D46C976E-0D6D-46AD-A6A6-E2B4D2AE01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4323" y="5026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2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EB42-2C08-4702-8357-D36633A7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Zika Testing – different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74D94-5E55-4D5A-AD24-250F07D006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54157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we know the following Zika stats</a:t>
                </a:r>
              </a:p>
              <a:p>
                <a:pPr lvl="1"/>
                <a:r>
                  <a:rPr lang="en-US" sz="2000" dirty="0"/>
                  <a:t>A test is 98% effective at detecting Zika (“true positive”)</a:t>
                </a:r>
              </a:p>
              <a:p>
                <a:pPr lvl="1"/>
                <a:r>
                  <a:rPr lang="en-US" sz="2000" dirty="0"/>
                  <a:t>However, the test may yield a “false positive” 1% of the time</a:t>
                </a:r>
              </a:p>
              <a:p>
                <a:pPr lvl="1"/>
                <a:r>
                  <a:rPr lang="en-US" sz="2000" dirty="0"/>
                  <a:t>0.5% of the US population has Zika.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What is the probability you test negative (event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400" dirty="0"/>
                  <a:t>) if you have Zika (event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74D94-5E55-4D5A-AD24-250F07D00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54157"/>
                <a:ext cx="10972800" cy="4949685"/>
              </a:xfrm>
              <a:blipFill>
                <a:blip r:embed="rId3"/>
                <a:stretch>
                  <a:fillRect l="-833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2654A-0954-6ADC-560A-80CE50914E1E}"/>
                  </a:ext>
                </a:extLst>
              </p:cNvPr>
              <p:cNvSpPr txBox="1"/>
              <p:nvPr/>
            </p:nvSpPr>
            <p:spPr>
              <a:xfrm>
                <a:off x="8414478" y="257730"/>
                <a:ext cx="3777522" cy="271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you have Zika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you test positive for Zika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|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)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0.98</a:t>
                </a:r>
              </a:p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|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𝑍</m:t>
                        </m:r>
                      </m:e>
                    </m:ba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)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0.01</a:t>
                </a:r>
              </a:p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P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0.005</a:t>
                </a:r>
              </a:p>
              <a:p>
                <a:pPr algn="l"/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2654A-0954-6ADC-560A-80CE50914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478" y="257730"/>
                <a:ext cx="3777522" cy="2718758"/>
              </a:xfrm>
              <a:prstGeom prst="rect">
                <a:avLst/>
              </a:prstGeom>
              <a:blipFill>
                <a:blip r:embed="rId4"/>
                <a:stretch>
                  <a:fillRect l="-2341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EB4F6D-5DF0-ED5B-BC18-BD67FD2CD7B6}"/>
                  </a:ext>
                </a:extLst>
              </p:cNvPr>
              <p:cNvSpPr txBox="1"/>
              <p:nvPr/>
            </p:nvSpPr>
            <p:spPr>
              <a:xfrm>
                <a:off x="6727922" y="3787343"/>
                <a:ext cx="4451860" cy="3088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https://</a:t>
                </a:r>
                <a:r>
                  <a:rPr lang="en-US" sz="2400" dirty="0" err="1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pollev.com</a:t>
                </a:r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/ annakarlin185</a:t>
                </a:r>
              </a:p>
              <a:p>
                <a:pPr algn="l"/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)</a:t>
                </a:r>
              </a:p>
              <a:p>
                <a:pPr algn="l"/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 algn="l">
                  <a:buAutoNum type="alphaUcParenR"/>
                </a:pP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0.02</a:t>
                </a:r>
              </a:p>
              <a:p>
                <a:pPr marL="457200" indent="-457200" algn="l">
                  <a:buAutoNum type="alphaUcParenR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0.99</a:t>
                </a:r>
              </a:p>
              <a:p>
                <a:pPr marL="457200" indent="-457200">
                  <a:buFontTx/>
                  <a:buAutoNum type="alphaUcParenR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0.02 x 0.005</a:t>
                </a:r>
                <a:endParaRPr lang="en-US" sz="2400" baseline="300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AutoNum type="alphaUcParenR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0.02 x 0.995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EB4F6D-5DF0-ED5B-BC18-BD67FD2CD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22" y="3787343"/>
                <a:ext cx="4451860" cy="3088089"/>
              </a:xfrm>
              <a:prstGeom prst="rect">
                <a:avLst/>
              </a:prstGeom>
              <a:blipFill>
                <a:blip r:embed="rId5"/>
                <a:stretch>
                  <a:fillRect l="-1989" t="-1639" r="-1136" b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739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80A3-241C-5D40-A29A-BC74CDCF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Define a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12270-3748-8147-8EA9-D8DC3E1EECE0}"/>
                  </a:ext>
                </a:extLst>
              </p:cNvPr>
              <p:cNvSpPr txBox="1"/>
              <p:nvPr/>
            </p:nvSpPr>
            <p:spPr>
              <a:xfrm>
                <a:off x="609600" y="2284436"/>
                <a:ext cx="11158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ℬ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𝑐</m:t>
                            </m:r>
                          </m:sup>
                        </m:sSup>
                      </m: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=1 −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ℬ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𝒜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12270-3748-8147-8EA9-D8DC3E1EE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4436"/>
                <a:ext cx="11158330" cy="523220"/>
              </a:xfrm>
              <a:prstGeom prst="rect">
                <a:avLst/>
              </a:prstGeom>
              <a:blipFill>
                <a:blip r:embed="rId4"/>
                <a:stretch>
                  <a:fillRect l="-1251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85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46C6-AA3B-F545-A2AD-386E3C15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-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66A195B-A177-E343-ACBB-7B9F206EE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5698603" cy="110799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is the set of all possible outcomes of an experiment.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66A195B-A177-E343-ACBB-7B9F206EE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5698603" cy="1107996"/>
              </a:xfrm>
              <a:prstGeom prst="rect">
                <a:avLst/>
              </a:prstGeom>
              <a:blipFill>
                <a:blip r:embed="rId2"/>
                <a:stretch>
                  <a:fillRect r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143F6C-1A9D-4287-BA1A-73466078D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3311443"/>
                <a:ext cx="5698603" cy="110799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400" dirty="0"/>
                  <a:t>An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event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is a subset of possible outcomes.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143F6C-1A9D-4287-BA1A-73466078D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311443"/>
                <a:ext cx="5698603" cy="1107996"/>
              </a:xfrm>
              <a:prstGeom prst="rect">
                <a:avLst/>
              </a:prstGeom>
              <a:blipFill>
                <a:blip r:embed="rId3"/>
                <a:stretch>
                  <a:fillRect r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F176C-C773-FE4F-9ADF-E99F800EE8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1823" y="1147953"/>
                <a:ext cx="5100577" cy="49496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36A18"/>
                    </a:solidFill>
                  </a:rPr>
                  <a:t>Examples:</a:t>
                </a:r>
              </a:p>
              <a:p>
                <a:r>
                  <a:rPr lang="en-US" sz="2000" dirty="0"/>
                  <a:t>Single coin flip: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Two coin flips: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Roll of a die: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1, 2, 3, 4, 5, 6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36A18"/>
                    </a:solidFill>
                  </a:rPr>
                  <a:t>Examples:</a:t>
                </a:r>
              </a:p>
              <a:p>
                <a:r>
                  <a:rPr lang="en-US" sz="2000" dirty="0"/>
                  <a:t>Getting at least one head in two coin flips: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Rolling an even number on a die 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{2, 4, 6}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F176C-C773-FE4F-9ADF-E99F800EE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1823" y="1147953"/>
                <a:ext cx="5100577" cy="4949685"/>
              </a:xfrm>
              <a:blipFill>
                <a:blip r:embed="rId4"/>
                <a:stretch>
                  <a:fillRect l="-1195" t="-616"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3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80A3-241C-5D40-A29A-BC74CDCF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Probability Define a Probability Space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70B04E-8067-5647-BC7B-74F04F35F5B1}"/>
                  </a:ext>
                </a:extLst>
              </p:cNvPr>
              <p:cNvSpPr txBox="1"/>
              <p:nvPr/>
            </p:nvSpPr>
            <p:spPr>
              <a:xfrm>
                <a:off x="609600" y="1041011"/>
                <a:ext cx="111583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 probability conditioned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𝐴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follows the same properties as (unconditiona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l) probability.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70B04E-8067-5647-BC7B-74F04F35F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41011"/>
                <a:ext cx="11158330" cy="954107"/>
              </a:xfrm>
              <a:prstGeom prst="rect">
                <a:avLst/>
              </a:prstGeom>
              <a:blipFill>
                <a:blip r:embed="rId2"/>
                <a:stretch>
                  <a:fillRect l="-1093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12270-3748-8147-8EA9-D8DC3E1EECE0}"/>
                  </a:ext>
                </a:extLst>
              </p:cNvPr>
              <p:cNvSpPr txBox="1"/>
              <p:nvPr/>
            </p:nvSpPr>
            <p:spPr>
              <a:xfrm>
                <a:off x="609600" y="2284436"/>
                <a:ext cx="11158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ℬ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𝑐</m:t>
                            </m:r>
                          </m:sup>
                        </m:sSup>
                      </m: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=1 −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ℬ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𝒜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12270-3748-8147-8EA9-D8DC3E1EE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4436"/>
                <a:ext cx="11158330" cy="523220"/>
              </a:xfrm>
              <a:prstGeom prst="rect">
                <a:avLst/>
              </a:prstGeom>
              <a:blipFill>
                <a:blip r:embed="rId3"/>
                <a:stretch>
                  <a:fillRect l="-1251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9BF4BB-CC9D-8142-B121-887FD1EFDAC9}"/>
                  </a:ext>
                </a:extLst>
              </p:cNvPr>
              <p:cNvSpPr txBox="1"/>
              <p:nvPr/>
            </p:nvSpPr>
            <p:spPr>
              <a:xfrm>
                <a:off x="609600" y="3234127"/>
                <a:ext cx="105935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Formally.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a probability space +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&gt;0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9BF4BB-CC9D-8142-B121-887FD1EF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34127"/>
                <a:ext cx="10593551" cy="523220"/>
              </a:xfrm>
              <a:prstGeom prst="rect">
                <a:avLst/>
              </a:prstGeom>
              <a:blipFill>
                <a:blip r:embed="rId4"/>
                <a:stretch>
                  <a:fillRect l="-131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 descr="In other words…">
            <a:extLst>
              <a:ext uri="{FF2B5EF4-FFF2-40B4-BE49-F238E27FC236}">
                <a16:creationId xmlns:a16="http://schemas.microsoft.com/office/drawing/2014/main" id="{B8E41F1B-4220-A94F-9D75-AA30D175CAEE}"/>
              </a:ext>
            </a:extLst>
          </p:cNvPr>
          <p:cNvSpPr/>
          <p:nvPr/>
        </p:nvSpPr>
        <p:spPr>
          <a:xfrm>
            <a:off x="2261850" y="4058783"/>
            <a:ext cx="978656" cy="523220"/>
          </a:xfrm>
          <a:prstGeom prst="rightArrow">
            <a:avLst>
              <a:gd name="adj1" fmla="val 50000"/>
              <a:gd name="adj2" fmla="val 8328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91337A4-C474-7642-AC94-9BB12ECE5742}"/>
                  </a:ext>
                </a:extLst>
              </p:cNvPr>
              <p:cNvSpPr/>
              <p:nvPr/>
            </p:nvSpPr>
            <p:spPr>
              <a:xfrm>
                <a:off x="3599390" y="4070902"/>
                <a:ext cx="53521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𝒜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(⋅|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𝒜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a probability space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91337A4-C474-7642-AC94-9BB12ECE5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390" y="4070902"/>
                <a:ext cx="5352106" cy="523220"/>
              </a:xfrm>
              <a:prstGeom prst="rect">
                <a:avLst/>
              </a:prstGeom>
              <a:blipFill>
                <a:blip r:embed="rId5"/>
                <a:stretch>
                  <a:fillRect l="-1422" t="-11905" r="-142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87BE6F-5CD5-2201-9AA9-36EEDE5BA67A}"/>
                  </a:ext>
                </a:extLst>
              </p:cNvPr>
              <p:cNvSpPr txBox="1"/>
              <p:nvPr/>
            </p:nvSpPr>
            <p:spPr>
              <a:xfrm>
                <a:off x="725715" y="5288340"/>
                <a:ext cx="8381910" cy="156966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Axiom 1 (Non-negativity):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b="1" dirty="0"/>
                  <a:t>Axiom 2 (Normalization):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b="1" dirty="0"/>
                  <a:t>Axiom 3 (Countable Additivity)</a:t>
                </a:r>
                <a:r>
                  <a:rPr lang="en-US" sz="2400" dirty="0"/>
                  <a:t>: If </a:t>
                </a:r>
                <a:r>
                  <a:rPr lang="en-US" sz="2400" i="1" dirty="0"/>
                  <a:t>E </a:t>
                </a:r>
                <a:r>
                  <a:rPr lang="en-US" sz="2400" dirty="0"/>
                  <a:t>and </a:t>
                </a:r>
                <a:r>
                  <a:rPr lang="en-US" sz="2400" i="1" dirty="0"/>
                  <a:t>F </a:t>
                </a:r>
                <a:r>
                  <a:rPr lang="en-US" sz="2400" dirty="0"/>
                  <a:t>are mutually exclusive, </a:t>
                </a:r>
                <a:br>
                  <a:rPr lang="en-US" sz="2400" dirty="0"/>
                </a:br>
                <a:r>
                  <a:rPr lang="en-US" sz="2400" dirty="0"/>
                  <a:t>	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87BE6F-5CD5-2201-9AA9-36EEDE5BA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15" y="5288340"/>
                <a:ext cx="8381910" cy="1569660"/>
              </a:xfrm>
              <a:prstGeom prst="rect">
                <a:avLst/>
              </a:prstGeom>
              <a:blipFill>
                <a:blip r:embed="rId6"/>
                <a:stretch>
                  <a:fillRect l="-1057" t="-2400" r="-151" b="-7200"/>
                </a:stretch>
              </a:blipFill>
              <a:ln>
                <a:solidFill>
                  <a:schemeClr val="accent2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454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7274-E041-305D-AA56-3D1EB5FB5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575F-DBDA-A437-9D14-1A1AD2F2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C6285-E1DF-63C3-CDEF-D1D4A65C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Theorem</a:t>
            </a:r>
          </a:p>
          <a:p>
            <a:r>
              <a:rPr lang="en-US" dirty="0">
                <a:solidFill>
                  <a:srgbClr val="0070C0"/>
                </a:solidFill>
              </a:rPr>
              <a:t>More on independence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Example using Law of Total Probability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of many events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not always obvious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Defining a probability space using independence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as an assumption not always justified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A2544-4E8F-0A48-4887-1A52E214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79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9618-FAAD-9F44-A8A0-D44751D1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04268-6D8A-B44D-A023-B7587F6815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1458129"/>
                <a:ext cx="10972800" cy="144655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Two events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independent</a:t>
                </a:r>
                <a:r>
                  <a:rPr lang="en-US" sz="2800" dirty="0"/>
                  <a:t> if</a:t>
                </a:r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04268-6D8A-B44D-A023-B7587F681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58129"/>
                <a:ext cx="10972800" cy="1446550"/>
              </a:xfrm>
              <a:prstGeom prst="rect">
                <a:avLst/>
              </a:prstGeom>
              <a:blipFill>
                <a:blip r:embed="rId3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D8BA99-6B10-7049-B908-3466B241B3E3}"/>
                  </a:ext>
                </a:extLst>
              </p:cNvPr>
              <p:cNvSpPr txBox="1"/>
              <p:nvPr/>
            </p:nvSpPr>
            <p:spPr>
              <a:xfrm>
                <a:off x="762000" y="2971800"/>
                <a:ext cx="10972799" cy="17235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Alternatively,</a:t>
                </a:r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equivalent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ℬ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ℬ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equivalent to</a:t>
                </a:r>
                <a:r>
                  <a:rPr lang="en-US" sz="2800" dirty="0"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ℬ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𝒜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sz="28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D8BA99-6B10-7049-B908-3466B241B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71800"/>
                <a:ext cx="10972799" cy="1723549"/>
              </a:xfrm>
              <a:prstGeom prst="rect">
                <a:avLst/>
              </a:prstGeom>
              <a:blipFill>
                <a:blip r:embed="rId4"/>
                <a:stretch>
                  <a:fillRect l="-2081" t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AD4CD9-2CB7-C447-A9C3-CAAE5EB4CFDB}"/>
                  </a:ext>
                </a:extLst>
              </p:cNvPr>
              <p:cNvSpPr/>
              <p:nvPr/>
            </p:nvSpPr>
            <p:spPr>
              <a:xfrm>
                <a:off x="2812868" y="4984372"/>
                <a:ext cx="8586651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36A18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“The probability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occurs after observing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𝒜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”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-- Posterior</a:t>
                </a:r>
              </a:p>
              <a:p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  “The probability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occurs” -- Prior 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AD4CD9-2CB7-C447-A9C3-CAAE5EB4C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868" y="4984372"/>
                <a:ext cx="8586651" cy="830997"/>
              </a:xfrm>
              <a:prstGeom prst="rect">
                <a:avLst/>
              </a:prstGeom>
              <a:blipFill>
                <a:blip r:embed="rId5"/>
                <a:stretch>
                  <a:fillRect l="-884" t="-4478" b="-1492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DBD79F-6E6B-0248-B332-67370B08D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7106194" y="3779520"/>
            <a:ext cx="217715" cy="1204852"/>
          </a:xfrm>
          <a:prstGeom prst="straightConnector1">
            <a:avLst/>
          </a:prstGeom>
          <a:ln w="9525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96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23AA6E22-5515-36BF-A454-B836C0C12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>
            <a:extLst>
              <a:ext uri="{FF2B5EF4-FFF2-40B4-BE49-F238E27FC236}">
                <a16:creationId xmlns:a16="http://schemas.microsoft.com/office/drawing/2014/main" id="{665E1B03-1DAE-7B74-D2E0-6A80F91683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089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Are A and B independent?</a:t>
            </a:r>
            <a:endParaRPr dirty="0"/>
          </a:p>
        </p:txBody>
      </p:sp>
      <p:sp>
        <p:nvSpPr>
          <p:cNvPr id="175" name="Google Shape;175;p25">
            <a:extLst>
              <a:ext uri="{FF2B5EF4-FFF2-40B4-BE49-F238E27FC236}">
                <a16:creationId xmlns:a16="http://schemas.microsoft.com/office/drawing/2014/main" id="{03505E14-0F80-605A-A264-187ED8692AA1}"/>
              </a:ext>
            </a:extLst>
          </p:cNvPr>
          <p:cNvSpPr txBox="1"/>
          <p:nvPr/>
        </p:nvSpPr>
        <p:spPr>
          <a:xfrm>
            <a:off x="173488" y="952858"/>
            <a:ext cx="10982800" cy="2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Have a Standard 52-Card Deck. Shuffle It, and draw the top 2 cards </a:t>
            </a:r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in order: </a:t>
            </a:r>
          </a:p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Step 1: 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Draw a uniformly random card.</a:t>
            </a:r>
          </a:p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Step 2: 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Draw a uniformly random card from remaining cards.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endParaRPr lang="en-US"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p:pic>
        <p:nvPicPr>
          <p:cNvPr id="178" name="Google Shape;178;p25" descr="picture of Ace of spades">
            <a:extLst>
              <a:ext uri="{FF2B5EF4-FFF2-40B4-BE49-F238E27FC236}">
                <a16:creationId xmlns:a16="http://schemas.microsoft.com/office/drawing/2014/main" id="{6BA02449-5B53-5E44-9C41-8095579155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275" y="3429000"/>
            <a:ext cx="1173552" cy="160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 descr="picture of 10 of clubs">
            <a:extLst>
              <a:ext uri="{FF2B5EF4-FFF2-40B4-BE49-F238E27FC236}">
                <a16:creationId xmlns:a16="http://schemas.microsoft.com/office/drawing/2014/main" id="{6AE6A197-42CD-F865-ECE8-8D37CF8E2A9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1859" y="3429000"/>
            <a:ext cx="1149602" cy="1607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>
            <a:extLst>
              <a:ext uri="{FF2B5EF4-FFF2-40B4-BE49-F238E27FC236}">
                <a16:creationId xmlns:a16="http://schemas.microsoft.com/office/drawing/2014/main" id="{E3AB971A-8AFF-AE9E-18BF-4600564379A4}"/>
              </a:ext>
            </a:extLst>
          </p:cNvPr>
          <p:cNvSpPr txBox="1"/>
          <p:nvPr/>
        </p:nvSpPr>
        <p:spPr>
          <a:xfrm>
            <a:off x="8037032" y="2991026"/>
            <a:ext cx="4154968" cy="175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A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: Ace of Spades First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B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:  10 of Clubs Second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9AE310-EBA5-1844-287C-4D5586328229}"/>
                  </a:ext>
                </a:extLst>
              </p:cNvPr>
              <p:cNvSpPr/>
              <p:nvPr/>
            </p:nvSpPr>
            <p:spPr>
              <a:xfrm>
                <a:off x="173488" y="4616097"/>
                <a:ext cx="157588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C31B0D0-69AB-3F39-2717-7DA73C195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8" y="4616097"/>
                <a:ext cx="157588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6E7591-2B01-AEF2-4151-29DB7D6F6C6F}"/>
                  </a:ext>
                </a:extLst>
              </p:cNvPr>
              <p:cNvSpPr/>
              <p:nvPr/>
            </p:nvSpPr>
            <p:spPr>
              <a:xfrm>
                <a:off x="1594526" y="4440904"/>
                <a:ext cx="922047" cy="1052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B23F8E8-5CD1-FC13-CF2E-68320AEC5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26" y="4440904"/>
                <a:ext cx="922047" cy="1052789"/>
              </a:xfrm>
              <a:prstGeom prst="rect">
                <a:avLst/>
              </a:prstGeom>
              <a:blipFill>
                <a:blip r:embed="rId6"/>
                <a:stretch>
                  <a:fillRect l="-1621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79;p25">
            <a:extLst>
              <a:ext uri="{FF2B5EF4-FFF2-40B4-BE49-F238E27FC236}">
                <a16:creationId xmlns:a16="http://schemas.microsoft.com/office/drawing/2014/main" id="{5791E6DF-6446-0E66-584B-3C2C54207D09}"/>
              </a:ext>
            </a:extLst>
          </p:cNvPr>
          <p:cNvSpPr txBox="1"/>
          <p:nvPr/>
        </p:nvSpPr>
        <p:spPr>
          <a:xfrm>
            <a:off x="7863544" y="4568977"/>
            <a:ext cx="4154968" cy="175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Are the events A and B independent?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0DFAC40-8F09-B1FA-D34B-A23E2336C6A0}"/>
                  </a:ext>
                </a:extLst>
              </p:cNvPr>
              <p:cNvSpPr/>
              <p:nvPr/>
            </p:nvSpPr>
            <p:spPr>
              <a:xfrm>
                <a:off x="173488" y="5704602"/>
                <a:ext cx="17812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B187AE-E690-4C8A-CC4D-8CEEE527F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8" y="5704602"/>
                <a:ext cx="1781257" cy="830997"/>
              </a:xfrm>
              <a:prstGeom prst="rect">
                <a:avLst/>
              </a:prstGeom>
              <a:blipFill>
                <a:blip r:embed="rId7"/>
                <a:stretch>
                  <a:fillRect r="-2817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524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D3BEE1-0CED-65D2-6861-B1CB4A1A1963}"/>
                  </a:ext>
                </a:extLst>
              </p:cNvPr>
              <p:cNvSpPr txBox="1"/>
              <p:nvPr/>
            </p:nvSpPr>
            <p:spPr>
              <a:xfrm>
                <a:off x="6843713" y="472643"/>
                <a:ext cx="487872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Helvetica" charset="0"/>
                    <a:cs typeface="Helvetica" charset="0"/>
                  </a:rPr>
                  <a:t>https://</a:t>
                </a:r>
                <a:r>
                  <a:rPr lang="en-US" sz="2000" dirty="0" err="1">
                    <a:ea typeface="Helvetica" charset="0"/>
                    <a:cs typeface="Helvetica" charset="0"/>
                  </a:rPr>
                  <a:t>pollev.com</a:t>
                </a:r>
                <a:r>
                  <a:rPr lang="en-US" sz="2000" dirty="0">
                    <a:ea typeface="Helvetica" charset="0"/>
                    <a:cs typeface="Helvetica" charset="0"/>
                  </a:rPr>
                  <a:t>/ annakarlin185</a:t>
                </a:r>
              </a:p>
              <a:p>
                <a:pPr algn="l"/>
                <a:endParaRPr lang="en-US" sz="20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r>
                  <a:rPr lang="en-US" sz="2000" b="1" dirty="0" err="1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</a:t>
                </a:r>
                <a:r>
                  <a:rPr lang="en-US" sz="2000" b="1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𝟐</m:t>
                    </m:r>
                    <m:r>
                      <a:rPr lang="en-US" sz="2000" b="1" i="1" baseline="30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𝒏𝒅</m:t>
                    </m:r>
                    <m:r>
                      <a:rPr lang="en-US" sz="2000" b="1" i="1" baseline="30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𝐜𝐚𝐫𝐝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𝟏𝟎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𝐜𝐥𝐮𝐛𝐬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d>
                      <m:dPr>
                        <m:begChr m:val="|"/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𝟏</m:t>
                        </m:r>
                        <m:r>
                          <a:rPr lang="en-US" sz="2000" b="1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𝒔𝒕</m:t>
                        </m:r>
                        <m:r>
                          <a:rPr lang="en-US" sz="2000" b="1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𝒄𝒂𝒓𝒅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=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</m:e>
                    </m:d>
                  </m:oMath>
                </a14:m>
                <a:endParaRPr lang="en-US" sz="20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sz="2000" b="1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 algn="l">
                  <a:buAutoNum type="alphaUcParenR"/>
                </a:pPr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1/52</a:t>
                </a:r>
              </a:p>
              <a:p>
                <a:pPr marL="457200" indent="-457200" algn="l">
                  <a:buAutoNum type="alphaUcParenR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1/51</a:t>
                </a:r>
              </a:p>
              <a:p>
                <a:pPr marL="457200" indent="-457200">
                  <a:buFontTx/>
                  <a:buAutoNum type="alphaUcParenR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Depends on X</a:t>
                </a:r>
                <a:endParaRPr lang="en-US" sz="2000" baseline="300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AutoNum type="alphaUcParenR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(1/52) x (1/51)</a:t>
                </a:r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D3BEE1-0CED-65D2-6861-B1CB4A1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713" y="472643"/>
                <a:ext cx="4878720" cy="2554545"/>
              </a:xfrm>
              <a:prstGeom prst="rect">
                <a:avLst/>
              </a:prstGeom>
              <a:blipFill>
                <a:blip r:embed="rId2"/>
                <a:stretch>
                  <a:fillRect l="-1558" t="-1485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61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A71A6-81DC-E54B-515E-CF8959CD1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BF05-8112-A29A-4A96-1B13F951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A334-8BB7-7756-9E9B-29E3F311F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Theorem</a:t>
            </a:r>
          </a:p>
          <a:p>
            <a:r>
              <a:rPr lang="en-US" dirty="0">
                <a:solidFill>
                  <a:srgbClr val="0070C0"/>
                </a:solidFill>
              </a:rPr>
              <a:t>More on independence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using Law of Total Probability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Independence of many events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not always obvious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Defining a probability space using independence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as an assumption not always justified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08DF0-A10C-4E53-0F19-F6AFCF92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80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9618-FAAD-9F44-A8A0-D44751D1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Events –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04268-6D8A-B44D-A023-B7587F6815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1458129"/>
                <a:ext cx="10972800" cy="238013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mutually independent</a:t>
                </a:r>
                <a:r>
                  <a:rPr lang="en-US" sz="2800" dirty="0"/>
                  <a:t> if for every non-empty subset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⊆{1,…,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, we have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04268-6D8A-B44D-A023-B7587F681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58129"/>
                <a:ext cx="10972800" cy="2380139"/>
              </a:xfrm>
              <a:prstGeom prst="rect">
                <a:avLst/>
              </a:prstGeom>
              <a:blipFill>
                <a:blip r:embed="rId2"/>
                <a:stretch>
                  <a:fillRect l="-231" t="-17989" b="-8254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816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B40F6-907C-008B-7D25-BAD4D8CCD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14536-75EE-7D5C-2AA3-43F782A10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033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43D6C7-E5D0-E8FC-8332-05A38ABA71B3}"/>
                  </a:ext>
                </a:extLst>
              </p:cNvPr>
              <p:cNvSpPr/>
              <p:nvPr/>
            </p:nvSpPr>
            <p:spPr>
              <a:xfrm>
                <a:off x="217184" y="1139087"/>
                <a:ext cx="1064163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You are routing a packet from the source to the destination. 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But each of the 16 edges in the network works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independently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43D6C7-E5D0-E8FC-8332-05A38ABA7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4" y="1139087"/>
                <a:ext cx="10641631" cy="1200329"/>
              </a:xfrm>
              <a:prstGeom prst="rect">
                <a:avLst/>
              </a:prstGeom>
              <a:blipFill>
                <a:blip r:embed="rId2"/>
                <a:stretch>
                  <a:fillRect l="-955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5E57200F-7051-4CFF-331E-942812F59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15" y="2302075"/>
            <a:ext cx="4719369" cy="22538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482CEB-A780-0BA4-7635-045E70854C82}"/>
              </a:ext>
            </a:extLst>
          </p:cNvPr>
          <p:cNvSpPr/>
          <p:nvPr/>
        </p:nvSpPr>
        <p:spPr>
          <a:xfrm>
            <a:off x="569843" y="4675193"/>
            <a:ext cx="893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Q</a:t>
            </a:r>
            <a:r>
              <a:rPr lang="en-US" sz="2400" dirty="0">
                <a:latin typeface="Candara" panose="020E0502030303020204" pitchFamily="34" charset="0"/>
              </a:rPr>
              <a:t>:  </a:t>
            </a:r>
            <a:r>
              <a:rPr lang="en-US" sz="2400" dirty="0" err="1">
                <a:latin typeface="Candara" panose="020E0502030303020204" pitchFamily="34" charset="0"/>
              </a:rPr>
              <a:t>Pr</a:t>
            </a:r>
            <a:r>
              <a:rPr lang="en-US" sz="2400" dirty="0">
                <a:latin typeface="Candara" panose="020E0502030303020204" pitchFamily="34" charset="0"/>
              </a:rPr>
              <a:t>(edge (s,3) works, edge (5,d) works, edge (s,7) doesn’t work)?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69F85-FAAA-A5C0-7FAD-62DE4D4D311A}"/>
              </a:ext>
            </a:extLst>
          </p:cNvPr>
          <p:cNvSpPr txBox="1"/>
          <p:nvPr/>
        </p:nvSpPr>
        <p:spPr>
          <a:xfrm>
            <a:off x="4822012" y="2182806"/>
            <a:ext cx="90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s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94073-5B6E-0607-0AD4-93408FCEF82B}"/>
              </a:ext>
            </a:extLst>
          </p:cNvPr>
          <p:cNvSpPr txBox="1"/>
          <p:nvPr/>
        </p:nvSpPr>
        <p:spPr>
          <a:xfrm>
            <a:off x="4586628" y="4094259"/>
            <a:ext cx="90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d =</a:t>
            </a:r>
          </a:p>
        </p:txBody>
      </p:sp>
    </p:spTree>
    <p:extLst>
      <p:ext uri="{BB962C8B-B14F-4D97-AF65-F5344CB8AC3E}">
        <p14:creationId xmlns:p14="http://schemas.microsoft.com/office/powerpoint/2010/main" val="1750527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63033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An example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0CD938-9608-4748-997D-410346926265}"/>
                  </a:ext>
                </a:extLst>
              </p:cNvPr>
              <p:cNvSpPr/>
              <p:nvPr/>
            </p:nvSpPr>
            <p:spPr>
              <a:xfrm>
                <a:off x="217184" y="1139087"/>
                <a:ext cx="1064163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You are routing a packet from the source to the destination. 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But each of the 16 edges in the network works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independently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0CD938-9608-4748-997D-410346926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4" y="1139087"/>
                <a:ext cx="10641631" cy="1200329"/>
              </a:xfrm>
              <a:prstGeom prst="rect">
                <a:avLst/>
              </a:prstGeom>
              <a:blipFill>
                <a:blip r:embed="rId2"/>
                <a:stretch>
                  <a:fillRect l="-955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56F101F9-4073-4FDD-BAFD-5C0E9502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15" y="2302075"/>
            <a:ext cx="4719369" cy="22538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20F646-E015-45C9-84A0-50DD6115D774}"/>
              </a:ext>
            </a:extLst>
          </p:cNvPr>
          <p:cNvSpPr/>
          <p:nvPr/>
        </p:nvSpPr>
        <p:spPr>
          <a:xfrm>
            <a:off x="217184" y="6109917"/>
            <a:ext cx="1175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Q</a:t>
            </a:r>
            <a:r>
              <a:rPr lang="en-US" sz="2400" dirty="0">
                <a:latin typeface="Candara" panose="020E0502030303020204" pitchFamily="34" charset="0"/>
              </a:rPr>
              <a:t>: What is the probability that you can get the packet from the source to the destination?</a:t>
            </a:r>
          </a:p>
        </p:txBody>
      </p:sp>
    </p:spTree>
    <p:extLst>
      <p:ext uri="{BB962C8B-B14F-4D97-AF65-F5344CB8AC3E}">
        <p14:creationId xmlns:p14="http://schemas.microsoft.com/office/powerpoint/2010/main" val="21712465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FA245-188B-C55A-981D-D944E08C1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E4C205-2206-8D5F-A5DE-CC57F275B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Let’s break it down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D0AFF3-1EC1-EA09-8A41-321C91D9E592}"/>
                  </a:ext>
                </a:extLst>
              </p:cNvPr>
              <p:cNvSpPr/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Each edge works with probability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independently of other edges. There are 8 paths.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denote the event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path is usable (not broken).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D0AFF3-1EC1-EA09-8A41-321C91D9E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  <a:blipFill>
                <a:blip r:embed="rId3"/>
                <a:stretch>
                  <a:fillRect l="-1057" t="-2400" r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07E14572-CD79-54E8-A4A0-916365D3A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47" y="1312873"/>
            <a:ext cx="4719369" cy="2253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5B5FFF-CE32-977A-EDF7-683364AE2FE8}"/>
                  </a:ext>
                </a:extLst>
              </p:cNvPr>
              <p:cNvSpPr/>
              <p:nvPr/>
            </p:nvSpPr>
            <p:spPr>
              <a:xfrm>
                <a:off x="208884" y="2303887"/>
                <a:ext cx="26378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andara" panose="020E0502030303020204" pitchFamily="34" charset="0"/>
                  </a:rPr>
                  <a:t>Q1</a:t>
                </a:r>
                <a:r>
                  <a:rPr lang="en-US" sz="2400" dirty="0">
                    <a:latin typeface="Candara" panose="020E0502030303020204" pitchFamily="34" charset="0"/>
                  </a:rPr>
                  <a:t>: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5B5FFF-CE32-977A-EDF7-683364AE2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2303887"/>
                <a:ext cx="2637838" cy="461665"/>
              </a:xfrm>
              <a:prstGeom prst="rect">
                <a:avLst/>
              </a:prstGeom>
              <a:blipFill>
                <a:blip r:embed="rId5"/>
                <a:stretch>
                  <a:fillRect l="-334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785E7C-10D5-2CFB-AF85-37A7AFE8E960}"/>
                  </a:ext>
                </a:extLst>
              </p:cNvPr>
              <p:cNvSpPr/>
              <p:nvPr/>
            </p:nvSpPr>
            <p:spPr>
              <a:xfrm>
                <a:off x="3234148" y="2310957"/>
                <a:ext cx="26378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andara" panose="020E0502030303020204" pitchFamily="34" charset="0"/>
                  </a:rPr>
                  <a:t>Q2</a:t>
                </a:r>
                <a:r>
                  <a:rPr lang="en-US" sz="2400" dirty="0">
                    <a:latin typeface="Candara" panose="020E0502030303020204" pitchFamily="34" charset="0"/>
                  </a:rPr>
                  <a:t>: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785E7C-10D5-2CFB-AF85-37A7AFE8E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48" y="2310957"/>
                <a:ext cx="2637838" cy="461665"/>
              </a:xfrm>
              <a:prstGeom prst="rect">
                <a:avLst/>
              </a:prstGeom>
              <a:blipFill>
                <a:blip r:embed="rId6"/>
                <a:stretch>
                  <a:fillRect l="-3349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57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9E40-BF64-E042-9ED0-4C96DFAE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- Axioms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66733-B9A8-834E-AC76-F0B043DE3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denote the sample space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 be events.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66733-B9A8-834E-AC76-F0B043DE3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E7F55F-A260-ED48-968C-3B4259E9EC77}"/>
                  </a:ext>
                </a:extLst>
              </p:cNvPr>
              <p:cNvSpPr txBox="1"/>
              <p:nvPr/>
            </p:nvSpPr>
            <p:spPr>
              <a:xfrm>
                <a:off x="609600" y="2644170"/>
                <a:ext cx="9275424" cy="156966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Axiom 1 (Non-negativity):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b="1" dirty="0"/>
                  <a:t>Axiom 2 (Normalization):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b="1" dirty="0"/>
                  <a:t>Axiom 3 (Countable Additivity)</a:t>
                </a:r>
                <a:r>
                  <a:rPr lang="en-US" sz="2400" dirty="0"/>
                  <a:t>: If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E</a:t>
                </a:r>
                <a:r>
                  <a:rPr lang="en-US" sz="2400" i="1" dirty="0"/>
                  <a:t> </a:t>
                </a:r>
                <a:r>
                  <a:rPr lang="en-US" sz="2400" dirty="0"/>
                  <a:t>and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F</a:t>
                </a:r>
                <a:r>
                  <a:rPr lang="en-US" sz="2400" i="1" dirty="0"/>
                  <a:t> </a:t>
                </a:r>
                <a:r>
                  <a:rPr lang="en-US" sz="2400" dirty="0"/>
                  <a:t>are mutually exclusive events, </a:t>
                </a:r>
                <a:br>
                  <a:rPr lang="en-US" sz="2400" dirty="0"/>
                </a:br>
                <a:r>
                  <a:rPr lang="en-US" sz="2400" dirty="0"/>
                  <a:t>	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E7F55F-A260-ED48-968C-3B4259E9E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44170"/>
                <a:ext cx="9275424" cy="1569660"/>
              </a:xfrm>
              <a:prstGeom prst="rect">
                <a:avLst/>
              </a:prstGeom>
              <a:blipFill>
                <a:blip r:embed="rId3"/>
                <a:stretch>
                  <a:fillRect l="-955" t="-1587" b="-7143"/>
                </a:stretch>
              </a:blipFill>
              <a:ln>
                <a:solidFill>
                  <a:schemeClr val="accent2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7ECBCF-3ED7-5B4B-B0A5-335094DD284E}"/>
                  </a:ext>
                </a:extLst>
              </p:cNvPr>
              <p:cNvSpPr txBox="1"/>
              <p:nvPr/>
            </p:nvSpPr>
            <p:spPr>
              <a:xfrm>
                <a:off x="609600" y="4786691"/>
                <a:ext cx="9254585" cy="1200329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Corollary 1 (Complementation):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b="1" dirty="0"/>
                  <a:t>Corollary 2 (Monotonicity):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b="1" dirty="0"/>
                  <a:t>Corollary 3 (Inclusion-Exclusion)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7ECBCF-3ED7-5B4B-B0A5-335094DD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86691"/>
                <a:ext cx="9254585" cy="1200329"/>
              </a:xfrm>
              <a:prstGeom prst="rect">
                <a:avLst/>
              </a:prstGeom>
              <a:blipFill>
                <a:blip r:embed="rId4"/>
                <a:stretch>
                  <a:fillRect l="-921" t="-3518" b="-10050"/>
                </a:stretch>
              </a:blipFill>
              <a:ln>
                <a:solidFill>
                  <a:schemeClr val="accent3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094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More calculations</a:t>
            </a:r>
          </a:p>
        </p:txBody>
      </p:sp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56F101F9-4073-4FDD-BAFD-5C0E9502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47" y="1312873"/>
            <a:ext cx="4719369" cy="2253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EE7754-2BC6-4BF8-A8DC-363B6C1E08BE}"/>
                  </a:ext>
                </a:extLst>
              </p:cNvPr>
              <p:cNvSpPr/>
              <p:nvPr/>
            </p:nvSpPr>
            <p:spPr>
              <a:xfrm>
                <a:off x="208884" y="2303887"/>
                <a:ext cx="1697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EE7754-2BC6-4BF8-A8DC-363B6C1E0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2303887"/>
                <a:ext cx="1697901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89BFE1-9808-9061-754A-8E80474489DC}"/>
                  </a:ext>
                </a:extLst>
              </p:cNvPr>
              <p:cNvSpPr/>
              <p:nvPr/>
            </p:nvSpPr>
            <p:spPr>
              <a:xfrm>
                <a:off x="3234148" y="2310957"/>
                <a:ext cx="22338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89BFE1-9808-9061-754A-8E8047448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48" y="2310957"/>
                <a:ext cx="2233881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B1673C-A316-4C74-961C-9FBFA91BFFFF}"/>
                  </a:ext>
                </a:extLst>
              </p:cNvPr>
              <p:cNvSpPr/>
              <p:nvPr/>
            </p:nvSpPr>
            <p:spPr>
              <a:xfrm>
                <a:off x="217184" y="2924487"/>
                <a:ext cx="6379823" cy="46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Can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get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from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source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destination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B1673C-A316-4C74-961C-9FBFA91BF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4" y="2924487"/>
                <a:ext cx="6379823" cy="462499"/>
              </a:xfrm>
              <a:prstGeom prst="rect">
                <a:avLst/>
              </a:prstGeom>
              <a:blipFill>
                <a:blip r:embed="rId7"/>
                <a:stretch>
                  <a:fillRect l="-159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3E5D3B-C0BF-48AE-8B89-90E27A795723}"/>
                  </a:ext>
                </a:extLst>
              </p:cNvPr>
              <p:cNvSpPr/>
              <p:nvPr/>
            </p:nvSpPr>
            <p:spPr>
              <a:xfrm>
                <a:off x="95693" y="3600495"/>
                <a:ext cx="5533951" cy="46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get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source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destination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3E5D3B-C0BF-48AE-8B89-90E27A795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" y="3600495"/>
                <a:ext cx="5533951" cy="462499"/>
              </a:xfrm>
              <a:prstGeom prst="rect">
                <a:avLst/>
              </a:prstGeom>
              <a:blipFill>
                <a:blip r:embed="rId8"/>
                <a:stretch>
                  <a:fillRect t="-789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D5ADFC-CD55-8536-722E-6D01D56DE5B5}"/>
                  </a:ext>
                </a:extLst>
              </p:cNvPr>
              <p:cNvSpPr/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Each edge works with probability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independently of other edges. There are 8 paths.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denote the event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path is usable (not broken).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D5ADFC-CD55-8536-722E-6D01D56DE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  <a:blipFill>
                <a:blip r:embed="rId9"/>
                <a:stretch>
                  <a:fillRect l="-1057" t="-2400" r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264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6DFA2-26C3-72F9-8C78-BE031F48E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E1EE407-1C8E-4B5D-A987-2AA65D295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885" y="3566722"/>
            <a:ext cx="9083972" cy="27896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2CA34-6D2A-F862-A623-8A5EE308C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Answer</a:t>
            </a:r>
          </a:p>
        </p:txBody>
      </p:sp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FECDEA57-EB05-5B6A-531A-08BF8898B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47" y="1312873"/>
            <a:ext cx="4719369" cy="2253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658D1D-74A1-F2DE-B77C-E60DBA187F11}"/>
                  </a:ext>
                </a:extLst>
              </p:cNvPr>
              <p:cNvSpPr/>
              <p:nvPr/>
            </p:nvSpPr>
            <p:spPr>
              <a:xfrm>
                <a:off x="208884" y="2303887"/>
                <a:ext cx="1697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658D1D-74A1-F2DE-B77C-E60DBA187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2303887"/>
                <a:ext cx="1697901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ECEDDC9-723F-E08A-A131-ECEC9AA7AFE8}"/>
                  </a:ext>
                </a:extLst>
              </p:cNvPr>
              <p:cNvSpPr/>
              <p:nvPr/>
            </p:nvSpPr>
            <p:spPr>
              <a:xfrm>
                <a:off x="3234148" y="2310957"/>
                <a:ext cx="22338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ECEDDC9-723F-E08A-A131-ECEC9AA7A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48" y="2310957"/>
                <a:ext cx="2233881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A583D-B092-4072-A13F-A8331CE46718}"/>
                  </a:ext>
                </a:extLst>
              </p:cNvPr>
              <p:cNvSpPr/>
              <p:nvPr/>
            </p:nvSpPr>
            <p:spPr>
              <a:xfrm>
                <a:off x="217184" y="2924487"/>
                <a:ext cx="6379823" cy="46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Can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get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from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source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destination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A583D-B092-4072-A13F-A8331CE46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4" y="2924487"/>
                <a:ext cx="6379823" cy="462499"/>
              </a:xfrm>
              <a:prstGeom prst="rect">
                <a:avLst/>
              </a:prstGeom>
              <a:blipFill>
                <a:blip r:embed="rId7"/>
                <a:stretch>
                  <a:fillRect l="-159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362643-6CCF-EEFB-4B79-17E184A8BA1F}"/>
                  </a:ext>
                </a:extLst>
              </p:cNvPr>
              <p:cNvSpPr/>
              <p:nvPr/>
            </p:nvSpPr>
            <p:spPr>
              <a:xfrm>
                <a:off x="95693" y="3600495"/>
                <a:ext cx="9216113" cy="46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get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source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destination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At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least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one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path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works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362643-6CCF-EEFB-4B79-17E184A8B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" y="3600495"/>
                <a:ext cx="9216113" cy="462499"/>
              </a:xfrm>
              <a:prstGeom prst="rect">
                <a:avLst/>
              </a:prstGeom>
              <a:blipFill>
                <a:blip r:embed="rId8"/>
                <a:stretch>
                  <a:fillRect t="-789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59D5A3-FB48-ACA8-9D65-7B8B4807F2F2}"/>
                  </a:ext>
                </a:extLst>
              </p:cNvPr>
              <p:cNvSpPr/>
              <p:nvPr/>
            </p:nvSpPr>
            <p:spPr>
              <a:xfrm>
                <a:off x="2686193" y="4269594"/>
                <a:ext cx="32526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∪⋯∪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59D5A3-FB48-ACA8-9D65-7B8B4807F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193" y="4269594"/>
                <a:ext cx="3252685" cy="461665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119FE8-5AC5-2D82-B816-F99B646CD283}"/>
                  </a:ext>
                </a:extLst>
              </p:cNvPr>
              <p:cNvSpPr/>
              <p:nvPr/>
            </p:nvSpPr>
            <p:spPr>
              <a:xfrm>
                <a:off x="2677893" y="4968525"/>
                <a:ext cx="41591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All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paths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are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broken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119FE8-5AC5-2D82-B816-F99B646CD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93" y="4968525"/>
                <a:ext cx="4159152" cy="461665"/>
              </a:xfrm>
              <a:prstGeom prst="rect">
                <a:avLst/>
              </a:prstGeom>
              <a:blipFill>
                <a:blip r:embed="rId10"/>
                <a:stretch>
                  <a:fillRect t="-8108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EA933E-796C-EBEB-A9F1-518A48D654DF}"/>
                  </a:ext>
                </a:extLst>
              </p:cNvPr>
              <p:cNvSpPr/>
              <p:nvPr/>
            </p:nvSpPr>
            <p:spPr>
              <a:xfrm>
                <a:off x="2754709" y="5696564"/>
                <a:ext cx="637552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EA933E-796C-EBEB-A9F1-518A48D65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709" y="5696564"/>
                <a:ext cx="6375528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1E4C0D-FF25-AD98-99FA-17F4C668F098}"/>
                  </a:ext>
                </a:extLst>
              </p:cNvPr>
              <p:cNvSpPr/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Each edge works with probability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independently of other edges. There are 8 paths.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denote the event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path is usable (not broken).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1E4C0D-FF25-AD98-99FA-17F4C668F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  <a:blipFill>
                <a:blip r:embed="rId12"/>
                <a:stretch>
                  <a:fillRect l="-1057" t="-2400" r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234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900B2-4623-E0D2-3950-3C99F72D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B308-DB08-503D-E5A9-8E1346D7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B5678-2F34-C4FC-0C8A-7ECD7A142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Theorem</a:t>
            </a:r>
          </a:p>
          <a:p>
            <a:r>
              <a:rPr lang="en-US" dirty="0">
                <a:solidFill>
                  <a:srgbClr val="0070C0"/>
                </a:solidFill>
              </a:rPr>
              <a:t>More on independence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using Law of Total Probability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of many events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Independence not always obvious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Defining a probability space using independence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as an assumption not always justified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7E225-4435-6EDA-5540-0AA975B4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396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8917-76DB-A346-8DED-F4B96295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– Another 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10F598A-7CB0-E44F-8711-3C6714D34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8" y="1152940"/>
                <a:ext cx="10972800" cy="144655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independent</a:t>
                </a:r>
                <a:r>
                  <a:rPr lang="en-US" sz="2800" dirty="0"/>
                  <a:t> if</a:t>
                </a:r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10F598A-7CB0-E44F-8711-3C6714D34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1152940"/>
                <a:ext cx="10972800" cy="1446550"/>
              </a:xfrm>
              <a:prstGeom prst="rect">
                <a:avLst/>
              </a:prstGeom>
              <a:blipFill>
                <a:blip r:embed="rId2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AC3E604-2C2E-BE46-B594-10287AF47B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0251" y="2677572"/>
                <a:ext cx="5772148" cy="80021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“Equivalently.”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AC3E604-2C2E-BE46-B594-10287AF47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1" y="2677572"/>
                <a:ext cx="5772148" cy="800219"/>
              </a:xfrm>
              <a:prstGeom prst="rect">
                <a:avLst/>
              </a:prstGeom>
              <a:blipFill>
                <a:blip r:embed="rId3"/>
                <a:stretch>
                  <a:fillRect l="-438" b="-1538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4512857-1C70-BA44-A5AD-547878C558FD}"/>
              </a:ext>
            </a:extLst>
          </p:cNvPr>
          <p:cNvSpPr txBox="1"/>
          <p:nvPr/>
        </p:nvSpPr>
        <p:spPr>
          <a:xfrm>
            <a:off x="609598" y="4158504"/>
            <a:ext cx="11336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Events generated independently </a:t>
            </a:r>
            <a:r>
              <a:rPr lang="en-US" sz="2400" i="1" dirty="0">
                <a:solidFill>
                  <a:srgbClr val="0070C0"/>
                </a:solidFill>
                <a:sym typeface="Wingdings" pitchFamily="2" charset="2"/>
              </a:rPr>
              <a:t> their probabilities satisfy independence</a:t>
            </a:r>
          </a:p>
          <a:p>
            <a:endParaRPr lang="en-US" sz="2400" b="0" i="1" dirty="0">
              <a:solidFill>
                <a:srgbClr val="0070C0"/>
              </a:solidFill>
              <a:latin typeface="Candara" panose="020E0502030303020204" pitchFamily="34" charset="0"/>
              <a:ea typeface="Helvetica" charset="0"/>
              <a:cs typeface="Helvetica" charset="0"/>
              <a:sym typeface="Wingdings" pitchFamily="2" charset="2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  <a:sym typeface="Wingdings" pitchFamily="2" charset="2"/>
              </a:rPr>
              <a:t>But events can be independent without being generated by independent processes.</a:t>
            </a:r>
            <a:endParaRPr lang="en-US" sz="2400" b="0" i="1" dirty="0">
              <a:solidFill>
                <a:srgbClr val="0070C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68D666-91B0-2F4E-9C72-D266BD244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85553" y="5483177"/>
            <a:ext cx="64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sym typeface="Wingdings" pitchFamily="2" charset="2"/>
              </a:rPr>
              <a:t></a:t>
            </a:r>
            <a:endParaRPr lang="en-US" sz="2400" b="0" i="1" dirty="0">
              <a:solidFill>
                <a:srgbClr val="0070C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31C6EE-83A4-7149-9709-EDC2950DE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320243" y="5419938"/>
            <a:ext cx="1250577" cy="6366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B966A8-1715-AC48-962E-0A805F54CF7F}"/>
              </a:ext>
            </a:extLst>
          </p:cNvPr>
          <p:cNvSpPr txBox="1"/>
          <p:nvPr/>
        </p:nvSpPr>
        <p:spPr>
          <a:xfrm>
            <a:off x="660400" y="622421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This can be counterintuitive!</a:t>
            </a:r>
          </a:p>
        </p:txBody>
      </p:sp>
    </p:spTree>
    <p:extLst>
      <p:ext uri="{BB962C8B-B14F-4D97-AF65-F5344CB8AC3E}">
        <p14:creationId xmlns:p14="http://schemas.microsoft.com/office/powerpoint/2010/main" val="25979765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CBD3-F853-3345-BF75-28155FFE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3" y="195943"/>
            <a:ext cx="10972800" cy="878301"/>
          </a:xfrm>
        </p:spPr>
        <p:txBody>
          <a:bodyPr/>
          <a:lstStyle/>
          <a:p>
            <a:r>
              <a:rPr lang="en-US" dirty="0"/>
              <a:t>Balls in Urns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EA8FFC-43A0-414D-946C-574EAEC5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003" y="1033017"/>
            <a:ext cx="6065997" cy="2511457"/>
          </a:xfrm>
          <a:ln>
            <a:solidFill>
              <a:srgbClr val="0070C0"/>
            </a:solidFill>
            <a:prstDash val="dash"/>
          </a:ln>
        </p:spPr>
        <p:txBody>
          <a:bodyPr wrap="square" lIns="182880" tIns="182880" rIns="182880" bIns="18288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Setting: </a:t>
            </a:r>
            <a:r>
              <a:rPr lang="en-US" sz="2400" dirty="0"/>
              <a:t>An urn contains:</a:t>
            </a:r>
          </a:p>
          <a:p>
            <a:r>
              <a:rPr lang="en-US" sz="2400" dirty="0"/>
              <a:t>3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and 3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balls w/ probability   </a:t>
            </a:r>
            <a:r>
              <a:rPr lang="en-US" sz="2400" dirty="0">
                <a:solidFill>
                  <a:srgbClr val="0070C0"/>
                </a:solidFill>
              </a:rPr>
              <a:t>3/5</a:t>
            </a:r>
            <a:endParaRPr lang="en-US" sz="2400" dirty="0"/>
          </a:p>
          <a:p>
            <a:r>
              <a:rPr lang="en-US" sz="2400" dirty="0"/>
              <a:t>3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and 1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balls  w/ probability </a:t>
            </a:r>
            <a:r>
              <a:rPr lang="en-US" sz="2400" dirty="0">
                <a:solidFill>
                  <a:srgbClr val="0070C0"/>
                </a:solidFill>
              </a:rPr>
              <a:t>1/10 </a:t>
            </a:r>
          </a:p>
          <a:p>
            <a:r>
              <a:rPr lang="en-US" sz="2400" dirty="0"/>
              <a:t>5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and 7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balls  w/ probability </a:t>
            </a:r>
            <a:r>
              <a:rPr lang="en-US" sz="2400" dirty="0">
                <a:solidFill>
                  <a:srgbClr val="0070C0"/>
                </a:solidFill>
              </a:rPr>
              <a:t>3/10 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We draw a ball at random from the urn.</a:t>
            </a:r>
          </a:p>
        </p:txBody>
      </p:sp>
      <p:grpSp>
        <p:nvGrpSpPr>
          <p:cNvPr id="12" name="Group 11" descr="An urn contains:&#13;&#10;3 red and 3 blue balls w/ probability   3/5&#13;&#10;3 red and 1 blue balls  w/ probability 1/10 &#13;&#10;5 red and 7 blue balls  w/ probability 3/10   &#13;&#10;We draw a ball at random from the urn.&#13;&#10;This is a picture of the probabilities for each of the events.">
            <a:extLst>
              <a:ext uri="{FF2B5EF4-FFF2-40B4-BE49-F238E27FC236}">
                <a16:creationId xmlns:a16="http://schemas.microsoft.com/office/drawing/2014/main" id="{A5F06598-96CB-0235-975D-8E106B28EF26}"/>
              </a:ext>
            </a:extLst>
          </p:cNvPr>
          <p:cNvGrpSpPr/>
          <p:nvPr/>
        </p:nvGrpSpPr>
        <p:grpSpPr>
          <a:xfrm>
            <a:off x="437160" y="1141881"/>
            <a:ext cx="6557839" cy="4166793"/>
            <a:chOff x="646165" y="723870"/>
            <a:chExt cx="6557839" cy="416679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E300158-C849-7440-B287-A41807F70857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646165" y="1601109"/>
              <a:ext cx="1206179" cy="88739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B0FFDC2-1B33-2940-ABC2-2739047EFA7A}"/>
                </a:ext>
              </a:extLst>
            </p:cNvPr>
            <p:cNvCxnSpPr>
              <a:cxnSpLocks/>
            </p:cNvCxnSpPr>
            <p:nvPr/>
          </p:nvCxnSpPr>
          <p:spPr>
            <a:xfrm>
              <a:off x="677135" y="2488505"/>
              <a:ext cx="1175209" cy="64770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7940E-3A79-2847-B015-A932CB6F0FC7}"/>
                </a:ext>
              </a:extLst>
            </p:cNvPr>
            <p:cNvSpPr txBox="1"/>
            <p:nvPr/>
          </p:nvSpPr>
          <p:spPr>
            <a:xfrm>
              <a:off x="5536417" y="723870"/>
              <a:ext cx="1667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R</a:t>
              </a:r>
              <a:endPara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9988627-0D48-D149-9ABD-187F976A8D46}"/>
                    </a:ext>
                  </a:extLst>
                </p:cNvPr>
                <p:cNvSpPr txBox="1"/>
                <p:nvPr/>
              </p:nvSpPr>
              <p:spPr>
                <a:xfrm>
                  <a:off x="1072732" y="1570253"/>
                  <a:ext cx="466474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3/5</m:t>
                        </m:r>
                      </m:oMath>
                    </m:oMathPara>
                  </a14:m>
                  <a:endParaRPr lang="en-US" sz="12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9988627-0D48-D149-9ABD-187F976A8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732" y="1570253"/>
                  <a:ext cx="46647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3514" r="-13514" b="-32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0457762-37D0-BC49-846B-7A842CD5DCC1}"/>
                    </a:ext>
                  </a:extLst>
                </p:cNvPr>
                <p:cNvSpPr txBox="1"/>
                <p:nvPr/>
              </p:nvSpPr>
              <p:spPr>
                <a:xfrm>
                  <a:off x="1140828" y="2458761"/>
                  <a:ext cx="609141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1/10</m:t>
                        </m:r>
                      </m:oMath>
                    </m:oMathPara>
                  </a14:m>
                  <a:endParaRPr lang="en-US" sz="12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0457762-37D0-BC49-846B-7A842CD5DC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828" y="2458761"/>
                  <a:ext cx="60914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8163" r="-8163" b="-32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DBBEA99-488D-D245-93C0-CF1B1D674B22}"/>
                </a:ext>
              </a:extLst>
            </p:cNvPr>
            <p:cNvCxnSpPr>
              <a:cxnSpLocks/>
              <a:stCxn id="17" idx="3"/>
              <a:endCxn id="7" idx="1"/>
            </p:cNvCxnSpPr>
            <p:nvPr/>
          </p:nvCxnSpPr>
          <p:spPr>
            <a:xfrm flipV="1">
              <a:off x="2827233" y="1047036"/>
              <a:ext cx="2709184" cy="554073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36D0BA-FAB5-F249-BA31-7432729DC6A2}"/>
                </a:ext>
              </a:extLst>
            </p:cNvPr>
            <p:cNvCxnSpPr>
              <a:cxnSpLocks/>
              <a:stCxn id="18" idx="3"/>
              <a:endCxn id="7" idx="1"/>
            </p:cNvCxnSpPr>
            <p:nvPr/>
          </p:nvCxnSpPr>
          <p:spPr>
            <a:xfrm flipV="1">
              <a:off x="2785716" y="1047036"/>
              <a:ext cx="2750701" cy="2116877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8262309-99F3-1645-ADD4-0654D2E64A3E}"/>
                    </a:ext>
                  </a:extLst>
                </p:cNvPr>
                <p:cNvSpPr txBox="1"/>
                <p:nvPr/>
              </p:nvSpPr>
              <p:spPr>
                <a:xfrm>
                  <a:off x="3730302" y="970167"/>
                  <a:ext cx="557845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1/2</m:t>
                        </m:r>
                      </m:oMath>
                    </m:oMathPara>
                  </a14:m>
                  <a:endParaRPr lang="en-US" sz="1400" b="0" dirty="0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8262309-99F3-1645-ADD4-0654D2E64A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302" y="970167"/>
                  <a:ext cx="55784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3333" r="-11111" b="-3333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D7EF54-BFE0-F545-ACD7-EE4527229CE7}"/>
                </a:ext>
              </a:extLst>
            </p:cNvPr>
            <p:cNvSpPr txBox="1"/>
            <p:nvPr/>
          </p:nvSpPr>
          <p:spPr>
            <a:xfrm>
              <a:off x="1852344" y="1339499"/>
              <a:ext cx="974889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3R</a:t>
              </a:r>
              <a:r>
                <a:rPr lang="en-US" sz="28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3B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C84320-C487-5043-AE43-809E9FB3357D}"/>
                </a:ext>
              </a:extLst>
            </p:cNvPr>
            <p:cNvSpPr txBox="1"/>
            <p:nvPr/>
          </p:nvSpPr>
          <p:spPr>
            <a:xfrm>
              <a:off x="1810827" y="2902303"/>
              <a:ext cx="974889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3R</a:t>
              </a:r>
              <a:r>
                <a:rPr lang="en-US" sz="28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1B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499752-B097-694E-9FBE-53B5899B8294}"/>
                </a:ext>
              </a:extLst>
            </p:cNvPr>
            <p:cNvSpPr txBox="1"/>
            <p:nvPr/>
          </p:nvSpPr>
          <p:spPr>
            <a:xfrm>
              <a:off x="5528466" y="2813048"/>
              <a:ext cx="1667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B</a:t>
              </a:r>
              <a:endParaRPr lang="en-US" sz="2400" b="1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D7BCC25-B889-D049-B5EA-F1C200F6A67D}"/>
                </a:ext>
              </a:extLst>
            </p:cNvPr>
            <p:cNvCxnSpPr>
              <a:cxnSpLocks/>
              <a:stCxn id="18" idx="3"/>
              <a:endCxn id="35" idx="1"/>
            </p:cNvCxnSpPr>
            <p:nvPr/>
          </p:nvCxnSpPr>
          <p:spPr>
            <a:xfrm flipV="1">
              <a:off x="2785716" y="3136214"/>
              <a:ext cx="2742750" cy="2769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774CE73-1E04-1F4A-AFEB-3A6B2C1B1C3E}"/>
                </a:ext>
              </a:extLst>
            </p:cNvPr>
            <p:cNvCxnSpPr>
              <a:cxnSpLocks/>
              <a:stCxn id="17" idx="3"/>
              <a:endCxn id="35" idx="1"/>
            </p:cNvCxnSpPr>
            <p:nvPr/>
          </p:nvCxnSpPr>
          <p:spPr>
            <a:xfrm>
              <a:off x="2827233" y="1601109"/>
              <a:ext cx="2701233" cy="1535105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8E5B5E-56D4-B94F-8392-223A781C12F9}"/>
                    </a:ext>
                  </a:extLst>
                </p:cNvPr>
                <p:cNvSpPr txBox="1"/>
                <p:nvPr/>
              </p:nvSpPr>
              <p:spPr>
                <a:xfrm>
                  <a:off x="3583518" y="1719894"/>
                  <a:ext cx="557845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1/2</m:t>
                        </m:r>
                      </m:oMath>
                    </m:oMathPara>
                  </a14:m>
                  <a:endParaRPr lang="en-US" sz="1400" b="0" dirty="0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8E5B5E-56D4-B94F-8392-223A781C1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3518" y="1719894"/>
                  <a:ext cx="55784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1111" r="-11111" b="-3333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068CA10-550B-144B-A51F-36B15A2DA818}"/>
                    </a:ext>
                  </a:extLst>
                </p:cNvPr>
                <p:cNvSpPr txBox="1"/>
                <p:nvPr/>
              </p:nvSpPr>
              <p:spPr>
                <a:xfrm>
                  <a:off x="2684435" y="2454196"/>
                  <a:ext cx="557845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3/4</m:t>
                        </m:r>
                      </m:oMath>
                    </m:oMathPara>
                  </a14:m>
                  <a:endParaRPr lang="en-US" sz="1400" b="0" dirty="0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068CA10-550B-144B-A51F-36B15A2DA8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435" y="2454196"/>
                  <a:ext cx="55784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0870" r="-10870" b="-3333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9EBB361-326C-4B42-ACE7-195DD358CF72}"/>
                    </a:ext>
                  </a:extLst>
                </p:cNvPr>
                <p:cNvSpPr txBox="1"/>
                <p:nvPr/>
              </p:nvSpPr>
              <p:spPr>
                <a:xfrm>
                  <a:off x="2753302" y="3292593"/>
                  <a:ext cx="557845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1/4</m:t>
                        </m:r>
                      </m:oMath>
                    </m:oMathPara>
                  </a14:m>
                  <a:endParaRPr lang="en-US" sz="1400" b="0" dirty="0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9EBB361-326C-4B42-ACE7-195DD358C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302" y="3292593"/>
                  <a:ext cx="55784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3333" r="-11111" b="-3333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589EEC2-EEFD-9B46-8B46-124187EC441E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677135" y="2488505"/>
              <a:ext cx="1133692" cy="2140548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AA453F4-6E32-654B-B6A3-64E9BAEF4523}"/>
                    </a:ext>
                  </a:extLst>
                </p:cNvPr>
                <p:cNvSpPr txBox="1"/>
                <p:nvPr/>
              </p:nvSpPr>
              <p:spPr>
                <a:xfrm>
                  <a:off x="768161" y="3715833"/>
                  <a:ext cx="609141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3/10</m:t>
                        </m:r>
                      </m:oMath>
                    </m:oMathPara>
                  </a14:m>
                  <a:endParaRPr lang="en-US" sz="12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AA453F4-6E32-654B-B6A3-64E9BAEF45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161" y="3715833"/>
                  <a:ext cx="609141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0204" r="-8163" b="-32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97DD46-1240-844F-8D3E-6B50A56FC9C8}"/>
                </a:ext>
              </a:extLst>
            </p:cNvPr>
            <p:cNvSpPr txBox="1"/>
            <p:nvPr/>
          </p:nvSpPr>
          <p:spPr>
            <a:xfrm>
              <a:off x="1810827" y="4367443"/>
              <a:ext cx="1154455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5R</a:t>
              </a:r>
              <a:r>
                <a:rPr lang="en-US" sz="28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7B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946A8D6-1C78-8A42-83FB-CD5171D40586}"/>
                </a:ext>
              </a:extLst>
            </p:cNvPr>
            <p:cNvCxnSpPr>
              <a:cxnSpLocks/>
              <a:stCxn id="30" idx="3"/>
              <a:endCxn id="7" idx="1"/>
            </p:cNvCxnSpPr>
            <p:nvPr/>
          </p:nvCxnSpPr>
          <p:spPr>
            <a:xfrm flipV="1">
              <a:off x="2965282" y="1047036"/>
              <a:ext cx="2571135" cy="3582017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053B018-867C-254E-96A1-E5B2AAED4881}"/>
                </a:ext>
              </a:extLst>
            </p:cNvPr>
            <p:cNvCxnSpPr>
              <a:cxnSpLocks/>
              <a:stCxn id="30" idx="3"/>
              <a:endCxn id="35" idx="1"/>
            </p:cNvCxnSpPr>
            <p:nvPr/>
          </p:nvCxnSpPr>
          <p:spPr>
            <a:xfrm flipV="1">
              <a:off x="2965282" y="3136214"/>
              <a:ext cx="2563184" cy="149283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A054EDD-28EC-E046-A1D7-8955FBAFBB8D}"/>
                    </a:ext>
                  </a:extLst>
                </p:cNvPr>
                <p:cNvSpPr txBox="1"/>
                <p:nvPr/>
              </p:nvSpPr>
              <p:spPr>
                <a:xfrm>
                  <a:off x="2501566" y="3893468"/>
                  <a:ext cx="727763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5/12</m:t>
                        </m:r>
                      </m:oMath>
                    </m:oMathPara>
                  </a14:m>
                  <a:endParaRPr lang="en-US" sz="1400" b="0" dirty="0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A054EDD-28EC-E046-A1D7-8955FBAFBB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566" y="3893468"/>
                  <a:ext cx="727763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345" r="-10345" b="-3333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D502930-6C75-D249-954D-76F90AEEFC5D}"/>
                    </a:ext>
                  </a:extLst>
                </p:cNvPr>
                <p:cNvSpPr txBox="1"/>
                <p:nvPr/>
              </p:nvSpPr>
              <p:spPr>
                <a:xfrm>
                  <a:off x="4031543" y="4069499"/>
                  <a:ext cx="727763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7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/12</m:t>
                        </m:r>
                      </m:oMath>
                    </m:oMathPara>
                  </a14:m>
                  <a:endParaRPr lang="en-US" sz="1400" b="0" dirty="0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D502930-6C75-D249-954D-76F90AEEF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543" y="4069499"/>
                  <a:ext cx="72776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8475" r="-8475" b="-3333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79C2DC-A667-E74E-A820-3C6676CE49CA}"/>
                  </a:ext>
                </a:extLst>
              </p:cNvPr>
              <p:cNvSpPr txBox="1"/>
              <p:nvPr/>
            </p:nvSpPr>
            <p:spPr>
              <a:xfrm>
                <a:off x="6468516" y="4078134"/>
                <a:ext cx="5516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solidFill>
                          <a:srgbClr val="C00000"/>
                        </a:solidFill>
                        <a:latin typeface="Candara" panose="020E0502030303020204" pitchFamily="34" charset="0"/>
                        <a:ea typeface="Helvetica" charset="0"/>
                        <a:cs typeface="Helvetica" charset="0"/>
                      </a:rPr>
                      <m:t>R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</a:t>
                </a:r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3R</a:t>
                </a:r>
                <a:r>
                  <a:rPr lang="en-US" sz="2800" b="1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3B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independent?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79C2DC-A667-E74E-A820-3C6676CE4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516" y="4078134"/>
                <a:ext cx="5516403" cy="523220"/>
              </a:xfrm>
              <a:prstGeom prst="rect">
                <a:avLst/>
              </a:prstGeom>
              <a:blipFill>
                <a:blip r:embed="rId12"/>
                <a:stretch>
                  <a:fillRect l="-2299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868BD5-2818-9C72-ED65-A90495D865D1}"/>
                  </a:ext>
                </a:extLst>
              </p:cNvPr>
              <p:cNvSpPr/>
              <p:nvPr/>
            </p:nvSpPr>
            <p:spPr>
              <a:xfrm>
                <a:off x="3000844" y="5678177"/>
                <a:ext cx="2312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R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|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70C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70C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868BD5-2818-9C72-ED65-A90495D86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44" y="5678177"/>
                <a:ext cx="2312493" cy="523220"/>
              </a:xfrm>
              <a:prstGeom prst="rect">
                <a:avLst/>
              </a:prstGeom>
              <a:blipFill>
                <a:blip r:embed="rId14"/>
                <a:stretch>
                  <a:fillRect l="-1639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6FD88E-766F-43BA-833D-F2E02D2B9E74}"/>
                  </a:ext>
                </a:extLst>
              </p:cNvPr>
              <p:cNvSpPr/>
              <p:nvPr/>
            </p:nvSpPr>
            <p:spPr>
              <a:xfrm>
                <a:off x="7824202" y="5678177"/>
                <a:ext cx="1376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C00000"/>
                              </a:solidFill>
                              <a:latin typeface="Candara" panose="020E0502030303020204" pitchFamily="34" charset="0"/>
                              <a:ea typeface="Helvetica" charset="0"/>
                              <a:cs typeface="Helvetica" charset="0"/>
                            </a:rPr>
                            <m:t>R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6FD88E-766F-43BA-833D-F2E02D2B9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202" y="5678177"/>
                <a:ext cx="137672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7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CBD3-F853-3345-BF75-28155FFE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" y="197464"/>
            <a:ext cx="10972800" cy="878301"/>
          </a:xfrm>
        </p:spPr>
        <p:txBody>
          <a:bodyPr/>
          <a:lstStyle/>
          <a:p>
            <a:r>
              <a:rPr lang="en-US" dirty="0"/>
              <a:t>Balls in Urns- computation (1)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EA8FFC-43A0-414D-946C-574EAEC5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215" y="1867376"/>
            <a:ext cx="6119785" cy="2511457"/>
          </a:xfrm>
          <a:ln>
            <a:solidFill>
              <a:srgbClr val="0070C0"/>
            </a:solidFill>
            <a:prstDash val="dash"/>
          </a:ln>
        </p:spPr>
        <p:txBody>
          <a:bodyPr wrap="square" lIns="182880" tIns="182880" rIns="182880" bIns="18288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Setting: </a:t>
            </a:r>
            <a:r>
              <a:rPr lang="en-US" sz="2400" dirty="0"/>
              <a:t>An urn contains:</a:t>
            </a:r>
          </a:p>
          <a:p>
            <a:r>
              <a:rPr lang="en-US" sz="2400" dirty="0"/>
              <a:t>3 </a:t>
            </a:r>
            <a:r>
              <a:rPr lang="en-US" sz="2400" b="1" dirty="0">
                <a:solidFill>
                  <a:srgbClr val="C00000"/>
                </a:solidFill>
              </a:rPr>
              <a:t>red</a:t>
            </a:r>
            <a:r>
              <a:rPr lang="en-US" sz="2400" dirty="0"/>
              <a:t> and 3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balls w/ probability </a:t>
            </a:r>
            <a:r>
              <a:rPr lang="en-US" sz="2400" dirty="0">
                <a:solidFill>
                  <a:srgbClr val="0070C0"/>
                </a:solidFill>
              </a:rPr>
              <a:t>3/5</a:t>
            </a:r>
            <a:endParaRPr lang="en-US" sz="2400" dirty="0"/>
          </a:p>
          <a:p>
            <a:r>
              <a:rPr lang="en-US" sz="2400" dirty="0"/>
              <a:t>3 </a:t>
            </a:r>
            <a:r>
              <a:rPr lang="en-US" sz="2400" b="1" dirty="0">
                <a:solidFill>
                  <a:srgbClr val="C00000"/>
                </a:solidFill>
              </a:rPr>
              <a:t>red</a:t>
            </a:r>
            <a:r>
              <a:rPr lang="en-US" sz="2400" dirty="0"/>
              <a:t> and 1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balls  w/ probability </a:t>
            </a:r>
            <a:r>
              <a:rPr lang="en-US" sz="2400" dirty="0">
                <a:solidFill>
                  <a:srgbClr val="0070C0"/>
                </a:solidFill>
              </a:rPr>
              <a:t>1/10 </a:t>
            </a:r>
          </a:p>
          <a:p>
            <a:r>
              <a:rPr lang="en-US" sz="2400" dirty="0"/>
              <a:t>5 </a:t>
            </a:r>
            <a:r>
              <a:rPr lang="en-US" sz="2400" b="1" dirty="0">
                <a:solidFill>
                  <a:srgbClr val="C00000"/>
                </a:solidFill>
              </a:rPr>
              <a:t>red</a:t>
            </a:r>
            <a:r>
              <a:rPr lang="en-US" sz="2400" dirty="0"/>
              <a:t> and 7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balls  w/ probability </a:t>
            </a:r>
            <a:r>
              <a:rPr lang="en-US" sz="2400" dirty="0">
                <a:solidFill>
                  <a:srgbClr val="0070C0"/>
                </a:solidFill>
              </a:rPr>
              <a:t>3/10 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We draw a ball at random from the urn.</a:t>
            </a:r>
          </a:p>
        </p:txBody>
      </p:sp>
      <p:grpSp>
        <p:nvGrpSpPr>
          <p:cNvPr id="21" name="Group 20" descr="An urn contains:&#13;&#10;3 red and 3 blue balls w/ probability 3/5&#13;&#10;3 red and 1 blue balls  w/ probability 1/10 &#13;&#10;5 red and 7 blue balls  w/ probability 3/10   &#13;&#10;We draw a ball at random from the urn.&#13;&#10;Picture of outcomes that lead to a red ball being drawn.">
            <a:extLst>
              <a:ext uri="{FF2B5EF4-FFF2-40B4-BE49-F238E27FC236}">
                <a16:creationId xmlns:a16="http://schemas.microsoft.com/office/drawing/2014/main" id="{68863A1D-4B22-CAA7-2C51-EF9C0FE372C3}"/>
              </a:ext>
            </a:extLst>
          </p:cNvPr>
          <p:cNvGrpSpPr/>
          <p:nvPr/>
        </p:nvGrpSpPr>
        <p:grpSpPr>
          <a:xfrm>
            <a:off x="0" y="1130802"/>
            <a:ext cx="6831440" cy="4638402"/>
            <a:chOff x="372564" y="252261"/>
            <a:chExt cx="6831440" cy="463840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E300158-C849-7440-B287-A41807F70857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646165" y="1601109"/>
              <a:ext cx="1206179" cy="88739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B0FFDC2-1B33-2940-ABC2-2739047EFA7A}"/>
                </a:ext>
              </a:extLst>
            </p:cNvPr>
            <p:cNvCxnSpPr>
              <a:cxnSpLocks/>
            </p:cNvCxnSpPr>
            <p:nvPr/>
          </p:nvCxnSpPr>
          <p:spPr>
            <a:xfrm>
              <a:off x="677135" y="2488505"/>
              <a:ext cx="1175209" cy="64770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7940E-3A79-2847-B015-A932CB6F0FC7}"/>
                </a:ext>
              </a:extLst>
            </p:cNvPr>
            <p:cNvSpPr txBox="1"/>
            <p:nvPr/>
          </p:nvSpPr>
          <p:spPr>
            <a:xfrm>
              <a:off x="5536417" y="723870"/>
              <a:ext cx="1667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R</a:t>
              </a:r>
              <a:endPara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9988627-0D48-D149-9ABD-187F976A8D46}"/>
                    </a:ext>
                  </a:extLst>
                </p:cNvPr>
                <p:cNvSpPr txBox="1"/>
                <p:nvPr/>
              </p:nvSpPr>
              <p:spPr>
                <a:xfrm>
                  <a:off x="1072732" y="1570253"/>
                  <a:ext cx="466474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3/5</m:t>
                        </m:r>
                      </m:oMath>
                    </m:oMathPara>
                  </a14:m>
                  <a:endParaRPr lang="en-US" sz="12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9988627-0D48-D149-9ABD-187F976A8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732" y="1570253"/>
                  <a:ext cx="46647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3514" r="-13514" b="-36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0457762-37D0-BC49-846B-7A842CD5DCC1}"/>
                    </a:ext>
                  </a:extLst>
                </p:cNvPr>
                <p:cNvSpPr txBox="1"/>
                <p:nvPr/>
              </p:nvSpPr>
              <p:spPr>
                <a:xfrm>
                  <a:off x="1140828" y="2458761"/>
                  <a:ext cx="609141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1/10</m:t>
                        </m:r>
                      </m:oMath>
                    </m:oMathPara>
                  </a14:m>
                  <a:endParaRPr lang="en-US" sz="12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0457762-37D0-BC49-846B-7A842CD5DC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828" y="2458761"/>
                  <a:ext cx="60914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8163" r="-8163" b="-3076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DBBEA99-488D-D245-93C0-CF1B1D674B22}"/>
                </a:ext>
              </a:extLst>
            </p:cNvPr>
            <p:cNvCxnSpPr>
              <a:cxnSpLocks/>
              <a:stCxn id="17" idx="3"/>
              <a:endCxn id="7" idx="1"/>
            </p:cNvCxnSpPr>
            <p:nvPr/>
          </p:nvCxnSpPr>
          <p:spPr>
            <a:xfrm flipV="1">
              <a:off x="2827233" y="1047036"/>
              <a:ext cx="2709184" cy="554073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36D0BA-FAB5-F249-BA31-7432729DC6A2}"/>
                </a:ext>
              </a:extLst>
            </p:cNvPr>
            <p:cNvCxnSpPr>
              <a:cxnSpLocks/>
              <a:stCxn id="18" idx="3"/>
              <a:endCxn id="7" idx="1"/>
            </p:cNvCxnSpPr>
            <p:nvPr/>
          </p:nvCxnSpPr>
          <p:spPr>
            <a:xfrm flipV="1">
              <a:off x="2785716" y="1047036"/>
              <a:ext cx="2750701" cy="2116877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D7EF54-BFE0-F545-ACD7-EE4527229CE7}"/>
                </a:ext>
              </a:extLst>
            </p:cNvPr>
            <p:cNvSpPr txBox="1"/>
            <p:nvPr/>
          </p:nvSpPr>
          <p:spPr>
            <a:xfrm>
              <a:off x="1852344" y="1339499"/>
              <a:ext cx="974889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3R</a:t>
              </a:r>
              <a:r>
                <a:rPr lang="en-US" sz="28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3B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C84320-C487-5043-AE43-809E9FB3357D}"/>
                </a:ext>
              </a:extLst>
            </p:cNvPr>
            <p:cNvSpPr txBox="1"/>
            <p:nvPr/>
          </p:nvSpPr>
          <p:spPr>
            <a:xfrm>
              <a:off x="1810827" y="2902303"/>
              <a:ext cx="974889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3R</a:t>
              </a:r>
              <a:r>
                <a:rPr lang="en-US" sz="28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1B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499752-B097-694E-9FBE-53B5899B8294}"/>
                </a:ext>
              </a:extLst>
            </p:cNvPr>
            <p:cNvSpPr txBox="1"/>
            <p:nvPr/>
          </p:nvSpPr>
          <p:spPr>
            <a:xfrm>
              <a:off x="5528466" y="2813048"/>
              <a:ext cx="1667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B</a:t>
              </a:r>
              <a:endParaRPr lang="en-US" sz="2400" b="1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D7BCC25-B889-D049-B5EA-F1C200F6A67D}"/>
                </a:ext>
              </a:extLst>
            </p:cNvPr>
            <p:cNvCxnSpPr>
              <a:cxnSpLocks/>
              <a:stCxn id="18" idx="3"/>
              <a:endCxn id="35" idx="1"/>
            </p:cNvCxnSpPr>
            <p:nvPr/>
          </p:nvCxnSpPr>
          <p:spPr>
            <a:xfrm flipV="1">
              <a:off x="2785716" y="3136214"/>
              <a:ext cx="2742750" cy="2769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774CE73-1E04-1F4A-AFEB-3A6B2C1B1C3E}"/>
                </a:ext>
              </a:extLst>
            </p:cNvPr>
            <p:cNvCxnSpPr>
              <a:cxnSpLocks/>
              <a:stCxn id="17" idx="3"/>
              <a:endCxn id="35" idx="1"/>
            </p:cNvCxnSpPr>
            <p:nvPr/>
          </p:nvCxnSpPr>
          <p:spPr>
            <a:xfrm>
              <a:off x="2827233" y="1601109"/>
              <a:ext cx="2701233" cy="1535105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2552286" y="970167"/>
              <a:ext cx="1735861" cy="1233656"/>
              <a:chOff x="2552286" y="970167"/>
              <a:chExt cx="1735861" cy="12336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8262309-99F3-1645-ADD4-0654D2E64A3E}"/>
                      </a:ext>
                    </a:extLst>
                  </p:cNvPr>
                  <p:cNvSpPr txBox="1"/>
                  <p:nvPr/>
                </p:nvSpPr>
                <p:spPr>
                  <a:xfrm>
                    <a:off x="3730302" y="970167"/>
                    <a:ext cx="557845" cy="3693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1/2</m:t>
                          </m:r>
                        </m:oMath>
                      </m:oMathPara>
                    </a14:m>
                    <a:endParaRPr lang="en-US" sz="1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8262309-99F3-1645-ADD4-0654D2E64A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0302" y="970167"/>
                    <a:ext cx="55784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187" r="-14286" b="-34426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A8E5B5E-56D4-B94F-8392-223A781C12F9}"/>
                      </a:ext>
                    </a:extLst>
                  </p:cNvPr>
                  <p:cNvSpPr txBox="1"/>
                  <p:nvPr/>
                </p:nvSpPr>
                <p:spPr>
                  <a:xfrm>
                    <a:off x="2552286" y="1834491"/>
                    <a:ext cx="557845" cy="3693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1/2</m:t>
                          </m:r>
                        </m:oMath>
                      </m:oMathPara>
                    </a14:m>
                    <a:endParaRPr lang="en-US" sz="1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A8E5B5E-56D4-B94F-8392-223A781C12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2286" y="1834491"/>
                    <a:ext cx="55784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187" r="-14286" b="-32787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2684435" y="2454196"/>
              <a:ext cx="626712" cy="1207729"/>
              <a:chOff x="2684435" y="2454196"/>
              <a:chExt cx="626712" cy="12077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068CA10-550B-144B-A51F-36B15A2DA8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84435" y="2454196"/>
                    <a:ext cx="557845" cy="3693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3/4</m:t>
                          </m:r>
                        </m:oMath>
                      </m:oMathPara>
                    </a14:m>
                    <a:endParaRPr lang="en-US" sz="1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068CA10-550B-144B-A51F-36B15A2DA8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4435" y="2454196"/>
                    <a:ext cx="55784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957" r="-14130" b="-35000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89EBB361-326C-4B42-ACE7-195DD358CF72}"/>
                      </a:ext>
                    </a:extLst>
                  </p:cNvPr>
                  <p:cNvSpPr txBox="1"/>
                  <p:nvPr/>
                </p:nvSpPr>
                <p:spPr>
                  <a:xfrm>
                    <a:off x="2753302" y="3292593"/>
                    <a:ext cx="557845" cy="3693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1/4</m:t>
                          </m:r>
                        </m:oMath>
                      </m:oMathPara>
                    </a14:m>
                    <a:endParaRPr lang="en-US" sz="1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89EBB361-326C-4B42-ACE7-195DD358CF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3302" y="3292593"/>
                    <a:ext cx="55784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3187" r="-14286" b="-34426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589EEC2-EEFD-9B46-8B46-124187EC441E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677135" y="2488505"/>
              <a:ext cx="1133692" cy="2140548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AA453F4-6E32-654B-B6A3-64E9BAEF4523}"/>
                    </a:ext>
                  </a:extLst>
                </p:cNvPr>
                <p:cNvSpPr txBox="1"/>
                <p:nvPr/>
              </p:nvSpPr>
              <p:spPr>
                <a:xfrm>
                  <a:off x="372564" y="3586756"/>
                  <a:ext cx="609141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3/10</m:t>
                        </m:r>
                      </m:oMath>
                    </m:oMathPara>
                  </a14:m>
                  <a:endParaRPr lang="en-US" sz="12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AA453F4-6E32-654B-B6A3-64E9BAEF45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564" y="3586756"/>
                  <a:ext cx="609141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0417" r="-10417" b="-32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97DD46-1240-844F-8D3E-6B50A56FC9C8}"/>
                </a:ext>
              </a:extLst>
            </p:cNvPr>
            <p:cNvSpPr txBox="1"/>
            <p:nvPr/>
          </p:nvSpPr>
          <p:spPr>
            <a:xfrm>
              <a:off x="1810827" y="4367443"/>
              <a:ext cx="1154455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5R</a:t>
              </a:r>
              <a:r>
                <a:rPr lang="en-US" sz="28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7B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946A8D6-1C78-8A42-83FB-CD5171D40586}"/>
                </a:ext>
              </a:extLst>
            </p:cNvPr>
            <p:cNvCxnSpPr>
              <a:cxnSpLocks/>
              <a:stCxn id="30" idx="3"/>
              <a:endCxn id="7" idx="1"/>
            </p:cNvCxnSpPr>
            <p:nvPr/>
          </p:nvCxnSpPr>
          <p:spPr>
            <a:xfrm flipV="1">
              <a:off x="2965282" y="1047036"/>
              <a:ext cx="2571135" cy="3582017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053B018-867C-254E-96A1-E5B2AAED4881}"/>
                </a:ext>
              </a:extLst>
            </p:cNvPr>
            <p:cNvCxnSpPr>
              <a:cxnSpLocks/>
              <a:stCxn id="30" idx="3"/>
              <a:endCxn id="35" idx="1"/>
            </p:cNvCxnSpPr>
            <p:nvPr/>
          </p:nvCxnSpPr>
          <p:spPr>
            <a:xfrm flipV="1">
              <a:off x="2965282" y="3136214"/>
              <a:ext cx="2563184" cy="149283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2501566" y="3893468"/>
              <a:ext cx="2257740" cy="545363"/>
              <a:chOff x="2501566" y="3893468"/>
              <a:chExt cx="2257740" cy="5453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9A054EDD-28EC-E046-A1D7-8955FBAFBB8D}"/>
                      </a:ext>
                    </a:extLst>
                  </p:cNvPr>
                  <p:cNvSpPr txBox="1"/>
                  <p:nvPr/>
                </p:nvSpPr>
                <p:spPr>
                  <a:xfrm>
                    <a:off x="2501566" y="3893468"/>
                    <a:ext cx="727763" cy="3693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5/12</m:t>
                          </m:r>
                        </m:oMath>
                      </m:oMathPara>
                    </a14:m>
                    <a:endParaRPr lang="en-US" sz="1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9A054EDD-28EC-E046-A1D7-8955FBAFBB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1566" y="3893468"/>
                    <a:ext cx="72776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0000" r="-10000" b="-35000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CD502930-6C75-D249-954D-76F90AEEFC5D}"/>
                      </a:ext>
                    </a:extLst>
                  </p:cNvPr>
                  <p:cNvSpPr txBox="1"/>
                  <p:nvPr/>
                </p:nvSpPr>
                <p:spPr>
                  <a:xfrm>
                    <a:off x="4031543" y="4069499"/>
                    <a:ext cx="727763" cy="3693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7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/12</m:t>
                          </m:r>
                        </m:oMath>
                      </m:oMathPara>
                    </a14:m>
                    <a:endParaRPr lang="en-US" sz="1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CD502930-6C75-D249-954D-76F90AEEFC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1543" y="4069499"/>
                    <a:ext cx="72776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167" r="-10000" b="-35000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EC9975-DAE8-DB44-AEC8-4EB88C0B0C79}"/>
                    </a:ext>
                  </a:extLst>
                </p14:cNvPr>
                <p14:cNvContentPartPr/>
                <p14:nvPr/>
              </p14:nvContentPartPr>
              <p14:xfrm>
                <a:off x="576154" y="1110171"/>
                <a:ext cx="4998600" cy="1334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EC9975-DAE8-DB44-AEC8-4EB88C0B0C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2154" y="1002171"/>
                  <a:ext cx="5106240" cy="15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47F47D-E744-224E-82A9-B6B520060A7E}"/>
                    </a:ext>
                  </a:extLst>
                </p14:cNvPr>
                <p14:cNvContentPartPr/>
                <p14:nvPr/>
              </p14:nvContentPartPr>
              <p14:xfrm>
                <a:off x="651394" y="1065891"/>
                <a:ext cx="4744440" cy="2120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47F47D-E744-224E-82A9-B6B520060A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7394" y="957891"/>
                  <a:ext cx="4852080" cy="23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A8BDC7-C172-DE41-9DE5-4B7EF3F465CB}"/>
                    </a:ext>
                  </a:extLst>
                </p14:cNvPr>
                <p14:cNvContentPartPr/>
                <p14:nvPr/>
              </p14:nvContentPartPr>
              <p14:xfrm>
                <a:off x="704314" y="1128891"/>
                <a:ext cx="4942080" cy="3745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A8BDC7-C172-DE41-9DE5-4B7EF3F465C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0314" y="1020891"/>
                  <a:ext cx="5049720" cy="39607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1949081" y="798791"/>
              <a:ext cx="737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 i="1" u="sng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Urn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04454" y="252261"/>
              <a:ext cx="1805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 i="1" u="sng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Ball drawn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79C2DC-A667-E74E-A820-3C6676CE49CA}"/>
                  </a:ext>
                </a:extLst>
              </p:cNvPr>
              <p:cNvSpPr txBox="1"/>
              <p:nvPr/>
            </p:nvSpPr>
            <p:spPr>
              <a:xfrm>
                <a:off x="4608565" y="6118365"/>
                <a:ext cx="5516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solidFill>
                          <a:srgbClr val="C00000"/>
                        </a:solidFill>
                        <a:latin typeface="Candara" panose="020E0502030303020204" pitchFamily="34" charset="0"/>
                        <a:ea typeface="Helvetica" charset="0"/>
                        <a:cs typeface="Helvetica" charset="0"/>
                      </a:rPr>
                      <m:t>R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</a:t>
                </a:r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3R</a:t>
                </a:r>
                <a:r>
                  <a:rPr lang="en-US" sz="2800" b="1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3B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independent?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79C2DC-A667-E74E-A820-3C6676CE4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65" y="6118365"/>
                <a:ext cx="5516403" cy="523220"/>
              </a:xfrm>
              <a:prstGeom prst="rect">
                <a:avLst/>
              </a:prstGeom>
              <a:blipFill>
                <a:blip r:embed="rId20"/>
                <a:stretch>
                  <a:fillRect l="-2294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2C423F-0DD4-104C-9ADB-CF27F8059B09}"/>
                  </a:ext>
                </a:extLst>
              </p:cNvPr>
              <p:cNvSpPr/>
              <p:nvPr/>
            </p:nvSpPr>
            <p:spPr>
              <a:xfrm>
                <a:off x="1270012" y="5981655"/>
                <a:ext cx="2564548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R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|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70C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70C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2C423F-0DD4-104C-9ADB-CF27F8059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12" y="5981655"/>
                <a:ext cx="2564548" cy="700705"/>
              </a:xfrm>
              <a:prstGeom prst="rect">
                <a:avLst/>
              </a:prstGeom>
              <a:blipFill>
                <a:blip r:embed="rId21"/>
                <a:stretch>
                  <a:fillRect l="-985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3093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4B791FCC-A952-833E-32DA-EA79269B55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8588" y="197464"/>
            <a:ext cx="10972800" cy="8783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>
              <a:defRPr/>
            </a:pPr>
            <a:r>
              <a:rPr lang="en-US" dirty="0"/>
              <a:t>Balls in Urns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 computation (2)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EA8FFC-43A0-414D-946C-574EAEC5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156" y="1544646"/>
            <a:ext cx="6065997" cy="2511457"/>
          </a:xfrm>
          <a:ln>
            <a:solidFill>
              <a:srgbClr val="0070C0"/>
            </a:solidFill>
            <a:prstDash val="dash"/>
          </a:ln>
        </p:spPr>
        <p:txBody>
          <a:bodyPr wrap="square" lIns="182880" tIns="182880" rIns="182880" bIns="18288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Setting: </a:t>
            </a:r>
            <a:r>
              <a:rPr lang="en-US" sz="2400" dirty="0"/>
              <a:t>An urn contains:</a:t>
            </a:r>
          </a:p>
          <a:p>
            <a:r>
              <a:rPr lang="en-US" sz="2400" dirty="0"/>
              <a:t>3 </a:t>
            </a:r>
            <a:r>
              <a:rPr lang="en-US" sz="2400" b="1" dirty="0">
                <a:solidFill>
                  <a:srgbClr val="C00000"/>
                </a:solidFill>
              </a:rPr>
              <a:t>red</a:t>
            </a:r>
            <a:r>
              <a:rPr lang="en-US" sz="2400" dirty="0"/>
              <a:t> and 3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balls w/ probability </a:t>
            </a:r>
            <a:r>
              <a:rPr lang="en-US" sz="2400" dirty="0">
                <a:solidFill>
                  <a:srgbClr val="0070C0"/>
                </a:solidFill>
              </a:rPr>
              <a:t>3/5</a:t>
            </a:r>
            <a:endParaRPr lang="en-US" sz="2400" dirty="0"/>
          </a:p>
          <a:p>
            <a:r>
              <a:rPr lang="en-US" sz="2400" dirty="0"/>
              <a:t>3 </a:t>
            </a:r>
            <a:r>
              <a:rPr lang="en-US" sz="2400" b="1" dirty="0">
                <a:solidFill>
                  <a:srgbClr val="C00000"/>
                </a:solidFill>
              </a:rPr>
              <a:t>red</a:t>
            </a:r>
            <a:r>
              <a:rPr lang="en-US" sz="2400" dirty="0"/>
              <a:t> and 1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balls  w/ probability </a:t>
            </a:r>
            <a:r>
              <a:rPr lang="en-US" sz="2400" dirty="0">
                <a:solidFill>
                  <a:srgbClr val="0070C0"/>
                </a:solidFill>
              </a:rPr>
              <a:t>1/10 </a:t>
            </a:r>
          </a:p>
          <a:p>
            <a:r>
              <a:rPr lang="en-US" sz="2400" dirty="0"/>
              <a:t>5 </a:t>
            </a:r>
            <a:r>
              <a:rPr lang="en-US" sz="2400" b="1" dirty="0">
                <a:solidFill>
                  <a:srgbClr val="C00000"/>
                </a:solidFill>
              </a:rPr>
              <a:t>red</a:t>
            </a:r>
            <a:r>
              <a:rPr lang="en-US" sz="2400" dirty="0"/>
              <a:t> and 7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balls  w/ probability </a:t>
            </a:r>
            <a:r>
              <a:rPr lang="en-US" sz="2400" dirty="0">
                <a:solidFill>
                  <a:srgbClr val="0070C0"/>
                </a:solidFill>
              </a:rPr>
              <a:t>3/10 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We draw a ball at random from the urn.</a:t>
            </a:r>
          </a:p>
        </p:txBody>
      </p:sp>
      <p:grpSp>
        <p:nvGrpSpPr>
          <p:cNvPr id="21" name="Group 20" descr="An urn contains:&#13;&#10;3 red and 3 blue balls w/ probability 3/5&#13;&#10;3 red and 1 blue balls  w/ probability 1/10 &#13;&#10;5 red and 7 blue balls  w/ probability 3/10   &#13;&#10;We draw a ball at random from the urn.&#13;&#10;Picture of outcomes that lead to a red ball being drawn.">
            <a:extLst>
              <a:ext uri="{FF2B5EF4-FFF2-40B4-BE49-F238E27FC236}">
                <a16:creationId xmlns:a16="http://schemas.microsoft.com/office/drawing/2014/main" id="{989D5E3E-3F9C-52CA-5294-F6E2455DDCE5}"/>
              </a:ext>
            </a:extLst>
          </p:cNvPr>
          <p:cNvGrpSpPr/>
          <p:nvPr/>
        </p:nvGrpSpPr>
        <p:grpSpPr>
          <a:xfrm>
            <a:off x="0" y="1130802"/>
            <a:ext cx="6831440" cy="4638402"/>
            <a:chOff x="372564" y="252261"/>
            <a:chExt cx="6831440" cy="463840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219E2A3-55CB-BDEF-9D45-AE61E8687F37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V="1">
              <a:off x="646165" y="1601109"/>
              <a:ext cx="1206179" cy="88739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1428F81-FE92-A4C8-0C6B-26FDB7C5F662}"/>
                </a:ext>
              </a:extLst>
            </p:cNvPr>
            <p:cNvCxnSpPr>
              <a:cxnSpLocks/>
            </p:cNvCxnSpPr>
            <p:nvPr/>
          </p:nvCxnSpPr>
          <p:spPr>
            <a:xfrm>
              <a:off x="677135" y="2488505"/>
              <a:ext cx="1175209" cy="64770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79483D-B4C2-8023-3F84-627582BD658D}"/>
                </a:ext>
              </a:extLst>
            </p:cNvPr>
            <p:cNvSpPr txBox="1"/>
            <p:nvPr/>
          </p:nvSpPr>
          <p:spPr>
            <a:xfrm>
              <a:off x="5536417" y="723870"/>
              <a:ext cx="1667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R</a:t>
              </a:r>
              <a:endPara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13B3E0E-C506-E070-B642-C4DD7033CBCF}"/>
                    </a:ext>
                  </a:extLst>
                </p:cNvPr>
                <p:cNvSpPr txBox="1"/>
                <p:nvPr/>
              </p:nvSpPr>
              <p:spPr>
                <a:xfrm>
                  <a:off x="1072732" y="1570253"/>
                  <a:ext cx="466474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3/5</m:t>
                        </m:r>
                      </m:oMath>
                    </m:oMathPara>
                  </a14:m>
                  <a:endParaRPr lang="en-US" sz="12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13B3E0E-C506-E070-B642-C4DD7033CB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732" y="1570253"/>
                  <a:ext cx="46647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3514" r="-13514" b="-36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1E8224D-82F4-2FB6-8A0A-8019A26D7AE4}"/>
                    </a:ext>
                  </a:extLst>
                </p:cNvPr>
                <p:cNvSpPr txBox="1"/>
                <p:nvPr/>
              </p:nvSpPr>
              <p:spPr>
                <a:xfrm>
                  <a:off x="1140828" y="2458761"/>
                  <a:ext cx="609141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1/10</m:t>
                        </m:r>
                      </m:oMath>
                    </m:oMathPara>
                  </a14:m>
                  <a:endParaRPr lang="en-US" sz="12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1E8224D-82F4-2FB6-8A0A-8019A26D7A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828" y="2458761"/>
                  <a:ext cx="60914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8163" r="-8163" b="-3076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31C2A2E-3B5A-0846-167E-5B75452A244D}"/>
                </a:ext>
              </a:extLst>
            </p:cNvPr>
            <p:cNvCxnSpPr>
              <a:cxnSpLocks/>
              <a:stCxn id="49" idx="3"/>
              <a:endCxn id="26" idx="1"/>
            </p:cNvCxnSpPr>
            <p:nvPr/>
          </p:nvCxnSpPr>
          <p:spPr>
            <a:xfrm flipV="1">
              <a:off x="2827233" y="1047036"/>
              <a:ext cx="2709184" cy="554073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1B2AC54-3BDF-E644-2621-BCEE08D058AB}"/>
                </a:ext>
              </a:extLst>
            </p:cNvPr>
            <p:cNvCxnSpPr>
              <a:cxnSpLocks/>
              <a:stCxn id="50" idx="3"/>
              <a:endCxn id="26" idx="1"/>
            </p:cNvCxnSpPr>
            <p:nvPr/>
          </p:nvCxnSpPr>
          <p:spPr>
            <a:xfrm flipV="1">
              <a:off x="2785716" y="1047036"/>
              <a:ext cx="2750701" cy="2116877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1D9378-A5DE-241E-5F35-93CCC6D88607}"/>
                </a:ext>
              </a:extLst>
            </p:cNvPr>
            <p:cNvSpPr txBox="1"/>
            <p:nvPr/>
          </p:nvSpPr>
          <p:spPr>
            <a:xfrm>
              <a:off x="1852344" y="1339499"/>
              <a:ext cx="974889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3R</a:t>
              </a:r>
              <a:r>
                <a:rPr lang="en-US" sz="28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3B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3558AEB-D0BD-C07D-2270-F3B91DBBAC13}"/>
                </a:ext>
              </a:extLst>
            </p:cNvPr>
            <p:cNvSpPr txBox="1"/>
            <p:nvPr/>
          </p:nvSpPr>
          <p:spPr>
            <a:xfrm>
              <a:off x="1810827" y="2902303"/>
              <a:ext cx="974889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3R</a:t>
              </a:r>
              <a:r>
                <a:rPr lang="en-US" sz="28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1B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E586041-245A-C348-D28E-4FF5E19D71EB}"/>
                </a:ext>
              </a:extLst>
            </p:cNvPr>
            <p:cNvSpPr txBox="1"/>
            <p:nvPr/>
          </p:nvSpPr>
          <p:spPr>
            <a:xfrm>
              <a:off x="5528466" y="2813048"/>
              <a:ext cx="1667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B</a:t>
              </a:r>
              <a:endParaRPr lang="en-US" sz="2400" b="1" dirty="0">
                <a:solidFill>
                  <a:srgbClr val="0070C0"/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277110A-5FFA-0A2D-2028-D9C89693F1F7}"/>
                </a:ext>
              </a:extLst>
            </p:cNvPr>
            <p:cNvCxnSpPr>
              <a:cxnSpLocks/>
              <a:stCxn id="50" idx="3"/>
              <a:endCxn id="51" idx="1"/>
            </p:cNvCxnSpPr>
            <p:nvPr/>
          </p:nvCxnSpPr>
          <p:spPr>
            <a:xfrm flipV="1">
              <a:off x="2785716" y="3136214"/>
              <a:ext cx="2742750" cy="2769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503A0B0-CFC3-BB26-48A0-A8981322A664}"/>
                </a:ext>
              </a:extLst>
            </p:cNvPr>
            <p:cNvCxnSpPr>
              <a:cxnSpLocks/>
              <a:stCxn id="49" idx="3"/>
              <a:endCxn id="51" idx="1"/>
            </p:cNvCxnSpPr>
            <p:nvPr/>
          </p:nvCxnSpPr>
          <p:spPr>
            <a:xfrm>
              <a:off x="2827233" y="1601109"/>
              <a:ext cx="2701233" cy="1535105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33DD09A-940F-E60F-FB2C-ECEAC5C3443F}"/>
                </a:ext>
              </a:extLst>
            </p:cNvPr>
            <p:cNvGrpSpPr/>
            <p:nvPr/>
          </p:nvGrpSpPr>
          <p:grpSpPr>
            <a:xfrm>
              <a:off x="2552286" y="970167"/>
              <a:ext cx="1735861" cy="1233656"/>
              <a:chOff x="2552286" y="970167"/>
              <a:chExt cx="1735861" cy="12336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F4CF6520-B6A0-9C18-BFA5-D2AE8D42AC2D}"/>
                      </a:ext>
                    </a:extLst>
                  </p:cNvPr>
                  <p:cNvSpPr txBox="1"/>
                  <p:nvPr/>
                </p:nvSpPr>
                <p:spPr>
                  <a:xfrm>
                    <a:off x="3730302" y="970167"/>
                    <a:ext cx="557845" cy="3693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1/2</m:t>
                          </m:r>
                        </m:oMath>
                      </m:oMathPara>
                    </a14:m>
                    <a:endParaRPr lang="en-US" sz="1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8262309-99F3-1645-ADD4-0654D2E64A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0302" y="970167"/>
                    <a:ext cx="55784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187" r="-14286" b="-34426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38A5B24D-658B-0626-CF3F-2F96B0D0D180}"/>
                      </a:ext>
                    </a:extLst>
                  </p:cNvPr>
                  <p:cNvSpPr txBox="1"/>
                  <p:nvPr/>
                </p:nvSpPr>
                <p:spPr>
                  <a:xfrm>
                    <a:off x="2552286" y="1834491"/>
                    <a:ext cx="557845" cy="3693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1/2</m:t>
                          </m:r>
                        </m:oMath>
                      </m:oMathPara>
                    </a14:m>
                    <a:endParaRPr lang="en-US" sz="1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A8E5B5E-56D4-B94F-8392-223A781C12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2286" y="1834491"/>
                    <a:ext cx="55784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187" r="-14286" b="-32787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D043E62-C653-6913-7837-1F3DBE5499D6}"/>
                </a:ext>
              </a:extLst>
            </p:cNvPr>
            <p:cNvGrpSpPr/>
            <p:nvPr/>
          </p:nvGrpSpPr>
          <p:grpSpPr>
            <a:xfrm>
              <a:off x="2684435" y="2454196"/>
              <a:ext cx="626712" cy="1207729"/>
              <a:chOff x="2684435" y="2454196"/>
              <a:chExt cx="626712" cy="12077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814AFB7D-FBEC-8316-765F-036A933E8BDA}"/>
                      </a:ext>
                    </a:extLst>
                  </p:cNvPr>
                  <p:cNvSpPr txBox="1"/>
                  <p:nvPr/>
                </p:nvSpPr>
                <p:spPr>
                  <a:xfrm>
                    <a:off x="2684435" y="2454196"/>
                    <a:ext cx="557845" cy="3693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3/4</m:t>
                          </m:r>
                        </m:oMath>
                      </m:oMathPara>
                    </a14:m>
                    <a:endParaRPr lang="en-US" sz="1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068CA10-550B-144B-A51F-36B15A2DA8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4435" y="2454196"/>
                    <a:ext cx="55784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957" r="-14130" b="-35000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2D0E1353-B6E6-995A-E7DE-54B253BBEFF7}"/>
                      </a:ext>
                    </a:extLst>
                  </p:cNvPr>
                  <p:cNvSpPr txBox="1"/>
                  <p:nvPr/>
                </p:nvSpPr>
                <p:spPr>
                  <a:xfrm>
                    <a:off x="2753302" y="3292593"/>
                    <a:ext cx="557845" cy="3693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1/4</m:t>
                          </m:r>
                        </m:oMath>
                      </m:oMathPara>
                    </a14:m>
                    <a:endParaRPr lang="en-US" sz="1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89EBB361-326C-4B42-ACE7-195DD358CF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3302" y="3292593"/>
                    <a:ext cx="55784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3187" r="-14286" b="-34426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D667C18-C887-404F-2C05-8AF37B74EFD4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>
              <a:off x="677135" y="2488505"/>
              <a:ext cx="1133692" cy="2140548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7CDF583-8F3F-2690-8263-90BD744BA269}"/>
                    </a:ext>
                  </a:extLst>
                </p:cNvPr>
                <p:cNvSpPr txBox="1"/>
                <p:nvPr/>
              </p:nvSpPr>
              <p:spPr>
                <a:xfrm>
                  <a:off x="372564" y="3586756"/>
                  <a:ext cx="609141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3/10</m:t>
                        </m:r>
                      </m:oMath>
                    </m:oMathPara>
                  </a14:m>
                  <a:endParaRPr lang="en-US" sz="12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7CDF583-8F3F-2690-8263-90BD744BA2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564" y="3586756"/>
                  <a:ext cx="609141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0417" r="-10417" b="-32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F14CED-9DEC-47C5-7B77-D96FC211F6B9}"/>
                </a:ext>
              </a:extLst>
            </p:cNvPr>
            <p:cNvSpPr txBox="1"/>
            <p:nvPr/>
          </p:nvSpPr>
          <p:spPr>
            <a:xfrm>
              <a:off x="1810827" y="4367443"/>
              <a:ext cx="1154455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5R</a:t>
              </a:r>
              <a:r>
                <a:rPr lang="en-US" sz="2800" b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7B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8D87F6C-A380-00A3-4AAF-82798CCB211A}"/>
                </a:ext>
              </a:extLst>
            </p:cNvPr>
            <p:cNvCxnSpPr>
              <a:cxnSpLocks/>
              <a:stCxn id="58" idx="3"/>
              <a:endCxn id="26" idx="1"/>
            </p:cNvCxnSpPr>
            <p:nvPr/>
          </p:nvCxnSpPr>
          <p:spPr>
            <a:xfrm flipV="1">
              <a:off x="2965282" y="1047036"/>
              <a:ext cx="2571135" cy="3582017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236F5C7-A1F2-D49F-A9CA-0B44D1C1FD81}"/>
                </a:ext>
              </a:extLst>
            </p:cNvPr>
            <p:cNvCxnSpPr>
              <a:cxnSpLocks/>
              <a:stCxn id="58" idx="3"/>
              <a:endCxn id="51" idx="1"/>
            </p:cNvCxnSpPr>
            <p:nvPr/>
          </p:nvCxnSpPr>
          <p:spPr>
            <a:xfrm flipV="1">
              <a:off x="2965282" y="3136214"/>
              <a:ext cx="2563184" cy="149283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45CD921-BD83-4FEB-8C63-739121D1EF41}"/>
                </a:ext>
              </a:extLst>
            </p:cNvPr>
            <p:cNvGrpSpPr/>
            <p:nvPr/>
          </p:nvGrpSpPr>
          <p:grpSpPr>
            <a:xfrm>
              <a:off x="2501566" y="3893468"/>
              <a:ext cx="2257740" cy="545363"/>
              <a:chOff x="2501566" y="3893468"/>
              <a:chExt cx="2257740" cy="5453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B98B2E8-E1AB-50ED-96A3-966DAEBCD05D}"/>
                      </a:ext>
                    </a:extLst>
                  </p:cNvPr>
                  <p:cNvSpPr txBox="1"/>
                  <p:nvPr/>
                </p:nvSpPr>
                <p:spPr>
                  <a:xfrm>
                    <a:off x="2501566" y="3893468"/>
                    <a:ext cx="727763" cy="3693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5/12</m:t>
                          </m:r>
                        </m:oMath>
                      </m:oMathPara>
                    </a14:m>
                    <a:endParaRPr lang="en-US" sz="1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9A054EDD-28EC-E046-A1D7-8955FBAFBB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1566" y="3893468"/>
                    <a:ext cx="72776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0000" r="-10000" b="-35000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D9302B05-CB59-422D-FA80-0EE3E22FACE7}"/>
                      </a:ext>
                    </a:extLst>
                  </p:cNvPr>
                  <p:cNvSpPr txBox="1"/>
                  <p:nvPr/>
                </p:nvSpPr>
                <p:spPr>
                  <a:xfrm>
                    <a:off x="4031543" y="4069499"/>
                    <a:ext cx="727763" cy="3693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7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/12</m:t>
                          </m:r>
                        </m:oMath>
                      </m:oMathPara>
                    </a14:m>
                    <a:endParaRPr lang="en-US" sz="1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CD502930-6C75-D249-954D-76F90AEEFC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1543" y="4069499"/>
                    <a:ext cx="72776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167" r="-10000" b="-35000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667C12E-7A05-443B-8CE8-B12F4ADF62E7}"/>
                    </a:ext>
                  </a:extLst>
                </p14:cNvPr>
                <p14:cNvContentPartPr/>
                <p14:nvPr/>
              </p14:nvContentPartPr>
              <p14:xfrm>
                <a:off x="576154" y="1110171"/>
                <a:ext cx="4998600" cy="1334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667C12E-7A05-443B-8CE8-B12F4ADF62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2154" y="1002171"/>
                  <a:ext cx="5106240" cy="15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6C87B4-1E23-490F-6CEF-62847DDB0F5F}"/>
                    </a:ext>
                  </a:extLst>
                </p14:cNvPr>
                <p14:cNvContentPartPr/>
                <p14:nvPr/>
              </p14:nvContentPartPr>
              <p14:xfrm>
                <a:off x="651394" y="1065891"/>
                <a:ext cx="4744440" cy="2120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6C87B4-1E23-490F-6CEF-62847DDB0F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7394" y="957891"/>
                  <a:ext cx="4852080" cy="23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58AA3CB-2E36-9EA8-A7C7-0A76F3876E9F}"/>
                    </a:ext>
                  </a:extLst>
                </p14:cNvPr>
                <p14:cNvContentPartPr/>
                <p14:nvPr/>
              </p14:nvContentPartPr>
              <p14:xfrm>
                <a:off x="704314" y="1128891"/>
                <a:ext cx="4942080" cy="3745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58AA3CB-2E36-9EA8-A7C7-0A76F3876E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0314" y="1020891"/>
                  <a:ext cx="5049720" cy="39607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A4DCEB3-A9F3-4A3A-5AB0-1F368542836A}"/>
                </a:ext>
              </a:extLst>
            </p:cNvPr>
            <p:cNvSpPr txBox="1"/>
            <p:nvPr/>
          </p:nvSpPr>
          <p:spPr>
            <a:xfrm>
              <a:off x="1949081" y="798791"/>
              <a:ext cx="737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 i="1" u="sng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Urn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7067907-DD79-DE16-E78D-3D604173B464}"/>
                </a:ext>
              </a:extLst>
            </p:cNvPr>
            <p:cNvSpPr txBox="1"/>
            <p:nvPr/>
          </p:nvSpPr>
          <p:spPr>
            <a:xfrm>
              <a:off x="5004454" y="252261"/>
              <a:ext cx="18053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 i="1" u="sng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Ball drawn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79C2DC-A667-E74E-A820-3C6676CE49CA}"/>
                  </a:ext>
                </a:extLst>
              </p:cNvPr>
              <p:cNvSpPr txBox="1"/>
              <p:nvPr/>
            </p:nvSpPr>
            <p:spPr>
              <a:xfrm>
                <a:off x="0" y="6166085"/>
                <a:ext cx="5516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solidFill>
                          <a:srgbClr val="C00000"/>
                        </a:solidFill>
                        <a:latin typeface="Candara" panose="020E0502030303020204" pitchFamily="34" charset="0"/>
                        <a:ea typeface="Helvetica" charset="0"/>
                        <a:cs typeface="Helvetica" charset="0"/>
                      </a:rPr>
                      <m:t>R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</a:t>
                </a:r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3R</a:t>
                </a:r>
                <a:r>
                  <a:rPr lang="en-US" sz="2800" b="1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3B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independent?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79C2DC-A667-E74E-A820-3C6676CE4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66085"/>
                <a:ext cx="5516403" cy="523220"/>
              </a:xfrm>
              <a:prstGeom prst="rect">
                <a:avLst/>
              </a:prstGeom>
              <a:blipFill>
                <a:blip r:embed="rId20"/>
                <a:stretch>
                  <a:fillRect l="-252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BAEDEDB-BB08-FB47-A7FE-000F95E110D0}"/>
                  </a:ext>
                </a:extLst>
              </p:cNvPr>
              <p:cNvSpPr/>
              <p:nvPr/>
            </p:nvSpPr>
            <p:spPr>
              <a:xfrm>
                <a:off x="6140111" y="4220230"/>
                <a:ext cx="6033960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C00000"/>
                              </a:solidFill>
                              <a:latin typeface="Candara" panose="020E0502030303020204" pitchFamily="34" charset="0"/>
                              <a:ea typeface="Helvetica" charset="0"/>
                              <a:cs typeface="Helvetica" charset="0"/>
                            </a:rPr>
                            <m:t>R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BAEDEDB-BB08-FB47-A7FE-000F95E11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11" y="4220230"/>
                <a:ext cx="6033960" cy="910570"/>
              </a:xfrm>
              <a:prstGeom prst="rect">
                <a:avLst/>
              </a:prstGeom>
              <a:blipFill>
                <a:blip r:embed="rId21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2C423F-0DD4-104C-9ADB-CF27F8059B09}"/>
                  </a:ext>
                </a:extLst>
              </p:cNvPr>
              <p:cNvSpPr/>
              <p:nvPr/>
            </p:nvSpPr>
            <p:spPr>
              <a:xfrm>
                <a:off x="6371300" y="5351816"/>
                <a:ext cx="2564548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R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|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70C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70C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2C423F-0DD4-104C-9ADB-CF27F8059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00" y="5351816"/>
                <a:ext cx="2564548" cy="700705"/>
              </a:xfrm>
              <a:prstGeom prst="rect">
                <a:avLst/>
              </a:prstGeom>
              <a:blipFill>
                <a:blip r:embed="rId22"/>
                <a:stretch>
                  <a:fillRect l="-985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FDDA4-A7C7-A54B-A21E-73CA4217CDD9}"/>
                  </a:ext>
                </a:extLst>
              </p:cNvPr>
              <p:cNvSpPr/>
              <p:nvPr/>
            </p:nvSpPr>
            <p:spPr>
              <a:xfrm>
                <a:off x="5694547" y="6099477"/>
                <a:ext cx="5285742" cy="5232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Independent!</a:t>
                </a:r>
                <a:r>
                  <a:rPr lang="en-US" sz="28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R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R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|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70C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70C0"/>
                            </a:solidFill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B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FDDA4-A7C7-A54B-A21E-73CA4217C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547" y="6099477"/>
                <a:ext cx="5285742" cy="523220"/>
              </a:xfrm>
              <a:prstGeom prst="rect">
                <a:avLst/>
              </a:prstGeom>
              <a:blipFill>
                <a:blip r:embed="rId23"/>
                <a:stretch>
                  <a:fillRect l="-2148" t="-9091" b="-27273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4715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BFC09-FF53-5CA5-C37F-26BAF92C1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796F-87A8-CC6F-5215-29C107A2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FA9FB-D774-52F6-3D21-CF632D79F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Theorem</a:t>
            </a:r>
          </a:p>
          <a:p>
            <a:r>
              <a:rPr lang="en-US" dirty="0">
                <a:solidFill>
                  <a:srgbClr val="0070C0"/>
                </a:solidFill>
              </a:rPr>
              <a:t>More on independence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using Law of Total Probability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of many events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not always obvious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Defining a probability space using independence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474AA-395E-43D6-2ED2-5CCF5A3B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324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D351-D504-0CF6-1098-91A5701A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5393"/>
            <a:ext cx="10972800" cy="8783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Defining a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E4BF0-1740-2B48-A365-A1534256A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953" y="2325759"/>
                <a:ext cx="10972800" cy="1692771"/>
              </a:xfr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:r>
                  <a:rPr lang="en-US" dirty="0"/>
                  <a:t>Often 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b="1" dirty="0">
                    <a:solidFill>
                      <a:srgbClr val="C00000"/>
                    </a:solidFill>
                  </a:rPr>
                  <a:t>defined</a:t>
                </a:r>
                <a:r>
                  <a:rPr lang="en-US" dirty="0"/>
                  <a:t> using </a:t>
                </a:r>
                <a:r>
                  <a:rPr lang="en-US" sz="3200" dirty="0"/>
                  <a:t>independence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E4BF0-1740-2B48-A365-A1534256A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953" y="2325759"/>
                <a:ext cx="10972800" cy="1692771"/>
              </a:xfrm>
              <a:blipFill>
                <a:blip r:embed="rId2"/>
                <a:stretch>
                  <a:fillRect l="-1387"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7827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Example – Biased coin</a:t>
            </a:r>
            <a:endParaRPr dirty="0"/>
          </a:p>
          <a:p>
            <a:endParaRPr dirty="0"/>
          </a:p>
        </p:txBody>
      </p:sp>
      <p:sp>
        <p:nvSpPr>
          <p:cNvPr id="267" name="Google Shape;267;p33"/>
          <p:cNvSpPr txBox="1"/>
          <p:nvPr/>
        </p:nvSpPr>
        <p:spPr>
          <a:xfrm>
            <a:off x="415600" y="1252272"/>
            <a:ext cx="108702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We have a biased coin comes up Heads with probability 2/3; Each flip is independent of all other </a:t>
            </a:r>
            <a:r>
              <a:rPr lang="en" sz="2800" dirty="0" err="1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fips</a:t>
            </a:r>
            <a:r>
              <a:rPr lang="en" sz="28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. Suppose it is tossed 3 times.</a:t>
            </a:r>
            <a:endParaRPr sz="2800" b="1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A174A6-CA4C-F14B-A0E6-5C9710EEE0C4}"/>
                  </a:ext>
                </a:extLst>
              </p:cNvPr>
              <p:cNvSpPr/>
              <p:nvPr/>
            </p:nvSpPr>
            <p:spPr>
              <a:xfrm>
                <a:off x="550914" y="2758239"/>
                <a:ext cx="3003656" cy="670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𝐻𝐻𝐻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A174A6-CA4C-F14B-A0E6-5C9710EEE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14" y="2758239"/>
                <a:ext cx="3003656" cy="670761"/>
              </a:xfrm>
              <a:prstGeom prst="rect">
                <a:avLst/>
              </a:prstGeom>
              <a:blipFill>
                <a:blip r:embed="rId3"/>
                <a:stretch>
                  <a:fillRect l="-1266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74584B5-E58C-FA46-8153-2FC17CE4356F}"/>
                  </a:ext>
                </a:extLst>
              </p:cNvPr>
              <p:cNvSpPr/>
              <p:nvPr/>
            </p:nvSpPr>
            <p:spPr>
              <a:xfrm>
                <a:off x="550914" y="3722008"/>
                <a:ext cx="3003656" cy="670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74584B5-E58C-FA46-8153-2FC17CE43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14" y="3722008"/>
                <a:ext cx="3003656" cy="670761"/>
              </a:xfrm>
              <a:prstGeom prst="rect">
                <a:avLst/>
              </a:prstGeom>
              <a:blipFill>
                <a:blip r:embed="rId4"/>
                <a:stretch>
                  <a:fillRect l="-126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AFCB504-3D6B-574E-978D-2B20CDFBE1F0}"/>
                  </a:ext>
                </a:extLst>
              </p:cNvPr>
              <p:cNvSpPr/>
              <p:nvPr/>
            </p:nvSpPr>
            <p:spPr>
              <a:xfrm>
                <a:off x="550914" y="4689082"/>
                <a:ext cx="3003656" cy="670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𝐻𝑇𝑇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AFCB504-3D6B-574E-978D-2B20CDFBE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14" y="4689082"/>
                <a:ext cx="3003656" cy="670761"/>
              </a:xfrm>
              <a:prstGeom prst="rect">
                <a:avLst/>
              </a:prstGeom>
              <a:blipFill>
                <a:blip r:embed="rId5"/>
                <a:stretch>
                  <a:fillRect l="-1266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5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0B5C-E0BF-E447-8D63-B4FEC5BB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Equally Likely Outcomes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CBF7E-4AF2-2E41-A100-5878B0D159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4434" y="2255248"/>
                <a:ext cx="5247861" cy="3363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/>
                  <a:t> is a </a:t>
                </a:r>
                <a:r>
                  <a:rPr lang="en-US" sz="2800" b="1" dirty="0"/>
                  <a:t>uniform </a:t>
                </a:r>
                <a:r>
                  <a:rPr lang="en-US" sz="2800" dirty="0"/>
                  <a:t>probability space, then for any event</a:t>
                </a:r>
                <a:br>
                  <a:rPr lang="en-US" sz="2800" dirty="0"/>
                </a:b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800" dirty="0"/>
                  <a:t>,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pPr marL="0" indent="0" algn="ctr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CBF7E-4AF2-2E41-A100-5878B0D15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434" y="2255248"/>
                <a:ext cx="5247861" cy="3363920"/>
              </a:xfrm>
              <a:blipFill>
                <a:blip r:embed="rId2"/>
                <a:stretch>
                  <a:fillRect l="-2410" t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B01825A-E677-49C5-9D26-27AB0C3F8D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7219" y="1150446"/>
                <a:ext cx="6798364" cy="55735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>
                    <a:solidFill>
                      <a:srgbClr val="036A18"/>
                    </a:solidFill>
                  </a:rPr>
                  <a:t>Examples:</a:t>
                </a:r>
              </a:p>
              <a:p>
                <a:r>
                  <a:rPr lang="en-US" sz="2000" dirty="0"/>
                  <a:t>Two coin flips: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Roll of a die: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1, 2, 3, 4, 5, 6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Font typeface="Arial"/>
                  <a:buNone/>
                </a:pP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Font typeface="Arial"/>
                  <a:buNone/>
                </a:pPr>
                <a:r>
                  <a:rPr lang="en-US" sz="2000" dirty="0">
                    <a:solidFill>
                      <a:srgbClr val="036A18"/>
                    </a:solidFill>
                  </a:rPr>
                  <a:t>Events:</a:t>
                </a:r>
              </a:p>
              <a:p>
                <a:r>
                  <a:rPr lang="en-US" sz="2000" dirty="0"/>
                  <a:t>Getting at least one head in two coin flips: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Rolling an even number on a die 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{2, 4, 6}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B01825A-E677-49C5-9D26-27AB0C3F8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219" y="1150446"/>
                <a:ext cx="6798364" cy="5573523"/>
              </a:xfrm>
              <a:prstGeom prst="rect">
                <a:avLst/>
              </a:prstGeom>
              <a:blipFill>
                <a:blip r:embed="rId3"/>
                <a:stretch>
                  <a:fillRect l="-933" t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1C4A50-D9E2-D61D-BD73-185A29695601}"/>
                  </a:ext>
                </a:extLst>
              </p:cNvPr>
              <p:cNvSpPr txBox="1"/>
              <p:nvPr/>
            </p:nvSpPr>
            <p:spPr>
              <a:xfrm>
                <a:off x="8004313" y="5422724"/>
                <a:ext cx="1921565" cy="806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1C4A50-D9E2-D61D-BD73-185A29695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313" y="5422724"/>
                <a:ext cx="1921565" cy="806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593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Example – Biased coin – let’s do a calculation</a:t>
            </a:r>
            <a:endParaRPr dirty="0"/>
          </a:p>
          <a:p>
            <a:endParaRPr dirty="0"/>
          </a:p>
        </p:txBody>
      </p:sp>
      <p:sp>
        <p:nvSpPr>
          <p:cNvPr id="267" name="Google Shape;267;p33"/>
          <p:cNvSpPr txBox="1"/>
          <p:nvPr/>
        </p:nvSpPr>
        <p:spPr>
          <a:xfrm>
            <a:off x="415600" y="1252272"/>
            <a:ext cx="108702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We have a biased coin comes up Heads with probability 2/3, independently of other flips. Suppose it is tossed 3 times.</a:t>
            </a:r>
            <a:endParaRPr sz="3200" b="1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5E99F8-D085-0344-9C58-A5509BA47FD7}"/>
                  </a:ext>
                </a:extLst>
              </p:cNvPr>
              <p:cNvSpPr/>
              <p:nvPr/>
            </p:nvSpPr>
            <p:spPr>
              <a:xfrm>
                <a:off x="415600" y="2667206"/>
                <a:ext cx="4832455" cy="670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heads</m:t>
                        </m:r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tosses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5E99F8-D085-0344-9C58-A5509BA47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0" y="2667206"/>
                <a:ext cx="4832455" cy="670761"/>
              </a:xfrm>
              <a:prstGeom prst="rect">
                <a:avLst/>
              </a:prstGeom>
              <a:blipFill>
                <a:blip r:embed="rId3"/>
                <a:stretch>
                  <a:fillRect l="-52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733A1A8-90EF-A94F-9706-ADE7B32E2DF6}"/>
              </a:ext>
            </a:extLst>
          </p:cNvPr>
          <p:cNvSpPr txBox="1"/>
          <p:nvPr/>
        </p:nvSpPr>
        <p:spPr>
          <a:xfrm>
            <a:off x="7668827" y="4021981"/>
            <a:ext cx="44518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sz="2400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sz="2400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  <a:p>
            <a:pPr algn="l"/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algn="l"/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457200" indent="-457200" algn="l">
              <a:buAutoNum type="alphaUcParenR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(2/3)</a:t>
            </a:r>
            <a:r>
              <a:rPr lang="en-US" sz="2400" b="0" baseline="30000" dirty="0">
                <a:latin typeface="Candara" panose="020E0502030303020204" pitchFamily="34" charset="0"/>
                <a:ea typeface="Helvetica" charset="0"/>
                <a:cs typeface="Helvetica" charset="0"/>
              </a:rPr>
              <a:t>2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1/3 </a:t>
            </a:r>
          </a:p>
          <a:p>
            <a:pPr marL="457200" indent="-457200" algn="l">
              <a:buAutoNum type="alphaUcParenR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2/3</a:t>
            </a:r>
          </a:p>
          <a:p>
            <a:pPr marL="457200" indent="-457200">
              <a:buFontTx/>
              <a:buAutoNum type="alphaUcParenR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3 (2/3)</a:t>
            </a:r>
            <a:r>
              <a:rPr lang="en-US" sz="2400" baseline="30000" dirty="0">
                <a:latin typeface="Candara" panose="020E0502030303020204" pitchFamily="34" charset="0"/>
                <a:ea typeface="Helvetica" charset="0"/>
                <a:cs typeface="Helvetica" charset="0"/>
              </a:rPr>
              <a:t>2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 1/3 </a:t>
            </a:r>
          </a:p>
          <a:p>
            <a:pPr marL="457200" indent="-457200">
              <a:buAutoNum type="alphaUcParenR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 (1/3)</a:t>
            </a:r>
            <a:r>
              <a:rPr lang="en-US" sz="2400" baseline="30000" dirty="0">
                <a:latin typeface="Candara" panose="020E0502030303020204" pitchFamily="34" charset="0"/>
                <a:ea typeface="Helvetica" charset="0"/>
                <a:cs typeface="Helvetica" charset="0"/>
              </a:rPr>
              <a:t>2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94844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9507-D71F-4555-A0FF-270DFEA4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-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298E9D1-4CAB-8BE3-74BC-EE1571DB06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10972800" cy="212821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conditional probability</a:t>
                </a:r>
                <a:r>
                  <a:rPr lang="en-US" sz="2800" dirty="0"/>
                  <a:t> of event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u="sng" dirty="0"/>
                  <a:t>given</a:t>
                </a:r>
                <a:r>
                  <a:rPr lang="en-US" sz="2800" dirty="0"/>
                  <a:t> an event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/>
                  <a:t>happened (assuming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/>
                  <a:t>)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298E9D1-4CAB-8BE3-74BC-EE1571DB0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972800" cy="2128211"/>
              </a:xfrm>
              <a:prstGeom prst="rect">
                <a:avLst/>
              </a:prstGeom>
              <a:blipFill>
                <a:blip r:embed="rId4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97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62E9-D6AD-FC04-2F55-9A22FCA6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relevant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5F21-7D55-0714-0719-964DBA3581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9"/>
                <a:ext cx="10972800" cy="26835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When you ask ChatGPT or Gemini or any of them a question, they are not “looking up” the answer. They are calculating a conditional probability distribution over a vocabulary of ``tokens”. It is answering the question: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err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err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5F21-7D55-0714-0719-964DBA3581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9"/>
                <a:ext cx="10972800" cy="2683564"/>
              </a:xfrm>
              <a:blipFill>
                <a:blip r:embed="rId3"/>
                <a:stretch>
                  <a:fillRect l="-1272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8564F06-279A-E120-CBAB-5B6E9C49FA54}"/>
              </a:ext>
            </a:extLst>
          </p:cNvPr>
          <p:cNvSpPr txBox="1"/>
          <p:nvPr/>
        </p:nvSpPr>
        <p:spPr>
          <a:xfrm>
            <a:off x="609600" y="4810539"/>
            <a:ext cx="10243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``Given the words that have come before, what is the probability of the next word?”</a:t>
            </a:r>
          </a:p>
        </p:txBody>
      </p:sp>
    </p:spTree>
    <p:extLst>
      <p:ext uri="{BB962C8B-B14F-4D97-AF65-F5344CB8AC3E}">
        <p14:creationId xmlns:p14="http://schemas.microsoft.com/office/powerpoint/2010/main" val="362112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B4ED8-1A1F-BDE9-9DD8-E1736287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1A3B-0F89-00CB-B76C-D3CB1947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- Conditional Probability (uniform case)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CAB8D-25C8-E5F7-39DE-2740E36E7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617" y="5224378"/>
                <a:ext cx="10972800" cy="12294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highlight>
                      <a:srgbClr val="FFFF00"/>
                    </a:highlight>
                  </a:rPr>
                  <a:t>If the probability space is uniform</a:t>
                </a:r>
                <a:r>
                  <a:rPr lang="en-US" dirty="0"/>
                  <a:t>, then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CAB8D-25C8-E5F7-39DE-2740E36E7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617" y="5224378"/>
                <a:ext cx="10972800" cy="1229432"/>
              </a:xfrm>
              <a:blipFill>
                <a:blip r:embed="rId3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A462453-AB44-1C6C-CC5D-0779C5486C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10972800" cy="212821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conditional probability</a:t>
                </a:r>
                <a:r>
                  <a:rPr lang="en-US" sz="2800" dirty="0"/>
                  <a:t> of event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u="sng" dirty="0"/>
                  <a:t>given</a:t>
                </a:r>
                <a:r>
                  <a:rPr lang="en-US" sz="2800" dirty="0"/>
                  <a:t> an event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/>
                  <a:t>happened (assuming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/>
                  <a:t>)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298E9D1-4CAB-8BE3-74BC-EE1571DB0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972800" cy="2128211"/>
              </a:xfrm>
              <a:prstGeom prst="rect">
                <a:avLst/>
              </a:prstGeom>
              <a:blipFill>
                <a:blip r:embed="rId4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6695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252479</TotalTime>
  <Words>5255</Words>
  <Application>Microsoft Macintosh PowerPoint</Application>
  <PresentationFormat>Widescreen</PresentationFormat>
  <Paragraphs>739</Paragraphs>
  <Slides>60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Cambria Math</vt:lpstr>
      <vt:lpstr>Candara</vt:lpstr>
      <vt:lpstr>Helvetica</vt:lpstr>
      <vt:lpstr>Roboto Mono</vt:lpstr>
      <vt:lpstr>Wingdings</vt:lpstr>
      <vt:lpstr>Custom Design</vt:lpstr>
      <vt:lpstr>Law of Total Probability, Bayes Rule and More on Independence   </vt:lpstr>
      <vt:lpstr>Thank you for your feedback!!!</vt:lpstr>
      <vt:lpstr> Agenda</vt:lpstr>
      <vt:lpstr>Review - Probability</vt:lpstr>
      <vt:lpstr>Review - Axioms of Probability</vt:lpstr>
      <vt:lpstr>Review: Equally Likely Outcomes</vt:lpstr>
      <vt:lpstr>Review - Conditional Probability</vt:lpstr>
      <vt:lpstr>A relevant example</vt:lpstr>
      <vt:lpstr>Review - Conditional Probability (uniform case)</vt:lpstr>
      <vt:lpstr>Review - Chain Rule</vt:lpstr>
      <vt:lpstr>Review - Chain Rule (general case)</vt:lpstr>
      <vt:lpstr>Review - Independence</vt:lpstr>
      <vt:lpstr> Agenda (2)</vt:lpstr>
      <vt:lpstr>Law of Total Probability</vt:lpstr>
      <vt:lpstr>Law of Total Probability (General case)</vt:lpstr>
      <vt:lpstr>Dance party?</vt:lpstr>
      <vt:lpstr>Dance Party  (2)</vt:lpstr>
      <vt:lpstr>What is the probability you dance? </vt:lpstr>
      <vt:lpstr>Dance party (4)</vt:lpstr>
      <vt:lpstr> Agenda (3)</vt:lpstr>
      <vt:lpstr>Our First Machine Learning Task: Spam Filtering</vt:lpstr>
      <vt:lpstr>Bayes Theorem</vt:lpstr>
      <vt:lpstr>Back to Spam Filtering - 1</vt:lpstr>
      <vt:lpstr>Back to Spam Filtering - 2</vt:lpstr>
      <vt:lpstr>Back to Spam Filtering - 3</vt:lpstr>
      <vt:lpstr>Back to Spam Filtering - 4</vt:lpstr>
      <vt:lpstr>Back to Spam Filtering - 5</vt:lpstr>
      <vt:lpstr>Bayes Theorem with Law of Total Probability</vt:lpstr>
      <vt:lpstr>Example – Zika Testing</vt:lpstr>
      <vt:lpstr>Example – Zika Testing  (1)</vt:lpstr>
      <vt:lpstr>Example – Zika Testing (2)</vt:lpstr>
      <vt:lpstr>Example – Zika Testing (3)</vt:lpstr>
      <vt:lpstr>Philosophy – Updating Beliefs</vt:lpstr>
      <vt:lpstr>Example – Zika Testing (4)</vt:lpstr>
      <vt:lpstr>Example – Zika Testing (5)</vt:lpstr>
      <vt:lpstr>Example – Zika Testing (5)</vt:lpstr>
      <vt:lpstr>Philosophy – Updating Beliefs  - should be clearer</vt:lpstr>
      <vt:lpstr>Zika Testing – different question</vt:lpstr>
      <vt:lpstr>Conditional Probability Define a Probability Space</vt:lpstr>
      <vt:lpstr>Conditional Probability Define a Probability Space (2)</vt:lpstr>
      <vt:lpstr> Agenda (4)</vt:lpstr>
      <vt:lpstr>Independence</vt:lpstr>
      <vt:lpstr>Are A and B independent?</vt:lpstr>
      <vt:lpstr>PowerPoint Presentation</vt:lpstr>
      <vt:lpstr> Agenda (5)</vt:lpstr>
      <vt:lpstr>Multiple Events – Mutual Independence</vt:lpstr>
      <vt:lpstr>An example</vt:lpstr>
      <vt:lpstr>An example (2)</vt:lpstr>
      <vt:lpstr>Let’s break it down</vt:lpstr>
      <vt:lpstr>More calculations</vt:lpstr>
      <vt:lpstr>Answer</vt:lpstr>
      <vt:lpstr> Agenda (6)</vt:lpstr>
      <vt:lpstr>Independence – Another Look</vt:lpstr>
      <vt:lpstr>Balls in Urns</vt:lpstr>
      <vt:lpstr>Balls in Urns- computation (1)</vt:lpstr>
      <vt:lpstr>Balls in Urns - computation (2)</vt:lpstr>
      <vt:lpstr> Agenda (7)</vt:lpstr>
      <vt:lpstr>Defining a probability space</vt:lpstr>
      <vt:lpstr>Example – Biased coin </vt:lpstr>
      <vt:lpstr>Example – Biased coin – let’s do a calculation 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Anna Karlin</cp:lastModifiedBy>
  <cp:revision>6128</cp:revision>
  <cp:lastPrinted>2021-10-11T04:29:13Z</cp:lastPrinted>
  <dcterms:created xsi:type="dcterms:W3CDTF">2015-04-17T01:19:23Z</dcterms:created>
  <dcterms:modified xsi:type="dcterms:W3CDTF">2026-04-10T06:02:21Z</dcterms:modified>
</cp:coreProperties>
</file>