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1373" r:id="rId2"/>
    <p:sldId id="256" r:id="rId3"/>
    <p:sldId id="1120" r:id="rId4"/>
    <p:sldId id="1302" r:id="rId5"/>
    <p:sldId id="1177" r:id="rId6"/>
    <p:sldId id="1133" r:id="rId7"/>
    <p:sldId id="1357" r:id="rId8"/>
    <p:sldId id="1379" r:id="rId9"/>
    <p:sldId id="1384" r:id="rId10"/>
    <p:sldId id="1378" r:id="rId11"/>
    <p:sldId id="1178" r:id="rId12"/>
    <p:sldId id="1179" r:id="rId13"/>
    <p:sldId id="1359" r:id="rId14"/>
    <p:sldId id="1380" r:id="rId15"/>
    <p:sldId id="1347" r:id="rId16"/>
    <p:sldId id="268" r:id="rId17"/>
    <p:sldId id="1349" r:id="rId18"/>
    <p:sldId id="1299" r:id="rId19"/>
    <p:sldId id="1377" r:id="rId20"/>
    <p:sldId id="272" r:id="rId21"/>
    <p:sldId id="1361" r:id="rId22"/>
    <p:sldId id="1279" r:id="rId23"/>
    <p:sldId id="1386" r:id="rId24"/>
    <p:sldId id="1368" r:id="rId25"/>
    <p:sldId id="1376" r:id="rId26"/>
    <p:sldId id="274" r:id="rId27"/>
    <p:sldId id="1387" r:id="rId28"/>
    <p:sldId id="1362" r:id="rId29"/>
    <p:sldId id="1381" r:id="rId30"/>
    <p:sldId id="1388" r:id="rId31"/>
    <p:sldId id="1382" r:id="rId32"/>
    <p:sldId id="1383" r:id="rId33"/>
    <p:sldId id="276" r:id="rId34"/>
    <p:sldId id="1363" r:id="rId35"/>
    <p:sldId id="284" r:id="rId36"/>
    <p:sldId id="1364" r:id="rId37"/>
    <p:sldId id="1375" r:id="rId38"/>
    <p:sldId id="278" r:id="rId39"/>
    <p:sldId id="1369" r:id="rId40"/>
    <p:sldId id="1374" r:id="rId41"/>
    <p:sldId id="1301" r:id="rId42"/>
    <p:sldId id="1185" r:id="rId43"/>
    <p:sldId id="1300" r:id="rId44"/>
    <p:sldId id="1187" r:id="rId45"/>
    <p:sldId id="1188" r:id="rId46"/>
    <p:sldId id="120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21"/>
    <a:srgbClr val="6DB12E"/>
    <a:srgbClr val="FF0066"/>
    <a:srgbClr val="FF7C80"/>
    <a:srgbClr val="036A18"/>
    <a:srgbClr val="FEE9E8"/>
    <a:srgbClr val="FFFDA2"/>
    <a:srgbClr val="F6F4E9"/>
    <a:srgbClr val="EEE9D3"/>
    <a:srgbClr val="FFF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8" autoAdjust="0"/>
    <p:restoredTop sz="76371"/>
  </p:normalViewPr>
  <p:slideViewPr>
    <p:cSldViewPr snapToGrid="0" snapToObjects="1">
      <p:cViewPr varScale="1">
        <p:scale>
          <a:sx n="126" d="100"/>
          <a:sy n="126" d="100"/>
        </p:scale>
        <p:origin x="2000" y="200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-38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a443705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a443705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Probability that first card is 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the probability that the second card is 10 clubs given that first card is Ace of Spades?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 to Probability second card is 10 of clubs.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65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C6F43686-E6E9-BB6E-33A2-AFF119CA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a4437056_0_107:notes">
            <a:extLst>
              <a:ext uri="{FF2B5EF4-FFF2-40B4-BE49-F238E27FC236}">
                <a16:creationId xmlns:a16="http://schemas.microsoft.com/office/drawing/2014/main" id="{BFBE3D88-2CE6-7891-0B0D-213C1138F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a4437056_0_107:notes">
            <a:extLst>
              <a:ext uri="{FF2B5EF4-FFF2-40B4-BE49-F238E27FC236}">
                <a16:creationId xmlns:a16="http://schemas.microsoft.com/office/drawing/2014/main" id="{CE531840-F56B-2CBF-B9F4-AAE5FB1D57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Probability that first card is 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the probability that the </a:t>
            </a:r>
            <a:r>
              <a:rPr lang="en-US" dirty="0" err="1"/>
              <a:t>seond</a:t>
            </a:r>
            <a:r>
              <a:rPr lang="en-US" dirty="0"/>
              <a:t> card is this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 to Probability second card is 10 of clubs.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55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0E5A9-6E18-A5E1-F85F-D1A1686C5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0E265-9D5F-33FD-2255-3C4FA70DE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0F8F5-7E4A-E32F-A230-BD2CFD3EA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of rolls = 7:    is the event {(1,6), (2, 5), (3,4) (4. 3), (5, 2), (6,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FFD30-43C2-6040-5016-4A12BE3AA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33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C0B72-A121-E6BE-B4F5-A5406B2A7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A4E02-8DA2-521C-12EF-E3158B9A9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923DC-8EC2-AFAD-0A84-D2B9AA0BB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of rolls = 7:    is the event {(1,6), (2, 5), (3,4) (4. 3), (5, 2), (6,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73D1-14AE-4998-4FF6-9FC9C85FA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AC2A-C202-3EBC-F6B3-4758C6BF1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D9243-1E1B-A609-3053-332A7A1C0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4D3E9-0EE8-6A63-7BA4-64D907FAF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8802C-3822-AE2E-09DD-80AE4B14F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0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AEE75-0110-EE2F-8B99-37EA1BCA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65305-D340-D713-E5B2-B92C5FB18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3AB6C-D80F-D329-E506-9DC35B23C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Q1: p</a:t>
            </a:r>
          </a:p>
          <a:p>
            <a:r>
              <a:rPr lang="en-US" dirty="0"/>
              <a:t>Q2: 1-p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68822-5B50-662C-5076-5E1B6CFC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4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F56610C3-089C-651A-F181-654B0962B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1a4437056_0_107:notes">
            <a:extLst>
              <a:ext uri="{FF2B5EF4-FFF2-40B4-BE49-F238E27FC236}">
                <a16:creationId xmlns:a16="http://schemas.microsoft.com/office/drawing/2014/main" id="{71273AA5-A967-E342-C615-67C6F78C3F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1a4437056_0_107:notes">
            <a:extLst>
              <a:ext uri="{FF2B5EF4-FFF2-40B4-BE49-F238E27FC236}">
                <a16:creationId xmlns:a16="http://schemas.microsoft.com/office/drawing/2014/main" id="{FA329F63-0560-FCC4-5730-4B22AB692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Probability second card is 10 of clubs = \sum_{first card possibilities} </a:t>
            </a:r>
            <a:r>
              <a:rPr lang="en-US" dirty="0" err="1"/>
              <a:t>Pr</a:t>
            </a:r>
            <a:r>
              <a:rPr lang="en-US" dirty="0"/>
              <a:t> (first card ) </a:t>
            </a:r>
            <a:r>
              <a:rPr lang="en-US" dirty="0" err="1"/>
              <a:t>Pr</a:t>
            </a:r>
            <a:r>
              <a:rPr lang="en-US" dirty="0"/>
              <a:t> (second card 10 clubs | first card) = 51 x 1/52 x 1/51. = 1/52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17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 that you test positive for X given that you have disease X.</a:t>
            </a:r>
          </a:p>
          <a:p>
            <a:endParaRPr lang="en-US" dirty="0"/>
          </a:p>
          <a:p>
            <a:r>
              <a:rPr lang="en-US" dirty="0"/>
              <a:t>What is the probability that you have disease X given that you test positive for X.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8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9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(F | not S) = 0.1</a:t>
            </a:r>
          </a:p>
          <a:p>
            <a:r>
              <a:rPr lang="en-US" dirty="0" err="1"/>
              <a:t>Pr</a:t>
            </a:r>
            <a:r>
              <a:rPr lang="en-US" dirty="0"/>
              <a:t> (F | S) = 0.7</a:t>
            </a:r>
          </a:p>
          <a:p>
            <a:r>
              <a:rPr lang="en-US" dirty="0" err="1"/>
              <a:t>Pr</a:t>
            </a:r>
            <a:r>
              <a:rPr lang="en-US" dirty="0"/>
              <a:t>(S) = 0.8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dirty="0" err="1"/>
              <a:t>Pr</a:t>
            </a:r>
            <a:r>
              <a:rPr lang="en-US" dirty="0"/>
              <a:t> (S | F) ?</a:t>
            </a:r>
          </a:p>
          <a:p>
            <a:r>
              <a:rPr lang="en-US" dirty="0" err="1"/>
              <a:t>Pr</a:t>
            </a:r>
            <a:r>
              <a:rPr lang="en-US" dirty="0"/>
              <a:t> (S|F) = </a:t>
            </a:r>
            <a:r>
              <a:rPr lang="en-US" dirty="0" err="1"/>
              <a:t>Pr</a:t>
            </a:r>
            <a:r>
              <a:rPr lang="en-US" dirty="0"/>
              <a:t> (F |S) </a:t>
            </a:r>
            <a:r>
              <a:rPr lang="en-US" dirty="0" err="1"/>
              <a:t>Pr</a:t>
            </a:r>
            <a:r>
              <a:rPr lang="en-US" dirty="0"/>
              <a:t> (S)/ </a:t>
            </a:r>
            <a:r>
              <a:rPr lang="en-US" dirty="0" err="1"/>
              <a:t>Pr</a:t>
            </a:r>
            <a:r>
              <a:rPr lang="en-US" dirty="0"/>
              <a:t>(F)</a:t>
            </a:r>
          </a:p>
          <a:p>
            <a:r>
              <a:rPr lang="en-US" dirty="0"/>
              <a:t>Numerator: 0.7 x 0.8</a:t>
            </a:r>
          </a:p>
          <a:p>
            <a:r>
              <a:rPr lang="en-US" dirty="0"/>
              <a:t>Denominator: </a:t>
            </a:r>
            <a:r>
              <a:rPr lang="en-US" dirty="0" err="1"/>
              <a:t>Pr</a:t>
            </a:r>
            <a:r>
              <a:rPr lang="en-US" dirty="0"/>
              <a:t>(F) = </a:t>
            </a:r>
            <a:r>
              <a:rPr lang="en-US" dirty="0" err="1"/>
              <a:t>Pr</a:t>
            </a:r>
            <a:r>
              <a:rPr lang="en-US" dirty="0"/>
              <a:t> (F|S) </a:t>
            </a:r>
            <a:r>
              <a:rPr lang="en-US" dirty="0" err="1"/>
              <a:t>Pr</a:t>
            </a:r>
            <a:r>
              <a:rPr lang="en-US" dirty="0"/>
              <a:t>(S) + </a:t>
            </a:r>
            <a:r>
              <a:rPr lang="en-US" dirty="0" err="1"/>
              <a:t>Pr</a:t>
            </a:r>
            <a:r>
              <a:rPr lang="en-US" dirty="0"/>
              <a:t> (F |not S) </a:t>
            </a:r>
            <a:r>
              <a:rPr lang="en-US" dirty="0" err="1"/>
              <a:t>Pr</a:t>
            </a:r>
            <a:r>
              <a:rPr lang="en-US" dirty="0"/>
              <a:t> (not S) =  0.7 x 0.8 + 0.1 x 0.2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7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AA29-DEB6-9371-EC69-B1FA87BC6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E1007-F0DB-6B3D-02F0-681706025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FB152-F236-BCA6-D1D3-B35B89EF4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all the details, see the posted notes on the “Birthday “Paradox”.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7342-109B-01F7-90F3-BE83B4900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4B7D-2FC4-0812-15DF-3057D46FE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95A8B-24F7-B8F5-6E9E-7469E89B1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734FA-7F68-3041-97D9-B45E26205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all </a:t>
            </a:r>
            <a:r>
              <a:rPr lang="en-US" dirty="0"/>
              <a:t>the details that I wrote out in class, see the posted notes on the “Birthday “Paradox”.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38BEF-8834-B62D-677C-534AEF944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9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5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5563B-A28C-9655-95D5-E3DC47751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67DAF-8574-ACBA-AEBC-4C74CCE0E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19545-0386-1F5F-77EC-ED2628BDE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511D-F111-6F31-4A0F-76167A372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7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4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18E06-52F8-C281-74E1-C9E5E49A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ADA05-5CD4-6290-F476-E6C25A331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930EC-60D4-450C-88A8-56426326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04C42-68E0-0C2A-140B-1F96B418C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7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EDFE80D-3963-684E-A567-BA22A7121D54}" type="datetime1">
              <a:rPr lang="en-US" smtClean="0"/>
              <a:pPr/>
              <a:t>4/8/26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C2899E-02B9-474E-B539-67B6316AC150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E0301AB-0F6E-FD45-B64D-F11FC15C2C6E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028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163EBF2-CAB8-2646-AC0A-701503E9B99A}" type="datetime1">
              <a:rPr lang="en-US" smtClean="0"/>
              <a:pPr/>
              <a:t>4/8/26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A40C6D-D04A-7540-83DD-154F90882B91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52B45-879A-3843-B88F-62D5BA8DD0E8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B43BB9-2EB0-8740-A005-F33E0F1863CB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92707F2-4376-7447-AE98-42AACD2C1EA7}" type="datetime1">
              <a:rPr lang="en-US" smtClean="0"/>
              <a:pPr/>
              <a:t>4/8/26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B7ABF1D-C22C-2F41-AC0A-B7A7B6BB363F}" type="datetime1">
              <a:rPr lang="en-US" smtClean="0"/>
              <a:pPr/>
              <a:t>4/8/26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A916CC-DF14-1246-AE48-FA7A055C87A0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C84649-F92F-054C-918A-7FA715221EC5}" type="datetime1">
              <a:rPr lang="en-US" smtClean="0"/>
              <a:t>4/8/26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1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d/vectors/cek-tanda-centang-merah-mark-kutu-303494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3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1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3.em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3.emf"/><Relationship Id="rId7" Type="http://schemas.openxmlformats.org/officeDocument/2006/relationships/image" Target="../media/image55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73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450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1170-D1C5-5E8B-6B9B-36045C1E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1436626" cy="878301"/>
          </a:xfrm>
        </p:spPr>
        <p:txBody>
          <a:bodyPr>
            <a:normAutofit/>
          </a:bodyPr>
          <a:lstStyle/>
          <a:p>
            <a:r>
              <a:rPr lang="en-US" dirty="0"/>
              <a:t>Am I going too fast in lecture?  </a:t>
            </a:r>
            <a:r>
              <a:rPr lang="en-US" dirty="0">
                <a:solidFill>
                  <a:schemeClr val="tx1"/>
                </a:solidFill>
              </a:rPr>
              <a:t>Your responses are anonymous.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A0394-4969-B66A-3530-48AF5664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8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8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pPr marL="0" indent="0">
              <a:buNone/>
            </a:pPr>
            <a:endParaRPr lang="en-US" sz="2800" dirty="0"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800" dirty="0"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800" dirty="0"/>
              <a:t>A. Yes, you are going </a:t>
            </a:r>
            <a:r>
              <a:rPr lang="en-US" sz="2800" b="1" dirty="0"/>
              <a:t>way too fast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B. Yes, you are going a </a:t>
            </a:r>
            <a:r>
              <a:rPr lang="en-US" sz="2800" b="1" dirty="0"/>
              <a:t>little bit too fast.</a:t>
            </a:r>
          </a:p>
          <a:p>
            <a:pPr marL="0" indent="0">
              <a:buNone/>
            </a:pPr>
            <a:r>
              <a:rPr lang="en-US" sz="2800" dirty="0"/>
              <a:t>C. No, your pace is </a:t>
            </a:r>
            <a:r>
              <a:rPr lang="en-US" sz="2800" b="1" dirty="0"/>
              <a:t>about right.</a:t>
            </a:r>
          </a:p>
          <a:p>
            <a:pPr marL="0" indent="0">
              <a:buNone/>
            </a:pPr>
            <a:r>
              <a:rPr lang="en-US" sz="2800" dirty="0"/>
              <a:t>D. No, your pace is </a:t>
            </a:r>
            <a:r>
              <a:rPr lang="en-US" sz="2800" b="1" dirty="0"/>
              <a:t>too slow.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2FD16-A4F9-A88A-1C13-E7D61394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45FC2-9875-0A0C-A340-EE4382724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8CCC-BE11-2B34-2B36-764A122A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20342-0765-9A9A-E28C-D48791F2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Conditional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Chain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</p:txBody>
      </p:sp>
    </p:spTree>
    <p:extLst>
      <p:ext uri="{BB962C8B-B14F-4D97-AF65-F5344CB8AC3E}">
        <p14:creationId xmlns:p14="http://schemas.microsoft.com/office/powerpoint/2010/main" val="353002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EA0D-61F1-47D5-9743-8E9A86A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(Idea)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B3ACF28-0D4F-4FAB-957E-BBCD20608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33" y="1241887"/>
            <a:ext cx="1097184" cy="8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84D6E8C-71C0-4BE9-9D7A-C964E031F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35" y="1094843"/>
            <a:ext cx="600196" cy="12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 descr="Venn diagram of A (people who like ice cream) and B (people who like doughnuts). &#10;14 people don’t like either.">
            <a:extLst>
              <a:ext uri="{FF2B5EF4-FFF2-40B4-BE49-F238E27FC236}">
                <a16:creationId xmlns:a16="http://schemas.microsoft.com/office/drawing/2014/main" id="{66D0721B-FEF2-4594-8C3D-27582DD7E1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27990" y="929471"/>
            <a:ext cx="5792390" cy="3258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Circle representing set A - people who like ice cream .Of these 36 like only ice cream and 7 like both ice cream and doughnuts.">
            <a:extLst>
              <a:ext uri="{FF2B5EF4-FFF2-40B4-BE49-F238E27FC236}">
                <a16:creationId xmlns:a16="http://schemas.microsoft.com/office/drawing/2014/main" id="{10FD4028-3637-43D9-BB98-DC6D96E0C2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256804" y="1378154"/>
            <a:ext cx="2465991" cy="2526638"/>
          </a:xfrm>
          <a:prstGeom prst="ellipse">
            <a:avLst/>
          </a:prstGeom>
          <a:solidFill>
            <a:srgbClr val="C00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 descr="Circle showing set of people who like donuts. There are 20 of them and out of those 7 also like ice cream.">
            <a:extLst>
              <a:ext uri="{FF2B5EF4-FFF2-40B4-BE49-F238E27FC236}">
                <a16:creationId xmlns:a16="http://schemas.microsoft.com/office/drawing/2014/main" id="{5E5DA8B7-9AE1-49F7-B4B4-7D40277B9B1A}"/>
              </a:ext>
            </a:extLst>
          </p:cNvPr>
          <p:cNvSpPr/>
          <p:nvPr/>
        </p:nvSpPr>
        <p:spPr>
          <a:xfrm>
            <a:off x="5076417" y="1635076"/>
            <a:ext cx="1828800" cy="1828800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B9DA-72FC-419F-A398-D46AE09A6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8696" y="1340715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CE0C0-1710-42BE-B6B6-76DD87872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98729" y="1119541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672C26-A822-4CB2-932E-4AC6202A5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6428" y="2234191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36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DB96C-C2EC-44E6-B22A-2593018DA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39532" y="221749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9637A-63F6-4F91-B7E3-1939954BB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28511" y="2217498"/>
            <a:ext cx="57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68CA0-B4E3-4170-B8E6-9CA5EBFF9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56743" y="3477883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4058-B6CB-4080-A528-CBFB5FA1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57952"/>
            <a:ext cx="10972800" cy="2003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What’s the probability that a uniformly random person likes ice cream </a:t>
            </a:r>
            <a:r>
              <a:rPr lang="en-US" sz="2400" b="1" dirty="0"/>
              <a:t>given </a:t>
            </a:r>
            <a:r>
              <a:rPr lang="en-US" sz="2400" dirty="0"/>
              <a:t>they like donuts?</a:t>
            </a:r>
          </a:p>
        </p:txBody>
      </p:sp>
    </p:spTree>
    <p:extLst>
      <p:ext uri="{BB962C8B-B14F-4D97-AF65-F5344CB8AC3E}">
        <p14:creationId xmlns:p14="http://schemas.microsoft.com/office/powerpoint/2010/main" val="19881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9507-D71F-4555-A0FF-270DFEA4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9C9673B-6128-495F-A520-BEA08BE51F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E</a:t>
                </a:r>
                <a:r>
                  <a:rPr lang="en-US" sz="2800" i="1" dirty="0"/>
                  <a:t> </a:t>
                </a:r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F</a:t>
                </a:r>
                <a:r>
                  <a:rPr lang="en-US" sz="2800" dirty="0"/>
                  <a:t> happened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rgbClr val="0070C0"/>
                              </a:solidFill>
                            </a:rPr>
                            <m:t>E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rgbClr val="0070C0"/>
                              </a:solidFill>
                            </a:rPr>
                            <m:t>F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rgbClr val="0070C0"/>
                              </a:solidFill>
                            </a:rPr>
                            <m:t>E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rgbClr val="0070C0"/>
                              </a:solidFill>
                            </a:rPr>
                            <m:t>F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rgbClr val="0070C0"/>
                              </a:solidFill>
                            </a:rPr>
                            <m:t>F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9C9673B-6128-495F-A520-BEA08BE51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blipFill>
                <a:blip r:embed="rId4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71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6EF03-C1AF-D721-FBD0-FB703CF8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0959-BB10-0E65-6408-9B3D3E4E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53E4C0-583A-534C-79B5-AAAE1DA56A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h</a:t>
                </a:r>
                <a:r>
                  <a:rPr lang="en-US" sz="2800" dirty="0"/>
                  <a:t>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53E4C0-583A-534C-79B5-AAAE1DA56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blipFill>
                <a:blip r:embed="rId3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8324278-BB37-A5F7-FE41-BF3D3C2DF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0" y="3404372"/>
            <a:ext cx="3801150" cy="26210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B2FAE1-C273-F769-6432-0DB6A015E1AA}"/>
              </a:ext>
            </a:extLst>
          </p:cNvPr>
          <p:cNvSpPr/>
          <p:nvPr/>
        </p:nvSpPr>
        <p:spPr>
          <a:xfrm>
            <a:off x="4899008" y="3527998"/>
            <a:ext cx="6669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Candara" panose="020E0502030303020204" pitchFamily="34" charset="0"/>
              </a:rPr>
              <a:t>Two equivalent views for </a:t>
            </a:r>
            <a:r>
              <a:rPr lang="en-US" sz="2400" b="1" u="sng" dirty="0">
                <a:highlight>
                  <a:srgbClr val="FFFF00"/>
                </a:highlight>
                <a:latin typeface="Candara" panose="020E0502030303020204" pitchFamily="34" charset="0"/>
              </a:rPr>
              <a:t>equally likely outcomes</a:t>
            </a:r>
            <a:r>
              <a:rPr lang="en-US" sz="2400" b="1" dirty="0">
                <a:latin typeface="Candara" panose="020E050203030302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31B8A7-C93D-DA35-C314-B71105456C48}"/>
              </a:ext>
            </a:extLst>
          </p:cNvPr>
          <p:cNvGrpSpPr/>
          <p:nvPr/>
        </p:nvGrpSpPr>
        <p:grpSpPr>
          <a:xfrm>
            <a:off x="4762684" y="4218666"/>
            <a:ext cx="5520421" cy="1063176"/>
            <a:chOff x="4762684" y="3858287"/>
            <a:chExt cx="5520421" cy="1063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4D66C6C-1345-42E7-0BC8-1B920AE7AE71}"/>
                    </a:ext>
                  </a:extLst>
                </p:cNvPr>
                <p:cNvSpPr/>
                <p:nvPr/>
              </p:nvSpPr>
              <p:spPr>
                <a:xfrm>
                  <a:off x="4762684" y="3858287"/>
                  <a:ext cx="2168927" cy="10631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  <a:p>
                  <a:endParaRPr lang="en-US" b="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DCC53FE-27B1-4A60-AF30-74AF5BC401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684" y="3858287"/>
                  <a:ext cx="2168927" cy="10631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0FC888E-8C18-CB03-7984-DA7091E1514A}"/>
                    </a:ext>
                  </a:extLst>
                </p:cNvPr>
                <p:cNvSpPr/>
                <p:nvPr/>
              </p:nvSpPr>
              <p:spPr>
                <a:xfrm>
                  <a:off x="7082998" y="3944789"/>
                  <a:ext cx="320010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(</a:t>
                  </a:r>
                  <a:r>
                    <a:rPr lang="en-US" sz="2000" dirty="0">
                      <a:latin typeface="Candara" panose="020E0502030303020204" pitchFamily="34" charset="0"/>
                    </a:rPr>
                    <a:t>of the 10 outcomes in set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</a:rPr>
                        <m:t>F</m:t>
                      </m:r>
                    </m:oMath>
                  </a14:m>
                  <a:r>
                    <a:rPr lang="en-US" sz="2000" dirty="0">
                      <a:latin typeface="Candara" panose="020E0502030303020204" pitchFamily="34" charset="0"/>
                    </a:rPr>
                    <a:t>,</a:t>
                  </a:r>
                </a:p>
                <a:p>
                  <a:r>
                    <a:rPr lang="en-US" sz="2000" dirty="0">
                      <a:latin typeface="Candara" panose="020E0502030303020204" pitchFamily="34" charset="0"/>
                    </a:rPr>
                    <a:t> only 2 of these are in set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a14:m>
                  <a:r>
                    <a:rPr lang="en-US" sz="2000" dirty="0">
                      <a:latin typeface="Candara" panose="020E0502030303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0FC888E-8C18-CB03-7984-DA7091E151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98" y="3944789"/>
                  <a:ext cx="3200107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976" t="-3509" r="-1976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7C21C6-F7BF-1FF6-6A8D-95BA671F47E8}"/>
                  </a:ext>
                </a:extLst>
              </p:cNvPr>
              <p:cNvSpPr/>
              <p:nvPr/>
            </p:nvSpPr>
            <p:spPr>
              <a:xfrm>
                <a:off x="4762684" y="5259901"/>
                <a:ext cx="4640629" cy="1597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7C21C6-F7BF-1FF6-6A8D-95BA671F4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684" y="5259901"/>
                <a:ext cx="4640629" cy="1597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6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A9C1-90B9-E9CC-1C2C-C734A39B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1B5E6-216A-CF89-C2A7-7E4DF204A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 on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F902F2-B7A6-8A4F-93A3-DC0ABA0B3288}"/>
              </a:ext>
            </a:extLst>
          </p:cNvPr>
          <p:cNvSpPr/>
          <p:nvPr/>
        </p:nvSpPr>
        <p:spPr>
          <a:xfrm>
            <a:off x="121204" y="3474309"/>
            <a:ext cx="5782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offspring of a horse is called a foal.  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Horse couples have one foal at a time and each foal is either a “colt” or a “filly.”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We’re told that a horse couple had 2 foals and that each outcome is equally likely.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286982-8CD7-B82D-A00B-8986BC26822B}"/>
                  </a:ext>
                </a:extLst>
              </p:cNvPr>
              <p:cNvSpPr/>
              <p:nvPr/>
            </p:nvSpPr>
            <p:spPr>
              <a:xfrm>
                <a:off x="6096000" y="2714811"/>
                <a:ext cx="62869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Q: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ndara" panose="020E0502030303020204" pitchFamily="34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both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are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colts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286982-8CD7-B82D-A00B-8986BC268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14811"/>
                <a:ext cx="6286995" cy="523220"/>
              </a:xfrm>
              <a:prstGeom prst="rect">
                <a:avLst/>
              </a:prstGeom>
              <a:blipFill>
                <a:blip r:embed="rId2"/>
                <a:stretch>
                  <a:fillRect l="-222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196FB10-CE59-94F2-55C8-3EB72AFFD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" y="1074483"/>
            <a:ext cx="2347866" cy="1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8CDEC-EF5B-DEF6-C2A0-64E2BE4D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B2611F-F3ED-937C-6853-A32BEA09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 on Events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534541-9A6C-B7E6-4EC9-DAEA4FFE0B67}"/>
              </a:ext>
            </a:extLst>
          </p:cNvPr>
          <p:cNvSpPr/>
          <p:nvPr/>
        </p:nvSpPr>
        <p:spPr>
          <a:xfrm>
            <a:off x="121204" y="3474309"/>
            <a:ext cx="5782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offspring of a horse is called a foal.  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Horse couples have one foal at a time and each foal is either a “colt” or a “filly.”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We’re told that a horse couple had 2 foals and that each outcome is equally likely. We are also told that at least one of these is a colt.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C8EC5F-F54D-DB07-4BDA-CE1C6B991C02}"/>
                  </a:ext>
                </a:extLst>
              </p:cNvPr>
              <p:cNvSpPr/>
              <p:nvPr/>
            </p:nvSpPr>
            <p:spPr>
              <a:xfrm>
                <a:off x="6096000" y="2714811"/>
                <a:ext cx="62869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Q: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ndara" panose="020E0502030303020204" pitchFamily="34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both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are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colts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2800" b="0" i="0" smtClean="0">
                        <a:latin typeface="Candara" panose="020E050203030302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1 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colt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ndara" panose="020E0502030303020204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C8EC5F-F54D-DB07-4BDA-CE1C6B991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14811"/>
                <a:ext cx="6286995" cy="523220"/>
              </a:xfrm>
              <a:prstGeom prst="rect">
                <a:avLst/>
              </a:prstGeom>
              <a:blipFill>
                <a:blip r:embed="rId2"/>
                <a:stretch>
                  <a:fillRect l="-2222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1C7FE72-B534-BCC3-C667-5D1D14C85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" y="1074483"/>
            <a:ext cx="2347866" cy="1901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73A70E-174D-8150-4FB8-C5AC91B0DB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5105" y="682293"/>
                <a:ext cx="7507941" cy="162570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000" dirty="0"/>
                  <a:t>The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000" dirty="0"/>
                  <a:t> of event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u="sng" dirty="0"/>
                  <a:t>given</a:t>
                </a:r>
                <a:r>
                  <a:rPr lang="en-US" sz="2000" dirty="0"/>
                  <a:t> an event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/>
                  <a:t>happened (assuming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73A70E-174D-8150-4FB8-C5AC91B0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5" y="682293"/>
                <a:ext cx="7507941" cy="1625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0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 on Events - 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A010E-B3EC-6C0E-4B7A-297D8C0C1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" y="1074483"/>
            <a:ext cx="2347866" cy="1901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93835C-2923-0556-098A-28109DCB5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0463" y="1097689"/>
            <a:ext cx="4885676" cy="5258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572D40-535B-7DB2-1426-168242BB1CCB}"/>
                  </a:ext>
                </a:extLst>
              </p:cNvPr>
              <p:cNvSpPr/>
              <p:nvPr/>
            </p:nvSpPr>
            <p:spPr>
              <a:xfrm>
                <a:off x="6871035" y="1097689"/>
                <a:ext cx="46946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both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colts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colt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ndara" panose="020E0502030303020204" pitchFamily="34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572D40-535B-7DB2-1426-168242BB1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35" y="1097689"/>
                <a:ext cx="4694669" cy="523220"/>
              </a:xfrm>
              <a:prstGeom prst="rect">
                <a:avLst/>
              </a:prstGeom>
              <a:blipFill>
                <a:blip r:embed="rId3"/>
                <a:stretch>
                  <a:fillRect t="-9524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22E49C-B2D1-AB9E-35A6-AAC022B25388}"/>
                  </a:ext>
                </a:extLst>
              </p:cNvPr>
              <p:cNvSpPr/>
              <p:nvPr/>
            </p:nvSpPr>
            <p:spPr>
              <a:xfrm>
                <a:off x="7781663" y="1960277"/>
                <a:ext cx="4224170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both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are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colts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&amp;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colt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colt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22E49C-B2D1-AB9E-35A6-AAC022B25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63" y="1960277"/>
                <a:ext cx="4224170" cy="862865"/>
              </a:xfrm>
              <a:prstGeom prst="rect">
                <a:avLst/>
              </a:prstGeom>
              <a:blipFill>
                <a:blip r:embed="rId4"/>
                <a:stretch>
                  <a:fillRect t="-72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986D40-20EE-329D-A15B-D66CC5BF380A}"/>
                  </a:ext>
                </a:extLst>
              </p:cNvPr>
              <p:cNvSpPr/>
              <p:nvPr/>
            </p:nvSpPr>
            <p:spPr>
              <a:xfrm>
                <a:off x="7781663" y="3092617"/>
                <a:ext cx="2943946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both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are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colts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colt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E986D40-20EE-329D-A15B-D66CC5BF3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63" y="3092617"/>
                <a:ext cx="2943946" cy="862865"/>
              </a:xfrm>
              <a:prstGeom prst="rect">
                <a:avLst/>
              </a:prstGeom>
              <a:blipFill>
                <a:blip r:embed="rId5"/>
                <a:stretch>
                  <a:fillRect t="-5797" r="-42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BA0C29-C8AB-5EE1-29A0-16D3F7A587D7}"/>
                  </a:ext>
                </a:extLst>
              </p:cNvPr>
              <p:cNvSpPr/>
              <p:nvPr/>
            </p:nvSpPr>
            <p:spPr>
              <a:xfrm>
                <a:off x="7070463" y="4070516"/>
                <a:ext cx="2321533" cy="1320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BA0C29-C8AB-5EE1-29A0-16D3F7A58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63" y="4070516"/>
                <a:ext cx="2321533" cy="1320939"/>
              </a:xfrm>
              <a:prstGeom prst="rect">
                <a:avLst/>
              </a:prstGeom>
              <a:blipFill>
                <a:blip r:embed="rId6"/>
                <a:stretch>
                  <a:fillRect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5CA3E79-3888-6244-FDA1-81BDB8A068FA}"/>
                  </a:ext>
                </a:extLst>
              </p:cNvPr>
              <p:cNvSpPr/>
              <p:nvPr/>
            </p:nvSpPr>
            <p:spPr>
              <a:xfrm>
                <a:off x="7828458" y="5570173"/>
                <a:ext cx="80554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5CA3E79-3888-6244-FDA1-81BDB8A06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58" y="5570173"/>
                <a:ext cx="805542" cy="786177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4B338B1-DF06-2040-FC59-65EFEF60A41E}"/>
              </a:ext>
            </a:extLst>
          </p:cNvPr>
          <p:cNvSpPr/>
          <p:nvPr/>
        </p:nvSpPr>
        <p:spPr>
          <a:xfrm>
            <a:off x="363250" y="3429000"/>
            <a:ext cx="65077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offspring of a horse is called a foal.  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Horse couples have one foal at a time and each foal is either a “colt” or a “filly.”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We’re told that a horse couple had 2 foals and that each outcome is equally likely. We are also told that at least one of these is a colt.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362B1-AEC9-305C-705C-36F922FE5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5515A9-98E3-F548-36E8-95BE2DCA9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63932"/>
            <a:ext cx="12192000" cy="807522"/>
          </a:xfrm>
        </p:spPr>
        <p:txBody>
          <a:bodyPr>
            <a:normAutofit/>
          </a:bodyPr>
          <a:lstStyle/>
          <a:p>
            <a:r>
              <a:rPr lang="en-US" sz="4000" dirty="0"/>
              <a:t>Conditional Probability on Events -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7F6DC-C355-F1DF-C3BF-4548AEBDF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0" y="1074483"/>
            <a:ext cx="2347866" cy="19019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698BA4F-A1D7-3CC5-0B7D-B8A3BF6CE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8539" y="1397426"/>
            <a:ext cx="4885676" cy="1843886"/>
            <a:chOff x="7148586" y="4444912"/>
            <a:chExt cx="4885676" cy="1843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F130DB-FDF2-BA97-3D05-DE4772A44128}"/>
                </a:ext>
              </a:extLst>
            </p:cNvPr>
            <p:cNvSpPr/>
            <p:nvPr/>
          </p:nvSpPr>
          <p:spPr>
            <a:xfrm>
              <a:off x="7148586" y="4444912"/>
              <a:ext cx="4885676" cy="1843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CE21EEC-F54B-A718-45A3-592CE38B9FC4}"/>
                    </a:ext>
                  </a:extLst>
                </p:cNvPr>
                <p:cNvSpPr/>
                <p:nvPr/>
              </p:nvSpPr>
              <p:spPr>
                <a:xfrm>
                  <a:off x="7244089" y="4707868"/>
                  <a:ext cx="469466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both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colts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ndara" panose="020E0502030303020204" pitchFamily="34" charset="0"/>
                          </a:rPr>
                          <m:t>colt</m:t>
                        </m:r>
                        <m:r>
                          <m:rPr>
                            <m:nor/>
                          </m:rPr>
                          <a:rPr lang="en-US" sz="2800" b="0" i="0" dirty="0" smtClean="0"/>
                          <m:t>}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CE21EEC-F54B-A718-45A3-592CE38B9F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089" y="4707868"/>
                  <a:ext cx="4694669" cy="523220"/>
                </a:xfrm>
                <a:prstGeom prst="rect">
                  <a:avLst/>
                </a:prstGeom>
                <a:blipFill>
                  <a:blip r:embed="rId3"/>
                  <a:stretch>
                    <a:fillRect t="-9524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4AA029F-08AF-F601-E124-639101A3BEE4}"/>
                    </a:ext>
                  </a:extLst>
                </p:cNvPr>
                <p:cNvSpPr/>
                <p:nvPr/>
              </p:nvSpPr>
              <p:spPr>
                <a:xfrm>
                  <a:off x="8785881" y="5298640"/>
                  <a:ext cx="80554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6EE696A-B355-4951-9BCC-168CFEA40F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5881" y="5298640"/>
                  <a:ext cx="805542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 descr="Picture illustrating the answer.">
            <a:extLst>
              <a:ext uri="{FF2B5EF4-FFF2-40B4-BE49-F238E27FC236}">
                <a16:creationId xmlns:a16="http://schemas.microsoft.com/office/drawing/2014/main" id="{6E225BC8-B274-81A1-9DE0-A84D2C4C29C0}"/>
              </a:ext>
            </a:extLst>
          </p:cNvPr>
          <p:cNvGrpSpPr/>
          <p:nvPr/>
        </p:nvGrpSpPr>
        <p:grpSpPr>
          <a:xfrm>
            <a:off x="8153400" y="4013055"/>
            <a:ext cx="2320327" cy="2031821"/>
            <a:chOff x="8153400" y="4013055"/>
            <a:chExt cx="2320327" cy="20318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71AB04-9BF4-D0EC-FF87-4EFA8F13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4013055"/>
              <a:ext cx="2320327" cy="2031821"/>
            </a:xfrm>
            <a:prstGeom prst="rect">
              <a:avLst/>
            </a:prstGeom>
          </p:spPr>
        </p:pic>
        <p:pic>
          <p:nvPicPr>
            <p:cNvPr id="17" name="Picture 16" descr="Shape, arrow&#10;&#10;Description automatically generated">
              <a:extLst>
                <a:ext uri="{FF2B5EF4-FFF2-40B4-BE49-F238E27FC236}">
                  <a16:creationId xmlns:a16="http://schemas.microsoft.com/office/drawing/2014/main" id="{272471AC-BBB8-C0E7-B1B1-7BD70F2B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166881" y="4523250"/>
              <a:ext cx="485565" cy="505715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41E54-6ABF-8E76-4267-041202F4E919}"/>
              </a:ext>
            </a:extLst>
          </p:cNvPr>
          <p:cNvSpPr/>
          <p:nvPr/>
        </p:nvSpPr>
        <p:spPr>
          <a:xfrm>
            <a:off x="363250" y="3429000"/>
            <a:ext cx="65077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offspring of a horse is called a foal.  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Horse couples have one foal at a time and each foal is either a “colt” or a “filly.”</a:t>
            </a:r>
          </a:p>
          <a:p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We’re told that a horse couple had 2 foals and that each outcome is equally likely. We are also told that at least one of these is a colt.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9507-D71F-4555-A0FF-270DFEA4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in a 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07286-0DA9-4AC8-9186-8F1CDDA2A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819646"/>
                <a:ext cx="10972800" cy="25413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 probability space is uniform, then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07286-0DA9-4AC8-9186-8F1CDDA2A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819646"/>
                <a:ext cx="10972800" cy="2541397"/>
              </a:xfrm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98E9D1-4CAB-8BE3-74BC-EE1571DB0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happened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298E9D1-4CAB-8BE3-74BC-EE1571DB0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800" cy="2128211"/>
              </a:xfrm>
              <a:prstGeom prst="rect">
                <a:avLst/>
              </a:prstGeom>
              <a:blipFill>
                <a:blip r:embed="rId4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9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63E7-4A7C-B0B7-1482-8DEA555A0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2BC5-C820-65FD-4575-96C9A267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9F5E-5E1C-28EB-EA2A-1C5D6BD93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</a:t>
            </a:r>
          </a:p>
          <a:p>
            <a:r>
              <a:rPr lang="en-US" dirty="0">
                <a:solidFill>
                  <a:srgbClr val="0070C0"/>
                </a:solidFill>
              </a:rPr>
              <a:t>Chain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</p:txBody>
      </p:sp>
    </p:spTree>
    <p:extLst>
      <p:ext uri="{BB962C8B-B14F-4D97-AF65-F5344CB8AC3E}">
        <p14:creationId xmlns:p14="http://schemas.microsoft.com/office/powerpoint/2010/main" val="4138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The Birthday Paradox, Conditional Probability and more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5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01183C2-F11A-87DF-6459-34595938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223" y="5877544"/>
            <a:ext cx="6632388" cy="365125"/>
          </a:xfrm>
        </p:spPr>
        <p:txBody>
          <a:bodyPr/>
          <a:lstStyle/>
          <a:p>
            <a:r>
              <a:rPr lang="en-US" dirty="0"/>
              <a:t>Many of the slides in this lecture were created by Mor </a:t>
            </a:r>
            <a:r>
              <a:rPr lang="en-US" dirty="0" err="1"/>
              <a:t>Harchol</a:t>
            </a:r>
            <a:r>
              <a:rPr lang="en-US" dirty="0"/>
              <a:t>-Balter for her book: "Introduction to Probability for Computing", </a:t>
            </a:r>
            <a:r>
              <a:rPr lang="en-US" dirty="0" err="1"/>
              <a:t>Harchol</a:t>
            </a:r>
            <a:r>
              <a:rPr lang="en-US" dirty="0"/>
              <a:t>-Balter '24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6606"/>
            <a:ext cx="12192000" cy="807522"/>
          </a:xfrm>
        </p:spPr>
        <p:txBody>
          <a:bodyPr>
            <a:normAutofit/>
          </a:bodyPr>
          <a:lstStyle/>
          <a:p>
            <a:r>
              <a:rPr lang="en-US" sz="4000" dirty="0"/>
              <a:t>Chain Rule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45829" y="1071939"/>
            <a:ext cx="6313776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1149463" y="1194254"/>
                <a:ext cx="8058997" cy="1360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then:</a:t>
                </a:r>
                <a:endParaRPr lang="en-US" sz="2400" b="1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63" y="1194254"/>
                <a:ext cx="8058997" cy="1360501"/>
              </a:xfrm>
              <a:prstGeom prst="rect">
                <a:avLst/>
              </a:prstGeom>
              <a:blipFill>
                <a:blip r:embed="rId2"/>
                <a:stretch>
                  <a:fillRect l="-1101" t="-2778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1B5CCDB-BAFB-4532-9E82-23155439C037}"/>
              </a:ext>
            </a:extLst>
          </p:cNvPr>
          <p:cNvSpPr/>
          <p:nvPr/>
        </p:nvSpPr>
        <p:spPr>
          <a:xfrm>
            <a:off x="380871" y="2699431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Equivalently, we can write: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2CD1773-2914-46E4-B9B8-2A2BA2187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04524" y="3327429"/>
            <a:ext cx="11225597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/>
              <p:nvPr/>
            </p:nvSpPr>
            <p:spPr>
              <a:xfrm>
                <a:off x="483201" y="3388302"/>
                <a:ext cx="8058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then: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1" y="3388302"/>
                <a:ext cx="8058997" cy="461665"/>
              </a:xfrm>
              <a:prstGeom prst="rect">
                <a:avLst/>
              </a:prstGeom>
              <a:blipFill>
                <a:blip r:embed="rId3"/>
                <a:stretch>
                  <a:fillRect l="-1101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19E44B-FABD-4BE6-9088-7BDAE5D0CB9B}"/>
                  </a:ext>
                </a:extLst>
              </p:cNvPr>
              <p:cNvSpPr/>
              <p:nvPr/>
            </p:nvSpPr>
            <p:spPr>
              <a:xfrm>
                <a:off x="404524" y="4154522"/>
                <a:ext cx="4418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ndara" panose="020E0502030303020204" pitchFamily="34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19E44B-FABD-4BE6-9088-7BDAE5D0C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4" y="4154522"/>
                <a:ext cx="4418364" cy="461665"/>
              </a:xfrm>
              <a:prstGeom prst="rect">
                <a:avLst/>
              </a:prstGeom>
              <a:blipFill>
                <a:blip r:embed="rId4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 descr="Probabaility outcome is in both E1 and E2">
            <a:extLst>
              <a:ext uri="{FF2B5EF4-FFF2-40B4-BE49-F238E27FC236}">
                <a16:creationId xmlns:a16="http://schemas.microsoft.com/office/drawing/2014/main" id="{5CFB9801-B740-441C-B4DC-9A114E7C79C8}"/>
              </a:ext>
            </a:extLst>
          </p:cNvPr>
          <p:cNvGrpSpPr/>
          <p:nvPr/>
        </p:nvGrpSpPr>
        <p:grpSpPr>
          <a:xfrm>
            <a:off x="483201" y="4707389"/>
            <a:ext cx="1236236" cy="1596439"/>
            <a:chOff x="483201" y="4707389"/>
            <a:chExt cx="1236236" cy="1596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AE5ED33-246E-47DE-BD05-307FA0DD45F7}"/>
                    </a:ext>
                  </a:extLst>
                </p:cNvPr>
                <p:cNvSpPr/>
                <p:nvPr/>
              </p:nvSpPr>
              <p:spPr>
                <a:xfrm>
                  <a:off x="483201" y="5103499"/>
                  <a:ext cx="1236236" cy="12003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andara" panose="020E0502030303020204" pitchFamily="34" charset="0"/>
                    </a:rPr>
                    <a:t>Probability</a:t>
                  </a: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outcome</a:t>
                  </a: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is in both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Candara" panose="020E0502030303020204" pitchFamily="34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AE5ED33-246E-47DE-BD05-307FA0DD4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01" y="5103499"/>
                  <a:ext cx="1236236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3030" t="-2083" r="-3030" b="-7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D021DA5-69A7-4F65-AC29-F5DFA361AD73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1101319" y="4707389"/>
              <a:ext cx="202695" cy="3961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 descr="Probability outcome is in E1">
            <a:extLst>
              <a:ext uri="{FF2B5EF4-FFF2-40B4-BE49-F238E27FC236}">
                <a16:creationId xmlns:a16="http://schemas.microsoft.com/office/drawing/2014/main" id="{B42E6E32-9CDB-4EF9-B6CE-320A79A3BA6C}"/>
              </a:ext>
            </a:extLst>
          </p:cNvPr>
          <p:cNvGrpSpPr/>
          <p:nvPr/>
        </p:nvGrpSpPr>
        <p:grpSpPr>
          <a:xfrm>
            <a:off x="2095538" y="4685986"/>
            <a:ext cx="1236236" cy="1354020"/>
            <a:chOff x="2095538" y="4685986"/>
            <a:chExt cx="1236236" cy="135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C2F1D12-EF9A-49EB-81FD-4D1CF3509D9B}"/>
                    </a:ext>
                  </a:extLst>
                </p:cNvPr>
                <p:cNvSpPr/>
                <p:nvPr/>
              </p:nvSpPr>
              <p:spPr>
                <a:xfrm>
                  <a:off x="2095538" y="5116676"/>
                  <a:ext cx="1236236" cy="9233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andara" panose="020E0502030303020204" pitchFamily="34" charset="0"/>
                    </a:rPr>
                    <a:t>Probability</a:t>
                  </a: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outcome</a:t>
                  </a: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is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C2F1D12-EF9A-49EB-81FD-4D1CF3509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38" y="5116676"/>
                  <a:ext cx="1236236" cy="923330"/>
                </a:xfrm>
                <a:prstGeom prst="rect">
                  <a:avLst/>
                </a:prstGeom>
                <a:blipFill>
                  <a:blip r:embed="rId6"/>
                  <a:stretch>
                    <a:fillRect l="-5102" t="-2703" r="-3061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749845-A057-43B8-A873-3500A25B1F31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2713656" y="4685986"/>
              <a:ext cx="122175" cy="430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 descr="Probability outcome is in E2 given that it is in E1">
            <a:extLst>
              <a:ext uri="{FF2B5EF4-FFF2-40B4-BE49-F238E27FC236}">
                <a16:creationId xmlns:a16="http://schemas.microsoft.com/office/drawing/2014/main" id="{CF9C99BC-EB1C-43EA-9BDF-895A643BE618}"/>
              </a:ext>
            </a:extLst>
          </p:cNvPr>
          <p:cNvGrpSpPr/>
          <p:nvPr/>
        </p:nvGrpSpPr>
        <p:grpSpPr>
          <a:xfrm>
            <a:off x="3581401" y="4693939"/>
            <a:ext cx="1460336" cy="1640038"/>
            <a:chOff x="3581401" y="4693939"/>
            <a:chExt cx="1460336" cy="1640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7C6C318-B02C-4E60-A959-83A8766990BD}"/>
                    </a:ext>
                  </a:extLst>
                </p:cNvPr>
                <p:cNvSpPr/>
                <p:nvPr/>
              </p:nvSpPr>
              <p:spPr>
                <a:xfrm>
                  <a:off x="3581401" y="5133648"/>
                  <a:ext cx="1460336" cy="120032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Candara" panose="020E0502030303020204" pitchFamily="34" charset="0"/>
                    </a:rPr>
                    <a:t>Probability</a:t>
                  </a: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outcome</a:t>
                  </a: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is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given</m:t>
                      </m:r>
                    </m:oMath>
                  </a14:m>
                  <a:endParaRPr lang="en-US" b="0" dirty="0">
                    <a:latin typeface="Candara" panose="020E0502030303020204" pitchFamily="34" charset="0"/>
                  </a:endParaRPr>
                </a:p>
                <a:p>
                  <a:r>
                    <a:rPr lang="en-US" dirty="0">
                      <a:latin typeface="Candara" panose="020E0502030303020204" pitchFamily="34" charset="0"/>
                    </a:rPr>
                    <a:t>that it’s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7C6C318-B02C-4E60-A959-83A8766990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1" y="5133648"/>
                  <a:ext cx="1460336" cy="1200329"/>
                </a:xfrm>
                <a:prstGeom prst="rect">
                  <a:avLst/>
                </a:prstGeom>
                <a:blipFill>
                  <a:blip r:embed="rId7"/>
                  <a:stretch>
                    <a:fillRect l="-4348" t="-2105" b="-7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90B13A-6C4F-4C63-92A1-CCBF6E7A9D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6254" y="4693939"/>
              <a:ext cx="292207" cy="439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 descr="Likewise, Pr(E1 and E2) = Pr (E2) x Pr (E1 | E2)">
            <a:extLst>
              <a:ext uri="{FF2B5EF4-FFF2-40B4-BE49-F238E27FC236}">
                <a16:creationId xmlns:a16="http://schemas.microsoft.com/office/drawing/2014/main" id="{CCB57405-6F45-4BC5-9B7D-802AEDA3F61D}"/>
              </a:ext>
            </a:extLst>
          </p:cNvPr>
          <p:cNvGrpSpPr/>
          <p:nvPr/>
        </p:nvGrpSpPr>
        <p:grpSpPr>
          <a:xfrm>
            <a:off x="5849488" y="4164175"/>
            <a:ext cx="5522223" cy="480122"/>
            <a:chOff x="5722098" y="4074582"/>
            <a:chExt cx="5522223" cy="480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2BCDB1E-1B57-42CD-8507-5096390A96D3}"/>
                    </a:ext>
                  </a:extLst>
                </p:cNvPr>
                <p:cNvSpPr/>
                <p:nvPr/>
              </p:nvSpPr>
              <p:spPr>
                <a:xfrm>
                  <a:off x="6917819" y="4074582"/>
                  <a:ext cx="432650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}⋅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2BCDB1E-1B57-42CD-8507-5096390A96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819" y="4074582"/>
                  <a:ext cx="432650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1A14688-B310-4C16-88D9-EF0432C90FEE}"/>
                    </a:ext>
                  </a:extLst>
                </p:cNvPr>
                <p:cNvSpPr/>
                <p:nvPr/>
              </p:nvSpPr>
              <p:spPr>
                <a:xfrm>
                  <a:off x="5722098" y="4093039"/>
                  <a:ext cx="14462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>
                            <a:latin typeface="Candara" panose="020E0502030303020204" pitchFamily="34" charset="0"/>
                            <a:cs typeface="Calibri" panose="020F0502020204030204" pitchFamily="34" charset="0"/>
                          </a:rPr>
                          <m:t>Likewise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ndara" panose="020E0502030303020204" pitchFamily="34" charset="0"/>
                            <a:cs typeface="Calibri" panose="020F050202020403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sz="2400" dirty="0">
                    <a:latin typeface="Candara" panose="020E050203030302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1A14688-B310-4C16-88D9-EF0432C9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098" y="4093039"/>
                  <a:ext cx="144623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51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BDAF1-9848-E44C-CD77-9FA29254F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>
            <a:extLst>
              <a:ext uri="{FF2B5EF4-FFF2-40B4-BE49-F238E27FC236}">
                <a16:creationId xmlns:a16="http://schemas.microsoft.com/office/drawing/2014/main" id="{B1A8A5E6-41C3-C423-426D-B58F7425C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41880" y="906449"/>
            <a:ext cx="4667206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DB7B27-F5BF-70F4-EC0F-C17B929EE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Chain Rule for Conditioning – general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FFC96-3EB5-3B45-7F83-868C290E8B76}"/>
                  </a:ext>
                </a:extLst>
              </p:cNvPr>
              <p:cNvSpPr txBox="1"/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then: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5FFC96-3EB5-3B45-7F83-868C290E8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blipFill>
                <a:blip r:embed="rId3"/>
                <a:stretch>
                  <a:fillRect l="-1099" t="-7895" b="-28947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988A70-6452-3E11-A399-A77A7AF9826F}"/>
                  </a:ext>
                </a:extLst>
              </p:cNvPr>
              <p:cNvSpPr/>
              <p:nvPr/>
            </p:nvSpPr>
            <p:spPr>
              <a:xfrm>
                <a:off x="266301" y="1691435"/>
                <a:ext cx="4418364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988A70-6452-3E11-A399-A77A7AF98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1691435"/>
                <a:ext cx="4418364" cy="461665"/>
              </a:xfrm>
              <a:prstGeom prst="rect">
                <a:avLst/>
              </a:prstGeom>
              <a:blipFill>
                <a:blip r:embed="rId4"/>
                <a:stretch>
                  <a:fillRect b="-21053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210F9EF-B27A-33B5-1702-62D088B845FB}"/>
              </a:ext>
            </a:extLst>
          </p:cNvPr>
          <p:cNvSpPr/>
          <p:nvPr/>
        </p:nvSpPr>
        <p:spPr>
          <a:xfrm>
            <a:off x="170986" y="2635329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This can be generalized!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ACB5B756-68E4-F5DA-D95E-A3B32729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3278898"/>
            <a:ext cx="10578908" cy="3061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E87348-701C-B9D4-6B36-22AABF0A5644}"/>
                  </a:ext>
                </a:extLst>
              </p:cNvPr>
              <p:cNvSpPr/>
              <p:nvPr/>
            </p:nvSpPr>
            <p:spPr>
              <a:xfrm>
                <a:off x="531315" y="3411411"/>
                <a:ext cx="55547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u="sng" dirty="0">
                    <a:latin typeface="Candara" panose="020E0502030303020204" pitchFamily="34" charset="0"/>
                  </a:rPr>
                  <a:t>Theorem</a:t>
                </a:r>
                <a:r>
                  <a:rPr lang="en-US" sz="2400" dirty="0">
                    <a:latin typeface="Candara" panose="020E0502030303020204" pitchFamily="34" charset="0"/>
                  </a:rPr>
                  <a:t>: </a:t>
                </a:r>
                <a:r>
                  <a:rPr lang="en-US" sz="2400" b="1" dirty="0">
                    <a:latin typeface="Candara" panose="020E0502030303020204" pitchFamily="34" charset="0"/>
                  </a:rPr>
                  <a:t>[Chain Rule for Conditioning]   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then</a:t>
                </a:r>
                <a:endParaRPr lang="en-US" sz="4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E87348-701C-B9D4-6B36-22AABF0A5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15" y="3411411"/>
                <a:ext cx="5554726" cy="1200329"/>
              </a:xfrm>
              <a:prstGeom prst="rect">
                <a:avLst/>
              </a:prstGeom>
              <a:blipFill>
                <a:blip r:embed="rId5"/>
                <a:stretch>
                  <a:fillRect l="-1595" t="-4167" r="-6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81B373-89E6-D918-7F11-4CF6C83E55FB}"/>
                  </a:ext>
                </a:extLst>
              </p:cNvPr>
              <p:cNvSpPr/>
              <p:nvPr/>
            </p:nvSpPr>
            <p:spPr>
              <a:xfrm>
                <a:off x="644213" y="4951210"/>
                <a:ext cx="107063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d>
                      <m:dPr>
                        <m:begChr m:val="|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  <m:d>
                      <m:dPr>
                        <m:begChr m:val="|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81B373-89E6-D918-7F11-4CF6C83E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13" y="4951210"/>
                <a:ext cx="10706310" cy="1200329"/>
              </a:xfrm>
              <a:prstGeom prst="rect">
                <a:avLst/>
              </a:prstGeom>
              <a:blipFill>
                <a:blip r:embed="rId6"/>
                <a:stretch>
                  <a:fillRect l="-118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415600" y="28089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Chain Rule Example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Google Shape;175;p25"/>
              <p:cNvSpPr txBox="1"/>
              <p:nvPr/>
            </p:nvSpPr>
            <p:spPr>
              <a:xfrm>
                <a:off x="660400" y="1043209"/>
                <a:ext cx="10982800" cy="203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Have a Standard 52-Card Deck. Shuffle It, and draw the top 3 cards </a:t>
                </a:r>
                <a:r>
                  <a:rPr lang="en" sz="3200" b="1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in order</a:t>
                </a:r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. (uniform probability space).</a:t>
                </a:r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lang="en-US"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What is </a:t>
                </a:r>
                <a:r>
                  <a:rPr lang="en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P (</a:t>
                </a:r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                                               </a:t>
                </a:r>
                <a:r>
                  <a:rPr lang="en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) = P(</a:t>
                </a:r>
                <a:r>
                  <a:rPr lang="en" sz="32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" sz="32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" sz="32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 C</a:t>
                </a:r>
                <a:r>
                  <a:rPr lang="en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)?</a:t>
                </a:r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</p:txBody>
          </p:sp>
        </mc:Choice>
        <mc:Fallback xmlns="">
          <p:sp>
            <p:nvSpPr>
              <p:cNvPr id="175" name="Google Shape;175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043209"/>
                <a:ext cx="10982800" cy="2036000"/>
              </a:xfrm>
              <a:prstGeom prst="rect">
                <a:avLst/>
              </a:prstGeom>
              <a:blipFill>
                <a:blip r:embed="rId3"/>
                <a:stretch>
                  <a:fillRect l="-1039" b="-372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8" name="Google Shape;178;p25" descr="picture of Ace of spad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3588" y="2622499"/>
            <a:ext cx="117355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picture of 10 of club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3172" y="2622499"/>
            <a:ext cx="114960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picture of 4 of diamond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174" y="2655020"/>
            <a:ext cx="1125652" cy="154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7549353" y="3690861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Ace of Spades First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B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 10 of Clubs Second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C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4 of Diamonds Third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412411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3AD5-66AB-A12D-9714-366A64A9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2032-FE5F-07F5-D972-DD2DEB163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457F47A6-3B5F-CA97-6993-402C3588D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DDDC2027-5605-2E1F-B19E-A60E38223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089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Chain Rule Example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Google Shape;175;p25">
                <a:extLst>
                  <a:ext uri="{FF2B5EF4-FFF2-40B4-BE49-F238E27FC236}">
                    <a16:creationId xmlns:a16="http://schemas.microsoft.com/office/drawing/2014/main" id="{7D4F1DB0-44D2-1F41-0BAC-F660A980BEEB}"/>
                  </a:ext>
                </a:extLst>
              </p:cNvPr>
              <p:cNvSpPr txBox="1"/>
              <p:nvPr/>
            </p:nvSpPr>
            <p:spPr>
              <a:xfrm>
                <a:off x="660400" y="1043209"/>
                <a:ext cx="10982800" cy="203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Have a Standard 52-Card Deck. Shuffle It, and draw the top 3 cards </a:t>
                </a:r>
                <a:r>
                  <a:rPr lang="en" sz="3200" b="1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in order</a:t>
                </a:r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. (uniform probability space).</a:t>
                </a:r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lang="en-US"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What is </a:t>
                </a:r>
                <a:r>
                  <a:rPr lang="en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P (</a:t>
                </a:r>
                <a:r>
                  <a:rPr lang="en" sz="3200" dirty="0"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                                               </a:t>
                </a:r>
                <a:r>
                  <a:rPr lang="en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) = P(</a:t>
                </a:r>
                <a:r>
                  <a:rPr lang="en" sz="32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" sz="32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" sz="32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 C</a:t>
                </a:r>
                <a:r>
                  <a:rPr lang="en" sz="3200" dirty="0">
                    <a:solidFill>
                      <a:srgbClr val="7030A0"/>
                    </a:solidFill>
                    <a:latin typeface="Candara" panose="020E0502030303020204" pitchFamily="34" charset="0"/>
                    <a:ea typeface="Amatic SC"/>
                    <a:cs typeface="Amatic SC"/>
                    <a:sym typeface="Amatic SC"/>
                  </a:rPr>
                  <a:t>)?</a:t>
                </a:r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  <a:p>
                <a:endParaRPr sz="3200" dirty="0">
                  <a:latin typeface="Candara" panose="020E0502030303020204" pitchFamily="34" charset="0"/>
                  <a:ea typeface="Amatic SC"/>
                  <a:cs typeface="Amatic SC"/>
                  <a:sym typeface="Amatic SC"/>
                </a:endParaRPr>
              </a:p>
            </p:txBody>
          </p:sp>
        </mc:Choice>
        <mc:Fallback xmlns="">
          <p:sp>
            <p:nvSpPr>
              <p:cNvPr id="175" name="Google Shape;175;p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043209"/>
                <a:ext cx="10982800" cy="2036000"/>
              </a:xfrm>
              <a:prstGeom prst="rect">
                <a:avLst/>
              </a:prstGeom>
              <a:blipFill>
                <a:blip r:embed="rId3"/>
                <a:stretch>
                  <a:fillRect l="-1039" b="-372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8" name="Google Shape;178;p25" descr="picture of Ace of spades">
            <a:extLst>
              <a:ext uri="{FF2B5EF4-FFF2-40B4-BE49-F238E27FC236}">
                <a16:creationId xmlns:a16="http://schemas.microsoft.com/office/drawing/2014/main" id="{E8A45A29-0966-2C31-799D-04B2BA2CC0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3588" y="2622499"/>
            <a:ext cx="117355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picture of 10 of clubs">
            <a:extLst>
              <a:ext uri="{FF2B5EF4-FFF2-40B4-BE49-F238E27FC236}">
                <a16:creationId xmlns:a16="http://schemas.microsoft.com/office/drawing/2014/main" id="{32B7FE17-779A-CFFE-A797-7DEA20B7BD3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3172" y="2622499"/>
            <a:ext cx="114960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picture of 4 of diamonds">
            <a:extLst>
              <a:ext uri="{FF2B5EF4-FFF2-40B4-BE49-F238E27FC236}">
                <a16:creationId xmlns:a16="http://schemas.microsoft.com/office/drawing/2014/main" id="{F6A8AE31-A6CD-B64E-5E61-D0FF66ABA69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174" y="2655020"/>
            <a:ext cx="1125652" cy="154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>
            <a:extLst>
              <a:ext uri="{FF2B5EF4-FFF2-40B4-BE49-F238E27FC236}">
                <a16:creationId xmlns:a16="http://schemas.microsoft.com/office/drawing/2014/main" id="{AFE9EAF3-9B49-8AD3-C735-ED43906790C6}"/>
              </a:ext>
            </a:extLst>
          </p:cNvPr>
          <p:cNvSpPr txBox="1"/>
          <p:nvPr/>
        </p:nvSpPr>
        <p:spPr>
          <a:xfrm>
            <a:off x="7549353" y="3690861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Ace of Spades First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B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 10 of Clubs Second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C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4 of Diamonds Third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1B8499-D02F-8329-B5CD-842B6C018EA7}"/>
                  </a:ext>
                </a:extLst>
              </p:cNvPr>
              <p:cNvSpPr/>
              <p:nvPr/>
            </p:nvSpPr>
            <p:spPr>
              <a:xfrm>
                <a:off x="1018454" y="4586395"/>
                <a:ext cx="54413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1B8499-D02F-8329-B5CD-842B6C018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54" y="4586395"/>
                <a:ext cx="5441361" cy="830997"/>
              </a:xfrm>
              <a:prstGeom prst="rect">
                <a:avLst/>
              </a:prstGeom>
              <a:blipFill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F35913-A550-E009-331B-5D766920BA41}"/>
                  </a:ext>
                </a:extLst>
              </p:cNvPr>
              <p:cNvSpPr/>
              <p:nvPr/>
            </p:nvSpPr>
            <p:spPr>
              <a:xfrm>
                <a:off x="2028767" y="5401288"/>
                <a:ext cx="2389629" cy="1052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⋅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⋅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F35913-A550-E009-331B-5D766920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67" y="5401288"/>
                <a:ext cx="2389629" cy="1052789"/>
              </a:xfrm>
              <a:prstGeom prst="rect">
                <a:avLst/>
              </a:prstGeom>
              <a:blipFill>
                <a:blip r:embed="rId8"/>
                <a:stretch>
                  <a:fillRect l="-634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0E76-B75A-4591-7541-69D76FEF8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1DA8-1C6E-B181-0E87-9F5C9EAB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B98B-79D4-5C46-4777-2D279756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Chain Rule</a:t>
            </a:r>
          </a:p>
          <a:p>
            <a:r>
              <a:rPr lang="en-US" dirty="0">
                <a:solidFill>
                  <a:srgbClr val="0070C0"/>
                </a:solidFill>
              </a:rPr>
              <a:t>Independence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</p:txBody>
      </p:sp>
    </p:spTree>
    <p:extLst>
      <p:ext uri="{BB962C8B-B14F-4D97-AF65-F5344CB8AC3E}">
        <p14:creationId xmlns:p14="http://schemas.microsoft.com/office/powerpoint/2010/main" val="360616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Independent Events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5CCDB-BAFB-4532-9E82-23155439C037}"/>
              </a:ext>
            </a:extLst>
          </p:cNvPr>
          <p:cNvSpPr/>
          <p:nvPr/>
        </p:nvSpPr>
        <p:spPr>
          <a:xfrm>
            <a:off x="170986" y="2635329"/>
            <a:ext cx="779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Here’s an equivalent and perhaps more intuitive definition: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2CD1773-2914-46E4-B9B8-2A2BA2187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952014"/>
            <a:ext cx="7442303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/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written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blipFill>
                <a:blip r:embed="rId2"/>
                <a:stretch>
                  <a:fillRect l="-126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19E44B-FABD-4BE6-9088-7BDAE5D0CB9B}"/>
                  </a:ext>
                </a:extLst>
              </p:cNvPr>
              <p:cNvSpPr/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19E44B-FABD-4BE6-9088-7BDAE5D0C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>
            <a:extLst>
              <a:ext uri="{FF2B5EF4-FFF2-40B4-BE49-F238E27FC236}">
                <a16:creationId xmlns:a16="http://schemas.microsoft.com/office/drawing/2014/main" id="{AF4264EA-8590-4AA7-87A7-9BFC3495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3483036"/>
            <a:ext cx="8344299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39668F-9AD7-4460-BBF1-447DBFFDDE0F}"/>
                  </a:ext>
                </a:extLst>
              </p:cNvPr>
              <p:cNvSpPr txBox="1"/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}&gt;0</m:t>
                    </m:r>
                    <m:r>
                      <m:rPr>
                        <m:nor/>
                      </m:rPr>
                      <a:rPr lang="en-US" sz="2400">
                        <a:latin typeface="Candara" panose="020E0502030303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39668F-9AD7-4460-BBF1-447DBFFDD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blipFill>
                <a:blip r:embed="rId4"/>
                <a:stretch>
                  <a:fillRect l="-1260" t="-2985" r="-31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1050FD-9496-4A5B-8A7C-3B30987EE1CE}"/>
                  </a:ext>
                </a:extLst>
              </p:cNvPr>
              <p:cNvSpPr/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1050FD-9496-4A5B-8A7C-3B30987E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29B22B-FB9F-B160-CDD2-8F38702903CB}"/>
                  </a:ext>
                </a:extLst>
              </p:cNvPr>
              <p:cNvSpPr/>
              <p:nvPr/>
            </p:nvSpPr>
            <p:spPr>
              <a:xfrm>
                <a:off x="266301" y="5552393"/>
                <a:ext cx="10451005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independent, </a:t>
                </a:r>
                <a:r>
                  <a:rPr lang="en-US" sz="2400" dirty="0">
                    <a:latin typeface="Candara" panose="020E0502030303020204" pitchFamily="34" charset="0"/>
                  </a:rPr>
                  <a:t>so are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en-US" sz="2400" b="0" i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ndara" panose="020E0502030303020204" pitchFamily="34" charset="0"/>
                      </a:rPr>
                      <m:t>and</m:t>
                    </m:r>
                    <m:bar>
                      <m:barPr>
                        <m:pos m:val="top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bar>
                    <m:r>
                      <m:rPr>
                        <m:nor/>
                      </m:rPr>
                      <a:rPr lang="en-US" sz="2400" b="0" i="1" dirty="0" smtClean="0">
                        <a:latin typeface="Candara" panose="020E0502030303020204" pitchFamily="34" charset="0"/>
                      </a:rPr>
                      <m:t>,  </m:t>
                    </m:r>
                    <m:r>
                      <m:rPr>
                        <m:nor/>
                      </m:rPr>
                      <a:rPr lang="en-US" sz="2400" dirty="0">
                        <a:latin typeface="Candara" panose="020E0502030303020204" pitchFamily="34" charset="0"/>
                      </a:rPr>
                      <m:t>an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ndara" panose="020E0502030303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ndara" panose="020E0502030303020204" pitchFamily="34" charset="0"/>
                      </a:rPr>
                      <m:t>    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  <m:r>
                      <m:rPr>
                        <m:nor/>
                      </m:rPr>
                      <a:rPr lang="en-US" sz="2400" b="0" i="0" smtClean="0">
                        <a:latin typeface="Candara" panose="020E0502030303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andara" panose="020E050203030302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ndara" panose="020E0502030303020204" pitchFamily="34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ba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29B22B-FB9F-B160-CDD2-8F3870290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5552393"/>
                <a:ext cx="10451005" cy="502766"/>
              </a:xfrm>
              <a:prstGeom prst="rect">
                <a:avLst/>
              </a:prstGeom>
              <a:blipFill>
                <a:blip r:embed="rId6"/>
                <a:stretch>
                  <a:fillRect l="-972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0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B13D-1FED-F309-10AC-20B6FAE7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89EF-F468-85E8-5761-9E057A8A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2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F08D9-230F-B7D3-5730-0FF93C637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0029F0-3F89-D896-B51E-28A97D2C0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Independent Events – example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E3D5B-38FA-BB8C-40DD-E41EFAF98FA1}"/>
              </a:ext>
            </a:extLst>
          </p:cNvPr>
          <p:cNvSpPr/>
          <p:nvPr/>
        </p:nvSpPr>
        <p:spPr>
          <a:xfrm>
            <a:off x="170986" y="2635329"/>
            <a:ext cx="779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Here’s an equivalent and perhaps more intuitive definition: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F88DF102-C06B-5371-D359-4D767666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952014"/>
            <a:ext cx="7442303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120174-70B6-1A0D-1DC6-12B69C4AC493}"/>
                  </a:ext>
                </a:extLst>
              </p:cNvPr>
              <p:cNvSpPr txBox="1"/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written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120174-70B6-1A0D-1DC6-12B69C4AC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blipFill>
                <a:blip r:embed="rId3"/>
                <a:stretch>
                  <a:fillRect l="-126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7024254-8E93-96B9-31CB-2644C0C3A3FD}"/>
                  </a:ext>
                </a:extLst>
              </p:cNvPr>
              <p:cNvSpPr/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7024254-8E93-96B9-31CB-2644C0C3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>
            <a:extLst>
              <a:ext uri="{FF2B5EF4-FFF2-40B4-BE49-F238E27FC236}">
                <a16:creationId xmlns:a16="http://schemas.microsoft.com/office/drawing/2014/main" id="{0D6A80E5-7474-41ED-75E3-54697C9D7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3483036"/>
            <a:ext cx="8344299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0198C7-9179-1931-66E5-2EAAC8E5F9FB}"/>
                  </a:ext>
                </a:extLst>
              </p:cNvPr>
              <p:cNvSpPr txBox="1"/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}&gt;0</m:t>
                    </m:r>
                    <m:r>
                      <m:rPr>
                        <m:nor/>
                      </m:rPr>
                      <a:rPr lang="en-US" sz="2400">
                        <a:latin typeface="Candara" panose="020E0502030303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0198C7-9179-1931-66E5-2EAAC8E5F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blipFill>
                <a:blip r:embed="rId5"/>
                <a:stretch>
                  <a:fillRect l="-1260" t="-2985" r="-31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333C10-46EA-7B22-E278-B6A88BE7382D}"/>
                  </a:ext>
                </a:extLst>
              </p:cNvPr>
              <p:cNvSpPr/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333C10-46EA-7B22-E278-B6A88BE73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D19F0D1-C044-417E-CA35-AC3AA43F4E7B}"/>
              </a:ext>
            </a:extLst>
          </p:cNvPr>
          <p:cNvSpPr/>
          <p:nvPr/>
        </p:nvSpPr>
        <p:spPr>
          <a:xfrm>
            <a:off x="344978" y="5141085"/>
            <a:ext cx="854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Q1</a:t>
            </a:r>
            <a:r>
              <a:rPr lang="en-US" sz="2400" dirty="0">
                <a:latin typeface="Candara" panose="020E0502030303020204" pitchFamily="34" charset="0"/>
              </a:rPr>
              <a:t>: Can two mutually exclusive, non-null events be independent?</a:t>
            </a:r>
          </a:p>
        </p:txBody>
      </p:sp>
    </p:spTree>
    <p:extLst>
      <p:ext uri="{BB962C8B-B14F-4D97-AF65-F5344CB8AC3E}">
        <p14:creationId xmlns:p14="http://schemas.microsoft.com/office/powerpoint/2010/main" val="9644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DCD00-6B13-244F-E3B1-FAC4AD9F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E919BD-3761-CABB-40A4-CD226677C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Independent Events – example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7DCF3F-ABF1-D0D3-44B9-ADEC33458BAD}"/>
              </a:ext>
            </a:extLst>
          </p:cNvPr>
          <p:cNvSpPr/>
          <p:nvPr/>
        </p:nvSpPr>
        <p:spPr>
          <a:xfrm>
            <a:off x="170986" y="2635329"/>
            <a:ext cx="779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Here’s an equivalent and perhaps more intuitive definition: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FECB6C99-4C46-0607-90E7-3C382ABD2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952014"/>
            <a:ext cx="7442303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1340B-F3E9-6A6F-E880-F67E7038DD80}"/>
                  </a:ext>
                </a:extLst>
              </p:cNvPr>
              <p:cNvSpPr txBox="1"/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written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120174-70B6-1A0D-1DC6-12B69C4AC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blipFill>
                <a:blip r:embed="rId3"/>
                <a:stretch>
                  <a:fillRect l="-126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A308C1-DBEA-AF07-EF88-D4619035BEBD}"/>
                  </a:ext>
                </a:extLst>
              </p:cNvPr>
              <p:cNvSpPr/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7024254-8E93-96B9-31CB-2644C0C3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>
            <a:extLst>
              <a:ext uri="{FF2B5EF4-FFF2-40B4-BE49-F238E27FC236}">
                <a16:creationId xmlns:a16="http://schemas.microsoft.com/office/drawing/2014/main" id="{F5929089-85B1-F799-1057-1778DBEFB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3483036"/>
            <a:ext cx="8344299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BD9E31-DAA0-136A-A840-E2D4551A117E}"/>
                  </a:ext>
                </a:extLst>
              </p:cNvPr>
              <p:cNvSpPr txBox="1"/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}&gt;0</m:t>
                    </m:r>
                    <m:r>
                      <m:rPr>
                        <m:nor/>
                      </m:rPr>
                      <a:rPr lang="en-US" sz="2400">
                        <a:latin typeface="Candara" panose="020E0502030303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0198C7-9179-1931-66E5-2EAAC8E5F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blipFill>
                <a:blip r:embed="rId5"/>
                <a:stretch>
                  <a:fillRect l="-1260" t="-2985" r="-31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04A363F-E154-490A-8A1F-B7375EF228D8}"/>
                  </a:ext>
                </a:extLst>
              </p:cNvPr>
              <p:cNvSpPr/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333C10-46EA-7B22-E278-B6A88BE73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39D09-BD04-5978-BBC1-A8DE05E28DE5}"/>
                  </a:ext>
                </a:extLst>
              </p:cNvPr>
              <p:cNvSpPr/>
              <p:nvPr/>
            </p:nvSpPr>
            <p:spPr>
              <a:xfrm>
                <a:off x="0" y="5122640"/>
                <a:ext cx="8092280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Q2</a:t>
                </a:r>
                <a:r>
                  <a:rPr lang="en-US" sz="2400" dirty="0">
                    <a:latin typeface="Candara" panose="020E0502030303020204" pitchFamily="34" charset="0"/>
                  </a:rPr>
                  <a:t>: Suppose we roll a die twice.  Each outcome equally likely.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Which of these pairs of events are independent: 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=“1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st</a:t>
                </a:r>
                <a:r>
                  <a:rPr lang="en-US" sz="2400" dirty="0">
                    <a:latin typeface="Candara" panose="020E0502030303020204" pitchFamily="34" charset="0"/>
                  </a:rPr>
                  <a:t> roll is 6.”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“2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nd</a:t>
                </a:r>
                <a:r>
                  <a:rPr lang="en-US" sz="2400" dirty="0">
                    <a:latin typeface="Candara" panose="020E0502030303020204" pitchFamily="34" charset="0"/>
                  </a:rPr>
                  <a:t> roll is 6”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=“Sum of rolls is 7.”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“2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nd</a:t>
                </a:r>
                <a:r>
                  <a:rPr lang="en-US" sz="2400" dirty="0">
                    <a:latin typeface="Candara" panose="020E0502030303020204" pitchFamily="34" charset="0"/>
                  </a:rPr>
                  <a:t> roll is 4”</a:t>
                </a:r>
              </a:p>
              <a:p>
                <a:pPr lvl="1"/>
                <a:endParaRPr lang="en-US" sz="2400" dirty="0"/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639D09-BD04-5978-BBC1-A8DE05E2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2640"/>
                <a:ext cx="8092280" cy="2308324"/>
              </a:xfrm>
              <a:prstGeom prst="rect">
                <a:avLst/>
              </a:prstGeom>
              <a:blipFill>
                <a:blip r:embed="rId7"/>
                <a:stretch>
                  <a:fillRect l="-1256" t="-2186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46C6-AA3B-F545-A2AD-386E3C1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-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5698603" cy="110799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is the set of all possible outcomes of an experiment.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66A195B-A177-E343-ACBB-7B9F206E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5698603" cy="1107996"/>
              </a:xfrm>
              <a:prstGeom prst="rect">
                <a:avLst/>
              </a:prstGeom>
              <a:blipFill>
                <a:blip r:embed="rId2"/>
                <a:stretch>
                  <a:fillRect r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143F6C-1A9D-4287-BA1A-73466078D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311443"/>
                <a:ext cx="5698603" cy="110799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400" dirty="0"/>
                  <a:t>An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event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is a subset of possible outcomes.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143F6C-1A9D-4287-BA1A-73466078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311443"/>
                <a:ext cx="5698603" cy="1107996"/>
              </a:xfrm>
              <a:prstGeom prst="rect">
                <a:avLst/>
              </a:prstGeom>
              <a:blipFill>
                <a:blip r:embed="rId3"/>
                <a:stretch>
                  <a:fillRect r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1823" y="1147953"/>
                <a:ext cx="5100577" cy="49496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sz="2000" dirty="0"/>
                  <a:t>Single coin flip: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Two coin flips: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Roll of a die: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sz="2000" dirty="0"/>
                  <a:t>Getting at least one head in two coin flips: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Rolling an even number on a die 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{2, 4, 6}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F176C-C773-FE4F-9ADF-E99F800EE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1823" y="1147953"/>
                <a:ext cx="5100577" cy="4949685"/>
              </a:xfrm>
              <a:blipFill>
                <a:blip r:embed="rId4"/>
                <a:stretch>
                  <a:fillRect l="-1195" t="-616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3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B3F8-9D62-04CD-3ABB-9599682A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07F2-5BAE-1612-D55E-71A7A308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68F16-1158-7C25-A29C-FF6E1E405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25CADE-5931-A01C-B67A-02A0E5C28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Independent Events - answers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428A0-78BD-794B-4FEB-06016831CF45}"/>
              </a:ext>
            </a:extLst>
          </p:cNvPr>
          <p:cNvSpPr/>
          <p:nvPr/>
        </p:nvSpPr>
        <p:spPr>
          <a:xfrm>
            <a:off x="170986" y="2635329"/>
            <a:ext cx="779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Here’s an equivalent and perhaps more intuitive definition: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B07E1AA1-0BBB-CD6A-5A07-D3533C37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952014"/>
            <a:ext cx="7442303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746437-35AE-C4FC-67B4-E3CB8BAE810D}"/>
                  </a:ext>
                </a:extLst>
              </p:cNvPr>
              <p:cNvSpPr txBox="1"/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written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120174-70B6-1A0D-1DC6-12B69C4AC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1012887"/>
                <a:ext cx="8058997" cy="461665"/>
              </a:xfrm>
              <a:prstGeom prst="rect">
                <a:avLst/>
              </a:prstGeom>
              <a:blipFill>
                <a:blip r:embed="rId3"/>
                <a:stretch>
                  <a:fillRect l="-126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877E69-D297-6D02-8330-D0A5EA677E33}"/>
                  </a:ext>
                </a:extLst>
              </p:cNvPr>
              <p:cNvSpPr/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7024254-8E93-96B9-31CB-2644C0C3A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1779107"/>
                <a:ext cx="4418364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2">
            <a:extLst>
              <a:ext uri="{FF2B5EF4-FFF2-40B4-BE49-F238E27FC236}">
                <a16:creationId xmlns:a16="http://schemas.microsoft.com/office/drawing/2014/main" id="{6E78C71F-341B-810E-C0E5-721B95D67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66301" y="3483036"/>
            <a:ext cx="8344299" cy="1433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FD4896-D64A-7153-BC86-5FDFE75D05AB}"/>
                  </a:ext>
                </a:extLst>
              </p:cNvPr>
              <p:cNvSpPr txBox="1"/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}&gt;0</m:t>
                    </m:r>
                    <m:r>
                      <m:rPr>
                        <m:nor/>
                      </m:rPr>
                      <a:rPr lang="en-US" sz="2400">
                        <a:latin typeface="Candara" panose="020E0502030303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, if: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0198C7-9179-1931-66E5-2EAAC8E5F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3543909"/>
                <a:ext cx="8058997" cy="830997"/>
              </a:xfrm>
              <a:prstGeom prst="rect">
                <a:avLst/>
              </a:prstGeom>
              <a:blipFill>
                <a:blip r:embed="rId5"/>
                <a:stretch>
                  <a:fillRect l="-1260" t="-2985" r="-31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AA809DC-F816-1BA6-CC14-A0508560DAF6}"/>
                  </a:ext>
                </a:extLst>
              </p:cNvPr>
              <p:cNvSpPr/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333C10-46EA-7B22-E278-B6A88BE73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1" y="4310129"/>
                <a:ext cx="4418364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0457ED1-7087-F7D4-01BB-20EFDE3FCD94}"/>
              </a:ext>
            </a:extLst>
          </p:cNvPr>
          <p:cNvSpPr/>
          <p:nvPr/>
        </p:nvSpPr>
        <p:spPr>
          <a:xfrm>
            <a:off x="344978" y="5141085"/>
            <a:ext cx="854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Q1</a:t>
            </a:r>
            <a:r>
              <a:rPr lang="en-US" sz="2400" dirty="0">
                <a:latin typeface="Candara" panose="020E0502030303020204" pitchFamily="34" charset="0"/>
              </a:rPr>
              <a:t>: Can two mutually exclusive, non-null events be independent?</a:t>
            </a:r>
          </a:p>
        </p:txBody>
      </p:sp>
      <p:sp>
        <p:nvSpPr>
          <p:cNvPr id="5" name="Speech Bubble: Oval 3">
            <a:extLst>
              <a:ext uri="{FF2B5EF4-FFF2-40B4-BE49-F238E27FC236}">
                <a16:creationId xmlns:a16="http://schemas.microsoft.com/office/drawing/2014/main" id="{7AF36AFD-D4DB-BC1D-A79A-838278A84DFA}"/>
              </a:ext>
            </a:extLst>
          </p:cNvPr>
          <p:cNvSpPr/>
          <p:nvPr/>
        </p:nvSpPr>
        <p:spPr>
          <a:xfrm>
            <a:off x="8659562" y="5027916"/>
            <a:ext cx="1313622" cy="461665"/>
          </a:xfrm>
          <a:prstGeom prst="wedgeEllipseCallout">
            <a:avLst>
              <a:gd name="adj1" fmla="val 62412"/>
              <a:gd name="adj2" fmla="val 9694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No!</a:t>
            </a:r>
          </a:p>
        </p:txBody>
      </p:sp>
      <p:sp>
        <p:nvSpPr>
          <p:cNvPr id="6" name="Speech Bubble: Oval 9">
            <a:extLst>
              <a:ext uri="{FF2B5EF4-FFF2-40B4-BE49-F238E27FC236}">
                <a16:creationId xmlns:a16="http://schemas.microsoft.com/office/drawing/2014/main" id="{A1B0A28F-CB94-3470-A573-B7446BDABF2F}"/>
              </a:ext>
            </a:extLst>
          </p:cNvPr>
          <p:cNvSpPr/>
          <p:nvPr/>
        </p:nvSpPr>
        <p:spPr>
          <a:xfrm>
            <a:off x="8002751" y="6089189"/>
            <a:ext cx="1313622" cy="461665"/>
          </a:xfrm>
          <a:prstGeom prst="wedgeEllipseCallout">
            <a:avLst>
              <a:gd name="adj1" fmla="val 62412"/>
              <a:gd name="adj2" fmla="val 9694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6A133B-CB2E-420D-B163-B3F3923D0D81}"/>
                  </a:ext>
                </a:extLst>
              </p:cNvPr>
              <p:cNvSpPr/>
              <p:nvPr/>
            </p:nvSpPr>
            <p:spPr>
              <a:xfrm>
                <a:off x="344978" y="5652992"/>
                <a:ext cx="1072120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Q2</a:t>
                </a:r>
                <a:r>
                  <a:rPr lang="en-US" sz="2400" dirty="0">
                    <a:latin typeface="Candara" panose="020E0502030303020204" pitchFamily="34" charset="0"/>
                  </a:rPr>
                  <a:t>: Suppose we roll a die twice.  Which of these pairs of events are independent: 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=“1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st</a:t>
                </a:r>
                <a:r>
                  <a:rPr lang="en-US" sz="2400" dirty="0">
                    <a:latin typeface="Candara" panose="020E0502030303020204" pitchFamily="34" charset="0"/>
                  </a:rPr>
                  <a:t> roll is 6.”  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“2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nd</a:t>
                </a:r>
                <a:r>
                  <a:rPr lang="en-US" sz="2400" dirty="0">
                    <a:latin typeface="Candara" panose="020E0502030303020204" pitchFamily="34" charset="0"/>
                  </a:rPr>
                  <a:t> roll is 6”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=“Sum of rolls is 7.”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“2</a:t>
                </a:r>
                <a:r>
                  <a:rPr lang="en-US" sz="2400" baseline="30000" dirty="0">
                    <a:latin typeface="Candara" panose="020E0502030303020204" pitchFamily="34" charset="0"/>
                  </a:rPr>
                  <a:t>nd</a:t>
                </a:r>
                <a:r>
                  <a:rPr lang="en-US" sz="2400" dirty="0">
                    <a:latin typeface="Candara" panose="020E0502030303020204" pitchFamily="34" charset="0"/>
                  </a:rPr>
                  <a:t> roll is 4”</a:t>
                </a:r>
              </a:p>
              <a:p>
                <a:pPr lvl="1"/>
                <a:endParaRPr lang="en-US" sz="2400" dirty="0"/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C89BFA-8A85-177A-3515-D0CEA38DA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5652992"/>
                <a:ext cx="10721205" cy="1938992"/>
              </a:xfrm>
              <a:prstGeom prst="rect">
                <a:avLst/>
              </a:prstGeom>
              <a:blipFill>
                <a:blip r:embed="rId7"/>
                <a:stretch>
                  <a:fillRect l="-947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2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7219-4B27-2328-4EC3-0D954559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608E9-7C0F-0FD1-FAEE-64102EC3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More Independence Definitions 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4447138-EE76-6245-1B03-ED9C5A154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2457" y="939756"/>
            <a:ext cx="11580722" cy="1898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9BE1DC-1CC1-D044-1449-F7CC1600A013}"/>
                  </a:ext>
                </a:extLst>
              </p:cNvPr>
              <p:cNvSpPr txBox="1"/>
              <p:nvPr/>
            </p:nvSpPr>
            <p:spPr>
              <a:xfrm>
                <a:off x="344978" y="1012887"/>
                <a:ext cx="1207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:r>
                  <a:rPr lang="en-US" sz="2400" u="sng" dirty="0" err="1">
                    <a:latin typeface="Candara" panose="020E0502030303020204" pitchFamily="34" charset="0"/>
                  </a:rPr>
                  <a:t>Defn</a:t>
                </a:r>
                <a:r>
                  <a:rPr lang="en-US" sz="2400" dirty="0">
                    <a:latin typeface="Candara" panose="020E0502030303020204" pitchFamily="34" charset="0"/>
                  </a:rPr>
                  <a:t>: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are </a:t>
                </a:r>
                <a:r>
                  <a:rPr lang="en-US" sz="2400" b="1" dirty="0">
                    <a:latin typeface="Candara" panose="020E0502030303020204" pitchFamily="34" charset="0"/>
                  </a:rPr>
                  <a:t>independent</a:t>
                </a:r>
                <a:r>
                  <a:rPr lang="en-US" sz="2400" dirty="0">
                    <a:latin typeface="Candara" panose="020E0502030303020204" pitchFamily="34" charset="0"/>
                  </a:rPr>
                  <a:t> if, for every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 2, 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8" y="1012887"/>
                <a:ext cx="12072309" cy="461665"/>
              </a:xfrm>
              <a:prstGeom prst="rect">
                <a:avLst/>
              </a:prstGeom>
              <a:blipFill>
                <a:blip r:embed="rId2"/>
                <a:stretch>
                  <a:fillRect l="-31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C1A574-5C90-88A2-C829-C7DFB91537B3}"/>
                  </a:ext>
                </a:extLst>
              </p:cNvPr>
              <p:cNvSpPr/>
              <p:nvPr/>
            </p:nvSpPr>
            <p:spPr>
              <a:xfrm>
                <a:off x="2615183" y="1616250"/>
                <a:ext cx="3224023" cy="1079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supHide m:val="on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D91DE22-ACCC-4C29-9E09-6F03B0731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183" y="1616250"/>
                <a:ext cx="3224023" cy="1079911"/>
              </a:xfrm>
              <a:prstGeom prst="rect">
                <a:avLst/>
              </a:prstGeom>
              <a:blipFill>
                <a:blip r:embed="rId3"/>
                <a:stretch>
                  <a:fillRect l="-20784" t="-111628" r="-784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412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3033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0CD938-9608-4748-997D-410346926265}"/>
                  </a:ext>
                </a:extLst>
              </p:cNvPr>
              <p:cNvSpPr/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You are routing a packet from the source to the destination. 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But each of the 16 edges in the network works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independently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0CD938-9608-4748-997D-410346926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1139087"/>
                <a:ext cx="10641631" cy="1200329"/>
              </a:xfrm>
              <a:prstGeom prst="rect">
                <a:avLst/>
              </a:prstGeom>
              <a:blipFill>
                <a:blip r:embed="rId2"/>
                <a:stretch>
                  <a:fillRect l="-95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6F101F9-4073-4FDD-BAFD-5C0E9502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15" y="2302075"/>
            <a:ext cx="4719369" cy="2253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0F646-E015-45C9-84A0-50DD6115D774}"/>
              </a:ext>
            </a:extLst>
          </p:cNvPr>
          <p:cNvSpPr/>
          <p:nvPr/>
        </p:nvSpPr>
        <p:spPr>
          <a:xfrm>
            <a:off x="217184" y="4824456"/>
            <a:ext cx="1175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Q</a:t>
            </a:r>
            <a:r>
              <a:rPr lang="en-US" sz="2400" dirty="0">
                <a:latin typeface="Candara" panose="020E0502030303020204" pitchFamily="34" charset="0"/>
              </a:rPr>
              <a:t>: What is the probability that you can get the packet from the source to the destination?</a:t>
            </a:r>
          </a:p>
        </p:txBody>
      </p:sp>
    </p:spTree>
    <p:extLst>
      <p:ext uri="{BB962C8B-B14F-4D97-AF65-F5344CB8AC3E}">
        <p14:creationId xmlns:p14="http://schemas.microsoft.com/office/powerpoint/2010/main" val="12548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A245-188B-C55A-981D-D944E08C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E4C205-2206-8D5F-A5DE-CC57F275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Let’s break it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D0AFF3-1EC1-EA09-8A41-321C91D9E592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6D0AFF3-1EC1-EA09-8A41-321C91D9E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3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07E14572-CD79-54E8-A4A0-916365D3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5B5FFF-CE32-977A-EDF7-683364AE2FE8}"/>
                  </a:ext>
                </a:extLst>
              </p:cNvPr>
              <p:cNvSpPr/>
              <p:nvPr/>
            </p:nvSpPr>
            <p:spPr>
              <a:xfrm>
                <a:off x="208884" y="2303887"/>
                <a:ext cx="2637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Q1</a:t>
                </a:r>
                <a:r>
                  <a:rPr lang="en-US" sz="2400" dirty="0">
                    <a:latin typeface="Candara" panose="020E0502030303020204" pitchFamily="34" charset="0"/>
                  </a:rPr>
                  <a:t>: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5B5FFF-CE32-977A-EDF7-683364AE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2637838" cy="461665"/>
              </a:xfrm>
              <a:prstGeom prst="rect">
                <a:avLst/>
              </a:prstGeom>
              <a:blipFill>
                <a:blip r:embed="rId5"/>
                <a:stretch>
                  <a:fillRect l="-334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785E7C-10D5-2CFB-AF85-37A7AFE8E960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6378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Candara" panose="020E0502030303020204" pitchFamily="34" charset="0"/>
                  </a:rPr>
                  <a:t>Q2</a:t>
                </a:r>
                <a:r>
                  <a:rPr lang="en-US" sz="2400" dirty="0">
                    <a:latin typeface="Candara" panose="020E0502030303020204" pitchFamily="34" charset="0"/>
                  </a:rPr>
                  <a:t>: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785E7C-10D5-2CFB-AF85-37A7AFE8E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637838" cy="461665"/>
              </a:xfrm>
              <a:prstGeom prst="rect">
                <a:avLst/>
              </a:prstGeom>
              <a:blipFill>
                <a:blip r:embed="rId6"/>
                <a:stretch>
                  <a:fillRect l="-3349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9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More calculations</a:t>
            </a:r>
          </a:p>
        </p:txBody>
      </p:sp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56F101F9-4073-4FDD-BAFD-5C0E9502D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EE7754-2BC6-4BF8-A8DC-363B6C1E08BE}"/>
                  </a:ext>
                </a:extLst>
              </p:cNvPr>
              <p:cNvSpPr/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EE7754-2BC6-4BF8-A8DC-363B6C1E0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9BFE1-9808-9061-754A-8E80474489DC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9BFE1-9808-9061-754A-8E8047448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1673C-A316-4C74-961C-9FBFA91BFFFF}"/>
                  </a:ext>
                </a:extLst>
              </p:cNvPr>
              <p:cNvSpPr/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source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destination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B1673C-A316-4C74-961C-9FBFA91BF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  <a:blipFill>
                <a:blip r:embed="rId7"/>
                <a:stretch>
                  <a:fillRect l="-15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3E5D3B-C0BF-48AE-8B89-90E27A795723}"/>
                  </a:ext>
                </a:extLst>
              </p:cNvPr>
              <p:cNvSpPr/>
              <p:nvPr/>
            </p:nvSpPr>
            <p:spPr>
              <a:xfrm>
                <a:off x="95693" y="3600495"/>
                <a:ext cx="5533951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get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source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destination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3E5D3B-C0BF-48AE-8B89-90E27A795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" y="3600495"/>
                <a:ext cx="5533951" cy="462499"/>
              </a:xfrm>
              <a:prstGeom prst="rect">
                <a:avLst/>
              </a:prstGeom>
              <a:blipFill>
                <a:blip r:embed="rId8"/>
                <a:stretch>
                  <a:fillRect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D5ADFC-CD55-8536-722E-6D01D56DE5B5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D5ADFC-CD55-8536-722E-6D01D56DE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9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6DFA2-26C3-72F9-8C78-BE031F48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1EE407-1C8E-4B5D-A987-2AA65D295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885" y="3566722"/>
            <a:ext cx="9083972" cy="2789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2CA34-6D2A-F862-A623-8A5EE308C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Answer</a:t>
            </a:r>
          </a:p>
        </p:txBody>
      </p:sp>
      <p:pic>
        <p:nvPicPr>
          <p:cNvPr id="17" name="Picture 16" descr="Picture of a source, a destination and 8 disjoint routes from the source to the destination.">
            <a:extLst>
              <a:ext uri="{FF2B5EF4-FFF2-40B4-BE49-F238E27FC236}">
                <a16:creationId xmlns:a16="http://schemas.microsoft.com/office/drawing/2014/main" id="{FECDEA57-EB05-5B6A-531A-08BF8898B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47" y="1312873"/>
            <a:ext cx="4719369" cy="225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658D1D-74A1-F2DE-B77C-E60DBA187F11}"/>
                  </a:ext>
                </a:extLst>
              </p:cNvPr>
              <p:cNvSpPr/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658D1D-74A1-F2DE-B77C-E60DBA187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2303887"/>
                <a:ext cx="1697901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CEDDC9-723F-E08A-A131-ECEC9AA7AFE8}"/>
                  </a:ext>
                </a:extLst>
              </p:cNvPr>
              <p:cNvSpPr/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CEDDC9-723F-E08A-A131-ECEC9AA7A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48" y="2310957"/>
                <a:ext cx="2233881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A583D-B092-4072-A13F-A8331CE46718}"/>
                  </a:ext>
                </a:extLst>
              </p:cNvPr>
              <p:cNvSpPr/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get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from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source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ndara" panose="020E0502030303020204" pitchFamily="34" charset="0"/>
                          </a:rPr>
                          <m:t>destination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1A583D-B092-4072-A13F-A8331CE4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4" y="2924487"/>
                <a:ext cx="6379823" cy="462499"/>
              </a:xfrm>
              <a:prstGeom prst="rect">
                <a:avLst/>
              </a:prstGeom>
              <a:blipFill>
                <a:blip r:embed="rId7"/>
                <a:stretch>
                  <a:fillRect l="-15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62643-6CCF-EEFB-4B79-17E184A8BA1F}"/>
                  </a:ext>
                </a:extLst>
              </p:cNvPr>
              <p:cNvSpPr/>
              <p:nvPr/>
            </p:nvSpPr>
            <p:spPr>
              <a:xfrm>
                <a:off x="95693" y="3600495"/>
                <a:ext cx="9216113" cy="46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get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source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destination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least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one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path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Candara" panose="020E0502030303020204" pitchFamily="34" charset="0"/>
                            </a:rPr>
                            <m:t>works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362643-6CCF-EEFB-4B79-17E184A8B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" y="3600495"/>
                <a:ext cx="9216113" cy="462499"/>
              </a:xfrm>
              <a:prstGeom prst="rect">
                <a:avLst/>
              </a:prstGeom>
              <a:blipFill>
                <a:blip r:embed="rId8"/>
                <a:stretch>
                  <a:fillRect t="-789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9D5A3-FB48-ACA8-9D65-7B8B4807F2F2}"/>
                  </a:ext>
                </a:extLst>
              </p:cNvPr>
              <p:cNvSpPr/>
              <p:nvPr/>
            </p:nvSpPr>
            <p:spPr>
              <a:xfrm>
                <a:off x="2686193" y="4269594"/>
                <a:ext cx="32526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∪⋯∪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59D5A3-FB48-ACA8-9D65-7B8B4807F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193" y="4269594"/>
                <a:ext cx="3252685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119FE8-5AC5-2D82-B816-F99B646CD283}"/>
                  </a:ext>
                </a:extLst>
              </p:cNvPr>
              <p:cNvSpPr/>
              <p:nvPr/>
            </p:nvSpPr>
            <p:spPr>
              <a:xfrm>
                <a:off x="2677893" y="4968525"/>
                <a:ext cx="4159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All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paths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are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ndara" panose="020E0502030303020204" pitchFamily="34" charset="0"/>
                            </a:rPr>
                            <m:t>broken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119FE8-5AC5-2D82-B816-F99B646CD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93" y="4968525"/>
                <a:ext cx="4159152" cy="461665"/>
              </a:xfrm>
              <a:prstGeom prst="rect">
                <a:avLst/>
              </a:prstGeom>
              <a:blipFill>
                <a:blip r:embed="rId10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EA933E-796C-EBEB-A9F1-518A48D654DF}"/>
                  </a:ext>
                </a:extLst>
              </p:cNvPr>
              <p:cNvSpPr/>
              <p:nvPr/>
            </p:nvSpPr>
            <p:spPr>
              <a:xfrm>
                <a:off x="2754709" y="5696564"/>
                <a:ext cx="63755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EA933E-796C-EBEB-A9F1-518A48D65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09" y="5696564"/>
                <a:ext cx="6375528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1E4C0D-FF25-AD98-99FA-17F4C668F098}"/>
                  </a:ext>
                </a:extLst>
              </p:cNvPr>
              <p:cNvSpPr/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Each edge works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independently of other edges. There are 8 paths.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denote the event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path is usable (not broken).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1E4C0D-FF25-AD98-99FA-17F4C668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4" y="958518"/>
                <a:ext cx="8393416" cy="1576201"/>
              </a:xfrm>
              <a:prstGeom prst="rect">
                <a:avLst/>
              </a:prstGeom>
              <a:blipFill>
                <a:blip r:embed="rId12"/>
                <a:stretch>
                  <a:fillRect l="-1057" t="-2400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5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FA706-4D6B-F2E2-318A-855D3E848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1B73-46DF-904F-78FE-A5C999D9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3026-489C-1283-F78F-3B0829512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Chain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Law of Total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 Theorem</a:t>
            </a:r>
          </a:p>
        </p:txBody>
      </p:sp>
    </p:spTree>
    <p:extLst>
      <p:ext uri="{BB962C8B-B14F-4D97-AF65-F5344CB8AC3E}">
        <p14:creationId xmlns:p14="http://schemas.microsoft.com/office/powerpoint/2010/main" val="95018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5278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Law of Total Probability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88E048A-1F3A-47E1-A7DF-598B8F8A9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7600" y="3973977"/>
            <a:ext cx="7889358" cy="2325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/>
              <p:nvPr/>
            </p:nvSpPr>
            <p:spPr>
              <a:xfrm>
                <a:off x="535359" y="4080747"/>
                <a:ext cx="8058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latin typeface="Candara" panose="020E0502030303020204" pitchFamily="34" charset="0"/>
                  </a:rPr>
                  <a:t>Theorem</a:t>
                </a:r>
                <a:r>
                  <a:rPr lang="en-US" sz="2400" b="1" dirty="0">
                    <a:latin typeface="Candara" panose="020E0502030303020204" pitchFamily="34" charset="0"/>
                  </a:rPr>
                  <a:t>: [Law of Total Probability]  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partition the state space </a:t>
                </a:r>
                <a:r>
                  <a:rPr lang="en-US" sz="2400" dirty="0">
                    <a:latin typeface="Candara" panose="020E0502030303020204" pitchFamily="34" charset="0"/>
                    <a:sym typeface="Symbol" panose="05050102010706020507" pitchFamily="18" charset="2"/>
                  </a:rPr>
                  <a:t>. </a:t>
                </a:r>
                <a:r>
                  <a:rPr lang="en-US" sz="2400" dirty="0">
                    <a:latin typeface="Candara" panose="020E0502030303020204" pitchFamily="34" charset="0"/>
                  </a:rPr>
                  <a:t>Then:</a:t>
                </a:r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B15006-EE39-426B-A823-A10003F0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9" y="4080747"/>
                <a:ext cx="8058997" cy="830997"/>
              </a:xfrm>
              <a:prstGeom prst="rect">
                <a:avLst/>
              </a:prstGeom>
              <a:blipFill>
                <a:blip r:embed="rId2"/>
                <a:stretch>
                  <a:fillRect l="-1260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7DE7EE3-2796-43E3-B5FE-09DF6F3499CC}"/>
              </a:ext>
            </a:extLst>
          </p:cNvPr>
          <p:cNvGrpSpPr/>
          <p:nvPr/>
        </p:nvGrpSpPr>
        <p:grpSpPr>
          <a:xfrm>
            <a:off x="618092" y="4978520"/>
            <a:ext cx="6532623" cy="1100558"/>
            <a:chOff x="-189982" y="1738752"/>
            <a:chExt cx="6532623" cy="1100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D2B772-D4DB-4C45-8C97-E26967B56F8D}"/>
                    </a:ext>
                  </a:extLst>
                </p:cNvPr>
                <p:cNvSpPr/>
                <p:nvPr/>
              </p:nvSpPr>
              <p:spPr>
                <a:xfrm>
                  <a:off x="2185123" y="1738752"/>
                  <a:ext cx="4157518" cy="11005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Candara" panose="020E0502030303020204" pitchFamily="34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D2B772-D4DB-4C45-8C97-E26967B56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123" y="1738752"/>
                  <a:ext cx="4157518" cy="1100558"/>
                </a:xfrm>
                <a:prstGeom prst="rect">
                  <a:avLst/>
                </a:prstGeom>
                <a:blipFill>
                  <a:blip r:embed="rId3"/>
                  <a:stretch>
                    <a:fillRect l="-3951" t="-108046" b="-1632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B69FE30-3851-418F-B0CE-46CC46059DAD}"/>
                    </a:ext>
                  </a:extLst>
                </p:cNvPr>
                <p:cNvSpPr/>
                <p:nvPr/>
              </p:nvSpPr>
              <p:spPr>
                <a:xfrm>
                  <a:off x="-189982" y="1738752"/>
                  <a:ext cx="3086614" cy="11005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} 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B69FE30-3851-418F-B0CE-46CC46059D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89982" y="1738752"/>
                  <a:ext cx="3086614" cy="1100558"/>
                </a:xfrm>
                <a:prstGeom prst="rect">
                  <a:avLst/>
                </a:prstGeom>
                <a:blipFill>
                  <a:blip r:embed="rId4"/>
                  <a:stretch>
                    <a:fillRect t="-108046" r="-410" b="-1632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854050-EF38-4361-B142-403D0C8500B7}"/>
                  </a:ext>
                </a:extLst>
              </p:cNvPr>
              <p:cNvSpPr/>
              <p:nvPr/>
            </p:nvSpPr>
            <p:spPr>
              <a:xfrm>
                <a:off x="372627" y="1083650"/>
                <a:ext cx="2911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For any sets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854050-EF38-4361-B142-403D0C850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27" y="1083650"/>
                <a:ext cx="2911438" cy="461665"/>
              </a:xfrm>
              <a:prstGeom prst="rect">
                <a:avLst/>
              </a:prstGeom>
              <a:blipFill>
                <a:blip r:embed="rId5"/>
                <a:stretch>
                  <a:fillRect l="-347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67E938-2186-47BF-834A-991239F50409}"/>
                  </a:ext>
                </a:extLst>
              </p:cNvPr>
              <p:cNvSpPr/>
              <p:nvPr/>
            </p:nvSpPr>
            <p:spPr>
              <a:xfrm>
                <a:off x="4402331" y="1076504"/>
                <a:ext cx="3226653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67E938-2186-47BF-834A-991239F50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31" y="1076504"/>
                <a:ext cx="3226653" cy="502766"/>
              </a:xfrm>
              <a:prstGeom prst="rect">
                <a:avLst/>
              </a:prstGeom>
              <a:blipFill>
                <a:blip r:embed="rId6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CA952E-D63E-402D-A837-0D2DE7C0CF69}"/>
                  </a:ext>
                </a:extLst>
              </p:cNvPr>
              <p:cNvSpPr/>
              <p:nvPr/>
            </p:nvSpPr>
            <p:spPr>
              <a:xfrm>
                <a:off x="3972800" y="1761873"/>
                <a:ext cx="392626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BCA952E-D63E-402D-A837-0D2DE7C0C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800" y="1761873"/>
                <a:ext cx="3926268" cy="531492"/>
              </a:xfrm>
              <a:prstGeom prst="rect">
                <a:avLst/>
              </a:prstGeom>
              <a:blipFill>
                <a:blip r:embed="rId7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E147F4-A597-4F27-89CF-6E45051E1E96}"/>
                  </a:ext>
                </a:extLst>
              </p:cNvPr>
              <p:cNvSpPr/>
              <p:nvPr/>
            </p:nvSpPr>
            <p:spPr>
              <a:xfrm>
                <a:off x="4723033" y="2422359"/>
                <a:ext cx="4380238" cy="531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</m:e>
                    </m:d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E147F4-A597-4F27-89CF-6E45051E1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33" y="2422359"/>
                <a:ext cx="4380238" cy="531492"/>
              </a:xfrm>
              <a:prstGeom prst="rect">
                <a:avLst/>
              </a:prstGeom>
              <a:blipFill>
                <a:blip r:embed="rId8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227CFC7-3626-4CCB-AEBC-F80D8082782E}"/>
              </a:ext>
            </a:extLst>
          </p:cNvPr>
          <p:cNvSpPr/>
          <p:nvPr/>
        </p:nvSpPr>
        <p:spPr>
          <a:xfrm>
            <a:off x="372627" y="3205325"/>
            <a:ext cx="3171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Generalizing, we have: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AB696-FE00-44CB-5253-85EA39603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4717" y="4369445"/>
            <a:ext cx="3730834" cy="15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3FF1AEB4-D9B2-5387-AC39-CE54F5AF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>
            <a:extLst>
              <a:ext uri="{FF2B5EF4-FFF2-40B4-BE49-F238E27FC236}">
                <a16:creationId xmlns:a16="http://schemas.microsoft.com/office/drawing/2014/main" id="{4627E076-6A0A-32CD-F870-2BFAB2EE1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089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Are A and B independent?</a:t>
            </a:r>
            <a:endParaRPr dirty="0"/>
          </a:p>
        </p:txBody>
      </p:sp>
      <p:sp>
        <p:nvSpPr>
          <p:cNvPr id="175" name="Google Shape;175;p25">
            <a:extLst>
              <a:ext uri="{FF2B5EF4-FFF2-40B4-BE49-F238E27FC236}">
                <a16:creationId xmlns:a16="http://schemas.microsoft.com/office/drawing/2014/main" id="{8228C213-4DA4-C540-CFBA-B3440B5310A0}"/>
              </a:ext>
            </a:extLst>
          </p:cNvPr>
          <p:cNvSpPr txBox="1"/>
          <p:nvPr/>
        </p:nvSpPr>
        <p:spPr>
          <a:xfrm>
            <a:off x="660400" y="1043209"/>
            <a:ext cx="10982800" cy="2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Have a Standard 52-Card Deck. Shuffle It, and draw the top 2 cards </a:t>
            </a:r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in order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. (uniform probability space).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lang="en-US"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178" name="Google Shape;178;p25" descr="picture of Ace of spades">
            <a:extLst>
              <a:ext uri="{FF2B5EF4-FFF2-40B4-BE49-F238E27FC236}">
                <a16:creationId xmlns:a16="http://schemas.microsoft.com/office/drawing/2014/main" id="{F9167FFE-F878-1954-269C-D51F279EE8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588" y="2622499"/>
            <a:ext cx="1173552" cy="160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picture of 10 of clubs">
            <a:extLst>
              <a:ext uri="{FF2B5EF4-FFF2-40B4-BE49-F238E27FC236}">
                <a16:creationId xmlns:a16="http://schemas.microsoft.com/office/drawing/2014/main" id="{ECCCA870-2B9D-AE51-7D85-8A72D703B0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172" y="2622499"/>
            <a:ext cx="1149602" cy="160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>
            <a:extLst>
              <a:ext uri="{FF2B5EF4-FFF2-40B4-BE49-F238E27FC236}">
                <a16:creationId xmlns:a16="http://schemas.microsoft.com/office/drawing/2014/main" id="{E5E3FFB4-A85F-06F3-9BEB-1D6C44833F44}"/>
              </a:ext>
            </a:extLst>
          </p:cNvPr>
          <p:cNvSpPr txBox="1"/>
          <p:nvPr/>
        </p:nvSpPr>
        <p:spPr>
          <a:xfrm>
            <a:off x="7450928" y="2622499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Ace of Spades First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  <a:p>
            <a:r>
              <a:rPr lang="en" sz="3200" b="1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B</a:t>
            </a:r>
            <a:r>
              <a:rPr lang="en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:  10 of Clubs Second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31B0D0-69AB-3F39-2717-7DA73C195BB1}"/>
                  </a:ext>
                </a:extLst>
              </p:cNvPr>
              <p:cNvSpPr/>
              <p:nvPr/>
            </p:nvSpPr>
            <p:spPr>
              <a:xfrm>
                <a:off x="173488" y="4616097"/>
                <a:ext cx="15758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C31B0D0-69AB-3F39-2717-7DA73C19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8" y="4616097"/>
                <a:ext cx="15758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23F8E8-5CD1-FC13-CF2E-68320AEC5C0F}"/>
                  </a:ext>
                </a:extLst>
              </p:cNvPr>
              <p:cNvSpPr/>
              <p:nvPr/>
            </p:nvSpPr>
            <p:spPr>
              <a:xfrm>
                <a:off x="1594526" y="4440904"/>
                <a:ext cx="922047" cy="1052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70C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B23F8E8-5CD1-FC13-CF2E-68320AEC5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26" y="4440904"/>
                <a:ext cx="922047" cy="1052789"/>
              </a:xfrm>
              <a:prstGeom prst="rect">
                <a:avLst/>
              </a:prstGeom>
              <a:blipFill>
                <a:blip r:embed="rId6"/>
                <a:stretch>
                  <a:fillRect l="-1621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79;p25">
            <a:extLst>
              <a:ext uri="{FF2B5EF4-FFF2-40B4-BE49-F238E27FC236}">
                <a16:creationId xmlns:a16="http://schemas.microsoft.com/office/drawing/2014/main" id="{262DC144-6B6F-28A1-870E-19BD146BDB1B}"/>
              </a:ext>
            </a:extLst>
          </p:cNvPr>
          <p:cNvSpPr txBox="1"/>
          <p:nvPr/>
        </p:nvSpPr>
        <p:spPr>
          <a:xfrm>
            <a:off x="7206837" y="4148909"/>
            <a:ext cx="4154968" cy="175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>
                <a:latin typeface="Candara" panose="020E0502030303020204" pitchFamily="34" charset="0"/>
                <a:ea typeface="Amatic SC"/>
                <a:cs typeface="Amatic SC"/>
                <a:sym typeface="Amatic SC"/>
              </a:rPr>
              <a:t>Are the events A and B independent?</a:t>
            </a:r>
            <a:endParaRPr sz="3200" dirty="0">
              <a:latin typeface="Candara" panose="020E0502030303020204" pitchFamily="34" charset="0"/>
              <a:ea typeface="Amatic SC"/>
              <a:cs typeface="Amatic SC"/>
              <a:sym typeface="Amatic S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B187AE-E690-4C8A-CC4D-8CEEE527F82A}"/>
                  </a:ext>
                </a:extLst>
              </p:cNvPr>
              <p:cNvSpPr/>
              <p:nvPr/>
            </p:nvSpPr>
            <p:spPr>
              <a:xfrm>
                <a:off x="173488" y="5704602"/>
                <a:ext cx="17812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B187AE-E690-4C8A-CC4D-8CEEE527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8" y="5704602"/>
                <a:ext cx="1781257" cy="830997"/>
              </a:xfrm>
              <a:prstGeom prst="rect">
                <a:avLst/>
              </a:prstGeom>
              <a:blipFill>
                <a:blip r:embed="rId7"/>
                <a:stretch>
                  <a:fillRect r="-2817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4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BFCF-DF78-DC4A-BAD1-3594EABD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 - more</a:t>
            </a:r>
          </a:p>
        </p:txBody>
      </p:sp>
      <p:grpSp>
        <p:nvGrpSpPr>
          <p:cNvPr id="31" name="Group 30" descr="The sample space is the set of elementary outcomes">
            <a:extLst>
              <a:ext uri="{FF2B5EF4-FFF2-40B4-BE49-F238E27FC236}">
                <a16:creationId xmlns:a16="http://schemas.microsoft.com/office/drawing/2014/main" id="{EF0AE1B0-63BF-354E-BAAA-ADF13C9C0432}"/>
              </a:ext>
            </a:extLst>
          </p:cNvPr>
          <p:cNvGrpSpPr/>
          <p:nvPr/>
        </p:nvGrpSpPr>
        <p:grpSpPr>
          <a:xfrm>
            <a:off x="6240335" y="1396357"/>
            <a:ext cx="5309177" cy="1386494"/>
            <a:chOff x="6201426" y="1375733"/>
            <a:chExt cx="5309177" cy="13864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6C797F-F168-3341-97C6-C47C22FFD2D1}"/>
                </a:ext>
              </a:extLst>
            </p:cNvPr>
            <p:cNvSpPr txBox="1"/>
            <p:nvPr/>
          </p:nvSpPr>
          <p:spPr>
            <a:xfrm>
              <a:off x="8277876" y="1375733"/>
              <a:ext cx="3232727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Set of possible </a:t>
              </a:r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elementary outcomes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E41DF4E-5EB0-3145-9392-C34952943BD3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6201426" y="1791232"/>
              <a:ext cx="2076450" cy="970995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 descr="The probability measure specifies the likelihood (or probability) of each elementary outcome">
            <a:extLst>
              <a:ext uri="{FF2B5EF4-FFF2-40B4-BE49-F238E27FC236}">
                <a16:creationId xmlns:a16="http://schemas.microsoft.com/office/drawing/2014/main" id="{07ECE0AD-0D71-8241-971A-0AEB23E31B21}"/>
              </a:ext>
            </a:extLst>
          </p:cNvPr>
          <p:cNvGrpSpPr/>
          <p:nvPr/>
        </p:nvGrpSpPr>
        <p:grpSpPr>
          <a:xfrm>
            <a:off x="5785790" y="3737785"/>
            <a:ext cx="6151080" cy="2093130"/>
            <a:chOff x="5785790" y="3737785"/>
            <a:chExt cx="6151080" cy="20931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5AD8E3-AD40-7A43-AA56-6FF0BACBC76B}"/>
                </a:ext>
              </a:extLst>
            </p:cNvPr>
            <p:cNvSpPr txBox="1"/>
            <p:nvPr/>
          </p:nvSpPr>
          <p:spPr>
            <a:xfrm>
              <a:off x="8277876" y="4630586"/>
              <a:ext cx="3658994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Specify Likelihood </a:t>
              </a:r>
            </a:p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(or probability)  of each </a:t>
              </a:r>
              <a:r>
                <a: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elementary outcome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23AD47-7FD3-C349-9523-46BD13A768E5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5785790" y="3737785"/>
              <a:ext cx="2492086" cy="1492966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 descr="A discrete space is either finite or infinitely countable">
            <a:extLst>
              <a:ext uri="{FF2B5EF4-FFF2-40B4-BE49-F238E27FC236}">
                <a16:creationId xmlns:a16="http://schemas.microsoft.com/office/drawing/2014/main" id="{AC868729-7EF1-964D-B74C-DD5075589ADE}"/>
              </a:ext>
            </a:extLst>
          </p:cNvPr>
          <p:cNvGrpSpPr/>
          <p:nvPr/>
        </p:nvGrpSpPr>
        <p:grpSpPr>
          <a:xfrm>
            <a:off x="3906983" y="265406"/>
            <a:ext cx="5957453" cy="1506660"/>
            <a:chOff x="3906983" y="265406"/>
            <a:chExt cx="5957453" cy="1506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E105A0-DE01-D742-BC1E-D188888A7E52}"/>
                </a:ext>
              </a:extLst>
            </p:cNvPr>
            <p:cNvSpPr txBox="1"/>
            <p:nvPr/>
          </p:nvSpPr>
          <p:spPr>
            <a:xfrm>
              <a:off x="6400801" y="265406"/>
              <a:ext cx="346363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Either finite or infinite countable (e.g., integers)</a:t>
              </a:r>
              <a:endPara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36295E-D2D4-4C4E-904F-2FC4CDB795F1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3906983" y="680905"/>
              <a:ext cx="2493818" cy="1091161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4D9B28C-01B8-9B48-A084-4C1509615229}"/>
              </a:ext>
            </a:extLst>
          </p:cNvPr>
          <p:cNvSpPr txBox="1"/>
          <p:nvPr/>
        </p:nvSpPr>
        <p:spPr>
          <a:xfrm>
            <a:off x="4424218" y="5625745"/>
            <a:ext cx="34821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The likelihood (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or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probability) of each outcome is non-negative.</a:t>
            </a:r>
            <a:endParaRPr lang="en-US" sz="2400" b="1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Arrow Connector 17" descr="First axiom tells us tha likelihood of each outcome is non-negative">
            <a:extLst>
              <a:ext uri="{FF2B5EF4-FFF2-40B4-BE49-F238E27FC236}">
                <a16:creationId xmlns:a16="http://schemas.microsoft.com/office/drawing/2014/main" id="{78AF42F0-7997-7240-AE7E-F9593907A246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688321" y="4783032"/>
            <a:ext cx="1476952" cy="842713"/>
          </a:xfrm>
          <a:prstGeom prst="straightConnector1">
            <a:avLst/>
          </a:prstGeom>
          <a:ln w="6350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2642DD6-C956-1647-954A-09616589D8E8}"/>
              </a:ext>
            </a:extLst>
          </p:cNvPr>
          <p:cNvSpPr txBox="1"/>
          <p:nvPr/>
        </p:nvSpPr>
        <p:spPr>
          <a:xfrm>
            <a:off x="609600" y="5752364"/>
            <a:ext cx="369454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Some outcome must show up</a:t>
            </a:r>
            <a:endParaRPr lang="en-US" sz="2400" b="1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26" name="Straight Arrow Connector 25" descr="The second axiom says that some outcome must happen.">
            <a:extLst>
              <a:ext uri="{FF2B5EF4-FFF2-40B4-BE49-F238E27FC236}">
                <a16:creationId xmlns:a16="http://schemas.microsoft.com/office/drawing/2014/main" id="{8144B9C2-4A40-1D4E-9638-DCE0A6BD46E9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2456873" y="5368151"/>
            <a:ext cx="184584" cy="384213"/>
          </a:xfrm>
          <a:prstGeom prst="straightConnector1">
            <a:avLst/>
          </a:prstGeom>
          <a:ln w="6350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>
            <a:extLst>
              <a:ext uri="{FF2B5EF4-FFF2-40B4-BE49-F238E27FC236}">
                <a16:creationId xmlns:a16="http://schemas.microsoft.com/office/drawing/2014/main" id="{6C5C511A-FA2F-9E49-8787-1837EA8A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9612" y="2459525"/>
            <a:ext cx="2381451" cy="1791115"/>
          </a:xfrm>
          <a:custGeom>
            <a:avLst/>
            <a:gdLst>
              <a:gd name="connsiteX0" fmla="*/ 1581156 w 3485297"/>
              <a:gd name="connsiteY0" fmla="*/ 414 h 2621329"/>
              <a:gd name="connsiteX1" fmla="*/ 1619573 w 3485297"/>
              <a:gd name="connsiteY1" fmla="*/ 7545 h 2621329"/>
              <a:gd name="connsiteX2" fmla="*/ 2157455 w 3485297"/>
              <a:gd name="connsiteY2" fmla="*/ 742651 h 2621329"/>
              <a:gd name="connsiteX3" fmla="*/ 2731196 w 3485297"/>
              <a:gd name="connsiteY3" fmla="*/ 168910 h 2621329"/>
              <a:gd name="connsiteX4" fmla="*/ 3484232 w 3485297"/>
              <a:gd name="connsiteY4" fmla="*/ 1083310 h 2621329"/>
              <a:gd name="connsiteX5" fmla="*/ 2892561 w 3485297"/>
              <a:gd name="connsiteY5" fmla="*/ 1101239 h 2621329"/>
              <a:gd name="connsiteX6" fmla="*/ 2713267 w 3485297"/>
              <a:gd name="connsiteY6" fmla="*/ 2553522 h 2621329"/>
              <a:gd name="connsiteX7" fmla="*/ 1691291 w 3485297"/>
              <a:gd name="connsiteY7" fmla="*/ 2392157 h 2621329"/>
              <a:gd name="connsiteX8" fmla="*/ 418302 w 3485297"/>
              <a:gd name="connsiteY8" fmla="*/ 2481804 h 2621329"/>
              <a:gd name="connsiteX9" fmla="*/ 23855 w 3485297"/>
              <a:gd name="connsiteY9" fmla="*/ 1782557 h 2621329"/>
              <a:gd name="connsiteX10" fmla="*/ 239008 w 3485297"/>
              <a:gd name="connsiteY10" fmla="*/ 1172957 h 2621329"/>
              <a:gd name="connsiteX11" fmla="*/ 23855 w 3485297"/>
              <a:gd name="connsiteY11" fmla="*/ 563357 h 2621329"/>
              <a:gd name="connsiteX12" fmla="*/ 920326 w 3485297"/>
              <a:gd name="connsiteY12" fmla="*/ 384063 h 2621329"/>
              <a:gd name="connsiteX13" fmla="*/ 1581156 w 3485297"/>
              <a:gd name="connsiteY13" fmla="*/ 414 h 2621329"/>
              <a:gd name="connsiteX14" fmla="*/ 1353573 w 3485297"/>
              <a:gd name="connsiteY14" fmla="*/ 900214 h 2621329"/>
              <a:gd name="connsiteX15" fmla="*/ 865052 w 3485297"/>
              <a:gd name="connsiteY15" fmla="*/ 1388736 h 2621329"/>
              <a:gd name="connsiteX16" fmla="*/ 1353573 w 3485297"/>
              <a:gd name="connsiteY16" fmla="*/ 1877258 h 2621329"/>
              <a:gd name="connsiteX17" fmla="*/ 1842094 w 3485297"/>
              <a:gd name="connsiteY17" fmla="*/ 1388736 h 2621329"/>
              <a:gd name="connsiteX18" fmla="*/ 1353573 w 3485297"/>
              <a:gd name="connsiteY18" fmla="*/ 900214 h 262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5297" h="2621329">
                <a:moveTo>
                  <a:pt x="1581156" y="414"/>
                </a:moveTo>
                <a:cubicBezTo>
                  <a:pt x="1594068" y="1300"/>
                  <a:pt x="1606873" y="3623"/>
                  <a:pt x="1619573" y="7545"/>
                </a:cubicBezTo>
                <a:cubicBezTo>
                  <a:pt x="1822773" y="70298"/>
                  <a:pt x="1972185" y="715757"/>
                  <a:pt x="2157455" y="742651"/>
                </a:cubicBezTo>
                <a:cubicBezTo>
                  <a:pt x="2342726" y="769545"/>
                  <a:pt x="2510067" y="112133"/>
                  <a:pt x="2731196" y="168910"/>
                </a:cubicBezTo>
                <a:cubicBezTo>
                  <a:pt x="2952326" y="225686"/>
                  <a:pt x="3457338" y="927922"/>
                  <a:pt x="3484232" y="1083310"/>
                </a:cubicBezTo>
                <a:cubicBezTo>
                  <a:pt x="3511126" y="1238698"/>
                  <a:pt x="3021055" y="856204"/>
                  <a:pt x="2892561" y="1101239"/>
                </a:cubicBezTo>
                <a:cubicBezTo>
                  <a:pt x="2764067" y="1346274"/>
                  <a:pt x="2913479" y="2338369"/>
                  <a:pt x="2713267" y="2553522"/>
                </a:cubicBezTo>
                <a:cubicBezTo>
                  <a:pt x="2513055" y="2768675"/>
                  <a:pt x="2073785" y="2404110"/>
                  <a:pt x="1691291" y="2392157"/>
                </a:cubicBezTo>
                <a:cubicBezTo>
                  <a:pt x="1308797" y="2380204"/>
                  <a:pt x="696208" y="2583404"/>
                  <a:pt x="418302" y="2481804"/>
                </a:cubicBezTo>
                <a:cubicBezTo>
                  <a:pt x="140396" y="2380204"/>
                  <a:pt x="53737" y="2000698"/>
                  <a:pt x="23855" y="1782557"/>
                </a:cubicBezTo>
                <a:cubicBezTo>
                  <a:pt x="-6027" y="1564416"/>
                  <a:pt x="239008" y="1376157"/>
                  <a:pt x="239008" y="1172957"/>
                </a:cubicBezTo>
                <a:cubicBezTo>
                  <a:pt x="239008" y="969757"/>
                  <a:pt x="-89698" y="694839"/>
                  <a:pt x="23855" y="563357"/>
                </a:cubicBezTo>
                <a:cubicBezTo>
                  <a:pt x="137408" y="431875"/>
                  <a:pt x="654373" y="476698"/>
                  <a:pt x="920326" y="384063"/>
                </a:cubicBezTo>
                <a:cubicBezTo>
                  <a:pt x="1169657" y="297218"/>
                  <a:pt x="1387471" y="-12871"/>
                  <a:pt x="1581156" y="414"/>
                </a:cubicBezTo>
                <a:close/>
                <a:moveTo>
                  <a:pt x="1353573" y="900214"/>
                </a:moveTo>
                <a:cubicBezTo>
                  <a:pt x="1083770" y="900214"/>
                  <a:pt x="865052" y="1118933"/>
                  <a:pt x="865052" y="1388736"/>
                </a:cubicBezTo>
                <a:cubicBezTo>
                  <a:pt x="865052" y="1658539"/>
                  <a:pt x="1083770" y="1877258"/>
                  <a:pt x="1353573" y="1877258"/>
                </a:cubicBezTo>
                <a:cubicBezTo>
                  <a:pt x="1623376" y="1877258"/>
                  <a:pt x="1842094" y="1658539"/>
                  <a:pt x="1842094" y="1388736"/>
                </a:cubicBezTo>
                <a:cubicBezTo>
                  <a:pt x="1842094" y="1118933"/>
                  <a:pt x="1623376" y="900214"/>
                  <a:pt x="1353573" y="900214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F84F4B5-7DF2-9048-AE3D-9DA0B54B396C}"/>
                  </a:ext>
                </a:extLst>
              </p:cNvPr>
              <p:cNvSpPr/>
              <p:nvPr/>
            </p:nvSpPr>
            <p:spPr>
              <a:xfrm>
                <a:off x="10871637" y="3739816"/>
                <a:ext cx="11215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Ω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F84F4B5-7DF2-9048-AE3D-9DA0B54B3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637" y="3739816"/>
                <a:ext cx="1121553" cy="584775"/>
              </a:xfrm>
              <a:prstGeom prst="rect">
                <a:avLst/>
              </a:prstGeom>
              <a:blipFill>
                <a:blip r:embed="rId4"/>
                <a:stretch>
                  <a:fillRect l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A37BA08-6F7A-E249-9745-20457A54A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500089" y="4046229"/>
            <a:ext cx="45097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8CCEAE7-413E-0544-ADC7-5A0F26754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1651" y="1416368"/>
                <a:ext cx="7562850" cy="416113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(discrete)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probability space </a:t>
                </a:r>
                <a:r>
                  <a:rPr lang="en-US" dirty="0"/>
                  <a:t>is a pair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set called the </a:t>
                </a:r>
                <a:r>
                  <a:rPr lang="en-US" b="1" dirty="0"/>
                  <a:t>sample space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probability measure, </a:t>
                </a:r>
              </a:p>
              <a:p>
                <a:pPr marL="0" indent="0">
                  <a:buFont typeface="Arial"/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for all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8CCEAE7-413E-0544-ADC7-5A0F2675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" y="1416368"/>
                <a:ext cx="7562850" cy="4161139"/>
              </a:xfrm>
              <a:prstGeom prst="rect">
                <a:avLst/>
              </a:prstGeom>
              <a:blipFill>
                <a:blip r:embed="rId5"/>
                <a:stretch>
                  <a:fillRect l="-669" b="-20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3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E7DF9-3A94-8571-1F0D-6AD0B965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4AE8-4C7E-4BA1-8748-32F9C5C3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C1C8-6A4D-2ADA-F1A9-D7885E0A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Probability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Chain Rule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Independence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Law of Total Probability</a:t>
            </a:r>
          </a:p>
          <a:p>
            <a:r>
              <a:rPr lang="en-US" dirty="0">
                <a:solidFill>
                  <a:srgbClr val="0070C0"/>
                </a:solidFill>
              </a:rPr>
              <a:t>Bayes Theorem</a:t>
            </a:r>
          </a:p>
        </p:txBody>
      </p:sp>
    </p:spTree>
    <p:extLst>
      <p:ext uri="{BB962C8B-B14F-4D97-AF65-F5344CB8AC3E}">
        <p14:creationId xmlns:p14="http://schemas.microsoft.com/office/powerpoint/2010/main" val="773329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924B-73BB-48D8-8DAF-9EABB7F2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Our First Machine Learning Task: Spam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CD92-BD5E-48A3-93C3-7C399B1B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85" y="1406666"/>
            <a:ext cx="10972800" cy="494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Subject: “FREE </a:t>
            </a:r>
            <a:r>
              <a:rPr lang="en-US" dirty="0">
                <a:solidFill>
                  <a:schemeClr val="accent3"/>
                </a:solidFill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$$$</a:t>
            </a: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 CLICK HERE”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Suppose you know that 80% of emails you receive are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 a priori, our belief is that any email has an 80% chance of being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do you update that belief when you see that the subject line contains the phrase “FREE </a:t>
            </a:r>
            <a:r>
              <a:rPr lang="en-US" sz="2400" dirty="0">
                <a:solidFill>
                  <a:srgbClr val="6DB12E"/>
                </a:solidFill>
              </a:rPr>
              <a:t>$$$</a:t>
            </a:r>
            <a:r>
              <a:rPr lang="en-US" sz="2400" dirty="0"/>
              <a:t>”?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65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6097-EAB9-4503-B567-4E3AF4E8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CFEC-51C0-401B-AFF9-05270E29AA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formula to let us “reverse” the conditional.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prior </a:t>
                </a:r>
                <a:r>
                  <a:rPr lang="en-US" dirty="0"/>
                  <a:t>(our belief without knowing anything)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posterior </a:t>
                </a:r>
                <a:r>
                  <a:rPr lang="en-US" dirty="0"/>
                  <a:t>(our belief after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FCFEC-51C0-401B-AFF9-05270E29AA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4949685"/>
              </a:xfrm>
              <a:blipFill>
                <a:blip r:embed="rId2"/>
                <a:stretch>
                  <a:fillRect l="-1389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C64C2D4-6CFF-45C5-86ED-A6590694B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217045"/>
                <a:ext cx="10972800" cy="2143728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(Bayes Rule) </a:t>
                </a:r>
                <a:r>
                  <a:rPr lang="en-US" sz="2800" dirty="0"/>
                  <a:t>For events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endParaRPr lang="en-US" sz="2800" dirty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C64C2D4-6CFF-45C5-86ED-A6590694B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17045"/>
                <a:ext cx="10972800" cy="2143728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icture of Thomas Bayes.&#10;&#10;https://lh3.googleusercontent.com/jPBM9kSotTpbBaIk0eue_pUKc8H588RNkPCo2swvrf36Dy-aOfPS7C1rU_eL2C7dXhTuYrdZeqkHVKZVeGmo4gbhXVjWe6wAbl_4GvF5dRrk3Qo7orx5QnYqZkVke3YQITuisu6vYDU">
            <a:extLst>
              <a:ext uri="{FF2B5EF4-FFF2-40B4-BE49-F238E27FC236}">
                <a16:creationId xmlns:a16="http://schemas.microsoft.com/office/drawing/2014/main" id="{3548A6F0-DFD8-486D-BBE3-37502780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49" y="0"/>
            <a:ext cx="1571351" cy="16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9507-D71F-4555-A0FF-270DFEA4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97521" cy="878301"/>
          </a:xfrm>
        </p:spPr>
        <p:txBody>
          <a:bodyPr>
            <a:normAutofit fontScale="90000"/>
          </a:bodyPr>
          <a:lstStyle/>
          <a:p>
            <a:r>
              <a:rPr lang="en-US" dirty="0"/>
              <a:t>Bayes Theorem follows from the definition of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9C9673B-6128-495F-A520-BEA08BE51F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98107"/>
                <a:ext cx="10972800" cy="212821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probability</a:t>
                </a:r>
                <a:r>
                  <a:rPr lang="en-US" sz="2800" dirty="0"/>
                  <a:t> of event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b="1" u="sng" dirty="0"/>
                  <a:t>given</a:t>
                </a:r>
                <a:r>
                  <a:rPr lang="en-US" sz="2800" dirty="0"/>
                  <a:t> an event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B</a:t>
                </a:r>
                <a:r>
                  <a:rPr lang="en-US" sz="2800" dirty="0"/>
                  <a:t> happened (assuming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) is</a:t>
                </a:r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9C9673B-6128-495F-A520-BEA08BE51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98107"/>
                <a:ext cx="10972800" cy="2128211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505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CF54-B139-4546-89F8-96D0A609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94278-427E-4A00-8BA9-ECDCD041E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By definition of conditional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Swapping </a:t>
                </a:r>
                <a:r>
                  <a:rPr lang="en-US" dirty="0">
                    <a:solidFill>
                      <a:schemeClr val="accent1"/>
                    </a:solidFill>
                  </a:rPr>
                  <a:t>A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B</a:t>
                </a:r>
                <a:r>
                  <a:rPr lang="en-US" dirty="0"/>
                  <a:t> 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Dividing both sides by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94278-427E-4A00-8BA9-ECDCD041E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95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924B-73BB-48D8-8DAF-9EABB7F2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5" y="163240"/>
            <a:ext cx="10972800" cy="878301"/>
          </a:xfrm>
        </p:spPr>
        <p:txBody>
          <a:bodyPr/>
          <a:lstStyle/>
          <a:p>
            <a:r>
              <a:rPr lang="en-US" dirty="0"/>
              <a:t>Back to Spam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CD92-BD5E-48A3-93C3-7C399B1B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85" y="954157"/>
            <a:ext cx="10972800" cy="49496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Subject: “FREE </a:t>
            </a:r>
            <a:r>
              <a:rPr lang="en-US" dirty="0">
                <a:solidFill>
                  <a:schemeClr val="accent3"/>
                </a:solidFill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$$$</a:t>
            </a:r>
            <a:r>
              <a:rPr lang="en-US" dirty="0">
                <a:latin typeface="Roboto Mono" pitchFamily="2" charset="0"/>
                <a:ea typeface="Roboto Mono" pitchFamily="2" charset="0"/>
                <a:cs typeface="Microsoft Sans Serif" panose="020B0604020202020204" pitchFamily="34" charset="0"/>
              </a:rPr>
              <a:t> CLICK HERE”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What is the probability this email is spam, given the subject contains “FREE”? </a:t>
            </a:r>
            <a:br>
              <a:rPr lang="en-US" sz="2400" dirty="0"/>
            </a:br>
            <a:r>
              <a:rPr lang="en-US" sz="2400" dirty="0"/>
              <a:t>Some useful stats:</a:t>
            </a:r>
          </a:p>
          <a:p>
            <a:pPr lvl="1"/>
            <a:r>
              <a:rPr lang="en-US" sz="2000" dirty="0"/>
              <a:t>10% of ham (i.e., not spam) emails contain the word “FREE” in the subject.</a:t>
            </a:r>
          </a:p>
          <a:p>
            <a:pPr lvl="1"/>
            <a:r>
              <a:rPr lang="en-US" sz="2000" dirty="0"/>
              <a:t>70% of spam emails contain the word “FREE” in the subject.</a:t>
            </a:r>
          </a:p>
          <a:p>
            <a:pPr lvl="1"/>
            <a:r>
              <a:rPr lang="en-US" sz="2000" dirty="0"/>
              <a:t>80% of emails you receive are spam.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receive a random email:</a:t>
            </a:r>
          </a:p>
          <a:p>
            <a:r>
              <a:rPr lang="en-US" sz="2400" dirty="0"/>
              <a:t>Let S be event that the email is spam</a:t>
            </a:r>
          </a:p>
          <a:p>
            <a:r>
              <a:rPr lang="en-US" sz="2400" dirty="0"/>
              <a:t>Let F be the event that the email contains the word “FREE”.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83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90AC-C817-45D2-BB4B-433C7C4A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 with 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8F80F-10C5-41CC-A5F7-DAE8D9AE4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Bayes Theorem with LTP: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partition of the sample space,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event. Then,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Simple Partition: </a:t>
                </a:r>
                <a:r>
                  <a:rPr lang="en-US" dirty="0"/>
                  <a:t>In particular,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an event with non-zero probability,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8F80F-10C5-41CC-A5F7-DAE8D9AE4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7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9E40-BF64-E042-9ED0-4C96DFAE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Review</a:t>
            </a:r>
            <a:r>
              <a:rPr lang="en-US" dirty="0"/>
              <a:t>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denote the sample space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 be events.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66733-B9A8-834E-AC76-F0B043DE3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/>
              <p:nvPr/>
            </p:nvSpPr>
            <p:spPr>
              <a:xfrm>
                <a:off x="609600" y="2644170"/>
                <a:ext cx="9275424" cy="156966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Axiom 1 (Non-negativity):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Axiom 2 (Normalization):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Axiom 3 (Countable Additivity)</a:t>
                </a:r>
                <a:r>
                  <a:rPr lang="en-US" sz="2400" dirty="0"/>
                  <a:t>: If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E</a:t>
                </a:r>
                <a:r>
                  <a:rPr lang="en-US" sz="2400" i="1" dirty="0"/>
                  <a:t> </a:t>
                </a:r>
                <a:r>
                  <a:rPr lang="en-US" sz="2400" dirty="0"/>
                  <a:t>and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F</a:t>
                </a:r>
                <a:r>
                  <a:rPr lang="en-US" sz="2400" i="1" dirty="0"/>
                  <a:t> </a:t>
                </a:r>
                <a:r>
                  <a:rPr lang="en-US" sz="2400" dirty="0"/>
                  <a:t>are mutually exclusive events, </a:t>
                </a:r>
                <a:br>
                  <a:rPr lang="en-US" sz="2400" dirty="0"/>
                </a:br>
                <a:r>
                  <a:rPr lang="en-US" sz="2400" dirty="0"/>
                  <a:t>	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E7F55F-A260-ED48-968C-3B4259E9E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4170"/>
                <a:ext cx="9275424" cy="1569660"/>
              </a:xfrm>
              <a:prstGeom prst="rect">
                <a:avLst/>
              </a:prstGeom>
              <a:blipFill>
                <a:blip r:embed="rId3"/>
                <a:stretch>
                  <a:fillRect l="-955" t="-1587" b="-7143"/>
                </a:stretch>
              </a:blipFill>
              <a:ln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/>
              <p:nvPr/>
            </p:nvSpPr>
            <p:spPr>
              <a:xfrm>
                <a:off x="609600" y="4786691"/>
                <a:ext cx="9254585" cy="1200329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Corollary 1 (Complementation):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Corollary 2 (Monotonicity):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b="1" dirty="0"/>
                  <a:t>Corollary 3 (Inclusion-Exclusion)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ECBCF-3ED7-5B4B-B0A5-335094DD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86691"/>
                <a:ext cx="9254585" cy="1200329"/>
              </a:xfrm>
              <a:prstGeom prst="rect">
                <a:avLst/>
              </a:prstGeom>
              <a:blipFill>
                <a:blip r:embed="rId4"/>
                <a:stretch>
                  <a:fillRect l="-921" t="-3518" b="-10050"/>
                </a:stretch>
              </a:blipFill>
              <a:ln>
                <a:solidFill>
                  <a:schemeClr val="accent3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0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0B5C-E0BF-E447-8D63-B4FEC5BB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Equally Likely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CBF7E-4AF2-2E41-A100-5878B0D159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434" y="2255248"/>
                <a:ext cx="5247861" cy="3363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/>
                  <a:t>uniform </a:t>
                </a:r>
                <a:r>
                  <a:rPr lang="en-US" sz="2800" dirty="0"/>
                  <a:t>probability space, then for any event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CBF7E-4AF2-2E41-A100-5878B0D15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434" y="2255248"/>
                <a:ext cx="5247861" cy="3363920"/>
              </a:xfrm>
              <a:blipFill>
                <a:blip r:embed="rId2"/>
                <a:stretch>
                  <a:fillRect l="-2410" t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B01825A-E677-49C5-9D26-27AB0C3F8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7219" y="1150446"/>
                <a:ext cx="6798364" cy="55735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Examples:</a:t>
                </a:r>
              </a:p>
              <a:p>
                <a:r>
                  <a:rPr lang="en-US" sz="2000" dirty="0"/>
                  <a:t>Two coin flips: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Roll of a die: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1, 2, 3, 4, 5, 6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Arial"/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Font typeface="Arial"/>
                  <a:buNone/>
                </a:pPr>
                <a:r>
                  <a:rPr lang="en-US" sz="2000" dirty="0">
                    <a:solidFill>
                      <a:srgbClr val="036A18"/>
                    </a:solidFill>
                  </a:rPr>
                  <a:t>Events:</a:t>
                </a:r>
              </a:p>
              <a:p>
                <a:r>
                  <a:rPr lang="en-US" sz="2000" dirty="0"/>
                  <a:t>Getting at least one head in two coin flips: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Rolling an even number on a die 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{2, 4, 6}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B01825A-E677-49C5-9D26-27AB0C3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19" y="1150446"/>
                <a:ext cx="6798364" cy="5573523"/>
              </a:xfrm>
              <a:prstGeom prst="rect">
                <a:avLst/>
              </a:prstGeom>
              <a:blipFill>
                <a:blip r:embed="rId3"/>
                <a:stretch>
                  <a:fillRect l="-933" t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1C4A50-D9E2-D61D-BD73-185A29695601}"/>
                  </a:ext>
                </a:extLst>
              </p:cNvPr>
              <p:cNvSpPr txBox="1"/>
              <p:nvPr/>
            </p:nvSpPr>
            <p:spPr>
              <a:xfrm>
                <a:off x="8004313" y="5422724"/>
                <a:ext cx="1921565" cy="806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1C4A50-D9E2-D61D-BD73-185A29695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313" y="5422724"/>
                <a:ext cx="1921565" cy="806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797B-11F1-2C93-9410-7B038411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1081-D97D-7EB4-5014-9B7B3746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Birthday “Paradox”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2F18D-5F56-943C-7571-7DC449D9B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530749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have a collection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people in a room. What is the probability that at least 2 people share a birthday? Assume that there are exactly 365 possible birthdays, and each possibility is equally likely.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Say the people’s names are 1, 2, 3,..n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Sample space: </a:t>
                </a:r>
                <a:r>
                  <a:rPr lang="en-US" sz="2800" dirty="0"/>
                  <a:t>all possible assignments of birthdays to these people  =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  <m:sty m:val="p"/>
                        </m:rPr>
                        <a:rPr lang="en-US" sz="2800" b="0" i="1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lit/>
                        </m:rPr>
                        <a:rPr lang="en-US" sz="2800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err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 dirty="0" err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: 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8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1,..,365</m:t>
                      </m:r>
                      <m:r>
                        <m:rPr>
                          <m:lit/>
                        </m:rPr>
                        <a:rPr lang="en-US" sz="2800" i="1" dirty="0" smtClean="0">
                          <a:latin typeface="Cambria Math" panose="02040503050406030204" pitchFamily="18" charset="0"/>
                        </a:rPr>
                        <m:t>}}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= 25 means person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was born on the 25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day of the year)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Uniform probability space: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= </a:t>
                </a:r>
              </a:p>
              <a:p>
                <a:pPr marL="0" indent="0">
                  <a:buNone/>
                </a:pPr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2F18D-5F56-943C-7571-7DC449D9B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5307494"/>
              </a:xfrm>
              <a:blipFill>
                <a:blip r:embed="rId3"/>
                <a:stretch>
                  <a:fillRect l="-1040"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5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A13D-606D-5E45-78ED-4BF9A7943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CD87-BF31-3089-F69E-A851419A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Birthday “Paradox”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C0746-8B36-582B-B30B-6F4DFABBD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53074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800" dirty="0"/>
                  <a:t> = { at least 2 people share a birthday}</a:t>
                </a:r>
                <a:r>
                  <a:rPr lang="en-US" sz="2800" b="0" dirty="0"/>
                  <a:t>  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0" dirty="0"/>
                  <a:t>What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C0746-8B36-582B-B30B-6F4DFABBD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5307494"/>
              </a:xfrm>
              <a:blipFill>
                <a:blip r:embed="rId3"/>
                <a:stretch>
                  <a:fillRect l="-1272" t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5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EC71-2B4C-2201-813E-45BC2376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751FF-B652-2957-63FA-0FCF7402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10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261032</TotalTime>
  <Words>3213</Words>
  <Application>Microsoft Macintosh PowerPoint</Application>
  <PresentationFormat>Widescreen</PresentationFormat>
  <Paragraphs>395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Candara</vt:lpstr>
      <vt:lpstr>Helvetica</vt:lpstr>
      <vt:lpstr>Roboto Mono</vt:lpstr>
      <vt:lpstr>Custom Design</vt:lpstr>
      <vt:lpstr>Am I going too fast in lecture?  Your responses are anonymous.</vt:lpstr>
      <vt:lpstr>The Birthday Paradox, Conditional Probability and more   </vt:lpstr>
      <vt:lpstr>Review - Probability</vt:lpstr>
      <vt:lpstr>Probability space - more</vt:lpstr>
      <vt:lpstr>Review Axioms of Probability</vt:lpstr>
      <vt:lpstr>Review: Equally Likely Outcomes</vt:lpstr>
      <vt:lpstr>Example: Birthday “Paradox”</vt:lpstr>
      <vt:lpstr>Example: Birthday “Paradox”</vt:lpstr>
      <vt:lpstr>PowerPoint Presentation</vt:lpstr>
      <vt:lpstr> Agenda (1)</vt:lpstr>
      <vt:lpstr>Conditional Probability (Idea)</vt:lpstr>
      <vt:lpstr>Conditional Probability</vt:lpstr>
      <vt:lpstr>Conditional Probability</vt:lpstr>
      <vt:lpstr>Conditional Probability on Events</vt:lpstr>
      <vt:lpstr>Conditional Probability on Events</vt:lpstr>
      <vt:lpstr>Conditional Probability on Events - Answer</vt:lpstr>
      <vt:lpstr>Conditional Probability on Events - picture</vt:lpstr>
      <vt:lpstr>Conditional Probability in a uniform probability space</vt:lpstr>
      <vt:lpstr> Agenda (2)</vt:lpstr>
      <vt:lpstr>Chain Rule</vt:lpstr>
      <vt:lpstr>Chain Rule for Conditioning – general case.</vt:lpstr>
      <vt:lpstr>Chain Rule Example </vt:lpstr>
      <vt:lpstr>PowerPoint Presentation</vt:lpstr>
      <vt:lpstr>Chain Rule Example </vt:lpstr>
      <vt:lpstr> Agenda (3)</vt:lpstr>
      <vt:lpstr>Independent Events</vt:lpstr>
      <vt:lpstr>PowerPoint Presentation</vt:lpstr>
      <vt:lpstr>Independent Events – example 1</vt:lpstr>
      <vt:lpstr>Independent Events – example 2</vt:lpstr>
      <vt:lpstr>PowerPoint Presentation</vt:lpstr>
      <vt:lpstr>Independent Events - answers</vt:lpstr>
      <vt:lpstr>More Independence Definitions </vt:lpstr>
      <vt:lpstr>Another example</vt:lpstr>
      <vt:lpstr>Let’s break it down</vt:lpstr>
      <vt:lpstr>More calculations</vt:lpstr>
      <vt:lpstr>Answer</vt:lpstr>
      <vt:lpstr> Agenda (4)</vt:lpstr>
      <vt:lpstr>Law of Total Probability</vt:lpstr>
      <vt:lpstr>Are A and B independent?</vt:lpstr>
      <vt:lpstr> Agenda (5)</vt:lpstr>
      <vt:lpstr>Our First Machine Learning Task: Spam Filtering</vt:lpstr>
      <vt:lpstr>Bayes Theorem</vt:lpstr>
      <vt:lpstr>Bayes Theorem follows from the definition of conditional probability</vt:lpstr>
      <vt:lpstr>Bayes Theorem Proof</vt:lpstr>
      <vt:lpstr>Back to Spam Filtering</vt:lpstr>
      <vt:lpstr>Bayes Theorem with Law of Total Probability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6085</cp:revision>
  <cp:lastPrinted>2024-01-12T07:13:02Z</cp:lastPrinted>
  <dcterms:created xsi:type="dcterms:W3CDTF">2015-04-17T01:19:23Z</dcterms:created>
  <dcterms:modified xsi:type="dcterms:W3CDTF">2026-04-08T15:23:09Z</dcterms:modified>
</cp:coreProperties>
</file>