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4" r:id="rId3"/>
    <p:sldId id="1202" r:id="rId4"/>
    <p:sldId id="1366" r:id="rId5"/>
    <p:sldId id="1358" r:id="rId6"/>
    <p:sldId id="1078" r:id="rId7"/>
    <p:sldId id="1084" r:id="rId8"/>
    <p:sldId id="1120" r:id="rId9"/>
    <p:sldId id="1356" r:id="rId10"/>
    <p:sldId id="1149" r:id="rId11"/>
    <p:sldId id="260" r:id="rId12"/>
    <p:sldId id="261" r:id="rId13"/>
    <p:sldId id="1143" r:id="rId14"/>
    <p:sldId id="1137" r:id="rId15"/>
    <p:sldId id="1128" r:id="rId16"/>
    <p:sldId id="1148" r:id="rId17"/>
    <p:sldId id="1121" r:id="rId18"/>
    <p:sldId id="1150" r:id="rId19"/>
    <p:sldId id="1129" r:id="rId20"/>
    <p:sldId id="1144" r:id="rId21"/>
    <p:sldId id="1131" r:id="rId22"/>
    <p:sldId id="1133" r:id="rId23"/>
    <p:sldId id="1355" r:id="rId24"/>
    <p:sldId id="1135" r:id="rId25"/>
    <p:sldId id="1145" r:id="rId26"/>
    <p:sldId id="263" r:id="rId27"/>
    <p:sldId id="1134" r:id="rId28"/>
    <p:sldId id="264" r:id="rId29"/>
    <p:sldId id="285" r:id="rId30"/>
    <p:sldId id="1359" r:id="rId31"/>
    <p:sldId id="1354" r:id="rId32"/>
    <p:sldId id="1153" r:id="rId33"/>
    <p:sldId id="1152" r:id="rId34"/>
    <p:sldId id="1146" r:id="rId35"/>
    <p:sldId id="1141" r:id="rId36"/>
    <p:sldId id="1351" r:id="rId37"/>
    <p:sldId id="1362" r:id="rId38"/>
    <p:sldId id="1360" r:id="rId39"/>
    <p:sldId id="1361" r:id="rId40"/>
    <p:sldId id="1363" r:id="rId41"/>
    <p:sldId id="135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A18"/>
    <a:srgbClr val="6DB12E"/>
    <a:srgbClr val="FFFDA2"/>
    <a:srgbClr val="008F21"/>
    <a:srgbClr val="FEE9E8"/>
    <a:srgbClr val="F6F4E9"/>
    <a:srgbClr val="EEE9D3"/>
    <a:srgbClr val="FFFDF2"/>
    <a:srgbClr val="FFEBEA"/>
    <a:srgbClr val="FF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258" autoAdjust="0"/>
    <p:restoredTop sz="76030"/>
  </p:normalViewPr>
  <p:slideViewPr>
    <p:cSldViewPr snapToGrid="0" snapToObjects="1">
      <p:cViewPr varScale="1">
        <p:scale>
          <a:sx n="73" d="100"/>
          <a:sy n="73" d="100"/>
        </p:scale>
        <p:origin x="200" y="1096"/>
      </p:cViewPr>
      <p:guideLst>
        <p:guide orient="horz" pos="1872"/>
        <p:guide pos="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0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C43-E108-F443-9DEE-AB5FF8C2E37D}" type="datetimeFigureOut">
              <a:rPr lang="en-US" smtClean="0"/>
              <a:t>4/5/26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E2F5-01C9-E446-86D7-49DB8E5ABC38}" type="datetimeFigureOut">
              <a:rPr lang="en-US" smtClean="0"/>
              <a:t>4/5/26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7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probability of an event?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42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8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 order 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2FE7E-F4EF-21DD-FB9B-65E4D079A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0A9520-7EF0-91B2-A861-C0D4EACF0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FF646B-FBF5-312E-13AF-25DB88657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Size of sample space is 36.</a:t>
            </a:r>
          </a:p>
          <a:p>
            <a:r>
              <a:rPr lang="en-US" dirty="0"/>
              <a:t>Probability of event E1 is 6/36 = 1/6</a:t>
            </a:r>
          </a:p>
          <a:p>
            <a:r>
              <a:rPr lang="en-US" dirty="0"/>
              <a:t>Probability of event E1 complement is 5/6</a:t>
            </a:r>
          </a:p>
          <a:p>
            <a:r>
              <a:rPr lang="en-US" dirty="0"/>
              <a:t>Probability of event E1 union E2 is 9/36 = 1/4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465EB-9E50-0150-2C45-773BAABD3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answer is C. Size of the sample space is 2^{100}. Size of the event (number of outcomes in it is 100 choose 50 (the number of sequences that contain exactly 50 Hs).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56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9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28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EBF40-A7D4-BAA9-D346-70ADDF960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F4DDA1-B795-8AA0-0C38-918686EBF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ACC4D9-7852-2D45-F91C-28C9846D7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0704E-5880-7E03-5804-5A577A3A3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32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 from Berkeley CS 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71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 from Berkeley CS 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5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8189cfd6e4_0_1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8189cfd6e4_0_1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Configurations:  column and</a:t>
            </a:r>
            <a:r>
              <a:rPr lang="en-US" baseline="0" dirty="0"/>
              <a:t> row for each </a:t>
            </a:r>
          </a:p>
          <a:p>
            <a:r>
              <a:rPr lang="en-US" baseline="0" dirty="0"/>
              <a:t>Apply Generalized Product Rule. What is the sequence of choices you’re going to make.</a:t>
            </a:r>
          </a:p>
          <a:p>
            <a:r>
              <a:rPr lang="en-US" baseline="0" dirty="0" err="1"/>
              <a:t>cP</a:t>
            </a:r>
            <a:r>
              <a:rPr lang="en-US" baseline="0" dirty="0"/>
              <a:t> </a:t>
            </a:r>
            <a:r>
              <a:rPr lang="en-US" baseline="0" dirty="0" err="1"/>
              <a:t>rP</a:t>
            </a:r>
            <a:r>
              <a:rPr lang="en-US" baseline="0" dirty="0"/>
              <a:t>, </a:t>
            </a:r>
            <a:r>
              <a:rPr lang="en-US" baseline="0" dirty="0" err="1"/>
              <a:t>cN</a:t>
            </a:r>
            <a:r>
              <a:rPr lang="en-US" baseline="0" dirty="0"/>
              <a:t> </a:t>
            </a:r>
            <a:r>
              <a:rPr lang="en-US" baseline="0" dirty="0" err="1"/>
              <a:t>rN</a:t>
            </a:r>
            <a:r>
              <a:rPr lang="en-US" baseline="0" dirty="0"/>
              <a:t>, </a:t>
            </a:r>
            <a:r>
              <a:rPr lang="en-US" baseline="0" dirty="0" err="1"/>
              <a:t>cR</a:t>
            </a:r>
            <a:r>
              <a:rPr lang="en-US" baseline="0" dirty="0"/>
              <a:t> </a:t>
            </a:r>
            <a:r>
              <a:rPr lang="en-US" baseline="0" dirty="0" err="1"/>
              <a:t>rR</a:t>
            </a:r>
            <a:endParaRPr lang="en-US" baseline="0" dirty="0"/>
          </a:p>
          <a:p>
            <a:r>
              <a:rPr lang="en-US" baseline="0" dirty="0"/>
              <a:t>(8 x 7 x 6)^2</a:t>
            </a:r>
          </a:p>
          <a:p>
            <a:endParaRPr lang="en-US" baseline="0" dirty="0"/>
          </a:p>
          <a:p>
            <a:r>
              <a:rPr lang="en-US" baseline="0" dirty="0"/>
              <a:t>A  64 choose 3     undercounts in that treats them as the same whereas they are distinguishable. Overcounts in that allows them to be in same row and column</a:t>
            </a:r>
          </a:p>
          <a:p>
            <a:endParaRPr lang="en-US" baseline="0" dirty="0"/>
          </a:p>
          <a:p>
            <a:r>
              <a:rPr lang="en-US" baseline="0" dirty="0"/>
              <a:t>B undercounts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1939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Size of sample space is 36</a:t>
            </a:r>
          </a:p>
          <a:p>
            <a:r>
              <a:rPr lang="en-US" dirty="0"/>
              <a:t>Size of event = 11 = 36-25, since 25 is the number of outcomes where there is no 3.</a:t>
            </a:r>
          </a:p>
          <a:p>
            <a:r>
              <a:rPr lang="en-US" dirty="0"/>
              <a:t>So probability is 11/36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23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Columns in table correspond to students: column 1 is student 1, column 2 is student 2 and column 3 is student 3.</a:t>
            </a:r>
          </a:p>
          <a:p>
            <a:r>
              <a:rPr lang="en-US" dirty="0"/>
              <a:t>The rows tell you who gets who’s homework.</a:t>
            </a:r>
          </a:p>
          <a:p>
            <a:r>
              <a:rPr lang="en-US" dirty="0"/>
              <a:t>So, for example, the second row tells you that student 1 got her own homework back, student 2 got student 3’s homework back and student 3 got student 2’s homework back.</a:t>
            </a:r>
          </a:p>
          <a:p>
            <a:endParaRPr lang="en-US" dirty="0"/>
          </a:p>
          <a:p>
            <a:r>
              <a:rPr lang="en-US" dirty="0"/>
              <a:t>Size of sample space = 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12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D1803-3CF7-DB4E-22A1-02D311087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6E2755-BDB5-E38B-AD68-0817576DDF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C21980-8981-77A5-9E87-A9CE22314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1/3! = 1/6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2BEFC-88DA-52A2-50F2-904736AA0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73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881DA-E288-1B25-7CCC-14CFFCCD7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8DE043-681D-BD41-9C38-30D65D471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83D008-BBB7-7296-8D28-4DCC21278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1/n!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BA93-92E0-7049-56D4-513CCD970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4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5696-0207-8311-DD2E-C1470A29E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4B472-0DBD-1A7D-512D-4CF52DFDB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722268-29CE-212C-0F76-1CA89C0EC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probability that student 3 gets their own homework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D8128-6A45-0130-2960-57AAEAA2B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57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8CEA6-04B8-58B1-85A0-E67C02CE2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4D83B4-DB49-EA09-380F-228F2266F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D28B01-ED20-F768-132F-10978EB98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Size of sample space = n!</a:t>
            </a:r>
          </a:p>
          <a:p>
            <a:r>
              <a:rPr lang="en-US" dirty="0"/>
              <a:t>E is the event that person 17 gets their homework back.</a:t>
            </a:r>
          </a:p>
          <a:p>
            <a:r>
              <a:rPr lang="en-US" dirty="0"/>
              <a:t>|E| = (n-1)!</a:t>
            </a:r>
          </a:p>
          <a:p>
            <a:endParaRPr lang="en-US" dirty="0"/>
          </a:p>
          <a:p>
            <a:r>
              <a:rPr lang="en-US" dirty="0"/>
              <a:t>So </a:t>
            </a:r>
            <a:r>
              <a:rPr lang="en-US" dirty="0" err="1"/>
              <a:t>Pr</a:t>
            </a:r>
            <a:r>
              <a:rPr lang="en-US" dirty="0"/>
              <a:t> ( E) = |E|/|sample space| = (n-1)!/n!= 1/n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E88BD-0F91-EE2B-44C2-3026EE974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08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3AA29-DEB6-9371-EC69-B1FA87BC6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E1007-F0DB-6B3D-02F0-681706025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DFB152-F236-BCA6-D1D3-B35B89EF4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details, see the posted notes on the “Birthday “Paradox”.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7342-109B-01F7-90F3-BE83B4900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8B577-2D45-3004-04AC-653868F7F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70650D-D5FA-26C3-16A2-991E1364E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6C54D7-BD8C-2C89-0C41-A30F4F0F9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C32FC-6422-D1ED-5008-F00AD5C54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3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0634E-C36B-2FE3-9012-852572171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405455-AEAE-071C-C77A-B4D5E9796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CC760C-F789-CEAA-6DEE-34428BDDC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054BB-B5E9-F883-F458-7A33C9FEE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5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8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E1: the event that die number 2 came up showing the number 2</a:t>
            </a:r>
          </a:p>
          <a:p>
            <a:r>
              <a:rPr lang="en-US" dirty="0"/>
              <a:t>E2: the event that the first die is 1 and the second die is at least 4.</a:t>
            </a:r>
          </a:p>
          <a:p>
            <a:r>
              <a:rPr lang="en-US" dirty="0"/>
              <a:t>E1 union E2: the event that the first die is 2 or (the first die is 1 and the second die is at least 4)</a:t>
            </a:r>
          </a:p>
          <a:p>
            <a:r>
              <a:rPr lang="en-US" dirty="0"/>
              <a:t>E1 and E2 NO </a:t>
            </a:r>
          </a:p>
          <a:p>
            <a:endParaRPr lang="en-US" dirty="0"/>
          </a:p>
          <a:p>
            <a:r>
              <a:rPr lang="en-US" dirty="0"/>
              <a:t>Event that die 1 and die 2 have values that sum to 6?</a:t>
            </a:r>
          </a:p>
          <a:p>
            <a:r>
              <a:rPr lang="en-US" dirty="0"/>
              <a:t>Event that die 1 shows a number that is twice that of die 2?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46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E1: die 1 = 1</a:t>
            </a:r>
          </a:p>
          <a:p>
            <a:r>
              <a:rPr lang="en-US" dirty="0"/>
              <a:t>E2: die 1 &gt; 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E1: die 1 = die 2</a:t>
            </a:r>
          </a:p>
          <a:p>
            <a:r>
              <a:rPr lang="en-US" dirty="0"/>
              <a:t>E2: die 1 &gt; die 2</a:t>
            </a:r>
          </a:p>
          <a:p>
            <a:r>
              <a:rPr lang="en-US" dirty="0"/>
              <a:t>E3: die 1 &lt; die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6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48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6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EDFE80D-3963-684E-A567-BA22A7121D54}" type="datetime1">
              <a:rPr lang="en-US" smtClean="0"/>
              <a:pPr/>
              <a:t>4/5/26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C2899E-02B9-474E-B539-67B6316AC150}" type="datetime1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0301AB-0F6E-FD45-B64D-F11FC15C2C6E}" type="datetime1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550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163EBF2-CAB8-2646-AC0A-701503E9B99A}" type="datetime1">
              <a:rPr lang="en-US" smtClean="0"/>
              <a:pPr/>
              <a:t>4/5/26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4A40C6D-D04A-7540-83DD-154F90882B91}" type="datetime1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352B45-879A-3843-B88F-62D5BA8DD0E8}" type="datetime1">
              <a:rPr lang="en-US" smtClean="0"/>
              <a:t>4/5/26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2B43BB9-2EB0-8740-A005-F33E0F1863CB}" type="datetime1">
              <a:rPr lang="en-US" smtClean="0"/>
              <a:t>4/5/26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92707F2-4376-7447-AE98-42AACD2C1EA7}" type="datetime1">
              <a:rPr lang="en-US" smtClean="0"/>
              <a:pPr/>
              <a:t>4/5/26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B7ABF1D-C22C-2F41-AC0A-B7A7B6BB363F}" type="datetime1">
              <a:rPr lang="en-US" smtClean="0"/>
              <a:pPr/>
              <a:t>4/5/26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A916CC-DF14-1246-AE48-FA7A055C87A0}" type="datetime1">
              <a:rPr lang="en-US" smtClean="0"/>
              <a:t>4/5/26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C84649-F92F-054C-918A-7FA715221EC5}" type="datetime1">
              <a:rPr lang="en-US" smtClean="0"/>
              <a:t>4/5/26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9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ile_ou_face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2.png"/><Relationship Id="rId5" Type="http://schemas.openxmlformats.org/officeDocument/2006/relationships/image" Target="../media/image140.png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Intro to discrete probability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9396" y="4595012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4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5DF0464-0CD9-AAAA-F079-B2D0F0C8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075" y="6058052"/>
            <a:ext cx="9066266" cy="365125"/>
          </a:xfrm>
        </p:spPr>
        <p:txBody>
          <a:bodyPr/>
          <a:lstStyle/>
          <a:p>
            <a:r>
              <a:rPr lang="en-US" dirty="0"/>
              <a:t>Several slides in this presentation were created by Mor </a:t>
            </a:r>
            <a:r>
              <a:rPr lang="en-US" dirty="0" err="1"/>
              <a:t>Harchol</a:t>
            </a:r>
            <a:r>
              <a:rPr lang="en-US" dirty="0"/>
              <a:t>-Balter  in conjunction with her book "Introduction to Probability for Computing", </a:t>
            </a:r>
            <a:r>
              <a:rPr lang="en-US" dirty="0" err="1"/>
              <a:t>Harchol</a:t>
            </a:r>
            <a:r>
              <a:rPr lang="en-US" dirty="0"/>
              <a:t>-Balter '24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46C6-AA3B-F545-A2AD-386E3C15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(mutual exclusivity)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EF176C-C773-FE4F-9ADF-E99F800EE8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dirty="0">
                    <a:solidFill>
                      <a:srgbClr val="036A18"/>
                    </a:solidFill>
                  </a:rPr>
                </a:br>
                <a:r>
                  <a:rPr lang="en-US" dirty="0">
                    <a:solidFill>
                      <a:srgbClr val="036A18"/>
                    </a:solidFill>
                  </a:rPr>
                  <a:t>Examples:</a:t>
                </a:r>
              </a:p>
              <a:p>
                <a:r>
                  <a:rPr lang="en-US" dirty="0"/>
                  <a:t>Getting at least one head in two coin flips: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Rolling an even number on a die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{2, 4, 6}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br>
                  <a:rPr lang="en-US" dirty="0">
                    <a:solidFill>
                      <a:srgbClr val="036A18"/>
                    </a:solidFill>
                  </a:rPr>
                </a:br>
                <a:br>
                  <a:rPr lang="en-US" dirty="0">
                    <a:solidFill>
                      <a:srgbClr val="036A18"/>
                    </a:solidFill>
                  </a:rPr>
                </a:br>
                <a:br>
                  <a:rPr lang="en-US" dirty="0">
                    <a:solidFill>
                      <a:srgbClr val="036A18"/>
                    </a:solidFill>
                  </a:rPr>
                </a:br>
                <a:r>
                  <a:rPr lang="en-US" dirty="0">
                    <a:solidFill>
                      <a:srgbClr val="036A18"/>
                    </a:solidFill>
                  </a:rPr>
                  <a:t>Examples:</a:t>
                </a:r>
              </a:p>
              <a:p>
                <a:r>
                  <a:rPr lang="en-US" b="0" dirty="0"/>
                  <a:t>For dice rolls: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={2, 4, 6}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 5}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∅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EF176C-C773-FE4F-9ADF-E99F800EE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b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66A195B-A177-E343-ACBB-7B9F206EE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411358"/>
                <a:ext cx="10972798" cy="80021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An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event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800" dirty="0"/>
                  <a:t> is a subset of possible outcomes.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66A195B-A177-E343-ACBB-7B9F206EE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11358"/>
                <a:ext cx="10972798" cy="800219"/>
              </a:xfrm>
              <a:prstGeom prst="rect">
                <a:avLst/>
              </a:prstGeom>
              <a:blipFill>
                <a:blip r:embed="rId3"/>
                <a:stretch>
                  <a:fillRect l="-231" b="-1538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5132A4A-2F70-414F-8CC1-B859291BB2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3883854"/>
                <a:ext cx="10972799" cy="123110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Events </a:t>
                </a:r>
                <a:r>
                  <a:rPr lang="en-US" sz="2800" i="1" dirty="0"/>
                  <a:t>E </a:t>
                </a:r>
                <a:r>
                  <a:rPr lang="en-US" sz="2800" dirty="0"/>
                  <a:t>and </a:t>
                </a:r>
                <a:r>
                  <a:rPr lang="en-US" sz="2800" i="1" dirty="0"/>
                  <a:t>F</a:t>
                </a:r>
                <a:r>
                  <a:rPr lang="en-US" sz="2800" dirty="0"/>
                  <a:t> 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mutually exclusive</a:t>
                </a:r>
                <a:r>
                  <a:rPr lang="en-US" sz="2800" dirty="0"/>
                  <a:t> 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∅</m:t>
                    </m:r>
                  </m:oMath>
                </a14:m>
                <a:r>
                  <a:rPr lang="en-US" sz="2800" dirty="0"/>
                  <a:t> (i.e., can’t happen at same time)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5132A4A-2F70-414F-8CC1-B859291BB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83854"/>
                <a:ext cx="10972799" cy="1231106"/>
              </a:xfrm>
              <a:prstGeom prst="rect">
                <a:avLst/>
              </a:prstGeom>
              <a:blipFill>
                <a:blip r:embed="rId4"/>
                <a:stretch>
                  <a:fillRect l="-231" b="-101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02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9D764B-5391-2167-5AD8-6231386B2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745" y="211686"/>
            <a:ext cx="10363200" cy="777666"/>
          </a:xfrm>
        </p:spPr>
        <p:txBody>
          <a:bodyPr/>
          <a:lstStyle/>
          <a:p>
            <a:r>
              <a:rPr lang="en-US" dirty="0"/>
              <a:t>Example: rolling two dice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4FC90-CC8C-4E3E-91A9-322BA77A7297}"/>
              </a:ext>
            </a:extLst>
          </p:cNvPr>
          <p:cNvSpPr txBox="1"/>
          <p:nvPr/>
        </p:nvSpPr>
        <p:spPr>
          <a:xfrm>
            <a:off x="498764" y="1138173"/>
            <a:ext cx="8650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Probability is defined in terms of some experiment.</a:t>
            </a:r>
          </a:p>
          <a:p>
            <a:endParaRPr lang="en-US" sz="2400" dirty="0"/>
          </a:p>
          <a:p>
            <a:pPr marL="457200" indent="-457200">
              <a:buFont typeface="Symbol" panose="05050102010706020507" pitchFamily="18" charset="2"/>
              <a:buChar char="W"/>
            </a:pPr>
            <a:r>
              <a:rPr lang="en-US" sz="2400" dirty="0">
                <a:sym typeface="Symbol" panose="05050102010706020507" pitchFamily="18" charset="2"/>
              </a:rPr>
              <a:t>= Sample space of the experiment = Set of all possible outcomes</a:t>
            </a:r>
          </a:p>
        </p:txBody>
      </p:sp>
      <p:grpSp>
        <p:nvGrpSpPr>
          <p:cNvPr id="18" name="Group 17" descr="Defn: An event E is any subset of the sample space Omega.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498764" y="2654310"/>
            <a:ext cx="7154204" cy="667584"/>
            <a:chOff x="718455" y="3211430"/>
            <a:chExt cx="7239461" cy="554518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718455" y="3211430"/>
              <a:ext cx="7239460" cy="5545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/>
                <p:nvPr/>
              </p:nvSpPr>
              <p:spPr>
                <a:xfrm>
                  <a:off x="718456" y="3304283"/>
                  <a:ext cx="7239460" cy="3834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An </a:t>
                  </a:r>
                  <a:r>
                    <a:rPr lang="en-US" sz="2400" b="1" dirty="0"/>
                    <a:t>event</a:t>
                  </a:r>
                  <a:r>
                    <a:rPr lang="en-US" sz="2400" dirty="0"/>
                    <a:t>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400" dirty="0"/>
                    <a:t>is any subset of the sample space, </a:t>
                  </a:r>
                  <a:r>
                    <a:rPr lang="en-US" sz="2400" dirty="0">
                      <a:sym typeface="Symbol" panose="05050102010706020507" pitchFamily="18" charset="2"/>
                    </a:rPr>
                    <a:t>.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56" y="3304283"/>
                  <a:ext cx="7239460" cy="383475"/>
                </a:xfrm>
                <a:prstGeom prst="rect">
                  <a:avLst/>
                </a:prstGeom>
                <a:blipFill>
                  <a:blip r:embed="rId3"/>
                  <a:stretch>
                    <a:fillRect l="-1364" t="-13333" r="-512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20" descr="A table showing the 36 possible outcomes of tossing two dice.&#10;E1: the event that die number 2 came up showing the number 2&#10;E2: the event that the first die is 1 and the second die is at least 4.&#10;&#10;">
            <a:extLst>
              <a:ext uri="{FF2B5EF4-FFF2-40B4-BE49-F238E27FC236}">
                <a16:creationId xmlns:a16="http://schemas.microsoft.com/office/drawing/2014/main" id="{9AAA5E12-8E93-4E80-8A4A-E97D6CF40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33138"/>
            <a:ext cx="5627024" cy="2746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BFDEA-64BC-4B9D-8354-3080B349B551}"/>
                  </a:ext>
                </a:extLst>
              </p:cNvPr>
              <p:cNvSpPr txBox="1"/>
              <p:nvPr/>
            </p:nvSpPr>
            <p:spPr>
              <a:xfrm>
                <a:off x="498764" y="3925105"/>
                <a:ext cx="4674613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Roll die twice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   Q: What does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represent?</a:t>
                </a:r>
              </a:p>
              <a:p>
                <a:r>
                  <a:rPr lang="en-US" sz="2400" dirty="0"/>
                  <a:t>   Q: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?</a:t>
                </a:r>
              </a:p>
              <a:p>
                <a:r>
                  <a:rPr lang="en-US" sz="2400" dirty="0"/>
                  <a:t>   Q: What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?</a:t>
                </a:r>
              </a:p>
              <a:p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BFDEA-64BC-4B9D-8354-3080B349B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4" y="3925105"/>
                <a:ext cx="4674613" cy="2308324"/>
              </a:xfrm>
              <a:prstGeom prst="rect">
                <a:avLst/>
              </a:prstGeom>
              <a:blipFill>
                <a:blip r:embed="rId5"/>
                <a:stretch>
                  <a:fillRect l="-2168" t="-2186" r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lose-up of a dice">
            <a:extLst>
              <a:ext uri="{FF2B5EF4-FFF2-40B4-BE49-F238E27FC236}">
                <a16:creationId xmlns:a16="http://schemas.microsoft.com/office/drawing/2014/main" id="{E3AF8B0F-2168-C561-5D45-A4DA1BECC3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0" t="12894" r="29386" b="22702"/>
          <a:stretch/>
        </p:blipFill>
        <p:spPr>
          <a:xfrm>
            <a:off x="3597830" y="3713861"/>
            <a:ext cx="846844" cy="83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4BD03E-0FA4-0BCC-E343-6BCC82015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303" y="280360"/>
            <a:ext cx="10363200" cy="1470025"/>
          </a:xfrm>
        </p:spPr>
        <p:txBody>
          <a:bodyPr/>
          <a:lstStyle/>
          <a:p>
            <a:r>
              <a:rPr lang="en-US" dirty="0"/>
              <a:t>Sample space and events</a:t>
            </a:r>
          </a:p>
        </p:txBody>
      </p:sp>
      <p:grpSp>
        <p:nvGrpSpPr>
          <p:cNvPr id="18" name="Group 17" descr="Definition: If E1 intersect E2 is empty, then E1 and E2 are mutually exclusive.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498764" y="1108693"/>
            <a:ext cx="7750521" cy="667584"/>
            <a:chOff x="718455" y="3211430"/>
            <a:chExt cx="7842883" cy="554518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718455" y="3211430"/>
              <a:ext cx="7773131" cy="5545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/>
                <p:nvPr/>
              </p:nvSpPr>
              <p:spPr>
                <a:xfrm>
                  <a:off x="718456" y="3304283"/>
                  <a:ext cx="7842882" cy="3834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sz="2400" dirty="0"/>
                    <a:t>, then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400" dirty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/>
                    <a:t> are </a:t>
                  </a:r>
                  <a:r>
                    <a:rPr lang="en-US" sz="2400" b="1" dirty="0"/>
                    <a:t>mutually exclusive</a:t>
                  </a:r>
                  <a:r>
                    <a:rPr lang="en-US" sz="2400" dirty="0"/>
                    <a:t>.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56" y="3304283"/>
                  <a:ext cx="7842882" cy="383475"/>
                </a:xfrm>
                <a:prstGeom prst="rect">
                  <a:avLst/>
                </a:prstGeom>
                <a:blipFill>
                  <a:blip r:embed="rId3"/>
                  <a:stretch>
                    <a:fillRect l="-1259" t="-10526" r="-1180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 descr="Definition: If E1, E2, …, En are events that do not intersect and their union is an event F, then we say that events E1, E2, …En partition the set F.">
            <a:extLst>
              <a:ext uri="{FF2B5EF4-FFF2-40B4-BE49-F238E27FC236}">
                <a16:creationId xmlns:a16="http://schemas.microsoft.com/office/drawing/2014/main" id="{03F7D6C7-1569-40A9-B2C6-E0AF8D787699}"/>
              </a:ext>
            </a:extLst>
          </p:cNvPr>
          <p:cNvGrpSpPr/>
          <p:nvPr/>
        </p:nvGrpSpPr>
        <p:grpSpPr>
          <a:xfrm>
            <a:off x="498764" y="2140020"/>
            <a:ext cx="8623202" cy="1559619"/>
            <a:chOff x="718455" y="3211429"/>
            <a:chExt cx="6825396" cy="1295474"/>
          </a:xfrm>
        </p:grpSpPr>
        <p:sp>
          <p:nvSpPr>
            <p:cNvPr id="14" name="Title 2">
              <a:extLst>
                <a:ext uri="{FF2B5EF4-FFF2-40B4-BE49-F238E27FC236}">
                  <a16:creationId xmlns:a16="http://schemas.microsoft.com/office/drawing/2014/main" id="{E06EF773-D037-4D12-8B1D-45561F7CE323}"/>
                </a:ext>
              </a:extLst>
            </p:cNvPr>
            <p:cNvSpPr txBox="1">
              <a:spLocks/>
            </p:cNvSpPr>
            <p:nvPr/>
          </p:nvSpPr>
          <p:spPr>
            <a:xfrm>
              <a:off x="718456" y="3211429"/>
              <a:ext cx="6466964" cy="12944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735F751-ACFD-4DBD-9775-648047FFC5E7}"/>
                    </a:ext>
                  </a:extLst>
                </p:cNvPr>
                <p:cNvSpPr txBox="1"/>
                <p:nvPr/>
              </p:nvSpPr>
              <p:spPr>
                <a:xfrm>
                  <a:off x="718455" y="3304283"/>
                  <a:ext cx="6825396" cy="1202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3200" dirty="0"/>
                    <a:t> </a:t>
                  </a:r>
                  <a:r>
                    <a:rPr lang="en-US" sz="2400" dirty="0"/>
                    <a:t>are events such that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400" dirty="0"/>
                    <a:t>   </a:t>
                  </a:r>
                  <a14:m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3200" dirty="0"/>
                    <a:t>  </a:t>
                  </a:r>
                  <a:endParaRPr lang="en-US" sz="2400" dirty="0"/>
                </a:p>
                <a:p>
                  <a:r>
                    <a:rPr lang="en-US" sz="2400" dirty="0"/>
                    <a:t>and such that </a:t>
                  </a:r>
                  <a14:m>
                    <m:oMath xmlns:m="http://schemas.openxmlformats.org/officeDocument/2006/math">
                      <m:nary>
                        <m:naryPr>
                          <m:chr m:val="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then we say that 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3200" dirty="0"/>
                    <a:t> </a:t>
                  </a:r>
                  <a:r>
                    <a:rPr lang="en-US" sz="2400" b="1" dirty="0"/>
                    <a:t>partition</a:t>
                  </a:r>
                  <a:r>
                    <a:rPr lang="en-US" sz="2400" dirty="0"/>
                    <a:t> set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735F751-ACFD-4DBD-9775-648047FFC5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55" y="3304283"/>
                  <a:ext cx="6825396" cy="1202620"/>
                </a:xfrm>
                <a:prstGeom prst="rect">
                  <a:avLst/>
                </a:prstGeom>
                <a:blipFill>
                  <a:blip r:embed="rId4"/>
                  <a:stretch>
                    <a:fillRect l="-1176" b="-19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BFDEA-64BC-4B9D-8354-3080B349B551}"/>
                  </a:ext>
                </a:extLst>
              </p:cNvPr>
              <p:cNvSpPr txBox="1"/>
              <p:nvPr/>
            </p:nvSpPr>
            <p:spPr>
              <a:xfrm>
                <a:off x="478970" y="4173887"/>
                <a:ext cx="501194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Q1</a:t>
                </a:r>
                <a:r>
                  <a:rPr lang="en-US" sz="2400" dirty="0"/>
                  <a:t>: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an</m:t>
                    </m:r>
                    <m:r>
                      <m:rPr>
                        <m:nor/>
                      </m:rPr>
                      <a:rPr lang="en-US" sz="2400" b="0" i="0" dirty="0" smtClean="0"/>
                      <m:t>d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partition </a:t>
                </a:r>
                <a:r>
                  <a:rPr lang="en-US" sz="2400" dirty="0">
                    <a:sym typeface="Symbol" panose="05050102010706020507" pitchFamily="18" charset="2"/>
                  </a:rPr>
                  <a:t> ?</a:t>
                </a:r>
              </a:p>
              <a:p>
                <a:r>
                  <a:rPr lang="en-US" sz="2400" b="1" dirty="0">
                    <a:sym typeface="Symbol" panose="05050102010706020507" pitchFamily="18" charset="2"/>
                  </a:rPr>
                  <a:t>Q2</a:t>
                </a:r>
                <a:r>
                  <a:rPr lang="en-US" sz="2400" dirty="0">
                    <a:sym typeface="Symbol" panose="05050102010706020507" pitchFamily="18" charset="2"/>
                  </a:rPr>
                  <a:t>: </a:t>
                </a:r>
                <a:r>
                  <a:rPr lang="en-US" sz="2400" dirty="0"/>
                  <a:t>What is an example of events that </a:t>
                </a:r>
              </a:p>
              <a:p>
                <a:r>
                  <a:rPr lang="en-US" sz="2400" dirty="0"/>
                  <a:t>      partition </a:t>
                </a:r>
                <a:r>
                  <a:rPr lang="en-US" sz="2400" dirty="0">
                    <a:sym typeface="Symbol" panose="05050102010706020507" pitchFamily="18" charset="2"/>
                  </a:rPr>
                  <a:t> for 2 rolls of a die?</a:t>
                </a:r>
                <a:endParaRPr lang="en-US" dirty="0"/>
              </a:p>
              <a:p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BFDEA-64BC-4B9D-8354-3080B349B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0" y="4173887"/>
                <a:ext cx="5011949" cy="1569660"/>
              </a:xfrm>
              <a:prstGeom prst="rect">
                <a:avLst/>
              </a:prstGeom>
              <a:blipFill>
                <a:blip r:embed="rId5"/>
                <a:stretch>
                  <a:fillRect l="-1768" t="-3200" r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table showing the 36 possible outcomes of tossing two dice.&#10;E1: the event that die number 2 came up showing the number 2&#10;E2: the event that the first die is 1 and the second die is at least 4.&#10;&#10;">
            <a:extLst>
              <a:ext uri="{FF2B5EF4-FFF2-40B4-BE49-F238E27FC236}">
                <a16:creationId xmlns:a16="http://schemas.microsoft.com/office/drawing/2014/main" id="{55EEF255-4BD9-4A59-BC09-A8413AA89A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1885"/>
            <a:ext cx="4912426" cy="2397422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9F2ABBBA-4295-87FE-CFE2-E6CB4320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606675" cy="365125"/>
          </a:xfrm>
        </p:spPr>
        <p:txBody>
          <a:bodyPr/>
          <a:lstStyle/>
          <a:p>
            <a:r>
              <a:rPr lang="en-US" sz="1400" dirty="0"/>
              <a:t>"Introduction to Probability for Computing", </a:t>
            </a:r>
            <a:r>
              <a:rPr lang="en-US" sz="1400" dirty="0" err="1"/>
              <a:t>Harchol</a:t>
            </a:r>
            <a:r>
              <a:rPr lang="en-US" sz="1400" dirty="0"/>
              <a:t>-Balter '24</a:t>
            </a:r>
          </a:p>
        </p:txBody>
      </p:sp>
    </p:spTree>
    <p:extLst>
      <p:ext uri="{BB962C8B-B14F-4D97-AF65-F5344CB8AC3E}">
        <p14:creationId xmlns:p14="http://schemas.microsoft.com/office/powerpoint/2010/main" val="39888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(Part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Space and Events</a:t>
            </a:r>
          </a:p>
          <a:p>
            <a:r>
              <a:rPr lang="en-US" dirty="0">
                <a:solidFill>
                  <a:schemeClr val="tx2"/>
                </a:solidFill>
              </a:rPr>
              <a:t>Probability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Equally Likely Outcomes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Probability Axioms and Beyond Equally Likely Outcomes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Examples</a:t>
            </a:r>
          </a:p>
        </p:txBody>
      </p:sp>
    </p:spTree>
    <p:extLst>
      <p:ext uri="{BB962C8B-B14F-4D97-AF65-F5344CB8AC3E}">
        <p14:creationId xmlns:p14="http://schemas.microsoft.com/office/powerpoint/2010/main" val="200014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A818-B402-9844-820E-7816EAF6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26718D-663F-4C48-BAF2-DC0EC8899C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probability </a:t>
                </a:r>
                <a:r>
                  <a:rPr lang="en-US" dirty="0"/>
                  <a:t>is a number (between 0 and 1) describing how likely a particular outcome will happen.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Will define a function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→[0, 1]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that maps outcomes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to probabilities.</a:t>
                </a:r>
              </a:p>
              <a:p>
                <a:pPr lvl="1"/>
                <a:r>
                  <a:rPr lang="en-US" dirty="0"/>
                  <a:t>Also use notation: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26718D-663F-4C48-BAF2-DC0EC8899C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538" b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725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BA65-892B-574C-AF63-C5B8A2B8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Coin Tossing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09B4-B651-B448-8DB5-E21B3414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1358"/>
            <a:ext cx="7677150" cy="30596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Imagine we toss </a:t>
            </a:r>
            <a:r>
              <a:rPr lang="en-US" u="sng" dirty="0"/>
              <a:t>one</a:t>
            </a:r>
            <a:r>
              <a:rPr lang="en-US" dirty="0"/>
              <a:t> coin – outcome can be </a:t>
            </a:r>
            <a:r>
              <a:rPr lang="en-US" b="1" dirty="0"/>
              <a:t>heads</a:t>
            </a:r>
            <a:r>
              <a:rPr lang="en-US" dirty="0"/>
              <a:t> or </a:t>
            </a:r>
            <a:r>
              <a:rPr lang="en-US" b="1" dirty="0"/>
              <a:t>tails</a:t>
            </a:r>
            <a:r>
              <a:rPr lang="en-US" dirty="0"/>
              <a:t>.</a:t>
            </a:r>
          </a:p>
        </p:txBody>
      </p:sp>
      <p:pic>
        <p:nvPicPr>
          <p:cNvPr id="9" name="Picture 8" descr="File:Pile ou face.png - Wikimedia Commons">
            <a:extLst>
              <a:ext uri="{FF2B5EF4-FFF2-40B4-BE49-F238E27FC236}">
                <a16:creationId xmlns:a16="http://schemas.microsoft.com/office/drawing/2014/main" id="{05784748-3FB6-0749-8046-85264E765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86750" y="704851"/>
            <a:ext cx="3124200" cy="5651500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0B04A0B-8C4E-9443-98D7-D2A9DB0B7EFF}"/>
                  </a:ext>
                </a:extLst>
              </p:cNvPr>
              <p:cNvSpPr/>
              <p:nvPr/>
            </p:nvSpPr>
            <p:spPr>
              <a:xfrm>
                <a:off x="781050" y="2910246"/>
                <a:ext cx="23262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0B04A0B-8C4E-9443-98D7-D2A9DB0B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2910246"/>
                <a:ext cx="2326278" cy="646331"/>
              </a:xfrm>
              <a:prstGeom prst="rect">
                <a:avLst/>
              </a:prstGeom>
              <a:blipFill>
                <a:blip r:embed="rId4"/>
                <a:stretch>
                  <a:fillRect r="-2174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EA72979-9F94-7B46-AF2A-27B3A73FC5C4}"/>
                  </a:ext>
                </a:extLst>
              </p:cNvPr>
              <p:cNvSpPr/>
              <p:nvPr/>
            </p:nvSpPr>
            <p:spPr>
              <a:xfrm>
                <a:off x="781050" y="3886200"/>
                <a:ext cx="7168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3600" dirty="0"/>
                  <a:t>?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EA72979-9F94-7B46-AF2A-27B3A73FC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3886200"/>
                <a:ext cx="716863" cy="646331"/>
              </a:xfrm>
              <a:prstGeom prst="rect">
                <a:avLst/>
              </a:prstGeom>
              <a:blipFill>
                <a:blip r:embed="rId5"/>
                <a:stretch>
                  <a:fillRect l="-8772" t="-13462" r="-24561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ED3BD39-6B02-8242-9642-E4E921D36D27}"/>
              </a:ext>
            </a:extLst>
          </p:cNvPr>
          <p:cNvSpPr txBox="1"/>
          <p:nvPr/>
        </p:nvSpPr>
        <p:spPr>
          <a:xfrm>
            <a:off x="1497913" y="3950841"/>
            <a:ext cx="630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Depends! What do we want to model?!</a:t>
            </a:r>
            <a:endParaRPr lang="en-US" sz="2800" b="0" dirty="0">
              <a:solidFill>
                <a:srgbClr val="C0000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D6A8B-D828-BE47-A68E-3ED3BD0891EE}"/>
              </a:ext>
            </a:extLst>
          </p:cNvPr>
          <p:cNvSpPr txBox="1"/>
          <p:nvPr/>
        </p:nvSpPr>
        <p:spPr>
          <a:xfrm>
            <a:off x="781050" y="4754978"/>
            <a:ext cx="733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Fair</a:t>
            </a:r>
            <a:r>
              <a:rPr lang="en-US" sz="32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coin toss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160D1A-07E3-0545-9AA9-49DD75AA91A0}"/>
                  </a:ext>
                </a:extLst>
              </p:cNvPr>
              <p:cNvSpPr/>
              <p:nvPr/>
            </p:nvSpPr>
            <p:spPr>
              <a:xfrm>
                <a:off x="1978056" y="5255146"/>
                <a:ext cx="4512261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=0.5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160D1A-07E3-0545-9AA9-49DD75AA9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56" y="5255146"/>
                <a:ext cx="4512261" cy="1014317"/>
              </a:xfrm>
              <a:prstGeom prst="rect">
                <a:avLst/>
              </a:prstGeom>
              <a:blipFill>
                <a:blip r:embed="rId6"/>
                <a:stretch>
                  <a:fillRect r="-845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9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BA65-892B-574C-AF63-C5B8A2B8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 – Coin Tossing – biased 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09B4-B651-B448-8DB5-E21B3414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1358"/>
            <a:ext cx="7677150" cy="30596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Imagine we toss </a:t>
            </a:r>
            <a:r>
              <a:rPr lang="en-US" u="sng" dirty="0"/>
              <a:t>one</a:t>
            </a:r>
            <a:r>
              <a:rPr lang="en-US" dirty="0"/>
              <a:t> coin – outcome can be </a:t>
            </a:r>
            <a:r>
              <a:rPr lang="en-US" b="1" dirty="0"/>
              <a:t>heads</a:t>
            </a:r>
            <a:r>
              <a:rPr lang="en-US" dirty="0"/>
              <a:t> or </a:t>
            </a:r>
            <a:r>
              <a:rPr lang="en-US" b="1" dirty="0"/>
              <a:t>tails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0B04A0B-8C4E-9443-98D7-D2A9DB0B7EFF}"/>
                  </a:ext>
                </a:extLst>
              </p:cNvPr>
              <p:cNvSpPr/>
              <p:nvPr/>
            </p:nvSpPr>
            <p:spPr>
              <a:xfrm>
                <a:off x="781050" y="2910246"/>
                <a:ext cx="23262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0B04A0B-8C4E-9443-98D7-D2A9DB0B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2910246"/>
                <a:ext cx="2326278" cy="646331"/>
              </a:xfrm>
              <a:prstGeom prst="rect">
                <a:avLst/>
              </a:prstGeom>
              <a:blipFill>
                <a:blip r:embed="rId4"/>
                <a:stretch>
                  <a:fillRect r="-2174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EA72979-9F94-7B46-AF2A-27B3A73FC5C4}"/>
                  </a:ext>
                </a:extLst>
              </p:cNvPr>
              <p:cNvSpPr/>
              <p:nvPr/>
            </p:nvSpPr>
            <p:spPr>
              <a:xfrm>
                <a:off x="781050" y="3886200"/>
                <a:ext cx="7168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3600" dirty="0"/>
                  <a:t>?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EA72979-9F94-7B46-AF2A-27B3A73FC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3886200"/>
                <a:ext cx="716863" cy="646331"/>
              </a:xfrm>
              <a:prstGeom prst="rect">
                <a:avLst/>
              </a:prstGeom>
              <a:blipFill>
                <a:blip r:embed="rId5"/>
                <a:stretch>
                  <a:fillRect l="-8772" t="-13462" r="-24561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ED3BD39-6B02-8242-9642-E4E921D36D27}"/>
              </a:ext>
            </a:extLst>
          </p:cNvPr>
          <p:cNvSpPr txBox="1"/>
          <p:nvPr/>
        </p:nvSpPr>
        <p:spPr>
          <a:xfrm>
            <a:off x="1761681" y="3898087"/>
            <a:ext cx="724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Depends! What do we want to model?!</a:t>
            </a:r>
            <a:endParaRPr lang="en-US" sz="3200" b="0" dirty="0">
              <a:solidFill>
                <a:srgbClr val="C0000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D6A8B-D828-BE47-A68E-3ED3BD0891EE}"/>
              </a:ext>
            </a:extLst>
          </p:cNvPr>
          <p:cNvSpPr txBox="1"/>
          <p:nvPr/>
        </p:nvSpPr>
        <p:spPr>
          <a:xfrm>
            <a:off x="781050" y="4754978"/>
            <a:ext cx="733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Bent </a:t>
            </a:r>
            <a:r>
              <a:rPr lang="en-US" sz="32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coin toss (e.g., biased or unfair coin)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160D1A-07E3-0545-9AA9-49DD75AA91A0}"/>
                  </a:ext>
                </a:extLst>
              </p:cNvPr>
              <p:cNvSpPr/>
              <p:nvPr/>
            </p:nvSpPr>
            <p:spPr>
              <a:xfrm>
                <a:off x="1978056" y="5255146"/>
                <a:ext cx="56516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=0.45, </m:t>
                      </m:r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=0.55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160D1A-07E3-0545-9AA9-49DD75AA9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56" y="5255146"/>
                <a:ext cx="5651612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picture of a biased coin that has probability 0.45 of coming up heads and probability 0.55 of coming up tails">
            <a:extLst>
              <a:ext uri="{FF2B5EF4-FFF2-40B4-BE49-F238E27FC236}">
                <a16:creationId xmlns:a16="http://schemas.microsoft.com/office/drawing/2014/main" id="{EF43A0DF-E8DA-B1AD-CE95-F8996B739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5460" y="4760635"/>
            <a:ext cx="2275490" cy="12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37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BFCF-DF78-DC4A-BAD1-3594EABD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7562850" cy="4161139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dirty="0"/>
                  <a:t>A (discrete) </a:t>
                </a:r>
                <a:r>
                  <a:rPr lang="en-US" b="1" dirty="0">
                    <a:solidFill>
                      <a:srgbClr val="C00000"/>
                    </a:solidFill>
                  </a:rPr>
                  <a:t>probability space </a:t>
                </a:r>
                <a:r>
                  <a:rPr lang="en-US" dirty="0"/>
                  <a:t>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where: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set called the </a:t>
                </a:r>
                <a:r>
                  <a:rPr lang="en-US" b="1" dirty="0"/>
                  <a:t>sample space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probability measure, </a:t>
                </a:r>
              </a:p>
              <a:p>
                <a:pPr marL="0" indent="0">
                  <a:buNone/>
                </a:pPr>
                <a:r>
                  <a:rPr lang="en-US" b="1" dirty="0"/>
                  <a:t>    </a:t>
                </a:r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for all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7562850" cy="4161139"/>
              </a:xfrm>
              <a:blipFill>
                <a:blip r:embed="rId3"/>
                <a:stretch>
                  <a:fillRect l="-669" b="-200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7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BFCF-DF78-DC4A-BAD1-3594EABD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Probability space - more</a:t>
            </a:r>
          </a:p>
        </p:txBody>
      </p:sp>
      <p:grpSp>
        <p:nvGrpSpPr>
          <p:cNvPr id="31" name="Group 30" descr="The sample space is the set of elementary outcomes">
            <a:extLst>
              <a:ext uri="{FF2B5EF4-FFF2-40B4-BE49-F238E27FC236}">
                <a16:creationId xmlns:a16="http://schemas.microsoft.com/office/drawing/2014/main" id="{EF0AE1B0-63BF-354E-BAAA-ADF13C9C0432}"/>
              </a:ext>
            </a:extLst>
          </p:cNvPr>
          <p:cNvGrpSpPr/>
          <p:nvPr/>
        </p:nvGrpSpPr>
        <p:grpSpPr>
          <a:xfrm>
            <a:off x="6240335" y="1396357"/>
            <a:ext cx="5309177" cy="1386494"/>
            <a:chOff x="6201426" y="1375733"/>
            <a:chExt cx="5309177" cy="13864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6C797F-F168-3341-97C6-C47C22FFD2D1}"/>
                </a:ext>
              </a:extLst>
            </p:cNvPr>
            <p:cNvSpPr txBox="1"/>
            <p:nvPr/>
          </p:nvSpPr>
          <p:spPr>
            <a:xfrm>
              <a:off x="8277876" y="1375733"/>
              <a:ext cx="3232727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Set of possible </a:t>
              </a:r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elementary outcomes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E41DF4E-5EB0-3145-9392-C34952943BD3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6201426" y="1791232"/>
              <a:ext cx="2076450" cy="970995"/>
            </a:xfrm>
            <a:prstGeom prst="straightConnector1">
              <a:avLst/>
            </a:prstGeom>
            <a:ln w="6350">
              <a:solidFill>
                <a:srgbClr val="C00000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 descr="The probability measure specifies the likelihood (or probability) of each elementary outcome">
            <a:extLst>
              <a:ext uri="{FF2B5EF4-FFF2-40B4-BE49-F238E27FC236}">
                <a16:creationId xmlns:a16="http://schemas.microsoft.com/office/drawing/2014/main" id="{07ECE0AD-0D71-8241-971A-0AEB23E31B21}"/>
              </a:ext>
            </a:extLst>
          </p:cNvPr>
          <p:cNvGrpSpPr/>
          <p:nvPr/>
        </p:nvGrpSpPr>
        <p:grpSpPr>
          <a:xfrm>
            <a:off x="5785790" y="3737785"/>
            <a:ext cx="6151080" cy="2093130"/>
            <a:chOff x="5785790" y="3737785"/>
            <a:chExt cx="6151080" cy="20931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5AD8E3-AD40-7A43-AA56-6FF0BACBC76B}"/>
                </a:ext>
              </a:extLst>
            </p:cNvPr>
            <p:cNvSpPr txBox="1"/>
            <p:nvPr/>
          </p:nvSpPr>
          <p:spPr>
            <a:xfrm>
              <a:off x="8277876" y="4630586"/>
              <a:ext cx="3658994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Specify Likelihood </a:t>
              </a:r>
            </a:p>
            <a:p>
              <a:pPr algn="l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(or probability)  of each </a:t>
              </a:r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elementary outcome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C23AD47-7FD3-C349-9523-46BD13A768E5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5785790" y="3737785"/>
              <a:ext cx="2492086" cy="1492966"/>
            </a:xfrm>
            <a:prstGeom prst="straightConnector1">
              <a:avLst/>
            </a:prstGeom>
            <a:ln w="6350">
              <a:solidFill>
                <a:srgbClr val="C00000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 descr="A discrete space is either finite or infinitely countable">
            <a:extLst>
              <a:ext uri="{FF2B5EF4-FFF2-40B4-BE49-F238E27FC236}">
                <a16:creationId xmlns:a16="http://schemas.microsoft.com/office/drawing/2014/main" id="{AC868729-7EF1-964D-B74C-DD5075589ADE}"/>
              </a:ext>
            </a:extLst>
          </p:cNvPr>
          <p:cNvGrpSpPr/>
          <p:nvPr/>
        </p:nvGrpSpPr>
        <p:grpSpPr>
          <a:xfrm>
            <a:off x="3906983" y="265406"/>
            <a:ext cx="5957453" cy="1506660"/>
            <a:chOff x="3906983" y="265406"/>
            <a:chExt cx="5957453" cy="1506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E105A0-DE01-D742-BC1E-D188888A7E52}"/>
                </a:ext>
              </a:extLst>
            </p:cNvPr>
            <p:cNvSpPr txBox="1"/>
            <p:nvPr/>
          </p:nvSpPr>
          <p:spPr>
            <a:xfrm>
              <a:off x="6400801" y="265406"/>
              <a:ext cx="346363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Either finite or infinite countable (e.g., integers)</a:t>
              </a:r>
              <a:endPara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B36295E-D2D4-4C4E-904F-2FC4CDB795F1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3906983" y="680905"/>
              <a:ext cx="2493818" cy="1091161"/>
            </a:xfrm>
            <a:prstGeom prst="straightConnector1">
              <a:avLst/>
            </a:prstGeom>
            <a:ln w="6350">
              <a:solidFill>
                <a:srgbClr val="C00000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4D9B28C-01B8-9B48-A084-4C1509615229}"/>
              </a:ext>
            </a:extLst>
          </p:cNvPr>
          <p:cNvSpPr txBox="1"/>
          <p:nvPr/>
        </p:nvSpPr>
        <p:spPr>
          <a:xfrm>
            <a:off x="4424218" y="5625745"/>
            <a:ext cx="348211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The likelihood (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or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probability) of each outcome is non-negative.</a:t>
            </a:r>
            <a:endParaRPr lang="en-US" sz="2400" b="1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Arrow Connector 17" descr="First axiom tells us tha likelihood of each outcome is non-negative">
            <a:extLst>
              <a:ext uri="{FF2B5EF4-FFF2-40B4-BE49-F238E27FC236}">
                <a16:creationId xmlns:a16="http://schemas.microsoft.com/office/drawing/2014/main" id="{78AF42F0-7997-7240-AE7E-F9593907A246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4688321" y="4783032"/>
            <a:ext cx="1476952" cy="842713"/>
          </a:xfrm>
          <a:prstGeom prst="straightConnector1">
            <a:avLst/>
          </a:prstGeom>
          <a:ln w="6350">
            <a:solidFill>
              <a:srgbClr val="C0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2642DD6-C956-1647-954A-09616589D8E8}"/>
              </a:ext>
            </a:extLst>
          </p:cNvPr>
          <p:cNvSpPr txBox="1"/>
          <p:nvPr/>
        </p:nvSpPr>
        <p:spPr>
          <a:xfrm>
            <a:off x="609600" y="5752364"/>
            <a:ext cx="369454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Some outcome must show up</a:t>
            </a:r>
            <a:endParaRPr lang="en-US" sz="2400" b="1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cxnSp>
        <p:nvCxnSpPr>
          <p:cNvPr id="26" name="Straight Arrow Connector 25" descr="The second axiom says that some outcome must happen.">
            <a:extLst>
              <a:ext uri="{FF2B5EF4-FFF2-40B4-BE49-F238E27FC236}">
                <a16:creationId xmlns:a16="http://schemas.microsoft.com/office/drawing/2014/main" id="{8144B9C2-4A40-1D4E-9638-DCE0A6BD46E9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2456873" y="5368151"/>
            <a:ext cx="184584" cy="384213"/>
          </a:xfrm>
          <a:prstGeom prst="straightConnector1">
            <a:avLst/>
          </a:prstGeom>
          <a:ln w="6350">
            <a:solidFill>
              <a:srgbClr val="C0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eform 34">
            <a:extLst>
              <a:ext uri="{FF2B5EF4-FFF2-40B4-BE49-F238E27FC236}">
                <a16:creationId xmlns:a16="http://schemas.microsoft.com/office/drawing/2014/main" id="{6C5C511A-FA2F-9E49-8787-1837EA8A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9612" y="2459525"/>
            <a:ext cx="2381451" cy="1791115"/>
          </a:xfrm>
          <a:custGeom>
            <a:avLst/>
            <a:gdLst>
              <a:gd name="connsiteX0" fmla="*/ 1581156 w 3485297"/>
              <a:gd name="connsiteY0" fmla="*/ 414 h 2621329"/>
              <a:gd name="connsiteX1" fmla="*/ 1619573 w 3485297"/>
              <a:gd name="connsiteY1" fmla="*/ 7545 h 2621329"/>
              <a:gd name="connsiteX2" fmla="*/ 2157455 w 3485297"/>
              <a:gd name="connsiteY2" fmla="*/ 742651 h 2621329"/>
              <a:gd name="connsiteX3" fmla="*/ 2731196 w 3485297"/>
              <a:gd name="connsiteY3" fmla="*/ 168910 h 2621329"/>
              <a:gd name="connsiteX4" fmla="*/ 3484232 w 3485297"/>
              <a:gd name="connsiteY4" fmla="*/ 1083310 h 2621329"/>
              <a:gd name="connsiteX5" fmla="*/ 2892561 w 3485297"/>
              <a:gd name="connsiteY5" fmla="*/ 1101239 h 2621329"/>
              <a:gd name="connsiteX6" fmla="*/ 2713267 w 3485297"/>
              <a:gd name="connsiteY6" fmla="*/ 2553522 h 2621329"/>
              <a:gd name="connsiteX7" fmla="*/ 1691291 w 3485297"/>
              <a:gd name="connsiteY7" fmla="*/ 2392157 h 2621329"/>
              <a:gd name="connsiteX8" fmla="*/ 418302 w 3485297"/>
              <a:gd name="connsiteY8" fmla="*/ 2481804 h 2621329"/>
              <a:gd name="connsiteX9" fmla="*/ 23855 w 3485297"/>
              <a:gd name="connsiteY9" fmla="*/ 1782557 h 2621329"/>
              <a:gd name="connsiteX10" fmla="*/ 239008 w 3485297"/>
              <a:gd name="connsiteY10" fmla="*/ 1172957 h 2621329"/>
              <a:gd name="connsiteX11" fmla="*/ 23855 w 3485297"/>
              <a:gd name="connsiteY11" fmla="*/ 563357 h 2621329"/>
              <a:gd name="connsiteX12" fmla="*/ 920326 w 3485297"/>
              <a:gd name="connsiteY12" fmla="*/ 384063 h 2621329"/>
              <a:gd name="connsiteX13" fmla="*/ 1581156 w 3485297"/>
              <a:gd name="connsiteY13" fmla="*/ 414 h 2621329"/>
              <a:gd name="connsiteX14" fmla="*/ 1353573 w 3485297"/>
              <a:gd name="connsiteY14" fmla="*/ 900214 h 2621329"/>
              <a:gd name="connsiteX15" fmla="*/ 865052 w 3485297"/>
              <a:gd name="connsiteY15" fmla="*/ 1388736 h 2621329"/>
              <a:gd name="connsiteX16" fmla="*/ 1353573 w 3485297"/>
              <a:gd name="connsiteY16" fmla="*/ 1877258 h 2621329"/>
              <a:gd name="connsiteX17" fmla="*/ 1842094 w 3485297"/>
              <a:gd name="connsiteY17" fmla="*/ 1388736 h 2621329"/>
              <a:gd name="connsiteX18" fmla="*/ 1353573 w 3485297"/>
              <a:gd name="connsiteY18" fmla="*/ 900214 h 262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85297" h="2621329">
                <a:moveTo>
                  <a:pt x="1581156" y="414"/>
                </a:moveTo>
                <a:cubicBezTo>
                  <a:pt x="1594068" y="1300"/>
                  <a:pt x="1606873" y="3623"/>
                  <a:pt x="1619573" y="7545"/>
                </a:cubicBezTo>
                <a:cubicBezTo>
                  <a:pt x="1822773" y="70298"/>
                  <a:pt x="1972185" y="715757"/>
                  <a:pt x="2157455" y="742651"/>
                </a:cubicBezTo>
                <a:cubicBezTo>
                  <a:pt x="2342726" y="769545"/>
                  <a:pt x="2510067" y="112133"/>
                  <a:pt x="2731196" y="168910"/>
                </a:cubicBezTo>
                <a:cubicBezTo>
                  <a:pt x="2952326" y="225686"/>
                  <a:pt x="3457338" y="927922"/>
                  <a:pt x="3484232" y="1083310"/>
                </a:cubicBezTo>
                <a:cubicBezTo>
                  <a:pt x="3511126" y="1238698"/>
                  <a:pt x="3021055" y="856204"/>
                  <a:pt x="2892561" y="1101239"/>
                </a:cubicBezTo>
                <a:cubicBezTo>
                  <a:pt x="2764067" y="1346274"/>
                  <a:pt x="2913479" y="2338369"/>
                  <a:pt x="2713267" y="2553522"/>
                </a:cubicBezTo>
                <a:cubicBezTo>
                  <a:pt x="2513055" y="2768675"/>
                  <a:pt x="2073785" y="2404110"/>
                  <a:pt x="1691291" y="2392157"/>
                </a:cubicBezTo>
                <a:cubicBezTo>
                  <a:pt x="1308797" y="2380204"/>
                  <a:pt x="696208" y="2583404"/>
                  <a:pt x="418302" y="2481804"/>
                </a:cubicBezTo>
                <a:cubicBezTo>
                  <a:pt x="140396" y="2380204"/>
                  <a:pt x="53737" y="2000698"/>
                  <a:pt x="23855" y="1782557"/>
                </a:cubicBezTo>
                <a:cubicBezTo>
                  <a:pt x="-6027" y="1564416"/>
                  <a:pt x="239008" y="1376157"/>
                  <a:pt x="239008" y="1172957"/>
                </a:cubicBezTo>
                <a:cubicBezTo>
                  <a:pt x="239008" y="969757"/>
                  <a:pt x="-89698" y="694839"/>
                  <a:pt x="23855" y="563357"/>
                </a:cubicBezTo>
                <a:cubicBezTo>
                  <a:pt x="137408" y="431875"/>
                  <a:pt x="654373" y="476698"/>
                  <a:pt x="920326" y="384063"/>
                </a:cubicBezTo>
                <a:cubicBezTo>
                  <a:pt x="1169657" y="297218"/>
                  <a:pt x="1387471" y="-12871"/>
                  <a:pt x="1581156" y="414"/>
                </a:cubicBezTo>
                <a:close/>
                <a:moveTo>
                  <a:pt x="1353573" y="900214"/>
                </a:moveTo>
                <a:cubicBezTo>
                  <a:pt x="1083770" y="900214"/>
                  <a:pt x="865052" y="1118933"/>
                  <a:pt x="865052" y="1388736"/>
                </a:cubicBezTo>
                <a:cubicBezTo>
                  <a:pt x="865052" y="1658539"/>
                  <a:pt x="1083770" y="1877258"/>
                  <a:pt x="1353573" y="1877258"/>
                </a:cubicBezTo>
                <a:cubicBezTo>
                  <a:pt x="1623376" y="1877258"/>
                  <a:pt x="1842094" y="1658539"/>
                  <a:pt x="1842094" y="1388736"/>
                </a:cubicBezTo>
                <a:cubicBezTo>
                  <a:pt x="1842094" y="1118933"/>
                  <a:pt x="1623376" y="900214"/>
                  <a:pt x="1353573" y="900214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F84F4B5-7DF2-9048-AE3D-9DA0B54B396C}"/>
                  </a:ext>
                </a:extLst>
              </p:cNvPr>
              <p:cNvSpPr/>
              <p:nvPr/>
            </p:nvSpPr>
            <p:spPr>
              <a:xfrm>
                <a:off x="10871637" y="3739816"/>
                <a:ext cx="11215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Ω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F84F4B5-7DF2-9048-AE3D-9DA0B54B3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637" y="3739816"/>
                <a:ext cx="1121553" cy="584775"/>
              </a:xfrm>
              <a:prstGeom prst="rect">
                <a:avLst/>
              </a:prstGeom>
              <a:blipFill>
                <a:blip r:embed="rId4"/>
                <a:stretch>
                  <a:fillRect l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37BA08-6F7A-E249-9745-20457A54A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500089" y="4046229"/>
            <a:ext cx="45097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8CCEAE7-413E-0544-ADC7-5A0F26754F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651" y="1416368"/>
                <a:ext cx="7562850" cy="416113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dirty="0"/>
                  <a:t>A (discrete) </a:t>
                </a:r>
                <a:r>
                  <a:rPr lang="en-US" b="1" dirty="0">
                    <a:solidFill>
                      <a:srgbClr val="C00000"/>
                    </a:solidFill>
                  </a:rPr>
                  <a:t>probability space </a:t>
                </a:r>
                <a:r>
                  <a:rPr lang="en-US" dirty="0"/>
                  <a:t>is a pair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where: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set called the </a:t>
                </a:r>
                <a:r>
                  <a:rPr lang="en-US" b="1" dirty="0"/>
                  <a:t>sample space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probability measure, </a:t>
                </a:r>
              </a:p>
              <a:p>
                <a:pPr marL="0" indent="0">
                  <a:buFont typeface="Arial"/>
                  <a:buNone/>
                </a:pPr>
                <a:r>
                  <a:rPr lang="en-US" b="1" dirty="0"/>
                  <a:t>    </a:t>
                </a:r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for all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8CCEAE7-413E-0544-ADC7-5A0F26754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1" y="1416368"/>
                <a:ext cx="7562850" cy="4161139"/>
              </a:xfrm>
              <a:prstGeom prst="rect">
                <a:avLst/>
              </a:prstGeom>
              <a:blipFill>
                <a:blip r:embed="rId5"/>
                <a:stretch>
                  <a:fillRect l="-669" b="-200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291DC-0BDA-6343-856E-422561D0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Events (more formally)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81EB80-BD39-534E-9303-1A93D2D182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52940"/>
                <a:ext cx="8127999" cy="2549224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</a:t>
                </a:r>
                <a:r>
                  <a:rPr lang="en-US" dirty="0"/>
                  <a:t> An </a:t>
                </a:r>
                <a:r>
                  <a:rPr lang="en-US" b="1" dirty="0">
                    <a:solidFill>
                      <a:srgbClr val="C00000"/>
                    </a:solidFill>
                  </a:rPr>
                  <a:t>event</a:t>
                </a:r>
                <a:r>
                  <a:rPr lang="en-US" dirty="0"/>
                  <a:t> in a probability space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 Its probability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81EB80-BD39-534E-9303-1A93D2D182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52940"/>
                <a:ext cx="8127999" cy="2549224"/>
              </a:xfrm>
              <a:blipFill>
                <a:blip r:embed="rId3"/>
                <a:stretch>
                  <a:fillRect l="-780" t="-24138" b="-867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Cartoon of an event A inside a sample space Omega.">
            <a:extLst>
              <a:ext uri="{FF2B5EF4-FFF2-40B4-BE49-F238E27FC236}">
                <a16:creationId xmlns:a16="http://schemas.microsoft.com/office/drawing/2014/main" id="{0718DB4E-5DD2-B6F9-8C36-EEAFAB197189}"/>
              </a:ext>
            </a:extLst>
          </p:cNvPr>
          <p:cNvGrpSpPr/>
          <p:nvPr/>
        </p:nvGrpSpPr>
        <p:grpSpPr>
          <a:xfrm>
            <a:off x="8945100" y="1436613"/>
            <a:ext cx="3423578" cy="1865066"/>
            <a:chOff x="8945100" y="1436613"/>
            <a:chExt cx="3423578" cy="1865066"/>
          </a:xfrm>
        </p:grpSpPr>
        <p:sp>
          <p:nvSpPr>
            <p:cNvPr id="7" name="Freeform 6" descr="Picture of a probability space">
              <a:extLst>
                <a:ext uri="{FF2B5EF4-FFF2-40B4-BE49-F238E27FC236}">
                  <a16:creationId xmlns:a16="http://schemas.microsoft.com/office/drawing/2014/main" id="{21D99CDE-CE2B-C943-97B2-90209E86228C}"/>
                </a:ext>
              </a:extLst>
            </p:cNvPr>
            <p:cNvSpPr/>
            <p:nvPr/>
          </p:nvSpPr>
          <p:spPr>
            <a:xfrm>
              <a:off x="8945100" y="1436613"/>
              <a:ext cx="2381451" cy="1791115"/>
            </a:xfrm>
            <a:custGeom>
              <a:avLst/>
              <a:gdLst>
                <a:gd name="connsiteX0" fmla="*/ 1581156 w 3485297"/>
                <a:gd name="connsiteY0" fmla="*/ 414 h 2621329"/>
                <a:gd name="connsiteX1" fmla="*/ 1619573 w 3485297"/>
                <a:gd name="connsiteY1" fmla="*/ 7545 h 2621329"/>
                <a:gd name="connsiteX2" fmla="*/ 2157455 w 3485297"/>
                <a:gd name="connsiteY2" fmla="*/ 742651 h 2621329"/>
                <a:gd name="connsiteX3" fmla="*/ 2731196 w 3485297"/>
                <a:gd name="connsiteY3" fmla="*/ 168910 h 2621329"/>
                <a:gd name="connsiteX4" fmla="*/ 3484232 w 3485297"/>
                <a:gd name="connsiteY4" fmla="*/ 1083310 h 2621329"/>
                <a:gd name="connsiteX5" fmla="*/ 2892561 w 3485297"/>
                <a:gd name="connsiteY5" fmla="*/ 1101239 h 2621329"/>
                <a:gd name="connsiteX6" fmla="*/ 2713267 w 3485297"/>
                <a:gd name="connsiteY6" fmla="*/ 2553522 h 2621329"/>
                <a:gd name="connsiteX7" fmla="*/ 1691291 w 3485297"/>
                <a:gd name="connsiteY7" fmla="*/ 2392157 h 2621329"/>
                <a:gd name="connsiteX8" fmla="*/ 418302 w 3485297"/>
                <a:gd name="connsiteY8" fmla="*/ 2481804 h 2621329"/>
                <a:gd name="connsiteX9" fmla="*/ 23855 w 3485297"/>
                <a:gd name="connsiteY9" fmla="*/ 1782557 h 2621329"/>
                <a:gd name="connsiteX10" fmla="*/ 239008 w 3485297"/>
                <a:gd name="connsiteY10" fmla="*/ 1172957 h 2621329"/>
                <a:gd name="connsiteX11" fmla="*/ 23855 w 3485297"/>
                <a:gd name="connsiteY11" fmla="*/ 563357 h 2621329"/>
                <a:gd name="connsiteX12" fmla="*/ 920326 w 3485297"/>
                <a:gd name="connsiteY12" fmla="*/ 384063 h 2621329"/>
                <a:gd name="connsiteX13" fmla="*/ 1581156 w 3485297"/>
                <a:gd name="connsiteY13" fmla="*/ 414 h 2621329"/>
                <a:gd name="connsiteX14" fmla="*/ 1353573 w 3485297"/>
                <a:gd name="connsiteY14" fmla="*/ 900214 h 2621329"/>
                <a:gd name="connsiteX15" fmla="*/ 865052 w 3485297"/>
                <a:gd name="connsiteY15" fmla="*/ 1388736 h 2621329"/>
                <a:gd name="connsiteX16" fmla="*/ 1353573 w 3485297"/>
                <a:gd name="connsiteY16" fmla="*/ 1877258 h 2621329"/>
                <a:gd name="connsiteX17" fmla="*/ 1842094 w 3485297"/>
                <a:gd name="connsiteY17" fmla="*/ 1388736 h 2621329"/>
                <a:gd name="connsiteX18" fmla="*/ 1353573 w 3485297"/>
                <a:gd name="connsiteY18" fmla="*/ 900214 h 262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85297" h="2621329">
                  <a:moveTo>
                    <a:pt x="1581156" y="414"/>
                  </a:moveTo>
                  <a:cubicBezTo>
                    <a:pt x="1594068" y="1300"/>
                    <a:pt x="1606873" y="3623"/>
                    <a:pt x="1619573" y="7545"/>
                  </a:cubicBezTo>
                  <a:cubicBezTo>
                    <a:pt x="1822773" y="70298"/>
                    <a:pt x="1972185" y="715757"/>
                    <a:pt x="2157455" y="742651"/>
                  </a:cubicBezTo>
                  <a:cubicBezTo>
                    <a:pt x="2342726" y="769545"/>
                    <a:pt x="2510067" y="112133"/>
                    <a:pt x="2731196" y="168910"/>
                  </a:cubicBezTo>
                  <a:cubicBezTo>
                    <a:pt x="2952326" y="225686"/>
                    <a:pt x="3457338" y="927922"/>
                    <a:pt x="3484232" y="1083310"/>
                  </a:cubicBezTo>
                  <a:cubicBezTo>
                    <a:pt x="3511126" y="1238698"/>
                    <a:pt x="3021055" y="856204"/>
                    <a:pt x="2892561" y="1101239"/>
                  </a:cubicBezTo>
                  <a:cubicBezTo>
                    <a:pt x="2764067" y="1346274"/>
                    <a:pt x="2913479" y="2338369"/>
                    <a:pt x="2713267" y="2553522"/>
                  </a:cubicBezTo>
                  <a:cubicBezTo>
                    <a:pt x="2513055" y="2768675"/>
                    <a:pt x="2073785" y="2404110"/>
                    <a:pt x="1691291" y="2392157"/>
                  </a:cubicBezTo>
                  <a:cubicBezTo>
                    <a:pt x="1308797" y="2380204"/>
                    <a:pt x="696208" y="2583404"/>
                    <a:pt x="418302" y="2481804"/>
                  </a:cubicBezTo>
                  <a:cubicBezTo>
                    <a:pt x="140396" y="2380204"/>
                    <a:pt x="53737" y="2000698"/>
                    <a:pt x="23855" y="1782557"/>
                  </a:cubicBezTo>
                  <a:cubicBezTo>
                    <a:pt x="-6027" y="1564416"/>
                    <a:pt x="239008" y="1376157"/>
                    <a:pt x="239008" y="1172957"/>
                  </a:cubicBezTo>
                  <a:cubicBezTo>
                    <a:pt x="239008" y="969757"/>
                    <a:pt x="-89698" y="694839"/>
                    <a:pt x="23855" y="563357"/>
                  </a:cubicBezTo>
                  <a:cubicBezTo>
                    <a:pt x="137408" y="431875"/>
                    <a:pt x="654373" y="476698"/>
                    <a:pt x="920326" y="384063"/>
                  </a:cubicBezTo>
                  <a:cubicBezTo>
                    <a:pt x="1169657" y="297218"/>
                    <a:pt x="1387471" y="-12871"/>
                    <a:pt x="1581156" y="414"/>
                  </a:cubicBezTo>
                  <a:close/>
                  <a:moveTo>
                    <a:pt x="1353573" y="900214"/>
                  </a:moveTo>
                  <a:cubicBezTo>
                    <a:pt x="1083770" y="900214"/>
                    <a:pt x="865052" y="1118933"/>
                    <a:pt x="865052" y="1388736"/>
                  </a:cubicBezTo>
                  <a:cubicBezTo>
                    <a:pt x="865052" y="1658539"/>
                    <a:pt x="1083770" y="1877258"/>
                    <a:pt x="1353573" y="1877258"/>
                  </a:cubicBezTo>
                  <a:cubicBezTo>
                    <a:pt x="1623376" y="1877258"/>
                    <a:pt x="1842094" y="1658539"/>
                    <a:pt x="1842094" y="1388736"/>
                  </a:cubicBezTo>
                  <a:cubicBezTo>
                    <a:pt x="1842094" y="1118933"/>
                    <a:pt x="1623376" y="900214"/>
                    <a:pt x="1353573" y="900214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B0C3E17-0F07-B64B-A5B2-AC62C56B440E}"/>
                    </a:ext>
                  </a:extLst>
                </p:cNvPr>
                <p:cNvSpPr/>
                <p:nvPr/>
              </p:nvSpPr>
              <p:spPr>
                <a:xfrm>
                  <a:off x="11247125" y="2716904"/>
                  <a:ext cx="1121553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Ω</m:t>
                        </m:r>
                      </m:oMath>
                    </m:oMathPara>
                  </a14:m>
                  <a:endParaRPr lang="en-US" sz="3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B0C3E17-0F07-B64B-A5B2-AC62C56B44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7125" y="2716904"/>
                  <a:ext cx="1121553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44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8DFB0FD-C1E9-2041-9B6A-FE9068178E0A}"/>
                    </a:ext>
                  </a:extLst>
                </p:cNvPr>
                <p:cNvSpPr/>
                <p:nvPr/>
              </p:nvSpPr>
              <p:spPr>
                <a:xfrm>
                  <a:off x="9934105" y="2574183"/>
                  <a:ext cx="4517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𝒜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8DFB0FD-C1E9-2041-9B6A-FE9068178E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4105" y="2574183"/>
                  <a:ext cx="4517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F03F22-3CE4-C645-9EB3-8B0A393C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75577" y="3023317"/>
              <a:ext cx="450974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32DB3A-66CF-6B49-BB2E-DCEDB6C2263A}"/>
                  </a:ext>
                </a:extLst>
              </p:cNvPr>
              <p:cNvSpPr txBox="1"/>
              <p:nvPr/>
            </p:nvSpPr>
            <p:spPr>
              <a:xfrm>
                <a:off x="609601" y="3955774"/>
                <a:ext cx="8128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Convenient abuse of notation: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extended to be defined over </a:t>
                </a:r>
                <a:r>
                  <a:rPr lang="en-US" sz="28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sets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 </a:t>
                </a:r>
                <a:b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</a:br>
                <a:b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</a:br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32DB3A-66CF-6B49-BB2E-DCEDB6C22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3955774"/>
                <a:ext cx="8128000" cy="1815882"/>
              </a:xfrm>
              <a:prstGeom prst="rect">
                <a:avLst/>
              </a:prstGeom>
              <a:blipFill>
                <a:blip r:embed="rId6"/>
                <a:stretch>
                  <a:fillRect l="-1719" t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9FCC21-64AE-DB43-8EEA-70DBBF9B9E46}"/>
                  </a:ext>
                </a:extLst>
              </p:cNvPr>
              <p:cNvSpPr txBox="1"/>
              <p:nvPr/>
            </p:nvSpPr>
            <p:spPr>
              <a:xfrm>
                <a:off x="3679901" y="4431898"/>
                <a:ext cx="812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9FCC21-64AE-DB43-8EEA-70DBBF9B9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901" y="4431898"/>
                <a:ext cx="8128000" cy="646331"/>
              </a:xfrm>
              <a:prstGeom prst="rect">
                <a:avLst/>
              </a:prstGeom>
              <a:blipFill>
                <a:blip r:embed="rId7"/>
                <a:stretch>
                  <a:fillRect l="-780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4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61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8 by 8 chessboard</a:t>
            </a:r>
            <a:endParaRPr dirty="0"/>
          </a:p>
        </p:txBody>
      </p:sp>
      <p:sp>
        <p:nvSpPr>
          <p:cNvPr id="1101" name="Google Shape;1101;p61"/>
          <p:cNvSpPr txBox="1">
            <a:spLocks noGrp="1"/>
          </p:cNvSpPr>
          <p:nvPr>
            <p:ph type="body" idx="1"/>
          </p:nvPr>
        </p:nvSpPr>
        <p:spPr>
          <a:xfrm>
            <a:off x="415600" y="1305261"/>
            <a:ext cx="11360800" cy="445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sz="3600" dirty="0">
                <a:ea typeface="Amatic SC"/>
                <a:cs typeface="Amatic SC"/>
                <a:sym typeface="Amatic SC"/>
              </a:rPr>
              <a:t>How many ways to place a pawn, a bishop, and a knight so that none are in the same row or column ?</a:t>
            </a:r>
            <a:endParaRPr sz="3600" b="1" dirty="0">
              <a:ea typeface="Amatic SC"/>
              <a:cs typeface="Amatic SC"/>
              <a:sym typeface="Amatic SC"/>
            </a:endParaRPr>
          </a:p>
        </p:txBody>
      </p:sp>
      <p:pic>
        <p:nvPicPr>
          <p:cNvPr id="4" name="Picture 3" descr="picture of 2 chessboards. Board on the left has pawn, bishop and knight so that none are in the same row or column.&#10;&#10;Biard on the right has bishop and knight in same row.">
            <a:extLst>
              <a:ext uri="{FF2B5EF4-FFF2-40B4-BE49-F238E27FC236}">
                <a16:creationId xmlns:a16="http://schemas.microsoft.com/office/drawing/2014/main" id="{D53040B5-4C26-834B-876F-1B81A7684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27" y="3363050"/>
            <a:ext cx="5386268" cy="2821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043A1A-B6E6-2644-851D-822C5DEE67C9}"/>
                  </a:ext>
                </a:extLst>
              </p:cNvPr>
              <p:cNvSpPr txBox="1"/>
              <p:nvPr/>
            </p:nvSpPr>
            <p:spPr>
              <a:xfrm>
                <a:off x="6550207" y="3110665"/>
                <a:ext cx="2768768" cy="242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Poll:</a:t>
                </a: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64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8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7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6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 don’t know.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043A1A-B6E6-2644-851D-822C5DEE6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207" y="3110665"/>
                <a:ext cx="2768768" cy="2425536"/>
              </a:xfrm>
              <a:prstGeom prst="rect">
                <a:avLst/>
              </a:prstGeom>
              <a:blipFill>
                <a:blip r:embed="rId4"/>
                <a:stretch>
                  <a:fillRect l="-5046" t="-2083" r="-1376" b="-6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78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(Part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Space and Events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Probability</a:t>
            </a:r>
          </a:p>
          <a:p>
            <a:r>
              <a:rPr lang="en-US" dirty="0">
                <a:solidFill>
                  <a:schemeClr val="tx2"/>
                </a:solidFill>
              </a:rPr>
              <a:t>Equally Likely Outcomes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Probability Axioms and Beyond Equally Likely Outcomes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Examples</a:t>
            </a:r>
          </a:p>
        </p:txBody>
      </p:sp>
    </p:spTree>
    <p:extLst>
      <p:ext uri="{BB962C8B-B14F-4D97-AF65-F5344CB8AC3E}">
        <p14:creationId xmlns:p14="http://schemas.microsoft.com/office/powerpoint/2010/main" val="2340260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BFCF-DF78-DC4A-BAD1-3594EABD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Uniform Probability Space = Equally Likely Outcomes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612582" cy="3257174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3600" dirty="0"/>
                  <a:t>A </a:t>
                </a:r>
                <a:r>
                  <a:rPr lang="en-US" sz="3600" b="1" u="sng" dirty="0">
                    <a:solidFill>
                      <a:srgbClr val="C00000"/>
                    </a:solidFill>
                  </a:rPr>
                  <a:t>uniform</a:t>
                </a:r>
                <a:r>
                  <a:rPr lang="en-US" sz="3600" dirty="0"/>
                  <a:t> 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probability space </a:t>
                </a:r>
                <a:r>
                  <a:rPr lang="en-US" sz="3600" dirty="0"/>
                  <a:t>is a pair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3600" dirty="0"/>
                  <a:t>such that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for all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612582" cy="3257174"/>
              </a:xfrm>
              <a:blipFill>
                <a:blip r:embed="rId3"/>
                <a:stretch>
                  <a:fillRect l="-835" b="-1544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039D11-38EF-574F-B303-F1052BCD1DBA}"/>
                  </a:ext>
                </a:extLst>
              </p:cNvPr>
              <p:cNvSpPr txBox="1"/>
              <p:nvPr/>
            </p:nvSpPr>
            <p:spPr>
              <a:xfrm>
                <a:off x="609600" y="4753915"/>
                <a:ext cx="9116291" cy="197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Fair coin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b="0" dirty="0">
                  <a:solidFill>
                    <a:schemeClr val="tx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Fair 6-sided die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b="0" dirty="0">
                  <a:solidFill>
                    <a:schemeClr val="tx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039D11-38EF-574F-B303-F1052BCD1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53915"/>
                <a:ext cx="9116291" cy="1978619"/>
              </a:xfrm>
              <a:prstGeom prst="rect">
                <a:avLst/>
              </a:prstGeom>
              <a:blipFill>
                <a:blip r:embed="rId4"/>
                <a:stretch>
                  <a:fillRect l="-1671" t="-3846" b="-4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08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0B5C-E0BF-E447-8D63-B4FEC5BB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 - Corollary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5BA96FF-ECA7-2F78-4F86-D7B3C75882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470" y="1152940"/>
                <a:ext cx="10612582" cy="141006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uniform</a:t>
                </a:r>
                <a:r>
                  <a:rPr lang="en-US" sz="2400" dirty="0">
                    <a:solidFill>
                      <a:srgbClr val="C00000"/>
                    </a:solidFill>
                  </a:rPr>
                  <a:t> probability space </a:t>
                </a:r>
                <a:r>
                  <a:rPr lang="en-US" sz="2400" dirty="0"/>
                  <a:t>is a pair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such that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5BA96FF-ECA7-2F78-4F86-D7B3C7588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70" y="1152940"/>
                <a:ext cx="10612582" cy="14100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3C47AFA-AAC4-1295-F593-567ED80B6F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470" y="2658817"/>
                <a:ext cx="10612582" cy="1181862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Definition.</a:t>
                </a:r>
                <a:r>
                  <a:rPr lang="en-US" sz="2400" dirty="0"/>
                  <a:t> An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event</a:t>
                </a:r>
                <a:r>
                  <a:rPr lang="en-US" sz="2400" dirty="0"/>
                  <a:t> in a probability space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subset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Its probability is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3C47AFA-AAC4-1295-F593-567ED80B6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70" y="2658817"/>
                <a:ext cx="10612582" cy="1181862"/>
              </a:xfrm>
              <a:prstGeom prst="rect">
                <a:avLst/>
              </a:prstGeom>
              <a:blipFill>
                <a:blip r:embed="rId4"/>
                <a:stretch>
                  <a:fillRect t="-1053" b="-62105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CBF7E-4AF2-2E41-A100-5878B0D159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470" y="4294995"/>
                <a:ext cx="10972800" cy="23403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uniform </a:t>
                </a:r>
                <a:r>
                  <a:rPr lang="en-US" dirty="0"/>
                  <a:t>probability space, then for any event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CBF7E-4AF2-2E41-A100-5878B0D15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470" y="4294995"/>
                <a:ext cx="10972800" cy="2340371"/>
              </a:xfrm>
              <a:blipFill>
                <a:blip r:embed="rId5"/>
                <a:stretch>
                  <a:fillRect l="-1387" t="-3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59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23620-66EE-CF81-59C3-9D11F5335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851DC8-8955-A88C-780B-9B2A080C0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745" y="211686"/>
            <a:ext cx="10363200" cy="777666"/>
          </a:xfrm>
        </p:spPr>
        <p:txBody>
          <a:bodyPr/>
          <a:lstStyle/>
          <a:p>
            <a:r>
              <a:rPr lang="en-US" dirty="0"/>
              <a:t>Example: rolling two dice (probabilities)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9F831E-6FE1-C5D8-9D48-F3C300218779}"/>
              </a:ext>
            </a:extLst>
          </p:cNvPr>
          <p:cNvSpPr txBox="1"/>
          <p:nvPr/>
        </p:nvSpPr>
        <p:spPr>
          <a:xfrm>
            <a:off x="307378" y="1074377"/>
            <a:ext cx="5607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 to the example of rolling a die twice.</a:t>
            </a:r>
          </a:p>
          <a:p>
            <a:endParaRPr lang="en-US" sz="2400" dirty="0"/>
          </a:p>
          <a:p>
            <a:r>
              <a:rPr lang="en-US" sz="2400" dirty="0"/>
              <a:t>Suppose that each outcome is equally likely</a:t>
            </a:r>
          </a:p>
        </p:txBody>
      </p:sp>
      <p:grpSp>
        <p:nvGrpSpPr>
          <p:cNvPr id="18" name="Group 17" descr="Defn: An event E is any subset of the sample space Omega.">
            <a:extLst>
              <a:ext uri="{FF2B5EF4-FFF2-40B4-BE49-F238E27FC236}">
                <a16:creationId xmlns:a16="http://schemas.microsoft.com/office/drawing/2014/main" id="{DD16B4F5-7DDD-42A9-05D4-34587441CA79}"/>
              </a:ext>
            </a:extLst>
          </p:cNvPr>
          <p:cNvGrpSpPr/>
          <p:nvPr/>
        </p:nvGrpSpPr>
        <p:grpSpPr>
          <a:xfrm>
            <a:off x="498764" y="2654310"/>
            <a:ext cx="7154203" cy="667584"/>
            <a:chOff x="718455" y="3211430"/>
            <a:chExt cx="7239460" cy="554518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DF598B08-889C-6826-449C-BE94157A4531}"/>
                </a:ext>
              </a:extLst>
            </p:cNvPr>
            <p:cNvSpPr txBox="1">
              <a:spLocks/>
            </p:cNvSpPr>
            <p:nvPr/>
          </p:nvSpPr>
          <p:spPr>
            <a:xfrm>
              <a:off x="718455" y="3211430"/>
              <a:ext cx="7239460" cy="5545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F463DD-5EFC-C20A-567F-8808073C1FE8}"/>
                </a:ext>
              </a:extLst>
            </p:cNvPr>
            <p:cNvSpPr txBox="1"/>
            <p:nvPr/>
          </p:nvSpPr>
          <p:spPr>
            <a:xfrm>
              <a:off x="718456" y="3304283"/>
              <a:ext cx="5215201" cy="383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>
                  <a:sym typeface="Symbol" panose="05050102010706020507" pitchFamily="18" charset="2"/>
                </a:rPr>
                <a:t>What is the size of the sample space </a:t>
              </a:r>
              <a:r>
                <a:rPr lang="en-US" sz="2400" dirty="0">
                  <a:sym typeface="Symbol" panose="05050102010706020507" pitchFamily="18" charset="2"/>
                </a:rPr>
                <a:t>?</a:t>
              </a:r>
            </a:p>
          </p:txBody>
        </p:sp>
      </p:grpSp>
      <p:pic>
        <p:nvPicPr>
          <p:cNvPr id="21" name="Picture 20" descr="A table showing the 36 possible outcomes of tossing two dice.&#10;E1: the event that die number 2 came up showing the number 2&#10;E2: the event that the first die is 1 and the second die is at least 4.&#10;&#10;">
            <a:extLst>
              <a:ext uri="{FF2B5EF4-FFF2-40B4-BE49-F238E27FC236}">
                <a16:creationId xmlns:a16="http://schemas.microsoft.com/office/drawing/2014/main" id="{8CA06580-38AC-3C1F-0B40-65D030F40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33138"/>
            <a:ext cx="5627024" cy="2746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AFBAE3-ADB5-48D1-DDC0-A1D7B278EFB0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498764" y="3925105"/>
                <a:ext cx="595502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Roll die twice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   Q: What is the probability of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?</a:t>
                </a:r>
              </a:p>
              <a:p>
                <a:r>
                  <a:rPr lang="en-US" sz="2400" dirty="0"/>
                  <a:t>   Q: What is probability of event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?</a:t>
                </a:r>
              </a:p>
              <a:p>
                <a:r>
                  <a:rPr lang="en-US" sz="2400" dirty="0"/>
                  <a:t>   Q: What is the probability of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?</a:t>
                </a:r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AFBAE3-ADB5-48D1-DDC0-A1D7B278EFB0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4" y="3925105"/>
                <a:ext cx="5955028" cy="1938992"/>
              </a:xfrm>
              <a:prstGeom prst="rect">
                <a:avLst/>
              </a:prstGeom>
              <a:blipFill>
                <a:blip r:embed="rId4"/>
                <a:stretch>
                  <a:fillRect l="-1702" t="-2614" r="-638"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D87479D-438C-7CA5-8408-E3E9BADE3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0" t="12894" r="29386" b="22702"/>
          <a:stretch/>
        </p:blipFill>
        <p:spPr>
          <a:xfrm>
            <a:off x="3597830" y="3713861"/>
            <a:ext cx="846844" cy="83577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E2626D-2DB8-B774-392C-47E5D8C9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606675" cy="365125"/>
          </a:xfrm>
        </p:spPr>
        <p:txBody>
          <a:bodyPr/>
          <a:lstStyle/>
          <a:p>
            <a:r>
              <a:rPr lang="en-US" sz="1400" dirty="0"/>
              <a:t>"Introduction to Probability for Computing", </a:t>
            </a:r>
            <a:r>
              <a:rPr lang="en-US" sz="1400" dirty="0" err="1"/>
              <a:t>Harchol</a:t>
            </a:r>
            <a:r>
              <a:rPr lang="en-US" sz="1400" dirty="0"/>
              <a:t>-Balter '24</a:t>
            </a:r>
          </a:p>
        </p:txBody>
      </p:sp>
    </p:spTree>
    <p:extLst>
      <p:ext uri="{BB962C8B-B14F-4D97-AF65-F5344CB8AC3E}">
        <p14:creationId xmlns:p14="http://schemas.microsoft.com/office/powerpoint/2010/main" val="15933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436F-D989-CB44-8710-7F11DECB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Coin </a:t>
            </a:r>
            <a:r>
              <a:rPr lang="en-US"/>
              <a:t>Tossing 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5A58C-2B74-C54F-8FD7-F71D501F5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314" y="1406666"/>
                <a:ext cx="10972800" cy="545133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Toss a coin 100 times. Each outcome is </a:t>
                </a:r>
                <a:r>
                  <a:rPr lang="en-US" b="1" dirty="0"/>
                  <a:t>equally likely</a:t>
                </a:r>
                <a:r>
                  <a:rPr lang="en-US" dirty="0"/>
                  <a:t>. What is the probability of seeing 50 heads?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https://</a:t>
                </a:r>
                <a:r>
                  <a:rPr lang="en-US" dirty="0" err="1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pollev.com</a:t>
                </a:r>
                <a:r>
                  <a:rPr lang="en-US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/ annakarlin185</a:t>
                </a:r>
              </a:p>
              <a:p>
                <a:pPr marL="0" indent="0">
                  <a:buNone/>
                </a:pPr>
                <a:endParaRPr lang="en-US" dirty="0">
                  <a:ea typeface="Helvetica" charset="0"/>
                  <a:cs typeface="Helvetica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(A)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r>
                  <a:rPr lang="en-US" b="0" dirty="0"/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(D) Not sure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lphaLcParenBoth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5A58C-2B74-C54F-8FD7-F71D501F5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314" y="1406666"/>
                <a:ext cx="10972800" cy="5451334"/>
              </a:xfrm>
              <a:blipFill>
                <a:blip r:embed="rId3"/>
                <a:stretch>
                  <a:fillRect l="-1272" t="-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086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(Part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Space and Events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Probability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Equally Likely Outcomes</a:t>
            </a:r>
          </a:p>
          <a:p>
            <a:r>
              <a:rPr lang="en-US" dirty="0">
                <a:solidFill>
                  <a:schemeClr val="tx2"/>
                </a:solidFill>
              </a:rPr>
              <a:t>Probability Axioms and Beyond Equally Likely Outcomes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Examples</a:t>
            </a:r>
          </a:p>
        </p:txBody>
      </p:sp>
    </p:spTree>
    <p:extLst>
      <p:ext uri="{BB962C8B-B14F-4D97-AF65-F5344CB8AC3E}">
        <p14:creationId xmlns:p14="http://schemas.microsoft.com/office/powerpoint/2010/main" val="376935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ABCBDF-D904-B18C-5EA1-E23478F6F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507" y="280360"/>
            <a:ext cx="10363200" cy="1470025"/>
          </a:xfrm>
        </p:spPr>
        <p:txBody>
          <a:bodyPr/>
          <a:lstStyle/>
          <a:p>
            <a:r>
              <a:rPr lang="en-US" dirty="0"/>
              <a:t>Axioms of Probability</a:t>
            </a:r>
          </a:p>
        </p:txBody>
      </p:sp>
      <p:grpSp>
        <p:nvGrpSpPr>
          <p:cNvPr id="8" name="Group 7" descr="P(E) = probability of event E = probability that the outcome of the experiment lies in E.">
            <a:extLst>
              <a:ext uri="{FF2B5EF4-FFF2-40B4-BE49-F238E27FC236}">
                <a16:creationId xmlns:a16="http://schemas.microsoft.com/office/drawing/2014/main" id="{74DBCC16-CA8C-4584-86FD-D97F8116D66F}"/>
              </a:ext>
            </a:extLst>
          </p:cNvPr>
          <p:cNvGrpSpPr/>
          <p:nvPr/>
        </p:nvGrpSpPr>
        <p:grpSpPr>
          <a:xfrm>
            <a:off x="273015" y="1307686"/>
            <a:ext cx="10844618" cy="830997"/>
            <a:chOff x="273015" y="1307686"/>
            <a:chExt cx="10844618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EABFDEA-64BC-4B9D-8354-3080B349B551}"/>
                    </a:ext>
                  </a:extLst>
                </p:cNvPr>
                <p:cNvSpPr txBox="1"/>
                <p:nvPr/>
              </p:nvSpPr>
              <p:spPr>
                <a:xfrm>
                  <a:off x="1074367" y="1307686"/>
                  <a:ext cx="1004326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sz="2400" dirty="0"/>
                    <a:t>probability of event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sz="2400" dirty="0"/>
                    <a:t>probability that the outcome of the experiment lies in set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EABFDEA-64BC-4B9D-8354-3080B349B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367" y="1307686"/>
                  <a:ext cx="10043266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5882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D66091B-57F1-4133-8F26-2E910A418AAF}"/>
                    </a:ext>
                  </a:extLst>
                </p:cNvPr>
                <p:cNvSpPr/>
                <p:nvPr/>
              </p:nvSpPr>
              <p:spPr>
                <a:xfrm>
                  <a:off x="273015" y="1320531"/>
                  <a:ext cx="90742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D66091B-57F1-4133-8F26-2E910A418A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015" y="1320531"/>
                  <a:ext cx="907428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132000" r="-77181" b="-19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7AC7B22B-F569-431A-A3D2-C7A20402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73015" y="2592179"/>
            <a:ext cx="10576853" cy="3431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551965" y="2766105"/>
                <a:ext cx="9384813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The 3 Probability Axioms</a:t>
                </a:r>
                <a:r>
                  <a:rPr lang="en-US" sz="2400" dirty="0"/>
                  <a:t>: 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Non-negativity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 for any event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/>
                  <a:t>Additivity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is a countable sequence of disjoint events,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∪…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/>
                  <a:t>Normalization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lit/>
                      </m:rPr>
                      <a:rPr lang="en-US" sz="2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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65" y="2766105"/>
                <a:ext cx="9384813" cy="3416320"/>
              </a:xfrm>
              <a:prstGeom prst="rect">
                <a:avLst/>
              </a:prstGeom>
              <a:blipFill>
                <a:blip r:embed="rId5"/>
                <a:stretch>
                  <a:fillRect l="-946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97C84800-9B59-D6D4-9CD5-BE46D793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606675" cy="365125"/>
          </a:xfrm>
        </p:spPr>
        <p:txBody>
          <a:bodyPr/>
          <a:lstStyle/>
          <a:p>
            <a:r>
              <a:rPr lang="en-US" sz="1400" dirty="0"/>
              <a:t>"Introduction to Probability for Computing", </a:t>
            </a:r>
            <a:r>
              <a:rPr lang="en-US" sz="1400" dirty="0" err="1"/>
              <a:t>Harchol</a:t>
            </a:r>
            <a:r>
              <a:rPr lang="en-US" sz="1400" dirty="0"/>
              <a:t>-Balter '24</a:t>
            </a:r>
          </a:p>
        </p:txBody>
      </p:sp>
    </p:spTree>
    <p:extLst>
      <p:ext uri="{BB962C8B-B14F-4D97-AF65-F5344CB8AC3E}">
        <p14:creationId xmlns:p14="http://schemas.microsoft.com/office/powerpoint/2010/main" val="72117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9E40-BF64-E042-9ED0-4C96DFAE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Corollaries of Axioms of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66733-B9A8-834E-AC76-F0B043DE3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denote the sample space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 be events. Note this is applies to </a:t>
                </a:r>
                <a:r>
                  <a:rPr lang="en-US" b="1" dirty="0"/>
                  <a:t>any </a:t>
                </a:r>
                <a:r>
                  <a:rPr lang="en-US" dirty="0"/>
                  <a:t>probability space (not just uniform)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66733-B9A8-834E-AC76-F0B043DE3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E7F55F-A260-ED48-968C-3B4259E9EC77}"/>
                  </a:ext>
                </a:extLst>
              </p:cNvPr>
              <p:cNvSpPr txBox="1"/>
              <p:nvPr/>
            </p:nvSpPr>
            <p:spPr>
              <a:xfrm>
                <a:off x="609600" y="2644170"/>
                <a:ext cx="8381910" cy="15696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Axiom 1 (Non-negativity):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b="1" dirty="0"/>
                  <a:t>Axiom 2 (Normalization):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b="1" dirty="0"/>
                  <a:t>Axiom 3 (Countable Additivity)</a:t>
                </a:r>
                <a:r>
                  <a:rPr lang="en-US" sz="2400" dirty="0"/>
                  <a:t>: If </a:t>
                </a:r>
                <a:r>
                  <a:rPr lang="en-US" sz="2400" i="1" dirty="0"/>
                  <a:t>E </a:t>
                </a:r>
                <a:r>
                  <a:rPr lang="en-US" sz="2400" dirty="0"/>
                  <a:t>and </a:t>
                </a:r>
                <a:r>
                  <a:rPr lang="en-US" sz="2400" i="1" dirty="0"/>
                  <a:t>F </a:t>
                </a:r>
                <a:r>
                  <a:rPr lang="en-US" sz="2400" dirty="0"/>
                  <a:t>are mutually exclusive, </a:t>
                </a:r>
                <a:br>
                  <a:rPr lang="en-US" sz="2400" dirty="0"/>
                </a:br>
                <a:r>
                  <a:rPr lang="en-US" sz="2400" dirty="0"/>
                  <a:t>	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E7F55F-A260-ED48-968C-3B4259E9E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44170"/>
                <a:ext cx="8381910" cy="1569660"/>
              </a:xfrm>
              <a:prstGeom prst="rect">
                <a:avLst/>
              </a:prstGeom>
              <a:blipFill>
                <a:blip r:embed="rId3"/>
                <a:stretch>
                  <a:fillRect l="-1212" t="-2419" r="-152" b="-8065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7ECBCF-3ED7-5B4B-B0A5-335094DD284E}"/>
                  </a:ext>
                </a:extLst>
              </p:cNvPr>
              <p:cNvSpPr txBox="1"/>
              <p:nvPr/>
            </p:nvSpPr>
            <p:spPr>
              <a:xfrm>
                <a:off x="609600" y="4786691"/>
                <a:ext cx="9254585" cy="1200329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Corollary 1 (Complementation):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b="1" dirty="0"/>
                  <a:t>Corollary 2 (Monotonicity):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b="1" dirty="0"/>
                  <a:t>Corollary 3 (Inclusion-Exclusion)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7ECBCF-3ED7-5B4B-B0A5-335094DD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86691"/>
                <a:ext cx="9254585" cy="1200329"/>
              </a:xfrm>
              <a:prstGeom prst="rect">
                <a:avLst/>
              </a:prstGeom>
              <a:blipFill>
                <a:blip r:embed="rId4"/>
                <a:stretch>
                  <a:fillRect l="-958" t="-3125" b="-10417"/>
                </a:stretch>
              </a:blipFill>
              <a:ln>
                <a:solidFill>
                  <a:schemeClr val="accent3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094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3731B-FF5F-8F0B-B745-D261E870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7548" y="1952915"/>
            <a:ext cx="6951903" cy="31182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Inclusion-exclusion</a:t>
            </a:r>
          </a:p>
        </p:txBody>
      </p:sp>
      <p:grpSp>
        <p:nvGrpSpPr>
          <p:cNvPr id="18" name="Group 17" descr="Lemma: P(E union F) = P(E) + P(F) - P(E intersect F)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455325" y="1183727"/>
            <a:ext cx="6812375" cy="1223102"/>
            <a:chOff x="338012" y="1928307"/>
            <a:chExt cx="10683417" cy="4267126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338012" y="1928307"/>
              <a:ext cx="10683417" cy="196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/>
                <p:nvPr/>
              </p:nvSpPr>
              <p:spPr>
                <a:xfrm>
                  <a:off x="507596" y="2007757"/>
                  <a:ext cx="9633419" cy="4187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u="sng" dirty="0"/>
                    <a:t>Lemma</a:t>
                  </a:r>
                  <a:r>
                    <a:rPr lang="en-US" sz="2400" dirty="0"/>
                    <a:t>: 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2400" dirty="0"/>
                </a:p>
                <a:p>
                  <a:endParaRPr lang="en-US" sz="2400" dirty="0"/>
                </a:p>
                <a:p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596" y="2007757"/>
                  <a:ext cx="9633419" cy="4187676"/>
                </a:xfrm>
                <a:prstGeom prst="rect">
                  <a:avLst/>
                </a:prstGeom>
                <a:blipFill>
                  <a:blip r:embed="rId3"/>
                  <a:stretch>
                    <a:fillRect l="-1653" t="-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 descr="Picture of events E and F that intersect. every dot is an element in the sample space">
            <a:extLst>
              <a:ext uri="{FF2B5EF4-FFF2-40B4-BE49-F238E27FC236}">
                <a16:creationId xmlns:a16="http://schemas.microsoft.com/office/drawing/2014/main" id="{D8ED1141-82E5-42D7-990C-EC3AF2D6FC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2" y="2203013"/>
            <a:ext cx="4051478" cy="14841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9F6829-C826-4700-A1E7-9A1293289706}"/>
              </a:ext>
            </a:extLst>
          </p:cNvPr>
          <p:cNvSpPr/>
          <p:nvPr/>
        </p:nvSpPr>
        <p:spPr>
          <a:xfrm>
            <a:off x="5057465" y="2083797"/>
            <a:ext cx="5695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/>
              <a:t>Proof</a:t>
            </a:r>
            <a:r>
              <a:rPr lang="en-US" sz="2400" dirty="0"/>
              <a:t>:  (Hint: Think about Additivity Axiom)  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854B637-7D42-BF29-5A6F-9FE0282E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606675" cy="365125"/>
          </a:xfrm>
        </p:spPr>
        <p:txBody>
          <a:bodyPr/>
          <a:lstStyle/>
          <a:p>
            <a:r>
              <a:rPr lang="en-US" sz="1400" dirty="0"/>
              <a:t>"Introduction to Probability for Computing", </a:t>
            </a:r>
            <a:r>
              <a:rPr lang="en-US" sz="1400" dirty="0" err="1"/>
              <a:t>Harchol</a:t>
            </a:r>
            <a:r>
              <a:rPr lang="en-US" sz="1400" dirty="0"/>
              <a:t>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D8F043-E3F8-2E8A-F48B-CA47A9D40795}"/>
                  </a:ext>
                </a:extLst>
              </p:cNvPr>
              <p:cNvSpPr txBox="1"/>
              <p:nvPr/>
            </p:nvSpPr>
            <p:spPr>
              <a:xfrm>
                <a:off x="5055994" y="2776904"/>
                <a:ext cx="64443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/>
                        <m:t>Express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m:rPr>
                          <m:nor/>
                        </m:rPr>
                        <a:rPr lang="en-US" sz="2400" dirty="0"/>
                        <m:t>  </m:t>
                      </m:r>
                      <m:r>
                        <m:rPr>
                          <m:nor/>
                        </m:rPr>
                        <a:rPr lang="en-US" sz="2400" dirty="0"/>
                        <m:t>as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a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union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of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mutually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exclusive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sets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D8F043-E3F8-2E8A-F48B-CA47A9D40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94" y="2776904"/>
                <a:ext cx="6444343" cy="369332"/>
              </a:xfrm>
              <a:prstGeom prst="rect">
                <a:avLst/>
              </a:prstGeom>
              <a:blipFill>
                <a:blip r:embed="rId5"/>
                <a:stretch>
                  <a:fillRect l="-982" t="-20000" r="-589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6B3C1F-8F5D-D596-989E-C8E452B61A0C}"/>
                  </a:ext>
                </a:extLst>
              </p:cNvPr>
              <p:cNvSpPr txBox="1"/>
              <p:nvPr/>
            </p:nvSpPr>
            <p:spPr>
              <a:xfrm>
                <a:off x="4888523" y="3358661"/>
                <a:ext cx="576775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𝐸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∪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𝐹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𝐸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∪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𝐹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∖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𝐸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∩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𝐹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6B3C1F-8F5D-D596-989E-C8E452B61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523" y="3358661"/>
                <a:ext cx="5767754" cy="509178"/>
              </a:xfrm>
              <a:prstGeom prst="rect">
                <a:avLst/>
              </a:prstGeom>
              <a:blipFill>
                <a:blip r:embed="rId6"/>
                <a:stretch>
                  <a:fillRect t="-2439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0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Inclusion- exclusion continued</a:t>
            </a:r>
          </a:p>
        </p:txBody>
      </p:sp>
      <p:grpSp>
        <p:nvGrpSpPr>
          <p:cNvPr id="18" name="Group 17" descr="Lemma: P(E union F) = P(E) + P(F) - P(E intersect F)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455325" y="1183727"/>
            <a:ext cx="6812374" cy="1223102"/>
            <a:chOff x="338012" y="1928307"/>
            <a:chExt cx="10683417" cy="4267125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338012" y="1928307"/>
              <a:ext cx="10683417" cy="196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/>
                <p:nvPr/>
              </p:nvSpPr>
              <p:spPr>
                <a:xfrm>
                  <a:off x="507596" y="2007757"/>
                  <a:ext cx="9741520" cy="4187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u="sng" dirty="0"/>
                    <a:t>Lemma</a:t>
                  </a:r>
                  <a:r>
                    <a:rPr lang="en-US" sz="2400" dirty="0"/>
                    <a:t>: 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2400" dirty="0"/>
                </a:p>
                <a:p>
                  <a:endParaRPr lang="en-US" sz="2400" dirty="0"/>
                </a:p>
                <a:p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596" y="2007757"/>
                  <a:ext cx="9741520" cy="4187675"/>
                </a:xfrm>
                <a:prstGeom prst="rect">
                  <a:avLst/>
                </a:prstGeom>
                <a:blipFill>
                  <a:blip r:embed="rId2"/>
                  <a:stretch>
                    <a:fillRect l="-1633" t="-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 descr="Picture of events E and F that intersect. every dot is an element in the sample space">
            <a:extLst>
              <a:ext uri="{FF2B5EF4-FFF2-40B4-BE49-F238E27FC236}">
                <a16:creationId xmlns:a16="http://schemas.microsoft.com/office/drawing/2014/main" id="{D8ED1141-82E5-42D7-990C-EC3AF2D6F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2" y="2203013"/>
            <a:ext cx="4051478" cy="148413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D0725BB-AE36-4DFB-90F8-8A7F2AC6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6097" y="2016948"/>
            <a:ext cx="6951903" cy="31182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E9F6829-C826-4700-A1E7-9A1293289706}"/>
                  </a:ext>
                </a:extLst>
              </p:cNvPr>
              <p:cNvSpPr/>
              <p:nvPr/>
            </p:nvSpPr>
            <p:spPr>
              <a:xfrm>
                <a:off x="5143683" y="2016157"/>
                <a:ext cx="6951903" cy="3279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u="sng" dirty="0"/>
                  <a:t>Proof</a:t>
                </a:r>
                <a:r>
                  <a:rPr lang="en-US" sz="2400" dirty="0"/>
                  <a:t>:  </a:t>
                </a:r>
              </a:p>
              <a:p>
                <a:r>
                  <a:rPr lang="en-US" sz="2400" dirty="0"/>
                  <a:t>Express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 as a union of mutually exclusive sets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\ 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</m:oMath>
                </a14:m>
                <a:endParaRPr lang="en-US" sz="2400" b="0" dirty="0"/>
              </a:p>
              <a:p>
                <a:pPr lvl="1"/>
                <a:endParaRPr lang="en-US" sz="1200" b="0" dirty="0"/>
              </a:p>
              <a:p>
                <a:r>
                  <a:rPr lang="en-US" sz="2400" dirty="0"/>
                  <a:t>Then, by the </a:t>
                </a:r>
                <a:r>
                  <a:rPr lang="en-US" sz="2400" u="sng" dirty="0"/>
                  <a:t>Additivity Axiom </a:t>
                </a:r>
                <a:r>
                  <a:rPr lang="en-US" sz="2400" dirty="0"/>
                  <a:t>we have 2 observations: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\ 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400" dirty="0"/>
                  <a:t>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\ 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sz="2400" dirty="0"/>
              </a:p>
              <a:p>
                <a:pPr lvl="1"/>
                <a:endParaRPr lang="en-US" dirty="0"/>
              </a:p>
              <a:p>
                <a:r>
                  <a:rPr lang="en-US" sz="2400" dirty="0"/>
                  <a:t>Now substitute the 2</a:t>
                </a:r>
                <a:r>
                  <a:rPr lang="en-US" sz="2400" baseline="30000" dirty="0"/>
                  <a:t>nd</a:t>
                </a:r>
                <a:r>
                  <a:rPr lang="en-US" sz="2400" dirty="0"/>
                  <a:t> equation into the 1</a:t>
                </a:r>
                <a:r>
                  <a:rPr lang="en-US" sz="2400" baseline="30000" dirty="0"/>
                  <a:t>st</a:t>
                </a:r>
                <a:r>
                  <a:rPr lang="en-US" sz="2400" dirty="0"/>
                  <a:t> . </a:t>
                </a:r>
                <a:r>
                  <a:rPr lang="en-US" sz="2400" dirty="0">
                    <a:latin typeface="Engravers MT" panose="02090707080505020304" pitchFamily="18" charset="0"/>
                  </a:rPr>
                  <a:t> </a:t>
                </a:r>
                <a:r>
                  <a:rPr lang="en-US" sz="2400" dirty="0">
                    <a:latin typeface="QuickType II" panose="020B0603020004020203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E9F6829-C826-4700-A1E7-9A1293289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683" y="2016157"/>
                <a:ext cx="6951903" cy="3279167"/>
              </a:xfrm>
              <a:prstGeom prst="rect">
                <a:avLst/>
              </a:prstGeom>
              <a:blipFill>
                <a:blip r:embed="rId4"/>
                <a:stretch>
                  <a:fillRect l="-1460" t="-1154" r="-365" b="-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9BC6E59-94A7-4E07-BCB5-B4E4DE56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40417" y="4705644"/>
            <a:ext cx="166254" cy="1679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A28C8F3-F83B-7741-CCCC-AD143D94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606675" cy="365125"/>
          </a:xfrm>
        </p:spPr>
        <p:txBody>
          <a:bodyPr/>
          <a:lstStyle/>
          <a:p>
            <a:r>
              <a:rPr lang="en-US" sz="1400" dirty="0"/>
              <a:t>"Introduction to Probability for Computing", </a:t>
            </a:r>
            <a:r>
              <a:rPr lang="en-US" sz="1400" dirty="0" err="1"/>
              <a:t>Harchol</a:t>
            </a:r>
            <a:r>
              <a:rPr lang="en-US" sz="1400" dirty="0"/>
              <a:t>-Balter '24</a:t>
            </a:r>
          </a:p>
        </p:txBody>
      </p:sp>
    </p:spTree>
    <p:extLst>
      <p:ext uri="{BB962C8B-B14F-4D97-AF65-F5344CB8AC3E}">
        <p14:creationId xmlns:p14="http://schemas.microsoft.com/office/powerpoint/2010/main" val="67046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C931E-7FA7-0ED6-936F-C00ADAA8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8561-D188-4C32-7D0A-40C14CACF0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3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9C681E-315B-E044-7506-603DCB4A91F0}"/>
                  </a:ext>
                </a:extLst>
              </p:cNvPr>
              <p:cNvSpPr txBox="1"/>
              <p:nvPr/>
            </p:nvSpPr>
            <p:spPr>
              <a:xfrm>
                <a:off x="562707" y="2111546"/>
                <a:ext cx="2998239" cy="345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u="sng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8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7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6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9C681E-315B-E044-7506-603DCB4A9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07" y="2111546"/>
                <a:ext cx="2998239" cy="3452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9E5A221-0CAE-A1EE-2772-DB009B5D7C7F}"/>
              </a:ext>
            </a:extLst>
          </p:cNvPr>
          <p:cNvSpPr txBox="1"/>
          <p:nvPr/>
        </p:nvSpPr>
        <p:spPr>
          <a:xfrm>
            <a:off x="5360316" y="2247305"/>
            <a:ext cx="58132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u="sng" dirty="0">
              <a:solidFill>
                <a:srgbClr val="C0000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Choose 3 positions on board</a:t>
            </a:r>
          </a:p>
          <a:p>
            <a:endParaRPr lang="en-US" sz="2800" dirty="0">
              <a:solidFill>
                <a:srgbClr val="C0000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endParaRPr lang="en-US" sz="2800" dirty="0">
              <a:solidFill>
                <a:srgbClr val="C0000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Choose 3 rows, then choose 3 cols</a:t>
            </a:r>
          </a:p>
          <a:p>
            <a:endParaRPr lang="en-US" sz="2800" dirty="0">
              <a:solidFill>
                <a:srgbClr val="C0000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Choose row/col for pawn, then row/col for bishop, then row/col for knight.</a:t>
            </a:r>
          </a:p>
        </p:txBody>
      </p:sp>
    </p:spTree>
    <p:extLst>
      <p:ext uri="{BB962C8B-B14F-4D97-AF65-F5344CB8AC3E}">
        <p14:creationId xmlns:p14="http://schemas.microsoft.com/office/powerpoint/2010/main" val="155468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70D75-011C-0922-168E-89421805C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C52A3A-AB20-5DCB-21C6-83C2A6165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Corollary</a:t>
            </a:r>
          </a:p>
        </p:txBody>
      </p:sp>
      <p:grpSp>
        <p:nvGrpSpPr>
          <p:cNvPr id="18" name="Group 17" descr="Lemma: P(E union F) = P(E) + P(F) - P(E intersect F)">
            <a:extLst>
              <a:ext uri="{FF2B5EF4-FFF2-40B4-BE49-F238E27FC236}">
                <a16:creationId xmlns:a16="http://schemas.microsoft.com/office/drawing/2014/main" id="{AC06EBF6-F3E5-7170-5AF0-A4E077CB9A56}"/>
              </a:ext>
            </a:extLst>
          </p:cNvPr>
          <p:cNvGrpSpPr/>
          <p:nvPr/>
        </p:nvGrpSpPr>
        <p:grpSpPr>
          <a:xfrm>
            <a:off x="455325" y="1183727"/>
            <a:ext cx="6812374" cy="1223102"/>
            <a:chOff x="338012" y="1928307"/>
            <a:chExt cx="10683417" cy="4267125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369B1AE0-E837-4EEB-ACAB-BC3C0CEB5399}"/>
                </a:ext>
              </a:extLst>
            </p:cNvPr>
            <p:cNvSpPr txBox="1">
              <a:spLocks/>
            </p:cNvSpPr>
            <p:nvPr/>
          </p:nvSpPr>
          <p:spPr>
            <a:xfrm>
              <a:off x="338012" y="1928307"/>
              <a:ext cx="10683417" cy="196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DC20871-C2A1-9D59-F24E-24BA74B6EE8D}"/>
                    </a:ext>
                  </a:extLst>
                </p:cNvPr>
                <p:cNvSpPr txBox="1"/>
                <p:nvPr/>
              </p:nvSpPr>
              <p:spPr>
                <a:xfrm>
                  <a:off x="507596" y="2007757"/>
                  <a:ext cx="9741520" cy="4187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u="sng" dirty="0"/>
                    <a:t>Lemma</a:t>
                  </a:r>
                  <a:r>
                    <a:rPr lang="en-US" sz="2400" dirty="0"/>
                    <a:t>: 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2400" dirty="0"/>
                </a:p>
                <a:p>
                  <a:endParaRPr lang="en-US" sz="2400" dirty="0"/>
                </a:p>
                <a:p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DC20871-C2A1-9D59-F24E-24BA74B6E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596" y="2007757"/>
                  <a:ext cx="9741520" cy="4187675"/>
                </a:xfrm>
                <a:prstGeom prst="rect">
                  <a:avLst/>
                </a:prstGeom>
                <a:blipFill>
                  <a:blip r:embed="rId2"/>
                  <a:stretch>
                    <a:fillRect l="-1633" t="-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 descr="Picture of events E and F that intersect. every dot is an element in the sample space">
            <a:extLst>
              <a:ext uri="{FF2B5EF4-FFF2-40B4-BE49-F238E27FC236}">
                <a16:creationId xmlns:a16="http://schemas.microsoft.com/office/drawing/2014/main" id="{0C16B195-93BB-11C5-4618-92168637AA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2" y="2203013"/>
            <a:ext cx="4051478" cy="148413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D44847-1385-74B8-366C-F6841A6D9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6097" y="2016948"/>
            <a:ext cx="6951903" cy="31182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84C2665-1405-8997-DD85-ABEDE3CD27B6}"/>
                  </a:ext>
                </a:extLst>
              </p:cNvPr>
              <p:cNvSpPr/>
              <p:nvPr/>
            </p:nvSpPr>
            <p:spPr>
              <a:xfrm>
                <a:off x="5143683" y="2016157"/>
                <a:ext cx="6951903" cy="3279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u="sng" dirty="0"/>
                  <a:t>Proof</a:t>
                </a:r>
                <a:r>
                  <a:rPr lang="en-US" sz="2400" dirty="0"/>
                  <a:t>:  </a:t>
                </a:r>
              </a:p>
              <a:p>
                <a:r>
                  <a:rPr lang="en-US" sz="2400" dirty="0"/>
                  <a:t>Express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 as a union of mutually exclusive sets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\ 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</m:oMath>
                </a14:m>
                <a:endParaRPr lang="en-US" sz="2400" b="0" dirty="0"/>
              </a:p>
              <a:p>
                <a:pPr lvl="1"/>
                <a:endParaRPr lang="en-US" sz="1200" b="0" dirty="0"/>
              </a:p>
              <a:p>
                <a:r>
                  <a:rPr lang="en-US" sz="2400" dirty="0"/>
                  <a:t>Then, by the </a:t>
                </a:r>
                <a:r>
                  <a:rPr lang="en-US" sz="2400" u="sng" dirty="0"/>
                  <a:t>Additivity Axiom </a:t>
                </a:r>
                <a:r>
                  <a:rPr lang="en-US" sz="2400" dirty="0"/>
                  <a:t>we have 2 observations: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\ 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400" dirty="0"/>
                  <a:t>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\ 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sz="2400" dirty="0"/>
              </a:p>
              <a:p>
                <a:pPr lvl="1"/>
                <a:endParaRPr lang="en-US" dirty="0"/>
              </a:p>
              <a:p>
                <a:r>
                  <a:rPr lang="en-US" sz="2400" dirty="0"/>
                  <a:t>Now substitute the 2</a:t>
                </a:r>
                <a:r>
                  <a:rPr lang="en-US" sz="2400" baseline="30000" dirty="0"/>
                  <a:t>nd</a:t>
                </a:r>
                <a:r>
                  <a:rPr lang="en-US" sz="2400" dirty="0"/>
                  <a:t> equation into the 1</a:t>
                </a:r>
                <a:r>
                  <a:rPr lang="en-US" sz="2400" baseline="30000" dirty="0"/>
                  <a:t>st</a:t>
                </a:r>
                <a:r>
                  <a:rPr lang="en-US" sz="2400" dirty="0"/>
                  <a:t> . </a:t>
                </a:r>
                <a:r>
                  <a:rPr lang="en-US" sz="2400" dirty="0">
                    <a:latin typeface="Engravers MT" panose="02090707080505020304" pitchFamily="18" charset="0"/>
                  </a:rPr>
                  <a:t> </a:t>
                </a:r>
                <a:r>
                  <a:rPr lang="en-US" sz="2400" dirty="0">
                    <a:latin typeface="QuickType II" panose="020B0603020004020203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84C2665-1405-8997-DD85-ABEDE3CD2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683" y="2016157"/>
                <a:ext cx="6951903" cy="3279167"/>
              </a:xfrm>
              <a:prstGeom prst="rect">
                <a:avLst/>
              </a:prstGeom>
              <a:blipFill>
                <a:blip r:embed="rId4"/>
                <a:stretch>
                  <a:fillRect l="-1460" t="-1154" r="-365" b="-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9C55D2C-19BB-32C4-72DC-E35F9474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40417" y="4705644"/>
            <a:ext cx="166254" cy="1679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 descr="Lemma: P(E union F) &lt;= P(E) + P(F) ">
            <a:extLst>
              <a:ext uri="{FF2B5EF4-FFF2-40B4-BE49-F238E27FC236}">
                <a16:creationId xmlns:a16="http://schemas.microsoft.com/office/drawing/2014/main" id="{EE029514-B5A7-1285-8DCA-0B7C99781710}"/>
              </a:ext>
            </a:extLst>
          </p:cNvPr>
          <p:cNvGrpSpPr/>
          <p:nvPr/>
        </p:nvGrpSpPr>
        <p:grpSpPr>
          <a:xfrm>
            <a:off x="0" y="5455432"/>
            <a:ext cx="5143683" cy="853770"/>
            <a:chOff x="338012" y="1928307"/>
            <a:chExt cx="8066514" cy="2978610"/>
          </a:xfrm>
        </p:grpSpPr>
        <p:sp>
          <p:nvSpPr>
            <p:cNvPr id="20" name="Title 2">
              <a:extLst>
                <a:ext uri="{FF2B5EF4-FFF2-40B4-BE49-F238E27FC236}">
                  <a16:creationId xmlns:a16="http://schemas.microsoft.com/office/drawing/2014/main" id="{14CCA185-D797-628C-E851-AB61FCC29D1A}"/>
                </a:ext>
              </a:extLst>
            </p:cNvPr>
            <p:cNvSpPr txBox="1">
              <a:spLocks/>
            </p:cNvSpPr>
            <p:nvPr/>
          </p:nvSpPr>
          <p:spPr>
            <a:xfrm>
              <a:off x="338012" y="1928307"/>
              <a:ext cx="8066514" cy="1960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7DD58C5-6C65-58B8-1E19-5FBD95C1896A}"/>
                    </a:ext>
                  </a:extLst>
                </p:cNvPr>
                <p:cNvSpPr txBox="1"/>
                <p:nvPr/>
              </p:nvSpPr>
              <p:spPr>
                <a:xfrm>
                  <a:off x="507596" y="2007757"/>
                  <a:ext cx="7180470" cy="28991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u="sng" dirty="0"/>
                    <a:t>Lemma</a:t>
                  </a:r>
                  <a:r>
                    <a:rPr lang="en-US" sz="2400" dirty="0"/>
                    <a:t>: 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2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2400" dirty="0"/>
                </a:p>
                <a:p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7DD58C5-6C65-58B8-1E19-5FBD95C18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596" y="2007757"/>
                  <a:ext cx="7180470" cy="2899160"/>
                </a:xfrm>
                <a:prstGeom prst="rect">
                  <a:avLst/>
                </a:prstGeom>
                <a:blipFill>
                  <a:blip r:embed="rId5"/>
                  <a:stretch>
                    <a:fillRect l="-2210" t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688D253-637A-ED65-91CB-0EAB6CC629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007548" y="5978072"/>
            <a:ext cx="1986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/>
              <a:t>Proof</a:t>
            </a:r>
            <a:r>
              <a:rPr lang="en-US" sz="2400" dirty="0"/>
              <a:t>: WHY?? 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1E902DC-3347-B295-F904-8FFDB493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606675" cy="365125"/>
          </a:xfrm>
        </p:spPr>
        <p:txBody>
          <a:bodyPr/>
          <a:lstStyle/>
          <a:p>
            <a:r>
              <a:rPr lang="en-US" sz="1400" dirty="0"/>
              <a:t>"Introduction to Probability for Computing", </a:t>
            </a:r>
            <a:r>
              <a:rPr lang="en-US" sz="1400" dirty="0" err="1"/>
              <a:t>Harchol</a:t>
            </a:r>
            <a:r>
              <a:rPr lang="en-US" sz="1400" dirty="0"/>
              <a:t>-Balter '24</a:t>
            </a:r>
          </a:p>
        </p:txBody>
      </p:sp>
    </p:spTree>
    <p:extLst>
      <p:ext uri="{BB962C8B-B14F-4D97-AF65-F5344CB8AC3E}">
        <p14:creationId xmlns:p14="http://schemas.microsoft.com/office/powerpoint/2010/main" val="36017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C4215-6CC8-C591-E5A9-F456905AD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FD3B-2152-A0EF-8F09-3FF17AFB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Probability space</a:t>
            </a:r>
          </a:p>
        </p:txBody>
      </p:sp>
      <p:grpSp>
        <p:nvGrpSpPr>
          <p:cNvPr id="31" name="Group 30" descr="The sample space is the set of elementary outcomes">
            <a:extLst>
              <a:ext uri="{FF2B5EF4-FFF2-40B4-BE49-F238E27FC236}">
                <a16:creationId xmlns:a16="http://schemas.microsoft.com/office/drawing/2014/main" id="{6DFC3BF7-1BFD-A6C4-AD69-F55E512AFF5B}"/>
              </a:ext>
            </a:extLst>
          </p:cNvPr>
          <p:cNvGrpSpPr/>
          <p:nvPr/>
        </p:nvGrpSpPr>
        <p:grpSpPr>
          <a:xfrm>
            <a:off x="6240335" y="1396357"/>
            <a:ext cx="5309177" cy="1386494"/>
            <a:chOff x="6201426" y="1375733"/>
            <a:chExt cx="5309177" cy="13864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A094A3-2F89-9C47-02B2-BCE032941571}"/>
                </a:ext>
              </a:extLst>
            </p:cNvPr>
            <p:cNvSpPr txBox="1"/>
            <p:nvPr/>
          </p:nvSpPr>
          <p:spPr>
            <a:xfrm>
              <a:off x="8277876" y="1375733"/>
              <a:ext cx="3232727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Set of possible </a:t>
              </a:r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elementary outcomes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0948A77-7225-E179-2FDE-D040768EFFE7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6201426" y="1791232"/>
              <a:ext cx="2076450" cy="970995"/>
            </a:xfrm>
            <a:prstGeom prst="straightConnector1">
              <a:avLst/>
            </a:prstGeom>
            <a:ln w="6350">
              <a:solidFill>
                <a:srgbClr val="C00000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 descr="The probability measure specifies the likelihood (or probability) of each elementary outcome">
            <a:extLst>
              <a:ext uri="{FF2B5EF4-FFF2-40B4-BE49-F238E27FC236}">
                <a16:creationId xmlns:a16="http://schemas.microsoft.com/office/drawing/2014/main" id="{ECD86A14-DB55-B4A5-4D60-E54E793D5B65}"/>
              </a:ext>
            </a:extLst>
          </p:cNvPr>
          <p:cNvGrpSpPr/>
          <p:nvPr/>
        </p:nvGrpSpPr>
        <p:grpSpPr>
          <a:xfrm>
            <a:off x="5785790" y="3737785"/>
            <a:ext cx="6151080" cy="2093130"/>
            <a:chOff x="5785790" y="3737785"/>
            <a:chExt cx="6151080" cy="20931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A08EC7-29EF-A4D7-F022-86999402797A}"/>
                </a:ext>
              </a:extLst>
            </p:cNvPr>
            <p:cNvSpPr txBox="1"/>
            <p:nvPr/>
          </p:nvSpPr>
          <p:spPr>
            <a:xfrm>
              <a:off x="8277876" y="4630586"/>
              <a:ext cx="3658994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Specify Likelihood </a:t>
              </a:r>
            </a:p>
            <a:p>
              <a:pPr algn="l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(or probability)  of each </a:t>
              </a:r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elementary outcome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D27AC9-7FFD-E568-79C7-BFF01B69D32E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5785790" y="3737785"/>
              <a:ext cx="2492086" cy="1492966"/>
            </a:xfrm>
            <a:prstGeom prst="straightConnector1">
              <a:avLst/>
            </a:prstGeom>
            <a:ln w="6350">
              <a:solidFill>
                <a:srgbClr val="C00000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 descr="A discrete space is either finite or infinitely countable">
            <a:extLst>
              <a:ext uri="{FF2B5EF4-FFF2-40B4-BE49-F238E27FC236}">
                <a16:creationId xmlns:a16="http://schemas.microsoft.com/office/drawing/2014/main" id="{3DB769CB-2B92-7B2D-13FE-8E4E6E0090A1}"/>
              </a:ext>
            </a:extLst>
          </p:cNvPr>
          <p:cNvGrpSpPr/>
          <p:nvPr/>
        </p:nvGrpSpPr>
        <p:grpSpPr>
          <a:xfrm>
            <a:off x="3906983" y="265406"/>
            <a:ext cx="5957453" cy="1506660"/>
            <a:chOff x="3906983" y="265406"/>
            <a:chExt cx="5957453" cy="1506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5819BF-493C-8BF5-5927-AFCF7ABBD836}"/>
                </a:ext>
              </a:extLst>
            </p:cNvPr>
            <p:cNvSpPr txBox="1"/>
            <p:nvPr/>
          </p:nvSpPr>
          <p:spPr>
            <a:xfrm>
              <a:off x="6400801" y="265406"/>
              <a:ext cx="346363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Either finite or infinite countable (e.g., integers)</a:t>
              </a:r>
              <a:endPara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3BD45F0-7F7F-6D52-0151-2D3F742B3609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3906983" y="680905"/>
              <a:ext cx="2493818" cy="1091161"/>
            </a:xfrm>
            <a:prstGeom prst="straightConnector1">
              <a:avLst/>
            </a:prstGeom>
            <a:ln w="6350">
              <a:solidFill>
                <a:srgbClr val="C00000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D58B614-FCC2-FC6E-33F4-925BE51485F9}"/>
              </a:ext>
            </a:extLst>
          </p:cNvPr>
          <p:cNvSpPr txBox="1"/>
          <p:nvPr/>
        </p:nvSpPr>
        <p:spPr>
          <a:xfrm>
            <a:off x="4424218" y="5625745"/>
            <a:ext cx="348211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The likelihood (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or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probability) of each outcome is non-negative.</a:t>
            </a:r>
            <a:endParaRPr lang="en-US" sz="2400" b="1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Arrow Connector 17" descr="First axiom tells us tha likelihood of each outcome is non-negative">
            <a:extLst>
              <a:ext uri="{FF2B5EF4-FFF2-40B4-BE49-F238E27FC236}">
                <a16:creationId xmlns:a16="http://schemas.microsoft.com/office/drawing/2014/main" id="{FD50A9CF-A906-DC9A-791F-77B46D8DC236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4688321" y="4783032"/>
            <a:ext cx="1476952" cy="842713"/>
          </a:xfrm>
          <a:prstGeom prst="straightConnector1">
            <a:avLst/>
          </a:prstGeom>
          <a:ln w="6350">
            <a:solidFill>
              <a:srgbClr val="C0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B554CBE-6201-BC6C-859A-81C529422572}"/>
              </a:ext>
            </a:extLst>
          </p:cNvPr>
          <p:cNvSpPr txBox="1"/>
          <p:nvPr/>
        </p:nvSpPr>
        <p:spPr>
          <a:xfrm>
            <a:off x="609600" y="5752364"/>
            <a:ext cx="369454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Some outcome must show up</a:t>
            </a:r>
            <a:endParaRPr lang="en-US" sz="2400" b="1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cxnSp>
        <p:nvCxnSpPr>
          <p:cNvPr id="26" name="Straight Arrow Connector 25" descr="The second axiom says that some outcome must happen.">
            <a:extLst>
              <a:ext uri="{FF2B5EF4-FFF2-40B4-BE49-F238E27FC236}">
                <a16:creationId xmlns:a16="http://schemas.microsoft.com/office/drawing/2014/main" id="{0B19B65F-0340-AEBC-41AA-17757A07D962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2456873" y="5368151"/>
            <a:ext cx="184584" cy="384213"/>
          </a:xfrm>
          <a:prstGeom prst="straightConnector1">
            <a:avLst/>
          </a:prstGeom>
          <a:ln w="6350">
            <a:solidFill>
              <a:srgbClr val="C0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eform 34">
            <a:extLst>
              <a:ext uri="{FF2B5EF4-FFF2-40B4-BE49-F238E27FC236}">
                <a16:creationId xmlns:a16="http://schemas.microsoft.com/office/drawing/2014/main" id="{00775C28-B9E3-6069-CABC-4C8754C07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9612" y="2459525"/>
            <a:ext cx="2381451" cy="1791115"/>
          </a:xfrm>
          <a:custGeom>
            <a:avLst/>
            <a:gdLst>
              <a:gd name="connsiteX0" fmla="*/ 1581156 w 3485297"/>
              <a:gd name="connsiteY0" fmla="*/ 414 h 2621329"/>
              <a:gd name="connsiteX1" fmla="*/ 1619573 w 3485297"/>
              <a:gd name="connsiteY1" fmla="*/ 7545 h 2621329"/>
              <a:gd name="connsiteX2" fmla="*/ 2157455 w 3485297"/>
              <a:gd name="connsiteY2" fmla="*/ 742651 h 2621329"/>
              <a:gd name="connsiteX3" fmla="*/ 2731196 w 3485297"/>
              <a:gd name="connsiteY3" fmla="*/ 168910 h 2621329"/>
              <a:gd name="connsiteX4" fmla="*/ 3484232 w 3485297"/>
              <a:gd name="connsiteY4" fmla="*/ 1083310 h 2621329"/>
              <a:gd name="connsiteX5" fmla="*/ 2892561 w 3485297"/>
              <a:gd name="connsiteY5" fmla="*/ 1101239 h 2621329"/>
              <a:gd name="connsiteX6" fmla="*/ 2713267 w 3485297"/>
              <a:gd name="connsiteY6" fmla="*/ 2553522 h 2621329"/>
              <a:gd name="connsiteX7" fmla="*/ 1691291 w 3485297"/>
              <a:gd name="connsiteY7" fmla="*/ 2392157 h 2621329"/>
              <a:gd name="connsiteX8" fmla="*/ 418302 w 3485297"/>
              <a:gd name="connsiteY8" fmla="*/ 2481804 h 2621329"/>
              <a:gd name="connsiteX9" fmla="*/ 23855 w 3485297"/>
              <a:gd name="connsiteY9" fmla="*/ 1782557 h 2621329"/>
              <a:gd name="connsiteX10" fmla="*/ 239008 w 3485297"/>
              <a:gd name="connsiteY10" fmla="*/ 1172957 h 2621329"/>
              <a:gd name="connsiteX11" fmla="*/ 23855 w 3485297"/>
              <a:gd name="connsiteY11" fmla="*/ 563357 h 2621329"/>
              <a:gd name="connsiteX12" fmla="*/ 920326 w 3485297"/>
              <a:gd name="connsiteY12" fmla="*/ 384063 h 2621329"/>
              <a:gd name="connsiteX13" fmla="*/ 1581156 w 3485297"/>
              <a:gd name="connsiteY13" fmla="*/ 414 h 2621329"/>
              <a:gd name="connsiteX14" fmla="*/ 1353573 w 3485297"/>
              <a:gd name="connsiteY14" fmla="*/ 900214 h 2621329"/>
              <a:gd name="connsiteX15" fmla="*/ 865052 w 3485297"/>
              <a:gd name="connsiteY15" fmla="*/ 1388736 h 2621329"/>
              <a:gd name="connsiteX16" fmla="*/ 1353573 w 3485297"/>
              <a:gd name="connsiteY16" fmla="*/ 1877258 h 2621329"/>
              <a:gd name="connsiteX17" fmla="*/ 1842094 w 3485297"/>
              <a:gd name="connsiteY17" fmla="*/ 1388736 h 2621329"/>
              <a:gd name="connsiteX18" fmla="*/ 1353573 w 3485297"/>
              <a:gd name="connsiteY18" fmla="*/ 900214 h 262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85297" h="2621329">
                <a:moveTo>
                  <a:pt x="1581156" y="414"/>
                </a:moveTo>
                <a:cubicBezTo>
                  <a:pt x="1594068" y="1300"/>
                  <a:pt x="1606873" y="3623"/>
                  <a:pt x="1619573" y="7545"/>
                </a:cubicBezTo>
                <a:cubicBezTo>
                  <a:pt x="1822773" y="70298"/>
                  <a:pt x="1972185" y="715757"/>
                  <a:pt x="2157455" y="742651"/>
                </a:cubicBezTo>
                <a:cubicBezTo>
                  <a:pt x="2342726" y="769545"/>
                  <a:pt x="2510067" y="112133"/>
                  <a:pt x="2731196" y="168910"/>
                </a:cubicBezTo>
                <a:cubicBezTo>
                  <a:pt x="2952326" y="225686"/>
                  <a:pt x="3457338" y="927922"/>
                  <a:pt x="3484232" y="1083310"/>
                </a:cubicBezTo>
                <a:cubicBezTo>
                  <a:pt x="3511126" y="1238698"/>
                  <a:pt x="3021055" y="856204"/>
                  <a:pt x="2892561" y="1101239"/>
                </a:cubicBezTo>
                <a:cubicBezTo>
                  <a:pt x="2764067" y="1346274"/>
                  <a:pt x="2913479" y="2338369"/>
                  <a:pt x="2713267" y="2553522"/>
                </a:cubicBezTo>
                <a:cubicBezTo>
                  <a:pt x="2513055" y="2768675"/>
                  <a:pt x="2073785" y="2404110"/>
                  <a:pt x="1691291" y="2392157"/>
                </a:cubicBezTo>
                <a:cubicBezTo>
                  <a:pt x="1308797" y="2380204"/>
                  <a:pt x="696208" y="2583404"/>
                  <a:pt x="418302" y="2481804"/>
                </a:cubicBezTo>
                <a:cubicBezTo>
                  <a:pt x="140396" y="2380204"/>
                  <a:pt x="53737" y="2000698"/>
                  <a:pt x="23855" y="1782557"/>
                </a:cubicBezTo>
                <a:cubicBezTo>
                  <a:pt x="-6027" y="1564416"/>
                  <a:pt x="239008" y="1376157"/>
                  <a:pt x="239008" y="1172957"/>
                </a:cubicBezTo>
                <a:cubicBezTo>
                  <a:pt x="239008" y="969757"/>
                  <a:pt x="-89698" y="694839"/>
                  <a:pt x="23855" y="563357"/>
                </a:cubicBezTo>
                <a:cubicBezTo>
                  <a:pt x="137408" y="431875"/>
                  <a:pt x="654373" y="476698"/>
                  <a:pt x="920326" y="384063"/>
                </a:cubicBezTo>
                <a:cubicBezTo>
                  <a:pt x="1169657" y="297218"/>
                  <a:pt x="1387471" y="-12871"/>
                  <a:pt x="1581156" y="414"/>
                </a:cubicBezTo>
                <a:close/>
                <a:moveTo>
                  <a:pt x="1353573" y="900214"/>
                </a:moveTo>
                <a:cubicBezTo>
                  <a:pt x="1083770" y="900214"/>
                  <a:pt x="865052" y="1118933"/>
                  <a:pt x="865052" y="1388736"/>
                </a:cubicBezTo>
                <a:cubicBezTo>
                  <a:pt x="865052" y="1658539"/>
                  <a:pt x="1083770" y="1877258"/>
                  <a:pt x="1353573" y="1877258"/>
                </a:cubicBezTo>
                <a:cubicBezTo>
                  <a:pt x="1623376" y="1877258"/>
                  <a:pt x="1842094" y="1658539"/>
                  <a:pt x="1842094" y="1388736"/>
                </a:cubicBezTo>
                <a:cubicBezTo>
                  <a:pt x="1842094" y="1118933"/>
                  <a:pt x="1623376" y="900214"/>
                  <a:pt x="1353573" y="900214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8E4FBFA-91F3-67A7-8DD5-68D5F9AB9F05}"/>
                  </a:ext>
                </a:extLst>
              </p:cNvPr>
              <p:cNvSpPr/>
              <p:nvPr/>
            </p:nvSpPr>
            <p:spPr>
              <a:xfrm>
                <a:off x="10871637" y="3739816"/>
                <a:ext cx="11215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Ω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F84F4B5-7DF2-9048-AE3D-9DA0B54B3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637" y="3739816"/>
                <a:ext cx="1121553" cy="584775"/>
              </a:xfrm>
              <a:prstGeom prst="rect">
                <a:avLst/>
              </a:prstGeom>
              <a:blipFill>
                <a:blip r:embed="rId4"/>
                <a:stretch>
                  <a:fillRect l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C62F1AC-ED86-CAF1-D6B5-CB70C5C4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500089" y="4046229"/>
            <a:ext cx="45097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DBAA4822-E081-95EB-A0A2-6BCE09B76B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651" y="1416368"/>
                <a:ext cx="7562850" cy="416113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dirty="0"/>
                  <a:t>A (discrete) </a:t>
                </a:r>
                <a:r>
                  <a:rPr lang="en-US" b="1" dirty="0">
                    <a:solidFill>
                      <a:srgbClr val="C00000"/>
                    </a:solidFill>
                  </a:rPr>
                  <a:t>probability space </a:t>
                </a:r>
                <a:r>
                  <a:rPr lang="en-US" dirty="0"/>
                  <a:t>is a pair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where: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set called the </a:t>
                </a:r>
                <a:r>
                  <a:rPr lang="en-US" b="1" dirty="0"/>
                  <a:t>sample space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probability measure, </a:t>
                </a:r>
              </a:p>
              <a:p>
                <a:pPr marL="0" indent="0">
                  <a:buFont typeface="Arial"/>
                  <a:buNone/>
                </a:pPr>
                <a:r>
                  <a:rPr lang="en-US" b="1" dirty="0"/>
                  <a:t>    </a:t>
                </a:r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for all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8CCEAE7-413E-0544-ADC7-5A0F26754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1" y="1416368"/>
                <a:ext cx="7562850" cy="4161139"/>
              </a:xfrm>
              <a:prstGeom prst="rect">
                <a:avLst/>
              </a:prstGeom>
              <a:blipFill>
                <a:blip r:embed="rId5"/>
                <a:stretch>
                  <a:fillRect l="-669" b="-200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636F-BBF9-0F49-8729-7383B94F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Non-equally Likely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CCF1A-E201-394A-92E0-49F3BFF4C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Probability spaces can have </a:t>
            </a:r>
            <a:r>
              <a:rPr lang="en-US" b="1" dirty="0"/>
              <a:t>non-equally likely outcomes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 descr="A photograph of a physically bent US penny representing an unfair coin. To its right, text indicates the probability of flipping Heads is 45% and Tails is 55%.">
            <a:extLst>
              <a:ext uri="{FF2B5EF4-FFF2-40B4-BE49-F238E27FC236}">
                <a16:creationId xmlns:a16="http://schemas.microsoft.com/office/drawing/2014/main" id="{1EDAE4C3-221A-5A4E-9DC7-42464F40C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99560"/>
            <a:ext cx="2275490" cy="1280678"/>
          </a:xfrm>
          <a:prstGeom prst="rect">
            <a:avLst/>
          </a:prstGeom>
        </p:spPr>
      </p:pic>
      <p:pic>
        <p:nvPicPr>
          <p:cNvPr id="12" name="Picture 11" descr="A photograph of two US quarters glued back-to-back. To the right, a probability distribution shows a 50% chance for a Heads-Tails outcome and a 50% chance for a Tails-Heads outcome.">
            <a:extLst>
              <a:ext uri="{FF2B5EF4-FFF2-40B4-BE49-F238E27FC236}">
                <a16:creationId xmlns:a16="http://schemas.microsoft.com/office/drawing/2014/main" id="{EDC4B208-5EFE-1B45-9AA6-226033A5B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02" y="2684646"/>
            <a:ext cx="3655578" cy="1636952"/>
          </a:xfrm>
          <a:prstGeom prst="rect">
            <a:avLst/>
          </a:prstGeom>
        </p:spPr>
      </p:pic>
      <p:pic>
        <p:nvPicPr>
          <p:cNvPr id="13" name="Picture 12" descr="A photograph of two US quarters attached edge-to-edge by a small spring. To the right, a probability distribution outlines the biased outcomes: a 40% chance for Heads-Heads, a 40% chance for Tails-Tails, a 10% chance for Heads-Tails, and a 10% chance for Tails-Heads.">
            <a:extLst>
              <a:ext uri="{FF2B5EF4-FFF2-40B4-BE49-F238E27FC236}">
                <a16:creationId xmlns:a16="http://schemas.microsoft.com/office/drawing/2014/main" id="{67DED18A-C0EB-0046-9502-774DEBA5C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099" y="2684646"/>
            <a:ext cx="3445801" cy="171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95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636F-BBF9-0F49-8729-7383B94F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 of Non-equally Likely Outcomes</a:t>
            </a:r>
          </a:p>
        </p:txBody>
      </p:sp>
      <p:pic>
        <p:nvPicPr>
          <p:cNvPr id="14" name="Picture 13" descr="AAn illustration of a physical experiment featuring a bag containing 10 colored balls: 3 red, 4 green, 2 yellow, and 1 blue. Next to it, the corresponding probability model for sample space $\Omega$ lists the probabilities of drawing each color: Red is 3/10, Green is 4/10, Yellow is 2/10, and Blue is 1/10">
            <a:extLst>
              <a:ext uri="{FF2B5EF4-FFF2-40B4-BE49-F238E27FC236}">
                <a16:creationId xmlns:a16="http://schemas.microsoft.com/office/drawing/2014/main" id="{DE110E54-8C33-E24B-BF8E-328C2BFED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7731"/>
            <a:ext cx="6158068" cy="3339758"/>
          </a:xfrm>
          <a:prstGeom prst="rect">
            <a:avLst/>
          </a:prstGeom>
        </p:spPr>
      </p:pic>
      <p:pic>
        <p:nvPicPr>
          <p:cNvPr id="15" name="Picture 14" descr="An illustration of a continuous physical spinner divided into unequally sized colored wedges. Some wedges are numbered, such as the green wedge labeled 1 and the purple wedge labeled 2, while a yellow wedge is labeled $\omega$. Beside it, the probability model for sample space $\Omega$ maps the outcomes to their respective probabilities $Pr[\omega]$, such as Green (1) corresponding to probability $p_1$, Purple (2) corresponding to $p_2$, and Yellow ($\omega$) corresponding to $p_\omega$">
            <a:extLst>
              <a:ext uri="{FF2B5EF4-FFF2-40B4-BE49-F238E27FC236}">
                <a16:creationId xmlns:a16="http://schemas.microsoft.com/office/drawing/2014/main" id="{89DF0DE1-B3B5-F640-AD8E-75D14B32F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25" y="2167726"/>
            <a:ext cx="5932175" cy="31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14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(Part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Events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Probability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Equally Likely Outcomes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Probability Axioms and Beyond Equally Likely Outcomes</a:t>
            </a:r>
          </a:p>
          <a:p>
            <a:r>
              <a:rPr lang="en-US" dirty="0">
                <a:solidFill>
                  <a:schemeClr val="tx2"/>
                </a:solidFill>
              </a:rPr>
              <a:t>More Examples</a:t>
            </a:r>
          </a:p>
        </p:txBody>
      </p:sp>
    </p:spTree>
    <p:extLst>
      <p:ext uri="{BB962C8B-B14F-4D97-AF65-F5344CB8AC3E}">
        <p14:creationId xmlns:p14="http://schemas.microsoft.com/office/powerpoint/2010/main" val="80716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3E27-800A-D746-A955-2F0743EB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Dice Rolls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D919A-C2DE-7944-A5A4-D7F59842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Suppose I had two, fair, 6-sided dice, one green and one red. I roll them. What is the probability that we see at least one 3 in the two rolls?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Size of sample space:</a:t>
            </a:r>
          </a:p>
          <a:p>
            <a:pPr marL="0" indent="0">
              <a:buNone/>
            </a:pPr>
            <a:r>
              <a:rPr lang="en-US" sz="2800" dirty="0"/>
              <a:t>Size of event: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Probability:</a:t>
            </a:r>
          </a:p>
        </p:txBody>
      </p:sp>
    </p:spTree>
    <p:extLst>
      <p:ext uri="{BB962C8B-B14F-4D97-AF65-F5344CB8AC3E}">
        <p14:creationId xmlns:p14="http://schemas.microsoft.com/office/powerpoint/2010/main" val="2448583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BB05-DF45-4A93-A187-2EFC94E8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Returning </a:t>
            </a:r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7898C-673F-4615-B6F5-88209351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with n students, randomly hand back </a:t>
            </a:r>
            <a:r>
              <a:rPr lang="en-US" dirty="0" err="1"/>
              <a:t>homeworks</a:t>
            </a:r>
            <a:r>
              <a:rPr lang="en-US" dirty="0"/>
              <a:t>.       All permutations equally likely.</a:t>
            </a:r>
          </a:p>
          <a:p>
            <a:r>
              <a:rPr lang="en-US" dirty="0"/>
              <a:t>Size of sample space?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6314526"/>
                  </p:ext>
                </p:extLst>
              </p:nvPr>
            </p:nvGraphicFramePr>
            <p:xfrm>
              <a:off x="0" y="3628073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1241538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136639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𝑶𝒖𝒕𝒄𝒐𝒎𝒆𝒔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6314526"/>
                  </p:ext>
                </p:extLst>
              </p:nvPr>
            </p:nvGraphicFramePr>
            <p:xfrm>
              <a:off x="0" y="3628073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1241538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136639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70" r="-258904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289" r="-94845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5554159-732B-4CC1-8275-CCB61AFC4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454" y="3578412"/>
            <a:ext cx="3289300" cy="300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E334D9-B879-72E8-888A-F5EFD6455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3793" y="3552740"/>
            <a:ext cx="32893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64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F3D4C-0110-CF3B-B02F-19E5E3B46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E291-BCFD-A9C1-CC89-CCD3A43F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Returning </a:t>
            </a:r>
            <a:r>
              <a:rPr lang="en-US" dirty="0" err="1"/>
              <a:t>Homeworks</a:t>
            </a:r>
            <a:r>
              <a:rPr lang="en-US" dirty="0"/>
              <a:t> (n=3)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E2220-6374-4C6A-F6DB-55FBECBE2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with n students, randomly hand back </a:t>
            </a:r>
            <a:r>
              <a:rPr lang="en-US" dirty="0" err="1"/>
              <a:t>homeworks</a:t>
            </a:r>
            <a:r>
              <a:rPr lang="en-US" dirty="0"/>
              <a:t>.       All permutations equally likely.</a:t>
            </a:r>
          </a:p>
          <a:p>
            <a:r>
              <a:rPr lang="en-US" dirty="0"/>
              <a:t>If n=3, what is the probability that all 3 people get their own homework back?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08F3E2E-4B3D-B718-F959-9D9B8199AF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3628073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1241538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136639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𝑶𝒖𝒕𝒄𝒐𝒎𝒆𝒔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6314526"/>
                  </p:ext>
                </p:extLst>
              </p:nvPr>
            </p:nvGraphicFramePr>
            <p:xfrm>
              <a:off x="0" y="3628073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1241538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136639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70" r="-258904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289" r="-94845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F76681D-7891-B02B-7539-A67A140F5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454" y="3578412"/>
            <a:ext cx="3289300" cy="300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B2397-5AB3-9D56-3D3E-98E9EF74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3793" y="3552740"/>
            <a:ext cx="32893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56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1BF63-A15E-3D7F-4848-F048009CA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3312-ABB2-690F-52F9-18260590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Returning </a:t>
            </a:r>
            <a:r>
              <a:rPr lang="en-US" dirty="0" err="1"/>
              <a:t>Homeworks</a:t>
            </a:r>
            <a:r>
              <a:rPr lang="en-US" dirty="0"/>
              <a:t> (arbitrary 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16F8E-8FA2-B4DF-4749-D04C27E1E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with n students, randomly hand back </a:t>
            </a:r>
            <a:r>
              <a:rPr lang="en-US" dirty="0" err="1"/>
              <a:t>homeworks</a:t>
            </a:r>
            <a:r>
              <a:rPr lang="en-US" dirty="0"/>
              <a:t>.       All permutations equally likely.</a:t>
            </a:r>
          </a:p>
          <a:p>
            <a:r>
              <a:rPr lang="en-US" dirty="0"/>
              <a:t>For arbitrary n, what is the probability that all n people get their own homework back?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36E5639-884F-0B84-8F59-226A117FF71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3628073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1241538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136639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𝑶𝒖𝒕𝒄𝒐𝒎𝒆𝒔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6314526"/>
                  </p:ext>
                </p:extLst>
              </p:nvPr>
            </p:nvGraphicFramePr>
            <p:xfrm>
              <a:off x="0" y="3628073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1241538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136639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70" r="-258904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289" r="-94845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5055E0E-851A-5B87-6657-E6C8F2676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454" y="3578412"/>
            <a:ext cx="3289300" cy="300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CA426-4D73-A2F2-FF9B-AE146C9DE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3793" y="3552740"/>
            <a:ext cx="32893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72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875B5-F6AF-2E41-4C2C-69EC0237F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A38B-07AF-A06F-A4A6-9B4803F68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Returning </a:t>
            </a:r>
            <a:r>
              <a:rPr lang="en-US" dirty="0" err="1"/>
              <a:t>Homeworks</a:t>
            </a:r>
            <a:r>
              <a:rPr lang="en-US" dirty="0"/>
              <a:t> (person 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1F39E-6A65-0579-EE61-D7509C21C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with n students, randomly hand back </a:t>
            </a:r>
            <a:r>
              <a:rPr lang="en-US" dirty="0" err="1"/>
              <a:t>homeworks</a:t>
            </a:r>
            <a:r>
              <a:rPr lang="en-US" dirty="0"/>
              <a:t>.       All permutations equally likely.</a:t>
            </a:r>
          </a:p>
          <a:p>
            <a:r>
              <a:rPr lang="en-US" dirty="0"/>
              <a:t>For n=3, what is the probability that person 3 gets their own homework back?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E22FF8B-FC44-9FCE-2DEB-ED561F80A5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3628073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1241538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136639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𝑶𝒖𝒕𝒄𝒐𝒎𝒆𝒔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6314526"/>
                  </p:ext>
                </p:extLst>
              </p:nvPr>
            </p:nvGraphicFramePr>
            <p:xfrm>
              <a:off x="0" y="3628073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1241538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136639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70" r="-258904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289" r="-94845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ACACEF0-5D08-BA18-7E8D-EDA820857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454" y="3578412"/>
            <a:ext cx="3289300" cy="300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A97A06-D662-D32B-77C2-1B0844BEC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3793" y="3552740"/>
            <a:ext cx="32893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7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1ED3F-4A27-6E21-48E3-0E1C115F9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4EF3B-3696-75E1-401C-9F4528DFF4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Intro to discrete probability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DA332-8CCA-E5E9-662A-8DCC8C1DA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9396" y="4595012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4</a:t>
            </a:r>
          </a:p>
        </p:txBody>
      </p:sp>
    </p:spTree>
    <p:extLst>
      <p:ext uri="{BB962C8B-B14F-4D97-AF65-F5344CB8AC3E}">
        <p14:creationId xmlns:p14="http://schemas.microsoft.com/office/powerpoint/2010/main" val="3619895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633E4-05D0-DEBC-BC68-3681169D2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0DED-C6DF-CC29-E41B-69CBB741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Returning </a:t>
            </a:r>
            <a:r>
              <a:rPr lang="en-US" dirty="0" err="1"/>
              <a:t>Homeworks</a:t>
            </a:r>
            <a:r>
              <a:rPr lang="en-US" dirty="0"/>
              <a:t> (large n, person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9F83-2E8C-1BD9-1746-465202A70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with n students, randomly hand back </a:t>
            </a:r>
            <a:r>
              <a:rPr lang="en-US" dirty="0" err="1"/>
              <a:t>homeworks</a:t>
            </a:r>
            <a:r>
              <a:rPr lang="en-US" dirty="0"/>
              <a:t>.       All permutations equally likely.</a:t>
            </a:r>
          </a:p>
          <a:p>
            <a:r>
              <a:rPr lang="en-US" dirty="0"/>
              <a:t>What is the probability that person 17 gets their own homework back?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747C18E-40D5-4BD3-07CA-C0DE3AC5E8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3628073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1241538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136639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𝑶𝒖𝒕𝒄𝒐𝒎𝒆𝒔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C0D71DD-B398-49B3-AC38-7139BF956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6314526"/>
                  </p:ext>
                </p:extLst>
              </p:nvPr>
            </p:nvGraphicFramePr>
            <p:xfrm>
              <a:off x="0" y="3628073"/>
              <a:ext cx="3298908" cy="2604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731">
                      <a:extLst>
                        <a:ext uri="{9D8B030D-6E8A-4147-A177-3AD203B41FA5}">
                          <a16:colId xmlns:a16="http://schemas.microsoft.com/office/drawing/2014/main" val="2131816781"/>
                        </a:ext>
                      </a:extLst>
                    </a:gridCol>
                    <a:gridCol w="1241538">
                      <a:extLst>
                        <a:ext uri="{9D8B030D-6E8A-4147-A177-3AD203B41FA5}">
                          <a16:colId xmlns:a16="http://schemas.microsoft.com/office/drawing/2014/main" val="201232657"/>
                        </a:ext>
                      </a:extLst>
                    </a:gridCol>
                    <a:gridCol w="1136639">
                      <a:extLst>
                        <a:ext uri="{9D8B030D-6E8A-4147-A177-3AD203B41FA5}">
                          <a16:colId xmlns:a16="http://schemas.microsoft.com/office/drawing/2014/main" val="1056995168"/>
                        </a:ext>
                      </a:extLst>
                    </a:gridCol>
                  </a:tblGrid>
                  <a:tr h="379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70" r="-258904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289" r="-94845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770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07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1, 3, 2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386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095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2, 3, 1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1396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3, 1, 2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09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3, 2, 1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1869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29F573E-22AA-F02B-2085-67DFCDA78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454" y="3578412"/>
            <a:ext cx="3289300" cy="300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2DE39E-69ED-5BE9-4758-538B91CBD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3793" y="3552740"/>
            <a:ext cx="32893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0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2797B-11F1-2C93-9410-7B0384110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1081-D97D-7EB4-5014-9B7B3746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Birthday “Paradox”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2F18D-5F56-943C-7571-7DC449D9B3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Suppose we have a collection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people in a room. What is the probability that at least 2 people share a birthday? Assume that there are exactly 365 possible birthdays, and each possibility is equally likely.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2F18D-5F56-943C-7571-7DC449D9B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2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5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1E62F-B2A9-8B8C-8994-24B7FB6C1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C03D3-DA06-AB92-3F16-DA441A5F0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(intro –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E77FB-DEAA-090C-2384-C21A21762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to model uncertainty.</a:t>
            </a:r>
          </a:p>
          <a:p>
            <a:pPr lvl="1"/>
            <a:r>
              <a:rPr lang="en-US" dirty="0"/>
              <a:t>i.e., outcome not determined a-priori</a:t>
            </a:r>
          </a:p>
          <a:p>
            <a:pPr lvl="1"/>
            <a:r>
              <a:rPr lang="en-US" dirty="0"/>
              <a:t>E.g. throwing dice, flipping a coin… </a:t>
            </a:r>
          </a:p>
          <a:p>
            <a:pPr lvl="1"/>
            <a:r>
              <a:rPr lang="en-US" dirty="0"/>
              <a:t>We want to numerically measure likelihood of outcomes = probability. </a:t>
            </a:r>
          </a:p>
          <a:p>
            <a:pPr lvl="1"/>
            <a:r>
              <a:rPr lang="en-US" dirty="0"/>
              <a:t>We want to make complex statements about these likelihoods.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0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0639-E552-424E-B60B-7365049D7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(intro –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D510-3B8B-8743-8DD5-8E3945DD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not argue </a:t>
            </a:r>
            <a:r>
              <a:rPr lang="en-US" u="sng" dirty="0"/>
              <a:t>why</a:t>
            </a:r>
            <a:r>
              <a:rPr lang="en-US" dirty="0"/>
              <a:t> a certain physical process realizes the probabilistic model we study</a:t>
            </a:r>
          </a:p>
          <a:p>
            <a:pPr lvl="1"/>
            <a:r>
              <a:rPr lang="en-US" dirty="0"/>
              <a:t>Why is the outcome of the coin flip really “random”?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part of class: “Discrete” probability theory</a:t>
            </a:r>
          </a:p>
          <a:p>
            <a:pPr lvl="1"/>
            <a:r>
              <a:rPr lang="en-US" dirty="0"/>
              <a:t>Experiment with finite / discrete set of outcomes.</a:t>
            </a:r>
          </a:p>
          <a:p>
            <a:pPr lvl="1"/>
            <a:r>
              <a:rPr lang="en-US" dirty="0"/>
              <a:t>Will explore countably infinite and continuous outcomes later</a:t>
            </a:r>
          </a:p>
        </p:txBody>
      </p:sp>
    </p:spTree>
    <p:extLst>
      <p:ext uri="{BB962C8B-B14F-4D97-AF65-F5344CB8AC3E}">
        <p14:creationId xmlns:p14="http://schemas.microsoft.com/office/powerpoint/2010/main" val="28301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Sample Space and Events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Probability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Equally Likely Outcomes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Probability Axioms and Beyond Equally Likely Outcomes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Examples</a:t>
            </a:r>
          </a:p>
        </p:txBody>
      </p:sp>
    </p:spTree>
    <p:extLst>
      <p:ext uri="{BB962C8B-B14F-4D97-AF65-F5344CB8AC3E}">
        <p14:creationId xmlns:p14="http://schemas.microsoft.com/office/powerpoint/2010/main" val="265169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46C6-AA3B-F545-A2AD-386E3C15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 descr="\Omega = \{H, T\}">
                <a:extLst>
                  <a:ext uri="{FF2B5EF4-FFF2-40B4-BE49-F238E27FC236}">
                    <a16:creationId xmlns:a16="http://schemas.microsoft.com/office/drawing/2014/main" id="{5EEF176C-C773-FE4F-9ADF-E99F800EE8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261" y="1376189"/>
                <a:ext cx="109728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36A18"/>
                    </a:solidFill>
                  </a:rPr>
                  <a:t>Examples:</a:t>
                </a:r>
              </a:p>
              <a:p>
                <a:r>
                  <a:rPr lang="en-US" dirty="0"/>
                  <a:t>Single coin flip: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Two coin flips: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Roll of a die: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1, 2, 3, 4, 5, 6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 descr="\Omega = \{H, T\}">
                <a:extLst>
                  <a:ext uri="{FF2B5EF4-FFF2-40B4-BE49-F238E27FC236}">
                    <a16:creationId xmlns:a16="http://schemas.microsoft.com/office/drawing/2014/main" id="{5EEF176C-C773-FE4F-9ADF-E99F800EE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261" y="1376189"/>
                <a:ext cx="10972800" cy="4949685"/>
              </a:xfrm>
              <a:blipFill>
                <a:blip r:embed="rId2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66A195B-A177-E343-ACBB-7B9F206EE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411358"/>
                <a:ext cx="8599714" cy="135421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dirty="0"/>
                  <a:t>A </a:t>
                </a:r>
                <a:r>
                  <a:rPr lang="en-US" b="1" dirty="0">
                    <a:solidFill>
                      <a:srgbClr val="C00000"/>
                    </a:solidFill>
                  </a:rPr>
                  <a:t>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set of all possible outcomes of an experiment.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66A195B-A177-E343-ACBB-7B9F206EE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11358"/>
                <a:ext cx="8599714" cy="1354217"/>
              </a:xfrm>
              <a:prstGeom prst="rect">
                <a:avLst/>
              </a:prstGeom>
              <a:blipFill>
                <a:blip r:embed="rId3"/>
                <a:stretch>
                  <a:fillRect l="-637" b="-3125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002CE-927F-D645-7475-BD964FEA2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0820-3BD2-8EFA-B84B-21DD5A8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 descr="\Omega = \{H, T\}">
                <a:extLst>
                  <a:ext uri="{FF2B5EF4-FFF2-40B4-BE49-F238E27FC236}">
                    <a16:creationId xmlns:a16="http://schemas.microsoft.com/office/drawing/2014/main" id="{D741B862-0AAA-0D6B-1FBC-258A61E279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260" y="1376189"/>
                <a:ext cx="11295185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36A18"/>
                    </a:solidFill>
                  </a:rPr>
                  <a:t>Examples:</a:t>
                </a:r>
              </a:p>
              <a:p>
                <a:r>
                  <a:rPr lang="en-US" dirty="0"/>
                  <a:t>Getting at least one head in two coin flips: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Rolling an even number on a die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{2, 4, 6}</m:t>
                    </m:r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 descr="\Omega = \{H, T\}">
                <a:extLst>
                  <a:ext uri="{FF2B5EF4-FFF2-40B4-BE49-F238E27FC236}">
                    <a16:creationId xmlns:a16="http://schemas.microsoft.com/office/drawing/2014/main" id="{D741B862-0AAA-0D6B-1FBC-258A61E27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260" y="1376189"/>
                <a:ext cx="11295185" cy="4949685"/>
              </a:xfrm>
              <a:blipFill>
                <a:blip r:embed="rId2"/>
                <a:stretch>
                  <a:fillRect l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FBD4E61-9634-55D7-6412-06D933BB94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1411358"/>
                <a:ext cx="10574215" cy="135421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dirty="0"/>
                  <a:t>An </a:t>
                </a:r>
                <a:r>
                  <a:rPr lang="en-US" b="1" dirty="0">
                    <a:solidFill>
                      <a:srgbClr val="C00000"/>
                    </a:solidFill>
                  </a:rPr>
                  <a:t>event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a subset of possible outcomes.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FBD4E61-9634-55D7-6412-06D933BB9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411358"/>
                <a:ext cx="10574215" cy="1354217"/>
              </a:xfrm>
              <a:prstGeom prst="rect">
                <a:avLst/>
              </a:prstGeom>
              <a:blipFill>
                <a:blip r:embed="rId3"/>
                <a:stretch>
                  <a:fillRect l="-479" b="-1835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07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12137</TotalTime>
  <Words>3042</Words>
  <Application>Microsoft Macintosh PowerPoint</Application>
  <PresentationFormat>Widescreen</PresentationFormat>
  <Paragraphs>447</Paragraphs>
  <Slides>41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Amatic SC</vt:lpstr>
      <vt:lpstr>Arial</vt:lpstr>
      <vt:lpstr>Calibri</vt:lpstr>
      <vt:lpstr>Cambria Math</vt:lpstr>
      <vt:lpstr>Candara</vt:lpstr>
      <vt:lpstr>Engravers MT</vt:lpstr>
      <vt:lpstr>Helvetica</vt:lpstr>
      <vt:lpstr>QuickType II</vt:lpstr>
      <vt:lpstr>Symbol</vt:lpstr>
      <vt:lpstr>Custom Design</vt:lpstr>
      <vt:lpstr>Intro to discrete probability  </vt:lpstr>
      <vt:lpstr>8 by 8 chessboard</vt:lpstr>
      <vt:lpstr>Possible answers</vt:lpstr>
      <vt:lpstr>Intro to discrete probability  </vt:lpstr>
      <vt:lpstr>Probability (intro – 1)</vt:lpstr>
      <vt:lpstr>Probability (intro – 2)</vt:lpstr>
      <vt:lpstr> Agenda</vt:lpstr>
      <vt:lpstr>Sample Space</vt:lpstr>
      <vt:lpstr>Events</vt:lpstr>
      <vt:lpstr>Events (mutual exclusivity)</vt:lpstr>
      <vt:lpstr>Example: rolling two dice</vt:lpstr>
      <vt:lpstr>Sample space and events</vt:lpstr>
      <vt:lpstr> Agenda (Part 2)</vt:lpstr>
      <vt:lpstr>Idea: Probability</vt:lpstr>
      <vt:lpstr>Example – Coin Tossing</vt:lpstr>
      <vt:lpstr>Example – Coin Tossing – biased coin</vt:lpstr>
      <vt:lpstr>Probability space</vt:lpstr>
      <vt:lpstr>Probability space - more</vt:lpstr>
      <vt:lpstr>Events (more formally)</vt:lpstr>
      <vt:lpstr> Agenda (Part 3)</vt:lpstr>
      <vt:lpstr>Uniform Probability Space = Equally Likely Outcomes</vt:lpstr>
      <vt:lpstr>Uniform Probability Space - Corollary</vt:lpstr>
      <vt:lpstr>Example: rolling two dice (probabilities)</vt:lpstr>
      <vt:lpstr>Example – Coin Tossing question</vt:lpstr>
      <vt:lpstr> Agenda (Part 4)</vt:lpstr>
      <vt:lpstr>Axioms of Probability</vt:lpstr>
      <vt:lpstr>Corollaries of Axioms of Probability</vt:lpstr>
      <vt:lpstr>Inclusion-exclusion</vt:lpstr>
      <vt:lpstr>Inclusion- exclusion continued</vt:lpstr>
      <vt:lpstr>Corollary</vt:lpstr>
      <vt:lpstr>Review: Probability space</vt:lpstr>
      <vt:lpstr>Non-equally Likely Outcomes</vt:lpstr>
      <vt:lpstr>More Examples of Non-equally Likely Outcomes</vt:lpstr>
      <vt:lpstr> Agenda (Part 5)</vt:lpstr>
      <vt:lpstr>Example: Dice Rolls</vt:lpstr>
      <vt:lpstr>Example: Returning Homeworks</vt:lpstr>
      <vt:lpstr>Example: Returning Homeworks (n=3) </vt:lpstr>
      <vt:lpstr>Example: Returning Homeworks (arbitrary n) </vt:lpstr>
      <vt:lpstr>Example: Returning Homeworks (person 3) </vt:lpstr>
      <vt:lpstr>Example: Returning Homeworks (large n, person 17</vt:lpstr>
      <vt:lpstr>Example: Birthday “Paradox”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312 Foundations of Computing II  Lecture 3: Intro to Discrete Probability</dc:title>
  <dc:creator>Hunter Schafer</dc:creator>
  <cp:lastModifiedBy>Anna Karlin</cp:lastModifiedBy>
  <cp:revision>40</cp:revision>
  <cp:lastPrinted>2026-04-05T18:13:13Z</cp:lastPrinted>
  <dcterms:created xsi:type="dcterms:W3CDTF">2021-01-13T07:43:47Z</dcterms:created>
  <dcterms:modified xsi:type="dcterms:W3CDTF">2026-04-05T18:27:28Z</dcterms:modified>
</cp:coreProperties>
</file>