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1195" r:id="rId3"/>
    <p:sldId id="1167" r:id="rId4"/>
    <p:sldId id="400" r:id="rId5"/>
    <p:sldId id="401" r:id="rId6"/>
    <p:sldId id="563" r:id="rId7"/>
    <p:sldId id="1139" r:id="rId8"/>
    <p:sldId id="1077" r:id="rId9"/>
    <p:sldId id="322" r:id="rId10"/>
    <p:sldId id="1153" r:id="rId11"/>
    <p:sldId id="1141" r:id="rId12"/>
    <p:sldId id="1180" r:id="rId13"/>
    <p:sldId id="1079" r:id="rId14"/>
    <p:sldId id="1142" r:id="rId15"/>
    <p:sldId id="1196" r:id="rId16"/>
    <p:sldId id="1127" r:id="rId17"/>
    <p:sldId id="337" r:id="rId18"/>
    <p:sldId id="305" r:id="rId19"/>
    <p:sldId id="307" r:id="rId20"/>
    <p:sldId id="340" r:id="rId21"/>
    <p:sldId id="341" r:id="rId22"/>
    <p:sldId id="1129" r:id="rId23"/>
    <p:sldId id="1194" r:id="rId24"/>
    <p:sldId id="1197" r:id="rId25"/>
    <p:sldId id="1092" r:id="rId26"/>
    <p:sldId id="1191" r:id="rId27"/>
    <p:sldId id="1117" r:id="rId28"/>
    <p:sldId id="1164" r:id="rId29"/>
    <p:sldId id="1114" r:id="rId30"/>
    <p:sldId id="1115" r:id="rId31"/>
    <p:sldId id="1093" r:id="rId32"/>
    <p:sldId id="1103" r:id="rId33"/>
    <p:sldId id="1192" r:id="rId34"/>
    <p:sldId id="1193" r:id="rId35"/>
    <p:sldId id="1198" r:id="rId36"/>
    <p:sldId id="304" r:id="rId37"/>
    <p:sldId id="1144" r:id="rId38"/>
    <p:sldId id="406" r:id="rId39"/>
    <p:sldId id="1145" r:id="rId40"/>
    <p:sldId id="1030" r:id="rId41"/>
    <p:sldId id="1065" r:id="rId42"/>
    <p:sldId id="1190" r:id="rId43"/>
    <p:sldId id="1066" r:id="rId44"/>
    <p:sldId id="1170" r:id="rId45"/>
    <p:sldId id="561" r:id="rId46"/>
    <p:sldId id="318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A18"/>
    <a:srgbClr val="0432FF"/>
    <a:srgbClr val="FFFDA2"/>
    <a:srgbClr val="008F21"/>
    <a:srgbClr val="FEE9E8"/>
    <a:srgbClr val="6DB12E"/>
    <a:srgbClr val="F6F4E9"/>
    <a:srgbClr val="EEE9D3"/>
    <a:srgbClr val="FFFDF2"/>
    <a:srgbClr val="FF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68562"/>
  </p:normalViewPr>
  <p:slideViewPr>
    <p:cSldViewPr snapToGrid="0" snapToObjects="1">
      <p:cViewPr varScale="1">
        <p:scale>
          <a:sx n="85" d="100"/>
          <a:sy n="85" d="100"/>
        </p:scale>
        <p:origin x="99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0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5C43-E108-F443-9DEE-AB5FF8C2E37D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E2F5-01C9-E446-86D7-49DB8E5ABC38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straights: number of ways of choosing the lowest rank and a suit for that card,  at that point the rest of the ranks are determined.</a:t>
            </a:r>
          </a:p>
          <a:p>
            <a:r>
              <a:rPr lang="en-US" dirty="0"/>
              <a:t>10 x 4^5</a:t>
            </a:r>
          </a:p>
        </p:txBody>
      </p:sp>
    </p:spTree>
    <p:extLst>
      <p:ext uri="{BB962C8B-B14F-4D97-AF65-F5344CB8AC3E}">
        <p14:creationId xmlns:p14="http://schemas.microsoft.com/office/powerpoint/2010/main" val="371509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189cfd6e4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189cfd6e4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9728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27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67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81dce39fd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81dce39fd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1630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81b9224056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81b9224056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394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81b9224056_0_1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81b9224056_0_1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Number of stars to the left of the first divider is number of candies kid 1 gets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Number of stars between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is 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Reading order checked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5301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81b9224056_0_1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81b9224056_0_1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Reading order checked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8333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81b9224056_0_1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81b9224056_0_1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Reading order checked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5857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81b9224056_0_1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81b9224056_0_1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094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81b9224056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81b9224056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3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flushes: Number of ways of choosing the suit and then 5 ranks.   4 x (13 choose 5)</a:t>
            </a:r>
          </a:p>
        </p:txBody>
      </p:sp>
    </p:spTree>
    <p:extLst>
      <p:ext uri="{BB962C8B-B14F-4D97-AF65-F5344CB8AC3E}">
        <p14:creationId xmlns:p14="http://schemas.microsoft.com/office/powerpoint/2010/main" val="78391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67E80-A896-50EA-9DC8-BCEA754A1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855BEB-812C-2C48-B6AB-7899FCA36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2C348F-C54A-FBC2-CB44-3A83903E5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7CDAE-3378-F9FC-5FAF-56E57FD69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45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If each hole contained at most 1 pigeon, the</a:t>
                </a:r>
                <a:r>
                  <a:rPr lang="en-US" b="1" baseline="0" dirty="0"/>
                  <a:t> total number of pigeons would be &lt;= n-1. Contradiction, since there are n pigeons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If each hold contained at most 1 pigeon, the</a:t>
                </a:r>
                <a:r>
                  <a:rPr lang="en-US" b="1" baseline="0" dirty="0"/>
                  <a:t> total number of pigeons would be &lt;= n-1, </a:t>
                </a:r>
                <a:r>
                  <a:rPr lang="en-US" b="1" baseline="0" dirty="0" err="1"/>
                  <a:t>contraditiono</a:t>
                </a:r>
                <a:r>
                  <a:rPr lang="en-US" b="1" baseline="0" dirty="0"/>
                  <a:t>. </a:t>
                </a:r>
                <a:r>
                  <a:rPr lang="en-US" b="1" dirty="0"/>
                  <a:t>Proof. </a:t>
                </a:r>
                <a:r>
                  <a:rPr lang="en-US" dirty="0"/>
                  <a:t>Assume there are </a:t>
                </a:r>
                <a:r>
                  <a:rPr lang="en-US" b="0" i="0">
                    <a:latin typeface="Cambria Math" panose="02040503050406030204" pitchFamily="18" charset="0"/>
                  </a:rPr>
                  <a:t>≤1</a:t>
                </a:r>
                <a:r>
                  <a:rPr lang="en-US" dirty="0"/>
                  <a:t>pigeons per hole.</a:t>
                </a:r>
              </a:p>
              <a:p>
                <a:pPr marL="0" indent="0">
                  <a:buNone/>
                </a:pPr>
                <a:r>
                  <a:rPr lang="en-US" dirty="0"/>
                  <a:t>Then, there are  </a:t>
                </a:r>
                <a:r>
                  <a:rPr lang="en-US" b="0" i="0">
                    <a:latin typeface="Cambria Math" panose="02040503050406030204" pitchFamily="18" charset="0"/>
                  </a:rPr>
                  <a:t>≤𝑛−1 </a:t>
                </a:r>
                <a:r>
                  <a:rPr lang="en-US" dirty="0"/>
                  <a:t>pigeons overall. </a:t>
                </a:r>
              </a:p>
              <a:p>
                <a:pPr marL="0" indent="0">
                  <a:buNone/>
                </a:pPr>
                <a:r>
                  <a:rPr lang="en-US" dirty="0"/>
                  <a:t>Contradiction!</a:t>
                </a:r>
                <a:r>
                  <a:rPr lang="en-US" dirty="0">
                    <a:solidFill>
                      <a:srgbClr val="036A18"/>
                    </a:solidFill>
                  </a:rPr>
                  <a:t> </a:t>
                </a:r>
                <a:endParaRPr lang="en-US" b="1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49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400" dirty="0">
                <a:latin typeface="Candara" panose="020E0502030303020204" pitchFamily="34" charset="0"/>
                <a:ea typeface="Helvetica" charset="0"/>
                <a:cs typeface="Helvetica" charset="0"/>
              </a:rPr>
              <a:t>Solution: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>
                <a:latin typeface="Candara" panose="020E0502030303020204" pitchFamily="34" charset="0"/>
                <a:ea typeface="Helvetica" charset="0"/>
                <a:cs typeface="Helvetica" charset="0"/>
              </a:rPr>
              <a:t> </a:t>
            </a:r>
            <a:r>
              <a:rPr lang="en-US" sz="12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367</a:t>
            </a:r>
            <a:r>
              <a:rPr lang="en-US" sz="12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pigeons = people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200" dirty="0">
                <a:latin typeface="Candara" panose="020E0502030303020204" pitchFamily="34" charset="0"/>
                <a:ea typeface="Helvetica" charset="0"/>
                <a:cs typeface="Helvetica" charset="0"/>
              </a:rPr>
              <a:t> </a:t>
            </a:r>
            <a:r>
              <a:rPr lang="en-US" sz="12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366 </a:t>
            </a:r>
            <a:r>
              <a:rPr lang="en-US" sz="1200" dirty="0">
                <a:latin typeface="Candara" panose="020E0502030303020204" pitchFamily="34" charset="0"/>
                <a:ea typeface="Helvetica" charset="0"/>
                <a:cs typeface="Helvetica" charset="0"/>
              </a:rPr>
              <a:t>holes = possible birthdays</a:t>
            </a:r>
            <a:endParaRPr lang="en-US" sz="12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200" dirty="0">
                <a:latin typeface="Candara" panose="020E0502030303020204" pitchFamily="34" charset="0"/>
                <a:ea typeface="Helvetica" charset="0"/>
                <a:cs typeface="Helvetica" charset="0"/>
              </a:rPr>
              <a:t> Person goes into hole corresponding to own birthday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By PHP, ther</a:t>
            </a:r>
            <a:r>
              <a:rPr lang="en-US" sz="1200" dirty="0">
                <a:latin typeface="Candara" panose="020E0502030303020204" pitchFamily="34" charset="0"/>
                <a:ea typeface="Helvetica" charset="0"/>
                <a:cs typeface="Helvetica" charset="0"/>
              </a:rPr>
              <a:t>e must be two people with the same birthday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87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036A18"/>
                    </a:solidFill>
                  </a:rPr>
                  <a:t>If there are n pigeons in k &lt; n  holes, then one hole must contain </a:t>
                </a:r>
                <a:r>
                  <a:rPr lang="en-US" dirty="0">
                    <a:solidFill>
                      <a:schemeClr val="accent2"/>
                    </a:solidFill>
                  </a:rPr>
                  <a:t>at least ceiling of n over 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pigeons</a:t>
                </a:r>
                <a:r>
                  <a:rPr lang="en-US" dirty="0">
                    <a:solidFill>
                      <a:srgbClr val="036A18"/>
                    </a:solidFill>
                  </a:rPr>
                  <a:t>!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036A18"/>
                    </a:solidFill>
                  </a:rPr>
                  <a:t>If there are n pigeons in k &lt; n  holes, then one hole must contain </a:t>
                </a:r>
                <a:r>
                  <a:rPr lang="en-US" dirty="0">
                    <a:solidFill>
                      <a:schemeClr val="accent2"/>
                    </a:solidFill>
                  </a:rPr>
                  <a:t>at least ceiling of n over k </a:t>
                </a:r>
                <a:r>
                  <a:rPr lang="en-US" b="0" i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pigeons</a:t>
                </a:r>
                <a:r>
                  <a:rPr lang="en-US" dirty="0">
                    <a:solidFill>
                      <a:srgbClr val="036A18"/>
                    </a:solidFill>
                  </a:rPr>
                  <a:t>!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70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52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E062F-A6B1-664D-9524-4E8489A27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6628CD-86F7-4432-6602-D73F131FA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A9348B-5894-1052-B903-3B007BCA5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EFF5E-3584-532A-3F5D-9120E44CC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85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8189cfd6e4_0_1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8189cfd6e4_0_1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Configurations:  column and</a:t>
            </a:r>
            <a:r>
              <a:rPr lang="en-US" baseline="0" dirty="0"/>
              <a:t> row for each </a:t>
            </a:r>
          </a:p>
          <a:p>
            <a:r>
              <a:rPr lang="en-US" baseline="0" dirty="0"/>
              <a:t>Apply Generalized Product Rule. What is the sequence of choices you’re going to make.</a:t>
            </a:r>
          </a:p>
          <a:p>
            <a:r>
              <a:rPr lang="en-US" baseline="0" dirty="0" err="1"/>
              <a:t>cP</a:t>
            </a:r>
            <a:r>
              <a:rPr lang="en-US" baseline="0" dirty="0"/>
              <a:t> </a:t>
            </a:r>
            <a:r>
              <a:rPr lang="en-US" baseline="0" dirty="0" err="1"/>
              <a:t>rP</a:t>
            </a:r>
            <a:r>
              <a:rPr lang="en-US" baseline="0" dirty="0"/>
              <a:t>, </a:t>
            </a:r>
            <a:r>
              <a:rPr lang="en-US" baseline="0" dirty="0" err="1"/>
              <a:t>cN</a:t>
            </a:r>
            <a:r>
              <a:rPr lang="en-US" baseline="0" dirty="0"/>
              <a:t> </a:t>
            </a:r>
            <a:r>
              <a:rPr lang="en-US" baseline="0" dirty="0" err="1"/>
              <a:t>rN</a:t>
            </a:r>
            <a:r>
              <a:rPr lang="en-US" baseline="0" dirty="0"/>
              <a:t>, </a:t>
            </a:r>
            <a:r>
              <a:rPr lang="en-US" baseline="0" dirty="0" err="1"/>
              <a:t>cR</a:t>
            </a:r>
            <a:r>
              <a:rPr lang="en-US" baseline="0" dirty="0"/>
              <a:t> </a:t>
            </a:r>
            <a:r>
              <a:rPr lang="en-US" baseline="0" dirty="0" err="1"/>
              <a:t>rR</a:t>
            </a:r>
            <a:endParaRPr lang="en-US" baseline="0" dirty="0"/>
          </a:p>
          <a:p>
            <a:r>
              <a:rPr lang="en-US" baseline="0" dirty="0"/>
              <a:t>(8 x 7 x 6)^2</a:t>
            </a:r>
          </a:p>
          <a:p>
            <a:endParaRPr lang="en-US" baseline="0" dirty="0"/>
          </a:p>
          <a:p>
            <a:r>
              <a:rPr lang="en-US" baseline="0" dirty="0"/>
              <a:t>A  64 choose 3     undercounts in that treats them as the same whereas they are distinguishable. Overcounts in that allows them to be in same row and column</a:t>
            </a:r>
          </a:p>
          <a:p>
            <a:endParaRPr lang="en-US" baseline="0" dirty="0"/>
          </a:p>
          <a:p>
            <a:r>
              <a:rPr lang="en-US" baseline="0" dirty="0"/>
              <a:t>B undercounts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1939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8189cfd6e4_0_1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8189cfd6e4_0_1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Configurations:  column and</a:t>
            </a:r>
            <a:r>
              <a:rPr lang="en-US" baseline="0" dirty="0"/>
              <a:t> row for each </a:t>
            </a:r>
          </a:p>
          <a:p>
            <a:r>
              <a:rPr lang="en-US" baseline="0" dirty="0"/>
              <a:t>Apply Generalized Product Rule. What is the sequence of choices you’re going to make.</a:t>
            </a:r>
          </a:p>
          <a:p>
            <a:r>
              <a:rPr lang="en-US" baseline="0" dirty="0" err="1"/>
              <a:t>cP</a:t>
            </a:r>
            <a:r>
              <a:rPr lang="en-US" baseline="0" dirty="0"/>
              <a:t> </a:t>
            </a:r>
            <a:r>
              <a:rPr lang="en-US" baseline="0" dirty="0" err="1"/>
              <a:t>rP</a:t>
            </a:r>
            <a:r>
              <a:rPr lang="en-US" baseline="0" dirty="0"/>
              <a:t>, </a:t>
            </a:r>
            <a:r>
              <a:rPr lang="en-US" baseline="0" dirty="0" err="1"/>
              <a:t>cN</a:t>
            </a:r>
            <a:r>
              <a:rPr lang="en-US" baseline="0" dirty="0"/>
              <a:t> </a:t>
            </a:r>
            <a:r>
              <a:rPr lang="en-US" baseline="0" dirty="0" err="1"/>
              <a:t>rN</a:t>
            </a:r>
            <a:r>
              <a:rPr lang="en-US" baseline="0" dirty="0"/>
              <a:t>, </a:t>
            </a:r>
            <a:r>
              <a:rPr lang="en-US" baseline="0" dirty="0" err="1"/>
              <a:t>cR</a:t>
            </a:r>
            <a:r>
              <a:rPr lang="en-US" baseline="0" dirty="0"/>
              <a:t> </a:t>
            </a:r>
            <a:r>
              <a:rPr lang="en-US" baseline="0" dirty="0" err="1"/>
              <a:t>rR</a:t>
            </a:r>
            <a:endParaRPr lang="en-US" baseline="0" dirty="0"/>
          </a:p>
          <a:p>
            <a:r>
              <a:rPr lang="en-US" baseline="0" dirty="0"/>
              <a:t>(8 x 7 x 6)^2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2709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8189cfd6e4_0_1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8189cfd6e4_0_1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A. 8^2 7^2. -- first choose a row and column for first rook. Then choose a row and column for the second rook.</a:t>
            </a:r>
          </a:p>
          <a:p>
            <a:r>
              <a:rPr lang="en-US" dirty="0"/>
              <a:t>B. Choose a pair of rows for the two rooks. Then choose a pair of columns for the two rooks.</a:t>
            </a:r>
          </a:p>
          <a:p>
            <a:r>
              <a:rPr lang="en-US" dirty="0"/>
              <a:t>C. Overcounted.  Treat the two rooks as different. Treating them as the same: pick number of ways. Then permute them.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    </a:t>
            </a:r>
            <a:r>
              <a:rPr lang="en-US" baseline="0" dirty="0"/>
              <a:t>(1, 1, 8,8)  same as (8,8, 1, 1) – overcount by factor of 2</a:t>
            </a:r>
          </a:p>
          <a:p>
            <a:r>
              <a:rPr lang="en-US" baseline="0" dirty="0"/>
              <a:t>Two different ways of describing the same configuration.</a:t>
            </a:r>
          </a:p>
          <a:p>
            <a:endParaRPr lang="en-US" baseline="0" dirty="0"/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(8 choose 2) (7 choose 2)  undercounts</a:t>
            </a:r>
          </a:p>
          <a:p>
            <a:endParaRPr lang="en-US" baseline="0" dirty="0"/>
          </a:p>
          <a:p>
            <a:r>
              <a:rPr lang="en-US" baseline="0" dirty="0"/>
              <a:t> (r, r’), (c, c’) </a:t>
            </a:r>
            <a:r>
              <a:rPr lang="en-US" baseline="0" dirty="0">
                <a:sym typeface="Wingdings"/>
              </a:rPr>
              <a:t> actually gives 2 configurations</a:t>
            </a:r>
          </a:p>
          <a:p>
            <a:r>
              <a:rPr lang="en-US" baseline="0" dirty="0">
                <a:sym typeface="Wingdings"/>
              </a:rPr>
              <a:t>(r, c), (r’, c’)  and (r, c’) (</a:t>
            </a:r>
            <a:r>
              <a:rPr lang="en-US" baseline="0" dirty="0" err="1">
                <a:sym typeface="Wingdings"/>
              </a:rPr>
              <a:t>r’,c</a:t>
            </a:r>
            <a:r>
              <a:rPr lang="en-US" baseline="0" dirty="0">
                <a:sym typeface="Wingdings"/>
              </a:rPr>
              <a:t>)</a:t>
            </a: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6538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8189cfd6e4_0_1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8189cfd6e4_0_1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Let A be the set of sequences (r1, c1, r2,</a:t>
            </a:r>
            <a:r>
              <a:rPr lang="en-US" baseline="0" dirty="0"/>
              <a:t> c2)</a:t>
            </a:r>
          </a:p>
          <a:p>
            <a:endParaRPr lang="en-US" baseline="0" dirty="0"/>
          </a:p>
          <a:p>
            <a:r>
              <a:rPr lang="en-US" baseline="0" dirty="0"/>
              <a:t>Snag (1, 1, 8,8) (8,8, 1, 1)</a:t>
            </a:r>
          </a:p>
          <a:p>
            <a:r>
              <a:rPr lang="en-US" baseline="0" dirty="0"/>
              <a:t>Two different ways of describing the same configuration.</a:t>
            </a:r>
          </a:p>
          <a:p>
            <a:r>
              <a:rPr lang="en-US" baseline="0" dirty="0"/>
              <a:t>|A | = 2 |B|.</a:t>
            </a:r>
          </a:p>
          <a:p>
            <a:endParaRPr lang="en-US" baseline="0" dirty="0"/>
          </a:p>
          <a:p>
            <a:r>
              <a:rPr lang="en-US" baseline="0" dirty="0"/>
              <a:t>8^2 7^2 /2</a:t>
            </a:r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(8 choose 2) (7 choose 2)  wrong</a:t>
            </a:r>
            <a:r>
              <a:rPr lang="is-IS" baseline="0" dirty="0"/>
              <a:t>….   8^2 7^2/2.    64 choose 2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(R1, r2)  (c1, c2)  </a:t>
            </a:r>
            <a:r>
              <a:rPr lang="en-US" baseline="0" dirty="0">
                <a:sym typeface="Wingdings"/>
              </a:rPr>
              <a:t>  one configuration, but this actually gives 2 configurations</a:t>
            </a:r>
          </a:p>
          <a:p>
            <a:r>
              <a:rPr lang="en-US" baseline="0" dirty="0">
                <a:sym typeface="Wingdings"/>
              </a:rPr>
              <a:t>(r, c), (r’, c’)  and (r, c’) (</a:t>
            </a:r>
            <a:r>
              <a:rPr lang="en-US" baseline="0" dirty="0" err="1">
                <a:sym typeface="Wingdings"/>
              </a:rPr>
              <a:t>r’,c</a:t>
            </a:r>
            <a:r>
              <a:rPr lang="en-US" baseline="0" dirty="0">
                <a:sym typeface="Wingdings"/>
              </a:rPr>
              <a:t>)</a:t>
            </a: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893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flushes: number of ways of choosing the suit and then 5 ranks.   4 x (13 choose 5)</a:t>
            </a:r>
          </a:p>
          <a:p>
            <a:r>
              <a:rPr lang="en-US" dirty="0"/>
              <a:t>Number of straights: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Checked reading order</a:t>
            </a:r>
          </a:p>
        </p:txBody>
      </p:sp>
    </p:spTree>
    <p:extLst>
      <p:ext uri="{BB962C8B-B14F-4D97-AF65-F5344CB8AC3E}">
        <p14:creationId xmlns:p14="http://schemas.microsoft.com/office/powerpoint/2010/main" val="25032243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instead k=4, n = 9,  we would put 3 bars and 9 stars and the number of solutions would be 12 choose 3 (or 12 choose 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23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(1,0,4) will be one star, then </a:t>
            </a:r>
            <a:r>
              <a:rPr lang="en-US" dirty="0" err="1"/>
              <a:t>onebar</a:t>
            </a:r>
            <a:r>
              <a:rPr lang="en-US" dirty="0"/>
              <a:t>, then another bar, then 4 stars.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30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08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as x_1 + x_2 + … + </a:t>
            </a:r>
            <a:r>
              <a:rPr lang="en-US" dirty="0" err="1"/>
              <a:t>x_n</a:t>
            </a:r>
            <a:r>
              <a:rPr lang="en-US" dirty="0"/>
              <a:t> = k (</a:t>
            </a:r>
            <a:r>
              <a:rPr lang="en-US" dirty="0" err="1"/>
              <a:t>x_i</a:t>
            </a:r>
            <a:r>
              <a:rPr lang="en-US" dirty="0"/>
              <a:t> is the number of item </a:t>
            </a:r>
            <a:r>
              <a:rPr lang="en-US" dirty="0" err="1"/>
              <a:t>i</a:t>
            </a:r>
            <a:r>
              <a:rPr lang="en-US" dirty="0"/>
              <a:t> selected.</a:t>
            </a:r>
          </a:p>
          <a:p>
            <a:endParaRPr lang="en-US" dirty="0"/>
          </a:p>
          <a:p>
            <a:r>
              <a:rPr lang="en-US" dirty="0"/>
              <a:t>K stars, n-1 bars.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073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 order 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805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8189cfd6e4_0_2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8189cfd6e4_0_2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https://</a:t>
            </a:r>
            <a:r>
              <a:rPr lang="en" dirty="0" err="1"/>
              <a:t>www.google.com</a:t>
            </a:r>
            <a:r>
              <a:rPr lang="en" dirty="0"/>
              <a:t>/</a:t>
            </a:r>
            <a:r>
              <a:rPr lang="en" dirty="0" err="1"/>
              <a:t>url?sa</a:t>
            </a:r>
            <a:r>
              <a:rPr lang="en" dirty="0"/>
              <a:t>=</a:t>
            </a:r>
            <a:r>
              <a:rPr lang="en" dirty="0" err="1"/>
              <a:t>i&amp;url</a:t>
            </a:r>
            <a:r>
              <a:rPr lang="en" dirty="0"/>
              <a:t>=https%3A%2F%2Fwww.youtube.com%2Fwatch%3Fv%3Denw0dsDpSNM&amp;psig=AOvVaw3iQ4XtmdInmsMu7i36NxkH&amp;ust=1584777648164000&amp;source=</a:t>
            </a:r>
            <a:r>
              <a:rPr lang="en" dirty="0" err="1"/>
              <a:t>images&amp;cd</a:t>
            </a:r>
            <a:r>
              <a:rPr lang="en" dirty="0"/>
              <a:t>=</a:t>
            </a:r>
            <a:r>
              <a:rPr lang="en"/>
              <a:t>vfe&amp;ved</a:t>
            </a:r>
            <a:r>
              <a:rPr lang="en" dirty="0"/>
              <a:t>=0CAIQjRxqFwoTCPD5sITLqOgCFQAAAAAdAAAAABAQ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095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ways of choosing the suit and then 5 ranks.   4 x (13 choose 5)</a:t>
            </a:r>
          </a:p>
        </p:txBody>
      </p:sp>
    </p:spTree>
    <p:extLst>
      <p:ext uri="{BB962C8B-B14F-4D97-AF65-F5344CB8AC3E}">
        <p14:creationId xmlns:p14="http://schemas.microsoft.com/office/powerpoint/2010/main" val="240974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189cfd6e4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189cfd6e4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Very easy to make mistakes when you’re counting!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Overcounts, undercounts, correct.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0280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189cfd6e4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189cfd6e4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465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189cfd6e4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189cfd6e4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0254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>
          <a:extLst>
            <a:ext uri="{FF2B5EF4-FFF2-40B4-BE49-F238E27FC236}">
              <a16:creationId xmlns:a16="http://schemas.microsoft.com/office/drawing/2014/main" id="{5C1F1A04-0573-D687-A483-A8782F03B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189cfd6e4_0_489:notes">
            <a:extLst>
              <a:ext uri="{FF2B5EF4-FFF2-40B4-BE49-F238E27FC236}">
                <a16:creationId xmlns:a16="http://schemas.microsoft.com/office/drawing/2014/main" id="{ECF444C3-97CA-391D-36BF-0E06F06F61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189cfd6e4_0_489:notes">
            <a:extLst>
              <a:ext uri="{FF2B5EF4-FFF2-40B4-BE49-F238E27FC236}">
                <a16:creationId xmlns:a16="http://schemas.microsoft.com/office/drawing/2014/main" id="{154F481B-14FD-563A-158C-F86A4F4D56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Very easy to make mistakes when you’re counting!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AH AS AD KC 2H Such a hand is counted once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AH AS AD AC 2H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Each such hand is counted 4 times.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correct this answer subtract 3 times 48.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1856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189cfd6e4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189cfd6e4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471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EDFE80D-3963-684E-A567-BA22A7121D54}" type="datetime1">
              <a:rPr lang="en-US" smtClean="0"/>
              <a:pPr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C2899E-02B9-474E-B539-67B6316AC150}" type="datetime1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0301AB-0F6E-FD45-B64D-F11FC15C2C6E}" type="datetime1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931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163EBF2-CAB8-2646-AC0A-701503E9B99A}" type="datetime1">
              <a:rPr lang="en-US" smtClean="0"/>
              <a:pPr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4A40C6D-D04A-7540-83DD-154F90882B91}" type="datetime1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352B45-879A-3843-B88F-62D5BA8DD0E8}" type="datetime1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2B43BB9-2EB0-8740-A005-F33E0F1863CB}" type="datetime1">
              <a:rPr lang="en-US" smtClean="0"/>
              <a:t>4/2/26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92707F2-4376-7447-AE98-42AACD2C1EA7}" type="datetime1">
              <a:rPr lang="en-US" smtClean="0"/>
              <a:pPr/>
              <a:t>4/2/26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B7ABF1D-C22C-2F41-AC0A-B7A7B6BB363F}" type="datetime1">
              <a:rPr lang="en-US" smtClean="0"/>
              <a:pPr/>
              <a:t>4/2/26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A916CC-DF14-1246-AE48-FA7A055C87A0}" type="datetime1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C84649-F92F-054C-918A-7FA715221EC5}" type="datetime1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ollev.com/annakarlin18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ollev.com/annakarlin18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7" Type="http://schemas.openxmlformats.org/officeDocument/2006/relationships/image" Target="../media/image6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10.png"/><Relationship Id="rId10" Type="http://schemas.openxmlformats.org/officeDocument/2006/relationships/image" Target="../media/image930.png"/><Relationship Id="rId4" Type="http://schemas.openxmlformats.org/officeDocument/2006/relationships/image" Target="../media/image4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7" Type="http://schemas.openxmlformats.org/officeDocument/2006/relationships/image" Target="../media/image4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10.png"/><Relationship Id="rId4" Type="http://schemas.openxmlformats.org/officeDocument/2006/relationships/image" Target="../media/image4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5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More Counting!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3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F759A7B-1236-C9B8-58C2-C1453980BC07}"/>
              </a:ext>
            </a:extLst>
          </p:cNvPr>
          <p:cNvSpPr txBox="1">
            <a:spLocks/>
          </p:cNvSpPr>
          <p:nvPr/>
        </p:nvSpPr>
        <p:spPr>
          <a:xfrm>
            <a:off x="587115" y="5691657"/>
            <a:ext cx="3200400" cy="1463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We will use</a:t>
            </a:r>
          </a:p>
          <a:p>
            <a:r>
              <a:rPr lang="en-US" dirty="0">
                <a:hlinkClick r:id="rId2"/>
              </a:rPr>
              <a:t>PollEv.com/annakarlin185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Today again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84DC0ED-77E4-ED41-933A-1FED656AE0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4200"/>
              <a:buNone/>
              <a:defRPr sz="3200" b="1" i="0" kern="12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2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Sleuth’s Criterion (Rudich) - example </a:t>
            </a:r>
          </a:p>
        </p:txBody>
      </p:sp>
      <p:sp>
        <p:nvSpPr>
          <p:cNvPr id="804" name="Google Shape;804;p45"/>
          <p:cNvSpPr txBox="1">
            <a:spLocks noGrp="1"/>
          </p:cNvSpPr>
          <p:nvPr>
            <p:ph type="body" idx="1"/>
          </p:nvPr>
        </p:nvSpPr>
        <p:spPr>
          <a:xfrm>
            <a:off x="536456" y="1207829"/>
            <a:ext cx="11360800" cy="14155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F</a:t>
            </a:r>
            <a:r>
              <a:rPr lang="en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or each object constructed, it should be possible to reconstruct the </a:t>
            </a:r>
            <a:r>
              <a:rPr lang="en" sz="3600" b="1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unique</a:t>
            </a:r>
            <a:r>
              <a:rPr lang="en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 sequence of choices that led to it.</a:t>
            </a:r>
          </a:p>
          <a:p>
            <a:pPr marL="0" indent="0">
              <a:buNone/>
            </a:pPr>
            <a:endParaRPr lang="en" sz="3600" dirty="0">
              <a:ea typeface="Amatic SC"/>
              <a:cs typeface="Amatic SC"/>
              <a:sym typeface="Amatic SC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BC4FEB-F7C3-704D-8E00-E9DF29DB08E6}"/>
              </a:ext>
            </a:extLst>
          </p:cNvPr>
          <p:cNvSpPr/>
          <p:nvPr/>
        </p:nvSpPr>
        <p:spPr>
          <a:xfrm>
            <a:off x="828805" y="2711311"/>
            <a:ext cx="5168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396"/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</a:rPr>
              <a:t>No sequence 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sym typeface="Wingdings" pitchFamily="2" charset="2"/>
              </a:rPr>
              <a:t> under counting</a:t>
            </a:r>
            <a:endParaRPr lang="en-US" sz="28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527BD0-619D-4D43-ADFA-B4270514A384}"/>
              </a:ext>
            </a:extLst>
          </p:cNvPr>
          <p:cNvSpPr/>
          <p:nvPr/>
        </p:nvSpPr>
        <p:spPr>
          <a:xfrm>
            <a:off x="6095999" y="2711311"/>
            <a:ext cx="5509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396"/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</a:rPr>
              <a:t>Many sequences 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sym typeface="Wingdings" pitchFamily="2" charset="2"/>
              </a:rPr>
              <a:t> over counting</a:t>
            </a:r>
            <a:endParaRPr lang="en-US" sz="28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AECC7AB-1E55-4A46-A6FB-6A6B281D097D}"/>
              </a:ext>
            </a:extLst>
          </p:cNvPr>
          <p:cNvSpPr txBox="1">
            <a:spLocks/>
          </p:cNvSpPr>
          <p:nvPr/>
        </p:nvSpPr>
        <p:spPr>
          <a:xfrm>
            <a:off x="415600" y="3623470"/>
            <a:ext cx="11360800" cy="101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152396" indent="0">
              <a:buNone/>
            </a:pPr>
            <a:r>
              <a:rPr lang="en-US" sz="2800" dirty="0">
                <a:latin typeface="Candara" panose="020E0502030303020204" pitchFamily="34" charset="0"/>
              </a:rPr>
              <a:t>EXAMPLE: How many ways are there to choose a 5 card hand that contains at least 3 Aces?</a:t>
            </a:r>
          </a:p>
          <a:p>
            <a:pPr marL="152396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                         </a:t>
            </a:r>
          </a:p>
          <a:p>
            <a:endParaRPr lang="en-US" sz="2400" dirty="0">
              <a:latin typeface="Candara" panose="020E0502030303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7C4CCD-98C1-6D46-9F0F-8294BE144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413007" y="2275505"/>
            <a:ext cx="664041" cy="43580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272AE5-CB07-6B40-AEEC-1B2CA80DC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890781" y="2349903"/>
            <a:ext cx="3982979" cy="39142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10A99-B69F-4045-B59C-110C9F76323C}"/>
              </a:ext>
            </a:extLst>
          </p:cNvPr>
          <p:cNvSpPr/>
          <p:nvPr/>
        </p:nvSpPr>
        <p:spPr>
          <a:xfrm>
            <a:off x="415600" y="519922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2396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First choose 3 Aces. Then </a:t>
            </a:r>
          </a:p>
          <a:p>
            <a:pPr marL="152396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choose remaining two cards.</a:t>
            </a:r>
          </a:p>
        </p:txBody>
      </p:sp>
      <p:pic>
        <p:nvPicPr>
          <p:cNvPr id="22" name="Picture 21" descr="latex-image-1.pdf&#10;4 choose 3 times 49 choose 2">
            <a:extLst>
              <a:ext uri="{FF2B5EF4-FFF2-40B4-BE49-F238E27FC236}">
                <a16:creationId xmlns:a16="http://schemas.microsoft.com/office/drawing/2014/main" id="{84B7B970-F934-D742-8BBB-400B7143C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341" y="5142210"/>
            <a:ext cx="1987674" cy="10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4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84DC0ED-77E4-ED41-933A-1FED656AE0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4200"/>
              <a:buNone/>
              <a:defRPr sz="3200" b="1" i="0" kern="12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2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Sleuth’s Criterion (Rudich) – poll on example </a:t>
            </a:r>
          </a:p>
        </p:txBody>
      </p:sp>
      <p:sp>
        <p:nvSpPr>
          <p:cNvPr id="804" name="Google Shape;804;p45"/>
          <p:cNvSpPr txBox="1">
            <a:spLocks noGrp="1"/>
          </p:cNvSpPr>
          <p:nvPr>
            <p:ph type="body" idx="1"/>
          </p:nvPr>
        </p:nvSpPr>
        <p:spPr>
          <a:xfrm>
            <a:off x="536456" y="1207829"/>
            <a:ext cx="11360800" cy="14155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F</a:t>
            </a:r>
            <a:r>
              <a:rPr lang="en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or each object constructed, it should be possible to reconstruct the </a:t>
            </a:r>
            <a:r>
              <a:rPr lang="en" sz="3600" b="1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unique</a:t>
            </a:r>
            <a:r>
              <a:rPr lang="en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 sequence of choices that led to it.</a:t>
            </a:r>
          </a:p>
          <a:p>
            <a:pPr marL="0" indent="0">
              <a:buNone/>
            </a:pPr>
            <a:endParaRPr lang="en" sz="3600" dirty="0">
              <a:ea typeface="Amatic SC"/>
              <a:cs typeface="Amatic SC"/>
              <a:sym typeface="Amatic SC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BC4FEB-F7C3-704D-8E00-E9DF29DB08E6}"/>
              </a:ext>
            </a:extLst>
          </p:cNvPr>
          <p:cNvSpPr/>
          <p:nvPr/>
        </p:nvSpPr>
        <p:spPr>
          <a:xfrm>
            <a:off x="828805" y="2711311"/>
            <a:ext cx="5168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396"/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</a:rPr>
              <a:t>No sequence 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sym typeface="Wingdings" pitchFamily="2" charset="2"/>
              </a:rPr>
              <a:t> under counting</a:t>
            </a:r>
            <a:endParaRPr lang="en-US" sz="28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527BD0-619D-4D43-ADFA-B4270514A384}"/>
              </a:ext>
            </a:extLst>
          </p:cNvPr>
          <p:cNvSpPr/>
          <p:nvPr/>
        </p:nvSpPr>
        <p:spPr>
          <a:xfrm>
            <a:off x="6095999" y="2711311"/>
            <a:ext cx="5509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396"/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</a:rPr>
              <a:t>Many sequences 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sym typeface="Wingdings" pitchFamily="2" charset="2"/>
              </a:rPr>
              <a:t> over counting</a:t>
            </a:r>
            <a:endParaRPr lang="en-US" sz="28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AECC7AB-1E55-4A46-A6FB-6A6B281D097D}"/>
              </a:ext>
            </a:extLst>
          </p:cNvPr>
          <p:cNvSpPr txBox="1">
            <a:spLocks/>
          </p:cNvSpPr>
          <p:nvPr/>
        </p:nvSpPr>
        <p:spPr>
          <a:xfrm>
            <a:off x="415600" y="3623470"/>
            <a:ext cx="11360800" cy="101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152396" indent="0">
              <a:buNone/>
            </a:pPr>
            <a:r>
              <a:rPr lang="en-US" sz="2800" dirty="0">
                <a:latin typeface="Candara" panose="020E0502030303020204" pitchFamily="34" charset="0"/>
              </a:rPr>
              <a:t>EXAMPLE: How many ways are there to choose a 5 card hand that contains at least 3 Aces?</a:t>
            </a:r>
          </a:p>
          <a:p>
            <a:pPr marL="152396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                         </a:t>
            </a:r>
          </a:p>
          <a:p>
            <a:endParaRPr lang="en-US" sz="2400" dirty="0">
              <a:latin typeface="Candara" panose="020E0502030303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7C4CCD-98C1-6D46-9F0F-8294BE144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413007" y="2275505"/>
            <a:ext cx="664041" cy="43580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272AE5-CB07-6B40-AEEC-1B2CA80DC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890781" y="2349903"/>
            <a:ext cx="3982979" cy="39142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4 choose 3 times 49 choose 2">
            <a:extLst>
              <a:ext uri="{FF2B5EF4-FFF2-40B4-BE49-F238E27FC236}">
                <a16:creationId xmlns:a16="http://schemas.microsoft.com/office/drawing/2014/main" id="{84B7B970-F934-D742-8BBB-400B7143C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311" y="4951489"/>
            <a:ext cx="1987674" cy="10159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6749EE-2DA0-584A-BDBE-BBFD87AF3930}"/>
              </a:ext>
            </a:extLst>
          </p:cNvPr>
          <p:cNvSpPr txBox="1"/>
          <p:nvPr/>
        </p:nvSpPr>
        <p:spPr>
          <a:xfrm>
            <a:off x="8400916" y="4551509"/>
            <a:ext cx="2768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Poll: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C00000"/>
                </a:solidFill>
                <a:latin typeface="+mj-lt"/>
                <a:ea typeface="Helvetica" charset="0"/>
                <a:cs typeface="Helvetica" charset="0"/>
              </a:rPr>
              <a:t>C</a:t>
            </a:r>
            <a:r>
              <a:rPr lang="en-US" sz="2800" b="0" i="0" dirty="0">
                <a:solidFill>
                  <a:srgbClr val="C00000"/>
                </a:solidFill>
                <a:latin typeface="+mj-lt"/>
                <a:ea typeface="Helvetica" charset="0"/>
                <a:cs typeface="Helvetica" charset="0"/>
              </a:rPr>
              <a:t>orrect</a:t>
            </a:r>
            <a:endParaRPr lang="en-US" sz="2800" dirty="0">
              <a:solidFill>
                <a:srgbClr val="C0000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marL="514350" indent="-514350">
              <a:buAutoNum type="alphaUcPeriod"/>
            </a:pPr>
            <a:r>
              <a:rPr lang="en-US" sz="2800" b="0" dirty="0">
                <a:solidFill>
                  <a:srgbClr val="C00000"/>
                </a:solidFill>
              </a:rPr>
              <a:t>Overcount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Undercount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51D7BF-0167-F548-A1DA-27D1986AC19A}"/>
              </a:ext>
            </a:extLst>
          </p:cNvPr>
          <p:cNvSpPr txBox="1"/>
          <p:nvPr/>
        </p:nvSpPr>
        <p:spPr>
          <a:xfrm>
            <a:off x="7794200" y="6457890"/>
            <a:ext cx="3982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PollEv.com/annakarlin185</a:t>
            </a:r>
            <a:endParaRPr lang="en-US" sz="2000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endParaRPr lang="en-US" sz="20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108D2F-6EDB-DBDF-1F45-978AA7EB9FAA}"/>
              </a:ext>
            </a:extLst>
          </p:cNvPr>
          <p:cNvSpPr/>
          <p:nvPr/>
        </p:nvSpPr>
        <p:spPr>
          <a:xfrm>
            <a:off x="-1" y="544504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2396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1. First choose 3 Aces. </a:t>
            </a:r>
          </a:p>
          <a:p>
            <a:pPr marL="152396" indent="0">
              <a:buNone/>
            </a:pPr>
            <a:endParaRPr lang="en-US" sz="2400" dirty="0">
              <a:latin typeface="Candara" panose="020E0502030303020204" pitchFamily="34" charset="0"/>
            </a:endParaRPr>
          </a:p>
          <a:p>
            <a:pPr marL="152396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2. Then choose remaining two cards.</a:t>
            </a:r>
          </a:p>
        </p:txBody>
      </p:sp>
    </p:spTree>
    <p:extLst>
      <p:ext uri="{BB962C8B-B14F-4D97-AF65-F5344CB8AC3E}">
        <p14:creationId xmlns:p14="http://schemas.microsoft.com/office/powerpoint/2010/main" val="1430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42" grpId="0"/>
      <p:bldP spid="1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>
          <a:extLst>
            <a:ext uri="{FF2B5EF4-FFF2-40B4-BE49-F238E27FC236}">
              <a16:creationId xmlns:a16="http://schemas.microsoft.com/office/drawing/2014/main" id="{300E6D5C-72CD-9743-B0EB-7CF5824C4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E9A5D3-3D7F-4513-65BA-5C1CC7696A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4200"/>
              <a:buNone/>
              <a:defRPr sz="3200" b="1" i="0" kern="12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2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Sleuth’s Criterion (Rudich) – example – where is the error? </a:t>
            </a:r>
          </a:p>
        </p:txBody>
      </p:sp>
      <p:sp>
        <p:nvSpPr>
          <p:cNvPr id="804" name="Google Shape;804;p45">
            <a:extLst>
              <a:ext uri="{FF2B5EF4-FFF2-40B4-BE49-F238E27FC236}">
                <a16:creationId xmlns:a16="http://schemas.microsoft.com/office/drawing/2014/main" id="{EF868474-7E93-3BF9-D27C-E167ACCABD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6456" y="1207829"/>
            <a:ext cx="11360800" cy="14155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F</a:t>
            </a:r>
            <a:r>
              <a:rPr lang="en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or each object constructed, it should be possible to reconstruct the </a:t>
            </a:r>
            <a:r>
              <a:rPr lang="en" sz="3600" b="1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unique</a:t>
            </a:r>
            <a:r>
              <a:rPr lang="en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 sequence of choices that led to it.</a:t>
            </a:r>
          </a:p>
          <a:p>
            <a:pPr marL="0" indent="0">
              <a:buNone/>
            </a:pPr>
            <a:endParaRPr lang="en" sz="3600" dirty="0">
              <a:ea typeface="Amatic SC"/>
              <a:cs typeface="Amatic SC"/>
              <a:sym typeface="Amatic SC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2D1AC-EFAA-C256-A889-15CF31C59033}"/>
              </a:ext>
            </a:extLst>
          </p:cNvPr>
          <p:cNvSpPr/>
          <p:nvPr/>
        </p:nvSpPr>
        <p:spPr>
          <a:xfrm>
            <a:off x="828805" y="2711311"/>
            <a:ext cx="5168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396"/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</a:rPr>
              <a:t>No sequence 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sym typeface="Wingdings" pitchFamily="2" charset="2"/>
              </a:rPr>
              <a:t> under counting</a:t>
            </a:r>
            <a:endParaRPr lang="en-US" sz="28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06C2A9-6771-62B1-DD55-5948AEDF97F7}"/>
              </a:ext>
            </a:extLst>
          </p:cNvPr>
          <p:cNvSpPr/>
          <p:nvPr/>
        </p:nvSpPr>
        <p:spPr>
          <a:xfrm>
            <a:off x="6095999" y="2711311"/>
            <a:ext cx="5509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396"/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</a:rPr>
              <a:t>Many sequences 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sym typeface="Wingdings" pitchFamily="2" charset="2"/>
              </a:rPr>
              <a:t> over counting</a:t>
            </a:r>
            <a:endParaRPr lang="en-US" sz="28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2A5EAE9-74B5-89F4-B5F9-718824675BF0}"/>
              </a:ext>
            </a:extLst>
          </p:cNvPr>
          <p:cNvSpPr txBox="1">
            <a:spLocks/>
          </p:cNvSpPr>
          <p:nvPr/>
        </p:nvSpPr>
        <p:spPr>
          <a:xfrm>
            <a:off x="415600" y="3623470"/>
            <a:ext cx="11360800" cy="101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152396" indent="0">
              <a:buNone/>
            </a:pPr>
            <a:r>
              <a:rPr lang="en-US" sz="2800" dirty="0">
                <a:latin typeface="Candara" panose="020E0502030303020204" pitchFamily="34" charset="0"/>
              </a:rPr>
              <a:t>EXAMPLE: How many ways are there to choose a 5 card hand that contains at least 3 Aces?</a:t>
            </a:r>
          </a:p>
          <a:p>
            <a:pPr marL="152396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                         </a:t>
            </a:r>
          </a:p>
          <a:p>
            <a:endParaRPr lang="en-US" sz="2400" dirty="0">
              <a:latin typeface="Candara" panose="020E0502030303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EF4124-2215-C211-443C-C1FE92059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413007" y="2275505"/>
            <a:ext cx="664041" cy="43580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3C2DB8-0E6A-DFD2-05BC-B2321A19E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890781" y="2349903"/>
            <a:ext cx="3982979" cy="39142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A5633F5-4908-01DF-AF83-1741D0C1171F}"/>
              </a:ext>
            </a:extLst>
          </p:cNvPr>
          <p:cNvSpPr/>
          <p:nvPr/>
        </p:nvSpPr>
        <p:spPr>
          <a:xfrm>
            <a:off x="120856" y="51992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2396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1. First choose 3 Aces. </a:t>
            </a:r>
          </a:p>
          <a:p>
            <a:pPr marL="152396" indent="0">
              <a:buNone/>
            </a:pPr>
            <a:endParaRPr lang="en-US" sz="2400" dirty="0">
              <a:latin typeface="Candara" panose="020E0502030303020204" pitchFamily="34" charset="0"/>
            </a:endParaRPr>
          </a:p>
          <a:p>
            <a:pPr marL="152396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2. Then choose remaining two cards.</a:t>
            </a:r>
          </a:p>
        </p:txBody>
      </p:sp>
      <p:pic>
        <p:nvPicPr>
          <p:cNvPr id="22" name="Picture 21" descr="latex-image-1.pdf&#10;4 choose 3 times 49 choose 2">
            <a:extLst>
              <a:ext uri="{FF2B5EF4-FFF2-40B4-BE49-F238E27FC236}">
                <a16:creationId xmlns:a16="http://schemas.microsoft.com/office/drawing/2014/main" id="{0A92B95C-2C8C-1B5C-84E5-5D6B80100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304" y="5291426"/>
            <a:ext cx="1987674" cy="10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6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4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84DC0ED-77E4-ED41-933A-1FED656AE0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4200"/>
              <a:buNone/>
              <a:defRPr sz="3200" b="1" i="0" kern="12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2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Sleuth’s Criterion (Rudich)  - a different way</a:t>
            </a:r>
          </a:p>
        </p:txBody>
      </p:sp>
      <p:sp>
        <p:nvSpPr>
          <p:cNvPr id="804" name="Google Shape;804;p45"/>
          <p:cNvSpPr txBox="1">
            <a:spLocks noGrp="1"/>
          </p:cNvSpPr>
          <p:nvPr>
            <p:ph type="body" idx="1"/>
          </p:nvPr>
        </p:nvSpPr>
        <p:spPr>
          <a:xfrm>
            <a:off x="536456" y="1207829"/>
            <a:ext cx="11360800" cy="14155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F</a:t>
            </a:r>
            <a:r>
              <a:rPr lang="en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or each object constructed, it should be possible to reconstruct the </a:t>
            </a:r>
            <a:r>
              <a:rPr lang="en" sz="3600" b="1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unique</a:t>
            </a:r>
            <a:r>
              <a:rPr lang="en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 sequence of choices that led to it.</a:t>
            </a:r>
          </a:p>
          <a:p>
            <a:pPr marL="0" indent="0">
              <a:buNone/>
            </a:pPr>
            <a:endParaRPr lang="en" sz="3600" dirty="0">
              <a:ea typeface="Amatic SC"/>
              <a:cs typeface="Amatic SC"/>
              <a:sym typeface="Amatic SC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BC4FEB-F7C3-704D-8E00-E9DF29DB08E6}"/>
              </a:ext>
            </a:extLst>
          </p:cNvPr>
          <p:cNvSpPr/>
          <p:nvPr/>
        </p:nvSpPr>
        <p:spPr>
          <a:xfrm>
            <a:off x="828805" y="2711311"/>
            <a:ext cx="5168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396"/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</a:rPr>
              <a:t>No sequence 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sym typeface="Wingdings" pitchFamily="2" charset="2"/>
              </a:rPr>
              <a:t> under counting</a:t>
            </a:r>
            <a:endParaRPr lang="en-US" sz="28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527BD0-619D-4D43-ADFA-B4270514A384}"/>
              </a:ext>
            </a:extLst>
          </p:cNvPr>
          <p:cNvSpPr/>
          <p:nvPr/>
        </p:nvSpPr>
        <p:spPr>
          <a:xfrm>
            <a:off x="6095999" y="2711311"/>
            <a:ext cx="5509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396"/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</a:rPr>
              <a:t>Many sequences 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sym typeface="Wingdings" pitchFamily="2" charset="2"/>
              </a:rPr>
              <a:t> over counting</a:t>
            </a:r>
            <a:endParaRPr lang="en-US" sz="28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AECC7AB-1E55-4A46-A6FB-6A6B281D097D}"/>
              </a:ext>
            </a:extLst>
          </p:cNvPr>
          <p:cNvSpPr txBox="1">
            <a:spLocks/>
          </p:cNvSpPr>
          <p:nvPr/>
        </p:nvSpPr>
        <p:spPr>
          <a:xfrm>
            <a:off x="415600" y="3623470"/>
            <a:ext cx="11360800" cy="101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152396" indent="0">
              <a:buNone/>
            </a:pPr>
            <a:r>
              <a:rPr lang="en-US" sz="2800" dirty="0">
                <a:latin typeface="Candara" panose="020E0502030303020204" pitchFamily="34" charset="0"/>
              </a:rPr>
              <a:t>EXAMPLE: How many ways are there to choose a 5 card hand that contains at least 3 Aces?</a:t>
            </a:r>
          </a:p>
          <a:p>
            <a:pPr marL="152396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                         </a:t>
            </a:r>
          </a:p>
          <a:p>
            <a:endParaRPr lang="en-US" sz="2400" dirty="0">
              <a:latin typeface="Candara" panose="020E0502030303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7C4CCD-98C1-6D46-9F0F-8294BE144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413007" y="2275505"/>
            <a:ext cx="664041" cy="43580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272AE5-CB07-6B40-AEEC-1B2CA80DC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890781" y="2349903"/>
            <a:ext cx="3982979" cy="39142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10A99-B69F-4045-B59C-110C9F76323C}"/>
              </a:ext>
            </a:extLst>
          </p:cNvPr>
          <p:cNvSpPr/>
          <p:nvPr/>
        </p:nvSpPr>
        <p:spPr>
          <a:xfrm>
            <a:off x="415599" y="4947094"/>
            <a:ext cx="71093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396" indent="0">
              <a:buNone/>
            </a:pPr>
            <a:r>
              <a:rPr lang="en-US" sz="2800" dirty="0">
                <a:solidFill>
                  <a:srgbClr val="7030A0"/>
                </a:solidFill>
                <a:latin typeface="Candara" panose="020E0502030303020204" pitchFamily="34" charset="0"/>
              </a:rPr>
              <a:t>When in doubt, break up into disjoint sets you know how to count, and then use the sum rule.</a:t>
            </a:r>
          </a:p>
        </p:txBody>
      </p:sp>
    </p:spTree>
    <p:extLst>
      <p:ext uri="{BB962C8B-B14F-4D97-AF65-F5344CB8AC3E}">
        <p14:creationId xmlns:p14="http://schemas.microsoft.com/office/powerpoint/2010/main" val="93541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84DC0ED-77E4-ED41-933A-1FED656AE0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4200"/>
              <a:buNone/>
              <a:defRPr sz="3200" b="1" i="0" kern="12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2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Sleuth’s Criterion (Rudich) – correct solution </a:t>
            </a:r>
          </a:p>
        </p:txBody>
      </p:sp>
      <p:sp>
        <p:nvSpPr>
          <p:cNvPr id="804" name="Google Shape;804;p45"/>
          <p:cNvSpPr txBox="1">
            <a:spLocks noGrp="1"/>
          </p:cNvSpPr>
          <p:nvPr>
            <p:ph type="body" idx="1"/>
          </p:nvPr>
        </p:nvSpPr>
        <p:spPr>
          <a:xfrm>
            <a:off x="536456" y="1207829"/>
            <a:ext cx="11360800" cy="14155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F</a:t>
            </a:r>
            <a:r>
              <a:rPr lang="en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or each object constructed, it should be possible to reconstruct the </a:t>
            </a:r>
            <a:r>
              <a:rPr lang="en" sz="3600" b="1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unique</a:t>
            </a:r>
            <a:r>
              <a:rPr lang="en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 sequence of choices that led to it.</a:t>
            </a:r>
          </a:p>
          <a:p>
            <a:pPr marL="0" indent="0">
              <a:buNone/>
            </a:pPr>
            <a:endParaRPr lang="en" sz="3600" dirty="0">
              <a:ea typeface="Amatic SC"/>
              <a:cs typeface="Amatic SC"/>
              <a:sym typeface="Amatic SC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BC4FEB-F7C3-704D-8E00-E9DF29DB08E6}"/>
              </a:ext>
            </a:extLst>
          </p:cNvPr>
          <p:cNvSpPr/>
          <p:nvPr/>
        </p:nvSpPr>
        <p:spPr>
          <a:xfrm>
            <a:off x="828805" y="2711311"/>
            <a:ext cx="5168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396"/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</a:rPr>
              <a:t>No sequence 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sym typeface="Wingdings" pitchFamily="2" charset="2"/>
              </a:rPr>
              <a:t> under counting</a:t>
            </a:r>
            <a:endParaRPr lang="en-US" sz="28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527BD0-619D-4D43-ADFA-B4270514A384}"/>
              </a:ext>
            </a:extLst>
          </p:cNvPr>
          <p:cNvSpPr/>
          <p:nvPr/>
        </p:nvSpPr>
        <p:spPr>
          <a:xfrm>
            <a:off x="6095999" y="2711311"/>
            <a:ext cx="5509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396"/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</a:rPr>
              <a:t>Many sequences 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sym typeface="Wingdings" pitchFamily="2" charset="2"/>
              </a:rPr>
              <a:t> over counting</a:t>
            </a:r>
            <a:endParaRPr lang="en-US" sz="28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AECC7AB-1E55-4A46-A6FB-6A6B281D097D}"/>
              </a:ext>
            </a:extLst>
          </p:cNvPr>
          <p:cNvSpPr txBox="1">
            <a:spLocks/>
          </p:cNvSpPr>
          <p:nvPr/>
        </p:nvSpPr>
        <p:spPr>
          <a:xfrm>
            <a:off x="221600" y="3375444"/>
            <a:ext cx="11360800" cy="101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152396" indent="0">
              <a:buNone/>
            </a:pPr>
            <a:r>
              <a:rPr lang="en-US" sz="2800" dirty="0">
                <a:latin typeface="Candara" panose="020E0502030303020204" pitchFamily="34" charset="0"/>
              </a:rPr>
              <a:t>EXAMPLE: How many ways are there to choose a 5 card hand that contains at least 3 Aces?</a:t>
            </a:r>
          </a:p>
          <a:p>
            <a:pPr marL="152396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                         </a:t>
            </a:r>
          </a:p>
          <a:p>
            <a:endParaRPr lang="en-US" sz="2400" dirty="0">
              <a:latin typeface="Candara" panose="020E0502030303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7C4CCD-98C1-6D46-9F0F-8294BE144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413007" y="2275505"/>
            <a:ext cx="664041" cy="43580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272AE5-CB07-6B40-AEEC-1B2CA80DC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890781" y="2349903"/>
            <a:ext cx="3982979" cy="39142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10A99-B69F-4045-B59C-110C9F76323C}"/>
              </a:ext>
            </a:extLst>
          </p:cNvPr>
          <p:cNvSpPr/>
          <p:nvPr/>
        </p:nvSpPr>
        <p:spPr>
          <a:xfrm>
            <a:off x="415599" y="4947094"/>
            <a:ext cx="71093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396" indent="0">
              <a:buNone/>
            </a:pPr>
            <a:r>
              <a:rPr lang="en-US" sz="2800" dirty="0">
                <a:solidFill>
                  <a:srgbClr val="7030A0"/>
                </a:solidFill>
                <a:latin typeface="Candara" panose="020E0502030303020204" pitchFamily="34" charset="0"/>
              </a:rPr>
              <a:t>Use the sum rule </a:t>
            </a:r>
          </a:p>
          <a:p>
            <a:pPr marL="152396" indent="0">
              <a:buNone/>
            </a:pPr>
            <a:r>
              <a:rPr lang="en-US" sz="3600" b="1" dirty="0">
                <a:solidFill>
                  <a:srgbClr val="7030A0"/>
                </a:solidFill>
                <a:latin typeface="Candara" panose="020E0502030303020204" pitchFamily="34" charset="0"/>
              </a:rPr>
              <a:t>=</a:t>
            </a:r>
            <a:r>
              <a:rPr lang="en-US" sz="2800" dirty="0">
                <a:latin typeface="Candara" panose="020E0502030303020204" pitchFamily="34" charset="0"/>
              </a:rPr>
              <a:t> # 5 card hand containing exactly 3 Aces </a:t>
            </a:r>
          </a:p>
          <a:p>
            <a:pPr marL="152396"/>
            <a:r>
              <a:rPr lang="en-US" sz="3600" b="1" dirty="0">
                <a:solidFill>
                  <a:srgbClr val="7030A0"/>
                </a:solidFill>
                <a:latin typeface="Candara" panose="020E0502030303020204" pitchFamily="34" charset="0"/>
              </a:rPr>
              <a:t>+</a:t>
            </a:r>
            <a:r>
              <a:rPr lang="en-US" sz="2800" dirty="0">
                <a:latin typeface="Candara" panose="020E0502030303020204" pitchFamily="34" charset="0"/>
              </a:rPr>
              <a:t> # 5 card hand containing exactly 4 Aces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E3A91F-A576-0E4B-B507-5432959C6159}"/>
                  </a:ext>
                </a:extLst>
              </p:cNvPr>
              <p:cNvSpPr/>
              <p:nvPr/>
            </p:nvSpPr>
            <p:spPr>
              <a:xfrm>
                <a:off x="7868615" y="4433107"/>
                <a:ext cx="2069541" cy="1027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E3A91F-A576-0E4B-B507-5432959C6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615" y="4433107"/>
                <a:ext cx="2069541" cy="1027974"/>
              </a:xfrm>
              <a:prstGeom prst="rect">
                <a:avLst/>
              </a:prstGeom>
              <a:blipFill>
                <a:blip r:embed="rId3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AC7A0D5-48C2-9A49-8663-35F361AD94BF}"/>
                  </a:ext>
                </a:extLst>
              </p:cNvPr>
              <p:cNvSpPr/>
              <p:nvPr/>
            </p:nvSpPr>
            <p:spPr>
              <a:xfrm>
                <a:off x="7868615" y="5639462"/>
                <a:ext cx="1138517" cy="1027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48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AC7A0D5-48C2-9A49-8663-35F361AD9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615" y="5639462"/>
                <a:ext cx="1138517" cy="1027974"/>
              </a:xfrm>
              <a:prstGeom prst="rect">
                <a:avLst/>
              </a:prstGeom>
              <a:blipFill>
                <a:blip r:embed="rId4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0AC238-B5B7-854A-985C-9050B073C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862195" y="4947094"/>
            <a:ext cx="1006420" cy="69236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1C45BD-31E0-814D-B321-2DF158552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862195" y="6082019"/>
            <a:ext cx="1006420" cy="7143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5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9B8F2-DA9F-D163-0B97-ADCFBBB6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5DF1-1DF0-EA74-7E58-F4BB8AEC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58725-1996-B5CB-5EBF-883826886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Sleuth’s Criterion</a:t>
            </a:r>
          </a:p>
          <a:p>
            <a:r>
              <a:rPr lang="en-US" dirty="0">
                <a:solidFill>
                  <a:srgbClr val="0070C0"/>
                </a:solidFill>
              </a:rPr>
              <a:t>Stars and Bars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Pigeonhole Principle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More examples?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25858-DF06-E946-F660-543C9010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3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31A3-1EDD-2940-AE45-436A823F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69" y="195408"/>
            <a:ext cx="10972800" cy="878301"/>
          </a:xfrm>
        </p:spPr>
        <p:txBody>
          <a:bodyPr>
            <a:normAutofit/>
          </a:bodyPr>
          <a:lstStyle/>
          <a:p>
            <a:r>
              <a:rPr lang="en-US" dirty="0"/>
              <a:t>Example: Kids and Candies</a:t>
            </a:r>
          </a:p>
        </p:txBody>
      </p:sp>
      <p:pic>
        <p:nvPicPr>
          <p:cNvPr id="11" name="Google Shape;1004;p58" descr="3 different kids">
            <a:extLst>
              <a:ext uri="{FF2B5EF4-FFF2-40B4-BE49-F238E27FC236}">
                <a16:creationId xmlns:a16="http://schemas.microsoft.com/office/drawing/2014/main" id="{940D3AA1-55A3-F344-B310-B847175CFA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8143"/>
          <a:stretch/>
        </p:blipFill>
        <p:spPr>
          <a:xfrm>
            <a:off x="810419" y="1527683"/>
            <a:ext cx="3752875" cy="205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 descr="5 indistinguishable candies">
            <a:extLst>
              <a:ext uri="{FF2B5EF4-FFF2-40B4-BE49-F238E27FC236}">
                <a16:creationId xmlns:a16="http://schemas.microsoft.com/office/drawing/2014/main" id="{070E737F-AA4F-826E-EF4F-41DC5C3B30FE}"/>
              </a:ext>
            </a:extLst>
          </p:cNvPr>
          <p:cNvGrpSpPr/>
          <p:nvPr/>
        </p:nvGrpSpPr>
        <p:grpSpPr>
          <a:xfrm>
            <a:off x="6454807" y="1205359"/>
            <a:ext cx="4044149" cy="2569931"/>
            <a:chOff x="6454807" y="1205359"/>
            <a:chExt cx="4044149" cy="2569931"/>
          </a:xfrm>
        </p:grpSpPr>
        <p:pic>
          <p:nvPicPr>
            <p:cNvPr id="12" name="Google Shape;1005;p58">
              <a:extLst>
                <a:ext uri="{FF2B5EF4-FFF2-40B4-BE49-F238E27FC236}">
                  <a16:creationId xmlns:a16="http://schemas.microsoft.com/office/drawing/2014/main" id="{12811545-0879-E34E-A97D-EF6AF2B3FEB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19857" y="1205359"/>
              <a:ext cx="1222099" cy="654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006;p58">
              <a:extLst>
                <a:ext uri="{FF2B5EF4-FFF2-40B4-BE49-F238E27FC236}">
                  <a16:creationId xmlns:a16="http://schemas.microsoft.com/office/drawing/2014/main" id="{06A34295-D13B-164A-B70E-4552F427C084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72232" y="1303009"/>
              <a:ext cx="1222099" cy="654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007;p58">
              <a:extLst>
                <a:ext uri="{FF2B5EF4-FFF2-40B4-BE49-F238E27FC236}">
                  <a16:creationId xmlns:a16="http://schemas.microsoft.com/office/drawing/2014/main" id="{BAF2EFBC-00EA-2B4C-A82C-7E09469B65AC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54807" y="2162646"/>
              <a:ext cx="1222099" cy="654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008;p58">
              <a:extLst>
                <a:ext uri="{FF2B5EF4-FFF2-40B4-BE49-F238E27FC236}">
                  <a16:creationId xmlns:a16="http://schemas.microsoft.com/office/drawing/2014/main" id="{7112A19C-F1E3-A944-8A22-6C03569C2E5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94957" y="3121271"/>
              <a:ext cx="1222099" cy="654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009;p58">
              <a:extLst>
                <a:ext uri="{FF2B5EF4-FFF2-40B4-BE49-F238E27FC236}">
                  <a16:creationId xmlns:a16="http://schemas.microsoft.com/office/drawing/2014/main" id="{07844B4D-547E-CB4B-B3EE-6879538A781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276857" y="2225071"/>
              <a:ext cx="1222099" cy="6540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74118-0552-5A48-B003-26C848D6C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53" y="4926652"/>
            <a:ext cx="10972800" cy="22255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many ways can we give five </a:t>
            </a:r>
            <a:r>
              <a:rPr lang="en-US" b="1" dirty="0">
                <a:solidFill>
                  <a:srgbClr val="C00000"/>
                </a:solidFill>
              </a:rPr>
              <a:t>indistinguishable </a:t>
            </a:r>
            <a:r>
              <a:rPr lang="en-US" dirty="0"/>
              <a:t>candies to these three kids?</a:t>
            </a:r>
          </a:p>
        </p:txBody>
      </p:sp>
    </p:spTree>
    <p:extLst>
      <p:ext uri="{BB962C8B-B14F-4D97-AF65-F5344CB8AC3E}">
        <p14:creationId xmlns:p14="http://schemas.microsoft.com/office/powerpoint/2010/main" val="4168890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61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Kids + Candies</a:t>
            </a:r>
            <a:endParaRPr/>
          </a:p>
          <a:p>
            <a:endParaRPr/>
          </a:p>
        </p:txBody>
      </p:sp>
      <p:grpSp>
        <p:nvGrpSpPr>
          <p:cNvPr id="3" name="Group 2" descr="4 candies to first kid, 1 to third kid">
            <a:extLst>
              <a:ext uri="{FF2B5EF4-FFF2-40B4-BE49-F238E27FC236}">
                <a16:creationId xmlns:a16="http://schemas.microsoft.com/office/drawing/2014/main" id="{6BE5B75B-9033-E622-7505-2D35831AE130}"/>
              </a:ext>
            </a:extLst>
          </p:cNvPr>
          <p:cNvGrpSpPr/>
          <p:nvPr/>
        </p:nvGrpSpPr>
        <p:grpSpPr>
          <a:xfrm>
            <a:off x="4487851" y="2287301"/>
            <a:ext cx="3216299" cy="3894131"/>
            <a:chOff x="4487851" y="2287301"/>
            <a:chExt cx="3216299" cy="3894131"/>
          </a:xfrm>
        </p:grpSpPr>
        <p:pic>
          <p:nvPicPr>
            <p:cNvPr id="1050" name="Google Shape;1050;p61"/>
            <p:cNvPicPr preferRelativeResize="0"/>
            <p:nvPr/>
          </p:nvPicPr>
          <p:blipFill rotWithShape="1">
            <a:blip r:embed="rId3">
              <a:alphaModFix/>
            </a:blip>
            <a:srcRect b="48143"/>
            <a:stretch/>
          </p:blipFill>
          <p:spPr>
            <a:xfrm>
              <a:off x="4487851" y="4550733"/>
              <a:ext cx="2983029" cy="163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1" name="Google Shape;1051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52349" y="39205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2" name="Google Shape;1052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52349" y="33761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3" name="Google Shape;1053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86883" y="39205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6" name="Google Shape;1056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52349" y="28317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7" name="Google Shape;1057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52349" y="22873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 descr="1 candy to first kid, 4 candies to third kid">
            <a:extLst>
              <a:ext uri="{FF2B5EF4-FFF2-40B4-BE49-F238E27FC236}">
                <a16:creationId xmlns:a16="http://schemas.microsoft.com/office/drawing/2014/main" id="{E1C83D21-DAE1-35C5-3449-10B439DF0BEB}"/>
              </a:ext>
            </a:extLst>
          </p:cNvPr>
          <p:cNvGrpSpPr/>
          <p:nvPr/>
        </p:nvGrpSpPr>
        <p:grpSpPr>
          <a:xfrm>
            <a:off x="8560100" y="2255917"/>
            <a:ext cx="3219483" cy="3925515"/>
            <a:chOff x="8560100" y="2255917"/>
            <a:chExt cx="3219483" cy="3925515"/>
          </a:xfrm>
        </p:grpSpPr>
        <p:pic>
          <p:nvPicPr>
            <p:cNvPr id="1054" name="Google Shape;1054;p61"/>
            <p:cNvPicPr preferRelativeResize="0"/>
            <p:nvPr/>
          </p:nvPicPr>
          <p:blipFill rotWithShape="1">
            <a:blip r:embed="rId3">
              <a:alphaModFix/>
            </a:blip>
            <a:srcRect b="48143"/>
            <a:stretch/>
          </p:blipFill>
          <p:spPr>
            <a:xfrm>
              <a:off x="8560100" y="4550733"/>
              <a:ext cx="2983029" cy="163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5" name="Google Shape;1055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24600" y="39205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8" name="Google Shape;1058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762316" y="3889117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9" name="Google Shape;1059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762316" y="3344717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0" name="Google Shape;1060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762316" y="2800317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1" name="Google Shape;1061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762316" y="2255917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roup 1" descr="3 candies to first kid, one to each of the other two kids">
            <a:extLst>
              <a:ext uri="{FF2B5EF4-FFF2-40B4-BE49-F238E27FC236}">
                <a16:creationId xmlns:a16="http://schemas.microsoft.com/office/drawing/2014/main" id="{93D5C2F9-E19B-1D6C-BABC-4135BFF36BDF}"/>
              </a:ext>
            </a:extLst>
          </p:cNvPr>
          <p:cNvGrpSpPr/>
          <p:nvPr/>
        </p:nvGrpSpPr>
        <p:grpSpPr>
          <a:xfrm>
            <a:off x="415600" y="2800301"/>
            <a:ext cx="3216300" cy="3381131"/>
            <a:chOff x="415600" y="2800301"/>
            <a:chExt cx="3216300" cy="3381131"/>
          </a:xfrm>
        </p:grpSpPr>
        <p:pic>
          <p:nvPicPr>
            <p:cNvPr id="1046" name="Google Shape;1046;p61"/>
            <p:cNvPicPr preferRelativeResize="0"/>
            <p:nvPr/>
          </p:nvPicPr>
          <p:blipFill rotWithShape="1">
            <a:blip r:embed="rId3">
              <a:alphaModFix/>
            </a:blip>
            <a:srcRect b="48143"/>
            <a:stretch/>
          </p:blipFill>
          <p:spPr>
            <a:xfrm>
              <a:off x="415600" y="4550733"/>
              <a:ext cx="2983029" cy="163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7" name="Google Shape;1047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0100" y="39205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8" name="Google Shape;1048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97367" y="39205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9" name="Google Shape;1049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14633" y="39205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2" name="Google Shape;1062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0100" y="33447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3" name="Google Shape;1063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0100" y="28003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4" name="Google Shape;1064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40367" y="0"/>
            <a:ext cx="1032067" cy="173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106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62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Kids + Candies</a:t>
            </a:r>
            <a:endParaRPr/>
          </a:p>
          <a:p>
            <a:endParaRPr/>
          </a:p>
        </p:txBody>
      </p:sp>
      <p:pic>
        <p:nvPicPr>
          <p:cNvPr id="1077" name="Google Shape;1077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5357" y="0"/>
            <a:ext cx="1032067" cy="17321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F7C95-0394-EA44-A690-EBD094BCB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Idea: count something different</a:t>
            </a:r>
          </a:p>
        </p:txBody>
      </p:sp>
      <p:grpSp>
        <p:nvGrpSpPr>
          <p:cNvPr id="10" name="Group 9" descr="3 candies to first kid, one to each of the other two kids">
            <a:extLst>
              <a:ext uri="{FF2B5EF4-FFF2-40B4-BE49-F238E27FC236}">
                <a16:creationId xmlns:a16="http://schemas.microsoft.com/office/drawing/2014/main" id="{A7ED1AE6-CAEF-4258-298B-7E4B2F270199}"/>
              </a:ext>
            </a:extLst>
          </p:cNvPr>
          <p:cNvGrpSpPr/>
          <p:nvPr/>
        </p:nvGrpSpPr>
        <p:grpSpPr>
          <a:xfrm>
            <a:off x="772417" y="2710702"/>
            <a:ext cx="3216300" cy="3381131"/>
            <a:chOff x="415600" y="2800301"/>
            <a:chExt cx="3216300" cy="3381131"/>
          </a:xfrm>
        </p:grpSpPr>
        <p:pic>
          <p:nvPicPr>
            <p:cNvPr id="11" name="Google Shape;1046;p61">
              <a:extLst>
                <a:ext uri="{FF2B5EF4-FFF2-40B4-BE49-F238E27FC236}">
                  <a16:creationId xmlns:a16="http://schemas.microsoft.com/office/drawing/2014/main" id="{5DDBE06D-7FE2-1EE1-0F8A-07A28E3BE1A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48143"/>
            <a:stretch/>
          </p:blipFill>
          <p:spPr>
            <a:xfrm>
              <a:off x="415600" y="4550733"/>
              <a:ext cx="2983029" cy="163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047;p61">
              <a:extLst>
                <a:ext uri="{FF2B5EF4-FFF2-40B4-BE49-F238E27FC236}">
                  <a16:creationId xmlns:a16="http://schemas.microsoft.com/office/drawing/2014/main" id="{198B5D21-D37E-74F0-C2EF-0B5CE5D9EA7E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0100" y="39205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048;p61">
              <a:extLst>
                <a:ext uri="{FF2B5EF4-FFF2-40B4-BE49-F238E27FC236}">
                  <a16:creationId xmlns:a16="http://schemas.microsoft.com/office/drawing/2014/main" id="{FDF82C29-EF6C-6BB2-F974-CB02C62EDFB7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97367" y="39205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049;p61">
              <a:extLst>
                <a:ext uri="{FF2B5EF4-FFF2-40B4-BE49-F238E27FC236}">
                  <a16:creationId xmlns:a16="http://schemas.microsoft.com/office/drawing/2014/main" id="{BECA1F97-7C34-5DBF-DDEB-F2C839346D32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14633" y="39205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062;p61">
              <a:extLst>
                <a:ext uri="{FF2B5EF4-FFF2-40B4-BE49-F238E27FC236}">
                  <a16:creationId xmlns:a16="http://schemas.microsoft.com/office/drawing/2014/main" id="{F4BA2AE6-2BCD-56F1-ACEE-4419EDC50E8C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0100" y="33447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063;p61">
              <a:extLst>
                <a:ext uri="{FF2B5EF4-FFF2-40B4-BE49-F238E27FC236}">
                  <a16:creationId xmlns:a16="http://schemas.microsoft.com/office/drawing/2014/main" id="{1491C211-BA35-C354-3768-88ECFB6D99B1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0100" y="28003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54589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6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Kids + Candies: count something equivalent</a:t>
            </a:r>
            <a:endParaRPr dirty="0"/>
          </a:p>
          <a:p>
            <a:endParaRPr dirty="0"/>
          </a:p>
        </p:txBody>
      </p:sp>
      <p:pic>
        <p:nvPicPr>
          <p:cNvPr id="1107" name="Google Shape;1107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0367" y="0"/>
            <a:ext cx="1032067" cy="17321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5F6717-F853-6D43-8DEB-06BFD95606B8}"/>
              </a:ext>
            </a:extLst>
          </p:cNvPr>
          <p:cNvSpPr txBox="1"/>
          <p:nvPr/>
        </p:nvSpPr>
        <p:spPr>
          <a:xfrm>
            <a:off x="4561968" y="1858398"/>
            <a:ext cx="1097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  <a:ea typeface="Helvetica" charset="0"/>
                <a:cs typeface="Helvetica" charset="0"/>
              </a:rPr>
              <a:t>Idea: Count something equivalent</a:t>
            </a:r>
          </a:p>
          <a:p>
            <a:endParaRPr lang="en-US" sz="320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r>
              <a:rPr lang="en-US" sz="3200" dirty="0">
                <a:latin typeface="Candara" panose="020E0502030303020204" pitchFamily="34" charset="0"/>
                <a:ea typeface="Helvetica" charset="0"/>
                <a:cs typeface="Helvetica" charset="0"/>
              </a:rPr>
              <a:t>5 “stars” for candies, 2 “bars” for dividers.</a:t>
            </a:r>
          </a:p>
          <a:p>
            <a:endParaRPr lang="en-US" sz="32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grpSp>
        <p:nvGrpSpPr>
          <p:cNvPr id="10" name="Group 9" descr="3 candies to first kid, one to each of the other two kids">
            <a:extLst>
              <a:ext uri="{FF2B5EF4-FFF2-40B4-BE49-F238E27FC236}">
                <a16:creationId xmlns:a16="http://schemas.microsoft.com/office/drawing/2014/main" id="{CA424863-881B-FED3-7791-A5E1FA0772CD}"/>
              </a:ext>
            </a:extLst>
          </p:cNvPr>
          <p:cNvGrpSpPr/>
          <p:nvPr/>
        </p:nvGrpSpPr>
        <p:grpSpPr>
          <a:xfrm>
            <a:off x="772417" y="2710702"/>
            <a:ext cx="3216300" cy="3381131"/>
            <a:chOff x="415600" y="2800301"/>
            <a:chExt cx="3216300" cy="3381131"/>
          </a:xfrm>
        </p:grpSpPr>
        <p:pic>
          <p:nvPicPr>
            <p:cNvPr id="11" name="Google Shape;1046;p61">
              <a:extLst>
                <a:ext uri="{FF2B5EF4-FFF2-40B4-BE49-F238E27FC236}">
                  <a16:creationId xmlns:a16="http://schemas.microsoft.com/office/drawing/2014/main" id="{71E583EE-3768-3571-D2AC-AA914EB2DC6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48143"/>
            <a:stretch/>
          </p:blipFill>
          <p:spPr>
            <a:xfrm>
              <a:off x="415600" y="4550733"/>
              <a:ext cx="2983029" cy="163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047;p61">
              <a:extLst>
                <a:ext uri="{FF2B5EF4-FFF2-40B4-BE49-F238E27FC236}">
                  <a16:creationId xmlns:a16="http://schemas.microsoft.com/office/drawing/2014/main" id="{EF58507C-7646-8C8D-545F-EB49AE1055DA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0100" y="39205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048;p61">
              <a:extLst>
                <a:ext uri="{FF2B5EF4-FFF2-40B4-BE49-F238E27FC236}">
                  <a16:creationId xmlns:a16="http://schemas.microsoft.com/office/drawing/2014/main" id="{E4C597F2-85A6-9DB4-CB80-1947724C2B57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97367" y="39205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049;p61">
              <a:extLst>
                <a:ext uri="{FF2B5EF4-FFF2-40B4-BE49-F238E27FC236}">
                  <a16:creationId xmlns:a16="http://schemas.microsoft.com/office/drawing/2014/main" id="{E97B6783-B2D5-3D05-9F2C-9F90D5AA53E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14633" y="39205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062;p61">
              <a:extLst>
                <a:ext uri="{FF2B5EF4-FFF2-40B4-BE49-F238E27FC236}">
                  <a16:creationId xmlns:a16="http://schemas.microsoft.com/office/drawing/2014/main" id="{248A2C6D-25FB-D2A8-66F0-1E13CA7E807C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0100" y="33447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063;p61">
              <a:extLst>
                <a:ext uri="{FF2B5EF4-FFF2-40B4-BE49-F238E27FC236}">
                  <a16:creationId xmlns:a16="http://schemas.microsoft.com/office/drawing/2014/main" id="{090B8720-BF87-8761-9C99-AEC0E1104BAD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0100" y="28003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 descr="3 stars, 1 bar, 1 star, 1 bar, 1 star">
            <a:extLst>
              <a:ext uri="{FF2B5EF4-FFF2-40B4-BE49-F238E27FC236}">
                <a16:creationId xmlns:a16="http://schemas.microsoft.com/office/drawing/2014/main" id="{BC5035CF-3845-0FD9-83A5-FB5685A0B6DF}"/>
              </a:ext>
            </a:extLst>
          </p:cNvPr>
          <p:cNvGrpSpPr/>
          <p:nvPr/>
        </p:nvGrpSpPr>
        <p:grpSpPr>
          <a:xfrm>
            <a:off x="4201501" y="4255633"/>
            <a:ext cx="7288868" cy="1408400"/>
            <a:chOff x="4201501" y="4255633"/>
            <a:chExt cx="7288868" cy="1408400"/>
          </a:xfrm>
        </p:grpSpPr>
        <p:sp>
          <p:nvSpPr>
            <p:cNvPr id="1099" name="Google Shape;1099;p64"/>
            <p:cNvSpPr/>
            <p:nvPr/>
          </p:nvSpPr>
          <p:spPr>
            <a:xfrm>
              <a:off x="7837700" y="4255633"/>
              <a:ext cx="321600" cy="1408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0" name="Google Shape;1100;p64"/>
            <p:cNvSpPr/>
            <p:nvPr/>
          </p:nvSpPr>
          <p:spPr>
            <a:xfrm>
              <a:off x="9617633" y="4255633"/>
              <a:ext cx="321600" cy="1408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1108" name="Google Shape;1108;p64"/>
            <p:cNvPicPr preferRelativeResize="0"/>
            <p:nvPr/>
          </p:nvPicPr>
          <p:blipFill rotWithShape="1">
            <a:blip r:embed="rId6">
              <a:alphaModFix/>
            </a:blip>
            <a:srcRect r="45655"/>
            <a:stretch/>
          </p:blipFill>
          <p:spPr>
            <a:xfrm>
              <a:off x="4201501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9" name="Google Shape;1109;p64"/>
            <p:cNvPicPr preferRelativeResize="0"/>
            <p:nvPr/>
          </p:nvPicPr>
          <p:blipFill rotWithShape="1">
            <a:blip r:embed="rId6">
              <a:alphaModFix/>
            </a:blip>
            <a:srcRect r="45655"/>
            <a:stretch/>
          </p:blipFill>
          <p:spPr>
            <a:xfrm>
              <a:off x="5450834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0" name="Google Shape;1110;p64"/>
            <p:cNvPicPr preferRelativeResize="0"/>
            <p:nvPr/>
          </p:nvPicPr>
          <p:blipFill rotWithShape="1">
            <a:blip r:embed="rId6">
              <a:alphaModFix/>
            </a:blip>
            <a:srcRect r="45655"/>
            <a:stretch/>
          </p:blipFill>
          <p:spPr>
            <a:xfrm>
              <a:off x="6644267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1" name="Google Shape;1111;p64"/>
            <p:cNvPicPr preferRelativeResize="0"/>
            <p:nvPr/>
          </p:nvPicPr>
          <p:blipFill rotWithShape="1">
            <a:blip r:embed="rId6">
              <a:alphaModFix/>
            </a:blip>
            <a:srcRect r="45655"/>
            <a:stretch/>
          </p:blipFill>
          <p:spPr>
            <a:xfrm>
              <a:off x="8372434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2" name="Google Shape;1112;p64"/>
            <p:cNvPicPr preferRelativeResize="0"/>
            <p:nvPr/>
          </p:nvPicPr>
          <p:blipFill rotWithShape="1">
            <a:blip r:embed="rId6">
              <a:alphaModFix/>
            </a:blip>
            <a:srcRect r="45655"/>
            <a:stretch/>
          </p:blipFill>
          <p:spPr>
            <a:xfrm>
              <a:off x="10458301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9110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D840E-DA32-6603-F1DE-D6105E07F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D8FCB-FB54-19AE-CDF1-09249E35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E5970-3ABC-5394-BB92-C95F488FE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 Rule, Product Rule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Combinations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Binomial Theorem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Multinomial Coefficients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Combinatorial Proofs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Inclusion-Exclusion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C9D1F-3BDC-FE51-633E-5C5C92BD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31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66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Kids + Candies: another example</a:t>
            </a:r>
            <a:endParaRPr dirty="0"/>
          </a:p>
          <a:p>
            <a:endParaRPr dirty="0"/>
          </a:p>
        </p:txBody>
      </p:sp>
      <p:pic>
        <p:nvPicPr>
          <p:cNvPr id="1136" name="Google Shape;1136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0367" y="0"/>
            <a:ext cx="1032067" cy="1732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 descr="1 star, 1 bar, 1 bar, 4 stars">
            <a:extLst>
              <a:ext uri="{FF2B5EF4-FFF2-40B4-BE49-F238E27FC236}">
                <a16:creationId xmlns:a16="http://schemas.microsoft.com/office/drawing/2014/main" id="{31F882FE-1DED-38D0-E2D5-AD374DD5D201}"/>
              </a:ext>
            </a:extLst>
          </p:cNvPr>
          <p:cNvGrpSpPr/>
          <p:nvPr/>
        </p:nvGrpSpPr>
        <p:grpSpPr>
          <a:xfrm>
            <a:off x="4201501" y="4255633"/>
            <a:ext cx="7574901" cy="1408400"/>
            <a:chOff x="4201501" y="4255633"/>
            <a:chExt cx="7574901" cy="1408400"/>
          </a:xfrm>
        </p:grpSpPr>
        <p:sp>
          <p:nvSpPr>
            <p:cNvPr id="1134" name="Google Shape;1134;p66"/>
            <p:cNvSpPr/>
            <p:nvPr/>
          </p:nvSpPr>
          <p:spPr>
            <a:xfrm>
              <a:off x="5647533" y="4255633"/>
              <a:ext cx="321600" cy="1408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5" name="Google Shape;1135;p66"/>
            <p:cNvSpPr/>
            <p:nvPr/>
          </p:nvSpPr>
          <p:spPr>
            <a:xfrm>
              <a:off x="6588917" y="4255633"/>
              <a:ext cx="321600" cy="1408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1143" name="Google Shape;1143;p66"/>
            <p:cNvPicPr preferRelativeResize="0"/>
            <p:nvPr/>
          </p:nvPicPr>
          <p:blipFill rotWithShape="1">
            <a:blip r:embed="rId4">
              <a:alphaModFix/>
            </a:blip>
            <a:srcRect r="45655"/>
            <a:stretch/>
          </p:blipFill>
          <p:spPr>
            <a:xfrm>
              <a:off x="4201501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4" name="Google Shape;1144;p66"/>
            <p:cNvPicPr preferRelativeResize="0"/>
            <p:nvPr/>
          </p:nvPicPr>
          <p:blipFill rotWithShape="1">
            <a:blip r:embed="rId4">
              <a:alphaModFix/>
            </a:blip>
            <a:srcRect r="45655"/>
            <a:stretch/>
          </p:blipFill>
          <p:spPr>
            <a:xfrm>
              <a:off x="7237967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5" name="Google Shape;1145;p66"/>
            <p:cNvPicPr preferRelativeResize="0"/>
            <p:nvPr/>
          </p:nvPicPr>
          <p:blipFill rotWithShape="1">
            <a:blip r:embed="rId4">
              <a:alphaModFix/>
            </a:blip>
            <a:srcRect r="45655"/>
            <a:stretch/>
          </p:blipFill>
          <p:spPr>
            <a:xfrm>
              <a:off x="8400134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6" name="Google Shape;1146;p66"/>
            <p:cNvPicPr preferRelativeResize="0"/>
            <p:nvPr/>
          </p:nvPicPr>
          <p:blipFill rotWithShape="1">
            <a:blip r:embed="rId4">
              <a:alphaModFix/>
            </a:blip>
            <a:srcRect r="45655"/>
            <a:stretch/>
          </p:blipFill>
          <p:spPr>
            <a:xfrm>
              <a:off x="9620434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7" name="Google Shape;1147;p66"/>
            <p:cNvPicPr preferRelativeResize="0"/>
            <p:nvPr/>
          </p:nvPicPr>
          <p:blipFill rotWithShape="1">
            <a:blip r:embed="rId4">
              <a:alphaModFix/>
            </a:blip>
            <a:srcRect r="45655"/>
            <a:stretch/>
          </p:blipFill>
          <p:spPr>
            <a:xfrm>
              <a:off x="10744334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96C3D9A-698A-124B-A183-6274250645F2}"/>
              </a:ext>
            </a:extLst>
          </p:cNvPr>
          <p:cNvSpPr txBox="1"/>
          <p:nvPr/>
        </p:nvSpPr>
        <p:spPr>
          <a:xfrm>
            <a:off x="4201501" y="1458467"/>
            <a:ext cx="1097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  <a:ea typeface="Helvetica" charset="0"/>
                <a:cs typeface="Helvetica" charset="0"/>
              </a:rPr>
              <a:t>Idea: Count something equivalent</a:t>
            </a:r>
          </a:p>
          <a:p>
            <a:endParaRPr lang="en-US" sz="320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r>
              <a:rPr lang="en-US" sz="3200" dirty="0">
                <a:latin typeface="Candara" panose="020E0502030303020204" pitchFamily="34" charset="0"/>
                <a:ea typeface="Helvetica" charset="0"/>
                <a:cs typeface="Helvetica" charset="0"/>
              </a:rPr>
              <a:t>5 “stars” for candies, 2 “bars” for dividers.</a:t>
            </a:r>
          </a:p>
          <a:p>
            <a:endParaRPr lang="en-US" sz="32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grpSp>
        <p:nvGrpSpPr>
          <p:cNvPr id="10" name="Group 9" descr="1 candy to first kid, 4 candies to third kid">
            <a:extLst>
              <a:ext uri="{FF2B5EF4-FFF2-40B4-BE49-F238E27FC236}">
                <a16:creationId xmlns:a16="http://schemas.microsoft.com/office/drawing/2014/main" id="{DCF99CC2-67DF-DFA7-A2D4-AA8D2AD24F7C}"/>
              </a:ext>
            </a:extLst>
          </p:cNvPr>
          <p:cNvGrpSpPr/>
          <p:nvPr/>
        </p:nvGrpSpPr>
        <p:grpSpPr>
          <a:xfrm>
            <a:off x="399422" y="2062920"/>
            <a:ext cx="3219483" cy="3925515"/>
            <a:chOff x="8560100" y="2255917"/>
            <a:chExt cx="3219483" cy="3925515"/>
          </a:xfrm>
        </p:grpSpPr>
        <p:pic>
          <p:nvPicPr>
            <p:cNvPr id="11" name="Google Shape;1054;p61">
              <a:extLst>
                <a:ext uri="{FF2B5EF4-FFF2-40B4-BE49-F238E27FC236}">
                  <a16:creationId xmlns:a16="http://schemas.microsoft.com/office/drawing/2014/main" id="{B0BCE894-13AE-80E8-584A-CBE6D5FA769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b="48143"/>
            <a:stretch/>
          </p:blipFill>
          <p:spPr>
            <a:xfrm>
              <a:off x="8560100" y="4550733"/>
              <a:ext cx="2983029" cy="163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055;p61">
              <a:extLst>
                <a:ext uri="{FF2B5EF4-FFF2-40B4-BE49-F238E27FC236}">
                  <a16:creationId xmlns:a16="http://schemas.microsoft.com/office/drawing/2014/main" id="{A53EF399-41C0-A061-8A46-37E36A25B7DD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724600" y="39205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058;p61">
              <a:extLst>
                <a:ext uri="{FF2B5EF4-FFF2-40B4-BE49-F238E27FC236}">
                  <a16:creationId xmlns:a16="http://schemas.microsoft.com/office/drawing/2014/main" id="{412420DC-EC6D-E409-07AB-20031BCEBAE7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762316" y="3889117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059;p61">
              <a:extLst>
                <a:ext uri="{FF2B5EF4-FFF2-40B4-BE49-F238E27FC236}">
                  <a16:creationId xmlns:a16="http://schemas.microsoft.com/office/drawing/2014/main" id="{BC52F779-FC46-F993-3D4D-2E2FE1B4354B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762316" y="3344717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060;p61">
              <a:extLst>
                <a:ext uri="{FF2B5EF4-FFF2-40B4-BE49-F238E27FC236}">
                  <a16:creationId xmlns:a16="http://schemas.microsoft.com/office/drawing/2014/main" id="{46466341-DED8-6ED4-E080-268D6A493AB1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762316" y="2800317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061;p61">
              <a:extLst>
                <a:ext uri="{FF2B5EF4-FFF2-40B4-BE49-F238E27FC236}">
                  <a16:creationId xmlns:a16="http://schemas.microsoft.com/office/drawing/2014/main" id="{B86D7575-5A62-7750-054E-7C9362269A1E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762316" y="2255917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6813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67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Kids + Candies: bijection</a:t>
            </a:r>
            <a:endParaRPr dirty="0"/>
          </a:p>
          <a:p>
            <a:endParaRPr dirty="0"/>
          </a:p>
        </p:txBody>
      </p:sp>
      <p:pic>
        <p:nvPicPr>
          <p:cNvPr id="1154" name="Google Shape;1154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0367" y="0"/>
            <a:ext cx="1032067" cy="17321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E75C68-A177-9F49-80A3-838132E7B4E2}"/>
              </a:ext>
            </a:extLst>
          </p:cNvPr>
          <p:cNvSpPr txBox="1"/>
          <p:nvPr/>
        </p:nvSpPr>
        <p:spPr>
          <a:xfrm>
            <a:off x="4561968" y="1858398"/>
            <a:ext cx="72144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  <a:ea typeface="Helvetica" charset="0"/>
                <a:cs typeface="Helvetica" charset="0"/>
              </a:rPr>
              <a:t>For each candy distribution, there is exactly one corresponding way to arrange the stars and bars.</a:t>
            </a:r>
          </a:p>
          <a:p>
            <a:endParaRPr lang="en-US" sz="320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r>
              <a:rPr lang="en-US" sz="3200" dirty="0">
                <a:latin typeface="Candara" panose="020E0502030303020204" pitchFamily="34" charset="0"/>
                <a:ea typeface="Helvetica" charset="0"/>
                <a:cs typeface="Helvetica" charset="0"/>
              </a:rPr>
              <a:t>Conversely, for each arrangement of stars and bars, there is exactly one candy distribution it represents.</a:t>
            </a:r>
          </a:p>
          <a:p>
            <a:endParaRPr lang="en-US" sz="32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grpSp>
        <p:nvGrpSpPr>
          <p:cNvPr id="9" name="Group 8" descr="1 candy to first kid, 4 candies to third kid">
            <a:extLst>
              <a:ext uri="{FF2B5EF4-FFF2-40B4-BE49-F238E27FC236}">
                <a16:creationId xmlns:a16="http://schemas.microsoft.com/office/drawing/2014/main" id="{3C5E9594-DE44-D1CE-BDEE-0109EE7848D9}"/>
              </a:ext>
            </a:extLst>
          </p:cNvPr>
          <p:cNvGrpSpPr/>
          <p:nvPr/>
        </p:nvGrpSpPr>
        <p:grpSpPr>
          <a:xfrm>
            <a:off x="399422" y="2062920"/>
            <a:ext cx="3219483" cy="3925515"/>
            <a:chOff x="8560100" y="2255917"/>
            <a:chExt cx="3219483" cy="3925515"/>
          </a:xfrm>
        </p:grpSpPr>
        <p:pic>
          <p:nvPicPr>
            <p:cNvPr id="10" name="Google Shape;1054;p61">
              <a:extLst>
                <a:ext uri="{FF2B5EF4-FFF2-40B4-BE49-F238E27FC236}">
                  <a16:creationId xmlns:a16="http://schemas.microsoft.com/office/drawing/2014/main" id="{7B39874F-97EC-8BDB-046D-A3FA8D12985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48143"/>
            <a:stretch/>
          </p:blipFill>
          <p:spPr>
            <a:xfrm>
              <a:off x="8560100" y="4550733"/>
              <a:ext cx="2983029" cy="163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055;p61">
              <a:extLst>
                <a:ext uri="{FF2B5EF4-FFF2-40B4-BE49-F238E27FC236}">
                  <a16:creationId xmlns:a16="http://schemas.microsoft.com/office/drawing/2014/main" id="{DA02A128-B4A6-F05D-B636-643204628E98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724600" y="39205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058;p61">
              <a:extLst>
                <a:ext uri="{FF2B5EF4-FFF2-40B4-BE49-F238E27FC236}">
                  <a16:creationId xmlns:a16="http://schemas.microsoft.com/office/drawing/2014/main" id="{24E90F46-7AAE-0DF8-6335-426B8645AC1F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762316" y="3889117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059;p61">
              <a:extLst>
                <a:ext uri="{FF2B5EF4-FFF2-40B4-BE49-F238E27FC236}">
                  <a16:creationId xmlns:a16="http://schemas.microsoft.com/office/drawing/2014/main" id="{91EBA632-89E8-C7D3-8702-2A639A2A7A11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762316" y="3344717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060;p61">
              <a:extLst>
                <a:ext uri="{FF2B5EF4-FFF2-40B4-BE49-F238E27FC236}">
                  <a16:creationId xmlns:a16="http://schemas.microsoft.com/office/drawing/2014/main" id="{A1C039C1-C446-A2C7-2876-597AAE63C952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762316" y="2800317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061;p61">
              <a:extLst>
                <a:ext uri="{FF2B5EF4-FFF2-40B4-BE49-F238E27FC236}">
                  <a16:creationId xmlns:a16="http://schemas.microsoft.com/office/drawing/2014/main" id="{94B5C789-A60A-5FF9-BA81-1EC60BAE134A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762316" y="2255917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 descr="1 star, 1 bar, 1 bar, 4 stars">
            <a:extLst>
              <a:ext uri="{FF2B5EF4-FFF2-40B4-BE49-F238E27FC236}">
                <a16:creationId xmlns:a16="http://schemas.microsoft.com/office/drawing/2014/main" id="{77A63499-DA47-6BBF-C779-4314307956F4}"/>
              </a:ext>
            </a:extLst>
          </p:cNvPr>
          <p:cNvGrpSpPr/>
          <p:nvPr/>
        </p:nvGrpSpPr>
        <p:grpSpPr>
          <a:xfrm>
            <a:off x="4561968" y="5746508"/>
            <a:ext cx="6738866" cy="1068000"/>
            <a:chOff x="4201501" y="4255633"/>
            <a:chExt cx="7574901" cy="1408400"/>
          </a:xfrm>
        </p:grpSpPr>
        <p:sp>
          <p:nvSpPr>
            <p:cNvPr id="18" name="Google Shape;1134;p66">
              <a:extLst>
                <a:ext uri="{FF2B5EF4-FFF2-40B4-BE49-F238E27FC236}">
                  <a16:creationId xmlns:a16="http://schemas.microsoft.com/office/drawing/2014/main" id="{53730B21-D9FF-2AFD-5254-BB6FA763DC6A}"/>
                </a:ext>
              </a:extLst>
            </p:cNvPr>
            <p:cNvSpPr/>
            <p:nvPr/>
          </p:nvSpPr>
          <p:spPr>
            <a:xfrm>
              <a:off x="5647533" y="4255633"/>
              <a:ext cx="321600" cy="1408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135;p66">
              <a:extLst>
                <a:ext uri="{FF2B5EF4-FFF2-40B4-BE49-F238E27FC236}">
                  <a16:creationId xmlns:a16="http://schemas.microsoft.com/office/drawing/2014/main" id="{3D2F6AF8-27B3-9469-9723-A5C9C2E05264}"/>
                </a:ext>
              </a:extLst>
            </p:cNvPr>
            <p:cNvSpPr/>
            <p:nvPr/>
          </p:nvSpPr>
          <p:spPr>
            <a:xfrm>
              <a:off x="6588917" y="4255633"/>
              <a:ext cx="321600" cy="1408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20" name="Google Shape;1143;p66">
              <a:extLst>
                <a:ext uri="{FF2B5EF4-FFF2-40B4-BE49-F238E27FC236}">
                  <a16:creationId xmlns:a16="http://schemas.microsoft.com/office/drawing/2014/main" id="{1D6207EB-52E2-0809-0733-1DF66AEB56A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r="45655"/>
            <a:stretch/>
          </p:blipFill>
          <p:spPr>
            <a:xfrm>
              <a:off x="4201501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144;p66">
              <a:extLst>
                <a:ext uri="{FF2B5EF4-FFF2-40B4-BE49-F238E27FC236}">
                  <a16:creationId xmlns:a16="http://schemas.microsoft.com/office/drawing/2014/main" id="{59349630-0185-6A87-20CA-1CA36804B6A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r="45655"/>
            <a:stretch/>
          </p:blipFill>
          <p:spPr>
            <a:xfrm>
              <a:off x="7237967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145;p66">
              <a:extLst>
                <a:ext uri="{FF2B5EF4-FFF2-40B4-BE49-F238E27FC236}">
                  <a16:creationId xmlns:a16="http://schemas.microsoft.com/office/drawing/2014/main" id="{FA7E2F14-73BF-6863-E875-7A30003B3DC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r="45655"/>
            <a:stretch/>
          </p:blipFill>
          <p:spPr>
            <a:xfrm>
              <a:off x="8400134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146;p66">
              <a:extLst>
                <a:ext uri="{FF2B5EF4-FFF2-40B4-BE49-F238E27FC236}">
                  <a16:creationId xmlns:a16="http://schemas.microsoft.com/office/drawing/2014/main" id="{3B0EFDEC-1EBA-CDCD-BA14-F471C58CBB9A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r="45655"/>
            <a:stretch/>
          </p:blipFill>
          <p:spPr>
            <a:xfrm>
              <a:off x="9620434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147;p66">
              <a:extLst>
                <a:ext uri="{FF2B5EF4-FFF2-40B4-BE49-F238E27FC236}">
                  <a16:creationId xmlns:a16="http://schemas.microsoft.com/office/drawing/2014/main" id="{A125EA87-D66A-8A42-DC68-BC4A7F9EB0C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r="45655"/>
            <a:stretch/>
          </p:blipFill>
          <p:spPr>
            <a:xfrm>
              <a:off x="10744334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13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67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Kids + Candies: conclusion</a:t>
            </a:r>
            <a:endParaRPr dirty="0"/>
          </a:p>
          <a:p>
            <a:endParaRPr dirty="0"/>
          </a:p>
        </p:txBody>
      </p:sp>
      <p:pic>
        <p:nvPicPr>
          <p:cNvPr id="1154" name="Google Shape;1154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0367" y="0"/>
            <a:ext cx="1032067" cy="1732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 descr="1 candy to first kid, 4 candies to third kid">
            <a:extLst>
              <a:ext uri="{FF2B5EF4-FFF2-40B4-BE49-F238E27FC236}">
                <a16:creationId xmlns:a16="http://schemas.microsoft.com/office/drawing/2014/main" id="{035AE7EE-8B2A-93E2-BD42-67C9DB133546}"/>
              </a:ext>
            </a:extLst>
          </p:cNvPr>
          <p:cNvGrpSpPr/>
          <p:nvPr/>
        </p:nvGrpSpPr>
        <p:grpSpPr>
          <a:xfrm>
            <a:off x="399422" y="2062920"/>
            <a:ext cx="3219483" cy="3925515"/>
            <a:chOff x="8560100" y="2255917"/>
            <a:chExt cx="3219483" cy="3925515"/>
          </a:xfrm>
        </p:grpSpPr>
        <p:pic>
          <p:nvPicPr>
            <p:cNvPr id="10" name="Google Shape;1054;p61">
              <a:extLst>
                <a:ext uri="{FF2B5EF4-FFF2-40B4-BE49-F238E27FC236}">
                  <a16:creationId xmlns:a16="http://schemas.microsoft.com/office/drawing/2014/main" id="{5804AD71-FE25-854F-010E-9FB1616CD20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48143"/>
            <a:stretch/>
          </p:blipFill>
          <p:spPr>
            <a:xfrm>
              <a:off x="8560100" y="4550733"/>
              <a:ext cx="2983029" cy="163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055;p61">
              <a:extLst>
                <a:ext uri="{FF2B5EF4-FFF2-40B4-BE49-F238E27FC236}">
                  <a16:creationId xmlns:a16="http://schemas.microsoft.com/office/drawing/2014/main" id="{0FF484F3-8F8A-7774-A5F0-59DDAC9EB38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724600" y="3920501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058;p61">
              <a:extLst>
                <a:ext uri="{FF2B5EF4-FFF2-40B4-BE49-F238E27FC236}">
                  <a16:creationId xmlns:a16="http://schemas.microsoft.com/office/drawing/2014/main" id="{4FDE4948-B899-AD7D-AB0C-99B4AC680BA2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762316" y="3889117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059;p61">
              <a:extLst>
                <a:ext uri="{FF2B5EF4-FFF2-40B4-BE49-F238E27FC236}">
                  <a16:creationId xmlns:a16="http://schemas.microsoft.com/office/drawing/2014/main" id="{8CBF9D5A-1506-C06B-0896-63AB8859132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762316" y="3344717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060;p61">
              <a:extLst>
                <a:ext uri="{FF2B5EF4-FFF2-40B4-BE49-F238E27FC236}">
                  <a16:creationId xmlns:a16="http://schemas.microsoft.com/office/drawing/2014/main" id="{395B7AAB-27E9-D315-AC91-7A226E5D84D6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762316" y="2800317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061;p61">
              <a:extLst>
                <a:ext uri="{FF2B5EF4-FFF2-40B4-BE49-F238E27FC236}">
                  <a16:creationId xmlns:a16="http://schemas.microsoft.com/office/drawing/2014/main" id="{A4B3B7F7-1421-07A3-C439-74B48399890D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762316" y="2255917"/>
              <a:ext cx="1017267" cy="544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CE75C68-A177-9F49-80A3-838132E7B4E2}"/>
              </a:ext>
            </a:extLst>
          </p:cNvPr>
          <p:cNvSpPr txBox="1"/>
          <p:nvPr/>
        </p:nvSpPr>
        <p:spPr>
          <a:xfrm>
            <a:off x="4561968" y="1858398"/>
            <a:ext cx="7214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  <a:ea typeface="Helvetica" charset="0"/>
                <a:cs typeface="Helvetica" charset="0"/>
              </a:rPr>
              <a:t>Hence, the number of ways to distribute candies to the 3 kids is the number of arrangements of stars and bars.</a:t>
            </a:r>
          </a:p>
          <a:p>
            <a:endParaRPr lang="en-US" sz="32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r>
              <a:rPr lang="en-US" sz="3200" dirty="0">
                <a:latin typeface="Candara" panose="020E0502030303020204" pitchFamily="34" charset="0"/>
                <a:ea typeface="Helvetica" charset="0"/>
                <a:cs typeface="Helvetica" charset="0"/>
              </a:rPr>
              <a:t>This is</a:t>
            </a:r>
            <a:endParaRPr lang="en-US" sz="32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A9B1E68-D5CC-2245-A63D-D5AFFF257623}"/>
                  </a:ext>
                </a:extLst>
              </p:cNvPr>
              <p:cNvSpPr/>
              <p:nvPr/>
            </p:nvSpPr>
            <p:spPr>
              <a:xfrm>
                <a:off x="6481776" y="4460222"/>
                <a:ext cx="2078326" cy="1024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32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A9B1E68-D5CC-2245-A63D-D5AFFF257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776" y="4460222"/>
                <a:ext cx="2078326" cy="1024768"/>
              </a:xfrm>
              <a:prstGeom prst="rect">
                <a:avLst/>
              </a:prstGeom>
              <a:blipFill>
                <a:blip r:embed="rId6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11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71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Stars and Bars / Divider method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0" name="Google Shape;1210;p7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638233"/>
                <a:ext cx="11360800" cy="17908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spcAft>
                    <a:spcPts val="2133"/>
                  </a:spcAft>
                  <a:buNone/>
                </a:pPr>
                <a:r>
                  <a:rPr lang="en" sz="3600" dirty="0">
                    <a:ea typeface="Amatic SC"/>
                    <a:cs typeface="Amatic SC"/>
                    <a:sym typeface="Amatic SC"/>
                  </a:rPr>
                  <a:t>The number of ways to distribute </a:t>
                </a:r>
                <a14:m>
                  <m:oMath xmlns:m="http://schemas.openxmlformats.org/officeDocument/2006/math">
                    <m:r>
                      <a:rPr lang="en" sz="3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Amatic SC"/>
                        <a:cs typeface="Amatic SC"/>
                        <a:sym typeface="Amatic SC"/>
                      </a:rPr>
                      <m:t>𝑛</m:t>
                    </m:r>
                  </m:oMath>
                </a14:m>
                <a:r>
                  <a:rPr lang="en" sz="3600" dirty="0">
                    <a:ea typeface="Amatic SC"/>
                    <a:cs typeface="Amatic SC"/>
                    <a:sym typeface="Amatic SC"/>
                  </a:rPr>
                  <a:t> </a:t>
                </a:r>
                <a:r>
                  <a:rPr lang="en" sz="3600" dirty="0">
                    <a:solidFill>
                      <a:srgbClr val="C00000"/>
                    </a:solidFill>
                    <a:ea typeface="Amatic SC"/>
                    <a:cs typeface="Amatic SC"/>
                    <a:sym typeface="Amatic SC"/>
                  </a:rPr>
                  <a:t>indistinguishable balls </a:t>
                </a:r>
                <a:r>
                  <a:rPr lang="en" sz="3600" dirty="0">
                    <a:ea typeface="Amatic SC"/>
                    <a:cs typeface="Amatic SC"/>
                    <a:sym typeface="Amatic SC"/>
                  </a:rPr>
                  <a:t>into </a:t>
                </a:r>
                <a14:m>
                  <m:oMath xmlns:m="http://schemas.openxmlformats.org/officeDocument/2006/math">
                    <m:r>
                      <a:rPr lang="en" sz="3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Amatic SC"/>
                        <a:cs typeface="Amatic SC"/>
                        <a:sym typeface="Amatic SC"/>
                      </a:rPr>
                      <m:t>𝑘</m:t>
                    </m:r>
                  </m:oMath>
                </a14:m>
                <a:r>
                  <a:rPr lang="en" sz="3600" dirty="0">
                    <a:ea typeface="Amatic SC"/>
                    <a:cs typeface="Amatic SC"/>
                    <a:sym typeface="Amatic SC"/>
                  </a:rPr>
                  <a:t> </a:t>
                </a:r>
                <a:r>
                  <a:rPr lang="en" sz="3600" dirty="0">
                    <a:solidFill>
                      <a:srgbClr val="C00000"/>
                    </a:solidFill>
                    <a:ea typeface="Amatic SC"/>
                    <a:cs typeface="Amatic SC"/>
                    <a:sym typeface="Amatic SC"/>
                  </a:rPr>
                  <a:t>distinguishable bins </a:t>
                </a:r>
                <a:r>
                  <a:rPr lang="en" sz="3600" dirty="0">
                    <a:ea typeface="Amatic SC"/>
                    <a:cs typeface="Amatic SC"/>
                    <a:sym typeface="Amatic SC"/>
                  </a:rPr>
                  <a:t>is</a:t>
                </a:r>
                <a:endParaRPr sz="3600" b="1" dirty="0">
                  <a:ea typeface="Amatic SC"/>
                  <a:cs typeface="Amatic SC"/>
                  <a:sym typeface="Amatic SC"/>
                </a:endParaRPr>
              </a:p>
            </p:txBody>
          </p:sp>
        </mc:Choice>
        <mc:Fallback xmlns="">
          <p:sp>
            <p:nvSpPr>
              <p:cNvPr id="1210" name="Google Shape;1210;p7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638233"/>
                <a:ext cx="11360800" cy="1790800"/>
              </a:xfrm>
              <a:prstGeom prst="rect">
                <a:avLst/>
              </a:prstGeom>
              <a:blipFill>
                <a:blip r:embed="rId3"/>
                <a:stretch>
                  <a:fillRect l="-1341" t="-704" r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4E5A0E-6BB9-7C44-91D5-BEB7C0EAB065}"/>
                  </a:ext>
                </a:extLst>
              </p:cNvPr>
              <p:cNvSpPr/>
              <p:nvPr/>
            </p:nvSpPr>
            <p:spPr>
              <a:xfrm>
                <a:off x="3599066" y="3158801"/>
                <a:ext cx="4993868" cy="1037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32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en-US" sz="32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𝑘</m:t>
                              </m:r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4E5A0E-6BB9-7C44-91D5-BEB7C0EAB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066" y="3158801"/>
                <a:ext cx="4993868" cy="1037785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687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34688-B53E-B27C-F305-9BE2F5946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FD0C-0005-E692-0B3B-8A88D6A97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B385E-1812-6F85-5C0D-55F6D1430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Sleuth’s Criterion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Stars and Bars</a:t>
            </a:r>
          </a:p>
          <a:p>
            <a:r>
              <a:rPr lang="en-US" dirty="0">
                <a:solidFill>
                  <a:srgbClr val="0070C0"/>
                </a:solidFill>
              </a:rPr>
              <a:t>Pigeonhole Principle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More examples?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18023-774B-E1BA-0C7A-915FBD56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00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BE9F-B319-F84C-960A-96F857CD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 (PHP): 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2DDEB-AF03-4B4E-86F8-B1BF705F0AD2}"/>
              </a:ext>
            </a:extLst>
          </p:cNvPr>
          <p:cNvSpPr txBox="1"/>
          <p:nvPr/>
        </p:nvSpPr>
        <p:spPr>
          <a:xfrm>
            <a:off x="609600" y="1295487"/>
            <a:ext cx="404309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10 pigeons into 9 pigeonholes</a:t>
            </a:r>
          </a:p>
          <a:p>
            <a:pPr algn="l"/>
            <a:endParaRPr lang="en-US" sz="240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algn="l"/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algn="l"/>
            <a:endParaRPr lang="en-US" sz="240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algn="l"/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algn="l"/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There must be at least one </a:t>
            </a:r>
          </a:p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pigeonhole with at least two</a:t>
            </a:r>
          </a:p>
          <a:p>
            <a:pPr algn="l"/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pigeons</a:t>
            </a:r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6BA7C8C-80D7-A840-93F6-AF8C1A5B8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94" y="1526319"/>
            <a:ext cx="4927011" cy="399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7D32B-AC0F-8A47-9588-8053D098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4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6DAB-4CE0-D042-B83C-449B8150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Pigeonhole Principle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16228-02F9-6D4D-9189-DF145CAA59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36A18"/>
                    </a:solidFill>
                  </a:rPr>
                  <a:t>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36A18"/>
                    </a:solidFill>
                  </a:rPr>
                  <a:t> pigeons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036A18"/>
                    </a:solidFill>
                  </a:rPr>
                  <a:t> holes or fewer, then one hole must contain </a:t>
                </a:r>
                <a:r>
                  <a:rPr lang="en-US" dirty="0">
                    <a:solidFill>
                      <a:schemeClr val="accent2"/>
                    </a:solidFill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pigeons</a:t>
                </a:r>
                <a:r>
                  <a:rPr lang="en-US" dirty="0">
                    <a:solidFill>
                      <a:srgbClr val="036A18"/>
                    </a:solidFill>
                  </a:rPr>
                  <a:t>!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36A18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16228-02F9-6D4D-9189-DF145CAA59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7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C3D5C-7790-8F4F-8CB5-DF8D4365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0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7104-AB55-D349-A776-F4A92CAA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 –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D09465-258D-4447-9E28-241BCF5459A4}"/>
              </a:ext>
            </a:extLst>
          </p:cNvPr>
          <p:cNvSpPr txBox="1"/>
          <p:nvPr/>
        </p:nvSpPr>
        <p:spPr>
          <a:xfrm>
            <a:off x="609600" y="11529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In a room with 367 people, there are at least two with the same birthday.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AA2E4-CF67-7544-97C2-14188008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53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7EDA1-0717-EF1A-AAFC-E88CD2518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AFE2-63C9-0C4D-B04E-914EB15F3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 – example repeated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52F388-D9F1-6342-1E3E-AE08A88CBCCE}"/>
              </a:ext>
            </a:extLst>
          </p:cNvPr>
          <p:cNvSpPr txBox="1"/>
          <p:nvPr/>
        </p:nvSpPr>
        <p:spPr>
          <a:xfrm>
            <a:off x="609600" y="11529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In a room with 367 people, there are at least two with the same birthday.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742CAF-16E2-AD13-DA8B-466F7A7323A7}"/>
              </a:ext>
            </a:extLst>
          </p:cNvPr>
          <p:cNvSpPr txBox="1"/>
          <p:nvPr/>
        </p:nvSpPr>
        <p:spPr>
          <a:xfrm>
            <a:off x="609600" y="3429000"/>
            <a:ext cx="9734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Candara" panose="020E0502030303020204" pitchFamily="34" charset="0"/>
                <a:ea typeface="Helvetica" charset="0"/>
                <a:cs typeface="Helvetica" charset="0"/>
              </a:rPr>
              <a:t>Solution: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 </a:t>
            </a:r>
            <a:r>
              <a:rPr lang="en-US" sz="28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367</a:t>
            </a:r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pigeons = people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 </a:t>
            </a:r>
            <a:r>
              <a:rPr lang="en-US" sz="28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366 </a:t>
            </a: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holes = possible birthdays (including leap day)</a:t>
            </a:r>
            <a:endParaRPr lang="en-US" sz="28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 Person goes into hole corresponding to own birthday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By PHP, ther</a:t>
            </a: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e must be two people with the same birthday</a:t>
            </a:r>
            <a:endParaRPr lang="en-US" sz="28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E0060-E64D-DF62-9F0C-3FDF63E1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6DAB-4CE0-D042-B83C-449B8150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Pigeonhole Principle – </a:t>
            </a:r>
            <a:r>
              <a:rPr lang="en-US" dirty="0">
                <a:solidFill>
                  <a:schemeClr val="accent2"/>
                </a:solidFill>
              </a:rPr>
              <a:t>More generally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16228-02F9-6D4D-9189-DF145CAA59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36A18"/>
                    </a:solidFill>
                  </a:rPr>
                  <a:t>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36A18"/>
                    </a:solidFill>
                  </a:rPr>
                  <a:t> pigeons in k &lt; n holes, then one hole must contain </a:t>
                </a:r>
                <a:r>
                  <a:rPr lang="en-US" dirty="0">
                    <a:solidFill>
                      <a:schemeClr val="accent2"/>
                    </a:solidFill>
                  </a:rPr>
                  <a:t>at least n/k pigeons</a:t>
                </a:r>
                <a:r>
                  <a:rPr lang="en-US" dirty="0">
                    <a:solidFill>
                      <a:srgbClr val="036A18"/>
                    </a:solidFill>
                  </a:rPr>
                  <a:t>!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36A18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/>
                  <a:t>Proof. </a:t>
                </a:r>
                <a:r>
                  <a:rPr lang="en-US" dirty="0"/>
                  <a:t>Assume there are &lt; n/k pigeons per hole.</a:t>
                </a:r>
              </a:p>
              <a:p>
                <a:pPr marL="0" indent="0">
                  <a:buNone/>
                </a:pPr>
                <a:r>
                  <a:rPr lang="en-US" dirty="0"/>
                  <a:t>Then, there are &lt; k(n/k) = n pigeons overall. </a:t>
                </a:r>
              </a:p>
              <a:p>
                <a:pPr marL="0" indent="0">
                  <a:buNone/>
                </a:pPr>
                <a:r>
                  <a:rPr lang="en-US" dirty="0"/>
                  <a:t>Contradiction!</a:t>
                </a:r>
                <a:r>
                  <a:rPr lang="en-US" dirty="0">
                    <a:solidFill>
                      <a:srgbClr val="036A18"/>
                    </a:solidFill>
                  </a:rPr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16228-02F9-6D4D-9189-DF145CAA59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C3D5C-7790-8F4F-8CB5-DF8D4365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Today’s Agenda 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Sleuth’s Criterion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Stars and Bars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Pigeonhole Principle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More examples?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022D0-5147-2541-9B6F-4904F7D2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89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6DAB-4CE0-D042-B83C-449B8150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Pigeonhole Principle – </a:t>
            </a:r>
            <a:r>
              <a:rPr lang="en-US" dirty="0">
                <a:solidFill>
                  <a:schemeClr val="accent2"/>
                </a:solidFill>
              </a:rPr>
              <a:t>Better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16228-02F9-6D4D-9189-DF145CAA59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36A18"/>
                    </a:solidFill>
                  </a:rPr>
                  <a:t>If there are n pigeons in k &lt; n  holes, then one hole must contain </a:t>
                </a:r>
                <a:r>
                  <a:rPr lang="en-US" dirty="0">
                    <a:solidFill>
                      <a:schemeClr val="accent2"/>
                    </a:solidFill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pigeons</a:t>
                </a:r>
                <a:r>
                  <a:rPr lang="en-US" dirty="0">
                    <a:solidFill>
                      <a:srgbClr val="036A18"/>
                    </a:solidFill>
                  </a:rPr>
                  <a:t>!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36A18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/>
                  <a:t>Reason. </a:t>
                </a:r>
                <a:r>
                  <a:rPr lang="en-US" dirty="0"/>
                  <a:t>Can’t have fractional number of pigeons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Syntax reminder:</a:t>
                </a:r>
              </a:p>
              <a:p>
                <a:r>
                  <a:rPr lang="en-US" sz="2800" dirty="0"/>
                  <a:t>Ceiling: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rounded up to the nearest integer (e.g.,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2.731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r>
                  <a:rPr lang="en-US" sz="2800" dirty="0"/>
                  <a:t>Floor: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rounded down to the nearest integer (e.g.,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2.731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16228-02F9-6D4D-9189-DF145CAA59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7" t="-1538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C3D5C-7790-8F4F-8CB5-DF8D4365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31A3-1EDD-2940-AE45-436A823F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Pigeonhole Principle: Example 2</a:t>
            </a:r>
          </a:p>
        </p:txBody>
      </p:sp>
      <p:grpSp>
        <p:nvGrpSpPr>
          <p:cNvPr id="6" name="Group 5" descr="picture of 3 cakes">
            <a:extLst>
              <a:ext uri="{FF2B5EF4-FFF2-40B4-BE49-F238E27FC236}">
                <a16:creationId xmlns:a16="http://schemas.microsoft.com/office/drawing/2014/main" id="{41E4C7AF-5984-80AD-9F39-B164ED00E4A9}"/>
              </a:ext>
            </a:extLst>
          </p:cNvPr>
          <p:cNvGrpSpPr/>
          <p:nvPr/>
        </p:nvGrpSpPr>
        <p:grpSpPr>
          <a:xfrm>
            <a:off x="1888237" y="1152940"/>
            <a:ext cx="3181455" cy="2226883"/>
            <a:chOff x="1888237" y="1152940"/>
            <a:chExt cx="3181455" cy="222688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355977-70BD-3D4C-95C7-F7415C753F8D}"/>
                </a:ext>
              </a:extLst>
            </p:cNvPr>
            <p:cNvSpPr txBox="1"/>
            <p:nvPr/>
          </p:nvSpPr>
          <p:spPr>
            <a:xfrm>
              <a:off x="1888237" y="2179494"/>
              <a:ext cx="12381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🎂</a:t>
              </a:r>
              <a:endParaRPr lang="en-US" sz="1400" b="0" dirty="0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1864A6-5D48-0543-BBAC-BC87161D2DB3}"/>
                </a:ext>
              </a:extLst>
            </p:cNvPr>
            <p:cNvSpPr txBox="1"/>
            <p:nvPr/>
          </p:nvSpPr>
          <p:spPr>
            <a:xfrm>
              <a:off x="3831551" y="1926018"/>
              <a:ext cx="12381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🎂</a:t>
              </a:r>
              <a:endParaRPr lang="en-US" sz="1400" b="0" dirty="0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92A107-F0A3-904F-B30D-F0CF7D77C144}"/>
                </a:ext>
              </a:extLst>
            </p:cNvPr>
            <p:cNvSpPr txBox="1"/>
            <p:nvPr/>
          </p:nvSpPr>
          <p:spPr>
            <a:xfrm>
              <a:off x="2866427" y="1152940"/>
              <a:ext cx="12381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🎂</a:t>
              </a:r>
              <a:endParaRPr lang="en-US" sz="1400" b="0" dirty="0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7" name="Group 6" descr="picture of 11 children">
            <a:extLst>
              <a:ext uri="{FF2B5EF4-FFF2-40B4-BE49-F238E27FC236}">
                <a16:creationId xmlns:a16="http://schemas.microsoft.com/office/drawing/2014/main" id="{BEB43400-4526-AD09-770C-5BF14B1F2F04}"/>
              </a:ext>
            </a:extLst>
          </p:cNvPr>
          <p:cNvGrpSpPr/>
          <p:nvPr/>
        </p:nvGrpSpPr>
        <p:grpSpPr>
          <a:xfrm>
            <a:off x="7266004" y="975915"/>
            <a:ext cx="3545502" cy="2383343"/>
            <a:chOff x="7266004" y="975915"/>
            <a:chExt cx="3545502" cy="2383343"/>
          </a:xfrm>
        </p:grpSpPr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641A30B4-200D-8343-8DF3-287610DB6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004" y="1936858"/>
              <a:ext cx="2844800" cy="142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3" name="Picture 21">
              <a:extLst>
                <a:ext uri="{FF2B5EF4-FFF2-40B4-BE49-F238E27FC236}">
                  <a16:creationId xmlns:a16="http://schemas.microsoft.com/office/drawing/2014/main" id="{49B67A44-C9CD-C94A-83C1-0255FA46C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162" y="975915"/>
              <a:ext cx="2844800" cy="142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5" name="Picture 23">
              <a:extLst>
                <a:ext uri="{FF2B5EF4-FFF2-40B4-BE49-F238E27FC236}">
                  <a16:creationId xmlns:a16="http://schemas.microsoft.com/office/drawing/2014/main" id="{D47CF9FC-617A-9E4D-9220-CA8CB5C42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4599" y="2300092"/>
              <a:ext cx="706907" cy="826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474118-0552-5A48-B003-26C848D6C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892" y="3574473"/>
                <a:ext cx="11780108" cy="32835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How many children must share a cake in the worst case?</a:t>
                </a:r>
              </a:p>
              <a:p>
                <a:pPr marL="0" indent="0">
                  <a:buNone/>
                </a:pPr>
                <a:r>
                  <a:rPr lang="en-US" dirty="0"/>
                  <a:t>1. Pigeons: 11 children </a:t>
                </a:r>
              </a:p>
              <a:p>
                <a:pPr marL="0" indent="0">
                  <a:buNone/>
                </a:pPr>
                <a:r>
                  <a:rPr lang="en-US" dirty="0"/>
                  <a:t>2. Pigeonholes: k=3 cakes. </a:t>
                </a:r>
              </a:p>
              <a:p>
                <a:pPr marL="0" indent="0">
                  <a:buNone/>
                </a:pPr>
                <a:r>
                  <a:rPr lang="en-US" dirty="0"/>
                  <a:t>3. Kid goes to cake they will be sharing.</a:t>
                </a:r>
              </a:p>
              <a:p>
                <a:pPr marL="0" indent="0">
                  <a:buNone/>
                </a:pPr>
                <a:r>
                  <a:rPr lang="en-US" dirty="0"/>
                  <a:t>4. By PHP, there will be one cake shared by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11/3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kids.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474118-0552-5A48-B003-26C848D6C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3574473"/>
                <a:ext cx="11780108" cy="3283527"/>
              </a:xfrm>
              <a:blipFill>
                <a:blip r:embed="rId6"/>
                <a:stretch>
                  <a:fillRect l="-1292" t="-2317" r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62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7104-AB55-D349-A776-F4A92CAA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 – 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D09465-258D-4447-9E28-241BCF5459A4}"/>
                  </a:ext>
                </a:extLst>
              </p:cNvPr>
              <p:cNvSpPr txBox="1"/>
              <p:nvPr/>
            </p:nvSpPr>
            <p:spPr>
              <a:xfrm>
                <a:off x="609600" y="1152940"/>
                <a:ext cx="1072515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900" b="0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 every set </a:t>
                </a:r>
                <a14:m>
                  <m:oMath xmlns:m="http://schemas.openxmlformats.org/officeDocument/2006/math">
                    <m:r>
                      <a:rPr lang="en-US" sz="39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𝑆</m:t>
                    </m:r>
                  </m:oMath>
                </a14:m>
                <a:r>
                  <a:rPr lang="en-US" sz="3900" b="0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of 100 integers, there are at least </a:t>
                </a:r>
                <a:r>
                  <a:rPr lang="en-US" sz="3900" b="1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two</a:t>
                </a:r>
                <a:r>
                  <a:rPr lang="en-US" sz="3900" b="0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3900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elements</a:t>
                </a:r>
                <a:r>
                  <a:rPr lang="en-US" sz="3900" b="0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whose difference is a multiple of 37.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D09465-258D-4447-9E28-241BCF545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725150" cy="1292662"/>
              </a:xfrm>
              <a:prstGeom prst="rect">
                <a:avLst/>
              </a:prstGeom>
              <a:blipFill>
                <a:blip r:embed="rId2"/>
                <a:stretch>
                  <a:fillRect l="-1933" t="-7547" r="-57" b="-19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AA2E4-CF67-7544-97C2-14188008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25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D11E7-4086-0966-C270-3A7C9FAC9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2CF0-7437-740E-95FD-D5FD23FC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 – Example 3 -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D0620C-0E0B-5690-8C47-4631E15C46E5}"/>
                  </a:ext>
                </a:extLst>
              </p:cNvPr>
              <p:cNvSpPr txBox="1"/>
              <p:nvPr/>
            </p:nvSpPr>
            <p:spPr>
              <a:xfrm>
                <a:off x="609600" y="1152940"/>
                <a:ext cx="1072515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900" b="0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 every set </a:t>
                </a:r>
                <a14:m>
                  <m:oMath xmlns:m="http://schemas.openxmlformats.org/officeDocument/2006/math">
                    <m:r>
                      <a:rPr lang="en-US" sz="39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𝑆</m:t>
                    </m:r>
                  </m:oMath>
                </a14:m>
                <a:r>
                  <a:rPr lang="en-US" sz="3900" b="0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of 100 integers, there are at least </a:t>
                </a:r>
                <a:r>
                  <a:rPr lang="en-US" sz="3900" b="1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two</a:t>
                </a:r>
                <a:r>
                  <a:rPr lang="en-US" sz="3900" b="0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3900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elements</a:t>
                </a:r>
                <a:r>
                  <a:rPr lang="en-US" sz="3900" b="0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whose difference is a multiple of 37.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D09465-258D-4447-9E28-241BCF545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725150" cy="1292662"/>
              </a:xfrm>
              <a:prstGeom prst="rect">
                <a:avLst/>
              </a:prstGeom>
              <a:blipFill>
                <a:blip r:embed="rId2"/>
                <a:stretch>
                  <a:fillRect l="-1933" t="-7547" r="-57" b="-19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BA5E67-8177-8CD2-5808-ED2459CAB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2881975"/>
            <a:ext cx="9344890" cy="368507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When solving a PHP problem: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pigeons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pigeonholes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Specify how pigeons are </a:t>
            </a:r>
            <a:br>
              <a:rPr lang="en-US" dirty="0"/>
            </a:br>
            <a:r>
              <a:rPr lang="en-US" dirty="0"/>
              <a:t>assigned to pigeonholes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PHP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39838-AB07-A90B-AB0E-818ED9E3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9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8B04B-C15E-CABD-1BF5-9D3A7BCBD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D2E1-6106-1213-1008-DCAABA92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 – Example 3 (Surprising?)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8612E0-6CDF-E121-D51F-AC5F8C307487}"/>
                  </a:ext>
                </a:extLst>
              </p:cNvPr>
              <p:cNvSpPr txBox="1"/>
              <p:nvPr/>
            </p:nvSpPr>
            <p:spPr>
              <a:xfrm>
                <a:off x="609600" y="1152940"/>
                <a:ext cx="1072515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900" b="0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 every set </a:t>
                </a:r>
                <a14:m>
                  <m:oMath xmlns:m="http://schemas.openxmlformats.org/officeDocument/2006/math">
                    <m:r>
                      <a:rPr lang="en-US" sz="39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𝑆</m:t>
                    </m:r>
                  </m:oMath>
                </a14:m>
                <a:r>
                  <a:rPr lang="en-US" sz="3900" b="0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of 100 integers, there are at least </a:t>
                </a:r>
                <a:r>
                  <a:rPr lang="en-US" sz="3900" b="1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two</a:t>
                </a:r>
                <a:r>
                  <a:rPr lang="en-US" sz="3900" b="0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3900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elements</a:t>
                </a:r>
                <a:r>
                  <a:rPr lang="en-US" sz="3900" b="0" i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whose difference is a multiple of 37.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D09465-258D-4447-9E28-241BCF545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725150" cy="1292662"/>
              </a:xfrm>
              <a:prstGeom prst="rect">
                <a:avLst/>
              </a:prstGeom>
              <a:blipFill>
                <a:blip r:embed="rId2"/>
                <a:stretch>
                  <a:fillRect l="-1933" t="-7547" r="-57" b="-19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94C8D0-47FB-5C6E-5D4F-2F67A892E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7" y="2898282"/>
            <a:ext cx="11734800" cy="36850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solving a PHP problem: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Identify pigeons                                 integers in set 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Identify pigeonholes                         value mod 37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Specify how pigeons are                  x to hole x mod 37</a:t>
            </a:r>
            <a:br>
              <a:rPr lang="en-US" sz="2800" dirty="0"/>
            </a:br>
            <a:r>
              <a:rPr lang="en-US" sz="2800" dirty="0"/>
              <a:t>assigned to pigeonholes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Apply PHP                                             100 pigeons to 37 PHs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755DE-A877-22D5-0F36-A3DECB5D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2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071F9-F08B-13FF-FE1A-8055FF060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D9B1-C4A4-8192-43AA-3ECCCA846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C3552-F263-B36D-5CD9-125368395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Sleuth’s Criterion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Stars and Bars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Pigeonhole Principle</a:t>
            </a:r>
          </a:p>
          <a:p>
            <a:r>
              <a:rPr lang="en-US" dirty="0">
                <a:solidFill>
                  <a:srgbClr val="0070C0"/>
                </a:solidFill>
              </a:rPr>
              <a:t>More examples?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C8A62-B1EC-1C56-5744-35C46198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19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61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8 by 8 chessboard</a:t>
            </a:r>
            <a:endParaRPr dirty="0"/>
          </a:p>
        </p:txBody>
      </p:sp>
      <p:sp>
        <p:nvSpPr>
          <p:cNvPr id="1101" name="Google Shape;1101;p61"/>
          <p:cNvSpPr txBox="1">
            <a:spLocks noGrp="1"/>
          </p:cNvSpPr>
          <p:nvPr>
            <p:ph type="body" idx="1"/>
          </p:nvPr>
        </p:nvSpPr>
        <p:spPr>
          <a:xfrm>
            <a:off x="415600" y="1305261"/>
            <a:ext cx="11360800" cy="445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sz="3600" dirty="0">
                <a:ea typeface="Amatic SC"/>
                <a:cs typeface="Amatic SC"/>
                <a:sym typeface="Amatic SC"/>
              </a:rPr>
              <a:t>How many ways to place a pawn, a bishop, and a knight so that none are in the same row or column ?</a:t>
            </a:r>
            <a:endParaRPr sz="3600" b="1" dirty="0">
              <a:ea typeface="Amatic SC"/>
              <a:cs typeface="Amatic SC"/>
              <a:sym typeface="Amatic SC"/>
            </a:endParaRPr>
          </a:p>
        </p:txBody>
      </p:sp>
      <p:pic>
        <p:nvPicPr>
          <p:cNvPr id="4" name="Picture 3" descr="picture of 2 chessboards. Board on the left has pawn, bishop and knight so that none are in the same row or column.&#10;&#10;Biard on the right has bishop and knight in same row.">
            <a:extLst>
              <a:ext uri="{FF2B5EF4-FFF2-40B4-BE49-F238E27FC236}">
                <a16:creationId xmlns:a16="http://schemas.microsoft.com/office/drawing/2014/main" id="{D53040B5-4C26-834B-876F-1B81A7684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27" y="3363050"/>
            <a:ext cx="5386268" cy="2821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043A1A-B6E6-2644-851D-822C5DEE67C9}"/>
                  </a:ext>
                </a:extLst>
              </p:cNvPr>
              <p:cNvSpPr txBox="1"/>
              <p:nvPr/>
            </p:nvSpPr>
            <p:spPr>
              <a:xfrm>
                <a:off x="6550207" y="3110665"/>
                <a:ext cx="2768768" cy="242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Poll:</a:t>
                </a: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64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8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7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6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 don’t know.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043A1A-B6E6-2644-851D-822C5DEE6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207" y="3110665"/>
                <a:ext cx="2768768" cy="2425536"/>
              </a:xfrm>
              <a:prstGeom prst="rect">
                <a:avLst/>
              </a:prstGeom>
              <a:blipFill>
                <a:blip r:embed="rId4"/>
                <a:stretch>
                  <a:fillRect l="-5046" t="-2083" r="-1376" b="-6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563D677-4637-BA41-AC25-B75408DA37AC}"/>
              </a:ext>
            </a:extLst>
          </p:cNvPr>
          <p:cNvSpPr txBox="1"/>
          <p:nvPr/>
        </p:nvSpPr>
        <p:spPr>
          <a:xfrm>
            <a:off x="6096000" y="6267478"/>
            <a:ext cx="398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https://</a:t>
            </a:r>
            <a:r>
              <a:rPr lang="en-US" sz="2000" dirty="0" err="1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pollev.com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/ annakarlin185</a:t>
            </a:r>
            <a:endParaRPr lang="en-US" sz="20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8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61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8 by 8 chessboard - solution</a:t>
            </a:r>
            <a:endParaRPr dirty="0"/>
          </a:p>
        </p:txBody>
      </p:sp>
      <p:sp>
        <p:nvSpPr>
          <p:cNvPr id="1101" name="Google Shape;1101;p61"/>
          <p:cNvSpPr txBox="1">
            <a:spLocks noGrp="1"/>
          </p:cNvSpPr>
          <p:nvPr>
            <p:ph type="body" idx="1"/>
          </p:nvPr>
        </p:nvSpPr>
        <p:spPr>
          <a:xfrm>
            <a:off x="415600" y="1305261"/>
            <a:ext cx="11360800" cy="445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sz="3600" dirty="0">
                <a:ea typeface="Amatic SC"/>
                <a:cs typeface="Amatic SC"/>
                <a:sym typeface="Amatic SC"/>
              </a:rPr>
              <a:t>How many ways to place a pawn, a bishop, and a knight so that none are in the same row or column ?</a:t>
            </a:r>
            <a:endParaRPr sz="3600" b="1" dirty="0">
              <a:ea typeface="Amatic SC"/>
              <a:cs typeface="Amatic SC"/>
              <a:sym typeface="Amatic S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CE680-526A-F248-9856-E9116BA9AEB1}"/>
              </a:ext>
            </a:extLst>
          </p:cNvPr>
          <p:cNvSpPr txBox="1"/>
          <p:nvPr/>
        </p:nvSpPr>
        <p:spPr>
          <a:xfrm>
            <a:off x="6234743" y="3429000"/>
            <a:ext cx="4226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Sequential process: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Column for pawn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Row for pawn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Column for bishop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Row for bishop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Column for knight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Row for knight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37E38C-A5F5-9D4D-9A90-9DCA1722DD04}"/>
                  </a:ext>
                </a:extLst>
              </p:cNvPr>
              <p:cNvSpPr/>
              <p:nvPr/>
            </p:nvSpPr>
            <p:spPr>
              <a:xfrm>
                <a:off x="9496079" y="6088880"/>
                <a:ext cx="2086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8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⋅7⋅6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37E38C-A5F5-9D4D-9A90-9DCA1722D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079" y="6088880"/>
                <a:ext cx="208685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picture of 2 chessboards. Board on the left has pawn, bishop and knight so that none are in the same row or column.&#10;&#10;Biard on the right has bishop and knight in same row.">
            <a:extLst>
              <a:ext uri="{FF2B5EF4-FFF2-40B4-BE49-F238E27FC236}">
                <a16:creationId xmlns:a16="http://schemas.microsoft.com/office/drawing/2014/main" id="{8C1FCA2A-1ABE-BAE5-C806-421D85ED5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27" y="3363050"/>
            <a:ext cx="5386268" cy="28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61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R</a:t>
            </a:r>
            <a:r>
              <a:rPr lang="en" dirty="0" err="1"/>
              <a:t>ooks</a:t>
            </a:r>
            <a:r>
              <a:rPr lang="en" dirty="0"/>
              <a:t> on chessboard</a:t>
            </a:r>
            <a:endParaRPr dirty="0"/>
          </a:p>
        </p:txBody>
      </p:sp>
      <p:sp>
        <p:nvSpPr>
          <p:cNvPr id="1101" name="Google Shape;1101;p61"/>
          <p:cNvSpPr txBox="1">
            <a:spLocks noGrp="1"/>
          </p:cNvSpPr>
          <p:nvPr>
            <p:ph type="body" idx="1"/>
          </p:nvPr>
        </p:nvSpPr>
        <p:spPr>
          <a:xfrm>
            <a:off x="415600" y="1365982"/>
            <a:ext cx="11360800" cy="445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sz="3600" dirty="0">
                <a:ea typeface="Amatic SC"/>
                <a:cs typeface="Amatic SC"/>
                <a:sym typeface="Amatic SC"/>
              </a:rPr>
              <a:t>How many ways to place two identical rooks on a chessboard so that they don’t share a row or a column</a:t>
            </a:r>
            <a:endParaRPr sz="3600" b="1" dirty="0">
              <a:ea typeface="Amatic SC"/>
              <a:cs typeface="Amatic SC"/>
              <a:sym typeface="Amatic SC"/>
            </a:endParaRPr>
          </a:p>
        </p:txBody>
      </p:sp>
      <p:pic>
        <p:nvPicPr>
          <p:cNvPr id="5" name="Picture 4" descr="Two chessboards.&#10;Board on the left has two rooks that don’t share a row or a column&#10;Board on the right has two rooks in the same column.">
            <a:extLst>
              <a:ext uri="{FF2B5EF4-FFF2-40B4-BE49-F238E27FC236}">
                <a16:creationId xmlns:a16="http://schemas.microsoft.com/office/drawing/2014/main" id="{2AF47DAC-8A98-F446-9F75-3A75595C0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00" y="3357891"/>
            <a:ext cx="4767740" cy="2570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68FF76-240B-DD45-856D-DD8C36D8CFB7}"/>
                  </a:ext>
                </a:extLst>
              </p:cNvPr>
              <p:cNvSpPr txBox="1"/>
              <p:nvPr/>
            </p:nvSpPr>
            <p:spPr>
              <a:xfrm>
                <a:off x="6481196" y="3066482"/>
                <a:ext cx="2768768" cy="257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Poll:</a:t>
                </a: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8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7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8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 don’t know.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68FF76-240B-DD45-856D-DD8C36D8C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196" y="3066482"/>
                <a:ext cx="2768768" cy="2572627"/>
              </a:xfrm>
              <a:prstGeom prst="rect">
                <a:avLst/>
              </a:prstGeom>
              <a:blipFill>
                <a:blip r:embed="rId4"/>
                <a:stretch>
                  <a:fillRect l="-4566" t="-2451" r="-137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47A72C6-753B-874D-B5FD-F646CB5281DA}"/>
              </a:ext>
            </a:extLst>
          </p:cNvPr>
          <p:cNvSpPr txBox="1"/>
          <p:nvPr/>
        </p:nvSpPr>
        <p:spPr>
          <a:xfrm>
            <a:off x="6096000" y="6267478"/>
            <a:ext cx="398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https://</a:t>
            </a:r>
            <a:r>
              <a:rPr lang="en-US" sz="2000" dirty="0" err="1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pollev.com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/ annakarlin185</a:t>
            </a:r>
            <a:endParaRPr lang="en-US" sz="20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6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61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R</a:t>
            </a:r>
            <a:r>
              <a:rPr lang="en" dirty="0" err="1"/>
              <a:t>ooks</a:t>
            </a:r>
            <a:r>
              <a:rPr lang="en" dirty="0"/>
              <a:t> on chessboard - solution</a:t>
            </a:r>
            <a:endParaRPr dirty="0"/>
          </a:p>
        </p:txBody>
      </p:sp>
      <p:sp>
        <p:nvSpPr>
          <p:cNvPr id="1101" name="Google Shape;1101;p61"/>
          <p:cNvSpPr txBox="1">
            <a:spLocks noGrp="1"/>
          </p:cNvSpPr>
          <p:nvPr>
            <p:ph type="body" idx="1"/>
          </p:nvPr>
        </p:nvSpPr>
        <p:spPr>
          <a:xfrm>
            <a:off x="415600" y="1365982"/>
            <a:ext cx="11360800" cy="445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sz="3600" dirty="0">
                <a:ea typeface="Amatic SC"/>
                <a:cs typeface="Amatic SC"/>
                <a:sym typeface="Amatic SC"/>
              </a:rPr>
              <a:t>How many ways to place two identical rooks on a chessboard so that they don’t share a row or a column</a:t>
            </a:r>
            <a:endParaRPr sz="3600" b="1" dirty="0">
              <a:ea typeface="Amatic SC"/>
              <a:cs typeface="Amatic SC"/>
              <a:sym typeface="Amatic S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28219-E1F5-E646-B7C6-22C928740802}"/>
              </a:ext>
            </a:extLst>
          </p:cNvPr>
          <p:cNvSpPr txBox="1"/>
          <p:nvPr/>
        </p:nvSpPr>
        <p:spPr>
          <a:xfrm>
            <a:off x="5647514" y="2908883"/>
            <a:ext cx="4226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Pretend Rooks are different </a:t>
            </a:r>
            <a:endParaRPr lang="en-US" sz="2400" dirty="0">
              <a:solidFill>
                <a:srgbClr val="0070C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Column for rook1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Row for rook1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Column for rook2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Row for rook2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58CE8-4AF9-3A48-8A26-2FC52F7A9A10}"/>
              </a:ext>
            </a:extLst>
          </p:cNvPr>
          <p:cNvSpPr txBox="1"/>
          <p:nvPr/>
        </p:nvSpPr>
        <p:spPr>
          <a:xfrm>
            <a:off x="5647514" y="5283943"/>
            <a:ext cx="4226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Remove the order between two rooks</a:t>
            </a:r>
            <a:endParaRPr lang="en-US" sz="2400" dirty="0">
              <a:solidFill>
                <a:srgbClr val="0070C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D97116-94D2-414F-B59A-DDDE45B51CA6}"/>
                  </a:ext>
                </a:extLst>
              </p:cNvPr>
              <p:cNvSpPr/>
              <p:nvPr/>
            </p:nvSpPr>
            <p:spPr>
              <a:xfrm>
                <a:off x="9521246" y="4847875"/>
                <a:ext cx="15614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8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⋅7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D97116-94D2-414F-B59A-DDDE45B51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246" y="4847875"/>
                <a:ext cx="156145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7283FF0-3735-7045-9805-CB73875685F1}"/>
                  </a:ext>
                </a:extLst>
              </p:cNvPr>
              <p:cNvSpPr/>
              <p:nvPr/>
            </p:nvSpPr>
            <p:spPr>
              <a:xfrm>
                <a:off x="9306443" y="6105757"/>
                <a:ext cx="19910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8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⋅7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/2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7283FF0-3735-7045-9805-CB7387568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443" y="6105757"/>
                <a:ext cx="1991058" cy="584775"/>
              </a:xfrm>
              <a:prstGeom prst="rect">
                <a:avLst/>
              </a:prstGeom>
              <a:blipFill>
                <a:blip r:embed="rId5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Two chessboards.&#10;Board on the left has two rooks that don’t share a row or a column&#10;Board on the right has two rooks in the same column.">
            <a:extLst>
              <a:ext uri="{FF2B5EF4-FFF2-40B4-BE49-F238E27FC236}">
                <a16:creationId xmlns:a16="http://schemas.microsoft.com/office/drawing/2014/main" id="{FE9E6624-1BDC-7470-5225-6FAEF9972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00" y="3357891"/>
            <a:ext cx="4767740" cy="25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C7A4B52-7573-A643-9D13-7DC369B3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</p:spPr>
        <p:txBody>
          <a:bodyPr/>
          <a:lstStyle/>
          <a:p>
            <a:r>
              <a:rPr lang="en-US" dirty="0"/>
              <a:t>Quick Review of Cards</a:t>
            </a:r>
          </a:p>
        </p:txBody>
      </p:sp>
      <p:pic>
        <p:nvPicPr>
          <p:cNvPr id="6" name="Picture 2" descr="http://g1wallz.com/wp-content/uploads/2009/03/poker-cards.jpg&#10;&#10;picture of deck of cards">
            <a:extLst>
              <a:ext uri="{FF2B5EF4-FFF2-40B4-BE49-F238E27FC236}">
                <a16:creationId xmlns:a16="http://schemas.microsoft.com/office/drawing/2014/main" id="{56CF6F29-F468-804F-874B-1A78089B2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75" y="1576437"/>
            <a:ext cx="3806783" cy="2855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4331C-8918-3440-8124-A51B557EA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4658357"/>
            <a:ext cx="11360800" cy="1675331"/>
          </a:xfrm>
        </p:spPr>
        <p:txBody>
          <a:bodyPr/>
          <a:lstStyle/>
          <a:p>
            <a:r>
              <a:rPr lang="en-US" dirty="0"/>
              <a:t>52 total cards</a:t>
            </a:r>
          </a:p>
          <a:p>
            <a:r>
              <a:rPr lang="en-US" dirty="0"/>
              <a:t>13 different ranks: 2,3,4,5,6,7,8,9,10,J,Q,K,A</a:t>
            </a:r>
          </a:p>
          <a:p>
            <a:r>
              <a:rPr lang="en-US" dirty="0"/>
              <a:t>4 different suits: Hearts, Diamonds, Clubs, Spades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F1A38E-A195-EE46-8A5C-C383D5DF1A0D}"/>
              </a:ext>
            </a:extLst>
          </p:cNvPr>
          <p:cNvSpPr/>
          <p:nvPr/>
        </p:nvSpPr>
        <p:spPr>
          <a:xfrm>
            <a:off x="6171174" y="3539679"/>
            <a:ext cx="5238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ndara" panose="020E0502030303020204" pitchFamily="34" charset="0"/>
              </a:rPr>
              <a:t>How many possible 5 card hands?</a:t>
            </a:r>
          </a:p>
        </p:txBody>
      </p:sp>
      <p:pic>
        <p:nvPicPr>
          <p:cNvPr id="7" name="Picture 2" descr="picture of 5 specific cards">
            <a:extLst>
              <a:ext uri="{FF2B5EF4-FFF2-40B4-BE49-F238E27FC236}">
                <a16:creationId xmlns:a16="http://schemas.microsoft.com/office/drawing/2014/main" id="{2AE90F47-EA23-0449-87A1-A36704D7D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5239">
            <a:off x="6689298" y="1297181"/>
            <a:ext cx="4202689" cy="1397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71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C806-CA4E-4742-BCB6-FCC9255C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Sum of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AE562DF-4DEF-D246-8FD3-0FE2594F9963}"/>
                  </a:ext>
                </a:extLst>
              </p:cNvPr>
              <p:cNvSpPr/>
              <p:nvPr/>
            </p:nvSpPr>
            <p:spPr>
              <a:xfrm>
                <a:off x="626225" y="1152940"/>
                <a:ext cx="10679084" cy="1241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i="1" dirty="0">
                    <a:solidFill>
                      <a:srgbClr val="036A18"/>
                    </a:solidFill>
                  </a:rPr>
                  <a:t>“How many solutions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i="1" dirty="0">
                    <a:solidFill>
                      <a:srgbClr val="036A18"/>
                    </a:solidFill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600" i="1" dirty="0">
                    <a:solidFill>
                      <a:srgbClr val="036A18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b>
                      <m:sSubPr>
                        <m:ctrlP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i="1" dirty="0">
                    <a:solidFill>
                      <a:srgbClr val="036A18"/>
                    </a:solidFill>
                  </a:rPr>
                  <a:t>?”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AE562DF-4DEF-D246-8FD3-0FE2594F9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5" y="1152940"/>
                <a:ext cx="10679084" cy="1241750"/>
              </a:xfrm>
              <a:prstGeom prst="rect">
                <a:avLst/>
              </a:prstGeom>
              <a:blipFill>
                <a:blip r:embed="rId2"/>
                <a:stretch>
                  <a:fillRect l="-1663" t="-707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05AD67-3E3C-8F44-AE43-AD312DC1E881}"/>
                  </a:ext>
                </a:extLst>
              </p:cNvPr>
              <p:cNvSpPr txBox="1"/>
              <p:nvPr/>
            </p:nvSpPr>
            <p:spPr>
              <a:xfrm>
                <a:off x="626225" y="2688216"/>
                <a:ext cx="45702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=3</m:t>
                    </m:r>
                  </m:oMath>
                </a14:m>
                <a:r>
                  <a:rPr lang="en-US" sz="32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=5</m:t>
                    </m:r>
                  </m:oMath>
                </a14:m>
                <a:endParaRPr lang="en-US" sz="32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05AD67-3E3C-8F44-AE43-AD312DC1E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5" y="2688216"/>
                <a:ext cx="4570243" cy="584775"/>
              </a:xfrm>
              <a:prstGeom prst="rect">
                <a:avLst/>
              </a:prstGeom>
              <a:blipFill>
                <a:blip r:embed="rId3"/>
                <a:stretch>
                  <a:fillRect l="-3047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2196DB-48C7-CA4E-B11B-832443921786}"/>
                  </a:ext>
                </a:extLst>
              </p:cNvPr>
              <p:cNvSpPr txBox="1"/>
              <p:nvPr/>
            </p:nvSpPr>
            <p:spPr>
              <a:xfrm>
                <a:off x="992080" y="3415428"/>
                <a:ext cx="84087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0,0,5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,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5,0,0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,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1,0,4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,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2,1,2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,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3,1,1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,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2,3,0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,…</m:t>
                      </m:r>
                    </m:oMath>
                  </m:oMathPara>
                </a14:m>
                <a:endParaRPr lang="en-US" sz="32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2196DB-48C7-CA4E-B11B-832443921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80" y="3415428"/>
                <a:ext cx="8408776" cy="492443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771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C806-CA4E-4742-BCB6-FCC9255C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Sum of integers (k=3, n=5) -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05AD67-3E3C-8F44-AE43-AD312DC1E881}"/>
                  </a:ext>
                </a:extLst>
              </p:cNvPr>
              <p:cNvSpPr txBox="1"/>
              <p:nvPr/>
            </p:nvSpPr>
            <p:spPr>
              <a:xfrm>
                <a:off x="626225" y="1152940"/>
                <a:ext cx="45702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=3</m:t>
                    </m:r>
                  </m:oMath>
                </a14:m>
                <a:r>
                  <a:rPr lang="en-US" sz="32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=5</m:t>
                    </m:r>
                  </m:oMath>
                </a14:m>
                <a:endParaRPr lang="en-US" sz="32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05AD67-3E3C-8F44-AE43-AD312DC1E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5" y="1152940"/>
                <a:ext cx="4570243" cy="584775"/>
              </a:xfrm>
              <a:prstGeom prst="rect">
                <a:avLst/>
              </a:prstGeom>
              <a:blipFill>
                <a:blip r:embed="rId3"/>
                <a:stretch>
                  <a:fillRect l="-3047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EC72A1-EE89-DB4E-BBAC-AB70E64F9BFB}"/>
              </a:ext>
            </a:extLst>
          </p:cNvPr>
          <p:cNvSpPr txBox="1"/>
          <p:nvPr/>
        </p:nvSpPr>
        <p:spPr>
          <a:xfrm>
            <a:off x="787641" y="3182778"/>
            <a:ext cx="942405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Clever representation of solutions with stars and bars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8D978A-3867-E84F-82C7-F9898E87B435}"/>
                  </a:ext>
                </a:extLst>
              </p:cNvPr>
              <p:cNvSpPr/>
              <p:nvPr/>
            </p:nvSpPr>
            <p:spPr>
              <a:xfrm>
                <a:off x="1298116" y="3968747"/>
                <a:ext cx="17886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3,1,1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8D978A-3867-E84F-82C7-F9898E87B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116" y="3968747"/>
                <a:ext cx="178863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7C5FF8-875E-4C4B-8DE8-5A9E81C30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192432" y="4676633"/>
            <a:ext cx="0" cy="5421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 descr="3 stars 1 bar, 1 star, 1 bar, 1 star">
            <a:extLst>
              <a:ext uri="{FF2B5EF4-FFF2-40B4-BE49-F238E27FC236}">
                <a16:creationId xmlns:a16="http://schemas.microsoft.com/office/drawing/2014/main" id="{A4769EA4-75F0-A127-B874-B1F76F636451}"/>
              </a:ext>
            </a:extLst>
          </p:cNvPr>
          <p:cNvGrpSpPr/>
          <p:nvPr/>
        </p:nvGrpSpPr>
        <p:grpSpPr>
          <a:xfrm>
            <a:off x="820992" y="5458691"/>
            <a:ext cx="2587226" cy="620978"/>
            <a:chOff x="4201501" y="4255633"/>
            <a:chExt cx="7288868" cy="1408400"/>
          </a:xfrm>
        </p:grpSpPr>
        <p:sp>
          <p:nvSpPr>
            <p:cNvPr id="10" name="Google Shape;1099;p64">
              <a:extLst>
                <a:ext uri="{FF2B5EF4-FFF2-40B4-BE49-F238E27FC236}">
                  <a16:creationId xmlns:a16="http://schemas.microsoft.com/office/drawing/2014/main" id="{CD1D8566-67C7-CA7C-6BFF-CBBA9F892160}"/>
                </a:ext>
              </a:extLst>
            </p:cNvPr>
            <p:cNvSpPr/>
            <p:nvPr/>
          </p:nvSpPr>
          <p:spPr>
            <a:xfrm>
              <a:off x="7837700" y="4255633"/>
              <a:ext cx="321600" cy="1408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100;p64">
              <a:extLst>
                <a:ext uri="{FF2B5EF4-FFF2-40B4-BE49-F238E27FC236}">
                  <a16:creationId xmlns:a16="http://schemas.microsoft.com/office/drawing/2014/main" id="{3C68D9AC-0B49-148E-1510-B05CDA55D2B3}"/>
                </a:ext>
              </a:extLst>
            </p:cNvPr>
            <p:cNvSpPr/>
            <p:nvPr/>
          </p:nvSpPr>
          <p:spPr>
            <a:xfrm>
              <a:off x="9617633" y="4255633"/>
              <a:ext cx="321600" cy="1408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13" name="Google Shape;1108;p64">
              <a:extLst>
                <a:ext uri="{FF2B5EF4-FFF2-40B4-BE49-F238E27FC236}">
                  <a16:creationId xmlns:a16="http://schemas.microsoft.com/office/drawing/2014/main" id="{A0C0C52E-0831-79B5-1A23-BA506598214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4201501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109;p64">
              <a:extLst>
                <a:ext uri="{FF2B5EF4-FFF2-40B4-BE49-F238E27FC236}">
                  <a16:creationId xmlns:a16="http://schemas.microsoft.com/office/drawing/2014/main" id="{54659F69-5C1A-6AF5-E255-14862102B5B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5450834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110;p64">
              <a:extLst>
                <a:ext uri="{FF2B5EF4-FFF2-40B4-BE49-F238E27FC236}">
                  <a16:creationId xmlns:a16="http://schemas.microsoft.com/office/drawing/2014/main" id="{7FFEDC5C-68B4-4560-56DE-E1428F04DAA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6644267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111;p64">
              <a:extLst>
                <a:ext uri="{FF2B5EF4-FFF2-40B4-BE49-F238E27FC236}">
                  <a16:creationId xmlns:a16="http://schemas.microsoft.com/office/drawing/2014/main" id="{09A06A9D-D2E4-D898-1100-C16E8C47118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8372434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112;p64">
              <a:extLst>
                <a:ext uri="{FF2B5EF4-FFF2-40B4-BE49-F238E27FC236}">
                  <a16:creationId xmlns:a16="http://schemas.microsoft.com/office/drawing/2014/main" id="{C2660306-3FBB-5CC6-1907-ED15EE7CB10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10458301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8EA6BC-22B4-724D-885B-A533F8EAEF80}"/>
                  </a:ext>
                </a:extLst>
              </p:cNvPr>
              <p:cNvSpPr/>
              <p:nvPr/>
            </p:nvSpPr>
            <p:spPr>
              <a:xfrm>
                <a:off x="4886680" y="3968747"/>
                <a:ext cx="17886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,1,</m:t>
                          </m:r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8EA6BC-22B4-724D-885B-A533F8EAEF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680" y="3968747"/>
                <a:ext cx="178863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024A52-BF53-1047-8377-B4C7B7A3D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5780996" y="4676633"/>
            <a:ext cx="0" cy="5421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 descr="2 stars, 1 bar, 1 star, 1 bar, 2 stars">
            <a:extLst>
              <a:ext uri="{FF2B5EF4-FFF2-40B4-BE49-F238E27FC236}">
                <a16:creationId xmlns:a16="http://schemas.microsoft.com/office/drawing/2014/main" id="{5FF7961D-4FC6-0B72-7A72-B4BD74CEF1E1}"/>
              </a:ext>
            </a:extLst>
          </p:cNvPr>
          <p:cNvGrpSpPr/>
          <p:nvPr/>
        </p:nvGrpSpPr>
        <p:grpSpPr>
          <a:xfrm>
            <a:off x="4478591" y="5486400"/>
            <a:ext cx="2698063" cy="620977"/>
            <a:chOff x="4492446" y="5334000"/>
            <a:chExt cx="2698063" cy="620977"/>
          </a:xfrm>
        </p:grpSpPr>
        <p:sp>
          <p:nvSpPr>
            <p:cNvPr id="22" name="Google Shape;1099;p64">
              <a:extLst>
                <a:ext uri="{FF2B5EF4-FFF2-40B4-BE49-F238E27FC236}">
                  <a16:creationId xmlns:a16="http://schemas.microsoft.com/office/drawing/2014/main" id="{FBD11A73-F6B5-2386-41A6-696B9C28FF50}"/>
                </a:ext>
              </a:extLst>
            </p:cNvPr>
            <p:cNvSpPr/>
            <p:nvPr/>
          </p:nvSpPr>
          <p:spPr>
            <a:xfrm>
              <a:off x="5407641" y="5334000"/>
              <a:ext cx="119044" cy="614928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100;p64">
              <a:extLst>
                <a:ext uri="{FF2B5EF4-FFF2-40B4-BE49-F238E27FC236}">
                  <a16:creationId xmlns:a16="http://schemas.microsoft.com/office/drawing/2014/main" id="{D1812E7B-3587-5673-5172-B18E78214694}"/>
                </a:ext>
              </a:extLst>
            </p:cNvPr>
            <p:cNvSpPr/>
            <p:nvPr/>
          </p:nvSpPr>
          <p:spPr>
            <a:xfrm>
              <a:off x="6143431" y="5340049"/>
              <a:ext cx="119044" cy="614928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24" name="Google Shape;1108;p64">
              <a:extLst>
                <a:ext uri="{FF2B5EF4-FFF2-40B4-BE49-F238E27FC236}">
                  <a16:creationId xmlns:a16="http://schemas.microsoft.com/office/drawing/2014/main" id="{9EC032E9-C54C-0527-8847-8BBC1130124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4492446" y="5440764"/>
              <a:ext cx="382033" cy="425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109;p64">
              <a:extLst>
                <a:ext uri="{FF2B5EF4-FFF2-40B4-BE49-F238E27FC236}">
                  <a16:creationId xmlns:a16="http://schemas.microsoft.com/office/drawing/2014/main" id="{44365CB7-59A1-1E2A-8359-1F6DCF98868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4954902" y="5440764"/>
              <a:ext cx="382033" cy="425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110;p64">
              <a:extLst>
                <a:ext uri="{FF2B5EF4-FFF2-40B4-BE49-F238E27FC236}">
                  <a16:creationId xmlns:a16="http://schemas.microsoft.com/office/drawing/2014/main" id="{8266B689-AA54-50ED-5374-F40826D8EAD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5601803" y="5446813"/>
              <a:ext cx="382033" cy="425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111;p64">
              <a:extLst>
                <a:ext uri="{FF2B5EF4-FFF2-40B4-BE49-F238E27FC236}">
                  <a16:creationId xmlns:a16="http://schemas.microsoft.com/office/drawing/2014/main" id="{5601F87E-3C83-CCE8-A234-C6340EC00FF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6379972" y="5452862"/>
              <a:ext cx="382033" cy="425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112;p64">
              <a:extLst>
                <a:ext uri="{FF2B5EF4-FFF2-40B4-BE49-F238E27FC236}">
                  <a16:creationId xmlns:a16="http://schemas.microsoft.com/office/drawing/2014/main" id="{B78E51C7-CB09-8A49-48C6-DC47D201E38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6808476" y="5440764"/>
              <a:ext cx="382033" cy="425596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D48905-AE85-DF4C-8132-75F2DECB0627}"/>
                  </a:ext>
                </a:extLst>
              </p:cNvPr>
              <p:cNvSpPr txBox="1"/>
              <p:nvPr/>
            </p:nvSpPr>
            <p:spPr>
              <a:xfrm>
                <a:off x="787640" y="2141034"/>
                <a:ext cx="737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sols = # strings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w/ exactly two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 </a:t>
                </a:r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D48905-AE85-DF4C-8132-75F2DECB0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40" y="2141034"/>
                <a:ext cx="7374583" cy="523220"/>
              </a:xfrm>
              <a:prstGeom prst="rect">
                <a:avLst/>
              </a:prstGeom>
              <a:blipFill>
                <a:blip r:embed="rId7"/>
                <a:stretch>
                  <a:fillRect l="-1718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ED2C76-8EBE-C64C-918A-712D1887530C}"/>
                  </a:ext>
                </a:extLst>
              </p:cNvPr>
              <p:cNvSpPr/>
              <p:nvPr/>
            </p:nvSpPr>
            <p:spPr>
              <a:xfrm>
                <a:off x="7749471" y="1737715"/>
                <a:ext cx="2851871" cy="1257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=21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ED2C76-8EBE-C64C-918A-712D18875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471" y="1737715"/>
                <a:ext cx="2851871" cy="1257845"/>
              </a:xfrm>
              <a:prstGeom prst="rect">
                <a:avLst/>
              </a:prstGeom>
              <a:blipFill>
                <a:blip r:embed="rId10"/>
                <a:stretch>
                  <a:fillRect b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55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8AF0D-72CC-AD87-500D-29D2B3392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5726E-AAFE-2303-2B4A-7D76AE0A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Sum of integers (k=3, n=5)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354605-611C-4134-DD65-FB8AC375C683}"/>
                  </a:ext>
                </a:extLst>
              </p:cNvPr>
              <p:cNvSpPr txBox="1"/>
              <p:nvPr/>
            </p:nvSpPr>
            <p:spPr>
              <a:xfrm>
                <a:off x="626225" y="1152940"/>
                <a:ext cx="45702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=3</m:t>
                    </m:r>
                  </m:oMath>
                </a14:m>
                <a:r>
                  <a:rPr lang="en-US" sz="32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=5</m:t>
                    </m:r>
                  </m:oMath>
                </a14:m>
                <a:endParaRPr lang="en-US" sz="32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05AD67-3E3C-8F44-AE43-AD312DC1E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5" y="1152940"/>
                <a:ext cx="4570243" cy="584775"/>
              </a:xfrm>
              <a:prstGeom prst="rect">
                <a:avLst/>
              </a:prstGeom>
              <a:blipFill>
                <a:blip r:embed="rId3"/>
                <a:stretch>
                  <a:fillRect l="-3047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72C6BA5-5394-D798-3DEE-20BDD60AEC51}"/>
              </a:ext>
            </a:extLst>
          </p:cNvPr>
          <p:cNvSpPr txBox="1"/>
          <p:nvPr/>
        </p:nvSpPr>
        <p:spPr>
          <a:xfrm>
            <a:off x="787641" y="3182778"/>
            <a:ext cx="971259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Clever representation of solutions (with stars and bars)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5D7E26E-FFE8-3118-4DE1-C35AE6044461}"/>
                  </a:ext>
                </a:extLst>
              </p:cNvPr>
              <p:cNvSpPr/>
              <p:nvPr/>
            </p:nvSpPr>
            <p:spPr>
              <a:xfrm>
                <a:off x="1298116" y="3968747"/>
                <a:ext cx="17886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3,1,1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8D978A-3867-E84F-82C7-F9898E87B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116" y="3968747"/>
                <a:ext cx="178863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A1F305-9185-F5AA-7AD9-5F1FF90D1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192432" y="4676633"/>
            <a:ext cx="0" cy="5421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 descr="A different way to represent the distribution of identical candies to kid: 5 stars (for the 5 candies) and 2 bars (for the three kids. ">
            <a:extLst>
              <a:ext uri="{FF2B5EF4-FFF2-40B4-BE49-F238E27FC236}">
                <a16:creationId xmlns:a16="http://schemas.microsoft.com/office/drawing/2014/main" id="{859592B1-33EE-240E-5076-42E0A04844B5}"/>
              </a:ext>
            </a:extLst>
          </p:cNvPr>
          <p:cNvGrpSpPr/>
          <p:nvPr/>
        </p:nvGrpSpPr>
        <p:grpSpPr>
          <a:xfrm>
            <a:off x="820992" y="5458691"/>
            <a:ext cx="2587226" cy="620978"/>
            <a:chOff x="4201501" y="4255633"/>
            <a:chExt cx="7288868" cy="1408400"/>
          </a:xfrm>
        </p:grpSpPr>
        <p:sp>
          <p:nvSpPr>
            <p:cNvPr id="10" name="Google Shape;1099;p64">
              <a:extLst>
                <a:ext uri="{FF2B5EF4-FFF2-40B4-BE49-F238E27FC236}">
                  <a16:creationId xmlns:a16="http://schemas.microsoft.com/office/drawing/2014/main" id="{F9303E94-9D60-371F-E4BA-7C321341CC40}"/>
                </a:ext>
              </a:extLst>
            </p:cNvPr>
            <p:cNvSpPr/>
            <p:nvPr/>
          </p:nvSpPr>
          <p:spPr>
            <a:xfrm>
              <a:off x="7837700" y="4255633"/>
              <a:ext cx="321600" cy="1408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100;p64">
              <a:extLst>
                <a:ext uri="{FF2B5EF4-FFF2-40B4-BE49-F238E27FC236}">
                  <a16:creationId xmlns:a16="http://schemas.microsoft.com/office/drawing/2014/main" id="{81AB3A26-DBB9-4B76-6076-6B24AA5849D8}"/>
                </a:ext>
              </a:extLst>
            </p:cNvPr>
            <p:cNvSpPr/>
            <p:nvPr/>
          </p:nvSpPr>
          <p:spPr>
            <a:xfrm>
              <a:off x="9617633" y="4255633"/>
              <a:ext cx="321600" cy="1408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13" name="Google Shape;1108;p64">
              <a:extLst>
                <a:ext uri="{FF2B5EF4-FFF2-40B4-BE49-F238E27FC236}">
                  <a16:creationId xmlns:a16="http://schemas.microsoft.com/office/drawing/2014/main" id="{E1FD209C-09E5-37C5-0779-DCBFF8FA0AC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4201501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109;p64">
              <a:extLst>
                <a:ext uri="{FF2B5EF4-FFF2-40B4-BE49-F238E27FC236}">
                  <a16:creationId xmlns:a16="http://schemas.microsoft.com/office/drawing/2014/main" id="{7254D3E3-AD6A-DFB9-D530-09E32C9BCF8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5450834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110;p64">
              <a:extLst>
                <a:ext uri="{FF2B5EF4-FFF2-40B4-BE49-F238E27FC236}">
                  <a16:creationId xmlns:a16="http://schemas.microsoft.com/office/drawing/2014/main" id="{B306C7C9-F708-0379-55E8-CAF36F980B2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6644267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111;p64">
              <a:extLst>
                <a:ext uri="{FF2B5EF4-FFF2-40B4-BE49-F238E27FC236}">
                  <a16:creationId xmlns:a16="http://schemas.microsoft.com/office/drawing/2014/main" id="{9EA38F8D-4E51-812D-DAE8-980AE86418A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8372434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112;p64">
              <a:extLst>
                <a:ext uri="{FF2B5EF4-FFF2-40B4-BE49-F238E27FC236}">
                  <a16:creationId xmlns:a16="http://schemas.microsoft.com/office/drawing/2014/main" id="{D1399445-A10B-2C53-D4EF-46219789FFD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10458301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451F879-8B88-0C21-306A-ADB158816576}"/>
                  </a:ext>
                </a:extLst>
              </p:cNvPr>
              <p:cNvSpPr/>
              <p:nvPr/>
            </p:nvSpPr>
            <p:spPr>
              <a:xfrm>
                <a:off x="4886680" y="3968747"/>
                <a:ext cx="17886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,1,</m:t>
                          </m:r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8EA6BC-22B4-724D-885B-A533F8EAEF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680" y="3968747"/>
                <a:ext cx="178863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48DC01-254C-408E-DE56-15A6594B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5780996" y="4676633"/>
            <a:ext cx="0" cy="5421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 descr="2 stars, 1 bar, 1 star, 1 bar, 2 stars">
            <a:extLst>
              <a:ext uri="{FF2B5EF4-FFF2-40B4-BE49-F238E27FC236}">
                <a16:creationId xmlns:a16="http://schemas.microsoft.com/office/drawing/2014/main" id="{B4EAE226-5C90-7832-DDE4-67DD2C23FD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492446" y="5334000"/>
            <a:ext cx="2698063" cy="620977"/>
            <a:chOff x="4201501" y="4227924"/>
            <a:chExt cx="7288868" cy="1422254"/>
          </a:xfrm>
        </p:grpSpPr>
        <p:sp>
          <p:nvSpPr>
            <p:cNvPr id="22" name="Google Shape;1099;p64">
              <a:extLst>
                <a:ext uri="{FF2B5EF4-FFF2-40B4-BE49-F238E27FC236}">
                  <a16:creationId xmlns:a16="http://schemas.microsoft.com/office/drawing/2014/main" id="{206F0A67-CBA1-D75F-B5FA-45C87C635E82}"/>
                </a:ext>
              </a:extLst>
            </p:cNvPr>
            <p:cNvSpPr/>
            <p:nvPr/>
          </p:nvSpPr>
          <p:spPr>
            <a:xfrm>
              <a:off x="6673918" y="4227924"/>
              <a:ext cx="321600" cy="1408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100;p64">
              <a:extLst>
                <a:ext uri="{FF2B5EF4-FFF2-40B4-BE49-F238E27FC236}">
                  <a16:creationId xmlns:a16="http://schemas.microsoft.com/office/drawing/2014/main" id="{8892BFFD-76F5-EEE9-4FEE-95D08BF6593A}"/>
                </a:ext>
              </a:extLst>
            </p:cNvPr>
            <p:cNvSpPr/>
            <p:nvPr/>
          </p:nvSpPr>
          <p:spPr>
            <a:xfrm>
              <a:off x="8661669" y="4241778"/>
              <a:ext cx="321600" cy="1408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24" name="Google Shape;1108;p64">
              <a:extLst>
                <a:ext uri="{FF2B5EF4-FFF2-40B4-BE49-F238E27FC236}">
                  <a16:creationId xmlns:a16="http://schemas.microsoft.com/office/drawing/2014/main" id="{A5955954-E8CC-E5AB-7F9D-B6A6492F11B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4201501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109;p64">
              <a:extLst>
                <a:ext uri="{FF2B5EF4-FFF2-40B4-BE49-F238E27FC236}">
                  <a16:creationId xmlns:a16="http://schemas.microsoft.com/office/drawing/2014/main" id="{B648FDCC-A08E-7417-9EE0-37522E1AA53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5450834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110;p64">
              <a:extLst>
                <a:ext uri="{FF2B5EF4-FFF2-40B4-BE49-F238E27FC236}">
                  <a16:creationId xmlns:a16="http://schemas.microsoft.com/office/drawing/2014/main" id="{2BC33603-3E0B-BA60-12A3-142C1B710AB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7198449" y="4486306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111;p64">
              <a:extLst>
                <a:ext uri="{FF2B5EF4-FFF2-40B4-BE49-F238E27FC236}">
                  <a16:creationId xmlns:a16="http://schemas.microsoft.com/office/drawing/2014/main" id="{1C3AC9AF-C87E-19E9-C2EE-CD8098C9996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9300688" y="4500160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112;p64">
              <a:extLst>
                <a:ext uri="{FF2B5EF4-FFF2-40B4-BE49-F238E27FC236}">
                  <a16:creationId xmlns:a16="http://schemas.microsoft.com/office/drawing/2014/main" id="{A77F3E94-CB95-B314-C7AD-4E66F486F97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45655"/>
            <a:stretch/>
          </p:blipFill>
          <p:spPr>
            <a:xfrm>
              <a:off x="10458301" y="4472451"/>
              <a:ext cx="1032068" cy="974764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6FB1FD1-F8F3-00C4-C2F8-9F2328133639}"/>
                  </a:ext>
                </a:extLst>
              </p:cNvPr>
              <p:cNvSpPr/>
              <p:nvPr/>
            </p:nvSpPr>
            <p:spPr>
              <a:xfrm>
                <a:off x="8521442" y="3968747"/>
                <a:ext cx="17886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  <m: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0</m:t>
                          </m:r>
                          <m: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69F5584-FAA4-4F47-A81C-0E29D79EB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442" y="3968747"/>
                <a:ext cx="178863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D0701B4-0627-9B06-4C24-6E613EFDB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9415758" y="4676633"/>
            <a:ext cx="0" cy="5421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63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C806-CA4E-4742-BCB6-FCC9255C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Sum of integers – general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B8695-479D-7C4A-8E4B-0CEF67BB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D48905-AE85-DF4C-8132-75F2DECB0627}"/>
                  </a:ext>
                </a:extLst>
              </p:cNvPr>
              <p:cNvSpPr txBox="1"/>
              <p:nvPr/>
            </p:nvSpPr>
            <p:spPr>
              <a:xfrm>
                <a:off x="609600" y="2770240"/>
                <a:ext cx="9493784" cy="656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sols = # strings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𝑘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36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w/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𝑘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−1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0</a:t>
                </a:r>
                <a:r>
                  <a:rPr lang="en-US" sz="36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 </a:t>
                </a:r>
                <a:endParaRPr lang="en-US" sz="36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D48905-AE85-DF4C-8132-75F2DECB0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770240"/>
                <a:ext cx="9493784" cy="656270"/>
              </a:xfrm>
              <a:prstGeom prst="rect">
                <a:avLst/>
              </a:prstGeom>
              <a:blipFill>
                <a:blip r:embed="rId3"/>
                <a:stretch>
                  <a:fillRect l="-2005" t="-11321" b="-3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ED2C76-8EBE-C64C-918A-712D1887530C}"/>
                  </a:ext>
                </a:extLst>
              </p:cNvPr>
              <p:cNvSpPr/>
              <p:nvPr/>
            </p:nvSpPr>
            <p:spPr>
              <a:xfrm>
                <a:off x="7017065" y="3461204"/>
                <a:ext cx="3441070" cy="1274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𝑘</m:t>
                              </m:r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𝑘</m:t>
                              </m:r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ED2C76-8EBE-C64C-918A-712D18875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065" y="3461204"/>
                <a:ext cx="3441070" cy="1274131"/>
              </a:xfrm>
              <a:prstGeom prst="rect">
                <a:avLst/>
              </a:prstGeom>
              <a:blipFill>
                <a:blip r:embed="rId4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62E470C-68FD-4548-BE29-11FDD293551B}"/>
                  </a:ext>
                </a:extLst>
              </p:cNvPr>
              <p:cNvSpPr/>
              <p:nvPr/>
            </p:nvSpPr>
            <p:spPr>
              <a:xfrm>
                <a:off x="626225" y="1152940"/>
                <a:ext cx="10679084" cy="1241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i="1" dirty="0">
                    <a:solidFill>
                      <a:srgbClr val="036A18"/>
                    </a:solidFill>
                  </a:rPr>
                  <a:t>“How many solutions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i="1" dirty="0">
                    <a:solidFill>
                      <a:srgbClr val="036A18"/>
                    </a:solidFill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600" i="1" dirty="0">
                    <a:solidFill>
                      <a:srgbClr val="036A18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b>
                      <m:sSubPr>
                        <m:ctrlP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i="1" dirty="0">
                    <a:solidFill>
                      <a:srgbClr val="036A18"/>
                    </a:solidFill>
                  </a:rPr>
                  <a:t>?”</a:t>
                </a:r>
                <a:endParaRPr lang="en-US" sz="3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62E470C-68FD-4548-BE29-11FDD2935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5" y="1152940"/>
                <a:ext cx="10679084" cy="1241750"/>
              </a:xfrm>
              <a:prstGeom prst="rect">
                <a:avLst/>
              </a:prstGeom>
              <a:blipFill>
                <a:blip r:embed="rId5"/>
                <a:stretch>
                  <a:fillRect l="-1663" t="-707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8E31BF1-35D2-D64A-96F4-63FF8B40B41B}"/>
              </a:ext>
            </a:extLst>
          </p:cNvPr>
          <p:cNvSpPr txBox="1"/>
          <p:nvPr/>
        </p:nvSpPr>
        <p:spPr>
          <a:xfrm>
            <a:off x="660400" y="5402244"/>
            <a:ext cx="8528292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After a change in representation, the problem magically reduces to counting combinations. </a:t>
            </a:r>
          </a:p>
        </p:txBody>
      </p:sp>
    </p:spTree>
    <p:extLst>
      <p:ext uri="{BB962C8B-B14F-4D97-AF65-F5344CB8AC3E}">
        <p14:creationId xmlns:p14="http://schemas.microsoft.com/office/powerpoint/2010/main" val="245786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F41A-56A2-A414-5F90-FFC91E81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10328-9343-874B-0827-77E861778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Use the stars and bars approach to count the number of ways to choose k out of n distinct objects if repetition is allowed (but don’t care about order)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9CB22-346F-7046-1F06-01FA22A744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44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977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00;p61">
            <a:extLst>
              <a:ext uri="{FF2B5EF4-FFF2-40B4-BE49-F238E27FC236}">
                <a16:creationId xmlns:a16="http://schemas.microsoft.com/office/drawing/2014/main" id="{DB0DCA9D-AF8F-914F-AF17-2D02B4260E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Tools and concepts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AAA55-5B00-8547-A695-5E033056D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67" dirty="0"/>
              <a:t>Sum rule, Product rule</a:t>
            </a:r>
          </a:p>
          <a:p>
            <a:r>
              <a:rPr lang="en-US" sz="2667" dirty="0"/>
              <a:t>Permutations, combinations</a:t>
            </a:r>
          </a:p>
          <a:p>
            <a:r>
              <a:rPr lang="en-US" sz="2667" dirty="0"/>
              <a:t>Inclusion-exclusion</a:t>
            </a:r>
          </a:p>
          <a:p>
            <a:r>
              <a:rPr lang="en-US" sz="2667" dirty="0"/>
              <a:t>Binomial Theorem</a:t>
            </a:r>
          </a:p>
          <a:p>
            <a:r>
              <a:rPr lang="en-US" sz="2667" dirty="0"/>
              <a:t>Combinatorial proofs</a:t>
            </a:r>
          </a:p>
          <a:p>
            <a:r>
              <a:rPr lang="en-US" sz="2667" dirty="0"/>
              <a:t>Sleuth’s criterion</a:t>
            </a:r>
          </a:p>
          <a:p>
            <a:r>
              <a:rPr lang="en-US" sz="2667" dirty="0"/>
              <a:t>Stars and bars</a:t>
            </a:r>
          </a:p>
          <a:p>
            <a:r>
              <a:rPr lang="en-US" sz="2667" dirty="0"/>
              <a:t>Pigeonhole principle</a:t>
            </a:r>
          </a:p>
          <a:p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18741025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" name="Google Shape;1270;p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651" y="2082800"/>
            <a:ext cx="8405882" cy="4557467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75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Counting is NOT for kindergarteners</a:t>
            </a:r>
            <a:endParaRPr dirty="0"/>
          </a:p>
        </p:txBody>
      </p:sp>
      <p:cxnSp>
        <p:nvCxnSpPr>
          <p:cNvPr id="1272" name="Google Shape;1272;p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4762133" y="3859067"/>
            <a:ext cx="1394800" cy="139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73" name="Google Shape;1273;p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335" y="1998133"/>
            <a:ext cx="6956266" cy="4762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31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451068-6B2E-464E-8042-EC22B239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</p:spPr>
        <p:txBody>
          <a:bodyPr/>
          <a:lstStyle/>
          <a:p>
            <a:r>
              <a:rPr lang="en-US" dirty="0"/>
              <a:t>Counting Cards I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F41B4D5-FBCD-5F4C-88B5-ACA651552E36}"/>
              </a:ext>
            </a:extLst>
          </p:cNvPr>
          <p:cNvSpPr txBox="1">
            <a:spLocks/>
          </p:cNvSpPr>
          <p:nvPr/>
        </p:nvSpPr>
        <p:spPr>
          <a:xfrm>
            <a:off x="5888018" y="-16733"/>
            <a:ext cx="6303982" cy="1138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prstDash val="sys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32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1219170" lvl="1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8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828754" lvl="2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 sz="24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2438339" lvl="3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3047924" lvl="4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3657509" lvl="5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457200" rtl="0" eaLnBrk="1" latinLnBrk="0" hangingPunct="1">
              <a:spcBef>
                <a:spcPts val="2133"/>
              </a:spcBef>
              <a:spcAft>
                <a:spcPts val="2133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52 total cards</a:t>
            </a:r>
          </a:p>
          <a:p>
            <a:r>
              <a:rPr lang="en-US" sz="2000" dirty="0"/>
              <a:t>13 different ranks: 2,3,4,5,6,7,8,9,10,J,Q,K,A</a:t>
            </a:r>
          </a:p>
          <a:p>
            <a:r>
              <a:rPr lang="en-US" sz="2000" dirty="0"/>
              <a:t>4 different suits: Hearts, Diamonds, Clubs, Spades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4331C-8918-3440-8124-A51B557EA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44312"/>
            <a:ext cx="11360800" cy="44536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straight</a:t>
            </a:r>
            <a:r>
              <a:rPr lang="en-US" dirty="0"/>
              <a:t> is five consecutive rank cards of any suit. How many possible straights?</a:t>
            </a:r>
          </a:p>
          <a:p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2" descr="5 card hand that is a straight">
            <a:extLst>
              <a:ext uri="{FF2B5EF4-FFF2-40B4-BE49-F238E27FC236}">
                <a16:creationId xmlns:a16="http://schemas.microsoft.com/office/drawing/2014/main" id="{AFC30635-E7C0-574D-B391-5127F27F8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1460" y="2774478"/>
            <a:ext cx="4160940" cy="149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99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59D8F7-AEFA-D842-9068-CF6A49D3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</p:spPr>
        <p:txBody>
          <a:bodyPr/>
          <a:lstStyle/>
          <a:p>
            <a:r>
              <a:rPr lang="en-US" dirty="0"/>
              <a:t>Counting Cards II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DB3851F-9979-F745-8703-3CDB95201104}"/>
              </a:ext>
            </a:extLst>
          </p:cNvPr>
          <p:cNvSpPr txBox="1">
            <a:spLocks/>
          </p:cNvSpPr>
          <p:nvPr/>
        </p:nvSpPr>
        <p:spPr>
          <a:xfrm>
            <a:off x="5888018" y="-16733"/>
            <a:ext cx="6303982" cy="1138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prstDash val="sys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32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1219170" lvl="1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8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828754" lvl="2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 sz="24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2438339" lvl="3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3047924" lvl="4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3657509" lvl="5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457200" rtl="0" eaLnBrk="1" latinLnBrk="0" hangingPunct="1">
              <a:spcBef>
                <a:spcPts val="2133"/>
              </a:spcBef>
              <a:spcAft>
                <a:spcPts val="2133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52 total cards</a:t>
            </a:r>
          </a:p>
          <a:p>
            <a:r>
              <a:rPr lang="en-US" sz="2000"/>
              <a:t>13 different ranks: 2,3,4,5,6,7,8,9,10,J,Q,K,A</a:t>
            </a:r>
          </a:p>
          <a:p>
            <a:r>
              <a:rPr lang="en-US" sz="2000"/>
              <a:t>4 different suits: Hearts, Diamonds, Clubs, Spades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4331C-8918-3440-8124-A51B557EA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52940"/>
            <a:ext cx="10751200" cy="4453600"/>
          </a:xfrm>
        </p:spPr>
        <p:txBody>
          <a:bodyPr/>
          <a:lstStyle/>
          <a:p>
            <a:pPr marL="152396" indent="0">
              <a:buNone/>
            </a:pPr>
            <a:r>
              <a:rPr lang="en-US" dirty="0"/>
              <a:t>A </a:t>
            </a:r>
            <a:r>
              <a:rPr lang="en-US" b="1" dirty="0"/>
              <a:t>flush</a:t>
            </a:r>
            <a:r>
              <a:rPr lang="en-US" dirty="0"/>
              <a:t> is a five card hand all of the same suit. </a:t>
            </a:r>
          </a:p>
          <a:p>
            <a:pPr marL="152396" indent="0">
              <a:buNone/>
            </a:pPr>
            <a:r>
              <a:rPr lang="en-US" dirty="0"/>
              <a:t>  How many possible flushes?</a:t>
            </a:r>
          </a:p>
          <a:p>
            <a:pPr marL="152396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1" name="Picture 4" descr="http://www.pokeronlineuk.co.uk/images/poker%20cards/flush.jpg&#10;&#10;5 card hand that is a flush">
            <a:extLst>
              <a:ext uri="{FF2B5EF4-FFF2-40B4-BE49-F238E27FC236}">
                <a16:creationId xmlns:a16="http://schemas.microsoft.com/office/drawing/2014/main" id="{292E6736-281F-9542-B8B4-708E38614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550" y="1815663"/>
            <a:ext cx="3257253" cy="2203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3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59D8F7-AEFA-D842-9068-CF6A49D3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</p:spPr>
        <p:txBody>
          <a:bodyPr/>
          <a:lstStyle/>
          <a:p>
            <a:r>
              <a:rPr lang="en-US" dirty="0"/>
              <a:t>Counting Cards III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C48D170-249A-A344-9FF9-F77870379229}"/>
              </a:ext>
            </a:extLst>
          </p:cNvPr>
          <p:cNvSpPr txBox="1">
            <a:spLocks/>
          </p:cNvSpPr>
          <p:nvPr/>
        </p:nvSpPr>
        <p:spPr>
          <a:xfrm>
            <a:off x="5888018" y="-16733"/>
            <a:ext cx="6303982" cy="1138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prstDash val="sys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32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1219170" lvl="1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8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828754" lvl="2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 sz="24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2438339" lvl="3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3047924" lvl="4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3657509" lvl="5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457200" rtl="0" eaLnBrk="1" latinLnBrk="0" hangingPunct="1">
              <a:spcBef>
                <a:spcPts val="2133"/>
              </a:spcBef>
              <a:spcAft>
                <a:spcPts val="2133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52 total cards</a:t>
            </a:r>
          </a:p>
          <a:p>
            <a:r>
              <a:rPr lang="en-US" sz="2000"/>
              <a:t>13 different ranks: 2,3,4,5,6,7,8,9,10,J,Q,K,A</a:t>
            </a:r>
          </a:p>
          <a:p>
            <a:r>
              <a:rPr lang="en-US" sz="2000"/>
              <a:t>4 different suits: Hearts, Diamonds, Clubs, Spades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4331C-8918-3440-8124-A51B557EA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52940"/>
            <a:ext cx="10751200" cy="4453600"/>
          </a:xfrm>
        </p:spPr>
        <p:txBody>
          <a:bodyPr/>
          <a:lstStyle/>
          <a:p>
            <a:pPr marL="152396" indent="0">
              <a:buNone/>
            </a:pPr>
            <a:r>
              <a:rPr lang="en-US" sz="2800" dirty="0"/>
              <a:t>A </a:t>
            </a:r>
            <a:r>
              <a:rPr lang="en-US" sz="2800" b="1" dirty="0"/>
              <a:t>flush</a:t>
            </a:r>
            <a:r>
              <a:rPr lang="en-US" sz="2800" dirty="0"/>
              <a:t> is five card hand all of the same suit. </a:t>
            </a:r>
          </a:p>
          <a:p>
            <a:pPr marL="152396" indent="0">
              <a:buNone/>
            </a:pPr>
            <a:r>
              <a:rPr lang="en-US" sz="2800" dirty="0"/>
              <a:t>  How many possible flushes?</a:t>
            </a:r>
          </a:p>
          <a:p>
            <a:pPr marL="152396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11" name="Picture 4" descr="http://www.pokeronlineuk.co.uk/images/poker%20cards/flush.jpg&#10;&#10;picture of a flush">
            <a:extLst>
              <a:ext uri="{FF2B5EF4-FFF2-40B4-BE49-F238E27FC236}">
                <a16:creationId xmlns:a16="http://schemas.microsoft.com/office/drawing/2014/main" id="{292E6736-281F-9542-B8B4-708E38614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833" y="1296333"/>
            <a:ext cx="2172967" cy="1469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4 times (13 choose 5) = 5148">
            <a:extLst>
              <a:ext uri="{FF2B5EF4-FFF2-40B4-BE49-F238E27FC236}">
                <a16:creationId xmlns:a16="http://schemas.microsoft.com/office/drawing/2014/main" id="{74F0ACF1-EE97-20F6-AD1A-0D21ED331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359" y="1999645"/>
            <a:ext cx="3098800" cy="1104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8F5E81-DEFF-6B4D-8799-A42EBF28661F}"/>
              </a:ext>
            </a:extLst>
          </p:cNvPr>
          <p:cNvSpPr/>
          <p:nvPr/>
        </p:nvSpPr>
        <p:spPr>
          <a:xfrm>
            <a:off x="619591" y="3217764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396"/>
            <a:r>
              <a:rPr lang="en-US" sz="3200" dirty="0">
                <a:latin typeface="Candara" panose="020E0502030303020204" pitchFamily="34" charset="0"/>
              </a:rPr>
              <a:t>How many flushes are </a:t>
            </a:r>
            <a:r>
              <a:rPr lang="en-US" sz="3200" dirty="0">
                <a:solidFill>
                  <a:srgbClr val="7030A0"/>
                </a:solidFill>
                <a:latin typeface="Candara" panose="020E0502030303020204" pitchFamily="34" charset="0"/>
              </a:rPr>
              <a:t>NOT</a:t>
            </a:r>
            <a:r>
              <a:rPr lang="en-US" sz="3200" dirty="0">
                <a:latin typeface="Candara" panose="020E0502030303020204" pitchFamily="34" charset="0"/>
              </a:rPr>
              <a:t> straights?</a:t>
            </a:r>
          </a:p>
        </p:txBody>
      </p:sp>
      <p:pic>
        <p:nvPicPr>
          <p:cNvPr id="12" name="Picture 2" descr="picture of a straight">
            <a:extLst>
              <a:ext uri="{FF2B5EF4-FFF2-40B4-BE49-F238E27FC236}">
                <a16:creationId xmlns:a16="http://schemas.microsoft.com/office/drawing/2014/main" id="{FED01CCC-AD68-884E-8B9A-12272F61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6159" y="3270621"/>
            <a:ext cx="3588405" cy="1193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5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59D8F7-AEFA-D842-9068-CF6A49D3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</p:spPr>
        <p:txBody>
          <a:bodyPr/>
          <a:lstStyle/>
          <a:p>
            <a:r>
              <a:rPr lang="en-US" dirty="0"/>
              <a:t>Counting Cards IV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C48D170-249A-A344-9FF9-F77870379229}"/>
              </a:ext>
            </a:extLst>
          </p:cNvPr>
          <p:cNvSpPr txBox="1">
            <a:spLocks/>
          </p:cNvSpPr>
          <p:nvPr/>
        </p:nvSpPr>
        <p:spPr>
          <a:xfrm>
            <a:off x="5888018" y="-16733"/>
            <a:ext cx="6303982" cy="1138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prstDash val="sys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32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1219170" lvl="1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8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828754" lvl="2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 sz="24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2438339" lvl="3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3047924" lvl="4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3657509" lvl="5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457200" rtl="0" eaLnBrk="1" latinLnBrk="0" hangingPunct="1">
              <a:spcBef>
                <a:spcPts val="2133"/>
              </a:spcBef>
              <a:spcAft>
                <a:spcPts val="2133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52 total cards</a:t>
            </a:r>
          </a:p>
          <a:p>
            <a:r>
              <a:rPr lang="en-US" sz="2000"/>
              <a:t>13 different ranks: 2,3,4,5,6,7,8,9,10,J,Q,K,A</a:t>
            </a:r>
          </a:p>
          <a:p>
            <a:r>
              <a:rPr lang="en-US" sz="2000"/>
              <a:t>4 different suits: Hearts, Diamonds, Clubs, Spades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4331C-8918-3440-8124-A51B557EA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52940"/>
            <a:ext cx="10751200" cy="4453600"/>
          </a:xfrm>
        </p:spPr>
        <p:txBody>
          <a:bodyPr/>
          <a:lstStyle/>
          <a:p>
            <a:r>
              <a:rPr lang="en-US" sz="2800" dirty="0"/>
              <a:t>A flush is five card hand all of the same suit. </a:t>
            </a:r>
          </a:p>
          <a:p>
            <a:pPr marL="152396" indent="0">
              <a:buNone/>
            </a:pPr>
            <a:r>
              <a:rPr lang="en-US" sz="2800" dirty="0"/>
              <a:t>  How many possible flushes?</a:t>
            </a:r>
          </a:p>
          <a:p>
            <a:pPr marL="152396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92E6736-281F-9542-B8B4-708E38614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833" y="1296333"/>
            <a:ext cx="2172967" cy="1469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4 times (13 choose 5) = 5148">
            <a:extLst>
              <a:ext uri="{FF2B5EF4-FFF2-40B4-BE49-F238E27FC236}">
                <a16:creationId xmlns:a16="http://schemas.microsoft.com/office/drawing/2014/main" id="{2F420E7C-B29E-2C1D-BEB9-1901FF83C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788" y="1765726"/>
            <a:ext cx="3098800" cy="1104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8F5E81-DEFF-6B4D-8799-A42EBF28661F}"/>
              </a:ext>
            </a:extLst>
          </p:cNvPr>
          <p:cNvSpPr/>
          <p:nvPr/>
        </p:nvSpPr>
        <p:spPr>
          <a:xfrm>
            <a:off x="619591" y="3217764"/>
            <a:ext cx="7234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596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ndara" panose="020E0502030303020204" pitchFamily="34" charset="0"/>
              </a:rPr>
              <a:t>How many flushes are </a:t>
            </a:r>
            <a:r>
              <a:rPr lang="en-US" sz="3200" dirty="0">
                <a:solidFill>
                  <a:srgbClr val="7030A0"/>
                </a:solidFill>
                <a:latin typeface="Candara" panose="020E0502030303020204" pitchFamily="34" charset="0"/>
              </a:rPr>
              <a:t>NOT</a:t>
            </a:r>
            <a:r>
              <a:rPr lang="en-US" sz="3200" dirty="0">
                <a:latin typeface="Candara" panose="020E0502030303020204" pitchFamily="34" charset="0"/>
              </a:rPr>
              <a:t> straights?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D01CCC-AD68-884E-8B9A-12272F610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395" y="3987374"/>
            <a:ext cx="3588405" cy="1193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7B1B03-23CC-9443-A87A-1677D77AF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907561" y="4502337"/>
            <a:ext cx="872454" cy="74750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E5481C5-B529-D143-96C0-D89199688E25}"/>
              </a:ext>
            </a:extLst>
          </p:cNvPr>
          <p:cNvSpPr/>
          <p:nvPr/>
        </p:nvSpPr>
        <p:spPr>
          <a:xfrm>
            <a:off x="1013364" y="3917562"/>
            <a:ext cx="5206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396"/>
            <a:r>
              <a:rPr lang="en-US" sz="3200" dirty="0">
                <a:solidFill>
                  <a:srgbClr val="C00000"/>
                </a:solidFill>
                <a:latin typeface="Candara" panose="020E0502030303020204" pitchFamily="34" charset="0"/>
              </a:rPr>
              <a:t>= #flush - #flush and straight</a:t>
            </a:r>
          </a:p>
        </p:txBody>
      </p:sp>
      <p:pic>
        <p:nvPicPr>
          <p:cNvPr id="5" name="Picture 4" descr="4 times(13 choose 5) - 10 times 4">
            <a:extLst>
              <a:ext uri="{FF2B5EF4-FFF2-40B4-BE49-F238E27FC236}">
                <a16:creationId xmlns:a16="http://schemas.microsoft.com/office/drawing/2014/main" id="{F51FE20E-C480-6C26-343D-94BC7A342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057" y="5213784"/>
            <a:ext cx="5562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7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84DC0ED-77E4-ED41-933A-1FED656AE0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4200"/>
              <a:buNone/>
              <a:defRPr sz="3200" b="1" i="0" kern="12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2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Sleuth’s Criterion (Rudich) </a:t>
            </a:r>
          </a:p>
        </p:txBody>
      </p:sp>
      <p:sp>
        <p:nvSpPr>
          <p:cNvPr id="804" name="Google Shape;804;p45"/>
          <p:cNvSpPr txBox="1">
            <a:spLocks noGrp="1"/>
          </p:cNvSpPr>
          <p:nvPr>
            <p:ph type="body" idx="1"/>
          </p:nvPr>
        </p:nvSpPr>
        <p:spPr>
          <a:xfrm>
            <a:off x="536456" y="1207829"/>
            <a:ext cx="11360800" cy="14155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F</a:t>
            </a:r>
            <a:r>
              <a:rPr lang="en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or each object constructed, it should be possible to reconstruct the </a:t>
            </a:r>
            <a:r>
              <a:rPr lang="en" sz="3600" b="1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unique</a:t>
            </a:r>
            <a:r>
              <a:rPr lang="en" sz="3600" dirty="0">
                <a:solidFill>
                  <a:srgbClr val="7030A0"/>
                </a:solidFill>
                <a:ea typeface="Amatic SC"/>
                <a:cs typeface="Amatic SC"/>
                <a:sym typeface="Amatic SC"/>
              </a:rPr>
              <a:t> sequence of choices that led to it.</a:t>
            </a:r>
          </a:p>
          <a:p>
            <a:pPr marL="0" indent="0">
              <a:buNone/>
            </a:pPr>
            <a:endParaRPr lang="en" sz="3600" dirty="0">
              <a:ea typeface="Amatic SC"/>
              <a:cs typeface="Amatic SC"/>
              <a:sym typeface="Amatic SC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BC4FEB-F7C3-704D-8E00-E9DF29DB08E6}"/>
              </a:ext>
            </a:extLst>
          </p:cNvPr>
          <p:cNvSpPr/>
          <p:nvPr/>
        </p:nvSpPr>
        <p:spPr>
          <a:xfrm>
            <a:off x="259461" y="6058272"/>
            <a:ext cx="5168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396"/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</a:rPr>
              <a:t>No sequence 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sym typeface="Wingdings" pitchFamily="2" charset="2"/>
              </a:rPr>
              <a:t> under counting</a:t>
            </a:r>
            <a:endParaRPr lang="en-US" sz="28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527BD0-619D-4D43-ADFA-B4270514A384}"/>
              </a:ext>
            </a:extLst>
          </p:cNvPr>
          <p:cNvSpPr/>
          <p:nvPr/>
        </p:nvSpPr>
        <p:spPr>
          <a:xfrm>
            <a:off x="6216856" y="6058272"/>
            <a:ext cx="5509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396"/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</a:rPr>
              <a:t>Many sequences 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sym typeface="Wingdings" pitchFamily="2" charset="2"/>
              </a:rPr>
              <a:t> over counting</a:t>
            </a:r>
            <a:endParaRPr lang="en-US" sz="28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3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256932</TotalTime>
  <Words>2743</Words>
  <Application>Microsoft Macintosh PowerPoint</Application>
  <PresentationFormat>Widescreen</PresentationFormat>
  <Paragraphs>380</Paragraphs>
  <Slides>46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Amatic SC</vt:lpstr>
      <vt:lpstr>Arial</vt:lpstr>
      <vt:lpstr>Calibri</vt:lpstr>
      <vt:lpstr>Cambria Math</vt:lpstr>
      <vt:lpstr>Candara</vt:lpstr>
      <vt:lpstr>Wingdings</vt:lpstr>
      <vt:lpstr>Custom Design</vt:lpstr>
      <vt:lpstr>More Counting!</vt:lpstr>
      <vt:lpstr> Recap</vt:lpstr>
      <vt:lpstr> Today’s Agenda  (1)</vt:lpstr>
      <vt:lpstr>Quick Review of Cards</vt:lpstr>
      <vt:lpstr>Counting Cards I</vt:lpstr>
      <vt:lpstr>Counting Cards II</vt:lpstr>
      <vt:lpstr>Counting Cards III</vt:lpstr>
      <vt:lpstr>Counting Cards IV</vt:lpstr>
      <vt:lpstr>Sleuth’s Criterion (Rudich) </vt:lpstr>
      <vt:lpstr>Sleuth’s Criterion (Rudich) - example </vt:lpstr>
      <vt:lpstr>Sleuth’s Criterion (Rudich) – poll on example </vt:lpstr>
      <vt:lpstr>Sleuth’s Criterion (Rudich) – example – where is the error? </vt:lpstr>
      <vt:lpstr>Sleuth’s Criterion (Rudich)  - a different way</vt:lpstr>
      <vt:lpstr>Sleuth’s Criterion (Rudich) – correct solution </vt:lpstr>
      <vt:lpstr> Agenda  (1)</vt:lpstr>
      <vt:lpstr>Example: Kids and Candies</vt:lpstr>
      <vt:lpstr>Kids + Candies </vt:lpstr>
      <vt:lpstr>Kids + Candies </vt:lpstr>
      <vt:lpstr>Kids + Candies: count something equivalent </vt:lpstr>
      <vt:lpstr>Kids + Candies: another example </vt:lpstr>
      <vt:lpstr>Kids + Candies: bijection </vt:lpstr>
      <vt:lpstr>Kids + Candies: conclusion </vt:lpstr>
      <vt:lpstr>Stars and Bars / Divider method</vt:lpstr>
      <vt:lpstr> Agenda  (3)</vt:lpstr>
      <vt:lpstr>Pigeonhole Principle (PHP): Idea</vt:lpstr>
      <vt:lpstr>Pigeonhole Principle</vt:lpstr>
      <vt:lpstr>Pigeonhole Principle – Example</vt:lpstr>
      <vt:lpstr>Pigeonhole Principle – example repeated</vt:lpstr>
      <vt:lpstr>Pigeonhole Principle – More generally</vt:lpstr>
      <vt:lpstr>Pigeonhole Principle – Better version</vt:lpstr>
      <vt:lpstr>Pigeonhole Principle: Example 2</vt:lpstr>
      <vt:lpstr>Pigeonhole Principle – Example 3</vt:lpstr>
      <vt:lpstr>Pigeonhole Principle – Example 3 - setup</vt:lpstr>
      <vt:lpstr>Pigeonhole Principle – Example 3 (Surprising?)</vt:lpstr>
      <vt:lpstr> Agenda  (4)</vt:lpstr>
      <vt:lpstr>8 by 8 chessboard</vt:lpstr>
      <vt:lpstr>8 by 8 chessboard - solution</vt:lpstr>
      <vt:lpstr>Rooks on chessboard</vt:lpstr>
      <vt:lpstr>Rooks on chessboard - solution</vt:lpstr>
      <vt:lpstr>Example – Sum of integers</vt:lpstr>
      <vt:lpstr>Example – Sum of integers (k=3, n=5) - solution</vt:lpstr>
      <vt:lpstr>Example – Sum of integers (k=3, n=5)</vt:lpstr>
      <vt:lpstr>Example – Sum of integers – general case</vt:lpstr>
      <vt:lpstr>Challenge problem</vt:lpstr>
      <vt:lpstr>Tools and concepts</vt:lpstr>
      <vt:lpstr>Counting is NOT for kindergarteners</vt:lpstr>
    </vt:vector>
  </TitlesOfParts>
  <Company>UC Santa Barbara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 Block Cipher</dc:title>
  <dc:creator>Stefano Tessaro</dc:creator>
  <cp:lastModifiedBy>Anna Karlin</cp:lastModifiedBy>
  <cp:revision>5888</cp:revision>
  <cp:lastPrinted>2023-01-09T05:19:26Z</cp:lastPrinted>
  <dcterms:created xsi:type="dcterms:W3CDTF">2015-04-17T01:19:23Z</dcterms:created>
  <dcterms:modified xsi:type="dcterms:W3CDTF">2026-04-03T04:37:36Z</dcterms:modified>
</cp:coreProperties>
</file>