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9" r:id="rId3"/>
    <p:sldId id="428" r:id="rId4"/>
    <p:sldId id="430" r:id="rId5"/>
    <p:sldId id="1524" r:id="rId6"/>
    <p:sldId id="432" r:id="rId7"/>
    <p:sldId id="433" r:id="rId8"/>
    <p:sldId id="1522" r:id="rId9"/>
    <p:sldId id="1515" r:id="rId10"/>
    <p:sldId id="434" r:id="rId11"/>
    <p:sldId id="1528" r:id="rId12"/>
    <p:sldId id="1422" r:id="rId13"/>
    <p:sldId id="1429" r:id="rId14"/>
    <p:sldId id="1527" r:id="rId15"/>
    <p:sldId id="1426" r:id="rId16"/>
    <p:sldId id="1423" r:id="rId17"/>
    <p:sldId id="1425" r:id="rId18"/>
    <p:sldId id="1517" r:id="rId19"/>
    <p:sldId id="1430" r:id="rId20"/>
    <p:sldId id="1431" r:id="rId21"/>
    <p:sldId id="1497" r:id="rId22"/>
    <p:sldId id="1436" r:id="rId23"/>
    <p:sldId id="1529" r:id="rId24"/>
    <p:sldId id="1433" r:id="rId25"/>
    <p:sldId id="1525" r:id="rId26"/>
    <p:sldId id="1477" r:id="rId27"/>
    <p:sldId id="1447" r:id="rId28"/>
    <p:sldId id="1496" r:id="rId29"/>
    <p:sldId id="1519" r:id="rId30"/>
    <p:sldId id="1474" r:id="rId31"/>
    <p:sldId id="1478" r:id="rId32"/>
    <p:sldId id="402" r:id="rId33"/>
    <p:sldId id="1521" r:id="rId34"/>
    <p:sldId id="461" r:id="rId35"/>
    <p:sldId id="1479" r:id="rId36"/>
    <p:sldId id="1530" r:id="rId37"/>
    <p:sldId id="1492" r:id="rId38"/>
    <p:sldId id="1526" r:id="rId39"/>
    <p:sldId id="1480" r:id="rId40"/>
    <p:sldId id="1498" r:id="rId41"/>
    <p:sldId id="148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8FF"/>
    <a:srgbClr val="036A18"/>
    <a:srgbClr val="0070C0"/>
    <a:srgbClr val="EEE9D3"/>
    <a:srgbClr val="008F21"/>
    <a:srgbClr val="FEE9E8"/>
    <a:srgbClr val="6DB12E"/>
    <a:srgbClr val="FFFDA2"/>
    <a:srgbClr val="F6F4E9"/>
    <a:srgbClr val="FFF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5" autoAdjust="0"/>
    <p:restoredTop sz="88699"/>
  </p:normalViewPr>
  <p:slideViewPr>
    <p:cSldViewPr snapToGrid="0" snapToObjects="1">
      <p:cViewPr varScale="1">
        <p:scale>
          <a:sx n="93" d="100"/>
          <a:sy n="93" d="100"/>
        </p:scale>
        <p:origin x="224" y="608"/>
      </p:cViewPr>
      <p:guideLst>
        <p:guide orient="horz" pos="1872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efano\Google%20Drive\2019_Fall_CSE312\likelihoo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Sheet3!$A$26:$A$74</c:f>
              <c:numCache>
                <c:formatCode>General</c:formatCode>
                <c:ptCount val="49"/>
                <c:pt idx="0">
                  <c:v>-5</c:v>
                </c:pt>
                <c:pt idx="1">
                  <c:v>-4.75</c:v>
                </c:pt>
                <c:pt idx="2">
                  <c:v>-4.5</c:v>
                </c:pt>
                <c:pt idx="3">
                  <c:v>-4.25</c:v>
                </c:pt>
                <c:pt idx="4">
                  <c:v>-4</c:v>
                </c:pt>
                <c:pt idx="5">
                  <c:v>-3.75</c:v>
                </c:pt>
                <c:pt idx="6">
                  <c:v>-3.5</c:v>
                </c:pt>
                <c:pt idx="7">
                  <c:v>-3.25</c:v>
                </c:pt>
                <c:pt idx="8">
                  <c:v>-3</c:v>
                </c:pt>
                <c:pt idx="9">
                  <c:v>-2.75</c:v>
                </c:pt>
                <c:pt idx="10">
                  <c:v>-2.5</c:v>
                </c:pt>
                <c:pt idx="11">
                  <c:v>-2.25</c:v>
                </c:pt>
                <c:pt idx="12">
                  <c:v>-2</c:v>
                </c:pt>
                <c:pt idx="13">
                  <c:v>-1.75</c:v>
                </c:pt>
                <c:pt idx="14">
                  <c:v>-1.5</c:v>
                </c:pt>
                <c:pt idx="15">
                  <c:v>-1.25</c:v>
                </c:pt>
                <c:pt idx="16">
                  <c:v>-1</c:v>
                </c:pt>
                <c:pt idx="17">
                  <c:v>-0.75</c:v>
                </c:pt>
                <c:pt idx="18">
                  <c:v>-0.5</c:v>
                </c:pt>
                <c:pt idx="19">
                  <c:v>-0.25</c:v>
                </c:pt>
                <c:pt idx="20">
                  <c:v>0</c:v>
                </c:pt>
                <c:pt idx="21">
                  <c:v>0.25</c:v>
                </c:pt>
                <c:pt idx="22">
                  <c:v>0.5</c:v>
                </c:pt>
                <c:pt idx="23">
                  <c:v>0.75</c:v>
                </c:pt>
                <c:pt idx="24">
                  <c:v>1</c:v>
                </c:pt>
                <c:pt idx="25">
                  <c:v>1.25</c:v>
                </c:pt>
                <c:pt idx="26">
                  <c:v>1.5</c:v>
                </c:pt>
                <c:pt idx="27">
                  <c:v>1.75</c:v>
                </c:pt>
                <c:pt idx="28">
                  <c:v>2</c:v>
                </c:pt>
                <c:pt idx="29">
                  <c:v>2.25</c:v>
                </c:pt>
                <c:pt idx="30">
                  <c:v>2.5</c:v>
                </c:pt>
                <c:pt idx="31">
                  <c:v>2.75</c:v>
                </c:pt>
                <c:pt idx="32">
                  <c:v>3</c:v>
                </c:pt>
                <c:pt idx="33">
                  <c:v>3.25</c:v>
                </c:pt>
                <c:pt idx="34">
                  <c:v>3.5</c:v>
                </c:pt>
                <c:pt idx="35">
                  <c:v>3.75</c:v>
                </c:pt>
                <c:pt idx="36">
                  <c:v>4</c:v>
                </c:pt>
                <c:pt idx="37">
                  <c:v>4.25</c:v>
                </c:pt>
                <c:pt idx="38">
                  <c:v>4.5</c:v>
                </c:pt>
                <c:pt idx="39">
                  <c:v>4.75</c:v>
                </c:pt>
                <c:pt idx="40">
                  <c:v>5</c:v>
                </c:pt>
                <c:pt idx="41">
                  <c:v>5.25</c:v>
                </c:pt>
                <c:pt idx="42">
                  <c:v>5.5</c:v>
                </c:pt>
                <c:pt idx="43">
                  <c:v>5.75</c:v>
                </c:pt>
                <c:pt idx="44">
                  <c:v>6</c:v>
                </c:pt>
                <c:pt idx="45">
                  <c:v>6.25</c:v>
                </c:pt>
                <c:pt idx="46">
                  <c:v>6.5</c:v>
                </c:pt>
                <c:pt idx="47">
                  <c:v>6.75</c:v>
                </c:pt>
                <c:pt idx="48">
                  <c:v>7</c:v>
                </c:pt>
              </c:numCache>
            </c:numRef>
          </c:xVal>
          <c:yVal>
            <c:numRef>
              <c:f>Sheet3!$B$26:$B$74</c:f>
              <c:numCache>
                <c:formatCode>General</c:formatCode>
                <c:ptCount val="49"/>
                <c:pt idx="0">
                  <c:v>1.4867195147342977E-6</c:v>
                </c:pt>
                <c:pt idx="1">
                  <c:v>5.0295072885924454E-6</c:v>
                </c:pt>
                <c:pt idx="2">
                  <c:v>1.5983741106905475E-5</c:v>
                </c:pt>
                <c:pt idx="3">
                  <c:v>4.7718636541204952E-5</c:v>
                </c:pt>
                <c:pt idx="4">
                  <c:v>1.3383022576488537E-4</c:v>
                </c:pt>
                <c:pt idx="5">
                  <c:v>3.5259568236744541E-4</c:v>
                </c:pt>
                <c:pt idx="6">
                  <c:v>8.7268269504576015E-4</c:v>
                </c:pt>
                <c:pt idx="7">
                  <c:v>2.0290480572997681E-3</c:v>
                </c:pt>
                <c:pt idx="8">
                  <c:v>4.4318484119380075E-3</c:v>
                </c:pt>
                <c:pt idx="9">
                  <c:v>9.0935625015910529E-3</c:v>
                </c:pt>
                <c:pt idx="10">
                  <c:v>1.752830049356854E-2</c:v>
                </c:pt>
                <c:pt idx="11">
                  <c:v>3.1739651835667418E-2</c:v>
                </c:pt>
                <c:pt idx="12">
                  <c:v>5.3990966513188063E-2</c:v>
                </c:pt>
                <c:pt idx="13">
                  <c:v>8.6277318826511532E-2</c:v>
                </c:pt>
                <c:pt idx="14">
                  <c:v>0.12951759566589174</c:v>
                </c:pt>
                <c:pt idx="15">
                  <c:v>0.18264908538902191</c:v>
                </c:pt>
                <c:pt idx="16">
                  <c:v>0.24197072451914337</c:v>
                </c:pt>
                <c:pt idx="17">
                  <c:v>0.30113743215480443</c:v>
                </c:pt>
                <c:pt idx="18">
                  <c:v>0.35206532676429952</c:v>
                </c:pt>
                <c:pt idx="19">
                  <c:v>0.38666811680284924</c:v>
                </c:pt>
                <c:pt idx="20">
                  <c:v>0.3989422804014327</c:v>
                </c:pt>
                <c:pt idx="21">
                  <c:v>0.38666811680284924</c:v>
                </c:pt>
                <c:pt idx="22">
                  <c:v>0.35206532676429952</c:v>
                </c:pt>
                <c:pt idx="23">
                  <c:v>0.30113743215480443</c:v>
                </c:pt>
                <c:pt idx="24">
                  <c:v>0.24197072451914337</c:v>
                </c:pt>
                <c:pt idx="25">
                  <c:v>0.18264908538902191</c:v>
                </c:pt>
                <c:pt idx="26">
                  <c:v>0.12951759566589174</c:v>
                </c:pt>
                <c:pt idx="27">
                  <c:v>8.6277318826511532E-2</c:v>
                </c:pt>
                <c:pt idx="28">
                  <c:v>5.3990966513188063E-2</c:v>
                </c:pt>
                <c:pt idx="29">
                  <c:v>3.1739651835667418E-2</c:v>
                </c:pt>
                <c:pt idx="30">
                  <c:v>1.752830049356854E-2</c:v>
                </c:pt>
                <c:pt idx="31">
                  <c:v>9.0935625015910529E-3</c:v>
                </c:pt>
                <c:pt idx="32">
                  <c:v>4.4318484119380075E-3</c:v>
                </c:pt>
                <c:pt idx="33">
                  <c:v>2.0290480572997681E-3</c:v>
                </c:pt>
                <c:pt idx="34">
                  <c:v>8.7268269504576015E-4</c:v>
                </c:pt>
                <c:pt idx="35">
                  <c:v>3.5259568236744541E-4</c:v>
                </c:pt>
                <c:pt idx="36">
                  <c:v>1.3383022576488537E-4</c:v>
                </c:pt>
                <c:pt idx="37">
                  <c:v>4.7718636541204952E-5</c:v>
                </c:pt>
                <c:pt idx="38">
                  <c:v>1.5983741106905475E-5</c:v>
                </c:pt>
                <c:pt idx="39">
                  <c:v>5.0295072885924454E-6</c:v>
                </c:pt>
                <c:pt idx="40">
                  <c:v>1.4867195147342977E-6</c:v>
                </c:pt>
                <c:pt idx="41">
                  <c:v>4.1284709886299984E-7</c:v>
                </c:pt>
                <c:pt idx="42">
                  <c:v>1.0769760042543276E-7</c:v>
                </c:pt>
                <c:pt idx="43">
                  <c:v>2.6392432035705735E-8</c:v>
                </c:pt>
                <c:pt idx="44">
                  <c:v>6.0758828498232861E-9</c:v>
                </c:pt>
                <c:pt idx="45">
                  <c:v>1.314001818155884E-9</c:v>
                </c:pt>
                <c:pt idx="46">
                  <c:v>2.6695566147628519E-10</c:v>
                </c:pt>
                <c:pt idx="47">
                  <c:v>5.0949379588436842E-11</c:v>
                </c:pt>
                <c:pt idx="48">
                  <c:v>9.1347204083645936E-12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650-E14E-A9BE-F0E3A61CE9A7}"/>
            </c:ext>
          </c:extLst>
        </c:ser>
        <c:ser>
          <c:idx val="1"/>
          <c:order val="1"/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Sheet3!$A$26:$A$74</c:f>
              <c:numCache>
                <c:formatCode>General</c:formatCode>
                <c:ptCount val="49"/>
                <c:pt idx="0">
                  <c:v>-5</c:v>
                </c:pt>
                <c:pt idx="1">
                  <c:v>-4.75</c:v>
                </c:pt>
                <c:pt idx="2">
                  <c:v>-4.5</c:v>
                </c:pt>
                <c:pt idx="3">
                  <c:v>-4.25</c:v>
                </c:pt>
                <c:pt idx="4">
                  <c:v>-4</c:v>
                </c:pt>
                <c:pt idx="5">
                  <c:v>-3.75</c:v>
                </c:pt>
                <c:pt idx="6">
                  <c:v>-3.5</c:v>
                </c:pt>
                <c:pt idx="7">
                  <c:v>-3.25</c:v>
                </c:pt>
                <c:pt idx="8">
                  <c:v>-3</c:v>
                </c:pt>
                <c:pt idx="9">
                  <c:v>-2.75</c:v>
                </c:pt>
                <c:pt idx="10">
                  <c:v>-2.5</c:v>
                </c:pt>
                <c:pt idx="11">
                  <c:v>-2.25</c:v>
                </c:pt>
                <c:pt idx="12">
                  <c:v>-2</c:v>
                </c:pt>
                <c:pt idx="13">
                  <c:v>-1.75</c:v>
                </c:pt>
                <c:pt idx="14">
                  <c:v>-1.5</c:v>
                </c:pt>
                <c:pt idx="15">
                  <c:v>-1.25</c:v>
                </c:pt>
                <c:pt idx="16">
                  <c:v>-1</c:v>
                </c:pt>
                <c:pt idx="17">
                  <c:v>-0.75</c:v>
                </c:pt>
                <c:pt idx="18">
                  <c:v>-0.5</c:v>
                </c:pt>
                <c:pt idx="19">
                  <c:v>-0.25</c:v>
                </c:pt>
                <c:pt idx="20">
                  <c:v>0</c:v>
                </c:pt>
                <c:pt idx="21">
                  <c:v>0.25</c:v>
                </c:pt>
                <c:pt idx="22">
                  <c:v>0.5</c:v>
                </c:pt>
                <c:pt idx="23">
                  <c:v>0.75</c:v>
                </c:pt>
                <c:pt idx="24">
                  <c:v>1</c:v>
                </c:pt>
                <c:pt idx="25">
                  <c:v>1.25</c:v>
                </c:pt>
                <c:pt idx="26">
                  <c:v>1.5</c:v>
                </c:pt>
                <c:pt idx="27">
                  <c:v>1.75</c:v>
                </c:pt>
                <c:pt idx="28">
                  <c:v>2</c:v>
                </c:pt>
                <c:pt idx="29">
                  <c:v>2.25</c:v>
                </c:pt>
                <c:pt idx="30">
                  <c:v>2.5</c:v>
                </c:pt>
                <c:pt idx="31">
                  <c:v>2.75</c:v>
                </c:pt>
                <c:pt idx="32">
                  <c:v>3</c:v>
                </c:pt>
                <c:pt idx="33">
                  <c:v>3.25</c:v>
                </c:pt>
                <c:pt idx="34">
                  <c:v>3.5</c:v>
                </c:pt>
                <c:pt idx="35">
                  <c:v>3.75</c:v>
                </c:pt>
                <c:pt idx="36">
                  <c:v>4</c:v>
                </c:pt>
                <c:pt idx="37">
                  <c:v>4.25</c:v>
                </c:pt>
                <c:pt idx="38">
                  <c:v>4.5</c:v>
                </c:pt>
                <c:pt idx="39">
                  <c:v>4.75</c:v>
                </c:pt>
                <c:pt idx="40">
                  <c:v>5</c:v>
                </c:pt>
                <c:pt idx="41">
                  <c:v>5.25</c:v>
                </c:pt>
                <c:pt idx="42">
                  <c:v>5.5</c:v>
                </c:pt>
                <c:pt idx="43">
                  <c:v>5.75</c:v>
                </c:pt>
                <c:pt idx="44">
                  <c:v>6</c:v>
                </c:pt>
                <c:pt idx="45">
                  <c:v>6.25</c:v>
                </c:pt>
                <c:pt idx="46">
                  <c:v>6.5</c:v>
                </c:pt>
                <c:pt idx="47">
                  <c:v>6.75</c:v>
                </c:pt>
                <c:pt idx="48">
                  <c:v>7</c:v>
                </c:pt>
              </c:numCache>
            </c:numRef>
          </c:xVal>
          <c:yVal>
            <c:numRef>
              <c:f>Sheet3!$C$26:$C$74</c:f>
              <c:numCache>
                <c:formatCode>General</c:formatCode>
                <c:ptCount val="49"/>
                <c:pt idx="0">
                  <c:v>8.0656908173047798E-2</c:v>
                </c:pt>
                <c:pt idx="1">
                  <c:v>8.7362451026100477E-2</c:v>
                </c:pt>
                <c:pt idx="2">
                  <c:v>9.3970625136767516E-2</c:v>
                </c:pt>
                <c:pt idx="3">
                  <c:v>0.10037914405160148</c:v>
                </c:pt>
                <c:pt idx="4">
                  <c:v>0.10648266850745074</c:v>
                </c:pt>
                <c:pt idx="5">
                  <c:v>0.11217560758165106</c:v>
                </c:pt>
                <c:pt idx="6">
                  <c:v>0.11735510892143317</c:v>
                </c:pt>
                <c:pt idx="7">
                  <c:v>0.12192412213800081</c:v>
                </c:pt>
                <c:pt idx="8">
                  <c:v>0.12579440923099772</c:v>
                </c:pt>
                <c:pt idx="9">
                  <c:v>0.1288893722676164</c:v>
                </c:pt>
                <c:pt idx="10">
                  <c:v>0.13114657203397997</c:v>
                </c:pt>
                <c:pt idx="11">
                  <c:v>0.13251982208611399</c:v>
                </c:pt>
                <c:pt idx="12">
                  <c:v>0.13298076013381088</c:v>
                </c:pt>
                <c:pt idx="13">
                  <c:v>0.13251982208611399</c:v>
                </c:pt>
                <c:pt idx="14">
                  <c:v>0.13114657203397997</c:v>
                </c:pt>
                <c:pt idx="15">
                  <c:v>0.1288893722676164</c:v>
                </c:pt>
                <c:pt idx="16">
                  <c:v>0.12579440923099772</c:v>
                </c:pt>
                <c:pt idx="17">
                  <c:v>0.12192412213800081</c:v>
                </c:pt>
                <c:pt idx="18">
                  <c:v>0.11735510892143317</c:v>
                </c:pt>
                <c:pt idx="19">
                  <c:v>0.11217560758165106</c:v>
                </c:pt>
                <c:pt idx="20">
                  <c:v>0.10648266850745074</c:v>
                </c:pt>
                <c:pt idx="21">
                  <c:v>0.10037914405160148</c:v>
                </c:pt>
                <c:pt idx="22">
                  <c:v>9.3970625136767516E-2</c:v>
                </c:pt>
                <c:pt idx="23">
                  <c:v>8.7362451026100477E-2</c:v>
                </c:pt>
                <c:pt idx="24">
                  <c:v>8.0656908173047798E-2</c:v>
                </c:pt>
                <c:pt idx="25">
                  <c:v>7.3950718235245322E-2</c:v>
                </c:pt>
                <c:pt idx="26">
                  <c:v>6.7332895184686298E-2</c:v>
                </c:pt>
                <c:pt idx="27">
                  <c:v>6.0883028463007305E-2</c:v>
                </c:pt>
                <c:pt idx="28">
                  <c:v>5.4670024891997876E-2</c:v>
                </c:pt>
                <c:pt idx="29">
                  <c:v>4.8751318093178571E-2</c:v>
                </c:pt>
                <c:pt idx="30">
                  <c:v>4.3172531888630579E-2</c:v>
                </c:pt>
                <c:pt idx="31">
                  <c:v>3.7967564706730628E-2</c:v>
                </c:pt>
                <c:pt idx="32">
                  <c:v>3.3159046264249557E-2</c:v>
                </c:pt>
                <c:pt idx="33">
                  <c:v>2.8759106275503838E-2</c:v>
                </c:pt>
                <c:pt idx="34">
                  <c:v>2.4770387852997702E-2</c:v>
                </c:pt>
                <c:pt idx="35">
                  <c:v>2.1187235505654111E-2</c:v>
                </c:pt>
                <c:pt idx="36">
                  <c:v>1.7996988837729353E-2</c:v>
                </c:pt>
                <c:pt idx="37">
                  <c:v>1.5181317624301858E-2</c:v>
                </c:pt>
                <c:pt idx="38">
                  <c:v>1.2717541168805994E-2</c:v>
                </c:pt>
                <c:pt idx="39">
                  <c:v>1.0579883945222473E-2</c:v>
                </c:pt>
                <c:pt idx="40">
                  <c:v>8.7406296979031604E-3</c:v>
                </c:pt>
                <c:pt idx="41">
                  <c:v>7.1711466722578863E-3</c:v>
                </c:pt>
                <c:pt idx="42">
                  <c:v>5.8427668311895132E-3</c:v>
                </c:pt>
                <c:pt idx="43">
                  <c:v>4.7275112514790999E-3</c:v>
                </c:pt>
                <c:pt idx="44">
                  <c:v>3.798662007932481E-3</c:v>
                </c:pt>
                <c:pt idx="45">
                  <c:v>3.031187500530351E-3</c:v>
                </c:pt>
                <c:pt idx="46">
                  <c:v>2.4020332548697408E-3</c:v>
                </c:pt>
                <c:pt idx="47">
                  <c:v>1.8902937398152971E-3</c:v>
                </c:pt>
                <c:pt idx="48">
                  <c:v>1.4772828039793357E-3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650-E14E-A9BE-F0E3A61CE9A7}"/>
            </c:ext>
          </c:extLst>
        </c:ser>
        <c:ser>
          <c:idx val="2"/>
          <c:order val="2"/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Sheet3!$A$26:$A$74</c:f>
              <c:numCache>
                <c:formatCode>General</c:formatCode>
                <c:ptCount val="49"/>
                <c:pt idx="0">
                  <c:v>-5</c:v>
                </c:pt>
                <c:pt idx="1">
                  <c:v>-4.75</c:v>
                </c:pt>
                <c:pt idx="2">
                  <c:v>-4.5</c:v>
                </c:pt>
                <c:pt idx="3">
                  <c:v>-4.25</c:v>
                </c:pt>
                <c:pt idx="4">
                  <c:v>-4</c:v>
                </c:pt>
                <c:pt idx="5">
                  <c:v>-3.75</c:v>
                </c:pt>
                <c:pt idx="6">
                  <c:v>-3.5</c:v>
                </c:pt>
                <c:pt idx="7">
                  <c:v>-3.25</c:v>
                </c:pt>
                <c:pt idx="8">
                  <c:v>-3</c:v>
                </c:pt>
                <c:pt idx="9">
                  <c:v>-2.75</c:v>
                </c:pt>
                <c:pt idx="10">
                  <c:v>-2.5</c:v>
                </c:pt>
                <c:pt idx="11">
                  <c:v>-2.25</c:v>
                </c:pt>
                <c:pt idx="12">
                  <c:v>-2</c:v>
                </c:pt>
                <c:pt idx="13">
                  <c:v>-1.75</c:v>
                </c:pt>
                <c:pt idx="14">
                  <c:v>-1.5</c:v>
                </c:pt>
                <c:pt idx="15">
                  <c:v>-1.25</c:v>
                </c:pt>
                <c:pt idx="16">
                  <c:v>-1</c:v>
                </c:pt>
                <c:pt idx="17">
                  <c:v>-0.75</c:v>
                </c:pt>
                <c:pt idx="18">
                  <c:v>-0.5</c:v>
                </c:pt>
                <c:pt idx="19">
                  <c:v>-0.25</c:v>
                </c:pt>
                <c:pt idx="20">
                  <c:v>0</c:v>
                </c:pt>
                <c:pt idx="21">
                  <c:v>0.25</c:v>
                </c:pt>
                <c:pt idx="22">
                  <c:v>0.5</c:v>
                </c:pt>
                <c:pt idx="23">
                  <c:v>0.75</c:v>
                </c:pt>
                <c:pt idx="24">
                  <c:v>1</c:v>
                </c:pt>
                <c:pt idx="25">
                  <c:v>1.25</c:v>
                </c:pt>
                <c:pt idx="26">
                  <c:v>1.5</c:v>
                </c:pt>
                <c:pt idx="27">
                  <c:v>1.75</c:v>
                </c:pt>
                <c:pt idx="28">
                  <c:v>2</c:v>
                </c:pt>
                <c:pt idx="29">
                  <c:v>2.25</c:v>
                </c:pt>
                <c:pt idx="30">
                  <c:v>2.5</c:v>
                </c:pt>
                <c:pt idx="31">
                  <c:v>2.75</c:v>
                </c:pt>
                <c:pt idx="32">
                  <c:v>3</c:v>
                </c:pt>
                <c:pt idx="33">
                  <c:v>3.25</c:v>
                </c:pt>
                <c:pt idx="34">
                  <c:v>3.5</c:v>
                </c:pt>
                <c:pt idx="35">
                  <c:v>3.75</c:v>
                </c:pt>
                <c:pt idx="36">
                  <c:v>4</c:v>
                </c:pt>
                <c:pt idx="37">
                  <c:v>4.25</c:v>
                </c:pt>
                <c:pt idx="38">
                  <c:v>4.5</c:v>
                </c:pt>
                <c:pt idx="39">
                  <c:v>4.75</c:v>
                </c:pt>
                <c:pt idx="40">
                  <c:v>5</c:v>
                </c:pt>
                <c:pt idx="41">
                  <c:v>5.25</c:v>
                </c:pt>
                <c:pt idx="42">
                  <c:v>5.5</c:v>
                </c:pt>
                <c:pt idx="43">
                  <c:v>5.75</c:v>
                </c:pt>
                <c:pt idx="44">
                  <c:v>6</c:v>
                </c:pt>
                <c:pt idx="45">
                  <c:v>6.25</c:v>
                </c:pt>
                <c:pt idx="46">
                  <c:v>6.5</c:v>
                </c:pt>
                <c:pt idx="47">
                  <c:v>6.75</c:v>
                </c:pt>
                <c:pt idx="48">
                  <c:v>7</c:v>
                </c:pt>
              </c:numCache>
            </c:numRef>
          </c:xVal>
          <c:yVal>
            <c:numRef>
              <c:f>Sheet3!$D$26:$D$74</c:f>
              <c:numCache>
                <c:formatCode>General</c:formatCode>
                <c:ptCount val="49"/>
                <c:pt idx="0">
                  <c:v>9.6182482833830243E-23</c:v>
                </c:pt>
                <c:pt idx="1">
                  <c:v>2.0847810671750193E-21</c:v>
                </c:pt>
                <c:pt idx="2">
                  <c:v>4.0983906734767964E-20</c:v>
                </c:pt>
                <c:pt idx="3">
                  <c:v>7.3072620862378973E-19</c:v>
                </c:pt>
                <c:pt idx="4">
                  <c:v>1.1816379852378566E-17</c:v>
                </c:pt>
                <c:pt idx="5">
                  <c:v>1.7330162387727056E-16</c:v>
                </c:pt>
                <c:pt idx="6">
                  <c:v>2.3052033942708368E-15</c:v>
                </c:pt>
                <c:pt idx="7">
                  <c:v>2.7810211906731981E-14</c:v>
                </c:pt>
                <c:pt idx="8">
                  <c:v>3.042900666286262E-13</c:v>
                </c:pt>
                <c:pt idx="9">
                  <c:v>3.0196713743881765E-12</c:v>
                </c:pt>
                <c:pt idx="10">
                  <c:v>2.7178157946487085E-11</c:v>
                </c:pt>
                <c:pt idx="11">
                  <c:v>2.218547767510655E-10</c:v>
                </c:pt>
                <c:pt idx="12">
                  <c:v>1.642502272694855E-9</c:v>
                </c:pt>
                <c:pt idx="13">
                  <c:v>1.1028884887971276E-8</c:v>
                </c:pt>
                <c:pt idx="14">
                  <c:v>6.7165408132114366E-8</c:v>
                </c:pt>
                <c:pt idx="15">
                  <c:v>3.7097798827641068E-7</c:v>
                </c:pt>
                <c:pt idx="16">
                  <c:v>1.8583993934178722E-6</c:v>
                </c:pt>
                <c:pt idx="17">
                  <c:v>8.4434200951786944E-6</c:v>
                </c:pt>
                <c:pt idx="18">
                  <c:v>3.4792542786518594E-5</c:v>
                </c:pt>
                <c:pt idx="19">
                  <c:v>1.3002964345960486E-4</c:v>
                </c:pt>
                <c:pt idx="20">
                  <c:v>4.4074460295930669E-4</c:v>
                </c:pt>
                <c:pt idx="21">
                  <c:v>1.3549399988933147E-3</c:v>
                </c:pt>
                <c:pt idx="22">
                  <c:v>3.7778225439984449E-3</c:v>
                </c:pt>
                <c:pt idx="23">
                  <c:v>9.5532572734330027E-3</c:v>
                </c:pt>
                <c:pt idx="24">
                  <c:v>2.1910375616960676E-2</c:v>
                </c:pt>
                <c:pt idx="25">
                  <c:v>4.5576041470240171E-2</c:v>
                </c:pt>
                <c:pt idx="26">
                  <c:v>8.5982844783364876E-2</c:v>
                </c:pt>
                <c:pt idx="27">
                  <c:v>0.14712126403040005</c:v>
                </c:pt>
                <c:pt idx="28">
                  <c:v>0.22831135673627737</c:v>
                </c:pt>
                <c:pt idx="29">
                  <c:v>0.32134238418341837</c:v>
                </c:pt>
                <c:pt idx="30">
                  <c:v>0.41020121068796883</c:v>
                </c:pt>
                <c:pt idx="31">
                  <c:v>0.47491325774828469</c:v>
                </c:pt>
                <c:pt idx="32">
                  <c:v>0.49867785050179086</c:v>
                </c:pt>
                <c:pt idx="33">
                  <c:v>0.47491325774828469</c:v>
                </c:pt>
                <c:pt idx="34">
                  <c:v>0.41020121068796883</c:v>
                </c:pt>
                <c:pt idx="35">
                  <c:v>0.32134238418341837</c:v>
                </c:pt>
                <c:pt idx="36">
                  <c:v>0.22831135673627737</c:v>
                </c:pt>
                <c:pt idx="37">
                  <c:v>0.14712126403040005</c:v>
                </c:pt>
                <c:pt idx="38">
                  <c:v>8.5982844783364876E-2</c:v>
                </c:pt>
                <c:pt idx="39">
                  <c:v>4.5576041470240171E-2</c:v>
                </c:pt>
                <c:pt idx="40">
                  <c:v>2.1910375616960676E-2</c:v>
                </c:pt>
                <c:pt idx="41">
                  <c:v>9.5532572734330027E-3</c:v>
                </c:pt>
                <c:pt idx="42">
                  <c:v>3.7778225439984449E-3</c:v>
                </c:pt>
                <c:pt idx="43">
                  <c:v>1.3549399988933147E-3</c:v>
                </c:pt>
                <c:pt idx="44">
                  <c:v>4.4074460295930669E-4</c:v>
                </c:pt>
                <c:pt idx="45">
                  <c:v>1.3002964345960486E-4</c:v>
                </c:pt>
                <c:pt idx="46">
                  <c:v>3.4792542786518594E-5</c:v>
                </c:pt>
                <c:pt idx="47">
                  <c:v>8.4434200951786944E-6</c:v>
                </c:pt>
                <c:pt idx="48">
                  <c:v>1.8583993934178722E-6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650-E14E-A9BE-F0E3A61CE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059727"/>
        <c:axId val="521284159"/>
      </c:scatterChart>
      <c:valAx>
        <c:axId val="522059727"/>
        <c:scaling>
          <c:orientation val="minMax"/>
          <c:max val="7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1284159"/>
        <c:crosses val="autoZero"/>
        <c:crossBetween val="midCat"/>
        <c:majorUnit val="1"/>
      </c:valAx>
      <c:valAx>
        <c:axId val="521284159"/>
        <c:scaling>
          <c:orientation val="minMax"/>
          <c:max val="0.5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0597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5/26/26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5/26/26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7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9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5058A-76E8-D87C-C5B0-1861BEA1D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996DC-DA07-6D78-F5C7-3E9E38B25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4CCDC-9CF3-CD7B-2B45-B5F2A207A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B17DA-B7E7-62A6-24A4-2A1E0D07C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7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65E76-4760-CF15-F958-E89034B94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65AA6-0BE9-DF09-9918-B4C6AD4C2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30B945-4394-F94C-3C2F-A48252430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05075-6B9E-5DF6-6CEF-8DA4F2574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3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General, not just Gaussian?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8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6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53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1248C-EAD3-6266-17B6-093A445E6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D88DE3-6BC5-561D-053A-6871DC7F4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294BF7-E85B-38B7-DB70-3AD5C0818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1DBA6-AE67-E0B8-04FD-6D34ED58E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6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12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82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0A132-914A-5603-CB40-35DF80B6D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AF415-1713-EFD5-C539-C5CCA7E23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C9DBB7-B5AD-5AFD-F749-83FB7C445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8ABF0-6521-C1AA-7F79-708E63A09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3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62353F5E-A14A-694A-97AD-8207722B4CD9}" type="datetime1">
              <a:rPr lang="en-US" smtClean="0"/>
              <a:t>5/26/26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9755F-7E12-DE40-A12D-3C2C72523747}" type="datetime1">
              <a:rPr lang="en-US" smtClean="0"/>
              <a:t>5/26/26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D64EB6B-83DA-D14E-BB04-18DE943C76BF}" type="datetime1">
              <a:rPr lang="en-US" smtClean="0"/>
              <a:t>5/26/26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6E6D90AF-7C3C-2C47-B0D0-D44C6E58F46B}" type="datetime1">
              <a:rPr lang="en-US" smtClean="0"/>
              <a:t>5/26/26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959D73-FA94-0143-918A-B63001141E2C}" type="datetime1">
              <a:rPr lang="en-US" smtClean="0"/>
              <a:t>5/26/26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2868A2C-0B7D-BD42-9A8B-D4AF4E0A81C2}" type="datetime1">
              <a:rPr lang="en-US" smtClean="0"/>
              <a:t>5/26/26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156C9-BAFD-D441-8034-1F7AB6CCF2B8}" type="datetime1">
              <a:rPr lang="en-US" smtClean="0"/>
              <a:t>5/26/26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02C0B2F2-F502-304C-871D-6801920D314F}" type="datetime1">
              <a:rPr lang="en-US" smtClean="0"/>
              <a:t>5/26/26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F13E150-03D8-0A4F-A5B1-CFC5EEF23824}" type="datetime1">
              <a:rPr lang="en-US" smtClean="0"/>
              <a:t>5/26/26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26DCE4E-93A9-C345-886A-D4BFEFDC2804}" type="datetime1">
              <a:rPr lang="en-US" smtClean="0"/>
              <a:t>5/26/26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14CA1-538E-AE4B-B075-80D76E997B59}" type="datetime1">
              <a:rPr lang="en-US" smtClean="0"/>
              <a:t>5/26/26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0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58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55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30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13" Type="http://schemas.openxmlformats.org/officeDocument/2006/relationships/image" Target="../media/image1390.png"/><Relationship Id="rId3" Type="http://schemas.openxmlformats.org/officeDocument/2006/relationships/chart" Target="../charts/chart1.xml"/><Relationship Id="rId7" Type="http://schemas.openxmlformats.org/officeDocument/2006/relationships/image" Target="../media/image1330.png"/><Relationship Id="rId12" Type="http://schemas.openxmlformats.org/officeDocument/2006/relationships/image" Target="../media/image13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0.png"/><Relationship Id="rId11" Type="http://schemas.openxmlformats.org/officeDocument/2006/relationships/image" Target="../media/image1370.png"/><Relationship Id="rId5" Type="http://schemas.openxmlformats.org/officeDocument/2006/relationships/image" Target="../media/image1312.png"/><Relationship Id="rId15" Type="http://schemas.openxmlformats.org/officeDocument/2006/relationships/image" Target="../media/image110.png"/><Relationship Id="rId10" Type="http://schemas.openxmlformats.org/officeDocument/2006/relationships/image" Target="../media/image1360.png"/><Relationship Id="rId4" Type="http://schemas.openxmlformats.org/officeDocument/2006/relationships/image" Target="../media/image1300.png"/><Relationship Id="rId9" Type="http://schemas.openxmlformats.org/officeDocument/2006/relationships/image" Target="../media/image1350.png"/><Relationship Id="rId14" Type="http://schemas.openxmlformats.org/officeDocument/2006/relationships/image" Target="../media/image14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10" Type="http://schemas.openxmlformats.org/officeDocument/2006/relationships/image" Target="../media/image68.png"/><Relationship Id="rId4" Type="http://schemas.openxmlformats.org/officeDocument/2006/relationships/image" Target="../media/image44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word-billed_hummingbird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1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500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70.png"/><Relationship Id="rId4" Type="http://schemas.openxmlformats.org/officeDocument/2006/relationships/image" Target="../media/image58.png"/><Relationship Id="rId9" Type="http://schemas.openxmlformats.org/officeDocument/2006/relationships/image" Target="../media/image6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23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2100.png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9.png"/><Relationship Id="rId7" Type="http://schemas.openxmlformats.org/officeDocument/2006/relationships/image" Target="../media/image9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0.png"/><Relationship Id="rId10" Type="http://schemas.openxmlformats.org/officeDocument/2006/relationships/image" Target="../media/image98.png"/><Relationship Id="rId4" Type="http://schemas.openxmlformats.org/officeDocument/2006/relationships/image" Target="../media/image58.png"/><Relationship Id="rId9" Type="http://schemas.openxmlformats.org/officeDocument/2006/relationships/image" Target="../media/image60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94.png"/><Relationship Id="rId7" Type="http://schemas.openxmlformats.org/officeDocument/2006/relationships/image" Target="../media/image97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2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00.png"/><Relationship Id="rId4" Type="http://schemas.openxmlformats.org/officeDocument/2006/relationships/image" Target="../media/image34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00.png"/><Relationship Id="rId10" Type="http://schemas.openxmlformats.org/officeDocument/2006/relationships/image" Target="../media/image281.png"/><Relationship Id="rId4" Type="http://schemas.openxmlformats.org/officeDocument/2006/relationships/image" Target="../media/image3400.png"/><Relationship Id="rId9" Type="http://schemas.openxmlformats.org/officeDocument/2006/relationships/image" Target="../media/image27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42.png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openxmlformats.org/officeDocument/2006/relationships/image" Target="../media/image14.png"/><Relationship Id="rId12" Type="http://schemas.openxmlformats.org/officeDocument/2006/relationships/image" Target="../media/image56.png"/><Relationship Id="rId2" Type="http://schemas.openxmlformats.org/officeDocument/2006/relationships/image" Target="../media/image1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16.png"/><Relationship Id="rId5" Type="http://schemas.openxmlformats.org/officeDocument/2006/relationships/image" Target="../media/image46.png"/><Relationship Id="rId1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2.jpe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12" Type="http://schemas.openxmlformats.org/officeDocument/2006/relationships/image" Target="../media/image6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65.png"/><Relationship Id="rId5" Type="http://schemas.openxmlformats.org/officeDocument/2006/relationships/image" Target="../media/image52.png"/><Relationship Id="rId10" Type="http://schemas.openxmlformats.org/officeDocument/2006/relationships/image" Target="../media/image64.png"/><Relationship Id="rId4" Type="http://schemas.openxmlformats.org/officeDocument/2006/relationships/image" Target="../media/image51.png"/><Relationship Id="rId9" Type="http://schemas.openxmlformats.org/officeDocument/2006/relationships/image" Target="../media/image63.png"/><Relationship Id="rId14" Type="http://schemas.openxmlformats.org/officeDocument/2006/relationships/hyperlink" Target="https://pixabay.com/id/vectors/cek-tanda-centang-merah-mark-kutu-30349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893" y="1897863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More Maximum Likelihood Estimation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BBC7B-3818-ACBA-09EE-FF3DE49FCC5B}"/>
              </a:ext>
            </a:extLst>
          </p:cNvPr>
          <p:cNvSpPr txBox="1"/>
          <p:nvPr/>
        </p:nvSpPr>
        <p:spPr>
          <a:xfrm>
            <a:off x="278130" y="6100011"/>
            <a:ext cx="41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Several slides by Mor </a:t>
            </a:r>
            <a:r>
              <a:rPr lang="en-US" dirty="0" err="1"/>
              <a:t>Harchol</a:t>
            </a:r>
            <a:r>
              <a:rPr lang="en-US" dirty="0"/>
              <a:t>-Balter from </a:t>
            </a:r>
          </a:p>
          <a:p>
            <a:r>
              <a:rPr lang="en-US" dirty="0"/>
              <a:t>Book “Intro to Probability for Computing”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D33A4-89AE-44DE-ED4B-1243DF7D7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024E95-309E-D34F-C6A8-C22967000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Example of MLE</a:t>
            </a:r>
          </a:p>
        </p:txBody>
      </p:sp>
      <p:pic>
        <p:nvPicPr>
          <p:cNvPr id="4" name="Picture 3" descr="A jar of jelly beans&#10;&#10;Description automatically generated">
            <a:extLst>
              <a:ext uri="{FF2B5EF4-FFF2-40B4-BE49-F238E27FC236}">
                <a16:creationId xmlns:a16="http://schemas.microsoft.com/office/drawing/2014/main" id="{CE8A3C43-D453-9E06-4B78-E2644F54F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38" y="807522"/>
            <a:ext cx="1829298" cy="2639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74AB0-FBEC-A87E-3323-0FB0D992AE6F}"/>
                  </a:ext>
                </a:extLst>
              </p:cNvPr>
              <p:cNvSpPr txBox="1"/>
              <p:nvPr/>
            </p:nvSpPr>
            <p:spPr>
              <a:xfrm>
                <a:off x="171825" y="1010777"/>
                <a:ext cx="68028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What is the likelihood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74AB0-FBEC-A87E-3323-0FB0D992A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010777"/>
                <a:ext cx="6802888" cy="523220"/>
              </a:xfrm>
              <a:prstGeom prst="rect">
                <a:avLst/>
              </a:prstGeom>
              <a:blipFill>
                <a:blip r:embed="rId3"/>
                <a:stretch>
                  <a:fillRect l="-186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40AB4-636A-B03E-F0C1-0EE5B549C822}"/>
                  </a:ext>
                </a:extLst>
              </p:cNvPr>
              <p:cNvSpPr txBox="1"/>
              <p:nvPr/>
            </p:nvSpPr>
            <p:spPr>
              <a:xfrm>
                <a:off x="9500119" y="2125246"/>
                <a:ext cx="2622834" cy="7609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# pink jelly beans </a:t>
                </a:r>
              </a:p>
              <a:p>
                <a:r>
                  <a:rPr lang="en-US" sz="2000" dirty="0"/>
                  <a:t>           in sample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40AB4-636A-B03E-F0C1-0EE5B549C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119" y="2125246"/>
                <a:ext cx="2622834" cy="760914"/>
              </a:xfrm>
              <a:prstGeom prst="rect">
                <a:avLst/>
              </a:prstGeom>
              <a:blipFill>
                <a:blip r:embed="rId4"/>
                <a:stretch>
                  <a:fillRect l="-464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504B5C8-D6DE-C048-1AC0-0328694DCC86}"/>
              </a:ext>
            </a:extLst>
          </p:cNvPr>
          <p:cNvSpPr txBox="1"/>
          <p:nvPr/>
        </p:nvSpPr>
        <p:spPr>
          <a:xfrm>
            <a:off x="9808859" y="1652415"/>
            <a:ext cx="25214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1000 jelly beans total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0416C6AE-CBC5-2CB4-1A2F-7D2367FE47DC}"/>
                  </a:ext>
                </a:extLst>
              </p:cNvPr>
              <p:cNvSpPr/>
              <p:nvPr/>
            </p:nvSpPr>
            <p:spPr>
              <a:xfrm>
                <a:off x="8239380" y="5205585"/>
                <a:ext cx="1728051" cy="1173439"/>
              </a:xfrm>
              <a:prstGeom prst="wedgeEllipseCallout">
                <a:avLst>
                  <a:gd name="adj1" fmla="val -71792"/>
                  <a:gd name="adj2" fmla="val -1940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This holds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0416C6AE-CBC5-2CB4-1A2F-7D2367FE4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380" y="5205585"/>
                <a:ext cx="1728051" cy="1173439"/>
              </a:xfrm>
              <a:prstGeom prst="wedgeEllipseCallout">
                <a:avLst>
                  <a:gd name="adj1" fmla="val -71792"/>
                  <a:gd name="adj2" fmla="val -1940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C4EBE1-93F3-FECF-8294-B0323E5D5C76}"/>
                  </a:ext>
                </a:extLst>
              </p:cNvPr>
              <p:cNvSpPr txBox="1"/>
              <p:nvPr/>
            </p:nvSpPr>
            <p:spPr>
              <a:xfrm>
                <a:off x="1435943" y="1597101"/>
                <a:ext cx="7448113" cy="88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4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sz="240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C4EBE1-93F3-FECF-8294-B0323E5D5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43" y="1597101"/>
                <a:ext cx="7448113" cy="882999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C6ADB3-7583-4CAA-D162-92329BB415DB}"/>
                  </a:ext>
                </a:extLst>
              </p:cNvPr>
              <p:cNvSpPr txBox="1"/>
              <p:nvPr/>
            </p:nvSpPr>
            <p:spPr>
              <a:xfrm>
                <a:off x="92188" y="3948990"/>
                <a:ext cx="5477653" cy="64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C6ADB3-7583-4CAA-D162-92329BB41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8" y="3948990"/>
                <a:ext cx="5477653" cy="640303"/>
              </a:xfrm>
              <a:prstGeom prst="rect">
                <a:avLst/>
              </a:prstGeom>
              <a:blipFill>
                <a:blip r:embed="rId7"/>
                <a:stretch>
                  <a:fillRect l="-1852" t="-784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F98B21-BA3D-1B3F-9EA6-4E5501878439}"/>
                  </a:ext>
                </a:extLst>
              </p:cNvPr>
              <p:cNvSpPr txBox="1"/>
              <p:nvPr/>
            </p:nvSpPr>
            <p:spPr>
              <a:xfrm>
                <a:off x="1803114" y="5260899"/>
                <a:ext cx="6165130" cy="715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400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1000</m:t>
                            </m:r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F98B21-BA3D-1B3F-9EA6-4E5501878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114" y="5260899"/>
                <a:ext cx="6165130" cy="715389"/>
              </a:xfrm>
              <a:prstGeom prst="rect">
                <a:avLst/>
              </a:prstGeom>
              <a:blipFill>
                <a:blip r:embed="rId8"/>
                <a:stretch>
                  <a:fillRect l="-206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B28206-E5F9-C671-3E0E-AFA4B0448F0F}"/>
                  </a:ext>
                </a:extLst>
              </p:cNvPr>
              <p:cNvSpPr txBox="1"/>
              <p:nvPr/>
            </p:nvSpPr>
            <p:spPr>
              <a:xfrm>
                <a:off x="5677728" y="3964641"/>
                <a:ext cx="3986861" cy="64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limLow>
                                <m:limLow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arg</m:t>
                                  </m:r>
                                  <m: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i="1" dirty="0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m:rPr>
                                  <m:sty m:val="p"/>
                                </m:r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)?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B28206-E5F9-C671-3E0E-AFA4B0448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728" y="3964641"/>
                <a:ext cx="3986861" cy="640303"/>
              </a:xfrm>
              <a:prstGeom prst="rect">
                <a:avLst/>
              </a:prstGeom>
              <a:blipFill>
                <a:blip r:embed="rId9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12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303F3-C014-D35D-B845-8BDF8D7F8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D6B80-2687-9EC6-AEB0-B6B43DB5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8A48A-0CA9-9451-24C8-EA8B396CA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MLE for Continuous Distributions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MLE for Normal Distribution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Unbiased and Consistent Estimators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08B973DE-4C4B-B837-38D3-7443BF4448AD}"/>
              </a:ext>
            </a:extLst>
          </p:cNvPr>
          <p:cNvSpPr/>
          <p:nvPr/>
        </p:nvSpPr>
        <p:spPr>
          <a:xfrm rot="10800000">
            <a:off x="7757160" y="1594710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0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A0EC-7E3B-9A41-B98B-E5E3EAB5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Continuous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1F030D-D019-3840-A487-7324F9FD8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9"/>
                <a:ext cx="10972800" cy="128104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(independent)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(continuous) parametric model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which is now a family of </a:t>
                </a:r>
                <a:r>
                  <a:rPr lang="en-US" u="sng" dirty="0"/>
                  <a:t>densities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1F030D-D019-3840-A487-7324F9FD8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9"/>
                <a:ext cx="10972800" cy="1281042"/>
              </a:xfrm>
              <a:blipFill>
                <a:blip r:embed="rId3"/>
                <a:stretch>
                  <a:fillRect l="-1387" t="-11765"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031B72-603F-7E4D-9043-EE0FBF4B1EA9}"/>
                  </a:ext>
                </a:extLst>
              </p:cNvPr>
              <p:cNvSpPr txBox="1"/>
              <p:nvPr/>
            </p:nvSpPr>
            <p:spPr>
              <a:xfrm>
                <a:off x="609600" y="3177381"/>
                <a:ext cx="10820400" cy="197643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Definition.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likelihood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of independent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,….,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;</m:t>
                          </m:r>
                          <m:r>
                            <a:rPr lang="en-US" sz="2800" i="1" smtClean="0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031B72-603F-7E4D-9043-EE0FBF4B1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77381"/>
                <a:ext cx="10820400" cy="1976438"/>
              </a:xfrm>
              <a:prstGeom prst="rect">
                <a:avLst/>
              </a:prstGeom>
              <a:blipFill>
                <a:blip r:embed="rId4"/>
                <a:stretch>
                  <a:fillRect l="-234" t="-39873" b="-9557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BF0BC58-3F77-774A-A17A-CA17AA036F91}"/>
              </a:ext>
            </a:extLst>
          </p:cNvPr>
          <p:cNvSpPr txBox="1"/>
          <p:nvPr/>
        </p:nvSpPr>
        <p:spPr>
          <a:xfrm>
            <a:off x="5401733" y="5791200"/>
            <a:ext cx="469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Replace </a:t>
            </a:r>
            <a:r>
              <a:rPr lang="en-US" sz="2400" dirty="0" err="1">
                <a:latin typeface="Candara" panose="020E0502030303020204" pitchFamily="34" charset="0"/>
                <a:ea typeface="Helvetica" charset="0"/>
                <a:cs typeface="Helvetica" charset="0"/>
              </a:rPr>
              <a:t>pmf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 with pdf!</a:t>
            </a:r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7DA568-C3C6-D245-9CB3-86285AC52E76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518400" y="4656668"/>
            <a:ext cx="228600" cy="1134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51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52A0-257F-3F40-97EC-DF32CE8E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density?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D30BCC-8801-AA4F-8CEF-3E7512863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Density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probability, but:</a:t>
                </a:r>
              </a:p>
              <a:p>
                <a:pPr lvl="1"/>
                <a:r>
                  <a:rPr lang="en-US" dirty="0"/>
                  <a:t>For maximizing likelihood, </a:t>
                </a:r>
                <a:r>
                  <a:rPr lang="en-US" dirty="0">
                    <a:solidFill>
                      <a:srgbClr val="C00000"/>
                    </a:solidFill>
                  </a:rPr>
                  <a:t>we really only care about relative likelihoods</a:t>
                </a:r>
                <a:r>
                  <a:rPr lang="en-US" dirty="0"/>
                  <a:t>, and density captures that</a:t>
                </a:r>
              </a:p>
              <a:p>
                <a:pPr lvl="1"/>
                <a:r>
                  <a:rPr lang="en-US" dirty="0"/>
                  <a:t>has desired property that likelihood increases with better fit to the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D30BCC-8801-AA4F-8CEF-3E7512863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9"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08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701DF-6783-93DC-B3C2-C75ACF72D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02B3B-4506-9D14-21C5-C3C3E13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9428-C12C-0310-DC14-FD0BE21A9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MLE for for Continuous Distributions</a:t>
            </a:r>
          </a:p>
          <a:p>
            <a:r>
              <a:rPr lang="en-US" dirty="0">
                <a:solidFill>
                  <a:schemeClr val="tx2"/>
                </a:solidFill>
              </a:rPr>
              <a:t>MLE for Normal Distribution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Unbiased and Consistent Estimators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94A04C87-B4B1-8622-5C64-47F8657D6546}"/>
              </a:ext>
            </a:extLst>
          </p:cNvPr>
          <p:cNvSpPr/>
          <p:nvPr/>
        </p:nvSpPr>
        <p:spPr>
          <a:xfrm rot="10800000">
            <a:off x="6751320" y="2131920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15ECA8-2A00-4A4A-98C4-6C430B6489D4}"/>
              </a:ext>
            </a:extLst>
          </p:cNvPr>
          <p:cNvCxnSpPr/>
          <p:nvPr/>
        </p:nvCxnSpPr>
        <p:spPr>
          <a:xfrm>
            <a:off x="884420" y="4811842"/>
            <a:ext cx="96686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B49BB8-7289-0D48-A96D-CF67C38C9087}"/>
              </a:ext>
            </a:extLst>
          </p:cNvPr>
          <p:cNvCxnSpPr>
            <a:cxnSpLocks/>
          </p:cNvCxnSpPr>
          <p:nvPr/>
        </p:nvCxnSpPr>
        <p:spPr>
          <a:xfrm flipV="1">
            <a:off x="3935118" y="4593792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356255-6940-A441-B328-BC269E0957FC}"/>
              </a:ext>
            </a:extLst>
          </p:cNvPr>
          <p:cNvCxnSpPr>
            <a:cxnSpLocks/>
          </p:cNvCxnSpPr>
          <p:nvPr/>
        </p:nvCxnSpPr>
        <p:spPr>
          <a:xfrm flipV="1">
            <a:off x="4739321" y="4593791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F7447D-9317-4549-99E9-96130AAC7A5D}"/>
              </a:ext>
            </a:extLst>
          </p:cNvPr>
          <p:cNvCxnSpPr>
            <a:cxnSpLocks/>
          </p:cNvCxnSpPr>
          <p:nvPr/>
        </p:nvCxnSpPr>
        <p:spPr>
          <a:xfrm flipV="1">
            <a:off x="5538835" y="4593790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F64947-78BC-3047-B2C9-567631DC4A1B}"/>
              </a:ext>
            </a:extLst>
          </p:cNvPr>
          <p:cNvCxnSpPr>
            <a:cxnSpLocks/>
          </p:cNvCxnSpPr>
          <p:nvPr/>
        </p:nvCxnSpPr>
        <p:spPr>
          <a:xfrm flipV="1">
            <a:off x="6343928" y="4593790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AD7AAF-F9BF-AB4E-9D12-3960325DFBB5}"/>
              </a:ext>
            </a:extLst>
          </p:cNvPr>
          <p:cNvCxnSpPr>
            <a:cxnSpLocks/>
          </p:cNvCxnSpPr>
          <p:nvPr/>
        </p:nvCxnSpPr>
        <p:spPr>
          <a:xfrm flipV="1">
            <a:off x="7152820" y="4593790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BE8E90-6B1B-834A-B1DC-A6FB4E5A365C}"/>
              </a:ext>
            </a:extLst>
          </p:cNvPr>
          <p:cNvCxnSpPr>
            <a:cxnSpLocks/>
          </p:cNvCxnSpPr>
          <p:nvPr/>
        </p:nvCxnSpPr>
        <p:spPr>
          <a:xfrm flipV="1">
            <a:off x="7961713" y="4593790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FDC508-6834-414A-A467-84651A52A569}"/>
              </a:ext>
            </a:extLst>
          </p:cNvPr>
          <p:cNvCxnSpPr>
            <a:cxnSpLocks/>
          </p:cNvCxnSpPr>
          <p:nvPr/>
        </p:nvCxnSpPr>
        <p:spPr>
          <a:xfrm flipV="1">
            <a:off x="8770605" y="4593790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C7FD67-0F4E-D644-9581-8A930097718D}"/>
              </a:ext>
            </a:extLst>
          </p:cNvPr>
          <p:cNvCxnSpPr>
            <a:cxnSpLocks/>
          </p:cNvCxnSpPr>
          <p:nvPr/>
        </p:nvCxnSpPr>
        <p:spPr>
          <a:xfrm flipV="1">
            <a:off x="9560740" y="4593789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ED80B1-4114-0940-9518-BB97AADB630E}"/>
              </a:ext>
            </a:extLst>
          </p:cNvPr>
          <p:cNvCxnSpPr>
            <a:cxnSpLocks/>
          </p:cNvCxnSpPr>
          <p:nvPr/>
        </p:nvCxnSpPr>
        <p:spPr>
          <a:xfrm flipV="1">
            <a:off x="3124992" y="4593789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50AE83-F897-8D41-9E10-D3A7BFC5AD46}"/>
              </a:ext>
            </a:extLst>
          </p:cNvPr>
          <p:cNvCxnSpPr>
            <a:cxnSpLocks/>
          </p:cNvCxnSpPr>
          <p:nvPr/>
        </p:nvCxnSpPr>
        <p:spPr>
          <a:xfrm flipV="1">
            <a:off x="2326898" y="4613048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C3CA3D-C577-0349-A302-29A3A7F36DD6}"/>
              </a:ext>
            </a:extLst>
          </p:cNvPr>
          <p:cNvCxnSpPr>
            <a:cxnSpLocks/>
          </p:cNvCxnSpPr>
          <p:nvPr/>
        </p:nvCxnSpPr>
        <p:spPr>
          <a:xfrm flipV="1">
            <a:off x="1524791" y="4593788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EFC7DD-091F-604F-BFA4-6B8818AB4CE0}"/>
                  </a:ext>
                </a:extLst>
              </p:cNvPr>
              <p:cNvSpPr txBox="1"/>
              <p:nvPr/>
            </p:nvSpPr>
            <p:spPr>
              <a:xfrm>
                <a:off x="4550898" y="5228684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EFC7DD-091F-604F-BFA4-6B8818AB4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898" y="5228684"/>
                <a:ext cx="39188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7AA768-E8DF-FD40-BE38-120216AB16EE}"/>
                  </a:ext>
                </a:extLst>
              </p:cNvPr>
              <p:cNvSpPr txBox="1"/>
              <p:nvPr/>
            </p:nvSpPr>
            <p:spPr>
              <a:xfrm>
                <a:off x="3630317" y="5228683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−1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7AA768-E8DF-FD40-BE38-120216AB1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17" y="5228683"/>
                <a:ext cx="391886" cy="461665"/>
              </a:xfrm>
              <a:prstGeom prst="rect">
                <a:avLst/>
              </a:prstGeom>
              <a:blipFill>
                <a:blip r:embed="rId3"/>
                <a:stretch>
                  <a:fillRect r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107F19-F823-DA46-B814-DDA353729DC4}"/>
                  </a:ext>
                </a:extLst>
              </p:cNvPr>
              <p:cNvSpPr txBox="1"/>
              <p:nvPr/>
            </p:nvSpPr>
            <p:spPr>
              <a:xfrm>
                <a:off x="2797377" y="5228682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107F19-F823-DA46-B814-DDA353729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377" y="5228682"/>
                <a:ext cx="391886" cy="461665"/>
              </a:xfrm>
              <a:prstGeom prst="rect">
                <a:avLst/>
              </a:prstGeom>
              <a:blipFill>
                <a:blip r:embed="rId4"/>
                <a:stretch>
                  <a:fillRect r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97BAA9-33D9-834B-AF20-17CB488FF5FF}"/>
                  </a:ext>
                </a:extLst>
              </p:cNvPr>
              <p:cNvSpPr txBox="1"/>
              <p:nvPr/>
            </p:nvSpPr>
            <p:spPr>
              <a:xfrm>
                <a:off x="2043869" y="5242918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97BAA9-33D9-834B-AF20-17CB488FF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869" y="5242918"/>
                <a:ext cx="391886" cy="461665"/>
              </a:xfrm>
              <a:prstGeom prst="rect">
                <a:avLst/>
              </a:prstGeom>
              <a:blipFill>
                <a:blip r:embed="rId5"/>
                <a:stretch>
                  <a:fillRect r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C2B717-C987-7041-841C-881F7E0F6644}"/>
                  </a:ext>
                </a:extLst>
              </p:cNvPr>
              <p:cNvSpPr txBox="1"/>
              <p:nvPr/>
            </p:nvSpPr>
            <p:spPr>
              <a:xfrm>
                <a:off x="1244673" y="5242918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−4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C2B717-C987-7041-841C-881F7E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673" y="5242918"/>
                <a:ext cx="391886" cy="461665"/>
              </a:xfrm>
              <a:prstGeom prst="rect">
                <a:avLst/>
              </a:prstGeom>
              <a:blipFill>
                <a:blip r:embed="rId6"/>
                <a:stretch>
                  <a:fillRect r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05CF5C-4EF2-AD4F-BC10-516E54F951A2}"/>
                  </a:ext>
                </a:extLst>
              </p:cNvPr>
              <p:cNvSpPr txBox="1"/>
              <p:nvPr/>
            </p:nvSpPr>
            <p:spPr>
              <a:xfrm>
                <a:off x="5342892" y="5234961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1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05CF5C-4EF2-AD4F-BC10-516E54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892" y="5234961"/>
                <a:ext cx="3918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8BFB7E-6A18-BA4D-B27E-1B0187E5911F}"/>
                  </a:ext>
                </a:extLst>
              </p:cNvPr>
              <p:cNvSpPr txBox="1"/>
              <p:nvPr/>
            </p:nvSpPr>
            <p:spPr>
              <a:xfrm>
                <a:off x="6175832" y="5242918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8BFB7E-6A18-BA4D-B27E-1B0187E59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832" y="5242918"/>
                <a:ext cx="3918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5DFF5-1928-EC46-8E67-FAC81EF4AB1F}"/>
                  </a:ext>
                </a:extLst>
              </p:cNvPr>
              <p:cNvSpPr txBox="1"/>
              <p:nvPr/>
            </p:nvSpPr>
            <p:spPr>
              <a:xfrm>
                <a:off x="6967826" y="5228682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5DFF5-1928-EC46-8E67-FAC81EF4A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826" y="5228682"/>
                <a:ext cx="39188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DC80A9-F606-6147-AAA6-973EE110A2B4}"/>
                  </a:ext>
                </a:extLst>
              </p:cNvPr>
              <p:cNvSpPr txBox="1"/>
              <p:nvPr/>
            </p:nvSpPr>
            <p:spPr>
              <a:xfrm>
                <a:off x="7765770" y="5242918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4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DC80A9-F606-6147-AAA6-973EE110A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770" y="5242918"/>
                <a:ext cx="3918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0083FE-7130-AE48-8276-7406B34BA831}"/>
                  </a:ext>
                </a:extLst>
              </p:cNvPr>
              <p:cNvSpPr txBox="1"/>
              <p:nvPr/>
            </p:nvSpPr>
            <p:spPr>
              <a:xfrm>
                <a:off x="8557764" y="5253217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0083FE-7130-AE48-8276-7406B34BA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764" y="5253217"/>
                <a:ext cx="39188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F14F02-1D4F-0D4C-AB9B-914892EB6C93}"/>
                  </a:ext>
                </a:extLst>
              </p:cNvPr>
              <p:cNvSpPr txBox="1"/>
              <p:nvPr/>
            </p:nvSpPr>
            <p:spPr>
              <a:xfrm>
                <a:off x="9364797" y="5242918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6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F14F02-1D4F-0D4C-AB9B-914892EB6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797" y="5242918"/>
                <a:ext cx="39188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1CD90F-FBFD-224B-8474-89F58635F510}"/>
                  </a:ext>
                </a:extLst>
              </p:cNvPr>
              <p:cNvSpPr txBox="1"/>
              <p:nvPr/>
            </p:nvSpPr>
            <p:spPr>
              <a:xfrm>
                <a:off x="706215" y="496680"/>
                <a:ext cx="9846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samples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 from Gaussian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1)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</a:t>
                </a:r>
                <a:r>
                  <a:rPr lang="en-US" sz="2400" b="0" u="sng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Most likely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1CD90F-FBFD-224B-8474-89F58635F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15" y="496680"/>
                <a:ext cx="9846859" cy="461665"/>
              </a:xfrm>
              <a:prstGeom prst="rect">
                <a:avLst/>
              </a:prstGeom>
              <a:blipFill>
                <a:blip r:embed="rId13"/>
                <a:stretch>
                  <a:fillRect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ross 36">
            <a:extLst>
              <a:ext uri="{FF2B5EF4-FFF2-40B4-BE49-F238E27FC236}">
                <a16:creationId xmlns:a16="http://schemas.microsoft.com/office/drawing/2014/main" id="{240163BB-009A-C24C-B179-786F8406E186}"/>
              </a:ext>
            </a:extLst>
          </p:cNvPr>
          <p:cNvSpPr/>
          <p:nvPr/>
        </p:nvSpPr>
        <p:spPr>
          <a:xfrm rot="18900000">
            <a:off x="6931752" y="4677414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971C3433-7650-504A-BF21-23B3553D9131}"/>
              </a:ext>
            </a:extLst>
          </p:cNvPr>
          <p:cNvSpPr/>
          <p:nvPr/>
        </p:nvSpPr>
        <p:spPr>
          <a:xfrm rot="18900000">
            <a:off x="7219448" y="4677414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DE42B257-D442-AA4F-BAD4-6A192E6E21BF}"/>
              </a:ext>
            </a:extLst>
          </p:cNvPr>
          <p:cNvSpPr/>
          <p:nvPr/>
        </p:nvSpPr>
        <p:spPr>
          <a:xfrm rot="18900000">
            <a:off x="6634279" y="4668728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43001065-03C0-A24B-BA36-A928AAB63A63}"/>
              </a:ext>
            </a:extLst>
          </p:cNvPr>
          <p:cNvSpPr/>
          <p:nvPr/>
        </p:nvSpPr>
        <p:spPr>
          <a:xfrm rot="18900000">
            <a:off x="7627995" y="4668728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6DBC5278-0891-9E4E-9357-724BEAE3E9A9}"/>
              </a:ext>
            </a:extLst>
          </p:cNvPr>
          <p:cNvSpPr/>
          <p:nvPr/>
        </p:nvSpPr>
        <p:spPr>
          <a:xfrm rot="18900000">
            <a:off x="7373652" y="4677414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9420134F-A1F6-0E4B-9BF5-67ABA11985EF}"/>
              </a:ext>
            </a:extLst>
          </p:cNvPr>
          <p:cNvSpPr/>
          <p:nvPr/>
        </p:nvSpPr>
        <p:spPr>
          <a:xfrm rot="18900000">
            <a:off x="5957600" y="4668728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9A100280-FABB-C749-A9EB-EA0E9BDB4901}"/>
              </a:ext>
            </a:extLst>
          </p:cNvPr>
          <p:cNvSpPr/>
          <p:nvPr/>
        </p:nvSpPr>
        <p:spPr>
          <a:xfrm rot="18900000">
            <a:off x="8365519" y="4677847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BB254006-43D6-874E-AA2E-05F61949D912}"/>
              </a:ext>
            </a:extLst>
          </p:cNvPr>
          <p:cNvSpPr/>
          <p:nvPr/>
        </p:nvSpPr>
        <p:spPr>
          <a:xfrm rot="18900000">
            <a:off x="10041193" y="4677414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537E2401-FF5A-B942-BFE2-BDAAC03BCA06}"/>
              </a:ext>
            </a:extLst>
          </p:cNvPr>
          <p:cNvSpPr/>
          <p:nvPr/>
        </p:nvSpPr>
        <p:spPr>
          <a:xfrm rot="18900000">
            <a:off x="8603177" y="4677414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02E9EEE7-F562-904C-854B-9C5C97064DD1}"/>
              </a:ext>
            </a:extLst>
          </p:cNvPr>
          <p:cNvSpPr/>
          <p:nvPr/>
        </p:nvSpPr>
        <p:spPr>
          <a:xfrm rot="18900000">
            <a:off x="7540765" y="4673987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2F62F95C-A3E7-3842-B6DA-7DFDF1259602}"/>
              </a:ext>
            </a:extLst>
          </p:cNvPr>
          <p:cNvSpPr/>
          <p:nvPr/>
        </p:nvSpPr>
        <p:spPr>
          <a:xfrm rot="18900000">
            <a:off x="6499284" y="4668729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23085927-4D14-4D42-BCD5-584D28320503}"/>
              </a:ext>
            </a:extLst>
          </p:cNvPr>
          <p:cNvSpPr/>
          <p:nvPr/>
        </p:nvSpPr>
        <p:spPr>
          <a:xfrm rot="18900000">
            <a:off x="4730697" y="4682051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CCAC8F-9F26-4845-AF6F-7B2527292B69}"/>
              </a:ext>
            </a:extLst>
          </p:cNvPr>
          <p:cNvSpPr txBox="1"/>
          <p:nvPr/>
        </p:nvSpPr>
        <p:spPr>
          <a:xfrm>
            <a:off x="675709" y="943063"/>
            <a:ext cx="987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[i.e., we are given the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promise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that the variance is 1]</a:t>
            </a:r>
            <a:endParaRPr lang="en-US" sz="2000" b="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7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BCA0-6BAD-904A-ACF3-CA395881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Gaussian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D58B5-08B8-1849-8F42-E8F8E7C46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826" y="1165280"/>
                <a:ext cx="11735267" cy="11455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Normal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known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D58B5-08B8-1849-8F42-E8F8E7C46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826" y="1165280"/>
                <a:ext cx="11735267" cy="1145575"/>
              </a:xfrm>
              <a:blipFill>
                <a:blip r:embed="rId3"/>
                <a:stretch>
                  <a:fillRect l="-1297" t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FBF080-8700-5148-9E58-4F5581439109}"/>
                  </a:ext>
                </a:extLst>
              </p:cNvPr>
              <p:cNvSpPr/>
              <p:nvPr/>
            </p:nvSpPr>
            <p:spPr>
              <a:xfrm>
                <a:off x="178825" y="2706581"/>
                <a:ext cx="11735267" cy="1100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m:rPr>
                              <m:sty m:val="p"/>
                            </m:rPr>
                            <a:rPr lang="en-US" sz="2400" i="1" smtClean="0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∏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nary>
                        <m:naryPr>
                          <m:chr m:val="∏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Helvetica" charset="0"/>
                                                      <a:cs typeface="Helvetica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Helvetica" charset="0"/>
                                                      <a:cs typeface="Helvetica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Helvetica" charset="0"/>
                                                      <a:cs typeface="Helvetica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400" i="1" smtClean="0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 smtClean="0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FBF080-8700-5148-9E58-4F5581439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25" y="2706581"/>
                <a:ext cx="11735267" cy="1100558"/>
              </a:xfrm>
              <a:prstGeom prst="rect">
                <a:avLst/>
              </a:prstGeom>
              <a:blipFill>
                <a:blip r:embed="rId4"/>
                <a:stretch>
                  <a:fillRect l="-432" t="-108046" b="-16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188E-042A-8D40-A729-C7F7B0FA33F8}"/>
                  </a:ext>
                </a:extLst>
              </p:cNvPr>
              <p:cNvSpPr txBox="1"/>
              <p:nvPr/>
            </p:nvSpPr>
            <p:spPr>
              <a:xfrm>
                <a:off x="514234" y="2003336"/>
                <a:ext cx="7027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Goal:</a:t>
                </a:r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the unknown expectation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188E-042A-8D40-A729-C7F7B0FA3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34" y="2003336"/>
                <a:ext cx="7027334" cy="523220"/>
              </a:xfrm>
              <a:prstGeom prst="rect">
                <a:avLst/>
              </a:prstGeom>
              <a:blipFill>
                <a:blip r:embed="rId5"/>
                <a:stretch>
                  <a:fillRect l="-1805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106E4-86AC-3F6E-E04E-93313E2CCB50}"/>
                  </a:ext>
                </a:extLst>
              </p:cNvPr>
              <p:cNvSpPr txBox="1"/>
              <p:nvPr/>
            </p:nvSpPr>
            <p:spPr>
              <a:xfrm>
                <a:off x="9347200" y="97754"/>
                <a:ext cx="2844800" cy="1232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 algn="l"/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106E4-86AC-3F6E-E04E-93313E2CC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00" y="97754"/>
                <a:ext cx="2844800" cy="1232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696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BCA0-6BAD-904A-ACF3-CA395881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Gaussian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D58B5-08B8-1849-8F42-E8F8E7C46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63725"/>
                <a:ext cx="10972800" cy="11455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Normal outcomes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 known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D58B5-08B8-1849-8F42-E8F8E7C46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63725"/>
                <a:ext cx="10972800" cy="1145575"/>
              </a:xfrm>
              <a:blipFill>
                <a:blip r:embed="rId3"/>
                <a:stretch>
                  <a:fillRect l="-1272" t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188E-042A-8D40-A729-C7F7B0FA33F8}"/>
                  </a:ext>
                </a:extLst>
              </p:cNvPr>
              <p:cNvSpPr txBox="1"/>
              <p:nvPr/>
            </p:nvSpPr>
            <p:spPr>
              <a:xfrm>
                <a:off x="7061200" y="136524"/>
                <a:ext cx="7027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Goal:</a:t>
                </a:r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 expectation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188E-042A-8D40-A729-C7F7B0FA3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00" y="136524"/>
                <a:ext cx="7027334" cy="523220"/>
              </a:xfrm>
              <a:prstGeom prst="rect">
                <a:avLst/>
              </a:prstGeom>
              <a:blipFill>
                <a:blip r:embed="rId4"/>
                <a:stretch>
                  <a:fillRect l="-17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8D46BB-2A4F-2C4B-AED4-1157BA63676C}"/>
                  </a:ext>
                </a:extLst>
              </p:cNvPr>
              <p:cNvSpPr/>
              <p:nvPr/>
            </p:nvSpPr>
            <p:spPr>
              <a:xfrm>
                <a:off x="1084427" y="1629855"/>
                <a:ext cx="10755520" cy="1100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𝜋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8D46BB-2A4F-2C4B-AED4-1157BA636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27" y="1629855"/>
                <a:ext cx="10755520" cy="1100558"/>
              </a:xfrm>
              <a:prstGeom prst="rect">
                <a:avLst/>
              </a:prstGeom>
              <a:blipFill>
                <a:blip r:embed="rId5"/>
                <a:stretch>
                  <a:fillRect l="-118" t="-106818" b="-16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351FD1-680F-7042-9639-21BEFD6BAA9C}"/>
                  </a:ext>
                </a:extLst>
              </p:cNvPr>
              <p:cNvSpPr txBox="1"/>
              <p:nvPr/>
            </p:nvSpPr>
            <p:spPr>
              <a:xfrm>
                <a:off x="4507230" y="6052767"/>
                <a:ext cx="7332717" cy="668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Note:</a:t>
                </a:r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−</m:t>
                                </m:r>
                                <m:r>
                                  <a:rPr lang="en-US" sz="2400" i="1" smtClean="0">
                                    <a:solidFill>
                                      <a:srgbClr val="F208FF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⋅2⋅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</m:t>
                        </m:r>
                        <m:r>
                          <a:rPr lang="en-US" sz="240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351FD1-680F-7042-9639-21BEFD6BA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230" y="6052767"/>
                <a:ext cx="7332717" cy="668709"/>
              </a:xfrm>
              <a:prstGeom prst="rect">
                <a:avLst/>
              </a:prstGeom>
              <a:blipFill>
                <a:blip r:embed="rId6"/>
                <a:stretch>
                  <a:fillRect l="-1209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92A1433-119F-B7F2-C270-3AADF716D2C0}"/>
                  </a:ext>
                </a:extLst>
              </p:cNvPr>
              <p:cNvSpPr/>
              <p:nvPr/>
            </p:nvSpPr>
            <p:spPr>
              <a:xfrm>
                <a:off x="609600" y="2798386"/>
                <a:ext cx="5373266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d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;</m:t>
                              </m:r>
                              <m:r>
                                <a:rPr lang="en-US" sz="280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92A1433-119F-B7F2-C270-3AADF716D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98386"/>
                <a:ext cx="5373266" cy="910570"/>
              </a:xfrm>
              <a:prstGeom prst="rect">
                <a:avLst/>
              </a:prstGeom>
              <a:blipFill>
                <a:blip r:embed="rId7"/>
                <a:stretch>
                  <a:fillRect l="-70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790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F21CB-0367-7193-1BAD-773854900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4569-DF4C-2509-1728-B4B72F87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Gaussian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86832-C9C8-175C-BFF6-73792E865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63725"/>
                <a:ext cx="10972800" cy="11455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Normal outcomes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 known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86832-C9C8-175C-BFF6-73792E865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63725"/>
                <a:ext cx="10972800" cy="1145575"/>
              </a:xfrm>
              <a:blipFill>
                <a:blip r:embed="rId3"/>
                <a:stretch>
                  <a:fillRect l="-1272" t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7B1FA7-7581-C76A-15F3-CA0837A4C0EB}"/>
                  </a:ext>
                </a:extLst>
              </p:cNvPr>
              <p:cNvSpPr txBox="1"/>
              <p:nvPr/>
            </p:nvSpPr>
            <p:spPr>
              <a:xfrm>
                <a:off x="7061200" y="136524"/>
                <a:ext cx="7027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Goal:</a:t>
                </a:r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 expectation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188E-042A-8D40-A729-C7F7B0FA3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00" y="136524"/>
                <a:ext cx="7027334" cy="523220"/>
              </a:xfrm>
              <a:prstGeom prst="rect">
                <a:avLst/>
              </a:prstGeom>
              <a:blipFill>
                <a:blip r:embed="rId4"/>
                <a:stretch>
                  <a:fillRect l="-17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F934DD0-5B39-F811-538D-56757E607F8A}"/>
                  </a:ext>
                </a:extLst>
              </p:cNvPr>
              <p:cNvSpPr/>
              <p:nvPr/>
            </p:nvSpPr>
            <p:spPr>
              <a:xfrm>
                <a:off x="1331260" y="1442889"/>
                <a:ext cx="10755520" cy="1100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𝜋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F934DD0-5B39-F811-538D-56757E607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260" y="1442889"/>
                <a:ext cx="10755520" cy="1100558"/>
              </a:xfrm>
              <a:prstGeom prst="rect">
                <a:avLst/>
              </a:prstGeom>
              <a:blipFill>
                <a:blip r:embed="rId5"/>
                <a:stretch>
                  <a:fillRect l="-118" t="-105682" b="-16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C003A62-F3DA-FCC5-114E-1EC4E976AA27}"/>
                  </a:ext>
                </a:extLst>
              </p:cNvPr>
              <p:cNvSpPr/>
              <p:nvPr/>
            </p:nvSpPr>
            <p:spPr>
              <a:xfrm>
                <a:off x="1222563" y="3095800"/>
                <a:ext cx="9352304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;</m:t>
                              </m:r>
                              <m:r>
                                <a:rPr lang="en-US" sz="280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2800" i="1" smtClean="0">
                          <a:solidFill>
                            <a:srgbClr val="F208FF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C003A62-F3DA-FCC5-114E-1EC4E976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63" y="3095800"/>
                <a:ext cx="9352304" cy="1268552"/>
              </a:xfrm>
              <a:prstGeom prst="rect">
                <a:avLst/>
              </a:prstGeom>
              <a:blipFill>
                <a:blip r:embed="rId6"/>
                <a:stretch>
                  <a:fillRect l="-407" t="-105941" b="-16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89A992-3623-CD90-A79C-1260C14CD616}"/>
                  </a:ext>
                </a:extLst>
              </p:cNvPr>
              <p:cNvSpPr txBox="1"/>
              <p:nvPr/>
            </p:nvSpPr>
            <p:spPr>
              <a:xfrm>
                <a:off x="-464043" y="5415111"/>
                <a:ext cx="7133783" cy="1214307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…,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89A992-3623-CD90-A79C-1260C14CD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4043" y="5415111"/>
                <a:ext cx="7133783" cy="1214307"/>
              </a:xfrm>
              <a:prstGeom prst="rect">
                <a:avLst/>
              </a:prstGeom>
              <a:blipFill>
                <a:blip r:embed="rId8"/>
                <a:stretch>
                  <a:fillRect t="-42857" b="-3673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CC368B9-E9D2-7509-F4A6-389D6FB9F90E}"/>
              </a:ext>
            </a:extLst>
          </p:cNvPr>
          <p:cNvSpPr txBox="1"/>
          <p:nvPr/>
        </p:nvSpPr>
        <p:spPr>
          <a:xfrm>
            <a:off x="7735859" y="5629254"/>
            <a:ext cx="513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In other words, MLE is the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sample</a:t>
            </a:r>
            <a:r>
              <a:rPr lang="en-US" sz="2800" b="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mean 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of the data.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F81F1A-0F8A-64B7-3515-488255245CF3}"/>
                  </a:ext>
                </a:extLst>
              </p:cNvPr>
              <p:cNvSpPr txBox="1"/>
              <p:nvPr/>
            </p:nvSpPr>
            <p:spPr>
              <a:xfrm>
                <a:off x="1668831" y="4579177"/>
                <a:ext cx="5508559" cy="552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So… solve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</m:acc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8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F81F1A-0F8A-64B7-3515-488255245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31" y="4579177"/>
                <a:ext cx="5508559" cy="552652"/>
              </a:xfrm>
              <a:prstGeom prst="rect">
                <a:avLst/>
              </a:prstGeom>
              <a:blipFill>
                <a:blip r:embed="rId9"/>
                <a:stretch>
                  <a:fillRect l="-2304" t="-11333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E8AC80-DFBA-7234-219B-37B8D5042E09}"/>
                  </a:ext>
                </a:extLst>
              </p:cNvPr>
              <p:cNvSpPr txBox="1"/>
              <p:nvPr/>
            </p:nvSpPr>
            <p:spPr>
              <a:xfrm>
                <a:off x="609600" y="2420936"/>
                <a:ext cx="7332717" cy="668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Note:</a:t>
                </a:r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𝜕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−</m:t>
                                </m:r>
                                <m:r>
                                  <a:rPr lang="en-US" sz="2400" i="1" smtClean="0">
                                    <a:solidFill>
                                      <a:srgbClr val="F208FF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⋅2⋅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</m:t>
                        </m:r>
                        <m:r>
                          <a:rPr lang="en-US" sz="240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E8AC80-DFBA-7234-219B-37B8D5042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20936"/>
                <a:ext cx="7332717" cy="668709"/>
              </a:xfrm>
              <a:prstGeom prst="rect">
                <a:avLst/>
              </a:prstGeom>
              <a:blipFill>
                <a:blip r:embed="rId10"/>
                <a:stretch>
                  <a:fillRect l="-1384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33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CB111B57-A1BA-3D41-84A7-D51D29738946}"/>
              </a:ext>
            </a:extLst>
          </p:cNvPr>
          <p:cNvGraphicFramePr>
            <a:graphicFrameLocks/>
          </p:cNvGraphicFramePr>
          <p:nvPr/>
        </p:nvGraphicFramePr>
        <p:xfrm>
          <a:off x="571499" y="1561553"/>
          <a:ext cx="9981575" cy="338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15ECA8-2A00-4A4A-98C4-6C430B6489D4}"/>
              </a:ext>
            </a:extLst>
          </p:cNvPr>
          <p:cNvCxnSpPr/>
          <p:nvPr/>
        </p:nvCxnSpPr>
        <p:spPr>
          <a:xfrm>
            <a:off x="884420" y="4811842"/>
            <a:ext cx="96686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B49BB8-7289-0D48-A96D-CF67C38C9087}"/>
              </a:ext>
            </a:extLst>
          </p:cNvPr>
          <p:cNvCxnSpPr>
            <a:cxnSpLocks/>
          </p:cNvCxnSpPr>
          <p:nvPr/>
        </p:nvCxnSpPr>
        <p:spPr>
          <a:xfrm flipV="1">
            <a:off x="3935118" y="4593792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356255-6940-A441-B328-BC269E0957FC}"/>
              </a:ext>
            </a:extLst>
          </p:cNvPr>
          <p:cNvCxnSpPr>
            <a:cxnSpLocks/>
          </p:cNvCxnSpPr>
          <p:nvPr/>
        </p:nvCxnSpPr>
        <p:spPr>
          <a:xfrm flipV="1">
            <a:off x="4739321" y="4593791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F7447D-9317-4549-99E9-96130AAC7A5D}"/>
              </a:ext>
            </a:extLst>
          </p:cNvPr>
          <p:cNvCxnSpPr>
            <a:cxnSpLocks/>
          </p:cNvCxnSpPr>
          <p:nvPr/>
        </p:nvCxnSpPr>
        <p:spPr>
          <a:xfrm flipV="1">
            <a:off x="5538835" y="4593790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F64947-78BC-3047-B2C9-567631DC4A1B}"/>
              </a:ext>
            </a:extLst>
          </p:cNvPr>
          <p:cNvCxnSpPr>
            <a:cxnSpLocks/>
          </p:cNvCxnSpPr>
          <p:nvPr/>
        </p:nvCxnSpPr>
        <p:spPr>
          <a:xfrm flipV="1">
            <a:off x="6343928" y="4593790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AD7AAF-F9BF-AB4E-9D12-3960325DFBB5}"/>
              </a:ext>
            </a:extLst>
          </p:cNvPr>
          <p:cNvCxnSpPr>
            <a:cxnSpLocks/>
          </p:cNvCxnSpPr>
          <p:nvPr/>
        </p:nvCxnSpPr>
        <p:spPr>
          <a:xfrm flipV="1">
            <a:off x="7152820" y="4593790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BE8E90-6B1B-834A-B1DC-A6FB4E5A365C}"/>
              </a:ext>
            </a:extLst>
          </p:cNvPr>
          <p:cNvCxnSpPr>
            <a:cxnSpLocks/>
          </p:cNvCxnSpPr>
          <p:nvPr/>
        </p:nvCxnSpPr>
        <p:spPr>
          <a:xfrm flipV="1">
            <a:off x="7961713" y="4593790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FDC508-6834-414A-A467-84651A52A569}"/>
              </a:ext>
            </a:extLst>
          </p:cNvPr>
          <p:cNvCxnSpPr>
            <a:cxnSpLocks/>
          </p:cNvCxnSpPr>
          <p:nvPr/>
        </p:nvCxnSpPr>
        <p:spPr>
          <a:xfrm flipV="1">
            <a:off x="8770605" y="4593790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C7FD67-0F4E-D644-9581-8A930097718D}"/>
              </a:ext>
            </a:extLst>
          </p:cNvPr>
          <p:cNvCxnSpPr>
            <a:cxnSpLocks/>
          </p:cNvCxnSpPr>
          <p:nvPr/>
        </p:nvCxnSpPr>
        <p:spPr>
          <a:xfrm flipV="1">
            <a:off x="9560740" y="4593789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ED80B1-4114-0940-9518-BB97AADB630E}"/>
              </a:ext>
            </a:extLst>
          </p:cNvPr>
          <p:cNvCxnSpPr>
            <a:cxnSpLocks/>
          </p:cNvCxnSpPr>
          <p:nvPr/>
        </p:nvCxnSpPr>
        <p:spPr>
          <a:xfrm flipV="1">
            <a:off x="3124992" y="4593789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50AE83-F897-8D41-9E10-D3A7BFC5AD46}"/>
              </a:ext>
            </a:extLst>
          </p:cNvPr>
          <p:cNvCxnSpPr>
            <a:cxnSpLocks/>
          </p:cNvCxnSpPr>
          <p:nvPr/>
        </p:nvCxnSpPr>
        <p:spPr>
          <a:xfrm flipV="1">
            <a:off x="2326898" y="4613048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C3CA3D-C577-0349-A302-29A3A7F36DD6}"/>
              </a:ext>
            </a:extLst>
          </p:cNvPr>
          <p:cNvCxnSpPr>
            <a:cxnSpLocks/>
          </p:cNvCxnSpPr>
          <p:nvPr/>
        </p:nvCxnSpPr>
        <p:spPr>
          <a:xfrm flipV="1">
            <a:off x="1524791" y="4593788"/>
            <a:ext cx="0" cy="4360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EFC7DD-091F-604F-BFA4-6B8818AB4CE0}"/>
                  </a:ext>
                </a:extLst>
              </p:cNvPr>
              <p:cNvSpPr txBox="1"/>
              <p:nvPr/>
            </p:nvSpPr>
            <p:spPr>
              <a:xfrm>
                <a:off x="4550898" y="5228684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EFC7DD-091F-604F-BFA4-6B8818AB4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898" y="5228684"/>
                <a:ext cx="39188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7AA768-E8DF-FD40-BE38-120216AB16EE}"/>
                  </a:ext>
                </a:extLst>
              </p:cNvPr>
              <p:cNvSpPr txBox="1"/>
              <p:nvPr/>
            </p:nvSpPr>
            <p:spPr>
              <a:xfrm>
                <a:off x="3630317" y="5228683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−1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7AA768-E8DF-FD40-BE38-120216AB1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17" y="5228683"/>
                <a:ext cx="391886" cy="461665"/>
              </a:xfrm>
              <a:prstGeom prst="rect">
                <a:avLst/>
              </a:prstGeom>
              <a:blipFill>
                <a:blip r:embed="rId5"/>
                <a:stretch>
                  <a:fillRect r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107F19-F823-DA46-B814-DDA353729DC4}"/>
                  </a:ext>
                </a:extLst>
              </p:cNvPr>
              <p:cNvSpPr txBox="1"/>
              <p:nvPr/>
            </p:nvSpPr>
            <p:spPr>
              <a:xfrm>
                <a:off x="2797377" y="5228682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107F19-F823-DA46-B814-DDA353729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377" y="5228682"/>
                <a:ext cx="391886" cy="461665"/>
              </a:xfrm>
              <a:prstGeom prst="rect">
                <a:avLst/>
              </a:prstGeom>
              <a:blipFill>
                <a:blip r:embed="rId6"/>
                <a:stretch>
                  <a:fillRect r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97BAA9-33D9-834B-AF20-17CB488FF5FF}"/>
                  </a:ext>
                </a:extLst>
              </p:cNvPr>
              <p:cNvSpPr txBox="1"/>
              <p:nvPr/>
            </p:nvSpPr>
            <p:spPr>
              <a:xfrm>
                <a:off x="2043869" y="5242918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97BAA9-33D9-834B-AF20-17CB488FF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869" y="5242918"/>
                <a:ext cx="391886" cy="461665"/>
              </a:xfrm>
              <a:prstGeom prst="rect">
                <a:avLst/>
              </a:prstGeom>
              <a:blipFill>
                <a:blip r:embed="rId7"/>
                <a:stretch>
                  <a:fillRect r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C2B717-C987-7041-841C-881F7E0F6644}"/>
                  </a:ext>
                </a:extLst>
              </p:cNvPr>
              <p:cNvSpPr txBox="1"/>
              <p:nvPr/>
            </p:nvSpPr>
            <p:spPr>
              <a:xfrm>
                <a:off x="1244673" y="5242918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−4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C2B717-C987-7041-841C-881F7E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673" y="5242918"/>
                <a:ext cx="391886" cy="461665"/>
              </a:xfrm>
              <a:prstGeom prst="rect">
                <a:avLst/>
              </a:prstGeom>
              <a:blipFill>
                <a:blip r:embed="rId8"/>
                <a:stretch>
                  <a:fillRect r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05CF5C-4EF2-AD4F-BC10-516E54F951A2}"/>
                  </a:ext>
                </a:extLst>
              </p:cNvPr>
              <p:cNvSpPr txBox="1"/>
              <p:nvPr/>
            </p:nvSpPr>
            <p:spPr>
              <a:xfrm>
                <a:off x="5342892" y="5234961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1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05CF5C-4EF2-AD4F-BC10-516E54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892" y="5234961"/>
                <a:ext cx="39188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8BFB7E-6A18-BA4D-B27E-1B0187E5911F}"/>
                  </a:ext>
                </a:extLst>
              </p:cNvPr>
              <p:cNvSpPr txBox="1"/>
              <p:nvPr/>
            </p:nvSpPr>
            <p:spPr>
              <a:xfrm>
                <a:off x="6175832" y="5242918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8BFB7E-6A18-BA4D-B27E-1B0187E59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832" y="5242918"/>
                <a:ext cx="3918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5DFF5-1928-EC46-8E67-FAC81EF4AB1F}"/>
                  </a:ext>
                </a:extLst>
              </p:cNvPr>
              <p:cNvSpPr txBox="1"/>
              <p:nvPr/>
            </p:nvSpPr>
            <p:spPr>
              <a:xfrm>
                <a:off x="6967826" y="5228682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5DFF5-1928-EC46-8E67-FAC81EF4A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826" y="5228682"/>
                <a:ext cx="39188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DC80A9-F606-6147-AAA6-973EE110A2B4}"/>
                  </a:ext>
                </a:extLst>
              </p:cNvPr>
              <p:cNvSpPr txBox="1"/>
              <p:nvPr/>
            </p:nvSpPr>
            <p:spPr>
              <a:xfrm>
                <a:off x="7765770" y="5242918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4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DC80A9-F606-6147-AAA6-973EE110A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770" y="5242918"/>
                <a:ext cx="39188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0083FE-7130-AE48-8276-7406B34BA831}"/>
                  </a:ext>
                </a:extLst>
              </p:cNvPr>
              <p:cNvSpPr txBox="1"/>
              <p:nvPr/>
            </p:nvSpPr>
            <p:spPr>
              <a:xfrm>
                <a:off x="8557764" y="5253217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0083FE-7130-AE48-8276-7406B34BA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764" y="5253217"/>
                <a:ext cx="39188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F14F02-1D4F-0D4C-AB9B-914892EB6C93}"/>
                  </a:ext>
                </a:extLst>
              </p:cNvPr>
              <p:cNvSpPr txBox="1"/>
              <p:nvPr/>
            </p:nvSpPr>
            <p:spPr>
              <a:xfrm>
                <a:off x="9364797" y="5242918"/>
                <a:ext cx="391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6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F14F02-1D4F-0D4C-AB9B-914892EB6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797" y="5242918"/>
                <a:ext cx="391886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1CD90F-FBFD-224B-8474-89F58635F510}"/>
                  </a:ext>
                </a:extLst>
              </p:cNvPr>
              <p:cNvSpPr txBox="1"/>
              <p:nvPr/>
            </p:nvSpPr>
            <p:spPr>
              <a:xfrm>
                <a:off x="706215" y="496680"/>
                <a:ext cx="98468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Next: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samples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dirty="0"/>
                  <a:t> from Gaussian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</a:t>
                </a:r>
                <a:r>
                  <a:rPr lang="en-US" sz="3200" b="0" u="sng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Most likely</a:t>
                </a:r>
                <a:r>
                  <a:rPr lang="en-US" sz="32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1CD90F-FBFD-224B-8474-89F58635F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15" y="496680"/>
                <a:ext cx="9846859" cy="1077218"/>
              </a:xfrm>
              <a:prstGeom prst="rect">
                <a:avLst/>
              </a:prstGeom>
              <a:blipFill>
                <a:blip r:embed="rId15"/>
                <a:stretch>
                  <a:fillRect l="-1546" t="-5814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ross 36">
            <a:extLst>
              <a:ext uri="{FF2B5EF4-FFF2-40B4-BE49-F238E27FC236}">
                <a16:creationId xmlns:a16="http://schemas.microsoft.com/office/drawing/2014/main" id="{240163BB-009A-C24C-B179-786F8406E186}"/>
              </a:ext>
            </a:extLst>
          </p:cNvPr>
          <p:cNvSpPr/>
          <p:nvPr/>
        </p:nvSpPr>
        <p:spPr>
          <a:xfrm rot="18900000">
            <a:off x="6931752" y="4677414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971C3433-7650-504A-BF21-23B3553D9131}"/>
              </a:ext>
            </a:extLst>
          </p:cNvPr>
          <p:cNvSpPr/>
          <p:nvPr/>
        </p:nvSpPr>
        <p:spPr>
          <a:xfrm rot="18900000">
            <a:off x="7219448" y="4677414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DE42B257-D442-AA4F-BAD4-6A192E6E21BF}"/>
              </a:ext>
            </a:extLst>
          </p:cNvPr>
          <p:cNvSpPr/>
          <p:nvPr/>
        </p:nvSpPr>
        <p:spPr>
          <a:xfrm rot="18900000">
            <a:off x="6634279" y="4668728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43001065-03C0-A24B-BA36-A928AAB63A63}"/>
              </a:ext>
            </a:extLst>
          </p:cNvPr>
          <p:cNvSpPr/>
          <p:nvPr/>
        </p:nvSpPr>
        <p:spPr>
          <a:xfrm rot="18900000">
            <a:off x="7627995" y="4668728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6DBC5278-0891-9E4E-9357-724BEAE3E9A9}"/>
              </a:ext>
            </a:extLst>
          </p:cNvPr>
          <p:cNvSpPr/>
          <p:nvPr/>
        </p:nvSpPr>
        <p:spPr>
          <a:xfrm rot="18900000">
            <a:off x="7373652" y="4677414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9420134F-A1F6-0E4B-9BF5-67ABA11985EF}"/>
              </a:ext>
            </a:extLst>
          </p:cNvPr>
          <p:cNvSpPr/>
          <p:nvPr/>
        </p:nvSpPr>
        <p:spPr>
          <a:xfrm rot="18900000">
            <a:off x="5957600" y="4668728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9A100280-FABB-C749-A9EB-EA0E9BDB4901}"/>
              </a:ext>
            </a:extLst>
          </p:cNvPr>
          <p:cNvSpPr/>
          <p:nvPr/>
        </p:nvSpPr>
        <p:spPr>
          <a:xfrm rot="18900000">
            <a:off x="8365519" y="4677847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BB254006-43D6-874E-AA2E-05F61949D912}"/>
              </a:ext>
            </a:extLst>
          </p:cNvPr>
          <p:cNvSpPr/>
          <p:nvPr/>
        </p:nvSpPr>
        <p:spPr>
          <a:xfrm rot="18900000">
            <a:off x="10041193" y="4677414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537E2401-FF5A-B942-BFE2-BDAAC03BCA06}"/>
              </a:ext>
            </a:extLst>
          </p:cNvPr>
          <p:cNvSpPr/>
          <p:nvPr/>
        </p:nvSpPr>
        <p:spPr>
          <a:xfrm rot="18900000">
            <a:off x="8603177" y="4677414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02E9EEE7-F562-904C-854B-9C5C97064DD1}"/>
              </a:ext>
            </a:extLst>
          </p:cNvPr>
          <p:cNvSpPr/>
          <p:nvPr/>
        </p:nvSpPr>
        <p:spPr>
          <a:xfrm rot="18900000">
            <a:off x="7540765" y="4673987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2F62F95C-A3E7-3842-B6DA-7DFDF1259602}"/>
              </a:ext>
            </a:extLst>
          </p:cNvPr>
          <p:cNvSpPr/>
          <p:nvPr/>
        </p:nvSpPr>
        <p:spPr>
          <a:xfrm rot="18900000">
            <a:off x="6499284" y="4668729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23085927-4D14-4D42-BCD5-584D28320503}"/>
              </a:ext>
            </a:extLst>
          </p:cNvPr>
          <p:cNvSpPr/>
          <p:nvPr/>
        </p:nvSpPr>
        <p:spPr>
          <a:xfrm rot="18900000">
            <a:off x="4730697" y="4682051"/>
            <a:ext cx="268846" cy="268846"/>
          </a:xfrm>
          <a:prstGeom prst="plus">
            <a:avLst>
              <a:gd name="adj" fmla="val 4526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7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Probability vs. Statistics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7F398F-D780-E5B7-99F7-82E71BDD3807}"/>
              </a:ext>
            </a:extLst>
          </p:cNvPr>
          <p:cNvSpPr/>
          <p:nvPr/>
        </p:nvSpPr>
        <p:spPr>
          <a:xfrm>
            <a:off x="1977190" y="2651493"/>
            <a:ext cx="2935705" cy="11485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Probabilistic Model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D904D5-7C04-48D4-F454-3A3D74E5AA6F}"/>
              </a:ext>
            </a:extLst>
          </p:cNvPr>
          <p:cNvSpPr/>
          <p:nvPr/>
        </p:nvSpPr>
        <p:spPr>
          <a:xfrm>
            <a:off x="8578516" y="2587326"/>
            <a:ext cx="1363579" cy="12512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B0DF39-1022-2A5D-044D-90D7D573861D}"/>
              </a:ext>
            </a:extLst>
          </p:cNvPr>
          <p:cNvGrpSpPr/>
          <p:nvPr/>
        </p:nvGrpSpPr>
        <p:grpSpPr>
          <a:xfrm>
            <a:off x="3549316" y="1092318"/>
            <a:ext cx="5819273" cy="1559176"/>
            <a:chOff x="3549316" y="1092318"/>
            <a:chExt cx="5819273" cy="1559176"/>
          </a:xfrm>
        </p:grpSpPr>
        <p:sp>
          <p:nvSpPr>
            <p:cNvPr id="12" name="Arrow: Curved Down 11">
              <a:extLst>
                <a:ext uri="{FF2B5EF4-FFF2-40B4-BE49-F238E27FC236}">
                  <a16:creationId xmlns:a16="http://schemas.microsoft.com/office/drawing/2014/main" id="{6003A8C2-87E0-9D16-73FA-895C403841A8}"/>
                </a:ext>
              </a:extLst>
            </p:cNvPr>
            <p:cNvSpPr/>
            <p:nvPr/>
          </p:nvSpPr>
          <p:spPr>
            <a:xfrm>
              <a:off x="3549316" y="1688968"/>
              <a:ext cx="5819273" cy="962526"/>
            </a:xfrm>
            <a:prstGeom prst="curved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898000-DA70-8B96-0C6E-B897FDE0734F}"/>
                </a:ext>
              </a:extLst>
            </p:cNvPr>
            <p:cNvSpPr txBox="1"/>
            <p:nvPr/>
          </p:nvSpPr>
          <p:spPr>
            <a:xfrm>
              <a:off x="5287878" y="1092318"/>
              <a:ext cx="23421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</a:rPr>
                <a:t>PROBABILITY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1F5F7C-B449-72C3-ECE0-A2BBD715B048}"/>
                </a:ext>
              </a:extLst>
            </p:cNvPr>
            <p:cNvSpPr txBox="1"/>
            <p:nvPr/>
          </p:nvSpPr>
          <p:spPr>
            <a:xfrm>
              <a:off x="5624762" y="1770912"/>
              <a:ext cx="1668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</a:rPr>
                <a:t>generate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370C8F-1B25-D518-C567-8509B74CAA74}"/>
              </a:ext>
            </a:extLst>
          </p:cNvPr>
          <p:cNvGrpSpPr/>
          <p:nvPr/>
        </p:nvGrpSpPr>
        <p:grpSpPr>
          <a:xfrm>
            <a:off x="3457074" y="3811936"/>
            <a:ext cx="5819273" cy="1649483"/>
            <a:chOff x="3457074" y="3811936"/>
            <a:chExt cx="5819273" cy="1649483"/>
          </a:xfrm>
        </p:grpSpPr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12B1E405-BA20-513D-E175-4D2DC4353CB3}"/>
                </a:ext>
              </a:extLst>
            </p:cNvPr>
            <p:cNvSpPr/>
            <p:nvPr/>
          </p:nvSpPr>
          <p:spPr>
            <a:xfrm flipH="1" flipV="1">
              <a:off x="3457074" y="3811936"/>
              <a:ext cx="5819273" cy="962526"/>
            </a:xfrm>
            <a:prstGeom prst="curved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EE0B35-8766-FAC1-A905-3A34B3C41D56}"/>
                </a:ext>
              </a:extLst>
            </p:cNvPr>
            <p:cNvSpPr txBox="1"/>
            <p:nvPr/>
          </p:nvSpPr>
          <p:spPr>
            <a:xfrm>
              <a:off x="5759114" y="4876644"/>
              <a:ext cx="23421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</a:rPr>
                <a:t>STATISTICS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79BBA2-5A20-9F87-F477-41199469EAB6}"/>
                </a:ext>
              </a:extLst>
            </p:cNvPr>
            <p:cNvSpPr txBox="1"/>
            <p:nvPr/>
          </p:nvSpPr>
          <p:spPr>
            <a:xfrm>
              <a:off x="6096000" y="4189687"/>
              <a:ext cx="1668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</a:rPr>
                <a:t>infer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D0F6FD-C9D4-5066-2EBB-D78B4218B617}"/>
              </a:ext>
            </a:extLst>
          </p:cNvPr>
          <p:cNvSpPr txBox="1"/>
          <p:nvPr/>
        </p:nvSpPr>
        <p:spPr>
          <a:xfrm>
            <a:off x="449580" y="5843571"/>
            <a:ext cx="114535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Maximum Likelihood Estimation</a:t>
            </a:r>
            <a:r>
              <a:rPr lang="en-US" sz="2800" dirty="0"/>
              <a:t>:  </a:t>
            </a:r>
            <a:r>
              <a:rPr lang="en-US" sz="2400" dirty="0"/>
              <a:t>Given some data drawn from a known distribution </a:t>
            </a:r>
          </a:p>
          <a:p>
            <a:r>
              <a:rPr lang="en-US" sz="2400" dirty="0"/>
              <a:t>with unknown parameters, estimate the parameters of the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8670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7AA4-0D20-D247-B28C-C098F7EE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3" y="121553"/>
            <a:ext cx="10972800" cy="878301"/>
          </a:xfrm>
        </p:spPr>
        <p:txBody>
          <a:bodyPr/>
          <a:lstStyle/>
          <a:p>
            <a:r>
              <a:rPr lang="en-US" dirty="0"/>
              <a:t>Two-parameter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D651810-77E5-0A47-8C72-E801CA48F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1673" y="962427"/>
                <a:ext cx="10972800" cy="11455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Normal outcomes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D651810-77E5-0A47-8C72-E801CA48F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673" y="962427"/>
                <a:ext cx="10972800" cy="1145575"/>
              </a:xfrm>
              <a:blipFill>
                <a:blip r:embed="rId2"/>
                <a:stretch>
                  <a:fillRect l="-1387" t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FC60E0-D969-0949-843A-80390E3E2635}"/>
                  </a:ext>
                </a:extLst>
              </p:cNvPr>
              <p:cNvSpPr txBox="1"/>
              <p:nvPr/>
            </p:nvSpPr>
            <p:spPr>
              <a:xfrm>
                <a:off x="221673" y="1792888"/>
                <a:ext cx="9915729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Goal:</a:t>
                </a:r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rgbClr val="F208FF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 expectation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 variance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FC60E0-D969-0949-843A-80390E3E2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1792888"/>
                <a:ext cx="9915729" cy="557910"/>
              </a:xfrm>
              <a:prstGeom prst="rect">
                <a:avLst/>
              </a:prstGeom>
              <a:blipFill>
                <a:blip r:embed="rId3"/>
                <a:stretch>
                  <a:fillRect l="-1279" t="-1111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DF7C39F-2257-8C44-A2A4-CFE73B206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3" y="2850022"/>
            <a:ext cx="3454400" cy="3581400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79895F-D283-ED4C-AE57-8AC3568AB7CD}"/>
                  </a:ext>
                </a:extLst>
              </p:cNvPr>
              <p:cNvSpPr/>
              <p:nvPr/>
            </p:nvSpPr>
            <p:spPr>
              <a:xfrm>
                <a:off x="3854487" y="2407806"/>
                <a:ext cx="7492386" cy="2632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:pPr/>
                <a:endParaRPr lang="en-US" sz="2400" dirty="0">
                  <a:solidFill>
                    <a:srgbClr val="0070C0"/>
                  </a:solidFill>
                </a:endParaRPr>
              </a:p>
              <a:p>
                <a:pPr/>
                <a:r>
                  <a:rPr lang="en-US" sz="2400" b="0" dirty="0">
                    <a:solidFill>
                      <a:srgbClr val="0070C0"/>
                    </a:solidFill>
                  </a:rPr>
                  <a:t>    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F208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F208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2400" b="1" i="1">
                                                <a:solidFill>
                                                  <a:srgbClr val="F208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rgbClr val="F208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𝝈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1" i="1">
                                                <a:solidFill>
                                                  <a:srgbClr val="F208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nary>
                      <m:naryPr>
                        <m:chr m:val="∏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rgbClr val="F208FF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rgbClr val="F208FF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rgbClr val="F208FF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𝜇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208FF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208FF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2400" b="1" i="1">
                                            <a:solidFill>
                                              <a:srgbClr val="F208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F208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𝝈</m:t>
                                        </m:r>
                                      </m:e>
                                      <m:sup>
                                        <m:r>
                                          <a:rPr lang="en-US" sz="2400" b="1" i="1">
                                            <a:solidFill>
                                              <a:srgbClr val="F208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sub>
                                </m:sSub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79895F-D283-ED4C-AE57-8AC3568AB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487" y="2407806"/>
                <a:ext cx="7492386" cy="2632259"/>
              </a:xfrm>
              <a:prstGeom prst="rect">
                <a:avLst/>
              </a:prstGeom>
              <a:blipFill>
                <a:blip r:embed="rId5"/>
                <a:stretch>
                  <a:fillRect l="-169" t="-44712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737BA3-1C38-1508-3EA8-B61926D1ACBA}"/>
                  </a:ext>
                </a:extLst>
              </p:cNvPr>
              <p:cNvSpPr txBox="1"/>
              <p:nvPr/>
            </p:nvSpPr>
            <p:spPr>
              <a:xfrm>
                <a:off x="9347200" y="97754"/>
                <a:ext cx="2844800" cy="1232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 algn="l"/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737BA3-1C38-1508-3EA8-B61926D1A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00" y="97754"/>
                <a:ext cx="2844800" cy="12320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C2C2A3-C390-EA9F-D00B-BF6F10678ABA}"/>
                  </a:ext>
                </a:extLst>
              </p:cNvPr>
              <p:cNvSpPr txBox="1"/>
              <p:nvPr/>
            </p:nvSpPr>
            <p:spPr>
              <a:xfrm>
                <a:off x="862718" y="5756329"/>
                <a:ext cx="981635" cy="6243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C2C2A3-C390-EA9F-D00B-BF6F10678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18" y="5756329"/>
                <a:ext cx="981635" cy="624338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089175-EDE4-7228-B970-00A446900EDC}"/>
                  </a:ext>
                </a:extLst>
              </p:cNvPr>
              <p:cNvSpPr txBox="1"/>
              <p:nvPr/>
            </p:nvSpPr>
            <p:spPr>
              <a:xfrm>
                <a:off x="3040353" y="5097073"/>
                <a:ext cx="672562" cy="6079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089175-EDE4-7228-B970-00A446900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353" y="5097073"/>
                <a:ext cx="672562" cy="607987"/>
              </a:xfrm>
              <a:prstGeom prst="rect">
                <a:avLst/>
              </a:prstGeom>
              <a:blipFill>
                <a:blip r:embed="rId10"/>
                <a:stretch>
                  <a:fillRect l="-7407" r="-9259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754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C467-1A3E-434E-B339-7C7AB214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AAA0C-BC1A-7B43-8DE8-978370E4E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3351174"/>
              </a:xfr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𝜋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 smtClean="0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𝜇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Find 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𝜇</m:t>
                        </m:r>
                      </m:sub>
                    </m:sSub>
                    <m:r>
                      <a:rPr lang="en-US" sz="2800" i="1">
                        <a:solidFill>
                          <a:srgbClr val="F208FF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/>
                  <a:t> that maximizes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ln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8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F208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F208FF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F208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AAA0C-BC1A-7B43-8DE8-978370E4E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3351174"/>
              </a:xfrm>
              <a:blipFill>
                <a:blip r:embed="rId2"/>
                <a:stretch>
                  <a:fillRect l="-1272" t="-40152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80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C467-1A3E-434E-B339-7C7AB214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AAA0C-BC1A-7B43-8DE8-978370E4E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5201104"/>
              </a:xfr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𝜋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 smtClean="0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𝜇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We need to find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𝜇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/>
                  <a:t> to</a:t>
                </a:r>
                <a:br>
                  <a:rPr lang="en-US" sz="2800" dirty="0"/>
                </a:b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𝜇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 ;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 ;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And then check second order conditions.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AAA0C-BC1A-7B43-8DE8-978370E4E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5201104"/>
              </a:xfrm>
              <a:blipFill>
                <a:blip r:embed="rId2"/>
                <a:stretch>
                  <a:fillRect l="-1272" t="-25854" b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638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52006-B02F-5E24-9F59-5323B39D6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2421-3B6F-EFF1-6075-ED867949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2" y="230004"/>
            <a:ext cx="10972800" cy="878301"/>
          </a:xfrm>
        </p:spPr>
        <p:txBody>
          <a:bodyPr/>
          <a:lstStyle/>
          <a:p>
            <a:r>
              <a:rPr lang="en-US" dirty="0"/>
              <a:t>MLE for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C05009-7FF2-1DF6-E196-E72B98AA8B11}"/>
                  </a:ext>
                </a:extLst>
              </p:cNvPr>
              <p:cNvSpPr/>
              <p:nvPr/>
            </p:nvSpPr>
            <p:spPr>
              <a:xfrm>
                <a:off x="312652" y="764790"/>
                <a:ext cx="9034846" cy="1121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𝜋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smtClean="0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𝜇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C05009-7FF2-1DF6-E196-E72B98AA8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2" y="764790"/>
                <a:ext cx="9034846" cy="1121974"/>
              </a:xfrm>
              <a:prstGeom prst="rect">
                <a:avLst/>
              </a:prstGeom>
              <a:blipFill>
                <a:blip r:embed="rId2"/>
                <a:stretch>
                  <a:fillRect l="-140" t="-103371" b="-159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280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69D2-A301-C54F-B384-351B749F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2" y="230004"/>
            <a:ext cx="10972800" cy="878301"/>
          </a:xfrm>
        </p:spPr>
        <p:txBody>
          <a:bodyPr/>
          <a:lstStyle/>
          <a:p>
            <a:r>
              <a:rPr lang="en-US" dirty="0"/>
              <a:t>MLE for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2DA693-B9E9-5240-9EAA-A6480B4D422C}"/>
                  </a:ext>
                </a:extLst>
              </p:cNvPr>
              <p:cNvSpPr/>
              <p:nvPr/>
            </p:nvSpPr>
            <p:spPr>
              <a:xfrm>
                <a:off x="312652" y="764790"/>
                <a:ext cx="9034846" cy="1121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𝜋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smtClean="0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𝜇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2DA693-B9E9-5240-9EAA-A6480B4D4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2" y="764790"/>
                <a:ext cx="9034846" cy="1121974"/>
              </a:xfrm>
              <a:prstGeom prst="rect">
                <a:avLst/>
              </a:prstGeom>
              <a:blipFill>
                <a:blip r:embed="rId2"/>
                <a:stretch>
                  <a:fillRect l="-140" t="-103371" b="-159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7E5D34-4B1F-E8F2-F809-E929CFD0EDFB}"/>
                  </a:ext>
                </a:extLst>
              </p:cNvPr>
              <p:cNvSpPr/>
              <p:nvPr/>
            </p:nvSpPr>
            <p:spPr>
              <a:xfrm>
                <a:off x="504820" y="2421550"/>
                <a:ext cx="9574224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𝜇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7E5D34-4B1F-E8F2-F809-E929CFD0E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0" y="2421550"/>
                <a:ext cx="9574224" cy="1268552"/>
              </a:xfrm>
              <a:prstGeom prst="rect">
                <a:avLst/>
              </a:prstGeom>
              <a:blipFill>
                <a:blip r:embed="rId3"/>
                <a:stretch>
                  <a:fillRect l="-265" t="-105941" b="-16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59C7A0-2D9E-6E4B-7A19-9BA53C72CB6E}"/>
                  </a:ext>
                </a:extLst>
              </p:cNvPr>
              <p:cNvSpPr/>
              <p:nvPr/>
            </p:nvSpPr>
            <p:spPr>
              <a:xfrm>
                <a:off x="504820" y="5359878"/>
                <a:ext cx="4893071" cy="1001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 ;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59C7A0-2D9E-6E4B-7A19-9BA53C72C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0" y="5359878"/>
                <a:ext cx="4893071" cy="1001428"/>
              </a:xfrm>
              <a:prstGeom prst="rect">
                <a:avLst/>
              </a:prstGeom>
              <a:blipFill>
                <a:blip r:embed="rId4"/>
                <a:stretch>
                  <a:fillRect l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4A4682-7A2F-FAD3-C755-17EA7D79A3A9}"/>
                  </a:ext>
                </a:extLst>
              </p:cNvPr>
              <p:cNvSpPr/>
              <p:nvPr/>
            </p:nvSpPr>
            <p:spPr>
              <a:xfrm>
                <a:off x="5397891" y="5226316"/>
                <a:ext cx="5385320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= 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4A4682-7A2F-FAD3-C755-17EA7D79A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891" y="5226316"/>
                <a:ext cx="5385320" cy="1268552"/>
              </a:xfrm>
              <a:prstGeom prst="rect">
                <a:avLst/>
              </a:prstGeom>
              <a:blipFill>
                <a:blip r:embed="rId5"/>
                <a:stretch>
                  <a:fillRect t="-106931" b="-16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936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D9F19-E16D-E297-633C-5EE453942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54B9-DD10-7C3E-1169-1EC7CB6D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2" y="230004"/>
            <a:ext cx="10972800" cy="878301"/>
          </a:xfrm>
        </p:spPr>
        <p:txBody>
          <a:bodyPr/>
          <a:lstStyle/>
          <a:p>
            <a:r>
              <a:rPr lang="en-US" dirty="0"/>
              <a:t>MLE for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2BF8DA-008E-F433-777C-6FA6BB171C2D}"/>
                  </a:ext>
                </a:extLst>
              </p:cNvPr>
              <p:cNvSpPr/>
              <p:nvPr/>
            </p:nvSpPr>
            <p:spPr>
              <a:xfrm>
                <a:off x="2964412" y="669154"/>
                <a:ext cx="9034846" cy="1121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𝜋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smtClean="0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𝜇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2BF8DA-008E-F433-777C-6FA6BB171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412" y="669154"/>
                <a:ext cx="9034846" cy="1121974"/>
              </a:xfrm>
              <a:prstGeom prst="rect">
                <a:avLst/>
              </a:prstGeom>
              <a:blipFill>
                <a:blip r:embed="rId2"/>
                <a:stretch>
                  <a:fillRect l="-281" t="-101111" b="-15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907174-4B43-A384-FFB6-47F5A1843C55}"/>
                  </a:ext>
                </a:extLst>
              </p:cNvPr>
              <p:cNvSpPr/>
              <p:nvPr/>
            </p:nvSpPr>
            <p:spPr>
              <a:xfrm>
                <a:off x="504820" y="1740689"/>
                <a:ext cx="9574224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𝜇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907174-4B43-A384-FFB6-47F5A1843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0" y="1740689"/>
                <a:ext cx="9574224" cy="1268552"/>
              </a:xfrm>
              <a:prstGeom prst="rect">
                <a:avLst/>
              </a:prstGeom>
              <a:blipFill>
                <a:blip r:embed="rId3"/>
                <a:stretch>
                  <a:fillRect l="-265" t="-106931" b="-16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7CDF2F-4498-1129-93E7-DF9CD5CDB416}"/>
                  </a:ext>
                </a:extLst>
              </p:cNvPr>
              <p:cNvSpPr txBox="1"/>
              <p:nvPr/>
            </p:nvSpPr>
            <p:spPr>
              <a:xfrm>
                <a:off x="0" y="2900988"/>
                <a:ext cx="6812890" cy="1214307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…,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7CDF2F-4498-1129-93E7-DF9CD5CDB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00988"/>
                <a:ext cx="6812890" cy="1214307"/>
              </a:xfrm>
              <a:prstGeom prst="rect">
                <a:avLst/>
              </a:prstGeom>
              <a:blipFill>
                <a:blip r:embed="rId4"/>
                <a:stretch>
                  <a:fillRect t="-44330" b="-37113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E22650-60BA-35ED-0ED4-8340960EEF56}"/>
                  </a:ext>
                </a:extLst>
              </p:cNvPr>
              <p:cNvSpPr txBox="1"/>
              <p:nvPr/>
            </p:nvSpPr>
            <p:spPr>
              <a:xfrm>
                <a:off x="5876158" y="4214252"/>
                <a:ext cx="59260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 other words, MLE 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of expectation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(again) the </a:t>
                </a:r>
                <a:r>
                  <a:rPr lang="en-US" sz="2800" i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sample</a:t>
                </a:r>
                <a:r>
                  <a:rPr lang="en-US" sz="2800" b="0" i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mean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of the data, regardless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E22650-60BA-35ED-0ED4-8340960EE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158" y="4214252"/>
                <a:ext cx="5926083" cy="1384995"/>
              </a:xfrm>
              <a:prstGeom prst="rect">
                <a:avLst/>
              </a:prstGeom>
              <a:blipFill>
                <a:blip r:embed="rId5"/>
                <a:stretch>
                  <a:fillRect l="-2137" t="-4505" r="-1496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2A12180-8C76-24FF-58A8-5D81E240F068}"/>
              </a:ext>
            </a:extLst>
          </p:cNvPr>
          <p:cNvSpPr txBox="1"/>
          <p:nvPr/>
        </p:nvSpPr>
        <p:spPr>
          <a:xfrm>
            <a:off x="784698" y="5586842"/>
            <a:ext cx="499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What about the variance?</a:t>
            </a:r>
          </a:p>
        </p:txBody>
      </p:sp>
    </p:spTree>
    <p:extLst>
      <p:ext uri="{BB962C8B-B14F-4D97-AF65-F5344CB8AC3E}">
        <p14:creationId xmlns:p14="http://schemas.microsoft.com/office/powerpoint/2010/main" val="4057607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69D2-A301-C54F-B384-351B749F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0481A5C-E960-B24D-9F95-26EF3B2D1E09}"/>
                  </a:ext>
                </a:extLst>
              </p:cNvPr>
              <p:cNvSpPr/>
              <p:nvPr/>
            </p:nvSpPr>
            <p:spPr>
              <a:xfrm>
                <a:off x="609600" y="3111020"/>
                <a:ext cx="4893071" cy="1001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 ;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0481A5C-E960-B24D-9F95-26EF3B2D1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11020"/>
                <a:ext cx="4893071" cy="1001428"/>
              </a:xfrm>
              <a:prstGeom prst="rect">
                <a:avLst/>
              </a:prstGeom>
              <a:blipFill>
                <a:blip r:embed="rId2"/>
                <a:stretch>
                  <a:fillRect l="-777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F0A1C2-9EA5-8B47-BB72-6F69B71A9E42}"/>
                  </a:ext>
                </a:extLst>
              </p:cNvPr>
              <p:cNvSpPr txBox="1"/>
              <p:nvPr/>
            </p:nvSpPr>
            <p:spPr>
              <a:xfrm>
                <a:off x="-622141" y="4379572"/>
                <a:ext cx="9080341" cy="1545551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…,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F0A1C2-9EA5-8B47-BB72-6F69B71A9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2141" y="4379572"/>
                <a:ext cx="9080341" cy="1545551"/>
              </a:xfrm>
              <a:prstGeom prst="rect">
                <a:avLst/>
              </a:prstGeom>
              <a:blipFill>
                <a:blip r:embed="rId4"/>
                <a:stretch>
                  <a:fillRect t="-77419" b="-122581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AAEEFC0-5E00-2D40-A5D8-DA84B4A56D64}"/>
              </a:ext>
            </a:extLst>
          </p:cNvPr>
          <p:cNvSpPr txBox="1"/>
          <p:nvPr/>
        </p:nvSpPr>
        <p:spPr>
          <a:xfrm>
            <a:off x="6096000" y="5774963"/>
            <a:ext cx="6903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In other words, MLE </a:t>
            </a: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of variance 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is the </a:t>
            </a:r>
            <a:r>
              <a:rPr lang="en-US" sz="280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population</a:t>
            </a:r>
            <a:r>
              <a:rPr lang="en-US" sz="2800" b="0" i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variance 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of the data.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D64E4-7A1C-D64C-B390-DC7A2DF8E14E}"/>
                  </a:ext>
                </a:extLst>
              </p:cNvPr>
              <p:cNvSpPr/>
              <p:nvPr/>
            </p:nvSpPr>
            <p:spPr>
              <a:xfrm>
                <a:off x="5161095" y="2966105"/>
                <a:ext cx="4562211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D64E4-7A1C-D64C-B390-DC7A2DF8E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095" y="2966105"/>
                <a:ext cx="4562211" cy="1268552"/>
              </a:xfrm>
              <a:prstGeom prst="rect">
                <a:avLst/>
              </a:prstGeom>
              <a:blipFill>
                <a:blip r:embed="rId5"/>
                <a:stretch>
                  <a:fillRect t="-106931" b="-16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9105DC-EFCF-C246-BA30-F00975C9B7B0}"/>
                  </a:ext>
                </a:extLst>
              </p:cNvPr>
              <p:cNvSpPr/>
              <p:nvPr/>
            </p:nvSpPr>
            <p:spPr>
              <a:xfrm>
                <a:off x="3428376" y="1865547"/>
                <a:ext cx="5842305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𝜋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9105DC-EFCF-C246-BA30-F00975C9B7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76" y="1865547"/>
                <a:ext cx="5842305" cy="1100558"/>
              </a:xfrm>
              <a:prstGeom prst="rect">
                <a:avLst/>
              </a:prstGeom>
              <a:blipFill>
                <a:blip r:embed="rId6"/>
                <a:stretch>
                  <a:fillRect t="-105682" b="-16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7F33281-D3FF-6442-A6C3-FBAF30236C93}"/>
                  </a:ext>
                </a:extLst>
              </p:cNvPr>
              <p:cNvSpPr/>
              <p:nvPr/>
            </p:nvSpPr>
            <p:spPr>
              <a:xfrm>
                <a:off x="9295548" y="3338771"/>
                <a:ext cx="20353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Set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7F33281-D3FF-6442-A6C3-FBAF30236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548" y="3338771"/>
                <a:ext cx="2035301" cy="523220"/>
              </a:xfrm>
              <a:prstGeom prst="rect">
                <a:avLst/>
              </a:prstGeom>
              <a:blipFill>
                <a:blip r:embed="rId7"/>
                <a:stretch>
                  <a:fillRect l="-496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24B296-3BD8-DB29-BE3D-71CE5AA70F91}"/>
                  </a:ext>
                </a:extLst>
              </p:cNvPr>
              <p:cNvSpPr/>
              <p:nvPr/>
            </p:nvSpPr>
            <p:spPr>
              <a:xfrm>
                <a:off x="609600" y="801119"/>
                <a:ext cx="9034846" cy="1121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208FF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𝜋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smtClean="0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F208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Helvetica" charset="0"/>
                                                  <a:cs typeface="Helvetica" charset="0"/>
                                                </a:rPr>
                                                <m:t>𝜇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>
                                              <a:solidFill>
                                                <a:srgbClr val="F20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24B296-3BD8-DB29-BE3D-71CE5AA70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801119"/>
                <a:ext cx="9034846" cy="1121974"/>
              </a:xfrm>
              <a:prstGeom prst="rect">
                <a:avLst/>
              </a:prstGeom>
              <a:blipFill>
                <a:blip r:embed="rId8"/>
                <a:stretch>
                  <a:fillRect l="-281" t="-101111" b="-15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3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A0EC-7E3B-9A41-B98B-E5E3EAB5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– Continuous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031B72-603F-7E4D-9043-EE0FBF4B1EA9}"/>
                  </a:ext>
                </a:extLst>
              </p:cNvPr>
              <p:cNvSpPr txBox="1"/>
              <p:nvPr/>
            </p:nvSpPr>
            <p:spPr>
              <a:xfrm>
                <a:off x="609600" y="1228684"/>
                <a:ext cx="10649918" cy="197643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Definition.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likelihood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of independent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,….,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;</m:t>
                          </m:r>
                          <m:r>
                            <a:rPr lang="en-US" sz="2800" i="1" smtClean="0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F208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031B72-603F-7E4D-9043-EE0FBF4B1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28684"/>
                <a:ext cx="10649918" cy="1976438"/>
              </a:xfrm>
              <a:prstGeom prst="rect">
                <a:avLst/>
              </a:prstGeom>
              <a:blipFill>
                <a:blip r:embed="rId2"/>
                <a:stretch>
                  <a:fillRect l="-238" t="-40127" b="-96815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FB023BD-017D-814C-9934-0ABAC6E8F0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118" y="3429000"/>
                <a:ext cx="10972800" cy="6351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Normal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FB023BD-017D-814C-9934-0ABAC6E8F0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118" y="3429000"/>
                <a:ext cx="10972800" cy="635151"/>
              </a:xfrm>
              <a:blipFill>
                <a:blip r:embed="rId3"/>
                <a:stretch>
                  <a:fillRect l="-1387" t="-11765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6A0FA1-3F07-CC43-9712-48E8D0482304}"/>
                  </a:ext>
                </a:extLst>
              </p:cNvPr>
              <p:cNvSpPr txBox="1"/>
              <p:nvPr/>
            </p:nvSpPr>
            <p:spPr>
              <a:xfrm>
                <a:off x="6800161" y="4196157"/>
                <a:ext cx="4265398" cy="1545551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6A0FA1-3F07-CC43-9712-48E8D0482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161" y="4196157"/>
                <a:ext cx="4265398" cy="1545551"/>
              </a:xfrm>
              <a:prstGeom prst="rect">
                <a:avLst/>
              </a:prstGeom>
              <a:blipFill>
                <a:blip r:embed="rId4"/>
                <a:stretch>
                  <a:fillRect t="-77419" b="-123387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84026D-40FB-7447-8C7D-F0E5CD7E4D7A}"/>
                  </a:ext>
                </a:extLst>
              </p:cNvPr>
              <p:cNvSpPr txBox="1"/>
              <p:nvPr/>
            </p:nvSpPr>
            <p:spPr>
              <a:xfrm>
                <a:off x="-237566" y="4361779"/>
                <a:ext cx="6436659" cy="1214307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…,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84026D-40FB-7447-8C7D-F0E5CD7E4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7566" y="4361779"/>
                <a:ext cx="6436659" cy="1214307"/>
              </a:xfrm>
              <a:prstGeom prst="rect">
                <a:avLst/>
              </a:prstGeom>
              <a:blipFill>
                <a:blip r:embed="rId5"/>
                <a:stretch>
                  <a:fillRect t="-44330" b="-37113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8DD7AD2-A59B-BA4D-A2CE-4DFAC4C0CCB2}"/>
              </a:ext>
            </a:extLst>
          </p:cNvPr>
          <p:cNvSpPr txBox="1"/>
          <p:nvPr/>
        </p:nvSpPr>
        <p:spPr>
          <a:xfrm>
            <a:off x="609600" y="5768270"/>
            <a:ext cx="2584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MLE estimator for </a:t>
            </a:r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expectation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4B5A83-9799-164D-8A90-2AEAA6A759ED}"/>
              </a:ext>
            </a:extLst>
          </p:cNvPr>
          <p:cNvSpPr txBox="1"/>
          <p:nvPr/>
        </p:nvSpPr>
        <p:spPr>
          <a:xfrm>
            <a:off x="6800161" y="5873715"/>
            <a:ext cx="2584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MLE estimator for </a:t>
            </a:r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variance</a:t>
            </a:r>
          </a:p>
        </p:txBody>
      </p:sp>
    </p:spTree>
    <p:extLst>
      <p:ext uri="{BB962C8B-B14F-4D97-AF65-F5344CB8AC3E}">
        <p14:creationId xmlns:p14="http://schemas.microsoft.com/office/powerpoint/2010/main" val="571795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D078-B5D7-4109-BAF7-4A40D818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Recipe (single parameter)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EFE07-FB55-453E-8BFF-55BFA48955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1.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Input</a:t>
                </a:r>
                <a:r>
                  <a:rPr lang="en-US" sz="2600" b="1" dirty="0"/>
                  <a:t> </a:t>
                </a:r>
                <a:r>
                  <a:rPr lang="en-US" sz="2600" dirty="0"/>
                  <a:t>Given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i.i.d.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…, 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from parametric model with parameter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r>
                  <a:rPr lang="en-US" sz="2600" dirty="0"/>
                  <a:t>2.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Likelihood</a:t>
                </a:r>
                <a:r>
                  <a:rPr lang="en-US" sz="2600" b="1" dirty="0"/>
                  <a:t> </a:t>
                </a:r>
                <a:r>
                  <a:rPr lang="en-US" sz="2600" dirty="0"/>
                  <a:t>Define your likelihood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…, 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2400" b="0" i="1" dirty="0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1"/>
                <a:r>
                  <a:rPr lang="en-US" sz="2200" dirty="0"/>
                  <a:t>For discrete	 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;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</m:t>
                        </m:r>
                        <m:r>
                          <a:rPr lang="en-US" sz="200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</m:d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uncPr>
                          <m:fName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𝑃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 ;</m:t>
                                </m:r>
                                <m:r>
                                  <a:rPr lang="en-US" sz="2200" i="1">
                                    <a:solidFill>
                                      <a:srgbClr val="F208FF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For continuous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; </m:t>
                        </m:r>
                        <m:r>
                          <a:rPr lang="en-US" sz="2000" i="1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</m:d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uncPr>
                          <m:fName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 ;</m:t>
                                </m:r>
                                <m:r>
                                  <a:rPr lang="en-US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 </m:t>
                                </m:r>
                                <m:r>
                                  <a:rPr lang="en-US" sz="2200" i="1" smtClean="0">
                                    <a:solidFill>
                                      <a:srgbClr val="F208FF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600" dirty="0"/>
                  <a:t>3.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Log</a:t>
                </a:r>
                <a:r>
                  <a:rPr lang="en-US" sz="2600" b="1" dirty="0"/>
                  <a:t>  </a:t>
                </a:r>
                <a:r>
                  <a:rPr lang="en-US" sz="2600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sz="26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;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</m:t>
                        </m:r>
                        <m:r>
                          <a:rPr lang="en-US" sz="280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</a:p>
              <a:p>
                <a:pPr marL="0" indent="0">
                  <a:buNone/>
                  <a:tabLst>
                    <a:tab pos="496888" algn="l"/>
                  </a:tabLst>
                </a:pPr>
                <a:r>
                  <a:rPr lang="en-US" sz="2600" dirty="0"/>
                  <a:t>4.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Differentiate</a:t>
                </a:r>
                <a:r>
                  <a:rPr lang="en-US" sz="2600" b="1" dirty="0"/>
                  <a:t> </a:t>
                </a:r>
                <a:r>
                  <a:rPr lang="en-US" sz="26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func>
                      <m:func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 ;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𝜃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5.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Solve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600" dirty="0"/>
                  <a:t> by setting derivative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600" dirty="0"/>
                  <a:t> and solving for max.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600" dirty="0"/>
                  <a:t>Do a second derivative test to verify it is a maximum, but we won’t ask you to do that in CSE 312.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EFE07-FB55-453E-8BFF-55BFA48955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0" t="-1538" r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3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F29E1-3273-7DB6-1756-B47749476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9067-95E5-077C-1ABE-4F7E5F1C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Recipe (multiple </a:t>
            </a:r>
            <a:r>
              <a:rPr lang="en-US" dirty="0" err="1"/>
              <a:t>parrameters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8BD90-48A9-A189-63BE-84586E6168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1.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Input</a:t>
                </a:r>
                <a:r>
                  <a:rPr lang="en-US" sz="2600" b="1" dirty="0"/>
                  <a:t> </a:t>
                </a:r>
                <a:r>
                  <a:rPr lang="en-US" sz="2600" dirty="0"/>
                  <a:t>Given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i.i.d.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…, 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from parametric model with parameters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600" b="0" i="1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208FF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600" b="0" dirty="0">
                    <a:solidFill>
                      <a:srgbClr val="0070C0"/>
                    </a:solidFill>
                  </a:rPr>
                  <a:t>).</a:t>
                </a: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2.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Likelihood</a:t>
                </a:r>
                <a:r>
                  <a:rPr lang="en-US" sz="2600" b="1" dirty="0"/>
                  <a:t> </a:t>
                </a:r>
                <a:r>
                  <a:rPr lang="en-US" sz="2600" dirty="0"/>
                  <a:t>Define your likelihood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…, 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solidFill>
                              <a:srgbClr val="F208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sz="2200" dirty="0"/>
              </a:p>
              <a:p>
                <a:pPr lvl="1"/>
                <a:r>
                  <a:rPr lang="en-US" sz="2200" dirty="0"/>
                  <a:t>For discrete	 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;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𝑃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 ;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400" i="1">
                                        <a:solidFill>
                                          <a:srgbClr val="F208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F208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nary>
                    <m:r>
                      <a:rPr lang="en-US" sz="2400" i="1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F208FF"/>
                  </a:solidFill>
                </a:endParaRPr>
              </a:p>
              <a:p>
                <a:pPr lvl="1"/>
                <a:r>
                  <a:rPr lang="en-US" sz="2200" dirty="0"/>
                  <a:t>For continuous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;</m:t>
                        </m:r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uncPr>
                          <m:fName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 ;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000" i="1" smtClean="0">
                                        <a:solidFill>
                                          <a:srgbClr val="F208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rgbClr val="F208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600" dirty="0"/>
                  <a:t>3.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Log</a:t>
                </a:r>
                <a:r>
                  <a:rPr lang="en-US" sz="2600" b="1" dirty="0"/>
                  <a:t>  </a:t>
                </a:r>
                <a:r>
                  <a:rPr lang="en-US" sz="2600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sz="26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;</m:t>
                        </m:r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208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endParaRPr lang="en-US" sz="2600" dirty="0"/>
              </a:p>
              <a:p>
                <a:pPr marL="0" indent="0">
                  <a:buNone/>
                  <a:tabLst>
                    <a:tab pos="496888" algn="l"/>
                  </a:tabLst>
                </a:pPr>
                <a:r>
                  <a:rPr lang="en-US" sz="2600" dirty="0"/>
                  <a:t>4.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Differentiate</a:t>
                </a:r>
                <a:r>
                  <a:rPr lang="en-US" sz="2600" b="1" dirty="0"/>
                  <a:t> </a:t>
                </a:r>
                <a:r>
                  <a:rPr lang="en-US" sz="2600" dirty="0"/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sty m:val="p"/>
                          </m:rPr>
                          <a:rPr lang="en-US" sz="2600" b="0" i="1" baseline="-25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den>
                    </m:f>
                    <m:func>
                      <m:func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 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5.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Solve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600" dirty="0"/>
                  <a:t> by setting all the derivatives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600" dirty="0"/>
                  <a:t> and solving.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600" dirty="0"/>
                  <a:t>Check second order conditions, but we won’t ask you to do that in CSE 312.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8BD90-48A9-A189-63BE-84586E6168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5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0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83596-A66A-A787-41FE-573C4A6F5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67F528-CA89-D5D5-BBB6-BDBDD95A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Creating an maximum likelihood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548082-08E5-3C0D-8FF1-1D67CB3421E5}"/>
                  </a:ext>
                </a:extLst>
              </p:cNvPr>
              <p:cNvSpPr txBox="1"/>
              <p:nvPr/>
            </p:nvSpPr>
            <p:spPr>
              <a:xfrm>
                <a:off x="217085" y="1182560"/>
                <a:ext cx="107960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Goal</a:t>
                </a:r>
                <a:r>
                  <a:rPr lang="en-US" sz="2400" dirty="0"/>
                  <a:t>:  Estimate an unknown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 given sample data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from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known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distribution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with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unknown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parameter</m:t>
                    </m:r>
                    <m:r>
                      <m:rPr>
                        <m:nor/>
                      </m:rPr>
                      <a:rPr lang="en-US" sz="2400" b="0" i="0" dirty="0" smtClean="0"/>
                      <m:t>(</m:t>
                    </m:r>
                    <m:r>
                      <m:rPr>
                        <m:nor/>
                      </m:rPr>
                      <a:rPr lang="en-US" sz="2400" b="0" i="0" dirty="0" smtClean="0"/>
                      <m:t>s</m:t>
                    </m:r>
                    <m:r>
                      <m:rPr>
                        <m:nor/>
                      </m:rPr>
                      <a:rPr lang="en-US" sz="2400" b="0" i="0" dirty="0" smtClean="0"/>
                      <m:t>) 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548082-08E5-3C0D-8FF1-1D67CB342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5" y="1182560"/>
                <a:ext cx="10796055" cy="830997"/>
              </a:xfrm>
              <a:prstGeom prst="rect">
                <a:avLst/>
              </a:prstGeom>
              <a:blipFill>
                <a:blip r:embed="rId3"/>
                <a:stretch>
                  <a:fillRect l="-940" t="-454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A932F3F-C50B-7F13-DEED-DCEB5E3087F7}"/>
              </a:ext>
            </a:extLst>
          </p:cNvPr>
          <p:cNvSpPr txBox="1"/>
          <p:nvPr/>
        </p:nvSpPr>
        <p:spPr>
          <a:xfrm>
            <a:off x="1183344" y="2480930"/>
            <a:ext cx="2020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Step 1</a:t>
            </a:r>
            <a:r>
              <a:rPr lang="en-US" sz="2400" dirty="0"/>
              <a:t>:  Define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25E45-9DFE-35F6-1C70-06E19D72BDCF}"/>
                  </a:ext>
                </a:extLst>
              </p:cNvPr>
              <p:cNvSpPr txBox="1"/>
              <p:nvPr/>
            </p:nvSpPr>
            <p:spPr>
              <a:xfrm>
                <a:off x="3331945" y="3110762"/>
                <a:ext cx="5138523" cy="664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 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25E45-9DFE-35F6-1C70-06E19D72B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945" y="3110762"/>
                <a:ext cx="5138523" cy="664284"/>
              </a:xfrm>
              <a:prstGeom prst="rect">
                <a:avLst/>
              </a:prstGeom>
              <a:blipFill>
                <a:blip r:embed="rId4"/>
                <a:stretch>
                  <a:fillRect t="-3704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EC9E639-635D-5C2D-12B0-3C648DD41504}"/>
              </a:ext>
            </a:extLst>
          </p:cNvPr>
          <p:cNvGrpSpPr/>
          <p:nvPr/>
        </p:nvGrpSpPr>
        <p:grpSpPr>
          <a:xfrm>
            <a:off x="6601198" y="1571003"/>
            <a:ext cx="4600203" cy="2211975"/>
            <a:chOff x="6601198" y="1571003"/>
            <a:chExt cx="4600203" cy="2211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Speech Bubble: Oval 9">
                  <a:extLst>
                    <a:ext uri="{FF2B5EF4-FFF2-40B4-BE49-F238E27FC236}">
                      <a16:creationId xmlns:a16="http://schemas.microsoft.com/office/drawing/2014/main" id="{86A00721-FF47-1C71-7772-AABAE93BE15E}"/>
                    </a:ext>
                  </a:extLst>
                </p:cNvPr>
                <p:cNvSpPr/>
                <p:nvPr/>
              </p:nvSpPr>
              <p:spPr>
                <a:xfrm>
                  <a:off x="8610601" y="1571003"/>
                  <a:ext cx="2590800" cy="1369349"/>
                </a:xfrm>
                <a:prstGeom prst="wedgeEllipseCallout">
                  <a:avLst>
                    <a:gd name="adj1" fmla="val -57274"/>
                    <a:gd name="adj2" fmla="val 61449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  <a:p>
                  <a:pPr algn="ctr"/>
                  <a:r>
                    <a:rPr lang="en-US" sz="2000" dirty="0"/>
                    <a:t>This is the “likelihood function”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Speech Bubble: Oval 9">
                  <a:extLst>
                    <a:ext uri="{FF2B5EF4-FFF2-40B4-BE49-F238E27FC236}">
                      <a16:creationId xmlns:a16="http://schemas.microsoft.com/office/drawing/2014/main" id="{86A00721-FF47-1C71-7772-AABAE93BE1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1" y="1571003"/>
                  <a:ext cx="2590800" cy="1369349"/>
                </a:xfrm>
                <a:prstGeom prst="wedgeEllipseCallout">
                  <a:avLst>
                    <a:gd name="adj1" fmla="val -57274"/>
                    <a:gd name="adj2" fmla="val 61449"/>
                  </a:avLst>
                </a:prstGeom>
                <a:blipFill>
                  <a:blip r:embed="rId5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8B00AE-2883-CF27-B9DC-E45ACF73FE97}"/>
                </a:ext>
              </a:extLst>
            </p:cNvPr>
            <p:cNvSpPr/>
            <p:nvPr/>
          </p:nvSpPr>
          <p:spPr>
            <a:xfrm>
              <a:off x="6601198" y="2975456"/>
              <a:ext cx="1870808" cy="8075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Oval 15">
                <a:extLst>
                  <a:ext uri="{FF2B5EF4-FFF2-40B4-BE49-F238E27FC236}">
                    <a16:creationId xmlns:a16="http://schemas.microsoft.com/office/drawing/2014/main" id="{38B4FB2A-4BAE-1F80-0573-BBC8E8CCA107}"/>
                  </a:ext>
                </a:extLst>
              </p:cNvPr>
              <p:cNvSpPr/>
              <p:nvPr/>
            </p:nvSpPr>
            <p:spPr>
              <a:xfrm>
                <a:off x="141403" y="4062533"/>
                <a:ext cx="4189228" cy="1369349"/>
              </a:xfrm>
              <a:prstGeom prst="wedgeEllipseCallout">
                <a:avLst>
                  <a:gd name="adj1" fmla="val 30587"/>
                  <a:gd name="adj2" fmla="val -8384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Our estimator is the value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that maximizes the likelihood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Speech Bubble: Oval 15">
                <a:extLst>
                  <a:ext uri="{FF2B5EF4-FFF2-40B4-BE49-F238E27FC236}">
                    <a16:creationId xmlns:a16="http://schemas.microsoft.com/office/drawing/2014/main" id="{38B4FB2A-4BAE-1F80-0573-BBC8E8CCA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03" y="4062533"/>
                <a:ext cx="4189228" cy="1369349"/>
              </a:xfrm>
              <a:prstGeom prst="wedgeEllipseCallout">
                <a:avLst>
                  <a:gd name="adj1" fmla="val 30587"/>
                  <a:gd name="adj2" fmla="val -83844"/>
                </a:avLst>
              </a:prstGeom>
              <a:blipFill>
                <a:blip r:embed="rId6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9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Sword-billed hummingbird - Wikipedia">
            <a:extLst>
              <a:ext uri="{FF2B5EF4-FFF2-40B4-BE49-F238E27FC236}">
                <a16:creationId xmlns:a16="http://schemas.microsoft.com/office/drawing/2014/main" id="{B33B2263-618F-A24D-A199-A2B5E9AEE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9106" y="-115596"/>
            <a:ext cx="10633788" cy="7089192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55003B-BE1D-E84D-8269-3FA92231DEF2}"/>
              </a:ext>
            </a:extLst>
          </p:cNvPr>
          <p:cNvSpPr txBox="1"/>
          <p:nvPr/>
        </p:nvSpPr>
        <p:spPr>
          <a:xfrm>
            <a:off x="-24882" y="6576235"/>
            <a:ext cx="64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pedia.org/wiki/Sword-billed_hummingbird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4962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MLE for for Continuous Distributions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Normal Distribution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Unbiased and Consistent Estimators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F46FEEC-B38C-534C-BE0B-DA702BA04678}"/>
              </a:ext>
            </a:extLst>
          </p:cNvPr>
          <p:cNvSpPr/>
          <p:nvPr/>
        </p:nvSpPr>
        <p:spPr>
          <a:xfrm rot="10800000">
            <a:off x="7654290" y="2806290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2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Definition of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AF0DC2-4A79-0286-9A37-33652E05563B}"/>
                  </a:ext>
                </a:extLst>
              </p:cNvPr>
              <p:cNvSpPr txBox="1"/>
              <p:nvPr/>
            </p:nvSpPr>
            <p:spPr>
              <a:xfrm>
                <a:off x="2080233" y="1405402"/>
                <a:ext cx="5348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quantity we’re trying to estimate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AF0DC2-4A79-0286-9A37-33652E055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33" y="1405402"/>
                <a:ext cx="5348772" cy="523220"/>
              </a:xfrm>
              <a:prstGeom prst="rect">
                <a:avLst/>
              </a:prstGeom>
              <a:blipFill>
                <a:blip r:embed="rId3"/>
                <a:stretch>
                  <a:fillRect l="-473" t="-11905" r="-118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D5D8B08C-FBC3-11EC-D335-2E803BF0E5A5}"/>
                  </a:ext>
                </a:extLst>
              </p:cNvPr>
              <p:cNvSpPr/>
              <p:nvPr/>
            </p:nvSpPr>
            <p:spPr>
              <a:xfrm>
                <a:off x="6843228" y="57408"/>
                <a:ext cx="5348772" cy="1265436"/>
              </a:xfrm>
              <a:prstGeom prst="wedgeEllipseCallout">
                <a:avLst>
                  <a:gd name="adj1" fmla="val -55598"/>
                  <a:gd name="adj2" fmla="val 6771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1" i="1" smtClean="0">
                        <a:latin typeface="Cambria Math" panose="02040503050406030204" pitchFamily="18" charset="0"/>
                      </a:rPr>
                      <m:t>parameter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1" i="1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1" i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1" i="1" smtClean="0">
                        <a:latin typeface="Cambria Math" panose="02040503050406030204" pitchFamily="18" charset="0"/>
                      </a:rPr>
                      <m:t>Bernoulli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1" i="1" smtClean="0">
                        <a:latin typeface="Cambria Math" panose="02040503050406030204" pitchFamily="18" charset="0"/>
                      </a:rPr>
                      <m:t>distin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D5D8B08C-FBC3-11EC-D335-2E803BF0E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228" y="57408"/>
                <a:ext cx="5348772" cy="1265436"/>
              </a:xfrm>
              <a:prstGeom prst="wedgeEllipseCallout">
                <a:avLst>
                  <a:gd name="adj1" fmla="val -55598"/>
                  <a:gd name="adj2" fmla="val 67711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5B3920-9242-E92B-C3BC-059D9007DF4F}"/>
                  </a:ext>
                </a:extLst>
              </p:cNvPr>
              <p:cNvSpPr txBox="1"/>
              <p:nvPr/>
            </p:nvSpPr>
            <p:spPr>
              <a:xfrm>
                <a:off x="4109344" y="2662028"/>
                <a:ext cx="36013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i.i.d.</a:t>
                </a:r>
                <a:r>
                  <a:rPr lang="en-US" sz="2800" dirty="0"/>
                  <a:t> data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5B3920-9242-E92B-C3BC-059D9007D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344" y="2662028"/>
                <a:ext cx="3601371" cy="523220"/>
              </a:xfrm>
              <a:prstGeom prst="rect">
                <a:avLst/>
              </a:prstGeom>
              <a:blipFill>
                <a:blip r:embed="rId5"/>
                <a:stretch>
                  <a:fillRect l="-702" t="-11628" r="-2456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8374FA51-A1FA-F6F0-E212-F555F1B584D3}"/>
                  </a:ext>
                </a:extLst>
              </p:cNvPr>
              <p:cNvSpPr/>
              <p:nvPr/>
            </p:nvSpPr>
            <p:spPr>
              <a:xfrm>
                <a:off x="8726346" y="1479150"/>
                <a:ext cx="3465653" cy="1265436"/>
              </a:xfrm>
              <a:prstGeom prst="wedgeEllipseCallout">
                <a:avLst>
                  <a:gd name="adj1" fmla="val -56418"/>
                  <a:gd name="adj2" fmla="val 602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think of these as</a:t>
                </a:r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instances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Ber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F208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8374FA51-A1FA-F6F0-E212-F555F1B58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346" y="1479150"/>
                <a:ext cx="3465653" cy="1265436"/>
              </a:xfrm>
              <a:prstGeom prst="wedgeEllipseCallout">
                <a:avLst>
                  <a:gd name="adj1" fmla="val -56418"/>
                  <a:gd name="adj2" fmla="val 6028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0D822-339D-F941-0085-0D1A26FCE927}"/>
                  </a:ext>
                </a:extLst>
              </p:cNvPr>
              <p:cNvSpPr txBox="1"/>
              <p:nvPr/>
            </p:nvSpPr>
            <p:spPr>
              <a:xfrm>
                <a:off x="2548792" y="6037236"/>
                <a:ext cx="6934271" cy="541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estimator of the unknown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0D822-339D-F941-0085-0D1A26FC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792" y="6037236"/>
                <a:ext cx="6934271" cy="541495"/>
              </a:xfrm>
              <a:prstGeom prst="rect">
                <a:avLst/>
              </a:prstGeom>
              <a:blipFill>
                <a:blip r:embed="rId7"/>
                <a:stretch>
                  <a:fillRect l="-366" t="-930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3BD480BD-FF06-6F9A-59C9-BCEA2D7C11C2}"/>
              </a:ext>
            </a:extLst>
          </p:cNvPr>
          <p:cNvSpPr/>
          <p:nvPr/>
        </p:nvSpPr>
        <p:spPr>
          <a:xfrm>
            <a:off x="-160019" y="4617145"/>
            <a:ext cx="3268376" cy="1265436"/>
          </a:xfrm>
          <a:prstGeom prst="wedgeEllipseCallout">
            <a:avLst>
              <a:gd name="adj1" fmla="val 32452"/>
              <a:gd name="adj2" fmla="val 75943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a </a:t>
            </a:r>
            <a:r>
              <a:rPr lang="en-US" sz="2400" dirty="0" err="1"/>
              <a:t>r.v.</a:t>
            </a:r>
            <a:r>
              <a:rPr lang="en-US" sz="2400" dirty="0"/>
              <a:t> because it’s a function of </a:t>
            </a:r>
            <a:r>
              <a:rPr lang="en-US" sz="2400" dirty="0" err="1"/>
              <a:t>r.v.s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3046A2-35EE-8552-B6B6-B574BE53A185}"/>
                  </a:ext>
                </a:extLst>
              </p:cNvPr>
              <p:cNvSpPr txBox="1"/>
              <p:nvPr/>
            </p:nvSpPr>
            <p:spPr>
              <a:xfrm>
                <a:off x="1620377" y="3644763"/>
                <a:ext cx="10031913" cy="972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stimation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based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on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</m:oMath>
                </a14:m>
                <a:endParaRPr lang="en-US" sz="2800" b="0" i="0" dirty="0"/>
              </a:p>
              <a:p>
                <a:r>
                  <a:rPr lang="en-US" sz="2800" b="0" dirty="0"/>
                  <a:t>             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/>
                      <m:t>specific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instantiation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of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the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data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3046A2-35EE-8552-B6B6-B574BE53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77" y="3644763"/>
                <a:ext cx="10031913" cy="972382"/>
              </a:xfrm>
              <a:prstGeom prst="rect">
                <a:avLst/>
              </a:prstGeom>
              <a:blipFill>
                <a:blip r:embed="rId8"/>
                <a:stretch>
                  <a:fillRect l="-253" t="-5195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493B0F14-A5A3-9AEF-8ADD-4F64116AC60A}"/>
              </a:ext>
            </a:extLst>
          </p:cNvPr>
          <p:cNvSpPr/>
          <p:nvPr/>
        </p:nvSpPr>
        <p:spPr>
          <a:xfrm>
            <a:off x="-32535" y="2290920"/>
            <a:ext cx="2112768" cy="1265436"/>
          </a:xfrm>
          <a:prstGeom prst="wedgeEllipseCallout">
            <a:avLst>
              <a:gd name="adj1" fmla="val 28194"/>
              <a:gd name="adj2" fmla="val 69613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a </a:t>
            </a:r>
          </a:p>
          <a:p>
            <a:pPr algn="ctr"/>
            <a:r>
              <a:rPr lang="en-US" sz="2400" dirty="0"/>
              <a:t>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374887A8-BDD3-31D8-6CE4-462FA1A79E8E}"/>
                  </a:ext>
                </a:extLst>
              </p:cNvPr>
              <p:cNvSpPr/>
              <p:nvPr/>
            </p:nvSpPr>
            <p:spPr>
              <a:xfrm>
                <a:off x="9277954" y="5360905"/>
                <a:ext cx="3018830" cy="972381"/>
              </a:xfrm>
              <a:prstGeom prst="wedgeEllipseCallout">
                <a:avLst>
                  <a:gd name="adj1" fmla="val -44103"/>
                  <a:gd name="adj2" fmla="val 842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Sometimes just write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374887A8-BDD3-31D8-6CE4-462FA1A79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954" y="5360905"/>
                <a:ext cx="3018830" cy="972381"/>
              </a:xfrm>
              <a:prstGeom prst="wedgeEllipseCallout">
                <a:avLst>
                  <a:gd name="adj1" fmla="val -44103"/>
                  <a:gd name="adj2" fmla="val 84279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4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9" grpId="0"/>
      <p:bldP spid="20" grpId="0" animBg="1"/>
      <p:bldP spid="21" grpId="0"/>
      <p:bldP spid="22" grpId="0" animBg="1"/>
      <p:bldP spid="24" grpId="0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C1F51-82A5-947A-0530-F51952FDC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459DD6-3ABD-C144-65D4-08B8DB130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MLE for pink jelly beans</a:t>
            </a:r>
          </a:p>
        </p:txBody>
      </p:sp>
      <p:pic>
        <p:nvPicPr>
          <p:cNvPr id="4" name="Picture 3" descr="A jar of jelly beans&#10;&#10;Description automatically generated">
            <a:extLst>
              <a:ext uri="{FF2B5EF4-FFF2-40B4-BE49-F238E27FC236}">
                <a16:creationId xmlns:a16="http://schemas.microsoft.com/office/drawing/2014/main" id="{32C09090-1384-A12D-6CEA-8BA470949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38" y="807522"/>
            <a:ext cx="1829298" cy="2639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F68747-4B5A-92C6-862B-C1333DE20893}"/>
                  </a:ext>
                </a:extLst>
              </p:cNvPr>
              <p:cNvSpPr txBox="1"/>
              <p:nvPr/>
            </p:nvSpPr>
            <p:spPr>
              <a:xfrm>
                <a:off x="171825" y="1010777"/>
                <a:ext cx="72156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Q: </a:t>
                </a:r>
                <a:r>
                  <a:rPr lang="en-US" sz="2800" dirty="0"/>
                  <a:t>What is the likelihood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74AB0-FBEC-A87E-3323-0FB0D992A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010777"/>
                <a:ext cx="7215630" cy="523220"/>
              </a:xfrm>
              <a:prstGeom prst="rect">
                <a:avLst/>
              </a:prstGeom>
              <a:blipFill>
                <a:blip r:embed="rId3"/>
                <a:stretch>
                  <a:fillRect l="-168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96D8F9-03CA-DDC2-8F77-76F91C6C9A71}"/>
                  </a:ext>
                </a:extLst>
              </p:cNvPr>
              <p:cNvSpPr txBox="1"/>
              <p:nvPr/>
            </p:nvSpPr>
            <p:spPr>
              <a:xfrm>
                <a:off x="9500119" y="2125246"/>
                <a:ext cx="2622834" cy="7609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# pink jelly beans </a:t>
                </a:r>
              </a:p>
              <a:p>
                <a:r>
                  <a:rPr lang="en-US" sz="2000" dirty="0"/>
                  <a:t>           in sample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40AB4-636A-B03E-F0C1-0EE5B549C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119" y="2125246"/>
                <a:ext cx="2622834" cy="760914"/>
              </a:xfrm>
              <a:prstGeom prst="rect">
                <a:avLst/>
              </a:prstGeom>
              <a:blipFill>
                <a:blip r:embed="rId4"/>
                <a:stretch>
                  <a:fillRect l="-464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CD0E823-D493-876C-82C0-AF6CFBE2F42F}"/>
              </a:ext>
            </a:extLst>
          </p:cNvPr>
          <p:cNvSpPr txBox="1"/>
          <p:nvPr/>
        </p:nvSpPr>
        <p:spPr>
          <a:xfrm>
            <a:off x="9808859" y="1652415"/>
            <a:ext cx="25214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1000 jelly beans total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824D7CD6-8681-A394-A2D2-EB81906DF47C}"/>
                  </a:ext>
                </a:extLst>
              </p:cNvPr>
              <p:cNvSpPr/>
              <p:nvPr/>
            </p:nvSpPr>
            <p:spPr>
              <a:xfrm>
                <a:off x="8650860" y="3780752"/>
                <a:ext cx="1728051" cy="1173439"/>
              </a:xfrm>
              <a:prstGeom prst="wedgeEllipseCallout">
                <a:avLst>
                  <a:gd name="adj1" fmla="val -71792"/>
                  <a:gd name="adj2" fmla="val -1940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This holds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0416C6AE-CBC5-2CB4-1A2F-7D2367FE4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60" y="3780752"/>
                <a:ext cx="1728051" cy="1173439"/>
              </a:xfrm>
              <a:prstGeom prst="wedgeEllipseCallout">
                <a:avLst>
                  <a:gd name="adj1" fmla="val -71792"/>
                  <a:gd name="adj2" fmla="val -1940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9DB553-5C94-4CE5-74F9-0F246FC97FEF}"/>
                  </a:ext>
                </a:extLst>
              </p:cNvPr>
              <p:cNvSpPr txBox="1"/>
              <p:nvPr/>
            </p:nvSpPr>
            <p:spPr>
              <a:xfrm>
                <a:off x="1435943" y="1597101"/>
                <a:ext cx="7448113" cy="88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4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sz="240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C4EBE1-93F3-FECF-8294-B0323E5D5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43" y="1597101"/>
                <a:ext cx="7448113" cy="882999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039A0C-B7E0-8E7E-5904-4F1272CB2C09}"/>
                  </a:ext>
                </a:extLst>
              </p:cNvPr>
              <p:cNvSpPr txBox="1"/>
              <p:nvPr/>
            </p:nvSpPr>
            <p:spPr>
              <a:xfrm>
                <a:off x="171825" y="2818954"/>
                <a:ext cx="7310527" cy="73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Q: </a:t>
                </a:r>
                <a:r>
                  <a:rPr lang="en-US" sz="2800" dirty="0"/>
                  <a:t>What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C6ADB3-7583-4CAA-D162-92329BB41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2818954"/>
                <a:ext cx="7310527" cy="731611"/>
              </a:xfrm>
              <a:prstGeom prst="rect">
                <a:avLst/>
              </a:prstGeom>
              <a:blipFill>
                <a:blip r:embed="rId7"/>
                <a:stretch>
                  <a:fillRect l="-1736" t="-5085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40CACF-8B6D-95FB-3601-3DB24955BB8E}"/>
                  </a:ext>
                </a:extLst>
              </p:cNvPr>
              <p:cNvSpPr txBox="1"/>
              <p:nvPr/>
            </p:nvSpPr>
            <p:spPr>
              <a:xfrm>
                <a:off x="2077434" y="3851099"/>
                <a:ext cx="6165130" cy="715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400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1000</m:t>
                            </m:r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F98B21-BA3D-1B3F-9EA6-4E5501878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434" y="3851099"/>
                <a:ext cx="6165130" cy="715389"/>
              </a:xfrm>
              <a:prstGeom prst="rect">
                <a:avLst/>
              </a:prstGeom>
              <a:blipFill>
                <a:blip r:embed="rId8"/>
                <a:stretch>
                  <a:fillRect l="-206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D6238AC-E260-D088-C480-41856EEC94E5}"/>
              </a:ext>
            </a:extLst>
          </p:cNvPr>
          <p:cNvGrpSpPr/>
          <p:nvPr/>
        </p:nvGrpSpPr>
        <p:grpSpPr>
          <a:xfrm>
            <a:off x="3535889" y="5442762"/>
            <a:ext cx="2873339" cy="808921"/>
            <a:chOff x="3715998" y="4887738"/>
            <a:chExt cx="2873339" cy="808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3071403-A3AC-D45F-DFF6-DCB12F816C12}"/>
                    </a:ext>
                  </a:extLst>
                </p:cNvPr>
                <p:cNvSpPr txBox="1"/>
                <p:nvPr/>
              </p:nvSpPr>
              <p:spPr>
                <a:xfrm>
                  <a:off x="4243329" y="4891502"/>
                  <a:ext cx="2346007" cy="8051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625BDC8-19CA-BCA6-E64A-70FAE6159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329" y="4891502"/>
                  <a:ext cx="2346007" cy="80515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EB5BE4-40D5-A644-E574-D98F9A8FD4B9}"/>
                </a:ext>
              </a:extLst>
            </p:cNvPr>
            <p:cNvSpPr txBox="1"/>
            <p:nvPr/>
          </p:nvSpPr>
          <p:spPr>
            <a:xfrm flipH="1">
              <a:off x="3715998" y="5021024"/>
              <a:ext cx="538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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338BFA-7E6A-9686-1548-ACAD0F27E126}"/>
                </a:ext>
              </a:extLst>
            </p:cNvPr>
            <p:cNvSpPr txBox="1"/>
            <p:nvPr/>
          </p:nvSpPr>
          <p:spPr>
            <a:xfrm>
              <a:off x="4195563" y="4887738"/>
              <a:ext cx="2393774" cy="6359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44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69D3F-81D3-0718-5C61-26658A465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418071-0E6B-F902-92F2-CFA679B0D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MLE estimation for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A78697-EE7D-2A1A-36BD-86C92BA20D5E}"/>
                  </a:ext>
                </a:extLst>
              </p:cNvPr>
              <p:cNvSpPr txBox="1"/>
              <p:nvPr/>
            </p:nvSpPr>
            <p:spPr>
              <a:xfrm>
                <a:off x="703886" y="1199495"/>
                <a:ext cx="7754315" cy="76322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𝜇</m:t>
                              </m:r>
                            </m:sub>
                          </m:sSub>
                        </m:e>
                        <m: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A78697-EE7D-2A1A-36BD-86C92BA20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86" y="1199495"/>
                <a:ext cx="7754315" cy="76322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7670A-8467-21E7-BBCC-1A5DFD169118}"/>
                  </a:ext>
                </a:extLst>
              </p:cNvPr>
              <p:cNvSpPr txBox="1"/>
              <p:nvPr/>
            </p:nvSpPr>
            <p:spPr>
              <a:xfrm>
                <a:off x="812170" y="2169587"/>
                <a:ext cx="9811715" cy="110055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+⋯+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7670A-8467-21E7-BBCC-1A5DFD169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70" y="2169587"/>
                <a:ext cx="9811715" cy="1100558"/>
              </a:xfrm>
              <a:prstGeom prst="rect">
                <a:avLst/>
              </a:prstGeom>
              <a:blipFill>
                <a:blip r:embed="rId4"/>
                <a:stretch>
                  <a:fillRect t="-105682" b="-16136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4B3129C-D0C7-9982-685F-D708C0737DCD}"/>
              </a:ext>
            </a:extLst>
          </p:cNvPr>
          <p:cNvGrpSpPr/>
          <p:nvPr/>
        </p:nvGrpSpPr>
        <p:grpSpPr>
          <a:xfrm>
            <a:off x="2324053" y="5061659"/>
            <a:ext cx="8468188" cy="1100558"/>
            <a:chOff x="2308096" y="4827149"/>
            <a:chExt cx="8468188" cy="1100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0D7CB82-1491-8F8D-0BB6-3F5E53D8E089}"/>
                    </a:ext>
                  </a:extLst>
                </p:cNvPr>
                <p:cNvSpPr txBox="1"/>
                <p:nvPr/>
              </p:nvSpPr>
              <p:spPr>
                <a:xfrm>
                  <a:off x="2885612" y="4827149"/>
                  <a:ext cx="7890672" cy="1100558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…, </m:t>
                                </m:r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+⋯+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400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0D7CB82-1491-8F8D-0BB6-3F5E53D8E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612" y="4827149"/>
                  <a:ext cx="7890672" cy="1100558"/>
                </a:xfrm>
                <a:prstGeom prst="rect">
                  <a:avLst/>
                </a:prstGeom>
                <a:blipFill>
                  <a:blip r:embed="rId5"/>
                  <a:stretch>
                    <a:fillRect t="-103333" b="-156667"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694B08-4E7F-389F-07FB-2508F5584AD4}"/>
                </a:ext>
              </a:extLst>
            </p:cNvPr>
            <p:cNvSpPr txBox="1"/>
            <p:nvPr/>
          </p:nvSpPr>
          <p:spPr>
            <a:xfrm>
              <a:off x="2308096" y="5407083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9516B3-BC45-8BC3-265C-1AC3106DEA57}"/>
              </a:ext>
            </a:extLst>
          </p:cNvPr>
          <p:cNvGrpSpPr/>
          <p:nvPr/>
        </p:nvGrpSpPr>
        <p:grpSpPr>
          <a:xfrm>
            <a:off x="2324053" y="3924325"/>
            <a:ext cx="6226389" cy="783804"/>
            <a:chOff x="2324053" y="3924325"/>
            <a:chExt cx="6226389" cy="783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6E24DAD-FDA7-B3EC-A3E8-27AA54DA3762}"/>
                    </a:ext>
                  </a:extLst>
                </p:cNvPr>
                <p:cNvSpPr txBox="1"/>
                <p:nvPr/>
              </p:nvSpPr>
              <p:spPr>
                <a:xfrm>
                  <a:off x="2885612" y="3924325"/>
                  <a:ext cx="5664830" cy="78380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…, </m:t>
                                </m:r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6E24DAD-FDA7-B3EC-A3E8-27AA54DA3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612" y="3924325"/>
                  <a:ext cx="5664830" cy="783804"/>
                </a:xfrm>
                <a:prstGeom prst="rect">
                  <a:avLst/>
                </a:prstGeom>
                <a:blipFill>
                  <a:blip r:embed="rId6"/>
                  <a:stretch>
                    <a:fillRect b="-6250"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ACADC3-29DF-4E07-B26B-E4F0A7FD3A2A}"/>
                </a:ext>
              </a:extLst>
            </p:cNvPr>
            <p:cNvSpPr txBox="1"/>
            <p:nvPr/>
          </p:nvSpPr>
          <p:spPr>
            <a:xfrm>
              <a:off x="2324053" y="4131561"/>
              <a:ext cx="4167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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Oval 11">
                <a:extLst>
                  <a:ext uri="{FF2B5EF4-FFF2-40B4-BE49-F238E27FC236}">
                    <a16:creationId xmlns:a16="http://schemas.microsoft.com/office/drawing/2014/main" id="{F5696966-9CA1-6012-F4C9-A77F3A3260F6}"/>
                  </a:ext>
                </a:extLst>
              </p:cNvPr>
              <p:cNvSpPr/>
              <p:nvPr/>
            </p:nvSpPr>
            <p:spPr>
              <a:xfrm>
                <a:off x="9315451" y="994386"/>
                <a:ext cx="2876550" cy="1173439"/>
              </a:xfrm>
              <a:prstGeom prst="wedgeEllipseCallout">
                <a:avLst>
                  <a:gd name="adj1" fmla="val -100895"/>
                  <a:gd name="adj2" fmla="val 3124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These hold for all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Speech Bubble: Oval 11">
                <a:extLst>
                  <a:ext uri="{FF2B5EF4-FFF2-40B4-BE49-F238E27FC236}">
                    <a16:creationId xmlns:a16="http://schemas.microsoft.com/office/drawing/2014/main" id="{F5696966-9CA1-6012-F4C9-A77F3A326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451" y="994386"/>
                <a:ext cx="2876550" cy="1173439"/>
              </a:xfrm>
              <a:prstGeom prst="wedgeEllipseCallout">
                <a:avLst>
                  <a:gd name="adj1" fmla="val -100895"/>
                  <a:gd name="adj2" fmla="val 3124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1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69D2-A301-C54F-B384-351B749F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an estimator good?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C320D2BD-8229-C04A-A655-CFD93520AD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885541"/>
                <a:ext cx="10972800" cy="138384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An estimator of parameter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is an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unbiased estimator </a:t>
                </a:r>
                <a:r>
                  <a:rPr lang="en-US" sz="2800" dirty="0"/>
                  <a:t>if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)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C320D2BD-8229-C04A-A655-CFD93520A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85541"/>
                <a:ext cx="10972800" cy="1383840"/>
              </a:xfrm>
              <a:prstGeom prst="rect">
                <a:avLst/>
              </a:prstGeom>
              <a:blipFill>
                <a:blip r:embed="rId2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878F91-B056-CEDF-80CC-84972E018D16}"/>
                  </a:ext>
                </a:extLst>
              </p:cNvPr>
              <p:cNvSpPr/>
              <p:nvPr/>
            </p:nvSpPr>
            <p:spPr>
              <a:xfrm>
                <a:off x="1494028" y="1670718"/>
                <a:ext cx="1562100" cy="138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</a:rPr>
                  <a:t>Distribution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878F91-B056-CEDF-80CC-84972E018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28" y="1670718"/>
                <a:ext cx="1562100" cy="1384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5DF852-3857-EF2B-C3E1-0F17FCFB36E6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>
            <a:off x="3056128" y="2362868"/>
            <a:ext cx="1161719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CA4E36-1307-228B-D566-B0031BE61B8E}"/>
                  </a:ext>
                </a:extLst>
              </p:cNvPr>
              <p:cNvSpPr txBox="1"/>
              <p:nvPr/>
            </p:nvSpPr>
            <p:spPr>
              <a:xfrm>
                <a:off x="4217847" y="1454927"/>
                <a:ext cx="214218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Independent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CA4E36-1307-228B-D566-B0031BE61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47" y="1454927"/>
                <a:ext cx="2142180" cy="1815882"/>
              </a:xfrm>
              <a:prstGeom prst="rect">
                <a:avLst/>
              </a:prstGeom>
              <a:blipFill>
                <a:blip r:embed="rId4"/>
                <a:stretch>
                  <a:fillRect l="-5917" t="-3472" r="-887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62AEB7A0-43DB-5534-E625-8A3CB101910B}"/>
              </a:ext>
            </a:extLst>
          </p:cNvPr>
          <p:cNvSpPr/>
          <p:nvPr/>
        </p:nvSpPr>
        <p:spPr>
          <a:xfrm>
            <a:off x="7285228" y="1670718"/>
            <a:ext cx="1562100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EstimationAlgorithm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04B481-DFA1-3AE7-B922-5A2D03A6D911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6360027" y="2362868"/>
            <a:ext cx="925201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5F16D7-65B0-1959-CC43-BD06C96722A5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8847328" y="2362868"/>
            <a:ext cx="8255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F9AD387-B936-FC7C-F254-B2950F0C4B83}"/>
                  </a:ext>
                </a:extLst>
              </p:cNvPr>
              <p:cNvSpPr/>
              <p:nvPr/>
            </p:nvSpPr>
            <p:spPr>
              <a:xfrm>
                <a:off x="9723628" y="2092216"/>
                <a:ext cx="636649" cy="54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F9AD387-B936-FC7C-F254-B2950F0C4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628" y="2092216"/>
                <a:ext cx="636649" cy="541495"/>
              </a:xfrm>
              <a:prstGeom prst="rect">
                <a:avLst/>
              </a:prstGeom>
              <a:blipFill>
                <a:blip r:embed="rId5"/>
                <a:stretch>
                  <a:fillRect t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C0D35D7-8D2C-EAA5-F1A4-C4E244B22213}"/>
              </a:ext>
            </a:extLst>
          </p:cNvPr>
          <p:cNvSpPr txBox="1"/>
          <p:nvPr/>
        </p:nvSpPr>
        <p:spPr>
          <a:xfrm>
            <a:off x="9260078" y="714681"/>
            <a:ext cx="2209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Parameter estimate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9EB52E6-8F5A-BD8D-7E29-E96629A8D9E3}"/>
              </a:ext>
            </a:extLst>
          </p:cNvPr>
          <p:cNvCxnSpPr>
            <a:cxnSpLocks/>
            <a:stCxn id="29" idx="2"/>
            <a:endCxn id="28" idx="0"/>
          </p:cNvCxnSpPr>
          <p:nvPr/>
        </p:nvCxnSpPr>
        <p:spPr>
          <a:xfrm flipH="1">
            <a:off x="10041953" y="1545678"/>
            <a:ext cx="323079" cy="546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AEFA429-EBBC-C5EC-2060-B254AC66584E}"/>
                  </a:ext>
                </a:extLst>
              </p:cNvPr>
              <p:cNvSpPr/>
              <p:nvPr/>
            </p:nvSpPr>
            <p:spPr>
              <a:xfrm>
                <a:off x="1041278" y="3200036"/>
                <a:ext cx="2467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:r>
                  <a:rPr lang="en-US" u="sng" dirty="0">
                    <a:solidFill>
                      <a:srgbClr val="036A18"/>
                    </a:solidFill>
                  </a:rPr>
                  <a:t>unknown</a:t>
                </a:r>
                <a:r>
                  <a:rPr lang="en-US" dirty="0"/>
                  <a:t> parameter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AEFA429-EBBC-C5EC-2060-B254AC665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78" y="3200036"/>
                <a:ext cx="2467599" cy="369332"/>
              </a:xfrm>
              <a:prstGeom prst="rect">
                <a:avLst/>
              </a:prstGeom>
              <a:blipFill>
                <a:blip r:embed="rId6"/>
                <a:stretch>
                  <a:fillRect t="-10000" r="-51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779104" y="5092040"/>
            <a:ext cx="6917278" cy="1142202"/>
            <a:chOff x="1779104" y="5092040"/>
            <a:chExt cx="6917278" cy="1142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779104" y="5772577"/>
                  <a:ext cx="6917278" cy="46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  <a:prstDash val="dash"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Note: This expectation is over the samples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104" y="5772577"/>
                  <a:ext cx="6917278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319" t="-8974" b="-26923"/>
                  </a:stretch>
                </a:blipFill>
                <a:ln>
                  <a:solidFill>
                    <a:srgbClr val="C0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3" idx="0"/>
            </p:cNvCxnSpPr>
            <p:nvPr/>
          </p:nvCxnSpPr>
          <p:spPr>
            <a:xfrm flipV="1">
              <a:off x="5237743" y="5092040"/>
              <a:ext cx="159205" cy="6805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4683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2F3D6-C583-EE86-1D2F-5E5F68D9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91B030-266D-5A34-3B6B-263C2B0DF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MLE for pink jelly beans</a:t>
            </a:r>
          </a:p>
        </p:txBody>
      </p:sp>
      <p:pic>
        <p:nvPicPr>
          <p:cNvPr id="4" name="Picture 3" descr="A jar of jelly beans&#10;&#10;Description automatically generated">
            <a:extLst>
              <a:ext uri="{FF2B5EF4-FFF2-40B4-BE49-F238E27FC236}">
                <a16:creationId xmlns:a16="http://schemas.microsoft.com/office/drawing/2014/main" id="{BCA8DCC7-B39F-5994-9A04-1AB7957C3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38" y="807522"/>
            <a:ext cx="1829298" cy="26395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F358F0-F739-C7BF-35B6-B1AA443148F4}"/>
                  </a:ext>
                </a:extLst>
              </p:cNvPr>
              <p:cNvSpPr txBox="1"/>
              <p:nvPr/>
            </p:nvSpPr>
            <p:spPr>
              <a:xfrm>
                <a:off x="0" y="926757"/>
                <a:ext cx="62181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What is the likelihood function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}?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F358F0-F739-C7BF-35B6-B1AA44314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6757"/>
                <a:ext cx="6218177" cy="461665"/>
              </a:xfrm>
              <a:prstGeom prst="rect">
                <a:avLst/>
              </a:prstGeom>
              <a:blipFill>
                <a:blip r:embed="rId3"/>
                <a:stretch>
                  <a:fillRect l="-1633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8B390-A858-FD7C-AE17-3D13E75FA43A}"/>
                  </a:ext>
                </a:extLst>
              </p:cNvPr>
              <p:cNvSpPr txBox="1"/>
              <p:nvPr/>
            </p:nvSpPr>
            <p:spPr>
              <a:xfrm>
                <a:off x="9500119" y="2125246"/>
                <a:ext cx="2622834" cy="7609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# pink jelly beans </a:t>
                </a:r>
              </a:p>
              <a:p>
                <a:r>
                  <a:rPr lang="en-US" sz="2000" dirty="0"/>
                  <a:t>           in sample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40AB4-636A-B03E-F0C1-0EE5B549C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119" y="2125246"/>
                <a:ext cx="2622834" cy="760914"/>
              </a:xfrm>
              <a:prstGeom prst="rect">
                <a:avLst/>
              </a:prstGeom>
              <a:blipFill>
                <a:blip r:embed="rId4"/>
                <a:stretch>
                  <a:fillRect l="-464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D9B2A25-7212-C2A1-FF2C-97C0C7FA9CDD}"/>
              </a:ext>
            </a:extLst>
          </p:cNvPr>
          <p:cNvSpPr txBox="1"/>
          <p:nvPr/>
        </p:nvSpPr>
        <p:spPr>
          <a:xfrm>
            <a:off x="9808859" y="1652415"/>
            <a:ext cx="25214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1000 jelly beans total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B16A38B2-72D5-0090-BB4B-1A4EFFC0831A}"/>
                  </a:ext>
                </a:extLst>
              </p:cNvPr>
              <p:cNvSpPr/>
              <p:nvPr/>
            </p:nvSpPr>
            <p:spPr>
              <a:xfrm>
                <a:off x="7928252" y="3243026"/>
                <a:ext cx="1728051" cy="1173439"/>
              </a:xfrm>
              <a:prstGeom prst="wedgeEllipseCallout">
                <a:avLst>
                  <a:gd name="adj1" fmla="val -71792"/>
                  <a:gd name="adj2" fmla="val -1940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This holds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B16A38B2-72D5-0090-BB4B-1A4EFFC08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252" y="3243026"/>
                <a:ext cx="1728051" cy="1173439"/>
              </a:xfrm>
              <a:prstGeom prst="wedgeEllipseCallout">
                <a:avLst>
                  <a:gd name="adj1" fmla="val -71792"/>
                  <a:gd name="adj2" fmla="val -1940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8F7064-4DB0-A078-8715-50EF1EDFDAA9}"/>
                  </a:ext>
                </a:extLst>
              </p:cNvPr>
              <p:cNvSpPr txBox="1"/>
              <p:nvPr/>
            </p:nvSpPr>
            <p:spPr>
              <a:xfrm>
                <a:off x="900975" y="1386942"/>
                <a:ext cx="7448113" cy="88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4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sz="240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8F7064-4DB0-A078-8715-50EF1EDFD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75" y="1386942"/>
                <a:ext cx="7448113" cy="882999"/>
              </a:xfrm>
              <a:prstGeom prst="rect">
                <a:avLst/>
              </a:prstGeom>
              <a:blipFill>
                <a:blip r:embed="rId6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71BF06-20D0-24C2-BDE5-D7ACFF1C619F}"/>
                  </a:ext>
                </a:extLst>
              </p:cNvPr>
              <p:cNvSpPr txBox="1"/>
              <p:nvPr/>
            </p:nvSpPr>
            <p:spPr>
              <a:xfrm>
                <a:off x="0" y="2529209"/>
                <a:ext cx="6305316" cy="64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What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71BF06-20D0-24C2-BDE5-D7ACFF1C6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29209"/>
                <a:ext cx="6305316" cy="640303"/>
              </a:xfrm>
              <a:prstGeom prst="rect">
                <a:avLst/>
              </a:prstGeom>
              <a:blipFill>
                <a:blip r:embed="rId7"/>
                <a:stretch>
                  <a:fillRect l="-1610" t="-784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351A18-43E9-6FCD-3025-E8B5D0519D36}"/>
                  </a:ext>
                </a:extLst>
              </p:cNvPr>
              <p:cNvSpPr txBox="1"/>
              <p:nvPr/>
            </p:nvSpPr>
            <p:spPr>
              <a:xfrm>
                <a:off x="1563255" y="3299696"/>
                <a:ext cx="6165130" cy="715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400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1000</m:t>
                            </m:r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351A18-43E9-6FCD-3025-E8B5D0519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255" y="3299696"/>
                <a:ext cx="6165130" cy="715389"/>
              </a:xfrm>
              <a:prstGeom prst="rect">
                <a:avLst/>
              </a:prstGeom>
              <a:blipFill>
                <a:blip r:embed="rId8"/>
                <a:stretch>
                  <a:fillRect l="-205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EC41F6D-442E-F3B1-B35D-A8EB83ED2CC3}"/>
              </a:ext>
            </a:extLst>
          </p:cNvPr>
          <p:cNvGrpSpPr/>
          <p:nvPr/>
        </p:nvGrpSpPr>
        <p:grpSpPr>
          <a:xfrm>
            <a:off x="126585" y="4416465"/>
            <a:ext cx="2873339" cy="808921"/>
            <a:chOff x="3715998" y="4887738"/>
            <a:chExt cx="2873339" cy="808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4AC33E0-4701-B903-CBEE-ED78B8C40583}"/>
                    </a:ext>
                  </a:extLst>
                </p:cNvPr>
                <p:cNvSpPr txBox="1"/>
                <p:nvPr/>
              </p:nvSpPr>
              <p:spPr>
                <a:xfrm>
                  <a:off x="4243329" y="4891502"/>
                  <a:ext cx="2346007" cy="8051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625BDC8-19CA-BCA6-E64A-70FAE6159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329" y="4891502"/>
                  <a:ext cx="2346007" cy="80515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BD31A2-0A77-CDB8-59F5-CFABE5456FD2}"/>
                </a:ext>
              </a:extLst>
            </p:cNvPr>
            <p:cNvSpPr txBox="1"/>
            <p:nvPr/>
          </p:nvSpPr>
          <p:spPr>
            <a:xfrm flipH="1">
              <a:off x="3715998" y="5021024"/>
              <a:ext cx="538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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69DB2E-FD74-7AB9-02A3-0FF3BAD4A417}"/>
                </a:ext>
              </a:extLst>
            </p:cNvPr>
            <p:cNvSpPr txBox="1"/>
            <p:nvPr/>
          </p:nvSpPr>
          <p:spPr>
            <a:xfrm>
              <a:off x="4195563" y="4887738"/>
              <a:ext cx="2393774" cy="6359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A7D182-17BB-0641-2436-2015CAF7FE7A}"/>
                  </a:ext>
                </a:extLst>
              </p:cNvPr>
              <p:cNvSpPr txBox="1"/>
              <p:nvPr/>
            </p:nvSpPr>
            <p:spPr>
              <a:xfrm>
                <a:off x="606150" y="5453749"/>
                <a:ext cx="4236041" cy="818494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36A18"/>
                    </a:solidFill>
                  </a:rPr>
                  <a:t>Fact.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unbiased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A7D182-17BB-0641-2436-2015CAF7F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50" y="5453749"/>
                <a:ext cx="4236041" cy="818494"/>
              </a:xfrm>
              <a:prstGeom prst="rect">
                <a:avLst/>
              </a:prstGeom>
              <a:blipFill>
                <a:blip r:embed="rId10"/>
                <a:stretch>
                  <a:fillRect b="-151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52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5BE357-ED15-EF87-911A-7146EB674A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Three samples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5BE357-ED15-EF87-911A-7146EB674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87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6D20F-62FB-E656-5796-2EEC0FE7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18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7EE4A-AD93-3F6A-CC77-F5EC05808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3D7A-6CB4-271D-DB76-FF4CD51F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an estimator good?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E5ABF8E-9F83-291D-80FD-704723367141}"/>
                  </a:ext>
                </a:extLst>
              </p:cNvPr>
              <p:cNvSpPr/>
              <p:nvPr/>
            </p:nvSpPr>
            <p:spPr>
              <a:xfrm>
                <a:off x="1494028" y="1670718"/>
                <a:ext cx="1562100" cy="138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</a:rPr>
                  <a:t>Distribution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E5ABF8E-9F83-291D-80FD-704723367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28" y="1670718"/>
                <a:ext cx="1562100" cy="13843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1373BC-9F9F-A79A-23ED-9C2FB50A5B8D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>
            <a:off x="3056128" y="2362868"/>
            <a:ext cx="1161719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B43166-FB7C-6A48-C5DF-377A3A96CC4B}"/>
                  </a:ext>
                </a:extLst>
              </p:cNvPr>
              <p:cNvSpPr txBox="1"/>
              <p:nvPr/>
            </p:nvSpPr>
            <p:spPr>
              <a:xfrm>
                <a:off x="4217847" y="1454927"/>
                <a:ext cx="214218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Independent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B43166-FB7C-6A48-C5DF-377A3A96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47" y="1454927"/>
                <a:ext cx="2142180" cy="1815882"/>
              </a:xfrm>
              <a:prstGeom prst="rect">
                <a:avLst/>
              </a:prstGeom>
              <a:blipFill>
                <a:blip r:embed="rId3"/>
                <a:stretch>
                  <a:fillRect l="-5917" t="-3472" r="-887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FE209538-EA30-9CCF-2848-E31883BBDCF6}"/>
              </a:ext>
            </a:extLst>
          </p:cNvPr>
          <p:cNvSpPr/>
          <p:nvPr/>
        </p:nvSpPr>
        <p:spPr>
          <a:xfrm>
            <a:off x="7285228" y="1670718"/>
            <a:ext cx="1562100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EstimationAlgorithm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2C01E3-A05B-7EED-B6BA-6A78BBA71110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6360027" y="2362868"/>
            <a:ext cx="925201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A7F96D-3D0C-A960-6380-8F62EB98BCD8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8847328" y="2362868"/>
            <a:ext cx="8255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41843B1-C738-5135-1E2B-8CCBC883DA43}"/>
                  </a:ext>
                </a:extLst>
              </p:cNvPr>
              <p:cNvSpPr/>
              <p:nvPr/>
            </p:nvSpPr>
            <p:spPr>
              <a:xfrm>
                <a:off x="9723628" y="2092216"/>
                <a:ext cx="636649" cy="54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F9AD387-B936-FC7C-F254-B2950F0C4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628" y="2092216"/>
                <a:ext cx="636649" cy="541495"/>
              </a:xfrm>
              <a:prstGeom prst="rect">
                <a:avLst/>
              </a:prstGeom>
              <a:blipFill>
                <a:blip r:embed="rId5"/>
                <a:stretch>
                  <a:fillRect t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E52A218-9FB0-21A3-6206-9D5BAE66F2BC}"/>
              </a:ext>
            </a:extLst>
          </p:cNvPr>
          <p:cNvSpPr txBox="1"/>
          <p:nvPr/>
        </p:nvSpPr>
        <p:spPr>
          <a:xfrm>
            <a:off x="9260078" y="714681"/>
            <a:ext cx="2209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Parameter estimate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B0A96-F485-D1E5-79A5-8E6992D256D3}"/>
              </a:ext>
            </a:extLst>
          </p:cNvPr>
          <p:cNvCxnSpPr>
            <a:cxnSpLocks/>
            <a:stCxn id="29" idx="2"/>
            <a:endCxn id="28" idx="0"/>
          </p:cNvCxnSpPr>
          <p:nvPr/>
        </p:nvCxnSpPr>
        <p:spPr>
          <a:xfrm flipH="1">
            <a:off x="10041953" y="1545678"/>
            <a:ext cx="323079" cy="546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15C3099-CA91-C221-EFA4-89BE9781A974}"/>
                  </a:ext>
                </a:extLst>
              </p:cNvPr>
              <p:cNvSpPr/>
              <p:nvPr/>
            </p:nvSpPr>
            <p:spPr>
              <a:xfrm>
                <a:off x="1041278" y="3200036"/>
                <a:ext cx="2467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:r>
                  <a:rPr lang="en-US" u="sng" dirty="0">
                    <a:solidFill>
                      <a:srgbClr val="036A18"/>
                    </a:solidFill>
                  </a:rPr>
                  <a:t>unknown</a:t>
                </a:r>
                <a:r>
                  <a:rPr lang="en-US" dirty="0"/>
                  <a:t> parameter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15C3099-CA91-C221-EFA4-89BE9781A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78" y="3200036"/>
                <a:ext cx="2467599" cy="369332"/>
              </a:xfrm>
              <a:prstGeom prst="rect">
                <a:avLst/>
              </a:prstGeom>
              <a:blipFill>
                <a:blip r:embed="rId6"/>
                <a:stretch>
                  <a:fillRect t="-10000" r="-51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DF67B3A-4F2D-D0B6-C818-CFD536C6BE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825124"/>
                <a:ext cx="10164417" cy="855683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An estimator is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unbiased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DF67B3A-4F2D-D0B6-C818-CFD536C6B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25124"/>
                <a:ext cx="10164417" cy="855683"/>
              </a:xfrm>
              <a:prstGeom prst="rect">
                <a:avLst/>
              </a:prstGeom>
              <a:blipFill>
                <a:blip r:embed="rId7"/>
                <a:stretch>
                  <a:fillRect l="-24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959037A-0E67-C98B-C5B7-2E2A5B7F1F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828073"/>
                <a:ext cx="8953500" cy="96109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An estimator is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consistent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F208FF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959037A-0E67-C98B-C5B7-2E2A5B7F1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28073"/>
                <a:ext cx="8953500" cy="961097"/>
              </a:xfrm>
              <a:prstGeom prst="rect">
                <a:avLst/>
              </a:prstGeom>
              <a:blipFill>
                <a:blip r:embed="rId8"/>
                <a:stretch>
                  <a:fillRect l="-283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CFEC8-B604-D397-4609-5F228197941E}"/>
              </a:ext>
            </a:extLst>
          </p:cNvPr>
          <p:cNvSpPr txBox="1">
            <a:spLocks/>
          </p:cNvSpPr>
          <p:nvPr/>
        </p:nvSpPr>
        <p:spPr>
          <a:xfrm>
            <a:off x="660400" y="6017862"/>
            <a:ext cx="6714435" cy="800219"/>
          </a:xfrm>
          <a:prstGeom prst="rect">
            <a:avLst/>
          </a:prstGeom>
          <a:ln>
            <a:solidFill>
              <a:srgbClr val="036A18"/>
            </a:solidFill>
            <a:prstDash val="dash"/>
          </a:ln>
        </p:spPr>
        <p:txBody>
          <a:bodyPr vert="horz" wrap="square" lIns="182880" tIns="182880" rIns="182880" bIns="18288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36A18"/>
                </a:solidFill>
              </a:rPr>
              <a:t>Theorem. </a:t>
            </a:r>
            <a:r>
              <a:rPr lang="en-US" sz="2800" dirty="0"/>
              <a:t>MLE estimators are consistent.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7BDD8-F1D0-8FB0-0144-2CA243C63746}"/>
              </a:ext>
            </a:extLst>
          </p:cNvPr>
          <p:cNvSpPr txBox="1"/>
          <p:nvPr/>
        </p:nvSpPr>
        <p:spPr>
          <a:xfrm>
            <a:off x="7752522" y="6017862"/>
            <a:ext cx="2782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(But not necessarily unbiased)</a:t>
            </a:r>
          </a:p>
        </p:txBody>
      </p:sp>
    </p:spTree>
    <p:extLst>
      <p:ext uri="{BB962C8B-B14F-4D97-AF65-F5344CB8AC3E}">
        <p14:creationId xmlns:p14="http://schemas.microsoft.com/office/powerpoint/2010/main" val="15471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3732-5805-634A-8697-1DE8EE1D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Consistency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5178B2-8C97-9E45-92D0-544CC32EE0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10972800" cy="1145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Normal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i.i.d. according to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5178B2-8C97-9E45-92D0-544CC32EE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972800" cy="1145575"/>
              </a:xfrm>
              <a:prstGeom prst="rect">
                <a:avLst/>
              </a:prstGeom>
              <a:blipFill>
                <a:blip r:embed="rId2"/>
                <a:stretch>
                  <a:fillRect l="-1111" t="-4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236724-7F6D-674E-BFE3-960FB39CD6B6}"/>
                  </a:ext>
                </a:extLst>
              </p:cNvPr>
              <p:cNvSpPr txBox="1"/>
              <p:nvPr/>
            </p:nvSpPr>
            <p:spPr>
              <a:xfrm>
                <a:off x="687982" y="2009106"/>
                <a:ext cx="4571912" cy="1545551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236724-7F6D-674E-BFE3-960FB39CD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2" y="2009106"/>
                <a:ext cx="4571912" cy="1545551"/>
              </a:xfrm>
              <a:prstGeom prst="rect">
                <a:avLst/>
              </a:prstGeom>
              <a:blipFill>
                <a:blip r:embed="rId3"/>
                <a:stretch>
                  <a:fillRect t="-77419" b="-121774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020B63-FFA3-0B49-8E71-625FD1DA2D60}"/>
                  </a:ext>
                </a:extLst>
              </p:cNvPr>
              <p:cNvSpPr/>
              <p:nvPr/>
            </p:nvSpPr>
            <p:spPr>
              <a:xfrm>
                <a:off x="9149249" y="1152940"/>
                <a:ext cx="25729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Assume: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020B63-FFA3-0B49-8E71-625FD1DA2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249" y="1152940"/>
                <a:ext cx="2572948" cy="523220"/>
              </a:xfrm>
              <a:prstGeom prst="rect">
                <a:avLst/>
              </a:prstGeom>
              <a:blipFill>
                <a:blip r:embed="rId4"/>
                <a:stretch>
                  <a:fillRect l="-497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9AAA72D-BAD2-2B4E-89D5-B35AE4225F79}"/>
              </a:ext>
            </a:extLst>
          </p:cNvPr>
          <p:cNvSpPr txBox="1"/>
          <p:nvPr/>
        </p:nvSpPr>
        <p:spPr>
          <a:xfrm>
            <a:off x="609600" y="3701296"/>
            <a:ext cx="445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Population variance 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– </a:t>
            </a:r>
            <a:r>
              <a:rPr lang="en-US" sz="2400" b="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Biased!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44290F-A0D1-FF4D-A98F-7F405B420F81}"/>
                  </a:ext>
                </a:extLst>
              </p:cNvPr>
              <p:cNvSpPr txBox="1"/>
              <p:nvPr/>
            </p:nvSpPr>
            <p:spPr>
              <a:xfrm>
                <a:off x="687982" y="5158544"/>
                <a:ext cx="10894418" cy="55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“consistent”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44290F-A0D1-FF4D-A98F-7F405B420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2" y="5158544"/>
                <a:ext cx="10894418" cy="552908"/>
              </a:xfrm>
              <a:prstGeom prst="rect">
                <a:avLst/>
              </a:prstGeom>
              <a:blipFill>
                <a:blip r:embed="rId11"/>
                <a:stretch>
                  <a:fillRect l="-233" t="-222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9D012-AC0C-60EC-3667-C7866D75D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C0C8BA-9B8D-00FC-8D4D-5F0EA0861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Example of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ECB32-DA90-6A57-9018-ECD22DDCD0AD}"/>
                  </a:ext>
                </a:extLst>
              </p:cNvPr>
              <p:cNvSpPr txBox="1"/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Number of pink jelly beans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ECB32-DA90-6A57-9018-ECD22DDC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blipFill>
                <a:blip r:embed="rId2"/>
                <a:stretch>
                  <a:fillRect l="-1770" t="-11628" r="-7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A64B35-F939-7B33-A1B2-382AC0AE3BF1}"/>
                  </a:ext>
                </a:extLst>
              </p:cNvPr>
              <p:cNvSpPr txBox="1"/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Experiment: </a:t>
                </a:r>
                <a:r>
                  <a:rPr lang="en-US" sz="2800" dirty="0"/>
                  <a:t>Randomly 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800" dirty="0"/>
                  <a:t> beans w/ replacement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A64B35-F939-7B33-A1B2-382AC0AE3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blipFill>
                <a:blip r:embed="rId4"/>
                <a:stretch>
                  <a:fillRect l="-13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79CC8E-BA88-C0A2-EB04-437BDCE63142}"/>
                  </a:ext>
                </a:extLst>
              </p:cNvPr>
              <p:cNvSpPr txBox="1"/>
              <p:nvPr/>
            </p:nvSpPr>
            <p:spPr>
              <a:xfrm>
                <a:off x="171825" y="2407973"/>
                <a:ext cx="4860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# pink jelly beans in sample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79CC8E-BA88-C0A2-EB04-437BDCE63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2407973"/>
                <a:ext cx="4860177" cy="523220"/>
              </a:xfrm>
              <a:prstGeom prst="rect">
                <a:avLst/>
              </a:prstGeom>
              <a:blipFill>
                <a:blip r:embed="rId5"/>
                <a:stretch>
                  <a:fillRect l="-522" t="-11905" r="-1828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jar of jelly beans&#10;&#10;Description automatically generated">
            <a:extLst>
              <a:ext uri="{FF2B5EF4-FFF2-40B4-BE49-F238E27FC236}">
                <a16:creationId xmlns:a16="http://schemas.microsoft.com/office/drawing/2014/main" id="{C12D17E2-FAFE-0E38-B80C-4DFCA4E455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38" y="807522"/>
            <a:ext cx="1829298" cy="26395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5B8ECA-31A8-ABC7-98C8-08CF29DF4D0E}"/>
              </a:ext>
            </a:extLst>
          </p:cNvPr>
          <p:cNvSpPr txBox="1"/>
          <p:nvPr/>
        </p:nvSpPr>
        <p:spPr>
          <a:xfrm>
            <a:off x="9675462" y="2265996"/>
            <a:ext cx="25996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1000 jelly beans total</a:t>
            </a:r>
          </a:p>
        </p:txBody>
      </p:sp>
    </p:spTree>
    <p:extLst>
      <p:ext uri="{BB962C8B-B14F-4D97-AF65-F5344CB8AC3E}">
        <p14:creationId xmlns:p14="http://schemas.microsoft.com/office/powerpoint/2010/main" val="21995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3732-5805-634A-8697-1DE8EE1D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Consistency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5178B2-8C97-9E45-92D0-544CC32EE0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10972800" cy="1145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Normal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i.i.d. according to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5178B2-8C97-9E45-92D0-544CC32EE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972800" cy="1145575"/>
              </a:xfrm>
              <a:prstGeom prst="rect">
                <a:avLst/>
              </a:prstGeom>
              <a:blipFill>
                <a:blip r:embed="rId2"/>
                <a:stretch>
                  <a:fillRect l="-1111" t="-4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236724-7F6D-674E-BFE3-960FB39CD6B6}"/>
                  </a:ext>
                </a:extLst>
              </p:cNvPr>
              <p:cNvSpPr txBox="1"/>
              <p:nvPr/>
            </p:nvSpPr>
            <p:spPr>
              <a:xfrm>
                <a:off x="687982" y="2009106"/>
                <a:ext cx="4571912" cy="1545551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236724-7F6D-674E-BFE3-960FB39CD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2" y="2009106"/>
                <a:ext cx="4571912" cy="1545551"/>
              </a:xfrm>
              <a:prstGeom prst="rect">
                <a:avLst/>
              </a:prstGeom>
              <a:blipFill>
                <a:blip r:embed="rId3"/>
                <a:stretch>
                  <a:fillRect t="-77419" b="-121774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020B63-FFA3-0B49-8E71-625FD1DA2D60}"/>
                  </a:ext>
                </a:extLst>
              </p:cNvPr>
              <p:cNvSpPr/>
              <p:nvPr/>
            </p:nvSpPr>
            <p:spPr>
              <a:xfrm>
                <a:off x="9149249" y="1152940"/>
                <a:ext cx="25729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Assume: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020B63-FFA3-0B49-8E71-625FD1DA2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249" y="1152940"/>
                <a:ext cx="2572948" cy="523220"/>
              </a:xfrm>
              <a:prstGeom prst="rect">
                <a:avLst/>
              </a:prstGeom>
              <a:blipFill>
                <a:blip r:embed="rId4"/>
                <a:stretch>
                  <a:fillRect l="-497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3F964F-1279-D540-85BC-BEF43CA066D8}"/>
                  </a:ext>
                </a:extLst>
              </p:cNvPr>
              <p:cNvSpPr txBox="1"/>
              <p:nvPr/>
            </p:nvSpPr>
            <p:spPr>
              <a:xfrm>
                <a:off x="7010488" y="2006690"/>
                <a:ext cx="4571912" cy="1545551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3F964F-1279-D540-85BC-BEF43CA06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88" y="2006690"/>
                <a:ext cx="4571912" cy="1545551"/>
              </a:xfrm>
              <a:prstGeom prst="rect">
                <a:avLst/>
              </a:prstGeom>
              <a:blipFill>
                <a:blip r:embed="rId9"/>
                <a:stretch>
                  <a:fillRect t="-78226" b="-121774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D1D267C-4094-C34D-84B3-CD69EFAE4492}"/>
              </a:ext>
            </a:extLst>
          </p:cNvPr>
          <p:cNvSpPr txBox="1"/>
          <p:nvPr/>
        </p:nvSpPr>
        <p:spPr>
          <a:xfrm>
            <a:off x="7129759" y="3616638"/>
            <a:ext cx="445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Sample variance 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– </a:t>
            </a:r>
            <a:r>
              <a:rPr lang="en-US" sz="2400" b="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Unbiased!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DD129E-AA2E-7F47-BC3B-B0D1202CF346}"/>
                  </a:ext>
                </a:extLst>
              </p:cNvPr>
              <p:cNvSpPr txBox="1"/>
              <p:nvPr/>
            </p:nvSpPr>
            <p:spPr>
              <a:xfrm>
                <a:off x="687982" y="4455310"/>
                <a:ext cx="10894418" cy="55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converges to same value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→∞.</m:t>
                    </m:r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DD129E-AA2E-7F47-BC3B-B0D1202CF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2" y="4455310"/>
                <a:ext cx="10894418" cy="552908"/>
              </a:xfrm>
              <a:prstGeom prst="rect">
                <a:avLst/>
              </a:prstGeom>
              <a:blipFill>
                <a:blip r:embed="rId10"/>
                <a:stretch>
                  <a:fillRect l="-233" t="-4545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9AAA72D-BAD2-2B4E-89D5-B35AE4225F79}"/>
              </a:ext>
            </a:extLst>
          </p:cNvPr>
          <p:cNvSpPr txBox="1"/>
          <p:nvPr/>
        </p:nvSpPr>
        <p:spPr>
          <a:xfrm>
            <a:off x="609600" y="3701296"/>
            <a:ext cx="445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Population variance 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– </a:t>
            </a:r>
            <a:r>
              <a:rPr lang="en-US" sz="2400" b="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Biased!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44290F-A0D1-FF4D-A98F-7F405B420F81}"/>
                  </a:ext>
                </a:extLst>
              </p:cNvPr>
              <p:cNvSpPr txBox="1"/>
              <p:nvPr/>
            </p:nvSpPr>
            <p:spPr>
              <a:xfrm>
                <a:off x="687982" y="5158544"/>
                <a:ext cx="10894418" cy="55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“consistent”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44290F-A0D1-FF4D-A98F-7F405B420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2" y="5158544"/>
                <a:ext cx="10894418" cy="552908"/>
              </a:xfrm>
              <a:prstGeom prst="rect">
                <a:avLst/>
              </a:prstGeom>
              <a:blipFill>
                <a:blip r:embed="rId11"/>
                <a:stretch>
                  <a:fillRect l="-233" t="-222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9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When statisticians are estimating a variance from a sample, they usually divide by </a:t>
            </a:r>
            <a:r>
              <a:rPr lang="en-US" sz="2800" dirty="0">
                <a:solidFill>
                  <a:srgbClr val="0070C0"/>
                </a:solidFill>
              </a:rPr>
              <a:t>𝑛−1</a:t>
            </a:r>
            <a:r>
              <a:rPr lang="en-US" sz="2800" dirty="0"/>
              <a:t> instead of </a:t>
            </a:r>
            <a:r>
              <a:rPr lang="en-US" sz="2800" dirty="0">
                <a:solidFill>
                  <a:srgbClr val="0070C0"/>
                </a:solidFill>
              </a:rPr>
              <a:t>𝑛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They and we not only want good estimators (unbiased, consistent)</a:t>
            </a:r>
          </a:p>
          <a:p>
            <a:pPr lvl="1"/>
            <a:r>
              <a:rPr lang="en-US" sz="2400" dirty="0"/>
              <a:t>They/we also want </a:t>
            </a:r>
            <a:r>
              <a:rPr lang="en-US" sz="2400" b="1" dirty="0">
                <a:solidFill>
                  <a:srgbClr val="C00000"/>
                </a:solidFill>
              </a:rPr>
              <a:t>confidence bounds</a:t>
            </a:r>
          </a:p>
          <a:p>
            <a:pPr lvl="2"/>
            <a:r>
              <a:rPr lang="en-US" dirty="0"/>
              <a:t>Upper bounds on the probability that these estimators are far the truth about the underlying distributions</a:t>
            </a:r>
          </a:p>
          <a:p>
            <a:pPr lvl="2"/>
            <a:endParaRPr lang="en-US" sz="1000" dirty="0"/>
          </a:p>
          <a:p>
            <a:pPr lvl="1"/>
            <a:r>
              <a:rPr lang="en-US" sz="2400" dirty="0"/>
              <a:t>Confidence bounds are just like what we wanted for our polling problems, but CLT is usually not the  best thing to use to get them (unless the variance is known)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0CE10-ACF4-9790-ECE8-F3FA117C8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D60497-3046-6277-C881-63FB09AC135E}"/>
              </a:ext>
            </a:extLst>
          </p:cNvPr>
          <p:cNvSpPr/>
          <p:nvPr/>
        </p:nvSpPr>
        <p:spPr>
          <a:xfrm>
            <a:off x="1517831" y="4590787"/>
            <a:ext cx="7712546" cy="1557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4107A-7717-E057-007A-B13E6D926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Example of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15EA59-E010-956C-5AE1-84403228AEB7}"/>
                  </a:ext>
                </a:extLst>
              </p:cNvPr>
              <p:cNvSpPr txBox="1"/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Number of pink jelly beans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ECB32-DA90-6A57-9018-ECD22DDC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blipFill>
                <a:blip r:embed="rId2"/>
                <a:stretch>
                  <a:fillRect l="-1770" t="-11628" r="-7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852DA2-1488-C866-BBF8-9E0B7F15929E}"/>
                  </a:ext>
                </a:extLst>
              </p:cNvPr>
              <p:cNvSpPr txBox="1"/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Experiment: </a:t>
                </a:r>
                <a:r>
                  <a:rPr lang="en-US" sz="2800" dirty="0"/>
                  <a:t>Randomly 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800" dirty="0"/>
                  <a:t> beans w/ replacement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A64B35-F939-7B33-A1B2-382AC0AE3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blipFill>
                <a:blip r:embed="rId4"/>
                <a:stretch>
                  <a:fillRect l="-13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0D2931-1DB8-A1C7-7E0E-F02301D230BC}"/>
                  </a:ext>
                </a:extLst>
              </p:cNvPr>
              <p:cNvSpPr txBox="1"/>
              <p:nvPr/>
            </p:nvSpPr>
            <p:spPr>
              <a:xfrm>
                <a:off x="171825" y="2407973"/>
                <a:ext cx="83460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# pink jelly beans in sample is Binomial (n,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/1000)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0D2931-1DB8-A1C7-7E0E-F02301D2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2407973"/>
                <a:ext cx="8346003" cy="523220"/>
              </a:xfrm>
              <a:prstGeom prst="rect">
                <a:avLst/>
              </a:prstGeom>
              <a:blipFill>
                <a:blip r:embed="rId5"/>
                <a:stretch>
                  <a:fillRect l="-304" t="-11905" r="-608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A22EA5-AE7C-079F-0026-E780F2B0B52D}"/>
                  </a:ext>
                </a:extLst>
              </p:cNvPr>
              <p:cNvSpPr txBox="1"/>
              <p:nvPr/>
            </p:nvSpPr>
            <p:spPr>
              <a:xfrm>
                <a:off x="1650047" y="4692113"/>
                <a:ext cx="7448113" cy="108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=3;</m:t>
                      </m:r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rgbClr val="F20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solidFill>
                                        <a:srgbClr val="F20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A22EA5-AE7C-079F-0026-E780F2B0B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047" y="4692113"/>
                <a:ext cx="7448113" cy="1083886"/>
              </a:xfrm>
              <a:prstGeom prst="rect">
                <a:avLst/>
              </a:prstGeom>
              <a:blipFill>
                <a:blip r:embed="rId6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50D11C-B0CB-25F8-7654-9D69A1C0C783}"/>
                  </a:ext>
                </a:extLst>
              </p:cNvPr>
              <p:cNvSpPr txBox="1"/>
              <p:nvPr/>
            </p:nvSpPr>
            <p:spPr>
              <a:xfrm>
                <a:off x="436775" y="3635386"/>
                <a:ext cx="82559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Suppose we observe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 pinks in our sample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50D11C-B0CB-25F8-7654-9D69A1C0C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5" y="3635386"/>
                <a:ext cx="8255957" cy="461665"/>
              </a:xfrm>
              <a:prstGeom prst="rect">
                <a:avLst/>
              </a:prstGeom>
              <a:blipFill>
                <a:blip r:embed="rId7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450406CD-C534-E570-E428-37DEB8C66DB2}"/>
                  </a:ext>
                </a:extLst>
              </p:cNvPr>
              <p:cNvSpPr/>
              <p:nvPr/>
            </p:nvSpPr>
            <p:spPr>
              <a:xfrm>
                <a:off x="9489561" y="3957168"/>
                <a:ext cx="2265664" cy="1717768"/>
              </a:xfrm>
              <a:prstGeom prst="wedgeEllipseCallout">
                <a:avLst>
                  <a:gd name="adj1" fmla="val -63099"/>
                  <a:gd name="adj2" fmla="val 3071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What value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maximizes this?</a:t>
                </a:r>
              </a:p>
            </p:txBody>
          </p:sp>
        </mc:Choice>
        <mc:Fallback xmlns="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5A85C25C-5C72-EADF-6EC0-E3370FEF1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561" y="3957168"/>
                <a:ext cx="2265664" cy="1717768"/>
              </a:xfrm>
              <a:prstGeom prst="wedgeEllipseCallout">
                <a:avLst>
                  <a:gd name="adj1" fmla="val -63099"/>
                  <a:gd name="adj2" fmla="val 3071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jar of jelly beans&#10;&#10;Description automatically generated">
            <a:extLst>
              <a:ext uri="{FF2B5EF4-FFF2-40B4-BE49-F238E27FC236}">
                <a16:creationId xmlns:a16="http://schemas.microsoft.com/office/drawing/2014/main" id="{A08282B2-5AC5-0EE8-72F5-C108CCCF72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38" y="807522"/>
            <a:ext cx="1829298" cy="26395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574F28-8C22-3DC0-D733-2683A32EB938}"/>
              </a:ext>
            </a:extLst>
          </p:cNvPr>
          <p:cNvSpPr txBox="1"/>
          <p:nvPr/>
        </p:nvSpPr>
        <p:spPr>
          <a:xfrm>
            <a:off x="9675462" y="2265996"/>
            <a:ext cx="25996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1000 jelly beans total</a:t>
            </a:r>
          </a:p>
        </p:txBody>
      </p:sp>
    </p:spTree>
    <p:extLst>
      <p:ext uri="{BB962C8B-B14F-4D97-AF65-F5344CB8AC3E}">
        <p14:creationId xmlns:p14="http://schemas.microsoft.com/office/powerpoint/2010/main" val="27025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6" grpId="0"/>
      <p:bldP spid="13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0E777-3C45-FC6C-34E0-EDAC274DD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D609C57-DE6E-F69E-70DD-012635A8B692}"/>
              </a:ext>
            </a:extLst>
          </p:cNvPr>
          <p:cNvSpPr/>
          <p:nvPr/>
        </p:nvSpPr>
        <p:spPr>
          <a:xfrm>
            <a:off x="7141320" y="3942929"/>
            <a:ext cx="4717599" cy="2228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CCD73-5A03-127A-7E41-F5E83E9CC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Example of MLE</a:t>
            </a:r>
          </a:p>
        </p:txBody>
      </p:sp>
      <p:pic>
        <p:nvPicPr>
          <p:cNvPr id="4" name="Picture 3" descr="A jar of jelly beans&#10;&#10;Description automatically generated">
            <a:extLst>
              <a:ext uri="{FF2B5EF4-FFF2-40B4-BE49-F238E27FC236}">
                <a16:creationId xmlns:a16="http://schemas.microsoft.com/office/drawing/2014/main" id="{E427D0C0-3B32-FEF4-1DDA-F4CCCD2BC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38" y="807522"/>
            <a:ext cx="1829298" cy="26395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19A846-EF2F-BAB3-F5A8-760AEAC72C5A}"/>
              </a:ext>
            </a:extLst>
          </p:cNvPr>
          <p:cNvSpPr txBox="1"/>
          <p:nvPr/>
        </p:nvSpPr>
        <p:spPr>
          <a:xfrm>
            <a:off x="9675462" y="2265996"/>
            <a:ext cx="25996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1000 jelly beans total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FA56D3-BFBC-2956-DD97-72894B8C180C}"/>
                  </a:ext>
                </a:extLst>
              </p:cNvPr>
              <p:cNvSpPr txBox="1"/>
              <p:nvPr/>
            </p:nvSpPr>
            <p:spPr>
              <a:xfrm>
                <a:off x="0" y="3154796"/>
                <a:ext cx="99907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Q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:  Suppose we observe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 pinks in our sample.  What is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?  </m:t>
                    </m:r>
                  </m:oMath>
                </a14:m>
                <a:endParaRPr lang="en-US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FA56D3-BFBC-2956-DD97-72894B8C1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54796"/>
                <a:ext cx="9990756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graph of a peak&#10;&#10;Description automatically generated">
            <a:extLst>
              <a:ext uri="{FF2B5EF4-FFF2-40B4-BE49-F238E27FC236}">
                <a16:creationId xmlns:a16="http://schemas.microsoft.com/office/drawing/2014/main" id="{32FACAF1-9BAB-116B-9480-77BC14B00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1" y="3898219"/>
            <a:ext cx="3084058" cy="2302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C9BD4D2E-6161-664C-ECAC-D8DB1CB8AFF6}"/>
                  </a:ext>
                </a:extLst>
              </p:cNvPr>
              <p:cNvSpPr/>
              <p:nvPr/>
            </p:nvSpPr>
            <p:spPr>
              <a:xfrm>
                <a:off x="508087" y="3887679"/>
                <a:ext cx="2931736" cy="950356"/>
              </a:xfrm>
              <a:prstGeom prst="wedgeEllipseCallout">
                <a:avLst>
                  <a:gd name="adj1" fmla="val 50288"/>
                  <a:gd name="adj2" fmla="val 6047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What value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maximizes this?</a:t>
                </a:r>
              </a:p>
            </p:txBody>
          </p:sp>
        </mc:Choice>
        <mc:Fallback xmlns="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C9BD4D2E-6161-664C-ECAC-D8DB1CB8A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87" y="3887679"/>
                <a:ext cx="2931736" cy="950356"/>
              </a:xfrm>
              <a:prstGeom prst="wedgeEllipseCallout">
                <a:avLst>
                  <a:gd name="adj1" fmla="val 50288"/>
                  <a:gd name="adj2" fmla="val 60475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33ED44BD-ABEF-2B1F-B263-1A6044F287BC}"/>
                  </a:ext>
                </a:extLst>
              </p:cNvPr>
              <p:cNvSpPr/>
              <p:nvPr/>
            </p:nvSpPr>
            <p:spPr>
              <a:xfrm>
                <a:off x="1557575" y="5211671"/>
                <a:ext cx="1621105" cy="616428"/>
              </a:xfrm>
              <a:prstGeom prst="wedgeEllipseCallout">
                <a:avLst>
                  <a:gd name="adj1" fmla="val -54002"/>
                  <a:gd name="adj2" fmla="val 7169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=150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33ED44BD-ABEF-2B1F-B263-1A6044F28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575" y="5211671"/>
                <a:ext cx="1621105" cy="616428"/>
              </a:xfrm>
              <a:prstGeom prst="wedgeEllipseCallout">
                <a:avLst>
                  <a:gd name="adj1" fmla="val -54002"/>
                  <a:gd name="adj2" fmla="val 7169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44E794-52F4-743E-BBAE-17A41E692E6C}"/>
                  </a:ext>
                </a:extLst>
              </p:cNvPr>
              <p:cNvSpPr txBox="1"/>
              <p:nvPr/>
            </p:nvSpPr>
            <p:spPr>
              <a:xfrm>
                <a:off x="7341824" y="4176042"/>
                <a:ext cx="1787092" cy="477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44E794-52F4-743E-BBAE-17A41E692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824" y="4176042"/>
                <a:ext cx="1787092" cy="477118"/>
              </a:xfrm>
              <a:prstGeom prst="rect">
                <a:avLst/>
              </a:prstGeom>
              <a:blipFill>
                <a:blip r:embed="rId10"/>
                <a:stretch>
                  <a:fillRect t="-384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A8655A-FCE9-95CA-3899-B57EB91DE055}"/>
                  </a:ext>
                </a:extLst>
              </p:cNvPr>
              <p:cNvSpPr txBox="1"/>
              <p:nvPr/>
            </p:nvSpPr>
            <p:spPr>
              <a:xfrm>
                <a:off x="8210304" y="4822182"/>
                <a:ext cx="3268202" cy="64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i="1" dirty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=3;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A8655A-FCE9-95CA-3899-B57EB91DE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304" y="4822182"/>
                <a:ext cx="3268202" cy="640303"/>
              </a:xfrm>
              <a:prstGeom prst="rect">
                <a:avLst/>
              </a:prstGeom>
              <a:blipFill>
                <a:blip r:embed="rId11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3E4D71-40ED-FFDA-334A-31ED727D136C}"/>
                  </a:ext>
                </a:extLst>
              </p:cNvPr>
              <p:cNvSpPr txBox="1"/>
              <p:nvPr/>
            </p:nvSpPr>
            <p:spPr>
              <a:xfrm>
                <a:off x="8235370" y="5568217"/>
                <a:ext cx="10780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3E4D71-40ED-FFDA-334A-31ED727D1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370" y="5568217"/>
                <a:ext cx="107805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ACF80F-19F9-8B57-DDFB-8929BC5F0C90}"/>
                  </a:ext>
                </a:extLst>
              </p:cNvPr>
              <p:cNvSpPr txBox="1"/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Number of pink jelly beans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ACF80F-19F9-8B57-DDFB-8929BC5F0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078749"/>
                <a:ext cx="6886501" cy="523220"/>
              </a:xfrm>
              <a:prstGeom prst="rect">
                <a:avLst/>
              </a:prstGeom>
              <a:blipFill>
                <a:blip r:embed="rId13"/>
                <a:stretch>
                  <a:fillRect l="-1770" t="-11628" r="-7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315D52-13CF-21F3-480F-BBE06925FEDA}"/>
                  </a:ext>
                </a:extLst>
              </p:cNvPr>
              <p:cNvSpPr txBox="1"/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Experiment: </a:t>
                </a:r>
                <a:r>
                  <a:rPr lang="en-US" sz="2800" dirty="0"/>
                  <a:t>Randomly 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800" dirty="0"/>
                  <a:t> beans w/ replacement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315D52-13CF-21F3-480F-BBE06925F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683405"/>
                <a:ext cx="9317736" cy="523220"/>
              </a:xfrm>
              <a:prstGeom prst="rect">
                <a:avLst/>
              </a:prstGeom>
              <a:blipFill>
                <a:blip r:embed="rId14"/>
                <a:stretch>
                  <a:fillRect l="-13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317593-0224-4DB0-4FFA-F933B67C0E4A}"/>
                  </a:ext>
                </a:extLst>
              </p:cNvPr>
              <p:cNvSpPr txBox="1"/>
              <p:nvPr/>
            </p:nvSpPr>
            <p:spPr>
              <a:xfrm>
                <a:off x="171825" y="2407973"/>
                <a:ext cx="4860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# pink jelly beans in sample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317593-0224-4DB0-4FFA-F933B67C0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2407973"/>
                <a:ext cx="4860177" cy="523220"/>
              </a:xfrm>
              <a:prstGeom prst="rect">
                <a:avLst/>
              </a:prstGeom>
              <a:blipFill>
                <a:blip r:embed="rId15"/>
                <a:stretch>
                  <a:fillRect t="-10465" r="-150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53190F-DCDB-8E18-AC5F-0386617CD359}"/>
                  </a:ext>
                </a:extLst>
              </p:cNvPr>
              <p:cNvSpPr txBox="1"/>
              <p:nvPr/>
            </p:nvSpPr>
            <p:spPr>
              <a:xfrm>
                <a:off x="3565192" y="3759452"/>
                <a:ext cx="14301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)</a:t>
                </a:r>
                <a:endParaRPr lang="en-US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53190F-DCDB-8E18-AC5F-0386617C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192" y="3759452"/>
                <a:ext cx="1430186" cy="369332"/>
              </a:xfrm>
              <a:prstGeom prst="rect">
                <a:avLst/>
              </a:prstGeom>
              <a:blipFill>
                <a:blip r:embed="rId16"/>
                <a:stretch>
                  <a:fillRect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98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6" grpId="0" animBg="1"/>
      <p:bldP spid="12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601F4-8179-7E25-DD09-03BF8D983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408A580-FE09-FF5E-9DD3-E28673CDFDB9}"/>
              </a:ext>
            </a:extLst>
          </p:cNvPr>
          <p:cNvSpPr/>
          <p:nvPr/>
        </p:nvSpPr>
        <p:spPr>
          <a:xfrm>
            <a:off x="202083" y="3683184"/>
            <a:ext cx="11590536" cy="2672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75B963-05A5-8BD6-3B61-CB227BE5B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Example of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7480A9-5E6D-4CCA-CD99-A95233ED8FF6}"/>
                  </a:ext>
                </a:extLst>
              </p:cNvPr>
              <p:cNvSpPr txBox="1"/>
              <p:nvPr/>
            </p:nvSpPr>
            <p:spPr>
              <a:xfrm>
                <a:off x="171825" y="1010777"/>
                <a:ext cx="70135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Q: </a:t>
                </a:r>
                <a:r>
                  <a:rPr lang="en-US" sz="2800" dirty="0"/>
                  <a:t>What is the likelihood function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7480A9-5E6D-4CCA-CD99-A95233ED8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010777"/>
                <a:ext cx="7013587" cy="523220"/>
              </a:xfrm>
              <a:prstGeom prst="rect">
                <a:avLst/>
              </a:prstGeom>
              <a:blipFill>
                <a:blip r:embed="rId2"/>
                <a:stretch>
                  <a:fillRect l="-1808" t="-11905" r="-36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2E54D79-9D88-E5CB-6894-E4B009265840}"/>
              </a:ext>
            </a:extLst>
          </p:cNvPr>
          <p:cNvGrpSpPr/>
          <p:nvPr/>
        </p:nvGrpSpPr>
        <p:grpSpPr>
          <a:xfrm>
            <a:off x="9500119" y="807522"/>
            <a:ext cx="2830142" cy="2639591"/>
            <a:chOff x="9500119" y="807522"/>
            <a:chExt cx="2830142" cy="2639591"/>
          </a:xfrm>
        </p:grpSpPr>
        <p:pic>
          <p:nvPicPr>
            <p:cNvPr id="4" name="Picture 3" descr="A jar of jelly beans&#10;&#10;Description automatically generated">
              <a:extLst>
                <a:ext uri="{FF2B5EF4-FFF2-40B4-BE49-F238E27FC236}">
                  <a16:creationId xmlns:a16="http://schemas.microsoft.com/office/drawing/2014/main" id="{D37CA43B-2D85-8FEB-4827-651009ECB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038" y="807522"/>
              <a:ext cx="1829298" cy="26395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F36432-72BC-925D-466E-CA6C1580A64B}"/>
                    </a:ext>
                  </a:extLst>
                </p:cNvPr>
                <p:cNvSpPr txBox="1"/>
                <p:nvPr/>
              </p:nvSpPr>
              <p:spPr>
                <a:xfrm>
                  <a:off x="9500119" y="2125246"/>
                  <a:ext cx="2622834" cy="7609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2000" dirty="0"/>
                    <a:t># pink jelly beans </a:t>
                  </a:r>
                </a:p>
                <a:p>
                  <a:r>
                    <a:rPr lang="en-US" sz="2000" dirty="0"/>
                    <a:t>           in sample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F36432-72BC-925D-466E-CA6C1580A6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0119" y="2125246"/>
                  <a:ext cx="2622834" cy="760914"/>
                </a:xfrm>
                <a:prstGeom prst="rect">
                  <a:avLst/>
                </a:prstGeom>
                <a:blipFill>
                  <a:blip r:embed="rId4"/>
                  <a:stretch>
                    <a:fillRect l="-464"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C9C93A-12F6-A3B3-89C9-8F9BCBCE10D1}"/>
                </a:ext>
              </a:extLst>
            </p:cNvPr>
            <p:cNvSpPr txBox="1"/>
            <p:nvPr/>
          </p:nvSpPr>
          <p:spPr>
            <a:xfrm>
              <a:off x="9808859" y="1652415"/>
              <a:ext cx="252140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1000 jelly beans total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92DF064A-DE16-9FBD-12A3-539E8C0F5BD7}"/>
                  </a:ext>
                </a:extLst>
              </p:cNvPr>
              <p:cNvSpPr/>
              <p:nvPr/>
            </p:nvSpPr>
            <p:spPr>
              <a:xfrm>
                <a:off x="5579020" y="5593870"/>
                <a:ext cx="2743200" cy="1173439"/>
              </a:xfrm>
              <a:prstGeom prst="wedgeEllipseCallout">
                <a:avLst>
                  <a:gd name="adj1" fmla="val -71792"/>
                  <a:gd name="adj2" fmla="val -1940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Solving, we get: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92DF064A-DE16-9FBD-12A3-539E8C0F5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020" y="5593870"/>
                <a:ext cx="2743200" cy="1173439"/>
              </a:xfrm>
              <a:prstGeom prst="wedgeEllipseCallout">
                <a:avLst>
                  <a:gd name="adj1" fmla="val -71792"/>
                  <a:gd name="adj2" fmla="val -1940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C6770D-731F-39D2-250E-362DB804879B}"/>
                  </a:ext>
                </a:extLst>
              </p:cNvPr>
              <p:cNvSpPr txBox="1"/>
              <p:nvPr/>
            </p:nvSpPr>
            <p:spPr>
              <a:xfrm>
                <a:off x="1435943" y="1597101"/>
                <a:ext cx="7448113" cy="88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4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sz="240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C6770D-731F-39D2-250E-362DB804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43" y="1597101"/>
                <a:ext cx="7448113" cy="882999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4F998C-94C8-5AF5-9031-A0A8CC4BF9B4}"/>
                  </a:ext>
                </a:extLst>
              </p:cNvPr>
              <p:cNvSpPr txBox="1"/>
              <p:nvPr/>
            </p:nvSpPr>
            <p:spPr>
              <a:xfrm>
                <a:off x="171825" y="2818954"/>
                <a:ext cx="7310527" cy="73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Q: </a:t>
                </a:r>
                <a:r>
                  <a:rPr lang="en-US" sz="2800" dirty="0"/>
                  <a:t>What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 dirty="0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4F998C-94C8-5AF5-9031-A0A8CC4B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2818954"/>
                <a:ext cx="7310527" cy="731611"/>
              </a:xfrm>
              <a:prstGeom prst="rect">
                <a:avLst/>
              </a:prstGeom>
              <a:blipFill>
                <a:blip r:embed="rId7"/>
                <a:stretch>
                  <a:fillRect l="-1736" t="-5085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52E5B7-FB1A-AFBC-D460-11C705F40E95}"/>
                  </a:ext>
                </a:extLst>
              </p:cNvPr>
              <p:cNvSpPr txBox="1"/>
              <p:nvPr/>
            </p:nvSpPr>
            <p:spPr>
              <a:xfrm>
                <a:off x="6452" y="3666402"/>
                <a:ext cx="3542470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 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52E5B7-FB1A-AFBC-D460-11C705F40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" y="3666402"/>
                <a:ext cx="3542470" cy="793551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6C30EF-7A82-1B7F-A0D8-0E452E9529CE}"/>
                  </a:ext>
                </a:extLst>
              </p:cNvPr>
              <p:cNvSpPr txBox="1"/>
              <p:nvPr/>
            </p:nvSpPr>
            <p:spPr>
              <a:xfrm>
                <a:off x="2877652" y="3660328"/>
                <a:ext cx="4833276" cy="85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0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sz="200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6C30EF-7A82-1B7F-A0D8-0E452E952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52" y="3660328"/>
                <a:ext cx="4833276" cy="8554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9A07EC-216B-EC40-775F-08A3750DE575}"/>
                  </a:ext>
                </a:extLst>
              </p:cNvPr>
              <p:cNvSpPr txBox="1"/>
              <p:nvPr/>
            </p:nvSpPr>
            <p:spPr>
              <a:xfrm>
                <a:off x="318422" y="4609568"/>
                <a:ext cx="6461001" cy="84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0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t-BR" sz="20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9A07EC-216B-EC40-775F-08A3750DE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2" y="4609568"/>
                <a:ext cx="6461001" cy="8446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AFD800-F6C2-D847-2CB6-2F0168C2393B}"/>
                  </a:ext>
                </a:extLst>
              </p:cNvPr>
              <p:cNvSpPr txBox="1"/>
              <p:nvPr/>
            </p:nvSpPr>
            <p:spPr>
              <a:xfrm>
                <a:off x="6315000" y="4553866"/>
                <a:ext cx="5625467" cy="84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0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pt-BR" sz="20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AFD800-F6C2-D847-2CB6-2F0168C23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000" y="4553866"/>
                <a:ext cx="5625467" cy="8440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B62D15-1924-F84D-FA20-1C9BAB3BB7A2}"/>
                  </a:ext>
                </a:extLst>
              </p:cNvPr>
              <p:cNvSpPr txBox="1"/>
              <p:nvPr/>
            </p:nvSpPr>
            <p:spPr>
              <a:xfrm>
                <a:off x="318422" y="5511389"/>
                <a:ext cx="5100602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0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B62D15-1924-F84D-FA20-1C9BAB3BB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2" y="5511389"/>
                <a:ext cx="5100602" cy="7838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05B8290B-7591-A76F-4561-7CE79B8D6A26}"/>
              </a:ext>
            </a:extLst>
          </p:cNvPr>
          <p:cNvSpPr/>
          <p:nvPr/>
        </p:nvSpPr>
        <p:spPr>
          <a:xfrm>
            <a:off x="9375171" y="5435991"/>
            <a:ext cx="2481538" cy="1173439"/>
          </a:xfrm>
          <a:prstGeom prst="wedgeEllipseCallout">
            <a:avLst>
              <a:gd name="adj1" fmla="val 54656"/>
              <a:gd name="adj2" fmla="val 48678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derivative is </a:t>
            </a:r>
          </a:p>
          <a:p>
            <a:pPr algn="ctr"/>
            <a:r>
              <a:rPr lang="en-US" dirty="0"/>
              <a:t>negative,</a:t>
            </a:r>
          </a:p>
          <a:p>
            <a:pPr algn="ctr"/>
            <a:r>
              <a:rPr lang="en-US" dirty="0"/>
              <a:t>so this is a max </a:t>
            </a:r>
          </a:p>
        </p:txBody>
      </p:sp>
      <p:pic>
        <p:nvPicPr>
          <p:cNvPr id="28" name="Picture 27" descr="Shape, arrow&#10;&#10;Description automatically generated">
            <a:extLst>
              <a:ext uri="{FF2B5EF4-FFF2-40B4-BE49-F238E27FC236}">
                <a16:creationId xmlns:a16="http://schemas.microsoft.com/office/drawing/2014/main" id="{A34706DA-0481-6000-18BB-D7EFD983D92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1394060" y="6024640"/>
            <a:ext cx="358299" cy="3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2" grpId="0" animBg="1"/>
      <p:bldP spid="15" grpId="0"/>
      <p:bldP spid="16" grpId="0"/>
      <p:bldP spid="21" grpId="0"/>
      <p:bldP spid="22" grpId="0"/>
      <p:bldP spid="23" grpId="0"/>
      <p:bldP spid="25" grpId="0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8CD87-F781-8994-E586-E0B04EC93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A5F21B-0F6A-7247-79C6-99574B60E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Maximizing Log likelihood Simpler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48ABBC-54AE-6AFE-8251-C5EA7EC0E3F8}"/>
                  </a:ext>
                </a:extLst>
              </p:cNvPr>
              <p:cNvSpPr txBox="1"/>
              <p:nvPr/>
            </p:nvSpPr>
            <p:spPr>
              <a:xfrm>
                <a:off x="1183344" y="1397513"/>
                <a:ext cx="72886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Goal</a:t>
                </a:r>
                <a:r>
                  <a:rPr lang="en-US" sz="2400" dirty="0"/>
                  <a:t>:  Estimate an unknown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 given sample data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D1E92A-4BB7-654A-D8A9-0E1E7B2C9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4" y="1397513"/>
                <a:ext cx="7288662" cy="461665"/>
              </a:xfrm>
              <a:prstGeom prst="rect">
                <a:avLst/>
              </a:prstGeom>
              <a:blipFill>
                <a:blip r:embed="rId3"/>
                <a:stretch>
                  <a:fillRect l="-1254" t="-10526" r="-8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F5E5DF8-994D-32F3-9AC0-466BFDB0EAD9}"/>
              </a:ext>
            </a:extLst>
          </p:cNvPr>
          <p:cNvSpPr txBox="1"/>
          <p:nvPr/>
        </p:nvSpPr>
        <p:spPr>
          <a:xfrm>
            <a:off x="1183344" y="2480930"/>
            <a:ext cx="10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657281-581B-1B5C-EA9D-A2236A7B471A}"/>
                  </a:ext>
                </a:extLst>
              </p:cNvPr>
              <p:cNvSpPr txBox="1"/>
              <p:nvPr/>
            </p:nvSpPr>
            <p:spPr>
              <a:xfrm>
                <a:off x="1969870" y="3429000"/>
                <a:ext cx="5268365" cy="664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/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2400" b="1" i="1" dirty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i="1" dirty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i="1" dirty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)?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657281-581B-1B5C-EA9D-A2236A7B4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70" y="3429000"/>
                <a:ext cx="5268365" cy="664284"/>
              </a:xfrm>
              <a:prstGeom prst="rect">
                <a:avLst/>
              </a:prstGeom>
              <a:blipFill>
                <a:blip r:embed="rId4"/>
                <a:stretch>
                  <a:fillRect t="-5660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53765A3-94E7-CD8E-AF3D-F18E0D45A276}"/>
              </a:ext>
            </a:extLst>
          </p:cNvPr>
          <p:cNvGrpSpPr/>
          <p:nvPr/>
        </p:nvGrpSpPr>
        <p:grpSpPr>
          <a:xfrm>
            <a:off x="5392642" y="2345583"/>
            <a:ext cx="1589183" cy="1200071"/>
            <a:chOff x="5392642" y="2345583"/>
            <a:chExt cx="1589183" cy="1200071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AF12B6E5-3643-AA29-D32F-699C2EAC1B41}"/>
                </a:ext>
              </a:extLst>
            </p:cNvPr>
            <p:cNvSpPr/>
            <p:nvPr/>
          </p:nvSpPr>
          <p:spPr>
            <a:xfrm rot="16200000">
              <a:off x="6056216" y="2620044"/>
              <a:ext cx="262036" cy="1589183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486EE1-EED3-9883-CF66-6525B019CA45}"/>
                </a:ext>
              </a:extLst>
            </p:cNvPr>
            <p:cNvSpPr txBox="1"/>
            <p:nvPr/>
          </p:nvSpPr>
          <p:spPr>
            <a:xfrm>
              <a:off x="5588349" y="2345583"/>
              <a:ext cx="1197769" cy="9233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This is the </a:t>
              </a:r>
            </a:p>
            <a:p>
              <a:pPr algn="ctr"/>
              <a:r>
                <a:rPr lang="en-US" dirty="0"/>
                <a:t>likelihood </a:t>
              </a:r>
            </a:p>
            <a:p>
              <a:pPr algn="ctr"/>
              <a:r>
                <a:rPr lang="en-US" dirty="0"/>
                <a:t>function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D1C76B-9A24-137A-7B44-354B8CF24C4F}"/>
              </a:ext>
            </a:extLst>
          </p:cNvPr>
          <p:cNvGrpSpPr/>
          <p:nvPr/>
        </p:nvGrpSpPr>
        <p:grpSpPr>
          <a:xfrm>
            <a:off x="8610600" y="2354903"/>
            <a:ext cx="2062645" cy="1131781"/>
            <a:chOff x="8610600" y="2354903"/>
            <a:chExt cx="2062645" cy="1131781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122F3659-BBF5-0799-E3CF-41C0A1A98D96}"/>
                </a:ext>
              </a:extLst>
            </p:cNvPr>
            <p:cNvSpPr/>
            <p:nvPr/>
          </p:nvSpPr>
          <p:spPr>
            <a:xfrm rot="16200000">
              <a:off x="9537698" y="2351136"/>
              <a:ext cx="208450" cy="2062645"/>
            </a:xfrm>
            <a:prstGeom prst="rightBrac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C2D42F-DE7D-A35C-030A-B91009773588}"/>
                </a:ext>
              </a:extLst>
            </p:cNvPr>
            <p:cNvSpPr txBox="1"/>
            <p:nvPr/>
          </p:nvSpPr>
          <p:spPr>
            <a:xfrm>
              <a:off x="8915998" y="2354903"/>
              <a:ext cx="1451850" cy="923330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This is the </a:t>
              </a:r>
            </a:p>
            <a:p>
              <a:pPr algn="ctr"/>
              <a:r>
                <a:rPr lang="en-US" dirty="0"/>
                <a:t>log likelihood </a:t>
              </a:r>
            </a:p>
            <a:p>
              <a:pPr algn="ctr"/>
              <a:r>
                <a:rPr lang="en-US" dirty="0"/>
                <a:t>function</a:t>
              </a:r>
            </a:p>
          </p:txBody>
        </p:sp>
      </p:grp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68B909F-ACBD-5D78-377A-374A4C4E07B9}"/>
              </a:ext>
            </a:extLst>
          </p:cNvPr>
          <p:cNvSpPr/>
          <p:nvPr/>
        </p:nvSpPr>
        <p:spPr>
          <a:xfrm>
            <a:off x="6371460" y="4372177"/>
            <a:ext cx="1733550" cy="743299"/>
          </a:xfrm>
          <a:prstGeom prst="wedgeEllipseCallout">
            <a:avLst>
              <a:gd name="adj1" fmla="val 1042"/>
              <a:gd name="adj2" fmla="val -93778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equivalent</a:t>
            </a:r>
          </a:p>
          <a:p>
            <a:pPr algn="ctr"/>
            <a:r>
              <a:rPr lang="en-US" dirty="0"/>
              <a:t>Why??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2E3C6B-24B0-438C-1520-7C2E7A8DDBDB}"/>
                  </a:ext>
                </a:extLst>
              </p:cNvPr>
              <p:cNvSpPr txBox="1"/>
              <p:nvPr/>
            </p:nvSpPr>
            <p:spPr>
              <a:xfrm>
                <a:off x="6786118" y="3474327"/>
                <a:ext cx="4131131" cy="64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limLow>
                                <m:limLow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arg</m:t>
                                  </m:r>
                                  <m: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i="1" dirty="0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)?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2E3C6B-24B0-438C-1520-7C2E7A8DD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118" y="3474327"/>
                <a:ext cx="4131131" cy="640303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0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3E017-8C8F-041B-84CA-5B012ED1D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2533CF-6386-1CD3-5069-5734D8390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Example of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EA8FE8-E76C-9C95-1B66-24EBE060CB70}"/>
                  </a:ext>
                </a:extLst>
              </p:cNvPr>
              <p:cNvSpPr txBox="1"/>
              <p:nvPr/>
            </p:nvSpPr>
            <p:spPr>
              <a:xfrm>
                <a:off x="171825" y="1010777"/>
                <a:ext cx="5593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The likelihood function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EA8FE8-E76C-9C95-1B66-24EBE060C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1010777"/>
                <a:ext cx="5593454" cy="523220"/>
              </a:xfrm>
              <a:prstGeom prst="rect">
                <a:avLst/>
              </a:prstGeom>
              <a:blipFill>
                <a:blip r:embed="rId2"/>
                <a:stretch>
                  <a:fillRect l="-226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870F02E-2808-0B8C-5A89-22C28BB7F434}"/>
              </a:ext>
            </a:extLst>
          </p:cNvPr>
          <p:cNvGrpSpPr/>
          <p:nvPr/>
        </p:nvGrpSpPr>
        <p:grpSpPr>
          <a:xfrm>
            <a:off x="9488624" y="1250159"/>
            <a:ext cx="2830142" cy="2639591"/>
            <a:chOff x="9500119" y="807522"/>
            <a:chExt cx="2830142" cy="2639591"/>
          </a:xfrm>
        </p:grpSpPr>
        <p:pic>
          <p:nvPicPr>
            <p:cNvPr id="4" name="Picture 3" descr="A jar of jelly beans&#10;&#10;Description automatically generated">
              <a:extLst>
                <a:ext uri="{FF2B5EF4-FFF2-40B4-BE49-F238E27FC236}">
                  <a16:creationId xmlns:a16="http://schemas.microsoft.com/office/drawing/2014/main" id="{EE102D95-B454-38A7-1268-A701CB778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038" y="807522"/>
              <a:ext cx="1829298" cy="26395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A731F7E-779F-B9C8-729E-EE9D3E18C5DB}"/>
                    </a:ext>
                  </a:extLst>
                </p:cNvPr>
                <p:cNvSpPr txBox="1"/>
                <p:nvPr/>
              </p:nvSpPr>
              <p:spPr>
                <a:xfrm>
                  <a:off x="9500119" y="2125246"/>
                  <a:ext cx="2622834" cy="7609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2000" dirty="0"/>
                    <a:t># pink jelly beans </a:t>
                  </a:r>
                </a:p>
                <a:p>
                  <a:r>
                    <a:rPr lang="en-US" sz="2000" dirty="0"/>
                    <a:t>           in sample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F36432-72BC-925D-466E-CA6C1580A6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0119" y="2125246"/>
                  <a:ext cx="2622834" cy="760914"/>
                </a:xfrm>
                <a:prstGeom prst="rect">
                  <a:avLst/>
                </a:prstGeom>
                <a:blipFill>
                  <a:blip r:embed="rId4"/>
                  <a:stretch>
                    <a:fillRect l="-464"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23B1F3-CBA8-808F-61C6-0E022F384E60}"/>
                </a:ext>
              </a:extLst>
            </p:cNvPr>
            <p:cNvSpPr txBox="1"/>
            <p:nvPr/>
          </p:nvSpPr>
          <p:spPr>
            <a:xfrm>
              <a:off x="9808859" y="1652415"/>
              <a:ext cx="252140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1000 jelly beans total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2624D0-5F42-FC33-5C49-771877C4CD2D}"/>
                  </a:ext>
                </a:extLst>
              </p:cNvPr>
              <p:cNvSpPr txBox="1"/>
              <p:nvPr/>
            </p:nvSpPr>
            <p:spPr>
              <a:xfrm>
                <a:off x="1435943" y="1597101"/>
                <a:ext cx="7448113" cy="88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40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sz="240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2624D0-5F42-FC33-5C49-771877C4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43" y="1597101"/>
                <a:ext cx="7448113" cy="882999"/>
              </a:xfrm>
              <a:prstGeom prst="rect">
                <a:avLst/>
              </a:prstGeom>
              <a:blipFill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6E351F-D89B-4AA0-14C6-4103B4732BC9}"/>
                  </a:ext>
                </a:extLst>
              </p:cNvPr>
              <p:cNvSpPr txBox="1"/>
              <p:nvPr/>
            </p:nvSpPr>
            <p:spPr>
              <a:xfrm>
                <a:off x="171825" y="2948340"/>
                <a:ext cx="8928918" cy="1008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pt-BR" sz="2400" i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dirty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FF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/>
                          </m:s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+ (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pt-BR" sz="24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6E351F-D89B-4AA0-14C6-4103B4732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" y="2948340"/>
                <a:ext cx="8928918" cy="1008546"/>
              </a:xfrm>
              <a:prstGeom prst="rect">
                <a:avLst/>
              </a:prstGeom>
              <a:blipFill>
                <a:blip r:embed="rId6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0709B5-3C2F-E65B-3778-1D36E06DFBF0}"/>
                  </a:ext>
                </a:extLst>
              </p:cNvPr>
              <p:cNvSpPr txBox="1"/>
              <p:nvPr/>
            </p:nvSpPr>
            <p:spPr>
              <a:xfrm>
                <a:off x="-159396" y="5592331"/>
                <a:ext cx="5009301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 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1" dirty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0709B5-3C2F-E65B-3778-1D36E06DF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396" y="5592331"/>
                <a:ext cx="5009301" cy="793551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DDDCA1-8FB7-132D-9245-3E3D9DFE627D}"/>
                  </a:ext>
                </a:extLst>
              </p:cNvPr>
              <p:cNvSpPr txBox="1"/>
              <p:nvPr/>
            </p:nvSpPr>
            <p:spPr>
              <a:xfrm>
                <a:off x="9347200" y="97754"/>
                <a:ext cx="2844800" cy="1232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 algn="l"/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DDDCA1-8FB7-132D-9245-3E3D9DFE6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00" y="97754"/>
                <a:ext cx="2844800" cy="12320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2118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279640</TotalTime>
  <Words>2084</Words>
  <Application>Microsoft Macintosh PowerPoint</Application>
  <PresentationFormat>Widescreen</PresentationFormat>
  <Paragraphs>348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Candara</vt:lpstr>
      <vt:lpstr>Helvetica</vt:lpstr>
      <vt:lpstr>Wingdings</vt:lpstr>
      <vt:lpstr>Custom Design</vt:lpstr>
      <vt:lpstr>More Maximum Likelihood Estimation </vt:lpstr>
      <vt:lpstr>Probability vs. Statistics</vt:lpstr>
      <vt:lpstr>Creating an maximum likelihood estimator</vt:lpstr>
      <vt:lpstr>Example of MLE</vt:lpstr>
      <vt:lpstr>Example of MLE</vt:lpstr>
      <vt:lpstr>Example of MLE</vt:lpstr>
      <vt:lpstr>Example of MLE</vt:lpstr>
      <vt:lpstr>Maximizing Log likelihood Simpler</vt:lpstr>
      <vt:lpstr>Example of MLE</vt:lpstr>
      <vt:lpstr>Example of MLE</vt:lpstr>
      <vt:lpstr> Agenda</vt:lpstr>
      <vt:lpstr>The Continuous Case</vt:lpstr>
      <vt:lpstr>Why density?</vt:lpstr>
      <vt:lpstr> Agenda</vt:lpstr>
      <vt:lpstr>PowerPoint Presentation</vt:lpstr>
      <vt:lpstr>Example – Gaussian Parameters</vt:lpstr>
      <vt:lpstr>Example – Gaussian Parameters</vt:lpstr>
      <vt:lpstr>Example – Gaussian Parameters</vt:lpstr>
      <vt:lpstr>PowerPoint Presentation</vt:lpstr>
      <vt:lpstr>Two-parameter optimization</vt:lpstr>
      <vt:lpstr>Two-parameter estimation</vt:lpstr>
      <vt:lpstr>Two-parameter estimation</vt:lpstr>
      <vt:lpstr>MLE for Expectation</vt:lpstr>
      <vt:lpstr>MLE for Expectation</vt:lpstr>
      <vt:lpstr>MLE for Expectation</vt:lpstr>
      <vt:lpstr>MLE for Variance</vt:lpstr>
      <vt:lpstr>Likelihood – Continuous Case</vt:lpstr>
      <vt:lpstr>General Recipe (single parameter)</vt:lpstr>
      <vt:lpstr>General Recipe (multiple parrameters)</vt:lpstr>
      <vt:lpstr>PowerPoint Presentation</vt:lpstr>
      <vt:lpstr> Agenda</vt:lpstr>
      <vt:lpstr>Definition of Estimator</vt:lpstr>
      <vt:lpstr>MLE for pink jelly beans</vt:lpstr>
      <vt:lpstr>MLE estimation for normal distribution</vt:lpstr>
      <vt:lpstr>When is an estimator good?</vt:lpstr>
      <vt:lpstr>MLE for pink jelly beans</vt:lpstr>
      <vt:lpstr>Three samples from U(0, θ) </vt:lpstr>
      <vt:lpstr>When is an estimator good?</vt:lpstr>
      <vt:lpstr>Example – Consistency </vt:lpstr>
      <vt:lpstr>Example – Consistency </vt:lpstr>
      <vt:lpstr>Why does it matter?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Anna Karlin</cp:lastModifiedBy>
  <cp:revision>6566</cp:revision>
  <cp:lastPrinted>2024-02-26T18:33:47Z</cp:lastPrinted>
  <dcterms:created xsi:type="dcterms:W3CDTF">2015-04-17T01:19:23Z</dcterms:created>
  <dcterms:modified xsi:type="dcterms:W3CDTF">2026-05-27T14:20:37Z</dcterms:modified>
  <cp:category/>
</cp:coreProperties>
</file>