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56" r:id="rId2"/>
    <p:sldId id="1594" r:id="rId3"/>
    <p:sldId id="1589" r:id="rId4"/>
    <p:sldId id="1445" r:id="rId5"/>
    <p:sldId id="1590" r:id="rId6"/>
    <p:sldId id="1450" r:id="rId7"/>
    <p:sldId id="1471" r:id="rId8"/>
    <p:sldId id="1592" r:id="rId9"/>
    <p:sldId id="1593" r:id="rId10"/>
    <p:sldId id="1571" r:id="rId11"/>
    <p:sldId id="1598" r:id="rId12"/>
    <p:sldId id="1463" r:id="rId13"/>
    <p:sldId id="1464" r:id="rId14"/>
    <p:sldId id="1468" r:id="rId15"/>
    <p:sldId id="1460" r:id="rId16"/>
    <p:sldId id="1499" r:id="rId17"/>
    <p:sldId id="1599" r:id="rId18"/>
    <p:sldId id="1467" r:id="rId19"/>
    <p:sldId id="1403" r:id="rId20"/>
    <p:sldId id="1419" r:id="rId21"/>
    <p:sldId id="1461" r:id="rId22"/>
    <p:sldId id="1494" r:id="rId23"/>
    <p:sldId id="1421" r:id="rId24"/>
    <p:sldId id="1495" r:id="rId25"/>
    <p:sldId id="1452" r:id="rId26"/>
    <p:sldId id="1451" r:id="rId27"/>
    <p:sldId id="1489" r:id="rId28"/>
    <p:sldId id="1465" r:id="rId29"/>
    <p:sldId id="1597" r:id="rId30"/>
    <p:sldId id="1596" r:id="rId31"/>
    <p:sldId id="402" r:id="rId32"/>
    <p:sldId id="145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A18"/>
    <a:srgbClr val="0070C0"/>
    <a:srgbClr val="EEE9D3"/>
    <a:srgbClr val="008F21"/>
    <a:srgbClr val="FEE9E8"/>
    <a:srgbClr val="6DB12E"/>
    <a:srgbClr val="FFFDA2"/>
    <a:srgbClr val="F6F4E9"/>
    <a:srgbClr val="FFFDF2"/>
    <a:srgbClr val="FF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51" autoAdjust="0"/>
    <p:restoredTop sz="75959"/>
  </p:normalViewPr>
  <p:slideViewPr>
    <p:cSldViewPr snapToGrid="0" snapToObjects="1">
      <p:cViewPr varScale="1">
        <p:scale>
          <a:sx n="95" d="100"/>
          <a:sy n="95" d="100"/>
        </p:scale>
        <p:origin x="1328" y="176"/>
      </p:cViewPr>
      <p:guideLst>
        <p:guide orient="horz" pos="1872"/>
        <p:guide pos="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0"/>
    </p:cViewPr>
  </p:sorterViewPr>
  <p:notesViewPr>
    <p:cSldViewPr snapToGrid="0" snapToObjects="1">
      <p:cViewPr varScale="1">
        <p:scale>
          <a:sx n="172" d="100"/>
          <a:sy n="172" d="100"/>
        </p:scale>
        <p:origin x="534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stefano\Google%20Drive\2019_Fall_CSE312\likelihoo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5.937500000000002E-6</c:v>
                </c:pt>
                <c:pt idx="2">
                  <c:v>9.0000000000000046E-5</c:v>
                </c:pt>
                <c:pt idx="3">
                  <c:v>4.3031249999999998E-4</c:v>
                </c:pt>
                <c:pt idx="4">
                  <c:v>1.2800000000000008E-3</c:v>
                </c:pt>
                <c:pt idx="5">
                  <c:v>2.9296875E-3</c:v>
                </c:pt>
                <c:pt idx="6">
                  <c:v>5.6699999999999997E-3</c:v>
                </c:pt>
                <c:pt idx="7">
                  <c:v>9.7540624999999971E-3</c:v>
                </c:pt>
                <c:pt idx="8">
                  <c:v>1.5360000000000006E-2</c:v>
                </c:pt>
                <c:pt idx="9">
                  <c:v>2.2553437500000006E-2</c:v>
                </c:pt>
                <c:pt idx="10">
                  <c:v>3.125E-2</c:v>
                </c:pt>
                <c:pt idx="11">
                  <c:v>4.1177812500000008E-2</c:v>
                </c:pt>
                <c:pt idx="12">
                  <c:v>5.1839999999999997E-2</c:v>
                </c:pt>
                <c:pt idx="13">
                  <c:v>6.247718750000001E-2</c:v>
                </c:pt>
                <c:pt idx="14">
                  <c:v>7.2029999999999983E-2</c:v>
                </c:pt>
                <c:pt idx="15">
                  <c:v>7.91015625E-2</c:v>
                </c:pt>
                <c:pt idx="16">
                  <c:v>8.1920000000000021E-2</c:v>
                </c:pt>
                <c:pt idx="17">
                  <c:v>7.8300937500000001E-2</c:v>
                </c:pt>
                <c:pt idx="18">
                  <c:v>6.5610000000000002E-2</c:v>
                </c:pt>
                <c:pt idx="19">
                  <c:v>4.0725312500000034E-2</c:v>
                </c:pt>
                <c:pt idx="2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A00-3D45-96CA-516A349D8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3652447"/>
        <c:axId val="493654079"/>
      </c:scatterChart>
      <c:valAx>
        <c:axId val="49365244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654079"/>
        <c:crosses val="autoZero"/>
        <c:crossBetween val="midCat"/>
      </c:valAx>
      <c:valAx>
        <c:axId val="493654079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65244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B5C43-E108-F443-9DEE-AB5FF8C2E37D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FD2D7-6F5D-BE44-BA1D-A91511DC2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15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EE2F5-01C9-E446-86D7-49DB8E5ABC38}" type="datetimeFigureOut">
              <a:rPr lang="en-US" smtClean="0"/>
              <a:t>5/21/26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DADB-08B8-674F-B7D9-7A1ACF1733E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83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AC42-140A-14BB-5415-27BFDE41C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5547ED-2FD9-4B22-0D6D-7395B48C7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5FA8A6-82E3-5601-4DEB-6CF043BD8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8A5AC-7086-860C-5327-5291759F4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70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1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25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2CFDE-236D-5F61-0E3C-E7E9173A1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B1F21-5C65-40A9-01C6-7648AE5CC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36B60C-6FBE-0EF1-771C-AF1168745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645E5-BC65-80E5-47D4-CCD00DF160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46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1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5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7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02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98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4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03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2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9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DADB-08B8-674F-B7D9-7A1ACF1733E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7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F7633EE0-E07D-B64F-BCB6-8C99E0BD0727}" type="datetime1">
              <a:rPr lang="en-US" smtClean="0"/>
              <a:t>5/21/26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0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4DBB8E-4C2D-F542-A75E-E67A11D87275}" type="datetime1">
              <a:rPr lang="en-US" smtClean="0"/>
              <a:t>5/21/26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062D23-E80C-7D4B-B6E5-038CA2F20E64}" type="datetime1">
              <a:rPr lang="en-US" smtClean="0"/>
              <a:t>5/21/26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3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92870957-2E4D-0D40-9220-447CA3DCBB5A}" type="datetime1">
              <a:rPr lang="en-US" smtClean="0"/>
              <a:t>5/21/26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13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3151CA3-1DBC-064D-87E6-59370EF7216D}" type="datetime1">
              <a:rPr lang="en-US" smtClean="0"/>
              <a:t>5/21/26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9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790C003-DCFC-9C43-A747-488183258DCC}" type="datetime1">
              <a:rPr lang="en-US" smtClean="0"/>
              <a:t>5/21/26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4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78651BB-6A1C-1A4A-9C96-5AF4518BEC28}" type="datetime1">
              <a:rPr lang="en-US" smtClean="0"/>
              <a:t>5/21/26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6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B9CC11A7-2CCF-FE43-9B5D-4D1702BA36D2}" type="datetime1">
              <a:rPr lang="en-US" smtClean="0"/>
              <a:t>5/21/26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41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051A946D-F3AC-EE4E-9E20-F60AB635B920}" type="datetime1">
              <a:rPr lang="en-US" smtClean="0"/>
              <a:t>5/21/26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39E65F0E-D8D0-8548-A870-8F1E432EFA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8E562C6-3A81-F24A-ADA8-594C6C06D6A2}" type="datetime1">
              <a:rPr lang="en-US" smtClean="0"/>
              <a:t>5/21/26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0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221324-FE0D-DC4F-A33A-C207E8633741}" type="datetime1">
              <a:rPr lang="en-US" smtClean="0"/>
              <a:t>5/21/26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9E65F0E-D8D0-8548-A870-8F1E432EFA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4000">
              <a:schemeClr val="bg2">
                <a:tint val="45000"/>
                <a:shade val="99000"/>
                <a:satMod val="350000"/>
                <a:alpha val="76000"/>
              </a:schemeClr>
            </a:gs>
            <a:gs pos="100000">
              <a:srgbClr val="E9E2B4"/>
            </a:gs>
          </a:gsLst>
          <a:lin ang="16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783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1358"/>
            <a:ext cx="10972800" cy="494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87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accent1">
              <a:lumMod val="75000"/>
            </a:schemeClr>
          </a:solidFill>
          <a:latin typeface="Candara" panose="020E0502030303020204" pitchFamily="34" charset="0"/>
          <a:ea typeface="Helvetica Neue Condensed" panose="02000503000000020004" pitchFamily="2" charset="0"/>
          <a:cs typeface="Helvetica Neue Condensed" panose="02000503000000020004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ndara" panose="020E0502030303020204" pitchFamily="34" charset="0"/>
          <a:ea typeface="Candara" panose="020E0502030303020204" pitchFamily="34" charset="0"/>
          <a:cs typeface="Candara" panose="020E05020303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0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05.png"/><Relationship Id="rId4" Type="http://schemas.openxmlformats.org/officeDocument/2006/relationships/image" Target="../media/image80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chart" Target="../charts/chart1.xml"/><Relationship Id="rId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00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5" Type="http://schemas.openxmlformats.org/officeDocument/2006/relationships/image" Target="../media/image200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00.png"/><Relationship Id="rId4" Type="http://schemas.openxmlformats.org/officeDocument/2006/relationships/image" Target="../media/image36.png"/><Relationship Id="rId9" Type="http://schemas.openxmlformats.org/officeDocument/2006/relationships/image" Target="../media/image30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png"/><Relationship Id="rId5" Type="http://schemas.openxmlformats.org/officeDocument/2006/relationships/image" Target="../media/image71.png"/><Relationship Id="rId9" Type="http://schemas.openxmlformats.org/officeDocument/2006/relationships/image" Target="../media/image1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0F3FE-58D7-4848-BF22-0C3386E38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893" y="1897863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More on Law of Total Expectation</a:t>
            </a:r>
            <a:br>
              <a:rPr lang="en-US" sz="4800" dirty="0"/>
            </a:br>
            <a:r>
              <a:rPr lang="en-US" sz="4800" dirty="0"/>
              <a:t>+ Intro Maximum Likelihood Estimation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94A3-2D47-4D28-B4A4-CCB244EFD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4584" y="4960137"/>
            <a:ext cx="3200400" cy="1463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CSE 312 Spring 26</a:t>
            </a:r>
          </a:p>
          <a:p>
            <a:r>
              <a:rPr lang="en-US" dirty="0">
                <a:solidFill>
                  <a:schemeClr val="tx1"/>
                </a:solidFill>
              </a:rPr>
              <a:t>Lecture 23</a:t>
            </a:r>
          </a:p>
        </p:txBody>
      </p:sp>
    </p:spTree>
    <p:extLst>
      <p:ext uri="{BB962C8B-B14F-4D97-AF65-F5344CB8AC3E}">
        <p14:creationId xmlns:p14="http://schemas.microsoft.com/office/powerpoint/2010/main" val="356804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0520-0087-B497-DBE0-BBDF1B95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E[X] = E[E[X|Y]]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3013-B02A-3616-FA6D-4547ED4E0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8D28A-FA15-EFFE-7D6D-69F5478B0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3C93-17A7-BD72-4CE1-85017408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A0A89-8A05-9BF2-DD19-B5DEEDE39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 + more on Law of Total Expectation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Introduction to statistical estimation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Maximum Likelihood Estimation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D4745BD6-6630-2CF1-14CA-CE8B3AE3963E}"/>
              </a:ext>
            </a:extLst>
          </p:cNvPr>
          <p:cNvSpPr/>
          <p:nvPr/>
        </p:nvSpPr>
        <p:spPr>
          <a:xfrm rot="10800000">
            <a:off x="7624965" y="2195525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0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22D3-7617-1388-0F7B-C78027B17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vs Statistics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BDB88-AD86-5DC2-FF0F-E3F88E6C5B32}"/>
              </a:ext>
            </a:extLst>
          </p:cNvPr>
          <p:cNvSpPr txBox="1"/>
          <p:nvPr/>
        </p:nvSpPr>
        <p:spPr>
          <a:xfrm>
            <a:off x="4324028" y="1425844"/>
            <a:ext cx="2882684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36A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Probability</a:t>
            </a:r>
          </a:p>
          <a:p>
            <a:pPr algn="ctr"/>
            <a:r>
              <a:rPr lang="en-US" sz="2000" dirty="0">
                <a:latin typeface="Candara" panose="020E0502030303020204" pitchFamily="34" charset="0"/>
                <a:ea typeface="Helvetica" charset="0"/>
                <a:cs typeface="Helvetica" charset="0"/>
              </a:rPr>
              <a:t>Given model, predict data </a:t>
            </a:r>
            <a:endParaRPr lang="en-US" sz="20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0AC77A-00E7-0F8C-3835-266423D8E15E}"/>
                  </a:ext>
                </a:extLst>
              </p:cNvPr>
              <p:cNvSpPr txBox="1"/>
              <p:nvPr/>
            </p:nvSpPr>
            <p:spPr>
              <a:xfrm>
                <a:off x="1108130" y="1702840"/>
                <a:ext cx="2061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Ber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=0.5</m:t>
                          </m:r>
                        </m:e>
                      </m:d>
                    </m:oMath>
                  </m:oMathPara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0AC77A-00E7-0F8C-3835-266423D8E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0" y="1702840"/>
                <a:ext cx="2061274" cy="461665"/>
              </a:xfrm>
              <a:prstGeom prst="rect">
                <a:avLst/>
              </a:prstGeom>
              <a:blipFill>
                <a:blip r:embed="rId2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>
            <a:extLst>
              <a:ext uri="{FF2B5EF4-FFF2-40B4-BE49-F238E27FC236}">
                <a16:creationId xmlns:a16="http://schemas.microsoft.com/office/drawing/2014/main" id="{97329DD1-8036-08FD-F1F9-C0A383D87DDF}"/>
              </a:ext>
            </a:extLst>
          </p:cNvPr>
          <p:cNvSpPr/>
          <p:nvPr/>
        </p:nvSpPr>
        <p:spPr>
          <a:xfrm>
            <a:off x="3363132" y="1741882"/>
            <a:ext cx="712922" cy="38358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36A1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352E2C9-69C9-2F87-456D-5DC7A2F4D6CA}"/>
              </a:ext>
            </a:extLst>
          </p:cNvPr>
          <p:cNvSpPr/>
          <p:nvPr/>
        </p:nvSpPr>
        <p:spPr>
          <a:xfrm>
            <a:off x="7656164" y="1741882"/>
            <a:ext cx="712922" cy="38358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36A1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34E52D-7A42-905C-AAEE-DC8EBE63B475}"/>
                  </a:ext>
                </a:extLst>
              </p:cNvPr>
              <p:cNvSpPr txBox="1"/>
              <p:nvPr/>
            </p:nvSpPr>
            <p:spPr>
              <a:xfrm>
                <a:off x="8524069" y="1702839"/>
                <a:ext cx="2061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𝑇𝐻𝐻𝑇𝐻𝐻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</m:oMath>
                  </m:oMathPara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834E52D-7A42-905C-AAEE-DC8EBE63B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069" y="1702839"/>
                <a:ext cx="2061274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69F464B-10A9-344C-9A28-819E8FF08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051" y="2300714"/>
            <a:ext cx="3086100" cy="207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93DBD0-AD61-4269-5F34-DED66AEA7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830" y="2487185"/>
            <a:ext cx="2193874" cy="18836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B5C298-80F9-EB8A-9C59-D6D56B068A4F}"/>
              </a:ext>
            </a:extLst>
          </p:cNvPr>
          <p:cNvSpPr txBox="1"/>
          <p:nvPr/>
        </p:nvSpPr>
        <p:spPr>
          <a:xfrm>
            <a:off x="4324028" y="4600413"/>
            <a:ext cx="288268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ndara" panose="020E0502030303020204" pitchFamily="34" charset="0"/>
                <a:ea typeface="Helvetica" charset="0"/>
                <a:cs typeface="Helvetica" charset="0"/>
              </a:rPr>
              <a:t>Statistics</a:t>
            </a:r>
          </a:p>
          <a:p>
            <a:pPr algn="ctr"/>
            <a:r>
              <a:rPr lang="en-US" sz="2000" dirty="0">
                <a:latin typeface="Candara" panose="020E0502030303020204" pitchFamily="34" charset="0"/>
                <a:ea typeface="Helvetica" charset="0"/>
                <a:cs typeface="Helvetica" charset="0"/>
              </a:rPr>
              <a:t>Given data, predict model </a:t>
            </a:r>
            <a:endParaRPr lang="en-US" sz="20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BB57E87-9ADC-5AFF-8A76-FDDD4705BF58}"/>
                  </a:ext>
                </a:extLst>
              </p:cNvPr>
              <p:cNvSpPr/>
              <p:nvPr/>
            </p:nvSpPr>
            <p:spPr>
              <a:xfrm>
                <a:off x="8791805" y="4924326"/>
                <a:ext cx="15258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𝑇𝐻𝐻𝑇𝐻𝐻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BB57E87-9ADC-5AFF-8A76-FDDD4705B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805" y="4924326"/>
                <a:ext cx="152580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77205133-D3C7-8787-A24E-4C766B8C266B}"/>
              </a:ext>
            </a:extLst>
          </p:cNvPr>
          <p:cNvSpPr/>
          <p:nvPr/>
        </p:nvSpPr>
        <p:spPr>
          <a:xfrm flipH="1">
            <a:off x="7482129" y="4963368"/>
            <a:ext cx="712922" cy="38358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698F91FF-8125-3856-B03E-A42685FC3249}"/>
              </a:ext>
            </a:extLst>
          </p:cNvPr>
          <p:cNvSpPr/>
          <p:nvPr/>
        </p:nvSpPr>
        <p:spPr>
          <a:xfrm flipH="1">
            <a:off x="3235704" y="4924326"/>
            <a:ext cx="712922" cy="38358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CE14E7-5DE0-6AC2-CE60-6E8292567A58}"/>
                  </a:ext>
                </a:extLst>
              </p:cNvPr>
              <p:cNvSpPr txBox="1"/>
              <p:nvPr/>
            </p:nvSpPr>
            <p:spPr>
              <a:xfrm>
                <a:off x="1108130" y="4924325"/>
                <a:ext cx="20612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Ber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𝑝</m:t>
                          </m:r>
                          <m:r>
                            <a:rPr lang="en-US" sz="2400" i="1">
                              <a:solidFill>
                                <a:srgbClr val="036A18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=??</m:t>
                          </m:r>
                        </m:e>
                      </m:d>
                    </m:oMath>
                  </m:oMathPara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CE14E7-5DE0-6AC2-CE60-6E8292567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130" y="4924325"/>
                <a:ext cx="2061274" cy="461665"/>
              </a:xfrm>
              <a:prstGeom prst="rect">
                <a:avLst/>
              </a:prstGeom>
              <a:blipFill>
                <a:blip r:embed="rId7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87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FAA9-751D-453A-8C6A-D8F40F27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Recap</a:t>
            </a:r>
            <a:r>
              <a:rPr lang="en-US" dirty="0"/>
              <a:t> Formalizing Polls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952A2D8-9F90-4233-87B6-6B6336C24E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279582"/>
                <a:ext cx="10947400" cy="800219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We assume that poll answers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~</m:t>
                    </m:r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err="1"/>
                  <a:t>i.i.d.</a:t>
                </a:r>
                <a:r>
                  <a:rPr lang="en-US" sz="2800" dirty="0"/>
                  <a:t> for </a:t>
                </a:r>
                <a:r>
                  <a:rPr lang="en-US" sz="2800" u="sng" dirty="0"/>
                  <a:t>unknown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 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952A2D8-9F90-4233-87B6-6B6336C24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79582"/>
                <a:ext cx="10947400" cy="800219"/>
              </a:xfrm>
              <a:prstGeom prst="rect">
                <a:avLst/>
              </a:prstGeom>
              <a:blipFill>
                <a:blip r:embed="rId2"/>
                <a:stretch>
                  <a:fillRect l="-348" b="-3125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E0B3313-1F24-6158-94FE-C37687DD70D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6900" y="2206443"/>
                <a:ext cx="10972800" cy="800219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Goal: </a:t>
                </a:r>
                <a:r>
                  <a:rPr lang="en-US" sz="2800" dirty="0"/>
                  <a:t>Estimate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E0B3313-1F24-6158-94FE-C37687DD7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2206443"/>
                <a:ext cx="10972800" cy="800219"/>
              </a:xfrm>
              <a:prstGeom prst="rect">
                <a:avLst/>
              </a:prstGeom>
              <a:blipFill>
                <a:blip r:embed="rId3"/>
                <a:stretch>
                  <a:fillRect l="-347" b="-3125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B26F0D1-1894-F9C9-B7C7-B15491B52A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211488"/>
                <a:ext cx="10972800" cy="980012"/>
              </a:xfrm>
              <a:prstGeom prst="rect">
                <a:avLst/>
              </a:prstGeom>
              <a:ln>
                <a:noFill/>
                <a:prstDash val="dash"/>
              </a:ln>
            </p:spPr>
            <p:txBody>
              <a:bodyPr vert="horz" wrap="square" lIns="182880" tIns="182880" rIns="182880" bIns="18288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We did this by computing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B26F0D1-1894-F9C9-B7C7-B15491B52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11488"/>
                <a:ext cx="10972800" cy="980012"/>
              </a:xfrm>
              <a:prstGeom prst="rect">
                <a:avLst/>
              </a:prstGeom>
              <a:blipFill>
                <a:blip r:embed="rId4"/>
                <a:stretch>
                  <a:fillRect l="-278"/>
                </a:stretch>
              </a:blipFill>
              <a:ln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12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Recap</a:t>
            </a:r>
            <a:r>
              <a:rPr lang="en-US" dirty="0"/>
              <a:t> More generally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2698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In estimation we often …. 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Assume:</a:t>
                </a:r>
                <a:r>
                  <a:rPr lang="en-US" dirty="0"/>
                  <a:t> we know the type of the random variable that we are observing independent samples from</a:t>
                </a:r>
              </a:p>
              <a:p>
                <a:pPr lvl="1"/>
                <a:r>
                  <a:rPr lang="en-US" dirty="0"/>
                  <a:t>We just don’t know the parameters, e.g.</a:t>
                </a:r>
              </a:p>
              <a:p>
                <a:pPr lvl="2"/>
                <a:r>
                  <a:rPr lang="en-US" dirty="0"/>
                  <a:t>the bias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of a random coin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Bernoulli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/>
                  <a:t>The arrival 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for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Poisson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Exponential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dirty="0"/>
                  <a:t>The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of a normal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Goal:</a:t>
                </a:r>
                <a:r>
                  <a:rPr lang="en-US" dirty="0"/>
                  <a:t> find the “best” parameters to fit the data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2"/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2698"/>
                <a:ext cx="10972800" cy="4949685"/>
              </a:xfrm>
              <a:blipFill>
                <a:blip r:embed="rId2"/>
                <a:stretch>
                  <a:fillRect l="-1387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9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E9D1-48D9-1E48-ABDF-3D103BD1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Statistics: Parameter Estimation – Workflow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5DA8B8-A185-884D-A833-A36479CFFE03}"/>
                  </a:ext>
                </a:extLst>
              </p:cNvPr>
              <p:cNvSpPr/>
              <p:nvPr/>
            </p:nvSpPr>
            <p:spPr>
              <a:xfrm>
                <a:off x="1384300" y="1792638"/>
                <a:ext cx="1562100" cy="1384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C00000"/>
                </a:solidFill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C00000"/>
                    </a:solidFill>
                  </a:rPr>
                  <a:t>Distribution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25DA8B8-A185-884D-A833-A36479CFF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00" y="1792638"/>
                <a:ext cx="1562100" cy="1384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A55846-8820-744B-B5D7-CD9C2C84B13C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>
            <a:off x="2946400" y="2484788"/>
            <a:ext cx="1161719" cy="0"/>
          </a:xfrm>
          <a:prstGeom prst="straightConnector1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681F0-2571-754D-AF79-34D037EDE7F3}"/>
                  </a:ext>
                </a:extLst>
              </p:cNvPr>
              <p:cNvSpPr txBox="1"/>
              <p:nvPr/>
            </p:nvSpPr>
            <p:spPr>
              <a:xfrm>
                <a:off x="4108119" y="1576847"/>
                <a:ext cx="214218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Independent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𝑋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681F0-2571-754D-AF79-34D037EDE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119" y="1576847"/>
                <a:ext cx="2142180" cy="1815882"/>
              </a:xfrm>
              <a:prstGeom prst="rect">
                <a:avLst/>
              </a:prstGeom>
              <a:blipFill>
                <a:blip r:embed="rId4"/>
                <a:stretch>
                  <a:fillRect l="-5882" t="-3472" r="-8235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9F7DA49-F6E7-F54D-8D62-017411232306}"/>
              </a:ext>
            </a:extLst>
          </p:cNvPr>
          <p:cNvSpPr/>
          <p:nvPr/>
        </p:nvSpPr>
        <p:spPr>
          <a:xfrm>
            <a:off x="7175500" y="1792638"/>
            <a:ext cx="1562100" cy="1384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EstimationAlgorithm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92EDDD-C1D5-9E4D-BFC9-24CF2FE348AE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6250299" y="2484788"/>
            <a:ext cx="925201" cy="0"/>
          </a:xfrm>
          <a:prstGeom prst="straightConnector1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398220C-987D-AF4A-9496-B049E08C0A5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8737600" y="2484788"/>
            <a:ext cx="825500" cy="0"/>
          </a:xfrm>
          <a:prstGeom prst="straightConnector1">
            <a:avLst/>
          </a:prstGeom>
          <a:ln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D04675-32D2-B34A-88EC-95E2EC7B8ACE}"/>
                  </a:ext>
                </a:extLst>
              </p:cNvPr>
              <p:cNvSpPr/>
              <p:nvPr/>
            </p:nvSpPr>
            <p:spPr>
              <a:xfrm>
                <a:off x="9613900" y="2214136"/>
                <a:ext cx="490840" cy="541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0D04675-32D2-B34A-88EC-95E2EC7B8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3900" y="2214136"/>
                <a:ext cx="490840" cy="541302"/>
              </a:xfrm>
              <a:prstGeom prst="rect">
                <a:avLst/>
              </a:prstGeom>
              <a:blipFill>
                <a:blip r:embed="rId5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7A13DE71-CF92-A643-BE6F-516590963DE6}"/>
              </a:ext>
            </a:extLst>
          </p:cNvPr>
          <p:cNvSpPr txBox="1"/>
          <p:nvPr/>
        </p:nvSpPr>
        <p:spPr>
          <a:xfrm>
            <a:off x="9150350" y="836601"/>
            <a:ext cx="2209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Parameter estimate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2AE6B0-89F3-7F49-8ABE-8A276B1253F4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9859320" y="1576847"/>
            <a:ext cx="245420" cy="637289"/>
          </a:xfrm>
          <a:prstGeom prst="straightConnector1">
            <a:avLst/>
          </a:prstGeom>
          <a:ln>
            <a:solidFill>
              <a:srgbClr val="036A18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D17F21-245B-C24B-A4C7-047AD64880B0}"/>
                  </a:ext>
                </a:extLst>
              </p:cNvPr>
              <p:cNvSpPr/>
              <p:nvPr/>
            </p:nvSpPr>
            <p:spPr>
              <a:xfrm>
                <a:off x="931550" y="3321956"/>
                <a:ext cx="2467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= </a:t>
                </a:r>
                <a:r>
                  <a:rPr lang="en-US" u="sng" dirty="0">
                    <a:solidFill>
                      <a:srgbClr val="036A18"/>
                    </a:solidFill>
                  </a:rPr>
                  <a:t>unknown</a:t>
                </a:r>
                <a:r>
                  <a:rPr lang="en-US" dirty="0"/>
                  <a:t> parameter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1D17F21-245B-C24B-A4C7-047AD6488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50" y="3321956"/>
                <a:ext cx="2467599" cy="369332"/>
              </a:xfrm>
              <a:prstGeom prst="rect">
                <a:avLst/>
              </a:prstGeom>
              <a:blipFill>
                <a:blip r:embed="rId6"/>
                <a:stretch>
                  <a:fillRect t="-6667" r="-510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FE73A5-CDF4-454F-9C6F-05836DBACDAB}"/>
                  </a:ext>
                </a:extLst>
              </p:cNvPr>
              <p:cNvSpPr txBox="1"/>
              <p:nvPr/>
            </p:nvSpPr>
            <p:spPr>
              <a:xfrm>
                <a:off x="609600" y="4592364"/>
                <a:ext cx="10750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Example: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coin fli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 distribution with unknown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 probability of heads  </a:t>
                </a:r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FE73A5-CDF4-454F-9C6F-05836DBAC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92364"/>
                <a:ext cx="10750658" cy="461665"/>
              </a:xfrm>
              <a:prstGeom prst="rect">
                <a:avLst/>
              </a:prstGeom>
              <a:blipFill>
                <a:blip r:embed="rId7"/>
                <a:stretch>
                  <a:fillRect l="-945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50770-2B63-204C-8658-7CFA91E72BD6}"/>
                  </a:ext>
                </a:extLst>
              </p:cNvPr>
              <p:cNvSpPr txBox="1"/>
              <p:nvPr/>
            </p:nvSpPr>
            <p:spPr>
              <a:xfrm>
                <a:off x="609601" y="5370847"/>
                <a:ext cx="10750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Observation: 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𝐻𝑇𝑇𝐻𝐻𝐻𝑇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𝐻𝑇𝐻𝑇𝑇𝑇𝑇𝐻𝑇𝐻𝑇𝑇𝑇𝑇𝑇𝐻𝑇</m:t>
                    </m:r>
                  </m:oMath>
                </a14:m>
                <a:endParaRPr lang="en-US" sz="2400" b="0" i="1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DB50770-2B63-204C-8658-7CFA91E72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5370847"/>
                <a:ext cx="10750657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4FD06C-0911-3448-BE79-BEE451529BF6}"/>
                  </a:ext>
                </a:extLst>
              </p:cNvPr>
              <p:cNvSpPr txBox="1"/>
              <p:nvPr/>
            </p:nvSpPr>
            <p:spPr>
              <a:xfrm>
                <a:off x="609599" y="6069516"/>
                <a:ext cx="47683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Goal: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4FD06C-0911-3448-BE79-BEE451529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6069516"/>
                <a:ext cx="4768313" cy="461665"/>
              </a:xfrm>
              <a:prstGeom prst="rect">
                <a:avLst/>
              </a:prstGeom>
              <a:blipFill>
                <a:blip r:embed="rId9"/>
                <a:stretch>
                  <a:fillRect l="-191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7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E99B-90DD-4D9B-AA27-FE212075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ADA7F1-337D-4428-90A6-D1CD1B0294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Suppose we have a mystery coin with some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of coming up heads. We flip the coin 8 times, independent of other flips, and see the following sequence of flips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𝑇𝑇𝐻𝑇𝐻𝑇𝑇𝐻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Given this data, what would you estimate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ADA7F1-337D-4428-90A6-D1CD1B029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DD97BD8-88DE-C173-B761-FB70F917179F}"/>
              </a:ext>
            </a:extLst>
          </p:cNvPr>
          <p:cNvSpPr txBox="1"/>
          <p:nvPr/>
        </p:nvSpPr>
        <p:spPr>
          <a:xfrm>
            <a:off x="7849594" y="4714533"/>
            <a:ext cx="4342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How can you argue “objectively” that this your estimate is the best estimate?</a:t>
            </a:r>
            <a:endParaRPr lang="en-US" sz="2400" b="0" dirty="0">
              <a:latin typeface="Candara" panose="020E0502030303020204" pitchFamily="34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FADD0-D15F-23D9-7C75-BC330CBFB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290B2-3C7E-C082-8BFD-A8E0AB2F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9F710-A883-EE95-2218-ED23A13F6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 + more on Law of Total Expectation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statistical estimation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Maximum Likelihood Estimation 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49673062-B041-87DC-F15A-4D606BF13B05}"/>
              </a:ext>
            </a:extLst>
          </p:cNvPr>
          <p:cNvSpPr/>
          <p:nvPr/>
        </p:nvSpPr>
        <p:spPr>
          <a:xfrm rot="10800000">
            <a:off x="6791248" y="2760302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6E8E-6848-EE44-B98B-03DD3B8A8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DD1665-88A3-E943-8FF6-83E3B8ED8CAE}"/>
                  </a:ext>
                </a:extLst>
              </p:cNvPr>
              <p:cNvSpPr txBox="1"/>
              <p:nvPr/>
            </p:nvSpPr>
            <p:spPr>
              <a:xfrm>
                <a:off x="781176" y="2006050"/>
                <a:ext cx="4342406" cy="235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</a:rPr>
                  <a:t>You tell me your best guess about the value of the unknown parameter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 (a.k.a.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</a:rPr>
                  <a:t>) is 4/5. Is there some way that you can argue “objectively” that this is the best estimate?</a:t>
                </a:r>
                <a:endParaRPr lang="en-US" sz="24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DD1665-88A3-E943-8FF6-83E3B8ED8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76" y="2006050"/>
                <a:ext cx="4342406" cy="2359941"/>
              </a:xfrm>
              <a:prstGeom prst="rect">
                <a:avLst/>
              </a:prstGeom>
              <a:blipFill>
                <a:blip r:embed="rId3"/>
                <a:stretch>
                  <a:fillRect l="-2107" t="-2067" r="-3090" b="-2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4474CC-C9C3-0A4B-B716-C06D74006611}"/>
                  </a:ext>
                </a:extLst>
              </p:cNvPr>
              <p:cNvSpPr txBox="1"/>
              <p:nvPr/>
            </p:nvSpPr>
            <p:spPr>
              <a:xfrm>
                <a:off x="781176" y="1426992"/>
                <a:ext cx="41423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Say we see outcome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𝐻𝐻𝑇𝐻𝐻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4474CC-C9C3-0A4B-B716-C06D74006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76" y="1426992"/>
                <a:ext cx="4142351" cy="461665"/>
              </a:xfrm>
              <a:prstGeom prst="rect">
                <a:avLst/>
              </a:prstGeom>
              <a:blipFill>
                <a:blip r:embed="rId4"/>
                <a:stretch>
                  <a:fillRect l="-2206" t="-10526" r="-147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9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C6E8E-6848-EE44-B98B-03DD3B8A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4777"/>
            <a:ext cx="10972800" cy="878301"/>
          </a:xfrm>
        </p:spPr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93E25B-7946-D344-9483-822EA413A87B}"/>
                  </a:ext>
                </a:extLst>
              </p:cNvPr>
              <p:cNvSpPr txBox="1"/>
              <p:nvPr/>
            </p:nvSpPr>
            <p:spPr>
              <a:xfrm>
                <a:off x="781176" y="2213162"/>
                <a:ext cx="44968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𝐻𝐻𝑇𝐻𝐻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;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(1−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93E25B-7946-D344-9483-822EA413A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76" y="2213162"/>
                <a:ext cx="4496808" cy="430887"/>
              </a:xfrm>
              <a:prstGeom prst="rect">
                <a:avLst/>
              </a:prstGeom>
              <a:blipFill>
                <a:blip r:embed="rId2"/>
                <a:stretch>
                  <a:fillRect l="-282" t="-8571" r="-1127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DD1665-88A3-E943-8FF6-83E3B8ED8CAE}"/>
                  </a:ext>
                </a:extLst>
              </p:cNvPr>
              <p:cNvSpPr txBox="1"/>
              <p:nvPr/>
            </p:nvSpPr>
            <p:spPr>
              <a:xfrm>
                <a:off x="781176" y="2833016"/>
                <a:ext cx="434240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Probability of observing the outcome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𝐻𝐻𝑇𝐻𝐻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prob. </a:t>
                </a: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o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 heads. </a:t>
                </a:r>
              </a:p>
              <a:p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For a fixed outcome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𝐻𝐻𝑇𝐻𝐻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this is a function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1DD1665-88A3-E943-8FF6-83E3B8ED8C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76" y="2833016"/>
                <a:ext cx="4342406" cy="2308324"/>
              </a:xfrm>
              <a:prstGeom prst="rect">
                <a:avLst/>
              </a:prstGeom>
              <a:blipFill>
                <a:blip r:embed="rId3"/>
                <a:stretch>
                  <a:fillRect l="-2107" t="-2116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4474CC-C9C3-0A4B-B716-C06D74006611}"/>
                  </a:ext>
                </a:extLst>
              </p:cNvPr>
              <p:cNvSpPr txBox="1"/>
              <p:nvPr/>
            </p:nvSpPr>
            <p:spPr>
              <a:xfrm>
                <a:off x="781176" y="1426992"/>
                <a:ext cx="41423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Say we see outcome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𝐻𝐻𝑇𝐻𝐻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4474CC-C9C3-0A4B-B716-C06D74006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76" y="1426992"/>
                <a:ext cx="4142351" cy="461665"/>
              </a:xfrm>
              <a:prstGeom prst="rect">
                <a:avLst/>
              </a:prstGeom>
              <a:blipFill>
                <a:blip r:embed="rId4"/>
                <a:stretch>
                  <a:fillRect l="-2446" t="-8108" r="-152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F71BBE4-60FA-C143-8C43-1D5EA30DBF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87378"/>
              </p:ext>
            </p:extLst>
          </p:nvPr>
        </p:nvGraphicFramePr>
        <p:xfrm>
          <a:off x="5588643" y="969792"/>
          <a:ext cx="5993757" cy="359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C1B973-217C-BF49-8A0B-468394A54101}"/>
              </a:ext>
            </a:extLst>
          </p:cNvPr>
          <p:cNvSpPr txBox="1"/>
          <p:nvPr/>
        </p:nvSpPr>
        <p:spPr>
          <a:xfrm>
            <a:off x="7787473" y="422493"/>
            <a:ext cx="440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Max </a:t>
            </a:r>
            <a:r>
              <a:rPr lang="en-US" sz="2400" b="1" dirty="0" err="1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Prob</a:t>
            </a:r>
            <a:r>
              <a:rPr lang="en-US" sz="2400" b="1" dirty="0">
                <a:solidFill>
                  <a:srgbClr val="C00000"/>
                </a:solidFill>
                <a:latin typeface="Candara" panose="020E0502030303020204" pitchFamily="34" charset="0"/>
                <a:ea typeface="Helvetica" charset="0"/>
                <a:cs typeface="Helvetica" charset="0"/>
              </a:rPr>
              <a:t> of seeing HHTHH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733753-6C90-004D-8AE3-0495A60D6264}"/>
              </a:ext>
            </a:extLst>
          </p:cNvPr>
          <p:cNvCxnSpPr/>
          <p:nvPr/>
        </p:nvCxnSpPr>
        <p:spPr>
          <a:xfrm>
            <a:off x="10312400" y="865878"/>
            <a:ext cx="0" cy="4572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24ACED-5B54-754F-AA72-88DB5FABE51C}"/>
                  </a:ext>
                </a:extLst>
              </p:cNvPr>
              <p:cNvSpPr/>
              <p:nvPr/>
            </p:nvSpPr>
            <p:spPr>
              <a:xfrm>
                <a:off x="8737600" y="4365991"/>
                <a:ext cx="3941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36A18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𝜃</m:t>
                      </m:r>
                    </m:oMath>
                  </m:oMathPara>
                </a14:m>
                <a:endParaRPr lang="en-US" sz="2000" dirty="0">
                  <a:solidFill>
                    <a:srgbClr val="036A18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24ACED-5B54-754F-AA72-88DB5FABE5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4365991"/>
                <a:ext cx="394147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11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D57B3-8967-1A17-5F91-9D441AA4F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BA2A-1142-A4FB-9C03-96769888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29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anchor="ctr"/>
          <a:lstStyle/>
          <a:p>
            <a:r>
              <a:rPr lang="en-US" dirty="0"/>
              <a:t>	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DE81-8EBB-9C22-9C5A-F147C28C2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Recap + more on Law of Total Expectation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statistical estimation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Maximum Likelihood Estimation</a:t>
            </a:r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6DAA9199-F349-E593-5AD2-34D50AD2C986}"/>
              </a:ext>
            </a:extLst>
          </p:cNvPr>
          <p:cNvSpPr/>
          <p:nvPr/>
        </p:nvSpPr>
        <p:spPr>
          <a:xfrm rot="10800000">
            <a:off x="8566259" y="1590407"/>
            <a:ext cx="342681" cy="240791"/>
          </a:xfrm>
          <a:prstGeom prst="homePlate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9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5DDF-4ECC-8747-807C-18E7CA96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of Different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8D334B-4EE7-E44A-B087-C846869B74E5}"/>
                  </a:ext>
                </a:extLst>
              </p:cNvPr>
              <p:cNvSpPr txBox="1"/>
              <p:nvPr/>
            </p:nvSpPr>
            <p:spPr>
              <a:xfrm>
                <a:off x="609600" y="1374190"/>
                <a:ext cx="10820400" cy="197643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Definition.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likelihood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of independent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,….,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;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d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8D334B-4EE7-E44A-B087-C846869B7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74190"/>
                <a:ext cx="10820400" cy="1976438"/>
              </a:xfrm>
              <a:prstGeom prst="rect">
                <a:avLst/>
              </a:prstGeom>
              <a:blipFill>
                <a:blip r:embed="rId3"/>
                <a:stretch>
                  <a:fillRect l="-234" t="-39873" b="-9557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6644808-C338-A446-89BA-5C482E64E554}"/>
              </a:ext>
            </a:extLst>
          </p:cNvPr>
          <p:cNvSpPr txBox="1"/>
          <p:nvPr/>
        </p:nvSpPr>
        <p:spPr>
          <a:xfrm>
            <a:off x="8382000" y="33194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(Discrete case)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7C02D8-F0F9-28A5-B9C4-08D152D1E165}"/>
                  </a:ext>
                </a:extLst>
              </p:cNvPr>
              <p:cNvSpPr txBox="1"/>
              <p:nvPr/>
            </p:nvSpPr>
            <p:spPr>
              <a:xfrm>
                <a:off x="609600" y="4275123"/>
                <a:ext cx="414235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Example:</a:t>
                </a:r>
              </a:p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Say we see outcome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𝐻𝐻𝑇𝐻𝐻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7C02D8-F0F9-28A5-B9C4-08D152D1E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75123"/>
                <a:ext cx="4142351" cy="830997"/>
              </a:xfrm>
              <a:prstGeom prst="rect">
                <a:avLst/>
              </a:prstGeom>
              <a:blipFill>
                <a:blip r:embed="rId4"/>
                <a:stretch>
                  <a:fillRect l="-2446" t="-5970" r="-1223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4801DF-24D8-BB06-C12A-93260214CE09}"/>
                  </a:ext>
                </a:extLst>
              </p:cNvPr>
              <p:cNvSpPr txBox="1"/>
              <p:nvPr/>
            </p:nvSpPr>
            <p:spPr>
              <a:xfrm>
                <a:off x="172840" y="5451240"/>
                <a:ext cx="118463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𝐻𝐻𝑇𝐻𝐻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(1−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)</m:t>
                      </m:r>
                    </m:oMath>
                  </m:oMathPara>
                </a14:m>
                <a:endParaRPr lang="en-US" sz="28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4801DF-24D8-BB06-C12A-93260214C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40" y="5451240"/>
                <a:ext cx="11846320" cy="430887"/>
              </a:xfrm>
              <a:prstGeom prst="rect">
                <a:avLst/>
              </a:prstGeom>
              <a:blipFill>
                <a:blip r:embed="rId5"/>
                <a:stretch>
                  <a:fillRect t="-8571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038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5BA5-4291-4628-9C3B-83E1991D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vs.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817C82-8D97-443A-A868-E551125B1D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/>
                  <a:t>Fixed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: </a:t>
                </a:r>
                <a:r>
                  <a:rPr lang="en-US" b="1" dirty="0">
                    <a:solidFill>
                      <a:srgbClr val="C00000"/>
                    </a:solidFill>
                  </a:rPr>
                  <a:t>probability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that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sampled by distribution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7"/>
                <a:endParaRPr lang="en-US" sz="1200" dirty="0"/>
              </a:p>
              <a:p>
                <a:r>
                  <a:rPr lang="en-US" dirty="0"/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b="1" dirty="0">
                    <a:solidFill>
                      <a:srgbClr val="C00000"/>
                    </a:solidFill>
                  </a:rPr>
                  <a:t>likelihood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;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dirty="0"/>
                  <a:t>that parameter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explains dataset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These notions are the same number if we fix </a:t>
                </a:r>
                <a:r>
                  <a:rPr lang="en-US" i="1" u="sng" dirty="0">
                    <a:solidFill>
                      <a:srgbClr val="C00000"/>
                    </a:solidFill>
                  </a:rPr>
                  <a:t>both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but different role/interpretation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817C82-8D97-443A-A868-E551125B1D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16154" r="-1387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9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5DDF-4ECC-8747-807C-18E7CA96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of Different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8D334B-4EE7-E44A-B087-C846869B74E5}"/>
                  </a:ext>
                </a:extLst>
              </p:cNvPr>
              <p:cNvSpPr txBox="1"/>
              <p:nvPr/>
            </p:nvSpPr>
            <p:spPr>
              <a:xfrm>
                <a:off x="609600" y="1374190"/>
                <a:ext cx="10820400" cy="197643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Definition.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likelihood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of independent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,….,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;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8D334B-4EE7-E44A-B087-C846869B7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74190"/>
                <a:ext cx="10820400" cy="1976438"/>
              </a:xfrm>
              <a:prstGeom prst="rect">
                <a:avLst/>
              </a:prstGeom>
              <a:blipFill>
                <a:blip r:embed="rId3"/>
                <a:stretch>
                  <a:fillRect l="-234" t="-39873" b="-95570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6644808-C338-A446-89BA-5C482E64E554}"/>
              </a:ext>
            </a:extLst>
          </p:cNvPr>
          <p:cNvSpPr txBox="1"/>
          <p:nvPr/>
        </p:nvSpPr>
        <p:spPr>
          <a:xfrm>
            <a:off x="8382000" y="331948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latin typeface="Candara" panose="020E0502030303020204" pitchFamily="34" charset="0"/>
                <a:ea typeface="Helvetica" charset="0"/>
                <a:cs typeface="Helvetica" charset="0"/>
              </a:rPr>
              <a:t>(Discrete case)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0E4AFF-843F-A24B-AB0E-F155AE47FD28}"/>
                  </a:ext>
                </a:extLst>
              </p:cNvPr>
              <p:cNvSpPr txBox="1"/>
              <p:nvPr/>
            </p:nvSpPr>
            <p:spPr>
              <a:xfrm>
                <a:off x="609600" y="3616984"/>
                <a:ext cx="10820400" cy="2287806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Maximum Likelihood Estimation (MLE).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Given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,….,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,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;</m:t>
                        </m:r>
                        <m:acc>
                          <m:accPr>
                            <m:chr m:val="̂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 maximized!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 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80E4AFF-843F-A24B-AB0E-F155AE47F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16984"/>
                <a:ext cx="10820400" cy="2287806"/>
              </a:xfrm>
              <a:prstGeom prst="rect">
                <a:avLst/>
              </a:prstGeom>
              <a:blipFill>
                <a:blip r:embed="rId4"/>
                <a:stretch>
                  <a:fillRect l="-234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3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BCA0-6BAD-904A-ACF3-CA395881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Coin Flips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D58B5-08B8-1849-8F42-E8F8E7C46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Observe: Coin-flip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heads,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tails</a:t>
                </a:r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/>
                <a:endParaRPr lang="en-US" i="1" dirty="0">
                  <a:solidFill>
                    <a:srgbClr val="0070C0"/>
                  </a:solidFill>
                </a:endParaRPr>
              </a:p>
              <a:p>
                <a:pPr lvl="1"/>
                <a:endParaRPr lang="en-US" i="1" dirty="0">
                  <a:solidFill>
                    <a:srgbClr val="0070C0"/>
                  </a:solidFill>
                </a:endParaRPr>
              </a:p>
              <a:p>
                <a:pPr lvl="1"/>
                <a:endParaRPr lang="en-US" i="1" dirty="0">
                  <a:solidFill>
                    <a:srgbClr val="0070C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Goal:</a:t>
                </a:r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ea typeface="Helvetica" charset="0"/>
                    <a:cs typeface="Helvetica" charset="0"/>
                  </a:rPr>
                  <a:t>that maximizes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;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</m:d>
                  </m:oMath>
                </a14:m>
                <a:endParaRPr lang="en-US" i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D58B5-08B8-1849-8F42-E8F8E7C46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/>
              <p:nvPr/>
            </p:nvSpPr>
            <p:spPr>
              <a:xfrm>
                <a:off x="5727560" y="2079879"/>
                <a:ext cx="5634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Goal:</a:t>
                </a:r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 prob. 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h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eads.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60" y="2079879"/>
                <a:ext cx="5634707" cy="523220"/>
              </a:xfrm>
              <a:prstGeom prst="rect">
                <a:avLst/>
              </a:prstGeom>
              <a:blipFill>
                <a:blip r:embed="rId5"/>
                <a:stretch>
                  <a:fillRect t="-11905" r="-359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4EC5FD-1A54-4D43-BD21-2E2B1B70E7C9}"/>
                  </a:ext>
                </a:extLst>
              </p:cNvPr>
              <p:cNvSpPr/>
              <p:nvPr/>
            </p:nvSpPr>
            <p:spPr>
              <a:xfrm>
                <a:off x="781387" y="3010010"/>
                <a:ext cx="53839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;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𝐻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4EC5FD-1A54-4D43-BD21-2E2B1B70E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87" y="3010010"/>
                <a:ext cx="5383974" cy="523220"/>
              </a:xfrm>
              <a:prstGeom prst="rect">
                <a:avLst/>
              </a:prstGeom>
              <a:blipFill>
                <a:blip r:embed="rId6"/>
                <a:stretch>
                  <a:fillRect l="-4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79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BCA0-6BAD-904A-ACF3-CA395881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Coin Flips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D58B5-08B8-1849-8F42-E8F8E7C46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Observe: Coin-flip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heads,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tails</a:t>
                </a:r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D58B5-08B8-1849-8F42-E8F8E7C46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FBF080-8700-5148-9E58-4F5581439109}"/>
                  </a:ext>
                </a:extLst>
              </p:cNvPr>
              <p:cNvSpPr/>
              <p:nvPr/>
            </p:nvSpPr>
            <p:spPr>
              <a:xfrm>
                <a:off x="558739" y="3763861"/>
                <a:ext cx="3968459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elvetica" charset="0"/>
                            </a:rPr>
                            <m:t>𝜃</m:t>
                          </m:r>
                        </m:den>
                      </m:f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;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=???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FBF080-8700-5148-9E58-4F5581439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39" y="3763861"/>
                <a:ext cx="3968459" cy="911596"/>
              </a:xfrm>
              <a:prstGeom prst="rect">
                <a:avLst/>
              </a:prstGeom>
              <a:blipFill>
                <a:blip r:embed="rId4"/>
                <a:stretch>
                  <a:fillRect l="-958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/>
              <p:nvPr/>
            </p:nvSpPr>
            <p:spPr>
              <a:xfrm>
                <a:off x="5727560" y="2079879"/>
                <a:ext cx="5634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Goal:</a:t>
                </a:r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 prob. 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h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eads.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60" y="2079879"/>
                <a:ext cx="5634707" cy="523220"/>
              </a:xfrm>
              <a:prstGeom prst="rect">
                <a:avLst/>
              </a:prstGeom>
              <a:blipFill>
                <a:blip r:embed="rId5"/>
                <a:stretch>
                  <a:fillRect t="-11905" r="-359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51934816-5B96-474F-8604-3644C5CC3F16}"/>
              </a:ext>
            </a:extLst>
          </p:cNvPr>
          <p:cNvSpPr/>
          <p:nvPr/>
        </p:nvSpPr>
        <p:spPr>
          <a:xfrm>
            <a:off x="558739" y="5225862"/>
            <a:ext cx="110236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While it is possible to compute this derivative, it’s not always nice since we are working with products.</a:t>
            </a:r>
            <a:endParaRPr lang="en-US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4EC5FD-1A54-4D43-BD21-2E2B1B70E7C9}"/>
                  </a:ext>
                </a:extLst>
              </p:cNvPr>
              <p:cNvSpPr/>
              <p:nvPr/>
            </p:nvSpPr>
            <p:spPr>
              <a:xfrm>
                <a:off x="609600" y="2950881"/>
                <a:ext cx="51718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;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𝐻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74EC5FD-1A54-4D43-BD21-2E2B1B70E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50881"/>
                <a:ext cx="5171865" cy="523220"/>
              </a:xfrm>
              <a:prstGeom prst="rect">
                <a:avLst/>
              </a:prstGeom>
              <a:blipFill>
                <a:blip r:embed="rId6"/>
                <a:stretch>
                  <a:fillRect l="-73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93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1E45-FB5F-4D71-95D8-D1673CD0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A416F-B39A-48D3-868F-ED5F7583FC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35183"/>
                <a:ext cx="10972800" cy="5786294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We can save some work if we use the </a:t>
                </a:r>
                <a:r>
                  <a:rPr lang="en-US" b="1" dirty="0"/>
                  <a:t>log-likelihood </a:t>
                </a:r>
                <a:r>
                  <a:rPr lang="en-US" dirty="0"/>
                  <a:t>instead of the likelihood directly.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Useful log properties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2A416F-B39A-48D3-868F-ED5F7583F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35183"/>
                <a:ext cx="10972800" cy="5786294"/>
              </a:xfrm>
              <a:blipFill>
                <a:blip r:embed="rId2"/>
                <a:stretch>
                  <a:fillRect l="-889" t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EDC043-63CF-4EBB-A9F8-94F3B60AC096}"/>
                  </a:ext>
                </a:extLst>
              </p:cNvPr>
              <p:cNvSpPr txBox="1"/>
              <p:nvPr/>
            </p:nvSpPr>
            <p:spPr>
              <a:xfrm>
                <a:off x="609600" y="1924774"/>
                <a:ext cx="10820400" cy="240732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Definition.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 </a:t>
                </a:r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log-likelihood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of independent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,….,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 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 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nary>
                            <m:naryPr>
                              <m:chr m:val="∏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unc>
                                <m:func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sz="28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EDC043-63CF-4EBB-A9F8-94F3B60AC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24774"/>
                <a:ext cx="10820400" cy="2407326"/>
              </a:xfrm>
              <a:prstGeom prst="rect">
                <a:avLst/>
              </a:prstGeom>
              <a:blipFill>
                <a:blip r:embed="rId3"/>
                <a:stretch>
                  <a:fillRect l="-234" t="-15707" b="-79058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BCA0-6BAD-904A-ACF3-CA395881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Coin Flips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D58B5-08B8-1849-8F42-E8F8E7C46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Observe: Coin-flip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heads,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tails</a:t>
                </a:r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D58B5-08B8-1849-8F42-E8F8E7C46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FBF080-8700-5148-9E58-4F5581439109}"/>
                  </a:ext>
                </a:extLst>
              </p:cNvPr>
              <p:cNvSpPr/>
              <p:nvPr/>
            </p:nvSpPr>
            <p:spPr>
              <a:xfrm>
                <a:off x="609600" y="2924578"/>
                <a:ext cx="52504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;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𝐻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1−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FBF080-8700-5148-9E58-4F5581439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24578"/>
                <a:ext cx="5250412" cy="523220"/>
              </a:xfrm>
              <a:prstGeom prst="rect">
                <a:avLst/>
              </a:prstGeom>
              <a:blipFill>
                <a:blip r:embed="rId4"/>
                <a:stretch>
                  <a:fillRect l="-72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/>
              <p:nvPr/>
            </p:nvSpPr>
            <p:spPr>
              <a:xfrm>
                <a:off x="5727560" y="2079879"/>
                <a:ext cx="5634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Goal:</a:t>
                </a:r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 prob. 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h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eads.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60" y="2079879"/>
                <a:ext cx="5634707" cy="523220"/>
              </a:xfrm>
              <a:prstGeom prst="rect">
                <a:avLst/>
              </a:prstGeom>
              <a:blipFill>
                <a:blip r:embed="rId5"/>
                <a:stretch>
                  <a:fillRect t="-11905" r="-359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E2EBFA-2BFC-F3BF-CC59-13960D853BB9}"/>
                  </a:ext>
                </a:extLst>
              </p:cNvPr>
              <p:cNvSpPr txBox="1"/>
              <p:nvPr/>
            </p:nvSpPr>
            <p:spPr>
              <a:xfrm>
                <a:off x="9347200" y="97754"/>
                <a:ext cx="2844800" cy="123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 algn="l"/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E2EBFA-2BFC-F3BF-CC59-13960D853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00" y="97754"/>
                <a:ext cx="2844800" cy="1232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80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BCA0-6BAD-904A-ACF3-CA395881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Coin Flips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D58B5-08B8-1849-8F42-E8F8E7C46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Observe: Coin-flip outcomes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heads,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tails</a:t>
                </a:r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0D58B5-08B8-1849-8F42-E8F8E7C46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FBF080-8700-5148-9E58-4F5581439109}"/>
                  </a:ext>
                </a:extLst>
              </p:cNvPr>
              <p:cNvSpPr/>
              <p:nvPr/>
            </p:nvSpPr>
            <p:spPr>
              <a:xfrm>
                <a:off x="609600" y="2924578"/>
                <a:ext cx="51718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;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𝐻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1−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𝑇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FBF080-8700-5148-9E58-4F5581439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24578"/>
                <a:ext cx="5171865" cy="523220"/>
              </a:xfrm>
              <a:prstGeom prst="rect">
                <a:avLst/>
              </a:prstGeom>
              <a:blipFill>
                <a:blip r:embed="rId4"/>
                <a:stretch>
                  <a:fillRect l="-73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/>
              <p:nvPr/>
            </p:nvSpPr>
            <p:spPr>
              <a:xfrm>
                <a:off x="5727560" y="2079879"/>
                <a:ext cx="563470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Goal:</a:t>
                </a:r>
                <a:r>
                  <a:rPr lang="en-US" sz="2800" b="0" dirty="0">
                    <a:solidFill>
                      <a:srgbClr val="C0000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= prob. </a:t>
                </a:r>
                <a:r>
                  <a:rPr lang="en-US" sz="28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h</a:t>
                </a:r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eads.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68188E-042A-8D40-A729-C7F7B0FA3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60" y="2079879"/>
                <a:ext cx="5634707" cy="523220"/>
              </a:xfrm>
              <a:prstGeom prst="rect">
                <a:avLst/>
              </a:prstGeom>
              <a:blipFill>
                <a:blip r:embed="rId5"/>
                <a:stretch>
                  <a:fillRect t="-11905" r="-359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70E25A-634A-9C42-8F6E-8EC1340BBF27}"/>
                  </a:ext>
                </a:extLst>
              </p:cNvPr>
              <p:cNvSpPr/>
              <p:nvPr/>
            </p:nvSpPr>
            <p:spPr>
              <a:xfrm>
                <a:off x="609600" y="3671812"/>
                <a:ext cx="67577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 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e>
                      </m:func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</m:sub>
                      </m:sSub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(1−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570E25A-634A-9C42-8F6E-8EC1340BB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671812"/>
                <a:ext cx="6757747" cy="523220"/>
              </a:xfrm>
              <a:prstGeom prst="rect">
                <a:avLst/>
              </a:prstGeom>
              <a:blipFill>
                <a:blip r:embed="rId6"/>
                <a:stretch>
                  <a:fillRect l="-563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A6A30A3-E064-7D43-9F7E-CB2CEC6812FC}"/>
                  </a:ext>
                </a:extLst>
              </p:cNvPr>
              <p:cNvSpPr/>
              <p:nvPr/>
            </p:nvSpPr>
            <p:spPr>
              <a:xfrm>
                <a:off x="609600" y="4195032"/>
                <a:ext cx="6677534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𝜕𝜃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ln</m:t>
                          </m:r>
                        </m:fName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,…,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Helvetica" charset="0"/>
                                      <a:cs typeface="Helvetica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 ;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Helvetica" charset="0"/>
                                  <a:cs typeface="Helvetica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𝐻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𝑇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Helvetica" charset="0"/>
                          <a:cs typeface="Helvetica" charset="0"/>
                        </a:rPr>
                        <m:t>⋅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1−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Helvetica" charset="0"/>
                              <a:cs typeface="Helvetica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A6A30A3-E064-7D43-9F7E-CB2CEC681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95032"/>
                <a:ext cx="6677534" cy="911596"/>
              </a:xfrm>
              <a:prstGeom prst="rect">
                <a:avLst/>
              </a:prstGeom>
              <a:blipFill>
                <a:blip r:embed="rId7"/>
                <a:stretch>
                  <a:fillRect l="-570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551D47-247C-634F-9567-243A78330C7E}"/>
                  </a:ext>
                </a:extLst>
              </p:cNvPr>
              <p:cNvSpPr txBox="1"/>
              <p:nvPr/>
            </p:nvSpPr>
            <p:spPr>
              <a:xfrm>
                <a:off x="622884" y="5311831"/>
                <a:ext cx="7421659" cy="1336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ndara" panose="020E0502030303020204" pitchFamily="34" charset="0"/>
                    <a:cs typeface="Helvetica" charset="0"/>
                  </a:rPr>
                  <a:t>Want value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800" dirty="0">
                    <a:latin typeface="Candara" panose="020E0502030303020204" pitchFamily="34" charset="0"/>
                    <a:cs typeface="Helvetica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Helvetica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Candara" panose="020E0502030303020204" pitchFamily="34" charset="0"/>
                    <a:cs typeface="Helvetica" charset="0"/>
                  </a:rPr>
                  <a:t> </a:t>
                </a:r>
                <a:r>
                  <a:rPr lang="en-US" sz="2800" dirty="0" err="1">
                    <a:latin typeface="Candara" panose="020E0502030303020204" pitchFamily="34" charset="0"/>
                    <a:cs typeface="Helvetica" charset="0"/>
                  </a:rPr>
                  <a:t>s.t.</a:t>
                </a:r>
                <a:r>
                  <a:rPr lang="en-US" sz="2800" dirty="0">
                    <a:latin typeface="Candara" panose="020E0502030303020204" pitchFamily="34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𝜕𝜃</m:t>
                        </m:r>
                      </m:den>
                    </m:f>
                    <m:func>
                      <m:func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ln</m:t>
                        </m:r>
                      </m:fName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 ;</m:t>
                            </m:r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=0 </m:t>
                    </m:r>
                  </m:oMath>
                </a14:m>
                <a:r>
                  <a:rPr lang="en-US" sz="28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               So we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𝐻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acc>
                          <m:accPr>
                            <m:chr m:val="̂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𝑇</m:t>
                        </m:r>
                      </m:sub>
                    </m:sSub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=0</m:t>
                    </m:r>
                  </m:oMath>
                </a14:m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551D47-247C-634F-9567-243A78330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84" y="5311831"/>
                <a:ext cx="7421659" cy="1336456"/>
              </a:xfrm>
              <a:prstGeom prst="rect">
                <a:avLst/>
              </a:prstGeom>
              <a:blipFill>
                <a:blip r:embed="rId8"/>
                <a:stretch>
                  <a:fillRect l="-1706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5F3211-14F6-724F-A55E-086C96D5EDCA}"/>
                  </a:ext>
                </a:extLst>
              </p:cNvPr>
              <p:cNvSpPr txBox="1"/>
              <p:nvPr/>
            </p:nvSpPr>
            <p:spPr>
              <a:xfrm>
                <a:off x="8737600" y="4564597"/>
                <a:ext cx="3285067" cy="1664623"/>
              </a:xfrm>
              <a:prstGeom prst="rect">
                <a:avLst/>
              </a:prstGeom>
              <a:noFill/>
              <a:ln>
                <a:solidFill>
                  <a:srgbClr val="036A18"/>
                </a:solidFill>
                <a:prstDash val="dash"/>
              </a:ln>
            </p:spPr>
            <p:txBody>
              <a:bodyPr wrap="square" lIns="182880" tIns="182880" rIns="182880" bIns="182880" rtlCol="0">
                <a:spAutoFit/>
              </a:bodyPr>
              <a:lstStyle/>
              <a:p>
                <a:pPr algn="ctr"/>
                <a:r>
                  <a:rPr lang="en-US" sz="3600" dirty="0"/>
                  <a:t>Solving gives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6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5F3211-14F6-724F-A55E-086C96D5E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0" y="4564597"/>
                <a:ext cx="3285067" cy="16646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36A18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4A397C-0013-6443-B946-6AC97229E76F}"/>
              </a:ext>
            </a:extLst>
          </p:cNvPr>
          <p:cNvCxnSpPr>
            <a:cxnSpLocks/>
          </p:cNvCxnSpPr>
          <p:nvPr/>
        </p:nvCxnSpPr>
        <p:spPr>
          <a:xfrm flipV="1">
            <a:off x="5910943" y="5980059"/>
            <a:ext cx="2826657" cy="328190"/>
          </a:xfrm>
          <a:prstGeom prst="straightConnector1">
            <a:avLst/>
          </a:prstGeom>
          <a:ln>
            <a:solidFill>
              <a:srgbClr val="036A18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9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D078-B5D7-4109-BAF7-4A40D818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Recipe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EFE07-FB55-453E-8BFF-55BFA48955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1. </a:t>
                </a:r>
                <a:r>
                  <a:rPr lang="en-US" b="1" dirty="0">
                    <a:solidFill>
                      <a:srgbClr val="C00000"/>
                    </a:solidFill>
                  </a:rPr>
                  <a:t>Input</a:t>
                </a:r>
                <a:r>
                  <a:rPr lang="en-US" b="1" dirty="0"/>
                  <a:t>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i.i.d.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parametric model with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2. </a:t>
                </a:r>
                <a:r>
                  <a:rPr lang="en-US" b="1" dirty="0">
                    <a:solidFill>
                      <a:srgbClr val="C00000"/>
                    </a:solidFill>
                  </a:rPr>
                  <a:t>Likelihood</a:t>
                </a:r>
                <a:r>
                  <a:rPr lang="en-US" b="1" dirty="0"/>
                  <a:t> </a:t>
                </a:r>
                <a:r>
                  <a:rPr lang="en-US" dirty="0"/>
                  <a:t>Define your likelihood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;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discrete	 	</a:t>
                </a:r>
                <a:r>
                  <a:rPr lang="en-US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;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Helvetica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</m:ctrlPr>
                          </m:funcPr>
                          <m:fNam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Helvetica" charset="0"/>
                              </a:rPr>
                              <m:t>𝑃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cs typeface="Helvetica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 ;</m:t>
                                </m:r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cs typeface="Helvetica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3. </a:t>
                </a:r>
                <a:r>
                  <a:rPr lang="en-US" b="1" dirty="0">
                    <a:solidFill>
                      <a:srgbClr val="C00000"/>
                    </a:solidFill>
                  </a:rPr>
                  <a:t>Log</a:t>
                </a:r>
                <a:r>
                  <a:rPr lang="en-US" b="1" dirty="0"/>
                  <a:t>  </a:t>
                </a: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 ;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496888" algn="l"/>
                  </a:tabLst>
                </a:pPr>
                <a:r>
                  <a:rPr lang="en-US" dirty="0"/>
                  <a:t>4. </a:t>
                </a:r>
                <a:r>
                  <a:rPr lang="en-US" b="1" dirty="0">
                    <a:solidFill>
                      <a:srgbClr val="C00000"/>
                    </a:solidFill>
                  </a:rPr>
                  <a:t>Differentiate</a:t>
                </a:r>
                <a:r>
                  <a:rPr lang="en-US" b="1" dirty="0"/>
                  <a:t> </a:t>
                </a: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,…,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Helvetica" charset="0"/>
                                    <a:cs typeface="Helvetica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 ;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  <m:t>𝜃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5. </a:t>
                </a:r>
                <a:r>
                  <a:rPr lang="en-US" b="1" dirty="0">
                    <a:solidFill>
                      <a:srgbClr val="C00000"/>
                    </a:solidFill>
                  </a:rPr>
                  <a:t>Solve for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by setting derivative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solving for max.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Generally, you need to do a second derivative test to verify it is a maximum, but we won’t ask you to do that in CSE 312.</a:t>
                </a: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EFE07-FB55-453E-8BFF-55BFA48955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3077" r="-1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69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7578E-FA36-07DF-1A7B-78166C45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62ED-3B00-03DE-0A59-DB04C568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Geometric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7ABDE-CF14-9BD2-F710-80296BB549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You see data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from a geometric distribution with unknown parameter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What is the maximum likelihood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7ABDE-CF14-9BD2-F710-80296BB549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F0486F-36A2-7932-6A54-FE1477E654DE}"/>
                  </a:ext>
                </a:extLst>
              </p:cNvPr>
              <p:cNvSpPr txBox="1"/>
              <p:nvPr/>
            </p:nvSpPr>
            <p:spPr>
              <a:xfrm>
                <a:off x="9347200" y="97754"/>
                <a:ext cx="2844800" cy="123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  <a:p>
                <a:pPr algn="l"/>
                <a:endParaRPr lang="en-US" sz="2400" b="0" dirty="0" err="1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E2EBFA-2BFC-F3BF-CC59-13960D853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7200" y="97754"/>
                <a:ext cx="2844800" cy="12320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383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90799-845E-393B-49F4-75B12D392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E8893-B54C-2260-E504-78E4F1098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CF5D7C6-3DF2-8C86-1848-94D7349B94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3441811"/>
                <a:ext cx="10972799" cy="2253053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Let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 an event and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 a continuous random variable.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41811"/>
                <a:ext cx="10972799" cy="2253053"/>
              </a:xfrm>
              <a:prstGeom prst="rect">
                <a:avLst/>
              </a:prstGeom>
              <a:blipFill>
                <a:blip r:embed="rId3"/>
                <a:stretch>
                  <a:fillRect l="-231" t="-33520" b="-101676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0102F9F-B05F-7812-CDB3-EE91F61936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858014"/>
                <a:ext cx="10972799" cy="2259721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Let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be an event and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a discrete random variable.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sub>
                              </m:sSub>
                            </m:e>
                            <m:e/>
                          </m:eqArr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3C72D44-D26E-9357-E998-D399C9145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858014"/>
                <a:ext cx="10972799" cy="2259721"/>
              </a:xfrm>
              <a:prstGeom prst="rect">
                <a:avLst/>
              </a:prstGeom>
              <a:blipFill>
                <a:blip r:embed="rId4"/>
                <a:stretch>
                  <a:fillRect l="-231" t="-41341" b="-67039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413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7F46-9E5A-205A-A392-A638C6F6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F83A0-C913-24FF-2B0C-B2C85AA66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7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Definition of Estimator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AF0DC2-4A79-0286-9A37-33652E05563B}"/>
                  </a:ext>
                </a:extLst>
              </p:cNvPr>
              <p:cNvSpPr txBox="1"/>
              <p:nvPr/>
            </p:nvSpPr>
            <p:spPr>
              <a:xfrm>
                <a:off x="1367728" y="1296016"/>
                <a:ext cx="695373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parameter we’re trying to estimate (e.g. success probability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of a Bernoulli </a:t>
                </a:r>
                <a:r>
                  <a:rPr lang="en-US" sz="2800" dirty="0" err="1"/>
                  <a:t>r.v.</a:t>
                </a:r>
                <a:r>
                  <a:rPr lang="en-US" sz="2800" dirty="0"/>
                  <a:t>)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2AF0DC2-4A79-0286-9A37-33652E055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28" y="1296016"/>
                <a:ext cx="6953731" cy="954107"/>
              </a:xfrm>
              <a:prstGeom prst="rect">
                <a:avLst/>
              </a:prstGeom>
              <a:blipFill>
                <a:blip r:embed="rId3"/>
                <a:stretch>
                  <a:fillRect l="-1821" t="-7895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5B3920-9242-E92B-C3BC-059D9007DF4F}"/>
                  </a:ext>
                </a:extLst>
              </p:cNvPr>
              <p:cNvSpPr txBox="1"/>
              <p:nvPr/>
            </p:nvSpPr>
            <p:spPr>
              <a:xfrm>
                <a:off x="4109344" y="2662028"/>
                <a:ext cx="42121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sampled data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5B3920-9242-E92B-C3BC-059D9007D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344" y="2662028"/>
                <a:ext cx="4212115" cy="523220"/>
              </a:xfrm>
              <a:prstGeom prst="rect">
                <a:avLst/>
              </a:prstGeom>
              <a:blipFill>
                <a:blip r:embed="rId5"/>
                <a:stretch>
                  <a:fillRect t="-11628" r="-1737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8374FA51-A1FA-F6F0-E212-F555F1B584D3}"/>
                  </a:ext>
                </a:extLst>
              </p:cNvPr>
              <p:cNvSpPr/>
              <p:nvPr/>
            </p:nvSpPr>
            <p:spPr>
              <a:xfrm>
                <a:off x="8726346" y="1479150"/>
                <a:ext cx="3465653" cy="1265436"/>
              </a:xfrm>
              <a:prstGeom prst="wedgeEllipseCallout">
                <a:avLst>
                  <a:gd name="adj1" fmla="val -56418"/>
                  <a:gd name="adj2" fmla="val 6028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These are</a:t>
                </a:r>
                <a:endParaRPr lang="en-US" sz="24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instances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8374FA51-A1FA-F6F0-E212-F555F1B58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346" y="1479150"/>
                <a:ext cx="3465653" cy="1265436"/>
              </a:xfrm>
              <a:prstGeom prst="wedgeEllipseCallout">
                <a:avLst>
                  <a:gd name="adj1" fmla="val -56418"/>
                  <a:gd name="adj2" fmla="val 6028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0D822-339D-F941-0085-0D1A26FCE927}"/>
                  </a:ext>
                </a:extLst>
              </p:cNvPr>
              <p:cNvSpPr txBox="1"/>
              <p:nvPr/>
            </p:nvSpPr>
            <p:spPr>
              <a:xfrm>
                <a:off x="2837027" y="4044738"/>
                <a:ext cx="6934271" cy="541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estimator of the unknown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0D822-339D-F941-0085-0D1A26FC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027" y="4044738"/>
                <a:ext cx="6934271" cy="541495"/>
              </a:xfrm>
              <a:prstGeom prst="rect">
                <a:avLst/>
              </a:prstGeom>
              <a:blipFill>
                <a:blip r:embed="rId7"/>
                <a:stretch>
                  <a:fillRect t="-7955" b="-32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3BD480BD-FF06-6F9A-59C9-BCEA2D7C11C2}"/>
              </a:ext>
            </a:extLst>
          </p:cNvPr>
          <p:cNvSpPr/>
          <p:nvPr/>
        </p:nvSpPr>
        <p:spPr>
          <a:xfrm>
            <a:off x="96252" y="2475995"/>
            <a:ext cx="3268376" cy="1265436"/>
          </a:xfrm>
          <a:prstGeom prst="wedgeEllipseCallout">
            <a:avLst>
              <a:gd name="adj1" fmla="val 32452"/>
              <a:gd name="adj2" fmla="val 75943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a </a:t>
            </a:r>
            <a:r>
              <a:rPr lang="en-US" sz="2400" dirty="0" err="1"/>
              <a:t>r.v.</a:t>
            </a:r>
            <a:r>
              <a:rPr lang="en-US" sz="2400" dirty="0"/>
              <a:t> because it’s a function of </a:t>
            </a:r>
            <a:r>
              <a:rPr lang="en-US" sz="2400" dirty="0" err="1"/>
              <a:t>r.v.s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3046A2-35EE-8552-B6B6-B574BE53A185}"/>
                  </a:ext>
                </a:extLst>
              </p:cNvPr>
              <p:cNvSpPr txBox="1"/>
              <p:nvPr/>
            </p:nvSpPr>
            <p:spPr>
              <a:xfrm>
                <a:off x="1597517" y="5565960"/>
                <a:ext cx="10031913" cy="972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stimation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based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on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</m:oMath>
                </a14:m>
                <a:endParaRPr lang="en-US" sz="2800" b="0" i="0" dirty="0"/>
              </a:p>
              <a:p>
                <a:r>
                  <a:rPr lang="en-US" sz="2800" b="0" dirty="0"/>
                  <a:t>                                       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/>
                      <m:t>specific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instantiation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of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the</m:t>
                    </m:r>
                    <m:r>
                      <m:rPr>
                        <m:nor/>
                      </m:rPr>
                      <a:rPr lang="en-US" sz="2800" b="0" i="0" dirty="0" smtClean="0"/>
                      <m:t> </m:t>
                    </m:r>
                    <m:r>
                      <m:rPr>
                        <m:nor/>
                      </m:rPr>
                      <a:rPr lang="en-US" sz="2800" b="0" i="0" dirty="0" smtClean="0"/>
                      <m:t>data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A3046A2-35EE-8552-B6B6-B574BE53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517" y="5565960"/>
                <a:ext cx="10031913" cy="972382"/>
              </a:xfrm>
              <a:prstGeom prst="rect">
                <a:avLst/>
              </a:prstGeom>
              <a:blipFill>
                <a:blip r:embed="rId8"/>
                <a:stretch>
                  <a:fillRect t="-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493B0F14-A5A3-9AEF-8ADD-4F64116AC60A}"/>
              </a:ext>
            </a:extLst>
          </p:cNvPr>
          <p:cNvSpPr/>
          <p:nvPr/>
        </p:nvSpPr>
        <p:spPr>
          <a:xfrm>
            <a:off x="96252" y="4063001"/>
            <a:ext cx="2112768" cy="1265436"/>
          </a:xfrm>
          <a:prstGeom prst="wedgeEllipseCallout">
            <a:avLst>
              <a:gd name="adj1" fmla="val 28194"/>
              <a:gd name="adj2" fmla="val 69613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This is a </a:t>
            </a:r>
          </a:p>
          <a:p>
            <a:pPr algn="ctr"/>
            <a:r>
              <a:rPr lang="en-US" sz="2400" dirty="0"/>
              <a:t>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374887A8-BDD3-31D8-6CE4-462FA1A79E8E}"/>
                  </a:ext>
                </a:extLst>
              </p:cNvPr>
              <p:cNvSpPr/>
              <p:nvPr/>
            </p:nvSpPr>
            <p:spPr>
              <a:xfrm>
                <a:off x="8923624" y="2899983"/>
                <a:ext cx="3018830" cy="972381"/>
              </a:xfrm>
              <a:prstGeom prst="wedgeEllipseCallout">
                <a:avLst>
                  <a:gd name="adj1" fmla="val -44103"/>
                  <a:gd name="adj2" fmla="val 842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Sometimes just write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Speech Bubble: Oval 25">
                <a:extLst>
                  <a:ext uri="{FF2B5EF4-FFF2-40B4-BE49-F238E27FC236}">
                    <a16:creationId xmlns:a16="http://schemas.microsoft.com/office/drawing/2014/main" id="{374887A8-BDD3-31D8-6CE4-462FA1A79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624" y="2899983"/>
                <a:ext cx="3018830" cy="972381"/>
              </a:xfrm>
              <a:prstGeom prst="wedgeEllipseCallout">
                <a:avLst>
                  <a:gd name="adj1" fmla="val -44103"/>
                  <a:gd name="adj2" fmla="val 84279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20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 animBg="1"/>
      <p:bldP spid="21" grpId="0"/>
      <p:bldP spid="22" grpId="0" animBg="1"/>
      <p:bldP spid="24" grpId="0"/>
      <p:bldP spid="25" grpId="0" animBg="1"/>
      <p:bldP spid="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A7C12-74B4-F5FC-EA7E-E241DF000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 – Parametric Model (discrete case)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7CC4C-E092-054E-37AC-6113D20B9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dirty="0"/>
                  <a:t>A </a:t>
                </a:r>
                <a:r>
                  <a:rPr lang="en-US" b="1" dirty="0">
                    <a:solidFill>
                      <a:srgbClr val="C00000"/>
                    </a:solidFill>
                  </a:rPr>
                  <a:t>(parametric) model</a:t>
                </a:r>
                <a:r>
                  <a:rPr lang="en-US" dirty="0"/>
                  <a:t> is a family of distributions indexed by a parameter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, described by a two-argument function</a:t>
                </a:r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2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prob. of outcome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when distribution has parameter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Examples</a:t>
                </a:r>
              </a:p>
              <a:p>
                <a:r>
                  <a:rPr lang="en-US" dirty="0"/>
                  <a:t>“</a:t>
                </a:r>
                <a:r>
                  <a:rPr lang="en-US" dirty="0" err="1"/>
                  <a:t>Bernoullis</a:t>
                </a:r>
                <a:r>
                  <a:rPr lang="en-US" dirty="0"/>
                  <a:t>”: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36A18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“Geometric”: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36A18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  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7CC4C-E092-054E-37AC-6113D20B9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2564" b="-5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8261BF-70B9-3F77-7489-DA592AC2F2D5}"/>
                  </a:ext>
                </a:extLst>
              </p:cNvPr>
              <p:cNvSpPr txBox="1"/>
              <p:nvPr/>
            </p:nvSpPr>
            <p:spPr>
              <a:xfrm>
                <a:off x="3303814" y="3171993"/>
                <a:ext cx="80173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[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i.e., every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36A18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defines a different distribution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Helvetica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400" i="1">
                                <a:solidFill>
                                  <a:srgbClr val="036A18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Helvetica" charset="0"/>
                            <a:cs typeface="Helvetica" charset="0"/>
                          </a:rPr>
                          <m:t>=1</m:t>
                        </m:r>
                      </m:e>
                    </m:nary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]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8261BF-70B9-3F77-7489-DA592AC2F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814" y="3171993"/>
                <a:ext cx="8017329" cy="461665"/>
              </a:xfrm>
              <a:prstGeom prst="rect">
                <a:avLst/>
              </a:prstGeom>
              <a:blipFill>
                <a:blip r:embed="rId7"/>
                <a:stretch>
                  <a:fillRect l="-1266" t="-121053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01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7AFF-9D00-4AC9-82AF-39D5FC8E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421753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Definition.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a discrete random variable then the </a:t>
                </a:r>
                <a:r>
                  <a:rPr lang="en-US" sz="2800" b="1" dirty="0">
                    <a:solidFill>
                      <a:srgbClr val="C00000"/>
                    </a:solidFill>
                  </a:rPr>
                  <a:t>conditional expectation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given event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|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  <m:brk m:alnAt="7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fName>
                            <m:e>
                              <m:d>
                                <m:dPr>
                                  <m:endChr m:val="|"/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421753"/>
              </a:xfrm>
              <a:prstGeom prst="rect">
                <a:avLst/>
              </a:prstGeom>
              <a:blipFill>
                <a:blip r:embed="rId2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A17749-A210-4744-B27F-14EA10891B5E}"/>
                  </a:ext>
                </a:extLst>
              </p:cNvPr>
              <p:cNvSpPr txBox="1"/>
              <p:nvPr/>
            </p:nvSpPr>
            <p:spPr>
              <a:xfrm>
                <a:off x="609600" y="3952806"/>
                <a:ext cx="10972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Notes: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Can be phrased as a “random variable version”</a:t>
                </a:r>
                <a:b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</a:b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b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</a:br>
                <a:b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</a:br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Linearity of expectation still applies here</a:t>
                </a:r>
                <a:b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</a:b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𝑏𝑌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0070C0"/>
                  </a:solidFill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BA17749-A210-4744-B27F-14EA10891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952806"/>
                <a:ext cx="10972800" cy="3416320"/>
              </a:xfrm>
              <a:prstGeom prst="rect">
                <a:avLst/>
              </a:prstGeom>
              <a:blipFill>
                <a:blip r:embed="rId3"/>
                <a:stretch>
                  <a:fillRect l="-833" t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7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87AFF-9D00-4AC9-82AF-39D5FC8E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1197034"/>
                <a:ext cx="10972799" cy="2499659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Law of Total Expectation (event version).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a random variable and let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partition the sample space. Then,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B2A0F02-4C83-490B-B26C-CF7362213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97034"/>
                <a:ext cx="10972799" cy="2499659"/>
              </a:xfrm>
              <a:prstGeom prst="rect">
                <a:avLst/>
              </a:prstGeom>
              <a:blipFill>
                <a:blip r:embed="rId2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383DD86-9475-4304-866B-6B3AFB97F8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3856692"/>
                <a:ext cx="10972799" cy="2420086"/>
              </a:xfrm>
              <a:prstGeom prst="rect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txBody>
              <a:bodyPr vert="horz" wrap="square" lIns="182880" tIns="182880" rIns="182880" bIns="274320" rtlCol="0">
                <a:sp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b="0" i="0" kern="1200">
                    <a:solidFill>
                      <a:schemeClr val="tx1"/>
                    </a:solidFill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C00000"/>
                    </a:solidFill>
                  </a:rPr>
                  <a:t>Law of Total Expectation (random variable version). </a:t>
                </a: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800" dirty="0"/>
                  <a:t> be a random variable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be a discrete random variable. Then,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∈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𝑌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𝑌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⋅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⁡(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𝑌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383DD86-9475-4304-866B-6B3AFB97F8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3856692"/>
                <a:ext cx="10972799" cy="2420086"/>
              </a:xfrm>
              <a:prstGeom prst="rect">
                <a:avLst/>
              </a:prstGeom>
              <a:blipFill>
                <a:blip r:embed="rId3"/>
                <a:stretch>
                  <a:fillRect l="-222"/>
                </a:stretch>
              </a:blipFill>
              <a:ln>
                <a:solidFill>
                  <a:srgbClr val="C0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7A36A-36F8-4B82-8328-D48C2605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Computer Failures (a familiar example)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C112D-CE29-4C36-AE6F-4C6E9AFA0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Suppose your computer operates in a sequence of steps, and that at each step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your computer will fail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(independently of other steps).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Let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be the number of steps it takes your computer to fail.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9C112D-CE29-4C36-AE6F-4C6E9AFA0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5" t="-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5AB177-990C-891B-7463-9B2345E4125D}"/>
                  </a:ext>
                </a:extLst>
              </p:cNvPr>
              <p:cNvSpPr txBox="1"/>
              <p:nvPr/>
            </p:nvSpPr>
            <p:spPr>
              <a:xfrm>
                <a:off x="609600" y="3448145"/>
                <a:ext cx="92560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</m:oMath>
                </a14:m>
                <a:r>
                  <a:rPr lang="en-US" sz="240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be the indicator random variable for the event of failure in step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1</m:t>
                    </m:r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5AB177-990C-891B-7463-9B2345E41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48145"/>
                <a:ext cx="9256060" cy="461665"/>
              </a:xfrm>
              <a:prstGeom prst="rect">
                <a:avLst/>
              </a:prstGeom>
              <a:blipFill>
                <a:blip r:embed="rId3"/>
                <a:stretch>
                  <a:fillRect l="-1097" t="-8108" r="-13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30EB96-CE67-4B02-3E12-8841CFC173D5}"/>
                  </a:ext>
                </a:extLst>
              </p:cNvPr>
              <p:cNvSpPr txBox="1"/>
              <p:nvPr/>
            </p:nvSpPr>
            <p:spPr>
              <a:xfrm>
                <a:off x="609600" y="4165930"/>
                <a:ext cx="1050471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Then by LTE,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𝑌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=1]⋅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𝑌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=1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+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𝑌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=0]⋅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𝑌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  <a:p>
                <a:r>
                  <a:rPr lang="en-US" sz="240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=1⋅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ea typeface="Cambria Math" panose="02040503050406030204" pitchFamily="18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|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 </m:t>
                        </m:r>
                      </m:e>
                    </m:d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𝑌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=0]⋅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𝑝</m:t>
                        </m:r>
                      </m:e>
                    </m:d>
                  </m:oMath>
                </a14:m>
                <a:endParaRPr lang="en-US" sz="2400" b="0" dirty="0">
                  <a:solidFill>
                    <a:srgbClr val="0070C0"/>
                  </a:solidFill>
                  <a:ea typeface="Cambria Math" panose="02040503050406030204" pitchFamily="18" charset="0"/>
                  <a:cs typeface="Helvetica" charset="0"/>
                </a:endParaRPr>
              </a:p>
              <a:p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𝑝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ea typeface="Cambria Math" panose="02040503050406030204" pitchFamily="18" charset="0"/>
                    <a:cs typeface="Helvetica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1+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1−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sz="2400" b="0" dirty="0">
                    <a:solidFill>
                      <a:srgbClr val="0070C0"/>
                    </a:solidFill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</a:t>
                </a:r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      since if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𝑌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Helvetica" charset="0"/>
                        <a:cs typeface="Helvetica" charset="0"/>
                      </a:rPr>
                      <m:t>=0</m:t>
                    </m:r>
                  </m:oMath>
                </a14:m>
                <a:r>
                  <a:rPr lang="en-US" sz="2400" b="0" dirty="0">
                    <a:latin typeface="Candara" panose="020E0502030303020204" pitchFamily="34" charset="0"/>
                    <a:ea typeface="Helvetica" charset="0"/>
                    <a:cs typeface="Helvetica" charset="0"/>
                  </a:rPr>
                  <a:t> experiment  	  							                                                   starting at step 2 looks like   	                                                                                            original experiment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330EB96-CE67-4B02-3E12-8841CFC1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65930"/>
                <a:ext cx="10504714" cy="1938992"/>
              </a:xfrm>
              <a:prstGeom prst="rect">
                <a:avLst/>
              </a:prstGeom>
              <a:blipFill>
                <a:blip r:embed="rId4"/>
                <a:stretch>
                  <a:fillRect l="-966" t="-1948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311CBA-7E85-4E39-6D6C-7BBF7DB765BB}"/>
                  </a:ext>
                </a:extLst>
              </p:cNvPr>
              <p:cNvSpPr txBox="1"/>
              <p:nvPr/>
            </p:nvSpPr>
            <p:spPr>
              <a:xfrm>
                <a:off x="609600" y="6012911"/>
                <a:ext cx="3561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b="0" dirty="0">
                    <a:ea typeface="Cambria Math" panose="02040503050406030204" pitchFamily="18" charset="0"/>
                    <a:cs typeface="Helvetica" charset="0"/>
                  </a:rPr>
                  <a:t>Solving 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=1/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charset="0"/>
                      </a:rPr>
                      <m:t>𝑝</m:t>
                    </m:r>
                  </m:oMath>
                </a14:m>
                <a:endParaRPr lang="en-US" sz="2400" b="0" dirty="0" err="1">
                  <a:solidFill>
                    <a:srgbClr val="0070C0"/>
                  </a:solidFill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311CBA-7E85-4E39-6D6C-7BBF7DB76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012911"/>
                <a:ext cx="3561809" cy="461665"/>
              </a:xfrm>
              <a:prstGeom prst="rect">
                <a:avLst/>
              </a:prstGeom>
              <a:blipFill>
                <a:blip r:embed="rId5"/>
                <a:stretch>
                  <a:fillRect l="-284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23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F14E-794A-E847-9CCA-3E6C550D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57" y="155453"/>
            <a:ext cx="10972800" cy="878301"/>
          </a:xfrm>
        </p:spPr>
        <p:txBody>
          <a:bodyPr/>
          <a:lstStyle/>
          <a:p>
            <a:r>
              <a:rPr lang="en-US" dirty="0"/>
              <a:t>Example -- Elevator rides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5E671-EF2E-5141-9613-26D46D78C7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669" y="834236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The number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of people who enter an elevator on the ground floor is a Poisson random variable with mean 10. If there are N floors above the ground floor, and if each person is equally likely to get off at any one of the N floors, independently of where others get off, compute the expected number of stops the elevator will make before discharging all the passengers.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5E671-EF2E-5141-9613-26D46D78C7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669" y="834236"/>
                <a:ext cx="10972800" cy="4949685"/>
              </a:xfrm>
              <a:blipFill>
                <a:blip r:embed="rId2"/>
                <a:stretch>
                  <a:fillRect l="-1156" t="-1279" r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50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9D4E2-5231-69AB-7222-670DA999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585EB-3950-B232-F51F-8C9FD3EF7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3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6F14E-794A-E847-9CCA-3E6C550D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57" y="155453"/>
            <a:ext cx="10972800" cy="878301"/>
          </a:xfrm>
        </p:spPr>
        <p:txBody>
          <a:bodyPr/>
          <a:lstStyle/>
          <a:p>
            <a:r>
              <a:rPr lang="en-US" dirty="0"/>
              <a:t>Example -- Elevator rides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5E671-EF2E-5141-9613-26D46D78C7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669" y="834236"/>
                <a:ext cx="10972800" cy="49496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C00000"/>
                    </a:solidFill>
                  </a:rPr>
                  <a:t>The number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of people who enter an elevator on the ground floor is a Poisson random variable with mean 10. If there are N floors above the ground floor, and if each person is equally likely to get off at any one of the N floors, independently of where others get off, compute the expected number of stops the elevator will make before discharging all the passengers.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5E671-EF2E-5141-9613-26D46D78C7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669" y="834236"/>
                <a:ext cx="10972800" cy="4949685"/>
              </a:xfrm>
              <a:blipFill>
                <a:blip r:embed="rId2"/>
                <a:stretch>
                  <a:fillRect l="-1156" t="-1279" r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8B2B6A-58D9-D23F-E6AE-23E3BD84CBA6}"/>
                  </a:ext>
                </a:extLst>
              </p:cNvPr>
              <p:cNvSpPr txBox="1"/>
              <p:nvPr/>
            </p:nvSpPr>
            <p:spPr>
              <a:xfrm>
                <a:off x="880206" y="4207882"/>
                <a:ext cx="8067080" cy="2527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≥0</m:t>
                          </m:r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800" b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		  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( 1−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36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en-US" sz="3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36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en-US" sz="280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:r>
                  <a:rPr lang="en-US" sz="2800" b="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 	</a:t>
                </a:r>
                <a:endParaRPr lang="en-US" sz="2800" b="0" dirty="0">
                  <a:latin typeface="Candara" panose="020E0502030303020204" pitchFamily="34" charset="0"/>
                  <a:ea typeface="Helvetica" charset="0"/>
                  <a:cs typeface="Helvetica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8B2B6A-58D9-D23F-E6AE-23E3BD84C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06" y="4207882"/>
                <a:ext cx="8067080" cy="2527295"/>
              </a:xfrm>
              <a:prstGeom prst="rect">
                <a:avLst/>
              </a:prstGeom>
              <a:blipFill>
                <a:blip r:embed="rId3"/>
                <a:stretch>
                  <a:fillRect l="-1572" t="-590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73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b="0" dirty="0" err="1" smtClean="0">
            <a:latin typeface="Candara" panose="020E0502030303020204" pitchFamily="34" charset="0"/>
            <a:ea typeface="Helvetica" charset="0"/>
            <a:cs typeface="Helvetica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276022</TotalTime>
  <Words>1758</Words>
  <Application>Microsoft Macintosh PowerPoint</Application>
  <PresentationFormat>Widescreen</PresentationFormat>
  <Paragraphs>220</Paragraphs>
  <Slides>32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Cambria Math</vt:lpstr>
      <vt:lpstr>Candara</vt:lpstr>
      <vt:lpstr>Helvetica</vt:lpstr>
      <vt:lpstr>Custom Design</vt:lpstr>
      <vt:lpstr>More on Law of Total Expectation + Intro Maximum Likelihood Estimation </vt:lpstr>
      <vt:lpstr> Agenda</vt:lpstr>
      <vt:lpstr>Law of total probability</vt:lpstr>
      <vt:lpstr>Conditional Expectation</vt:lpstr>
      <vt:lpstr>Law of Total Expectation</vt:lpstr>
      <vt:lpstr>Example – Computer Failures (a familiar example)</vt:lpstr>
      <vt:lpstr>Example -- Elevator rides</vt:lpstr>
      <vt:lpstr>PowerPoint Presentation</vt:lpstr>
      <vt:lpstr>Example -- Elevator rides</vt:lpstr>
      <vt:lpstr>E[X] = E[E[X|Y]]</vt:lpstr>
      <vt:lpstr> Agenda</vt:lpstr>
      <vt:lpstr>Probability vs Statistics</vt:lpstr>
      <vt:lpstr>Recap Formalizing Polls</vt:lpstr>
      <vt:lpstr>Recap More generally …</vt:lpstr>
      <vt:lpstr>Statistics: Parameter Estimation – Workflow</vt:lpstr>
      <vt:lpstr>Example</vt:lpstr>
      <vt:lpstr> Agenda</vt:lpstr>
      <vt:lpstr>Likelihood</vt:lpstr>
      <vt:lpstr>Likelihood</vt:lpstr>
      <vt:lpstr>Likelihood of Different Observations</vt:lpstr>
      <vt:lpstr>Likelihood vs. Probability</vt:lpstr>
      <vt:lpstr>Likelihood of Different Observations</vt:lpstr>
      <vt:lpstr>Example – Coin Flips</vt:lpstr>
      <vt:lpstr>Example – Coin Flips</vt:lpstr>
      <vt:lpstr>Log-Likelihood</vt:lpstr>
      <vt:lpstr>Example – Coin Flips</vt:lpstr>
      <vt:lpstr>Example – Coin Flips</vt:lpstr>
      <vt:lpstr>General Recipe</vt:lpstr>
      <vt:lpstr>Example – Geometric distribution</vt:lpstr>
      <vt:lpstr>PowerPoint Presentation</vt:lpstr>
      <vt:lpstr>Definition of Estimator</vt:lpstr>
      <vt:lpstr>Notation – Parametric Model (discrete case)</vt:lpstr>
    </vt:vector>
  </TitlesOfParts>
  <Company>UC Santa Barbara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Build a Block Cipher</dc:title>
  <dc:creator>Stefano Tessaro</dc:creator>
  <cp:lastModifiedBy>Anna Karlin</cp:lastModifiedBy>
  <cp:revision>6560</cp:revision>
  <cp:lastPrinted>2024-02-26T18:33:47Z</cp:lastPrinted>
  <dcterms:created xsi:type="dcterms:W3CDTF">2015-04-17T01:19:23Z</dcterms:created>
  <dcterms:modified xsi:type="dcterms:W3CDTF">2026-05-22T04:57:50Z</dcterms:modified>
</cp:coreProperties>
</file>