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1435" r:id="rId3"/>
    <p:sldId id="1579" r:id="rId4"/>
    <p:sldId id="1557" r:id="rId5"/>
    <p:sldId id="1464" r:id="rId6"/>
    <p:sldId id="1463" r:id="rId7"/>
    <p:sldId id="1459" r:id="rId8"/>
    <p:sldId id="1577" r:id="rId9"/>
    <p:sldId id="1578" r:id="rId10"/>
    <p:sldId id="1576" r:id="rId11"/>
    <p:sldId id="1581" r:id="rId12"/>
    <p:sldId id="1466" r:id="rId13"/>
    <p:sldId id="1589" r:id="rId14"/>
    <p:sldId id="1467" r:id="rId15"/>
    <p:sldId id="1580" r:id="rId16"/>
    <p:sldId id="1584" r:id="rId17"/>
    <p:sldId id="1592" r:id="rId18"/>
    <p:sldId id="1582" r:id="rId19"/>
    <p:sldId id="1569" r:id="rId20"/>
    <p:sldId id="1445" r:id="rId21"/>
    <p:sldId id="1447" r:id="rId22"/>
    <p:sldId id="1448" r:id="rId23"/>
    <p:sldId id="1449" r:id="rId24"/>
    <p:sldId id="1450" r:id="rId25"/>
    <p:sldId id="1591" r:id="rId26"/>
    <p:sldId id="1471" r:id="rId27"/>
    <p:sldId id="1484" r:id="rId28"/>
    <p:sldId id="1483" r:id="rId29"/>
    <p:sldId id="1452" r:id="rId3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EFCF0"/>
    <a:srgbClr val="036A18"/>
    <a:srgbClr val="99FF99"/>
    <a:srgbClr val="66FF99"/>
    <a:srgbClr val="00CC99"/>
    <a:srgbClr val="D99694"/>
    <a:srgbClr val="FFFCF0"/>
    <a:srgbClr val="FEE9E8"/>
    <a:srgbClr val="6DB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01" autoAdjust="0"/>
    <p:restoredTop sz="85411" autoAdjust="0"/>
  </p:normalViewPr>
  <p:slideViewPr>
    <p:cSldViewPr snapToGrid="0" snapToObjects="1">
      <p:cViewPr varScale="1">
        <p:scale>
          <a:sx n="82" d="100"/>
          <a:sy n="82" d="100"/>
        </p:scale>
        <p:origin x="192" y="720"/>
      </p:cViewPr>
      <p:guideLst>
        <p:guide orient="horz" pos="2160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A1B5C43-E108-F443-9DEE-AB5FF8C2E37D}" type="datetimeFigureOut">
              <a:rPr lang="en-US" smtClean="0"/>
              <a:t>5/17/26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7EE2F5-01C9-E446-86D7-49DB8E5ABC38}" type="datetimeFigureOut">
              <a:rPr lang="en-US" smtClean="0"/>
              <a:t>5/17/26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6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AC42-140A-14BB-5415-27BFDE41C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547ED-2FD9-4B22-0D6D-7395B48C7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5FA8A6-82E3-5601-4DEB-6CF043BD8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8A5AC-7086-860C-5327-5291759F4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7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6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D1DD1-8B0D-6052-9C0A-704A9A099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2534D-13F4-EA17-275C-A330E7AFE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B500E-E3DB-567C-19A8-6CC804CCF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BCAA8-20A3-0736-F63D-F13901BE6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2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9D3A5-40A1-FE3A-876C-0D9D080CC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95E1A-E408-5092-B693-19F9B345E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6F15E-AE38-F7F2-9BE8-F35148F36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F80F4-F88E-D068-405D-99DBA48EB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5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2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E1A9C398-E405-AC42-94E5-40194AE4E20C}" type="datetime1">
              <a:rPr lang="en-US" smtClean="0"/>
              <a:t>5/19/26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750628-66E2-EE48-9BB5-303A123F6566}" type="datetime1">
              <a:rPr lang="en-US" smtClean="0"/>
              <a:t>5/19/26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7112FC-4888-8A42-BFD8-9A12C489758A}" type="datetime1">
              <a:rPr lang="en-US" smtClean="0"/>
              <a:t>5/19/26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5F9C1D38-E830-1849-872D-D2B500508531}" type="datetime1">
              <a:rPr lang="en-US" smtClean="0"/>
              <a:t>5/19/26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71F5F6-7327-0C43-826F-3BCDB9A3FE0E}" type="datetime1">
              <a:rPr lang="en-US" smtClean="0"/>
              <a:t>5/19/26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97106E-6527-C841-B306-ADB68AB62A43}" type="datetime1">
              <a:rPr lang="en-US" smtClean="0"/>
              <a:t>5/19/26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BD7312-81C8-A24C-8317-128FFD849EA8}" type="datetime1">
              <a:rPr lang="en-US" smtClean="0"/>
              <a:t>5/19/26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7794B08A-DF75-6F4C-973C-61402A5DAA30}" type="datetime1">
              <a:rPr lang="en-US" smtClean="0"/>
              <a:t>5/19/26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6049100-9B7E-0747-B700-FE007037233E}" type="datetime1">
              <a:rPr lang="en-US" smtClean="0"/>
              <a:t>5/19/26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7D3AFE-4E8D-8744-8253-03B1F7CAD2C1}" type="datetime1">
              <a:rPr lang="en-US" smtClean="0"/>
              <a:t>5/19/26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1591F3-D080-FA41-9E9F-13C9088FEE6B}" type="datetime1">
              <a:rPr lang="en-US" smtClean="0"/>
              <a:t>5/19/26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NULL"/><Relationship Id="rId7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NUL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893" y="1897863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Recap Continuous Joint Distributions,</a:t>
            </a:r>
            <a:br>
              <a:rPr lang="en-US" sz="4800" dirty="0"/>
            </a:br>
            <a:r>
              <a:rPr lang="en-US" sz="4800" dirty="0"/>
              <a:t>Law of Total Probability (continuous)</a:t>
            </a:r>
            <a:br>
              <a:rPr lang="en-US" sz="4800" dirty="0"/>
            </a:br>
            <a:r>
              <a:rPr lang="en-US" sz="4800" dirty="0"/>
              <a:t>Law of Total Expectation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>
                <a:solidFill>
                  <a:schemeClr val="tx1"/>
                </a:solidFill>
              </a:rPr>
              <a:t>Lecture 22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FC66-9002-41E6-93E0-43A2DED8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Sheet</a:t>
            </a:r>
          </a:p>
        </p:txBody>
      </p:sp>
      <p:pic>
        <p:nvPicPr>
          <p:cNvPr id="5" name="Google Shape;833;p74">
            <a:extLst>
              <a:ext uri="{FF2B5EF4-FFF2-40B4-BE49-F238E27FC236}">
                <a16:creationId xmlns:a16="http://schemas.microsoft.com/office/drawing/2014/main" id="{17A30C63-1FD9-4333-BFC3-A213EE015D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66534"/>
            <a:ext cx="12192000" cy="589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831E4B-86E8-ACD5-26FF-7D97F0EA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99777"/>
            <a:ext cx="12663055" cy="3559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A1CFFD-5D34-EE39-0E4C-7AF3A8513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8" y="4892850"/>
            <a:ext cx="12164291" cy="47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19825-AE56-2DDC-8CD9-1455580E1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FFF6-3BA2-67D5-8E28-24D6FD3E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B7B1-E7EA-FB18-74C9-4EC48442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 – joint continuous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distns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Continuous law of total probability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Law of total expectation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A6F9C-C06E-63F8-660D-448F9803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CCE3B336-9C7D-C512-AEA4-04471A9F7912}"/>
              </a:ext>
            </a:extLst>
          </p:cNvPr>
          <p:cNvSpPr/>
          <p:nvPr/>
        </p:nvSpPr>
        <p:spPr>
          <a:xfrm rot="10800000">
            <a:off x="7420991" y="2185745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5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AFF-9D00-4AC9-82AF-39D5FC8E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C72D44-D26E-9357-E998-D399C91459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858014"/>
                <a:ext cx="10972799" cy="225972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an event and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a discrete random variable.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  <m:e/>
                          </m:eqAr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C72D44-D26E-9357-E998-D399C9145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858014"/>
                <a:ext cx="10972799" cy="2259721"/>
              </a:xfrm>
              <a:prstGeom prst="rect">
                <a:avLst/>
              </a:prstGeom>
              <a:blipFill>
                <a:blip r:embed="rId4"/>
                <a:stretch>
                  <a:fillRect l="-231" t="-41341" b="-6703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05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0799-845E-393B-49F4-75B12D392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8893-B54C-2260-E504-78E4F109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CF5D7C6-3DF2-8C86-1848-94D7349B94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441811"/>
                <a:ext cx="10972799" cy="2253053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an event and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 a continuous random variable.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41811"/>
                <a:ext cx="10972799" cy="2253053"/>
              </a:xfrm>
              <a:prstGeom prst="rect">
                <a:avLst/>
              </a:prstGeom>
              <a:blipFill>
                <a:blip r:embed="rId3"/>
                <a:stretch>
                  <a:fillRect l="-231" t="-33520" b="-10167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0102F9F-B05F-7812-CDB3-EE91F61936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858014"/>
                <a:ext cx="10972799" cy="225972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an event and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a discrete random variable.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  <m:e/>
                          </m:eqAr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C72D44-D26E-9357-E998-D399C9145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858014"/>
                <a:ext cx="10972799" cy="2259721"/>
              </a:xfrm>
              <a:prstGeom prst="rect">
                <a:avLst/>
              </a:prstGeom>
              <a:blipFill>
                <a:blip r:embed="rId4"/>
                <a:stretch>
                  <a:fillRect l="-231" t="-41341" b="-6703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41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AFF-9D00-4AC9-82AF-39D5FC8E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use of 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1180618" cy="244374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We have a coin with unknown bias.</a:t>
                </a:r>
              </a:p>
              <a:p>
                <a:pPr marL="0" indent="0">
                  <a:buNone/>
                </a:pPr>
                <a:r>
                  <a:rPr lang="en-US" sz="2800" dirty="0"/>
                  <a:t>Specifically, the coin has probability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of heads where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dirty="0"/>
                      <m:t>Next</m:t>
                    </m:r>
                    <m:r>
                      <m:rPr>
                        <m:nor/>
                      </m:rPr>
                      <a:rPr lang="en-US" sz="2800" dirty="0"/>
                      <m:t> 10 </m:t>
                    </m:r>
                    <m:r>
                      <m:rPr>
                        <m:nor/>
                      </m:rPr>
                      <a:rPr lang="en-US" sz="2800" dirty="0"/>
                      <m:t>flips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are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all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heads</m:t>
                    </m:r>
                    <m:r>
                      <m:rPr>
                        <m:nor/>
                      </m:rPr>
                      <a:rPr lang="en-US" sz="2800" b="0" i="0" dirty="0" smtClean="0"/>
                      <m:t>)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1180618" cy="2443746"/>
              </a:xfrm>
              <a:prstGeom prst="rect">
                <a:avLst/>
              </a:prstGeom>
              <a:blipFill>
                <a:blip r:embed="rId3"/>
                <a:stretch>
                  <a:fillRect l="-22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ED26637-BD9B-1DF4-19AF-E713A1FDD4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509" y="3656179"/>
                <a:ext cx="10972799" cy="1433534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000" dirty="0"/>
                  <a:t>Let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be an event and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 a continuous random variable.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ED26637-BD9B-1DF4-19AF-E713A1FDD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9" y="3656179"/>
                <a:ext cx="10972799" cy="1433534"/>
              </a:xfrm>
              <a:prstGeom prst="rect">
                <a:avLst/>
              </a:prstGeom>
              <a:blipFill>
                <a:blip r:embed="rId4"/>
                <a:stretch>
                  <a:fillRect t="-53913" b="-10869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54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EA203-B4AD-2DF3-EF58-F76A815E4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9F61-F216-BEB3-AEB0-C0BC4A03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use of 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8733B22-D53A-D584-97B4-902475640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1180618" cy="244374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We have a coin with unknown bias.</a:t>
                </a:r>
              </a:p>
              <a:p>
                <a:pPr marL="0" indent="0">
                  <a:buNone/>
                </a:pPr>
                <a:r>
                  <a:rPr lang="en-US" sz="2800" dirty="0"/>
                  <a:t>Specifically, the coin has probability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of heads where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dirty="0"/>
                      <m:t>Next</m:t>
                    </m:r>
                    <m:r>
                      <m:rPr>
                        <m:nor/>
                      </m:rPr>
                      <a:rPr lang="en-US" sz="2800" dirty="0"/>
                      <m:t> 10 </m:t>
                    </m:r>
                    <m:r>
                      <m:rPr>
                        <m:nor/>
                      </m:rPr>
                      <a:rPr lang="en-US" sz="2800" dirty="0"/>
                      <m:t>flips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are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all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heads</m:t>
                    </m:r>
                    <m:r>
                      <m:rPr>
                        <m:nor/>
                      </m:rPr>
                      <a:rPr lang="en-US" sz="2800" b="0" i="0" dirty="0" smtClean="0"/>
                      <m:t>)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1180618" cy="2443746"/>
              </a:xfrm>
              <a:prstGeom prst="rect">
                <a:avLst/>
              </a:prstGeom>
              <a:blipFill>
                <a:blip r:embed="rId3"/>
                <a:stretch>
                  <a:fillRect l="-22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3E6775-F09D-F71B-9811-088DEBD9C036}"/>
                  </a:ext>
                </a:extLst>
              </p:cNvPr>
              <p:cNvSpPr txBox="1"/>
              <p:nvPr/>
            </p:nvSpPr>
            <p:spPr>
              <a:xfrm>
                <a:off x="748145" y="4120738"/>
                <a:ext cx="6424551" cy="1250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Next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10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flips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are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all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heads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Next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 10 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flips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are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heads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nary>
                    </m:oMath>
                  </m:oMathPara>
                </a14:m>
                <a:endParaRPr lang="en-US" sz="2400" b="0" dirty="0" err="1">
                  <a:solidFill>
                    <a:schemeClr val="tx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EF3AA3-D0E7-28D2-9B7C-8A1BA69E2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4120738"/>
                <a:ext cx="6424551" cy="1250471"/>
              </a:xfrm>
              <a:prstGeom prst="rect">
                <a:avLst/>
              </a:prstGeom>
              <a:blipFill>
                <a:blip r:embed="rId4"/>
                <a:stretch>
                  <a:fillRect l="-14427" t="-92929" r="-1186" b="-176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21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156FE-E8A6-B517-DF71-788215676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C979-08ED-110F-AFEE-82EFF354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use of law of total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FD4833F-1BDA-E266-332C-FBCDC9A405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1180618" cy="504138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A certain worker is able to complete jobs efficiently until they are too tired, which happens after a number of hours </a:t>
                </a:r>
                <a:r>
                  <a:rPr lang="en-US" sz="2800" dirty="0">
                    <a:solidFill>
                      <a:srgbClr val="0070C0"/>
                    </a:solidFill>
                  </a:rPr>
                  <a:t>T </a:t>
                </a:r>
                <a:r>
                  <a:rPr lang="en-US" sz="2800" dirty="0"/>
                  <a:t> which is exponential, with parameter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Jobs to be performed arrive according to a Poisson distribution with a rate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jobs per hour. Any job that arrives before time T (i.e., before the worker is tired) is successfully completed.</a:t>
                </a:r>
              </a:p>
              <a:p>
                <a:pPr marL="0" indent="0">
                  <a:buNone/>
                </a:pPr>
                <a:r>
                  <a:rPr lang="en-US" sz="2800" dirty="0"/>
                  <a:t>What is the probability that the worker completes </a:t>
                </a: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k</a:t>
                </a:r>
                <a:r>
                  <a:rPr lang="en-US" sz="2800" dirty="0"/>
                  <a:t> jobs before they are too tired?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FD4833F-1BDA-E266-332C-FBCDC9A40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1180618" cy="5041380"/>
              </a:xfrm>
              <a:prstGeom prst="rect">
                <a:avLst/>
              </a:prstGeom>
              <a:blipFill>
                <a:blip r:embed="rId3"/>
                <a:stretch>
                  <a:fillRect l="-227" r="-90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48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E0AA-E4B1-092C-D1E6-9DF51659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F91A5-8C4B-E987-590E-9BFE63EB2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46DDC-7480-3DA9-2A24-013911AB0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84CB-E663-C4DA-4403-1EE9EFBA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F4C4-F834-359E-4810-90EF98D0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 – joint continuous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distns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Continuous law of total probability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Conditional expectation and Law of Total Expectation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DD5AB-7B9F-61EC-3A62-F396C282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BCF7AAF-42FE-D444-C67A-1DBA25B9BB7C}"/>
              </a:ext>
            </a:extLst>
          </p:cNvPr>
          <p:cNvSpPr/>
          <p:nvPr/>
        </p:nvSpPr>
        <p:spPr>
          <a:xfrm rot="10800000">
            <a:off x="10501593" y="2791386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A36A-36F8-4B82-8328-D48C2605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 and Law of Total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C112D-CE29-4C36-AE6F-4C6E9AFA0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Suppose someone gave 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fair coins and we wanted to compute the expected number of heads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from flipping those coins.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rgbClr val="0070C0"/>
                    </a:solidFill>
                  </a:rPr>
                  <a:t>                                                                                                  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C112D-CE29-4C36-AE6F-4C6E9AFA0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5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Recap – joint continuous </a:t>
            </a:r>
            <a:r>
              <a:rPr lang="en-US" dirty="0" err="1">
                <a:solidFill>
                  <a:schemeClr val="tx2"/>
                </a:solidFill>
              </a:rPr>
              <a:t>distns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Continuous law of total probability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Law of total expectation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22D0-5147-2541-9B6F-4904F7D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F46FEEC-B38C-534C-BE0B-DA702BA04678}"/>
              </a:ext>
            </a:extLst>
          </p:cNvPr>
          <p:cNvSpPr/>
          <p:nvPr/>
        </p:nvSpPr>
        <p:spPr>
          <a:xfrm rot="10800000">
            <a:off x="7230986" y="1591979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8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AFF-9D00-4AC9-82AF-39D5FC8E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421753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a discrete random variable then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conditional expectation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given event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  <m:brk m:alnAt="7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421753"/>
              </a:xfrm>
              <a:prstGeom prst="rect">
                <a:avLst/>
              </a:prstGeo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A17749-A210-4744-B27F-14EA10891B5E}"/>
                  </a:ext>
                </a:extLst>
              </p:cNvPr>
              <p:cNvSpPr txBox="1"/>
              <p:nvPr/>
            </p:nvSpPr>
            <p:spPr>
              <a:xfrm>
                <a:off x="609600" y="3952806"/>
                <a:ext cx="10972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Notes: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Can be phrased as a “random variable version”</a:t>
                </a:r>
                <a:b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</a:b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</a:br>
                <a:b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</a:br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Linearity of expectation still applies here</a:t>
                </a:r>
                <a:b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</a:b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𝑏𝑌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A17749-A210-4744-B27F-14EA10891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52806"/>
                <a:ext cx="10972800" cy="3416320"/>
              </a:xfrm>
              <a:prstGeom prst="rect">
                <a:avLst/>
              </a:prstGeom>
              <a:blipFill>
                <a:blip r:embed="rId3"/>
                <a:stretch>
                  <a:fillRect l="-833"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7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AFF-9D00-4AC9-82AF-39D5FC8E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49965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Law of Total Expectation (event version).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a random variable and let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partition the sample space. Then,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499659"/>
              </a:xfrm>
              <a:prstGeom prst="rect">
                <a:avLst/>
              </a:prstGeo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383DD86-9475-4304-866B-6B3AFB97F8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3856692"/>
                <a:ext cx="10972799" cy="242008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Law of Total Expectation (random variable version).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a random variable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be a discrete random variable. Then,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𝑌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𝑌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383DD86-9475-4304-866B-6B3AFB97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56692"/>
                <a:ext cx="10972799" cy="2420086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F881-DD7A-4653-B23F-4CFB1202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Law of Total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9C687-1074-4D10-BA53-F6E3B5B304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Follows from Law of Total Probability and manipulating sums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fName>
                                <m:e>
                                  <m:d>
                                    <m:dPr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)⋅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fName>
                                <m:e>
                                  <m:d>
                                    <m:dPr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func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9C687-1074-4D10-BA53-F6E3B5B304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AFE1FB9-45EB-479B-8C68-F2F15A02B6EF}"/>
              </a:ext>
            </a:extLst>
          </p:cNvPr>
          <p:cNvSpPr txBox="1"/>
          <p:nvPr/>
        </p:nvSpPr>
        <p:spPr>
          <a:xfrm>
            <a:off x="9637776" y="3190825"/>
            <a:ext cx="141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(by LTP)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63B8B-4994-427A-BCA4-5B15B0E47D43}"/>
              </a:ext>
            </a:extLst>
          </p:cNvPr>
          <p:cNvSpPr txBox="1"/>
          <p:nvPr/>
        </p:nvSpPr>
        <p:spPr>
          <a:xfrm>
            <a:off x="7717536" y="4311923"/>
            <a:ext cx="333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(change order of sums)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01401-7814-4900-898D-F45152D6CA52}"/>
              </a:ext>
            </a:extLst>
          </p:cNvPr>
          <p:cNvSpPr txBox="1"/>
          <p:nvPr/>
        </p:nvSpPr>
        <p:spPr>
          <a:xfrm>
            <a:off x="7991856" y="5215809"/>
            <a:ext cx="306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(def of cond. expect.)</a:t>
            </a:r>
          </a:p>
        </p:txBody>
      </p:sp>
    </p:spTree>
    <p:extLst>
      <p:ext uri="{BB962C8B-B14F-4D97-AF65-F5344CB8AC3E}">
        <p14:creationId xmlns:p14="http://schemas.microsoft.com/office/powerpoint/2010/main" val="427059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A36A-36F8-4B82-8328-D48C2605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Flipping a Random Number of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C112D-CE29-4C36-AE6F-4C6E9AFA0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Suppose someone gave 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fair coins and we wanted to compute the expected number of heads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from flipping those coins.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By the Law of Total Expectation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|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]⋅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rgbClr val="0070C0"/>
                    </a:solidFill>
                  </a:rPr>
                  <a:t>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⋅5=2.5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C112D-CE29-4C36-AE6F-4C6E9AFA0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769" b="-1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5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A36A-36F8-4B82-8328-D48C2605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Computer Failures (a familiar 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C112D-CE29-4C36-AE6F-4C6E9AFA0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Suppose your computer operates in a sequence of steps, and that at each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your computer will fail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(independently of other steps).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Let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be the number of steps it takes your computer to fail.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C112D-CE29-4C36-AE6F-4C6E9AFA0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236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9C8973-5D31-63A2-1A9A-BF7EA6381DF7}"/>
                  </a:ext>
                </a:extLst>
              </p:cNvPr>
              <p:cNvSpPr txBox="1"/>
              <p:nvPr/>
            </p:nvSpPr>
            <p:spPr>
              <a:xfrm>
                <a:off x="609600" y="1297825"/>
                <a:ext cx="1050471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Then by LTE,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=1]⋅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𝑌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𝑌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=0]⋅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=1⋅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ea typeface="Cambria Math" panose="02040503050406030204" pitchFamily="18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𝑌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=0]⋅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𝑝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70C0"/>
                  </a:solidFill>
                  <a:ea typeface="Cambria Math" panose="02040503050406030204" pitchFamily="18" charset="0"/>
                  <a:cs typeface="Helvetica" charset="0"/>
                </a:endParaRPr>
              </a:p>
              <a:p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  <a:cs typeface="Helvetica" charset="0"/>
                </a:endParaRPr>
              </a:p>
              <a:p>
                <a:endParaRPr lang="en-US" sz="2400" b="0" dirty="0">
                  <a:solidFill>
                    <a:srgbClr val="0070C0"/>
                  </a:solidFill>
                  <a:ea typeface="Cambria Math" panose="02040503050406030204" pitchFamily="18" charset="0"/>
                  <a:cs typeface="Helvetica" charset="0"/>
                </a:endParaRPr>
              </a:p>
              <a:p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ea typeface="Cambria Math" panose="02040503050406030204" pitchFamily="18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1+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since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=0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experiment  	  							                                                   starting at step 2 looks like   	                                                                                            original experiment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9C8973-5D31-63A2-1A9A-BF7EA6381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7825"/>
                <a:ext cx="10504714" cy="3416320"/>
              </a:xfrm>
              <a:prstGeom prst="rect">
                <a:avLst/>
              </a:prstGeom>
              <a:blipFill>
                <a:blip r:embed="rId2"/>
                <a:stretch>
                  <a:fillRect l="-966" t="-1111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15400D-C542-970A-8273-3A03F7107AC3}"/>
                  </a:ext>
                </a:extLst>
              </p:cNvPr>
              <p:cNvSpPr txBox="1"/>
              <p:nvPr/>
            </p:nvSpPr>
            <p:spPr>
              <a:xfrm>
                <a:off x="609600" y="6012911"/>
                <a:ext cx="3561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ea typeface="Cambria Math" panose="02040503050406030204" pitchFamily="18" charset="0"/>
                    <a:cs typeface="Helvetica" charset="0"/>
                  </a:rPr>
                  <a:t>Solving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=1/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𝑝</m:t>
                    </m:r>
                  </m:oMath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15400D-C542-970A-8273-3A03F7107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12911"/>
                <a:ext cx="3561809" cy="461665"/>
              </a:xfrm>
              <a:prstGeom prst="rect">
                <a:avLst/>
              </a:prstGeom>
              <a:blipFill>
                <a:blip r:embed="rId3"/>
                <a:stretch>
                  <a:fillRect l="-28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305257-7192-A14D-C281-83C92ADC453D}"/>
                  </a:ext>
                </a:extLst>
              </p:cNvPr>
              <p:cNvSpPr txBox="1"/>
              <p:nvPr/>
            </p:nvSpPr>
            <p:spPr>
              <a:xfrm>
                <a:off x="596467" y="350099"/>
                <a:ext cx="92560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be the indicator random variable for the event of failure in 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305257-7192-A14D-C281-83C92ADC4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7" y="350099"/>
                <a:ext cx="9256060" cy="461665"/>
              </a:xfrm>
              <a:prstGeom prst="rect">
                <a:avLst/>
              </a:prstGeom>
              <a:blipFill>
                <a:blip r:embed="rId4"/>
                <a:stretch>
                  <a:fillRect l="-1097" t="-8108" r="-13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F14E-794A-E847-9CCA-3E6C550D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57" y="155453"/>
            <a:ext cx="10972800" cy="878301"/>
          </a:xfrm>
        </p:spPr>
        <p:txBody>
          <a:bodyPr/>
          <a:lstStyle/>
          <a:p>
            <a:r>
              <a:rPr lang="en-US" dirty="0"/>
              <a:t>Example -- Elevator rides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5E671-EF2E-5141-9613-26D46D78C7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669" y="834236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The number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of people who enter an elevator on the ground floor is a Poisson random variable with mean 10. If there are N floors above the ground floor, and if each person is equally likely to get off at any one of the N floors, independently of where others get off, compute the expected number of stops the elevator will make before discharging all the passengers.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5E671-EF2E-5141-9613-26D46D78C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669" y="834236"/>
                <a:ext cx="10972800" cy="4949685"/>
              </a:xfrm>
              <a:blipFill>
                <a:blip r:embed="rId2"/>
                <a:stretch>
                  <a:fillRect l="-1156" t="-1279" r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504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D4E2-5231-69AB-7222-670DA999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585EB-3950-B232-F51F-8C9FD3EF7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F14E-794A-E847-9CCA-3E6C550D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57" y="155453"/>
            <a:ext cx="10972800" cy="878301"/>
          </a:xfrm>
        </p:spPr>
        <p:txBody>
          <a:bodyPr/>
          <a:lstStyle/>
          <a:p>
            <a:r>
              <a:rPr lang="en-US" dirty="0"/>
              <a:t>Example -- Elevator rides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5E671-EF2E-5141-9613-26D46D78C7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669" y="834236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The number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of people who enter an elevator on the ground floor is a Poisson random variable with mean 10. If there are N floors above the ground floor, and if each person is equally likely to get off at any one of the N floors, independently of where others get off, compute the expected number of stops the elevator will make before discharging all the passengers.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5E671-EF2E-5141-9613-26D46D78C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669" y="834236"/>
                <a:ext cx="10972800" cy="4949685"/>
              </a:xfrm>
              <a:blipFill>
                <a:blip r:embed="rId2"/>
                <a:stretch>
                  <a:fillRect l="-1156" t="-1279" r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8B2B6A-58D9-D23F-E6AE-23E3BD84CBA6}"/>
                  </a:ext>
                </a:extLst>
              </p:cNvPr>
              <p:cNvSpPr txBox="1"/>
              <p:nvPr/>
            </p:nvSpPr>
            <p:spPr>
              <a:xfrm>
                <a:off x="880206" y="4207882"/>
                <a:ext cx="8067080" cy="2527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		  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( 1−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:r>
                  <a:rPr lang="en-US" sz="2800" b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 	</a:t>
                </a:r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8B2B6A-58D9-D23F-E6AE-23E3BD84C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6" y="4207882"/>
                <a:ext cx="8067080" cy="2527295"/>
              </a:xfrm>
              <a:prstGeom prst="rect">
                <a:avLst/>
              </a:prstGeom>
              <a:blipFill>
                <a:blip r:embed="rId3"/>
                <a:stretch>
                  <a:fillRect l="-1572" t="-5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3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FC66-9002-41E6-93E0-43A2DED8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Sheet (with continuous RVs)</a:t>
            </a:r>
          </a:p>
        </p:txBody>
      </p:sp>
      <p:pic>
        <p:nvPicPr>
          <p:cNvPr id="5" name="Google Shape;833;p74">
            <a:extLst>
              <a:ext uri="{FF2B5EF4-FFF2-40B4-BE49-F238E27FC236}">
                <a16:creationId xmlns:a16="http://schemas.microsoft.com/office/drawing/2014/main" id="{17A30C63-1FD9-4333-BFC3-A213EE015D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66534"/>
            <a:ext cx="12192000" cy="5891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93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C5F00-9740-66E5-C186-D990AF741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F296-0D00-CC1F-05CC-CC71BC6F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Sheet</a:t>
            </a:r>
          </a:p>
        </p:txBody>
      </p:sp>
      <p:pic>
        <p:nvPicPr>
          <p:cNvPr id="5" name="Google Shape;833;p74">
            <a:extLst>
              <a:ext uri="{FF2B5EF4-FFF2-40B4-BE49-F238E27FC236}">
                <a16:creationId xmlns:a16="http://schemas.microsoft.com/office/drawing/2014/main" id="{0D35661D-98C3-BB3D-EF9F-D34C5AF9B7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66534"/>
            <a:ext cx="12192000" cy="589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E49EFA-DF86-FDF5-DC49-C0ED68C5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99777"/>
            <a:ext cx="12663055" cy="3559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67BA9-BED3-C0A6-AD41-B62924123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8" y="4892850"/>
            <a:ext cx="12164291" cy="47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Uniform distribution on a unit disk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73666" y="1626809"/>
            <a:ext cx="3474720" cy="3474720"/>
            <a:chOff x="2057400" y="1491343"/>
            <a:chExt cx="3474720" cy="347472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71800" y="2405743"/>
              <a:ext cx="1645920" cy="16459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1961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2"/>
              <a:endCxn id="4" idx="6"/>
            </p:cNvCxnSpPr>
            <p:nvPr/>
          </p:nvCxnSpPr>
          <p:spPr>
            <a:xfrm>
              <a:off x="2971800" y="3228703"/>
              <a:ext cx="164592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  <a:endCxn id="4" idx="4"/>
            </p:cNvCxnSpPr>
            <p:nvPr/>
          </p:nvCxnSpPr>
          <p:spPr>
            <a:xfrm>
              <a:off x="3794760" y="2405743"/>
              <a:ext cx="0" cy="16459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2"/>
            </p:cNvCxnSpPr>
            <p:nvPr/>
          </p:nvCxnSpPr>
          <p:spPr>
            <a:xfrm flipH="1">
              <a:off x="2057400" y="3228703"/>
              <a:ext cx="914400" cy="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794760" y="149134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6"/>
            </p:cNvCxnSpPr>
            <p:nvPr/>
          </p:nvCxnSpPr>
          <p:spPr>
            <a:xfrm>
              <a:off x="4617720" y="322870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" idx="4"/>
            </p:cNvCxnSpPr>
            <p:nvPr/>
          </p:nvCxnSpPr>
          <p:spPr>
            <a:xfrm>
              <a:off x="3794760" y="405166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425681" y="2935698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7005" y="21313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7360" y="293569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6215" y="395966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3896" y="310961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28446" y="2474033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What is the joint density?</a:t>
            </a:r>
            <a:endParaRPr lang="en-US" sz="2400" b="0" dirty="0">
              <a:solidFill>
                <a:srgbClr val="0070C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Suppose that a pair of random variables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chosen uniformly </a:t>
                </a:r>
              </a:p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from the set of real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y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blipFill>
                <a:blip r:embed="rId3"/>
                <a:stretch>
                  <a:fillRect l="-1013" t="-4478" r="-86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91371" y="3429000"/>
                <a:ext cx="5187959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c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0     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otherwise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371" y="3429000"/>
                <a:ext cx="5187959" cy="916148"/>
              </a:xfrm>
              <a:prstGeom prst="rect">
                <a:avLst/>
              </a:prstGeom>
              <a:blipFill>
                <a:blip r:embed="rId4"/>
                <a:stretch>
                  <a:fillRect t="-198630" b="-287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44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Uniform distribution on a unit disk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73666" y="1626809"/>
            <a:ext cx="3474720" cy="3474720"/>
            <a:chOff x="2057400" y="1491343"/>
            <a:chExt cx="3474720" cy="347472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71800" y="2405743"/>
              <a:ext cx="1645920" cy="16459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1961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2"/>
              <a:endCxn id="4" idx="6"/>
            </p:cNvCxnSpPr>
            <p:nvPr/>
          </p:nvCxnSpPr>
          <p:spPr>
            <a:xfrm>
              <a:off x="2971800" y="3228703"/>
              <a:ext cx="164592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  <a:endCxn id="4" idx="4"/>
            </p:cNvCxnSpPr>
            <p:nvPr/>
          </p:nvCxnSpPr>
          <p:spPr>
            <a:xfrm>
              <a:off x="3794760" y="2405743"/>
              <a:ext cx="0" cy="16459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2"/>
            </p:cNvCxnSpPr>
            <p:nvPr/>
          </p:nvCxnSpPr>
          <p:spPr>
            <a:xfrm flipH="1">
              <a:off x="2057400" y="3228703"/>
              <a:ext cx="914400" cy="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794760" y="149134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6"/>
            </p:cNvCxnSpPr>
            <p:nvPr/>
          </p:nvCxnSpPr>
          <p:spPr>
            <a:xfrm>
              <a:off x="4617720" y="322870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" idx="4"/>
            </p:cNvCxnSpPr>
            <p:nvPr/>
          </p:nvCxnSpPr>
          <p:spPr>
            <a:xfrm>
              <a:off x="3794760" y="405166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425681" y="2935698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7005" y="21313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7360" y="293569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6215" y="395966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3896" y="310961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This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a disk of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which has area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𝜋</m:t>
                    </m:r>
                  </m:oMath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blipFill>
                <a:blip r:embed="rId2"/>
                <a:stretch>
                  <a:fillRect l="-16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Suppose that a pair of random </a:t>
                </a:r>
                <a:r>
                  <a:rPr lang="en-US" sz="2400" dirty="0" err="1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variabes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chosen uniformly </a:t>
                </a:r>
              </a:p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from the set of real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y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blipFill>
                <a:blip r:embed="rId3"/>
                <a:stretch>
                  <a:fillRect l="-1113" t="-5839" r="-7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0     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otherwise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EE632E-3C16-7ED8-A720-8814B8C00A08}"/>
                  </a:ext>
                </a:extLst>
              </p:cNvPr>
              <p:cNvSpPr txBox="1"/>
              <p:nvPr/>
            </p:nvSpPr>
            <p:spPr>
              <a:xfrm>
                <a:off x="4223534" y="4589178"/>
                <a:ext cx="2107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?</a:t>
                </a:r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EE632E-3C16-7ED8-A720-8814B8C00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34" y="4589178"/>
                <a:ext cx="2107949" cy="461665"/>
              </a:xfrm>
              <a:prstGeom prst="rect">
                <a:avLst/>
              </a:prstGeom>
              <a:blipFill>
                <a:blip r:embed="rId5"/>
                <a:stretch>
                  <a:fillRect l="-4790" t="-8108" r="-359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60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Uniform distribution on a unit disk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73666" y="1626809"/>
            <a:ext cx="3474720" cy="3474720"/>
            <a:chOff x="2057400" y="1491343"/>
            <a:chExt cx="3474720" cy="347472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71800" y="2405743"/>
              <a:ext cx="1645920" cy="16459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1961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2"/>
              <a:endCxn id="4" idx="6"/>
            </p:cNvCxnSpPr>
            <p:nvPr/>
          </p:nvCxnSpPr>
          <p:spPr>
            <a:xfrm>
              <a:off x="2971800" y="3228703"/>
              <a:ext cx="164592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  <a:endCxn id="4" idx="4"/>
            </p:cNvCxnSpPr>
            <p:nvPr/>
          </p:nvCxnSpPr>
          <p:spPr>
            <a:xfrm>
              <a:off x="3794760" y="2405743"/>
              <a:ext cx="0" cy="16459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2"/>
            </p:cNvCxnSpPr>
            <p:nvPr/>
          </p:nvCxnSpPr>
          <p:spPr>
            <a:xfrm flipH="1">
              <a:off x="2057400" y="3228703"/>
              <a:ext cx="914400" cy="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794760" y="149134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6"/>
            </p:cNvCxnSpPr>
            <p:nvPr/>
          </p:nvCxnSpPr>
          <p:spPr>
            <a:xfrm>
              <a:off x="4617720" y="322870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" idx="4"/>
            </p:cNvCxnSpPr>
            <p:nvPr/>
          </p:nvCxnSpPr>
          <p:spPr>
            <a:xfrm>
              <a:off x="3794760" y="405166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425681" y="2935698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7005" y="21313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7360" y="293569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6215" y="395966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3896" y="310961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This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a disk of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which has area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𝜋</m:t>
                    </m:r>
                  </m:oMath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blipFill>
                <a:blip r:embed="rId2"/>
                <a:stretch>
                  <a:fillRect l="-16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3131907" y="1226654"/>
                <a:ext cx="89119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Suppose that a pair of random variables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chosen uniformly </a:t>
                </a:r>
              </a:p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from the set of real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y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07" y="1226654"/>
                <a:ext cx="8911991" cy="830997"/>
              </a:xfrm>
              <a:prstGeom prst="rect">
                <a:avLst/>
              </a:prstGeom>
              <a:blipFill>
                <a:blip r:embed="rId3"/>
                <a:stretch>
                  <a:fillRect l="-996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0     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otherwise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35687" y="4469182"/>
                <a:ext cx="3017557" cy="1009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𝜋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d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687" y="4469182"/>
                <a:ext cx="3017557" cy="1009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770660" y="5685347"/>
                <a:ext cx="2164119" cy="55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𝜋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660" y="5685347"/>
                <a:ext cx="2164119" cy="552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43C1B4-8A70-6B9F-EB46-3B82EC0BF29A}"/>
                  </a:ext>
                </a:extLst>
              </p:cNvPr>
              <p:cNvSpPr txBox="1"/>
              <p:nvPr/>
            </p:nvSpPr>
            <p:spPr>
              <a:xfrm>
                <a:off x="4223534" y="4589178"/>
                <a:ext cx="2107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?</a:t>
                </a:r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43C1B4-8A70-6B9F-EB46-3B82EC0BF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34" y="4589178"/>
                <a:ext cx="2107949" cy="461665"/>
              </a:xfrm>
              <a:prstGeom prst="rect">
                <a:avLst/>
              </a:prstGeom>
              <a:blipFill>
                <a:blip r:embed="rId8"/>
                <a:stretch>
                  <a:fillRect l="-4790" t="-8108" r="-359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6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Uniform distribution on a unit disk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73666" y="1626809"/>
            <a:ext cx="3474720" cy="3474720"/>
            <a:chOff x="2057400" y="1491343"/>
            <a:chExt cx="3474720" cy="347472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971800" y="2405743"/>
              <a:ext cx="1645920" cy="16459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1961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2"/>
              <a:endCxn id="4" idx="6"/>
            </p:cNvCxnSpPr>
            <p:nvPr/>
          </p:nvCxnSpPr>
          <p:spPr>
            <a:xfrm>
              <a:off x="2971800" y="3228703"/>
              <a:ext cx="164592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  <a:endCxn id="4" idx="4"/>
            </p:cNvCxnSpPr>
            <p:nvPr/>
          </p:nvCxnSpPr>
          <p:spPr>
            <a:xfrm>
              <a:off x="3794760" y="2405743"/>
              <a:ext cx="0" cy="16459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2"/>
            </p:cNvCxnSpPr>
            <p:nvPr/>
          </p:nvCxnSpPr>
          <p:spPr>
            <a:xfrm flipH="1">
              <a:off x="2057400" y="3228703"/>
              <a:ext cx="914400" cy="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794760" y="149134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6"/>
            </p:cNvCxnSpPr>
            <p:nvPr/>
          </p:nvCxnSpPr>
          <p:spPr>
            <a:xfrm>
              <a:off x="4617720" y="322870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" idx="4"/>
            </p:cNvCxnSpPr>
            <p:nvPr/>
          </p:nvCxnSpPr>
          <p:spPr>
            <a:xfrm>
              <a:off x="3794760" y="405166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425681" y="2935698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7005" y="21313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7360" y="293569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6215" y="395966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3896" y="310961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This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a disk of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which has area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𝜋</m:t>
                    </m:r>
                  </m:oMath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46" y="2474033"/>
                <a:ext cx="5455532" cy="461665"/>
              </a:xfrm>
              <a:prstGeom prst="rect">
                <a:avLst/>
              </a:prstGeom>
              <a:blipFill>
                <a:blip r:embed="rId2"/>
                <a:stretch>
                  <a:fillRect l="-16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Suppose that a pair of random variables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chosen uniformly </a:t>
                </a:r>
              </a:p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from the set of real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y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07" y="1226654"/>
                <a:ext cx="8761309" cy="830997"/>
              </a:xfrm>
              <a:prstGeom prst="rect">
                <a:avLst/>
              </a:prstGeom>
              <a:blipFill>
                <a:blip r:embed="rId3"/>
                <a:stretch>
                  <a:fillRect l="-1013" t="-4478" r="-86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0     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otherwise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401" y="2935563"/>
                <a:ext cx="4680319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E0165D3-3E18-4E38-B015-E5F85642B77D}"/>
                  </a:ext>
                </a:extLst>
              </p:cNvPr>
              <p:cNvSpPr txBox="1"/>
              <p:nvPr/>
            </p:nvSpPr>
            <p:spPr>
              <a:xfrm>
                <a:off x="124742" y="5567936"/>
                <a:ext cx="6014330" cy="121655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Are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independent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?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E0165D3-3E18-4E38-B015-E5F85642B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2" y="5567936"/>
                <a:ext cx="6014330" cy="1216551"/>
              </a:xfrm>
              <a:prstGeom prst="rect">
                <a:avLst/>
              </a:prstGeom>
              <a:blipFill>
                <a:blip r:embed="rId5"/>
                <a:stretch>
                  <a:fillRect l="-1474" t="-2041" b="-8163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66DAA2-CB32-6142-6639-FB2E270FA190}"/>
                  </a:ext>
                </a:extLst>
              </p:cNvPr>
              <p:cNvSpPr txBox="1"/>
              <p:nvPr/>
            </p:nvSpPr>
            <p:spPr>
              <a:xfrm>
                <a:off x="5847433" y="4495826"/>
                <a:ext cx="3017557" cy="1009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𝜋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d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66DAA2-CB32-6142-6639-FB2E270FA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433" y="4495826"/>
                <a:ext cx="3017557" cy="1009122"/>
              </a:xfrm>
              <a:prstGeom prst="rect">
                <a:avLst/>
              </a:prstGeom>
              <a:blipFill>
                <a:blip r:embed="rId6"/>
                <a:stretch>
                  <a:fillRect l="-2521" t="-140000" b="-2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7A6EEF-0024-AD47-281E-996756A87C8E}"/>
                  </a:ext>
                </a:extLst>
              </p:cNvPr>
              <p:cNvSpPr txBox="1"/>
              <p:nvPr/>
            </p:nvSpPr>
            <p:spPr>
              <a:xfrm>
                <a:off x="6665756" y="5646292"/>
                <a:ext cx="2164119" cy="55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𝜋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7A6EEF-0024-AD47-281E-996756A87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756" y="5646292"/>
                <a:ext cx="2164119" cy="552844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696E54-1178-3A49-6FA1-AB44B24B78C6}"/>
                  </a:ext>
                </a:extLst>
              </p:cNvPr>
              <p:cNvSpPr txBox="1"/>
              <p:nvPr/>
            </p:nvSpPr>
            <p:spPr>
              <a:xfrm>
                <a:off x="9169965" y="4447019"/>
                <a:ext cx="2962734" cy="1071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Y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y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𝜋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x</m:t>
                          </m:r>
                        </m:e>
                      </m:nary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696E54-1178-3A49-6FA1-AB44B24B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965" y="4447019"/>
                <a:ext cx="2962734" cy="1071897"/>
              </a:xfrm>
              <a:prstGeom prst="rect">
                <a:avLst/>
              </a:prstGeom>
              <a:blipFill>
                <a:blip r:embed="rId8"/>
                <a:stretch>
                  <a:fillRect l="-3404" t="-127907" b="-19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EBD488-4ED3-D131-2CEF-35C2A9ACA2CF}"/>
                  </a:ext>
                </a:extLst>
              </p:cNvPr>
              <p:cNvSpPr txBox="1"/>
              <p:nvPr/>
            </p:nvSpPr>
            <p:spPr>
              <a:xfrm>
                <a:off x="9741858" y="5718322"/>
                <a:ext cx="2151358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𝜋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EBD488-4ED3-D131-2CEF-35C2A9ACA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858" y="5718322"/>
                <a:ext cx="2151358" cy="539571"/>
              </a:xfrm>
              <a:prstGeom prst="rect">
                <a:avLst/>
              </a:prstGeom>
              <a:blipFill>
                <a:blip r:embed="rId9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03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E4257-155F-BF26-2CAC-DBB4ABE8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04B0-3867-91A8-161A-4E2852AE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Uniform distribution on a unit disk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916C1A-67E9-6717-E55F-EA67946D4BB5}"/>
              </a:ext>
            </a:extLst>
          </p:cNvPr>
          <p:cNvGrpSpPr/>
          <p:nvPr/>
        </p:nvGrpSpPr>
        <p:grpSpPr>
          <a:xfrm>
            <a:off x="0" y="1460555"/>
            <a:ext cx="3474720" cy="3474720"/>
            <a:chOff x="2057400" y="1491343"/>
            <a:chExt cx="3474720" cy="34747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8A745CC-8121-CFE7-4D67-5EF59AEC63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1800" y="2405743"/>
              <a:ext cx="1645920" cy="16459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1961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12A5B5-D1E0-F61D-DB0B-97C9579570E9}"/>
                </a:ext>
              </a:extLst>
            </p:cNvPr>
            <p:cNvCxnSpPr>
              <a:stCxn id="4" idx="2"/>
              <a:endCxn id="4" idx="6"/>
            </p:cNvCxnSpPr>
            <p:nvPr/>
          </p:nvCxnSpPr>
          <p:spPr>
            <a:xfrm>
              <a:off x="2971800" y="3228703"/>
              <a:ext cx="164592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2A2FC8-52A6-D002-9362-94CE87334819}"/>
                </a:ext>
              </a:extLst>
            </p:cNvPr>
            <p:cNvCxnSpPr>
              <a:stCxn id="4" idx="0"/>
              <a:endCxn id="4" idx="4"/>
            </p:cNvCxnSpPr>
            <p:nvPr/>
          </p:nvCxnSpPr>
          <p:spPr>
            <a:xfrm>
              <a:off x="3794760" y="2405743"/>
              <a:ext cx="0" cy="16459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CA5138-05F7-5C8E-9F66-C7675D4A06E3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2057400" y="3228703"/>
              <a:ext cx="914400" cy="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48FFB-8AA2-6795-4064-3D544EDD2FF4}"/>
                </a:ext>
              </a:extLst>
            </p:cNvPr>
            <p:cNvCxnSpPr/>
            <p:nvPr/>
          </p:nvCxnSpPr>
          <p:spPr>
            <a:xfrm flipV="1">
              <a:off x="3794760" y="149134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8424712-14F6-821B-4769-B116037CD4A0}"/>
                </a:ext>
              </a:extLst>
            </p:cNvPr>
            <p:cNvCxnSpPr>
              <a:stCxn id="4" idx="6"/>
            </p:cNvCxnSpPr>
            <p:nvPr/>
          </p:nvCxnSpPr>
          <p:spPr>
            <a:xfrm>
              <a:off x="4617720" y="322870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2F1C08B-4C35-1251-BDB6-CFE3D2DA55AB}"/>
                </a:ext>
              </a:extLst>
            </p:cNvPr>
            <p:cNvCxnSpPr>
              <a:stCxn id="4" idx="4"/>
            </p:cNvCxnSpPr>
            <p:nvPr/>
          </p:nvCxnSpPr>
          <p:spPr>
            <a:xfrm>
              <a:off x="3794760" y="4051663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9438540-6589-091B-B43D-A1C25DAE4C1F}"/>
              </a:ext>
            </a:extLst>
          </p:cNvPr>
          <p:cNvSpPr txBox="1"/>
          <p:nvPr/>
        </p:nvSpPr>
        <p:spPr>
          <a:xfrm>
            <a:off x="2452015" y="2769444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F1F18-9A8E-FA68-1A53-604CE39B9CB8}"/>
              </a:ext>
            </a:extLst>
          </p:cNvPr>
          <p:cNvSpPr txBox="1"/>
          <p:nvPr/>
        </p:nvSpPr>
        <p:spPr>
          <a:xfrm>
            <a:off x="1713339" y="1965111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4B2109-FD08-6C98-BE9C-715832517224}"/>
              </a:ext>
            </a:extLst>
          </p:cNvPr>
          <p:cNvSpPr txBox="1"/>
          <p:nvPr/>
        </p:nvSpPr>
        <p:spPr>
          <a:xfrm>
            <a:off x="653694" y="276944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D84247-B90C-FCB2-BAFD-389690D5EB14}"/>
              </a:ext>
            </a:extLst>
          </p:cNvPr>
          <p:cNvSpPr txBox="1"/>
          <p:nvPr/>
        </p:nvSpPr>
        <p:spPr>
          <a:xfrm>
            <a:off x="1372549" y="379341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51E5D3-BF6D-4A2E-EF31-4F476FAE1297}"/>
              </a:ext>
            </a:extLst>
          </p:cNvPr>
          <p:cNvSpPr txBox="1"/>
          <p:nvPr/>
        </p:nvSpPr>
        <p:spPr>
          <a:xfrm>
            <a:off x="1570230" y="294336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C173E9-736D-417D-0993-D8CFAF79065E}"/>
                  </a:ext>
                </a:extLst>
              </p:cNvPr>
              <p:cNvSpPr txBox="1"/>
              <p:nvPr/>
            </p:nvSpPr>
            <p:spPr>
              <a:xfrm>
                <a:off x="3654780" y="2307779"/>
                <a:ext cx="5455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This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a disk of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which has area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𝜋</m:t>
                    </m:r>
                  </m:oMath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C173E9-736D-417D-0993-D8CFAF790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780" y="2307779"/>
                <a:ext cx="5455532" cy="461665"/>
              </a:xfrm>
              <a:prstGeom prst="rect">
                <a:avLst/>
              </a:prstGeom>
              <a:blipFill>
                <a:blip r:embed="rId2"/>
                <a:stretch>
                  <a:fillRect l="-1860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6CCE21-2F57-0A82-55A2-FF4B3AB5BCE2}"/>
                  </a:ext>
                </a:extLst>
              </p:cNvPr>
              <p:cNvSpPr txBox="1"/>
              <p:nvPr/>
            </p:nvSpPr>
            <p:spPr>
              <a:xfrm>
                <a:off x="3131907" y="1226654"/>
                <a:ext cx="89119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Suppose that a pair of random variables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chosen uniformly </a:t>
                </a:r>
              </a:p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from the set of real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y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6CCE21-2F57-0A82-55A2-FF4B3AB5B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07" y="1226654"/>
                <a:ext cx="8911991" cy="830997"/>
              </a:xfrm>
              <a:prstGeom prst="rect">
                <a:avLst/>
              </a:prstGeom>
              <a:blipFill>
                <a:blip r:embed="rId3"/>
                <a:stretch>
                  <a:fillRect l="-996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3795E5-A2C4-3C02-2E71-6891C895B78F}"/>
                  </a:ext>
                </a:extLst>
              </p:cNvPr>
              <p:cNvSpPr txBox="1"/>
              <p:nvPr/>
            </p:nvSpPr>
            <p:spPr>
              <a:xfrm>
                <a:off x="4198735" y="2769309"/>
                <a:ext cx="4680319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0     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otherwise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3795E5-A2C4-3C02-2E71-6891C895B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35" y="2769309"/>
                <a:ext cx="4680319" cy="1271438"/>
              </a:xfrm>
              <a:prstGeom prst="rect">
                <a:avLst/>
              </a:prstGeom>
              <a:blipFill>
                <a:blip r:embed="rId4"/>
                <a:stretch>
                  <a:fillRect l="-10541" t="-207843" b="-298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AAEA0E-FD83-B283-1139-70CC1BA17D5F}"/>
                  </a:ext>
                </a:extLst>
              </p:cNvPr>
              <p:cNvSpPr txBox="1"/>
              <p:nvPr/>
            </p:nvSpPr>
            <p:spPr>
              <a:xfrm>
                <a:off x="3249868" y="4333791"/>
                <a:ext cx="7469289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Let D be the distance of the point</a:t>
                </a:r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from the origin.</a:t>
                </a:r>
              </a:p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P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D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≤ 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d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?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D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d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E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D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? </a:t>
                </a:r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AAEA0E-FD83-B283-1139-70CC1BA17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868" y="4333791"/>
                <a:ext cx="7469289" cy="847220"/>
              </a:xfrm>
              <a:prstGeom prst="rect">
                <a:avLst/>
              </a:prstGeom>
              <a:blipFill>
                <a:blip r:embed="rId5"/>
                <a:stretch>
                  <a:fillRect l="-1188" t="-4412" r="-34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74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15973-D3DE-6D05-0165-3B7CE0E07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1B8E-5B51-17AB-EC60-93D8F93B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More joint densities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5831F31-F07F-AE30-0858-3CF1B8FD8899}"/>
                  </a:ext>
                </a:extLst>
              </p:cNvPr>
              <p:cNvSpPr txBox="1"/>
              <p:nvPr/>
            </p:nvSpPr>
            <p:spPr>
              <a:xfrm>
                <a:off x="436208" y="1670589"/>
                <a:ext cx="4029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joint density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and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</a:t>
                </a:r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5831F31-F07F-AE30-0858-3CF1B8FD8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08" y="1670589"/>
                <a:ext cx="4029245" cy="461665"/>
              </a:xfrm>
              <a:prstGeom prst="rect">
                <a:avLst/>
              </a:prstGeom>
              <a:blipFill>
                <a:blip r:embed="rId2"/>
                <a:stretch>
                  <a:fillRect l="-2516" t="-8108" r="-1572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52F5D1-3C39-AB3B-31A6-C2D6CC3FA891}"/>
                  </a:ext>
                </a:extLst>
              </p:cNvPr>
              <p:cNvSpPr txBox="1"/>
              <p:nvPr/>
            </p:nvSpPr>
            <p:spPr>
              <a:xfrm>
                <a:off x="291753" y="2579225"/>
                <a:ext cx="6323269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−2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Helvetica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0≤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x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y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≤∞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</m:t>
                              </m:r>
                              <m: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0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otherwise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52F5D1-3C39-AB3B-31A6-C2D6CC3F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3" y="2579225"/>
                <a:ext cx="6323269" cy="916148"/>
              </a:xfrm>
              <a:prstGeom prst="rect">
                <a:avLst/>
              </a:prstGeom>
              <a:blipFill>
                <a:blip r:embed="rId3"/>
                <a:stretch>
                  <a:fillRect t="-198630" b="-287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21B678-2412-0EEC-BE68-A4E8F8958794}"/>
                  </a:ext>
                </a:extLst>
              </p:cNvPr>
              <p:cNvSpPr txBox="1"/>
              <p:nvPr/>
            </p:nvSpPr>
            <p:spPr>
              <a:xfrm>
                <a:off x="436208" y="4195729"/>
                <a:ext cx="10287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P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&gt; 1,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&lt; 1)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?    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P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Y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?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What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  <a:ea typeface="Helvetica" charset="0"/>
                            <a:cs typeface="Helvetica" charset="0"/>
                          </a:rPr>
                          <m:t>is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?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21B678-2412-0EEC-BE68-A4E8F8958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08" y="4195729"/>
                <a:ext cx="10287210" cy="461665"/>
              </a:xfrm>
              <a:prstGeom prst="rect">
                <a:avLst/>
              </a:prstGeom>
              <a:blipFill>
                <a:blip r:embed="rId4"/>
                <a:stretch>
                  <a:fillRect l="-98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0340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271397</TotalTime>
  <Words>1425</Words>
  <Application>Microsoft Macintosh PowerPoint</Application>
  <PresentationFormat>Widescreen</PresentationFormat>
  <Paragraphs>172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Candara</vt:lpstr>
      <vt:lpstr>Helvetica</vt:lpstr>
      <vt:lpstr>Custom Design</vt:lpstr>
      <vt:lpstr>Recap Continuous Joint Distributions, Law of Total Probability (continuous) Law of Total Expectation</vt:lpstr>
      <vt:lpstr> Agenda</vt:lpstr>
      <vt:lpstr>Reference Sheet</vt:lpstr>
      <vt:lpstr>Example – Uniform distribution on a unit disk</vt:lpstr>
      <vt:lpstr>Example – Uniform distribution on a unit disk</vt:lpstr>
      <vt:lpstr>Example – Uniform distribution on a unit disk</vt:lpstr>
      <vt:lpstr>Example – Uniform distribution on a unit disk</vt:lpstr>
      <vt:lpstr>Example – Uniform distribution on a unit disk</vt:lpstr>
      <vt:lpstr>Example – More joint densities</vt:lpstr>
      <vt:lpstr>Reference Sheet</vt:lpstr>
      <vt:lpstr> Agenda</vt:lpstr>
      <vt:lpstr>Law of total probability</vt:lpstr>
      <vt:lpstr>Law of total probability</vt:lpstr>
      <vt:lpstr>Example 1: use of law of total probability</vt:lpstr>
      <vt:lpstr>Example 1: use of law of total probability</vt:lpstr>
      <vt:lpstr>Example 2: use of law of total probability</vt:lpstr>
      <vt:lpstr>PowerPoint Presentation</vt:lpstr>
      <vt:lpstr> Agenda</vt:lpstr>
      <vt:lpstr>Conditional Expectation and Law of Total Expectation</vt:lpstr>
      <vt:lpstr>Conditional Expectation</vt:lpstr>
      <vt:lpstr>Law of Total Expectation</vt:lpstr>
      <vt:lpstr>Proof of Law of Total Expectation</vt:lpstr>
      <vt:lpstr>Example – Flipping a Random Number of Coins</vt:lpstr>
      <vt:lpstr>Example – Computer Failures (a familiar example)</vt:lpstr>
      <vt:lpstr>PowerPoint Presentation</vt:lpstr>
      <vt:lpstr>Example -- Elevator rides</vt:lpstr>
      <vt:lpstr>PowerPoint Presentation</vt:lpstr>
      <vt:lpstr>Example -- Elevator rides</vt:lpstr>
      <vt:lpstr>Reference Sheet (with continuous RVs)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Anna Karlin</cp:lastModifiedBy>
  <cp:revision>6511</cp:revision>
  <cp:lastPrinted>2024-02-07T17:43:26Z</cp:lastPrinted>
  <dcterms:created xsi:type="dcterms:W3CDTF">2015-04-17T01:19:23Z</dcterms:created>
  <dcterms:modified xsi:type="dcterms:W3CDTF">2026-05-20T05:53:14Z</dcterms:modified>
  <cp:category/>
</cp:coreProperties>
</file>