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2"/>
  </p:notesMasterIdLst>
  <p:handoutMasterIdLst>
    <p:handoutMasterId r:id="rId53"/>
  </p:handoutMasterIdLst>
  <p:sldIdLst>
    <p:sldId id="256" r:id="rId2"/>
    <p:sldId id="282" r:id="rId3"/>
    <p:sldId id="286" r:id="rId4"/>
    <p:sldId id="287" r:id="rId5"/>
    <p:sldId id="290" r:id="rId6"/>
    <p:sldId id="257" r:id="rId7"/>
    <p:sldId id="291" r:id="rId8"/>
    <p:sldId id="1507" r:id="rId9"/>
    <p:sldId id="1464" r:id="rId10"/>
    <p:sldId id="1470" r:id="rId11"/>
    <p:sldId id="1469" r:id="rId12"/>
    <p:sldId id="1465" r:id="rId13"/>
    <p:sldId id="1472" r:id="rId14"/>
    <p:sldId id="1473" r:id="rId15"/>
    <p:sldId id="1451" r:id="rId16"/>
    <p:sldId id="1480" r:id="rId17"/>
    <p:sldId id="1479" r:id="rId18"/>
    <p:sldId id="264" r:id="rId19"/>
    <p:sldId id="1475" r:id="rId20"/>
    <p:sldId id="1482" r:id="rId21"/>
    <p:sldId id="1484" r:id="rId22"/>
    <p:sldId id="1476" r:id="rId23"/>
    <p:sldId id="1459" r:id="rId24"/>
    <p:sldId id="1454" r:id="rId25"/>
    <p:sldId id="1508" r:id="rId26"/>
    <p:sldId id="1477" r:id="rId27"/>
    <p:sldId id="1460" r:id="rId28"/>
    <p:sldId id="1462" r:id="rId29"/>
    <p:sldId id="278" r:id="rId30"/>
    <p:sldId id="1466" r:id="rId31"/>
    <p:sldId id="298" r:id="rId32"/>
    <p:sldId id="1478" r:id="rId33"/>
    <p:sldId id="1505" r:id="rId34"/>
    <p:sldId id="1497" r:id="rId35"/>
    <p:sldId id="1499" r:id="rId36"/>
    <p:sldId id="1509" r:id="rId37"/>
    <p:sldId id="1332" r:id="rId38"/>
    <p:sldId id="1334" r:id="rId39"/>
    <p:sldId id="1501" r:id="rId40"/>
    <p:sldId id="1333" r:id="rId41"/>
    <p:sldId id="1502" r:id="rId42"/>
    <p:sldId id="1458" r:id="rId43"/>
    <p:sldId id="1335" r:id="rId44"/>
    <p:sldId id="1463" r:id="rId45"/>
    <p:sldId id="1503" r:id="rId46"/>
    <p:sldId id="1457" r:id="rId47"/>
    <p:sldId id="1506" r:id="rId48"/>
    <p:sldId id="1468" r:id="rId49"/>
    <p:sldId id="1453" r:id="rId50"/>
    <p:sldId id="1481"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0" userDrawn="1">
          <p15:clr>
            <a:srgbClr val="A4A3A4"/>
          </p15:clr>
        </p15:guide>
        <p15:guide id="2" pos="3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FFFA"/>
    <a:srgbClr val="036A18"/>
    <a:srgbClr val="008F21"/>
    <a:srgbClr val="EEE9D3"/>
    <a:srgbClr val="FEE9E8"/>
    <a:srgbClr val="6DB12E"/>
    <a:srgbClr val="FFFDA2"/>
    <a:srgbClr val="F6F4E9"/>
    <a:srgbClr val="FFFD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89" autoAdjust="0"/>
    <p:restoredTop sz="83562"/>
  </p:normalViewPr>
  <p:slideViewPr>
    <p:cSldViewPr snapToGrid="0" snapToObjects="1">
      <p:cViewPr varScale="1">
        <p:scale>
          <a:sx n="105" d="100"/>
          <a:sy n="105" d="100"/>
        </p:scale>
        <p:origin x="824" y="192"/>
      </p:cViewPr>
      <p:guideLst>
        <p:guide orient="horz" pos="1920"/>
        <p:guide pos="3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00"/>
    </p:cViewPr>
  </p:sorterViewPr>
  <p:notesViewPr>
    <p:cSldViewPr snapToGrid="0" snapToObjects="1">
      <p:cViewPr varScale="1">
        <p:scale>
          <a:sx n="172" d="100"/>
          <a:sy n="172" d="100"/>
        </p:scale>
        <p:origin x="5344"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ndara" panose="020E0502030303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1B5C43-E108-F443-9DEE-AB5FF8C2E37D}" type="datetimeFigureOut">
              <a:rPr lang="en-US" smtClean="0">
                <a:latin typeface="Candara" panose="020E0502030303020204" pitchFamily="34" charset="0"/>
              </a:rPr>
              <a:t>5/17/26</a:t>
            </a:fld>
            <a:endParaRPr lang="en-US" dirty="0">
              <a:latin typeface="Candara" panose="020E0502030303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Candara" panose="020E0502030303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3FD2D7-6F5D-BE44-BA1D-A91511DC2AA0}" type="slidenum">
              <a:rPr lang="en-US" smtClean="0">
                <a:latin typeface="Candara" panose="020E0502030303020204" pitchFamily="34" charset="0"/>
              </a:rPr>
              <a:t>‹#›</a:t>
            </a:fld>
            <a:endParaRPr lang="en-US" dirty="0">
              <a:latin typeface="Candara" panose="020E0502030303020204" pitchFamily="34" charset="0"/>
            </a:endParaRPr>
          </a:p>
        </p:txBody>
      </p:sp>
    </p:spTree>
    <p:extLst>
      <p:ext uri="{BB962C8B-B14F-4D97-AF65-F5344CB8AC3E}">
        <p14:creationId xmlns:p14="http://schemas.microsoft.com/office/powerpoint/2010/main" val="1060215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Candara" panose="020E0502030303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Candara" panose="020E0502030303020204" pitchFamily="34" charset="0"/>
              </a:defRPr>
            </a:lvl1pPr>
          </a:lstStyle>
          <a:p>
            <a:fld id="{9A7EE2F5-01C9-E446-86D7-49DB8E5ABC38}" type="datetimeFigureOut">
              <a:rPr lang="en-US" smtClean="0"/>
              <a:pPr/>
              <a:t>5/17/26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Candara" panose="020E0502030303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Candara" panose="020E0502030303020204" pitchFamily="34" charset="0"/>
              </a:defRPr>
            </a:lvl1pPr>
          </a:lstStyle>
          <a:p>
            <a:fld id="{7CF8DADB-08B8-674F-B7D9-7A1ACF1733EC}" type="slidenum">
              <a:rPr lang="en-US" smtClean="0"/>
              <a:pPr/>
              <a:t>‹#›</a:t>
            </a:fld>
            <a:endParaRPr lang="en-US" dirty="0"/>
          </a:p>
        </p:txBody>
      </p:sp>
    </p:spTree>
    <p:extLst>
      <p:ext uri="{BB962C8B-B14F-4D97-AF65-F5344CB8AC3E}">
        <p14:creationId xmlns:p14="http://schemas.microsoft.com/office/powerpoint/2010/main" val="480483453"/>
      </p:ext>
    </p:extLst>
  </p:cSld>
  <p:clrMap bg1="lt1" tx1="dk1" bg2="lt2" tx2="dk2" accent1="accent1" accent2="accent2" accent3="accent3" accent4="accent4" accent5="accent5" accent6="accent6" hlink="hlink" folHlink="folHlink"/>
  <p:notesStyle>
    <a:lvl1pPr marL="0" algn="l" defTabSz="457200" rtl="0" eaLnBrk="1" latinLnBrk="0" hangingPunct="1">
      <a:defRPr sz="1200" b="0" i="0" kern="1200">
        <a:solidFill>
          <a:schemeClr val="tx1"/>
        </a:solidFill>
        <a:latin typeface="Candara" panose="020E0502030303020204" pitchFamily="34" charset="0"/>
        <a:ea typeface="+mn-ea"/>
        <a:cs typeface="+mn-cs"/>
      </a:defRPr>
    </a:lvl1pPr>
    <a:lvl2pPr marL="457200" algn="l" defTabSz="457200" rtl="0" eaLnBrk="1" latinLnBrk="0" hangingPunct="1">
      <a:defRPr sz="1200" b="0" i="0" kern="1200">
        <a:solidFill>
          <a:schemeClr val="tx1"/>
        </a:solidFill>
        <a:latin typeface="Candara" panose="020E0502030303020204" pitchFamily="34" charset="0"/>
        <a:ea typeface="+mn-ea"/>
        <a:cs typeface="+mn-cs"/>
      </a:defRPr>
    </a:lvl2pPr>
    <a:lvl3pPr marL="914400" algn="l" defTabSz="457200" rtl="0" eaLnBrk="1" latinLnBrk="0" hangingPunct="1">
      <a:defRPr sz="1200" b="0" i="0" kern="1200">
        <a:solidFill>
          <a:schemeClr val="tx1"/>
        </a:solidFill>
        <a:latin typeface="Candara" panose="020E0502030303020204" pitchFamily="34" charset="0"/>
        <a:ea typeface="+mn-ea"/>
        <a:cs typeface="+mn-cs"/>
      </a:defRPr>
    </a:lvl3pPr>
    <a:lvl4pPr marL="1371600" algn="l" defTabSz="457200" rtl="0" eaLnBrk="1" latinLnBrk="0" hangingPunct="1">
      <a:defRPr sz="1200" b="0" i="0" kern="1200">
        <a:solidFill>
          <a:schemeClr val="tx1"/>
        </a:solidFill>
        <a:latin typeface="Candara" panose="020E0502030303020204" pitchFamily="34" charset="0"/>
        <a:ea typeface="+mn-ea"/>
        <a:cs typeface="+mn-cs"/>
      </a:defRPr>
    </a:lvl4pPr>
    <a:lvl5pPr marL="1828800" algn="l" defTabSz="457200" rtl="0" eaLnBrk="1" latinLnBrk="0" hangingPunct="1">
      <a:defRPr sz="1200" b="0" i="0" kern="1200">
        <a:solidFill>
          <a:schemeClr val="tx1"/>
        </a:solidFill>
        <a:latin typeface="Candara" panose="020E0502030303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pPr/>
              <a:t>2</a:t>
            </a:fld>
            <a:endParaRPr lang="en-US" dirty="0"/>
          </a:p>
        </p:txBody>
      </p:sp>
    </p:spTree>
    <p:extLst>
      <p:ext uri="{BB962C8B-B14F-4D97-AF65-F5344CB8AC3E}">
        <p14:creationId xmlns:p14="http://schemas.microsoft.com/office/powerpoint/2010/main" val="52695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8b37989096_0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8b37989096_0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62750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8b37989096_0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8b37989096_0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suppose we knew how many unique user IDs we anticipate seeing, m, then where do we expect the hashes to end up in the distribution? Well, since they are evenly distributed, they will be expected to be spread out along the range relatively evenly. This is not the actual spread necessarily, but on average what we would anticipate. Now, consider based on m, where do we expect the minimum hash value to be? Try this on Ed (you will later prove it on your homework). </a:t>
            </a:r>
            <a:endParaRPr/>
          </a:p>
          <a:p>
            <a:pPr marL="0" lvl="0" indent="0" algn="l" rtl="0">
              <a:spcBef>
                <a:spcPts val="0"/>
              </a:spcBef>
              <a:spcAft>
                <a:spcPts val="0"/>
              </a:spcAft>
              <a:buNone/>
            </a:pPr>
            <a:endParaRPr/>
          </a:p>
          <a:p>
            <a:pPr marL="0" lvl="0" indent="0" algn="l" rtl="0">
              <a:spcBef>
                <a:spcPts val="0"/>
              </a:spcBef>
              <a:spcAft>
                <a:spcPts val="0"/>
              </a:spcAft>
              <a:buNone/>
            </a:pPr>
            <a:r>
              <a:rPr lang="en"/>
              <a:t>Whats the formula for expected minimum of n variables? 1/n, 1/(n+1), 1/(n-1), n -&gt; done</a:t>
            </a:r>
            <a:endParaRPr/>
          </a:p>
        </p:txBody>
      </p:sp>
    </p:spTree>
    <p:extLst>
      <p:ext uri="{BB962C8B-B14F-4D97-AF65-F5344CB8AC3E}">
        <p14:creationId xmlns:p14="http://schemas.microsoft.com/office/powerpoint/2010/main" val="24353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8b37989096_0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8b37989096_0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15669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15</a:t>
            </a:fld>
            <a:endParaRPr lang="en-US" dirty="0"/>
          </a:p>
        </p:txBody>
      </p:sp>
    </p:spTree>
    <p:extLst>
      <p:ext uri="{BB962C8B-B14F-4D97-AF65-F5344CB8AC3E}">
        <p14:creationId xmlns:p14="http://schemas.microsoft.com/office/powerpoint/2010/main" val="588562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48E27-9C34-4D9B-802F-1457A34254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98E93B-5DF5-E225-A633-B538BB1A48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61AD13-C198-3792-339F-9840088F49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9E4A40-D1A9-4EFE-7E7E-09FF7CB6161C}"/>
              </a:ext>
            </a:extLst>
          </p:cNvPr>
          <p:cNvSpPr>
            <a:spLocks noGrp="1"/>
          </p:cNvSpPr>
          <p:nvPr>
            <p:ph type="sldNum" sz="quarter" idx="5"/>
          </p:nvPr>
        </p:nvSpPr>
        <p:spPr/>
        <p:txBody>
          <a:bodyPr/>
          <a:lstStyle/>
          <a:p>
            <a:fld id="{7CF8DADB-08B8-674F-B7D9-7A1ACF1733EC}" type="slidenum">
              <a:rPr lang="en-US" smtClean="0"/>
              <a:t>16</a:t>
            </a:fld>
            <a:endParaRPr lang="en-US" dirty="0"/>
          </a:p>
        </p:txBody>
      </p:sp>
    </p:spTree>
    <p:extLst>
      <p:ext uri="{BB962C8B-B14F-4D97-AF65-F5344CB8AC3E}">
        <p14:creationId xmlns:p14="http://schemas.microsoft.com/office/powerpoint/2010/main" val="2507490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8b37989096_0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8b37989096_0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99498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pPr/>
              <a:t>19</a:t>
            </a:fld>
            <a:endParaRPr lang="en-US" dirty="0"/>
          </a:p>
        </p:txBody>
      </p:sp>
    </p:spTree>
    <p:extLst>
      <p:ext uri="{BB962C8B-B14F-4D97-AF65-F5344CB8AC3E}">
        <p14:creationId xmlns:p14="http://schemas.microsoft.com/office/powerpoint/2010/main" val="3372338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07CE1-6E69-998B-B33A-9F7ADE718B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79BCF2-E4B9-C36E-3489-6865CBD689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DF82F1-08CA-5D37-3E35-79968F790F03}"/>
              </a:ext>
            </a:extLst>
          </p:cNvPr>
          <p:cNvSpPr>
            <a:spLocks noGrp="1"/>
          </p:cNvSpPr>
          <p:nvPr>
            <p:ph type="body" idx="1"/>
          </p:nvPr>
        </p:nvSpPr>
        <p:spPr/>
        <p:txBody>
          <a:bodyPr/>
          <a:lstStyle/>
          <a:p>
            <a:r>
              <a:rPr lang="en-US" dirty="0"/>
              <a:t>Pi</a:t>
            </a:r>
          </a:p>
        </p:txBody>
      </p:sp>
      <p:sp>
        <p:nvSpPr>
          <p:cNvPr id="4" name="Slide Number Placeholder 3">
            <a:extLst>
              <a:ext uri="{FF2B5EF4-FFF2-40B4-BE49-F238E27FC236}">
                <a16:creationId xmlns:a16="http://schemas.microsoft.com/office/drawing/2014/main" id="{4D07DE15-AF7C-BC48-77B2-0D9C4EC6BFB3}"/>
              </a:ext>
            </a:extLst>
          </p:cNvPr>
          <p:cNvSpPr>
            <a:spLocks noGrp="1"/>
          </p:cNvSpPr>
          <p:nvPr>
            <p:ph type="sldNum" sz="quarter" idx="5"/>
          </p:nvPr>
        </p:nvSpPr>
        <p:spPr/>
        <p:txBody>
          <a:bodyPr/>
          <a:lstStyle/>
          <a:p>
            <a:fld id="{7CF8DADB-08B8-674F-B7D9-7A1ACF1733EC}" type="slidenum">
              <a:rPr lang="en-US" smtClean="0"/>
              <a:t>20</a:t>
            </a:fld>
            <a:endParaRPr lang="en-US" dirty="0"/>
          </a:p>
        </p:txBody>
      </p:sp>
    </p:spTree>
    <p:extLst>
      <p:ext uri="{BB962C8B-B14F-4D97-AF65-F5344CB8AC3E}">
        <p14:creationId xmlns:p14="http://schemas.microsoft.com/office/powerpoint/2010/main" val="1447327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6DFE6-0E57-CD3A-6E5A-0CF00E6B6B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BE74AE-7CFF-488C-8DEB-385DBD2D3E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4AE8A2-740D-F944-90DE-10BF0857277B}"/>
              </a:ext>
            </a:extLst>
          </p:cNvPr>
          <p:cNvSpPr>
            <a:spLocks noGrp="1"/>
          </p:cNvSpPr>
          <p:nvPr>
            <p:ph type="body" idx="1"/>
          </p:nvPr>
        </p:nvSpPr>
        <p:spPr/>
        <p:txBody>
          <a:bodyPr/>
          <a:lstStyle/>
          <a:p>
            <a:r>
              <a:rPr lang="en-US" dirty="0"/>
              <a:t>Pi</a:t>
            </a:r>
          </a:p>
        </p:txBody>
      </p:sp>
      <p:sp>
        <p:nvSpPr>
          <p:cNvPr id="4" name="Slide Number Placeholder 3">
            <a:extLst>
              <a:ext uri="{FF2B5EF4-FFF2-40B4-BE49-F238E27FC236}">
                <a16:creationId xmlns:a16="http://schemas.microsoft.com/office/drawing/2014/main" id="{2389DF0C-8DE1-5711-ACEF-445AAFF50F65}"/>
              </a:ext>
            </a:extLst>
          </p:cNvPr>
          <p:cNvSpPr>
            <a:spLocks noGrp="1"/>
          </p:cNvSpPr>
          <p:nvPr>
            <p:ph type="sldNum" sz="quarter" idx="5"/>
          </p:nvPr>
        </p:nvSpPr>
        <p:spPr/>
        <p:txBody>
          <a:bodyPr/>
          <a:lstStyle/>
          <a:p>
            <a:fld id="{7CF8DADB-08B8-674F-B7D9-7A1ACF1733EC}" type="slidenum">
              <a:rPr lang="en-US" smtClean="0"/>
              <a:t>21</a:t>
            </a:fld>
            <a:endParaRPr lang="en-US" dirty="0"/>
          </a:p>
        </p:txBody>
      </p:sp>
    </p:spTree>
    <p:extLst>
      <p:ext uri="{BB962C8B-B14F-4D97-AF65-F5344CB8AC3E}">
        <p14:creationId xmlns:p14="http://schemas.microsoft.com/office/powerpoint/2010/main" val="1651938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22</a:t>
            </a:fld>
            <a:endParaRPr lang="en-US" dirty="0"/>
          </a:p>
        </p:txBody>
      </p:sp>
    </p:spTree>
    <p:extLst>
      <p:ext uri="{BB962C8B-B14F-4D97-AF65-F5344CB8AC3E}">
        <p14:creationId xmlns:p14="http://schemas.microsoft.com/office/powerpoint/2010/main" val="555345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3</a:t>
            </a:fld>
            <a:endParaRPr lang="en-US" dirty="0"/>
          </a:p>
        </p:txBody>
      </p:sp>
    </p:spTree>
    <p:extLst>
      <p:ext uri="{BB962C8B-B14F-4D97-AF65-F5344CB8AC3E}">
        <p14:creationId xmlns:p14="http://schemas.microsoft.com/office/powerpoint/2010/main" val="2894113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pPr/>
              <a:t>23</a:t>
            </a:fld>
            <a:endParaRPr lang="en-US" dirty="0"/>
          </a:p>
        </p:txBody>
      </p:sp>
    </p:spTree>
    <p:extLst>
      <p:ext uri="{BB962C8B-B14F-4D97-AF65-F5344CB8AC3E}">
        <p14:creationId xmlns:p14="http://schemas.microsoft.com/office/powerpoint/2010/main" val="4108020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8bfbcadc85_1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8bfbcadc85_1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Then, to make an estimate, we return the rounded 1 / val - 1. In this case we got lucky and it was 3, the right answer!</a:t>
            </a:r>
            <a:endParaRPr/>
          </a:p>
        </p:txBody>
      </p:sp>
    </p:spTree>
    <p:extLst>
      <p:ext uri="{BB962C8B-B14F-4D97-AF65-F5344CB8AC3E}">
        <p14:creationId xmlns:p14="http://schemas.microsoft.com/office/powerpoint/2010/main" val="1880424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8d7f95497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8d7f95497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time, the estimate of 9 is a bit off of the truth of 5 distinct elements. We didn’t get as lucky, but still it isn’t horrible. In the homework, you will implement a way to improve this! </a:t>
            </a:r>
            <a:endParaRPr/>
          </a:p>
        </p:txBody>
      </p:sp>
    </p:spTree>
    <p:extLst>
      <p:ext uri="{BB962C8B-B14F-4D97-AF65-F5344CB8AC3E}">
        <p14:creationId xmlns:p14="http://schemas.microsoft.com/office/powerpoint/2010/main" val="186433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pPr/>
              <a:t>30</a:t>
            </a:fld>
            <a:endParaRPr lang="en-US" dirty="0"/>
          </a:p>
        </p:txBody>
      </p:sp>
    </p:spTree>
    <p:extLst>
      <p:ext uri="{BB962C8B-B14F-4D97-AF65-F5344CB8AC3E}">
        <p14:creationId xmlns:p14="http://schemas.microsoft.com/office/powerpoint/2010/main" val="996309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b37989096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8b37989096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14584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b37989096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8b37989096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67283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37</a:t>
            </a:fld>
            <a:endParaRPr lang="en-US" dirty="0"/>
          </a:p>
        </p:txBody>
      </p:sp>
    </p:spTree>
    <p:extLst>
      <p:ext uri="{BB962C8B-B14F-4D97-AF65-F5344CB8AC3E}">
        <p14:creationId xmlns:p14="http://schemas.microsoft.com/office/powerpoint/2010/main" val="2665514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38</a:t>
            </a:fld>
            <a:endParaRPr lang="en-US" dirty="0"/>
          </a:p>
        </p:txBody>
      </p:sp>
    </p:spTree>
    <p:extLst>
      <p:ext uri="{BB962C8B-B14F-4D97-AF65-F5344CB8AC3E}">
        <p14:creationId xmlns:p14="http://schemas.microsoft.com/office/powerpoint/2010/main" val="972346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39</a:t>
            </a:fld>
            <a:endParaRPr lang="en-US" dirty="0"/>
          </a:p>
        </p:txBody>
      </p:sp>
    </p:spTree>
    <p:extLst>
      <p:ext uri="{BB962C8B-B14F-4D97-AF65-F5344CB8AC3E}">
        <p14:creationId xmlns:p14="http://schemas.microsoft.com/office/powerpoint/2010/main" val="1531273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40</a:t>
            </a:fld>
            <a:endParaRPr lang="en-US" dirty="0"/>
          </a:p>
        </p:txBody>
      </p:sp>
    </p:spTree>
    <p:extLst>
      <p:ext uri="{BB962C8B-B14F-4D97-AF65-F5344CB8AC3E}">
        <p14:creationId xmlns:p14="http://schemas.microsoft.com/office/powerpoint/2010/main" val="4266483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pPr/>
              <a:t>4</a:t>
            </a:fld>
            <a:endParaRPr lang="en-US" dirty="0"/>
          </a:p>
        </p:txBody>
      </p:sp>
    </p:spTree>
    <p:extLst>
      <p:ext uri="{BB962C8B-B14F-4D97-AF65-F5344CB8AC3E}">
        <p14:creationId xmlns:p14="http://schemas.microsoft.com/office/powerpoint/2010/main" val="35655862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43</a:t>
            </a:fld>
            <a:endParaRPr lang="en-US" dirty="0"/>
          </a:p>
        </p:txBody>
      </p:sp>
    </p:spTree>
    <p:extLst>
      <p:ext uri="{BB962C8B-B14F-4D97-AF65-F5344CB8AC3E}">
        <p14:creationId xmlns:p14="http://schemas.microsoft.com/office/powerpoint/2010/main" val="18247040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44</a:t>
            </a:fld>
            <a:endParaRPr lang="en-US" dirty="0"/>
          </a:p>
        </p:txBody>
      </p:sp>
    </p:spTree>
    <p:extLst>
      <p:ext uri="{BB962C8B-B14F-4D97-AF65-F5344CB8AC3E}">
        <p14:creationId xmlns:p14="http://schemas.microsoft.com/office/powerpoint/2010/main" val="26747302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45</a:t>
            </a:fld>
            <a:endParaRPr lang="en-US" dirty="0"/>
          </a:p>
        </p:txBody>
      </p:sp>
    </p:spTree>
    <p:extLst>
      <p:ext uri="{BB962C8B-B14F-4D97-AF65-F5344CB8AC3E}">
        <p14:creationId xmlns:p14="http://schemas.microsoft.com/office/powerpoint/2010/main" val="2551277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pPr/>
              <a:t>48</a:t>
            </a:fld>
            <a:endParaRPr lang="en-US" dirty="0"/>
          </a:p>
        </p:txBody>
      </p:sp>
    </p:spTree>
    <p:extLst>
      <p:ext uri="{BB962C8B-B14F-4D97-AF65-F5344CB8AC3E}">
        <p14:creationId xmlns:p14="http://schemas.microsoft.com/office/powerpoint/2010/main" val="1670962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Let’s consider the example problem of determining the number of distinct views a video gets. That is not the number of times a video has been viewed (as people may watch videos they like multiple times), but rather the number of people who have viewed it. </a:t>
            </a:r>
          </a:p>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pPr/>
              <a:t>5</a:t>
            </a:fld>
            <a:endParaRPr lang="en-US" dirty="0"/>
          </a:p>
        </p:txBody>
      </p:sp>
    </p:spTree>
    <p:extLst>
      <p:ext uri="{BB962C8B-B14F-4D97-AF65-F5344CB8AC3E}">
        <p14:creationId xmlns:p14="http://schemas.microsoft.com/office/powerpoint/2010/main" val="2413896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341dabcc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341dabcc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50419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pPr/>
              <a:t>7</a:t>
            </a:fld>
            <a:endParaRPr lang="en-US" dirty="0"/>
          </a:p>
        </p:txBody>
      </p:sp>
    </p:spTree>
    <p:extLst>
      <p:ext uri="{BB962C8B-B14F-4D97-AF65-F5344CB8AC3E}">
        <p14:creationId xmlns:p14="http://schemas.microsoft.com/office/powerpoint/2010/main" val="3254810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9C4E6-232E-9C31-D539-F92801DF4F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CF5D8F-B0F9-BF66-590C-5E8E4D4162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995D78-8CEC-6891-CF8A-BA85D44E7B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22B94F-D097-4E8A-E57C-D2945B8752A0}"/>
              </a:ext>
            </a:extLst>
          </p:cNvPr>
          <p:cNvSpPr>
            <a:spLocks noGrp="1"/>
          </p:cNvSpPr>
          <p:nvPr>
            <p:ph type="sldNum" sz="quarter" idx="5"/>
          </p:nvPr>
        </p:nvSpPr>
        <p:spPr/>
        <p:txBody>
          <a:bodyPr/>
          <a:lstStyle/>
          <a:p>
            <a:fld id="{7CF8DADB-08B8-674F-B7D9-7A1ACF1733EC}" type="slidenum">
              <a:rPr lang="en-US" smtClean="0"/>
              <a:pPr/>
              <a:t>8</a:t>
            </a:fld>
            <a:endParaRPr lang="en-US" dirty="0"/>
          </a:p>
        </p:txBody>
      </p:sp>
    </p:spTree>
    <p:extLst>
      <p:ext uri="{BB962C8B-B14F-4D97-AF65-F5344CB8AC3E}">
        <p14:creationId xmlns:p14="http://schemas.microsoft.com/office/powerpoint/2010/main" val="2924449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pPr/>
              <a:t>9</a:t>
            </a:fld>
            <a:endParaRPr lang="en-US" dirty="0"/>
          </a:p>
        </p:txBody>
      </p:sp>
    </p:spTree>
    <p:extLst>
      <p:ext uri="{BB962C8B-B14F-4D97-AF65-F5344CB8AC3E}">
        <p14:creationId xmlns:p14="http://schemas.microsoft.com/office/powerpoint/2010/main" val="1461042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8b37989096_0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8b37989096_0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57032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Candara" panose="020E0502030303020204" pitchFamily="34" charset="0"/>
              </a:defRPr>
            </a:lvl1pPr>
          </a:lstStyle>
          <a:p>
            <a:fld id="{1C70C7BB-A5D7-9A4E-90C4-17EC072B6B33}" type="datetime1">
              <a:rPr lang="en-US" smtClean="0"/>
              <a:t>5/17/26</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Candara" panose="020E0502030303020204" pitchFamily="34" charset="0"/>
              </a:defRPr>
            </a:lvl1p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lgn="r">
              <a:defRPr>
                <a:latin typeface="Candara" panose="020E0502030303020204" pitchFamily="34" charset="0"/>
              </a:defRPr>
            </a:lvl1pPr>
          </a:lstStyle>
          <a:p>
            <a:fld id="{39E65F0E-D8D0-8548-A870-8F1E432EFAAD}" type="slidenum">
              <a:rPr lang="en-US" smtClean="0"/>
              <a:pPr/>
              <a:t>‹#›</a:t>
            </a:fld>
            <a:endParaRPr lang="en-US" dirty="0"/>
          </a:p>
        </p:txBody>
      </p:sp>
    </p:spTree>
    <p:extLst>
      <p:ext uri="{BB962C8B-B14F-4D97-AF65-F5344CB8AC3E}">
        <p14:creationId xmlns:p14="http://schemas.microsoft.com/office/powerpoint/2010/main" val="348720377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b="0" i="0">
                <a:latin typeface="Candara" panose="020E0502030303020204" pitchFamily="34" charset="0"/>
              </a:defRPr>
            </a:lvl1pPr>
          </a:lstStyle>
          <a:p>
            <a:fld id="{9099201F-1FDD-ED47-A547-9D9321F8E9C1}" type="datetime1">
              <a:rPr lang="en-US" smtClean="0"/>
              <a:t>5/17/26</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b="0" i="0">
                <a:latin typeface="Candara" panose="020E0502030303020204" pitchFamily="34" charset="0"/>
              </a:defRPr>
            </a:lvl1p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b="0" i="0">
                <a:latin typeface="Candara" panose="020E0502030303020204" pitchFamily="34" charset="0"/>
              </a:defRPr>
            </a:lvl1pPr>
          </a:lstStyle>
          <a:p>
            <a:fld id="{39E65F0E-D8D0-8548-A870-8F1E432EFAAD}" type="slidenum">
              <a:rPr lang="en-US" smtClean="0"/>
              <a:pPr/>
              <a:t>‹#›</a:t>
            </a:fld>
            <a:endParaRPr lang="en-US" dirty="0"/>
          </a:p>
        </p:txBody>
      </p:sp>
    </p:spTree>
    <p:extLst>
      <p:ext uri="{BB962C8B-B14F-4D97-AF65-F5344CB8AC3E}">
        <p14:creationId xmlns:p14="http://schemas.microsoft.com/office/powerpoint/2010/main" val="3760734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b="0" i="0">
                <a:latin typeface="Candara" panose="020E0502030303020204" pitchFamily="34" charset="0"/>
              </a:defRPr>
            </a:lvl1pPr>
          </a:lstStyle>
          <a:p>
            <a:fld id="{3BA2A639-8C0F-C14B-B1B8-621D8331F697}" type="datetime1">
              <a:rPr lang="en-US" smtClean="0"/>
              <a:t>5/17/26</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b="0" i="0">
                <a:latin typeface="Candara" panose="020E0502030303020204" pitchFamily="34" charset="0"/>
              </a:defRPr>
            </a:lvl1p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b="0" i="0">
                <a:latin typeface="Candara" panose="020E0502030303020204" pitchFamily="34" charset="0"/>
              </a:defRPr>
            </a:lvl1pPr>
          </a:lstStyle>
          <a:p>
            <a:fld id="{39E65F0E-D8D0-8548-A870-8F1E432EFAAD}" type="slidenum">
              <a:rPr lang="en-US" smtClean="0"/>
              <a:pPr/>
              <a:t>‹#›</a:t>
            </a:fld>
            <a:endParaRPr lang="en-US" dirty="0"/>
          </a:p>
        </p:txBody>
      </p:sp>
    </p:spTree>
    <p:extLst>
      <p:ext uri="{BB962C8B-B14F-4D97-AF65-F5344CB8AC3E}">
        <p14:creationId xmlns:p14="http://schemas.microsoft.com/office/powerpoint/2010/main" val="58893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Candara" panose="020E0502030303020204" pitchFamily="34" charset="0"/>
              </a:defRPr>
            </a:lvl1pPr>
          </a:lstStyle>
          <a:p>
            <a:fld id="{10037FB1-6867-6048-8EF6-46569D30F686}" type="datetime1">
              <a:rPr lang="en-US" smtClean="0"/>
              <a:t>5/17/26</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Candara" panose="020E0502030303020204" pitchFamily="34" charset="0"/>
              </a:defRPr>
            </a:lvl1p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lgn="r">
              <a:defRPr>
                <a:latin typeface="Candara" panose="020E0502030303020204" pitchFamily="34" charset="0"/>
              </a:defRPr>
            </a:lvl1pPr>
          </a:lstStyle>
          <a:p>
            <a:fld id="{39E65F0E-D8D0-8548-A870-8F1E432EFAAD}" type="slidenum">
              <a:rPr lang="en-US" smtClean="0"/>
              <a:pPr/>
              <a:t>‹#›</a:t>
            </a:fld>
            <a:endParaRPr lang="en-US" dirty="0"/>
          </a:p>
        </p:txBody>
      </p:sp>
    </p:spTree>
    <p:extLst>
      <p:ext uri="{BB962C8B-B14F-4D97-AF65-F5344CB8AC3E}">
        <p14:creationId xmlns:p14="http://schemas.microsoft.com/office/powerpoint/2010/main" val="3905913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b="0" i="0">
                <a:latin typeface="Candara" panose="020E0502030303020204" pitchFamily="34" charset="0"/>
              </a:defRPr>
            </a:lvl1pPr>
          </a:lstStyle>
          <a:p>
            <a:fld id="{43F98E59-9602-7045-90E9-A0ACDFC03C00}" type="datetime1">
              <a:rPr lang="en-US" smtClean="0"/>
              <a:t>5/17/26</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b="0" i="0">
                <a:latin typeface="Candara" panose="020E0502030303020204" pitchFamily="34" charset="0"/>
              </a:defRPr>
            </a:lvl1p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b="0" i="0">
                <a:latin typeface="Candara" panose="020E0502030303020204" pitchFamily="34" charset="0"/>
              </a:defRPr>
            </a:lvl1pPr>
          </a:lstStyle>
          <a:p>
            <a:fld id="{39E65F0E-D8D0-8548-A870-8F1E432EFAAD}" type="slidenum">
              <a:rPr lang="en-US" smtClean="0"/>
              <a:pPr/>
              <a:t>‹#›</a:t>
            </a:fld>
            <a:endParaRPr lang="en-US" dirty="0"/>
          </a:p>
        </p:txBody>
      </p:sp>
    </p:spTree>
    <p:extLst>
      <p:ext uri="{BB962C8B-B14F-4D97-AF65-F5344CB8AC3E}">
        <p14:creationId xmlns:p14="http://schemas.microsoft.com/office/powerpoint/2010/main" val="111209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b="0" i="0">
                <a:latin typeface="Candara" panose="020E0502030303020204" pitchFamily="34" charset="0"/>
              </a:defRPr>
            </a:lvl1pPr>
          </a:lstStyle>
          <a:p>
            <a:fld id="{18BDC8B4-438E-034F-A3B8-6F59370C9BE5}" type="datetime1">
              <a:rPr lang="en-US" smtClean="0"/>
              <a:t>5/17/26</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a:defRPr b="0" i="0">
                <a:latin typeface="Candara" panose="020E0502030303020204" pitchFamily="34" charset="0"/>
              </a:defRPr>
            </a:lvl1p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a:defRPr b="0" i="0">
                <a:latin typeface="Candara" panose="020E0502030303020204" pitchFamily="34" charset="0"/>
              </a:defRPr>
            </a:lvl1pPr>
          </a:lstStyle>
          <a:p>
            <a:fld id="{39E65F0E-D8D0-8548-A870-8F1E432EFAAD}" type="slidenum">
              <a:rPr lang="en-US" smtClean="0"/>
              <a:pPr/>
              <a:t>‹#›</a:t>
            </a:fld>
            <a:endParaRPr lang="en-US" dirty="0"/>
          </a:p>
        </p:txBody>
      </p:sp>
    </p:spTree>
    <p:extLst>
      <p:ext uri="{BB962C8B-B14F-4D97-AF65-F5344CB8AC3E}">
        <p14:creationId xmlns:p14="http://schemas.microsoft.com/office/powerpoint/2010/main" val="1312045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a:defRPr b="0" i="0">
                <a:latin typeface="Candara" panose="020E0502030303020204" pitchFamily="34" charset="0"/>
              </a:defRPr>
            </a:lvl1pPr>
          </a:lstStyle>
          <a:p>
            <a:fld id="{28ECD2A8-4B99-BA4C-AD11-D2D5FABB29D5}" type="datetime1">
              <a:rPr lang="en-US" smtClean="0"/>
              <a:t>5/17/26</a:t>
            </a:fld>
            <a:endParaRPr lang="en-US" dirty="0"/>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lvl1pPr>
              <a:defRPr b="0" i="0">
                <a:latin typeface="Candara" panose="020E0502030303020204" pitchFamily="34" charset="0"/>
              </a:defRPr>
            </a:lvl1pPr>
          </a:lstStyle>
          <a:p>
            <a:endParaRPr lang="en-US" dirty="0"/>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lvl1pPr>
              <a:defRPr b="0" i="0">
                <a:latin typeface="Candara" panose="020E0502030303020204" pitchFamily="34" charset="0"/>
              </a:defRPr>
            </a:lvl1pPr>
          </a:lstStyle>
          <a:p>
            <a:fld id="{39E65F0E-D8D0-8548-A870-8F1E432EFAAD}" type="slidenum">
              <a:rPr lang="en-US" smtClean="0"/>
              <a:pPr/>
              <a:t>‹#›</a:t>
            </a:fld>
            <a:endParaRPr lang="en-US" dirty="0"/>
          </a:p>
        </p:txBody>
      </p:sp>
    </p:spTree>
    <p:extLst>
      <p:ext uri="{BB962C8B-B14F-4D97-AF65-F5344CB8AC3E}">
        <p14:creationId xmlns:p14="http://schemas.microsoft.com/office/powerpoint/2010/main" val="881268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a:defRPr>
                <a:latin typeface="Candara" panose="020E0502030303020204" pitchFamily="34" charset="0"/>
              </a:defRPr>
            </a:lvl1pPr>
          </a:lstStyle>
          <a:p>
            <a:fld id="{AD29FBC5-C36F-8448-B058-4465109D8029}" type="datetime1">
              <a:rPr lang="en-US" smtClean="0"/>
              <a:t>5/17/26</a:t>
            </a:fld>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a:defRPr>
                <a:latin typeface="Candara" panose="020E0502030303020204" pitchFamily="34" charset="0"/>
              </a:defRPr>
            </a:lvl1pPr>
          </a:lstStyle>
          <a:p>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algn="r">
              <a:defRPr>
                <a:latin typeface="Candara" panose="020E0502030303020204" pitchFamily="34" charset="0"/>
              </a:defRPr>
            </a:lvl1pPr>
          </a:lstStyle>
          <a:p>
            <a:fld id="{39E65F0E-D8D0-8548-A870-8F1E432EFAAD}" type="slidenum">
              <a:rPr lang="en-US" smtClean="0"/>
              <a:pPr/>
              <a:t>‹#›</a:t>
            </a:fld>
            <a:endParaRPr lang="en-US" dirty="0"/>
          </a:p>
        </p:txBody>
      </p:sp>
    </p:spTree>
    <p:extLst>
      <p:ext uri="{BB962C8B-B14F-4D97-AF65-F5344CB8AC3E}">
        <p14:creationId xmlns:p14="http://schemas.microsoft.com/office/powerpoint/2010/main" val="2530413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a:defRPr>
                <a:latin typeface="Candara" panose="020E0502030303020204" pitchFamily="34" charset="0"/>
              </a:defRPr>
            </a:lvl1pPr>
          </a:lstStyle>
          <a:p>
            <a:fld id="{B09C3046-117D-7F4D-B5BD-55A79625DDC8}" type="datetime1">
              <a:rPr lang="en-US" smtClean="0"/>
              <a:t>5/17/26</a:t>
            </a:fld>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a:defRPr>
                <a:latin typeface="Candara" panose="020E0502030303020204" pitchFamily="34" charset="0"/>
              </a:defRPr>
            </a:lvl1pPr>
          </a:lstStyle>
          <a:p>
            <a:endParaRPr lang="en-US"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a:defRPr>
                <a:latin typeface="Candara" panose="020E0502030303020204" pitchFamily="34" charset="0"/>
              </a:defRPr>
            </a:lvl1pPr>
          </a:lstStyle>
          <a:p>
            <a:fld id="{39E65F0E-D8D0-8548-A870-8F1E432EFAAD}" type="slidenum">
              <a:rPr lang="en-US" smtClean="0"/>
              <a:pPr/>
              <a:t>‹#›</a:t>
            </a:fld>
            <a:endParaRPr lang="en-US" dirty="0"/>
          </a:p>
        </p:txBody>
      </p:sp>
    </p:spTree>
    <p:extLst>
      <p:ext uri="{BB962C8B-B14F-4D97-AF65-F5344CB8AC3E}">
        <p14:creationId xmlns:p14="http://schemas.microsoft.com/office/powerpoint/2010/main" val="1674254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b="0" i="0">
                <a:latin typeface="Candara" panose="020E0502030303020204" pitchFamily="34" charset="0"/>
              </a:defRPr>
            </a:lvl1pPr>
          </a:lstStyle>
          <a:p>
            <a:fld id="{D30E3009-19CE-3940-91B3-F41A13AABA4C}" type="datetime1">
              <a:rPr lang="en-US" smtClean="0"/>
              <a:t>5/17/26</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a:defRPr b="0" i="0">
                <a:latin typeface="Candara" panose="020E0502030303020204" pitchFamily="34" charset="0"/>
              </a:defRPr>
            </a:lvl1p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a:defRPr b="0" i="0">
                <a:latin typeface="Candara" panose="020E0502030303020204" pitchFamily="34" charset="0"/>
              </a:defRPr>
            </a:lvl1pPr>
          </a:lstStyle>
          <a:p>
            <a:fld id="{39E65F0E-D8D0-8548-A870-8F1E432EFAAD}" type="slidenum">
              <a:rPr lang="en-US" smtClean="0"/>
              <a:pPr/>
              <a:t>‹#›</a:t>
            </a:fld>
            <a:endParaRPr lang="en-US" dirty="0"/>
          </a:p>
        </p:txBody>
      </p:sp>
    </p:spTree>
    <p:extLst>
      <p:ext uri="{BB962C8B-B14F-4D97-AF65-F5344CB8AC3E}">
        <p14:creationId xmlns:p14="http://schemas.microsoft.com/office/powerpoint/2010/main" val="1370603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b="0" i="0">
                <a:latin typeface="Candara" panose="020E0502030303020204" pitchFamily="34" charset="0"/>
              </a:defRPr>
            </a:lvl1pPr>
          </a:lstStyle>
          <a:p>
            <a:fld id="{524B65C7-14D0-5147-8292-56C4D3DBE6C0}" type="datetime1">
              <a:rPr lang="en-US" smtClean="0"/>
              <a:t>5/17/26</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a:defRPr b="0" i="0">
                <a:latin typeface="Candara" panose="020E0502030303020204" pitchFamily="34" charset="0"/>
              </a:defRPr>
            </a:lvl1p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a:defRPr b="0" i="0">
                <a:latin typeface="Candara" panose="020E0502030303020204" pitchFamily="34" charset="0"/>
              </a:defRPr>
            </a:lvl1pPr>
          </a:lstStyle>
          <a:p>
            <a:fld id="{39E65F0E-D8D0-8548-A870-8F1E432EFAAD}" type="slidenum">
              <a:rPr lang="en-US" smtClean="0"/>
              <a:pPr/>
              <a:t>‹#›</a:t>
            </a:fld>
            <a:endParaRPr lang="en-US" dirty="0"/>
          </a:p>
        </p:txBody>
      </p:sp>
    </p:spTree>
    <p:extLst>
      <p:ext uri="{BB962C8B-B14F-4D97-AF65-F5344CB8AC3E}">
        <p14:creationId xmlns:p14="http://schemas.microsoft.com/office/powerpoint/2010/main" val="2203080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4000">
              <a:schemeClr val="bg2">
                <a:tint val="45000"/>
                <a:shade val="99000"/>
                <a:satMod val="350000"/>
                <a:alpha val="76000"/>
              </a:schemeClr>
            </a:gs>
            <a:gs pos="100000">
              <a:srgbClr val="E9E2B4"/>
            </a:gs>
          </a:gsLst>
          <a:lin ang="16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87830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411358"/>
            <a:ext cx="10972800" cy="49496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8785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57200" rtl="0" eaLnBrk="1" latinLnBrk="0" hangingPunct="1">
        <a:spcBef>
          <a:spcPct val="0"/>
        </a:spcBef>
        <a:buNone/>
        <a:defRPr sz="3200" b="1" i="0" kern="1200">
          <a:solidFill>
            <a:schemeClr val="accent1">
              <a:lumMod val="75000"/>
            </a:schemeClr>
          </a:solidFill>
          <a:latin typeface="Candara" panose="020E0502030303020204" pitchFamily="34" charset="0"/>
          <a:ea typeface="Helvetica Neue Condensed" panose="02000503000000020004" pitchFamily="2" charset="0"/>
          <a:cs typeface="Helvetica Neue Condensed" panose="02000503000000020004" pitchFamily="2"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200.png"/><Relationship Id="rId5" Type="http://schemas.openxmlformats.org/officeDocument/2006/relationships/image" Target="../media/image210.png"/><Relationship Id="rId10" Type="http://schemas.openxmlformats.org/officeDocument/2006/relationships/image" Target="../media/image40.png"/><Relationship Id="rId4" Type="http://schemas.openxmlformats.org/officeDocument/2006/relationships/image" Target="../media/image200.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10.png"/><Relationship Id="rId10"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30.png"/><Relationship Id="rId4" Type="http://schemas.openxmlformats.org/officeDocument/2006/relationships/image" Target="../media/image2210.png"/></Relationships>
</file>

<file path=ppt/slides/_rels/slide16.xml.rels><?xml version="1.0" encoding="UTF-8" standalone="yes"?>
<Relationships xmlns="http://schemas.openxmlformats.org/package/2006/relationships"><Relationship Id="rId8" Type="http://schemas.openxmlformats.org/officeDocument/2006/relationships/image" Target="../media/image260.png"/><Relationship Id="rId3" Type="http://schemas.openxmlformats.org/officeDocument/2006/relationships/image" Target="../media/image16.png"/><Relationship Id="rId7" Type="http://schemas.openxmlformats.org/officeDocument/2006/relationships/image" Target="../media/image250.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40.png"/><Relationship Id="rId5" Type="http://schemas.openxmlformats.org/officeDocument/2006/relationships/image" Target="../media/image230.png"/><Relationship Id="rId10" Type="http://schemas.openxmlformats.org/officeDocument/2006/relationships/image" Target="../media/image280.png"/><Relationship Id="rId4" Type="http://schemas.openxmlformats.org/officeDocument/2006/relationships/image" Target="../media/image2210.png"/><Relationship Id="rId9" Type="http://schemas.openxmlformats.org/officeDocument/2006/relationships/image" Target="../media/image2700.png"/></Relationships>
</file>

<file path=ppt/slides/_rels/slide17.xml.rels><?xml version="1.0" encoding="UTF-8" standalone="yes"?>
<Relationships xmlns="http://schemas.openxmlformats.org/package/2006/relationships"><Relationship Id="rId3" Type="http://schemas.openxmlformats.org/officeDocument/2006/relationships/image" Target="../media/image311.png"/><Relationship Id="rId7" Type="http://schemas.openxmlformats.org/officeDocument/2006/relationships/image" Target="../media/image71.png"/><Relationship Id="rId2" Type="http://schemas.openxmlformats.org/officeDocument/2006/relationships/image" Target="../media/image211.png"/><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510.png"/><Relationship Id="rId4" Type="http://schemas.openxmlformats.org/officeDocument/2006/relationships/image" Target="../media/image411.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7" Type="http://schemas.openxmlformats.org/officeDocument/2006/relationships/image" Target="../media/image16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200.png"/><Relationship Id="rId5" Type="http://schemas.openxmlformats.org/officeDocument/2006/relationships/image" Target="../media/image210.png"/><Relationship Id="rId10" Type="http://schemas.openxmlformats.org/officeDocument/2006/relationships/image" Target="../media/image40.png"/><Relationship Id="rId4" Type="http://schemas.openxmlformats.org/officeDocument/2006/relationships/image" Target="../media/image200.png"/><Relationship Id="rId9"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9.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90.png"/><Relationship Id="rId7"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620.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0.png"/><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3" Type="http://schemas.openxmlformats.org/officeDocument/2006/relationships/image" Target="../media/image680.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1.png"/><Relationship Id="rId7" Type="http://schemas.openxmlformats.org/officeDocument/2006/relationships/image" Target="../media/image74.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40.png"/><Relationship Id="rId5" Type="http://schemas.openxmlformats.org/officeDocument/2006/relationships/image" Target="../media/image72.png"/><Relationship Id="rId4" Type="http://schemas.openxmlformats.org/officeDocument/2006/relationships/image" Target="../media/image110.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130.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00.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80.png"/><Relationship Id="rId5" Type="http://schemas.openxmlformats.org/officeDocument/2006/relationships/image" Target="../media/image43.png"/><Relationship Id="rId4" Type="http://schemas.openxmlformats.org/officeDocument/2006/relationships/image" Target="../media/image7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NULL"/></Relationships>
</file>

<file path=ppt/slides/_rels/slide3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NUL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9" Type="http://schemas.openxmlformats.org/officeDocument/2006/relationships/image" Target="NULL"/></Relationships>
</file>

<file path=ppt/slides/_rels/slide4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4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NUL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10.png"/><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00.png"/><Relationship Id="rId7" Type="http://schemas.openxmlformats.org/officeDocument/2006/relationships/image" Target="../media/image34.png"/><Relationship Id="rId2" Type="http://schemas.openxmlformats.org/officeDocument/2006/relationships/image" Target="../media/image320.png"/><Relationship Id="rId1" Type="http://schemas.openxmlformats.org/officeDocument/2006/relationships/slideLayout" Target="../slideLayouts/slideLayout6.xml"/><Relationship Id="rId6" Type="http://schemas.openxmlformats.org/officeDocument/2006/relationships/image" Target="../media/image330.png"/><Relationship Id="rId5" Type="http://schemas.openxmlformats.org/officeDocument/2006/relationships/image" Target="../media/image3200.png"/><Relationship Id="rId4" Type="http://schemas.openxmlformats.org/officeDocument/2006/relationships/image" Target="../media/image120.png"/><Relationship Id="rId9"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0F3FE-58D7-4848-BF22-0C3386E38A1E}"/>
              </a:ext>
            </a:extLst>
          </p:cNvPr>
          <p:cNvSpPr>
            <a:spLocks noGrp="1"/>
          </p:cNvSpPr>
          <p:nvPr>
            <p:ph type="ctrTitle"/>
          </p:nvPr>
        </p:nvSpPr>
        <p:spPr>
          <a:xfrm>
            <a:off x="676893" y="1897863"/>
            <a:ext cx="10363200" cy="1470025"/>
          </a:xfrm>
        </p:spPr>
        <p:txBody>
          <a:bodyPr>
            <a:normAutofit/>
          </a:bodyPr>
          <a:lstStyle/>
          <a:p>
            <a:r>
              <a:rPr lang="en-US" sz="4800" dirty="0"/>
              <a:t>Application: Distinct Elements</a:t>
            </a:r>
          </a:p>
        </p:txBody>
      </p:sp>
      <p:sp>
        <p:nvSpPr>
          <p:cNvPr id="3" name="Subtitle 2">
            <a:extLst>
              <a:ext uri="{FF2B5EF4-FFF2-40B4-BE49-F238E27FC236}">
                <a16:creationId xmlns:a16="http://schemas.microsoft.com/office/drawing/2014/main" id="{8CEE94A3-2D47-4D28-B4A4-CCB244EFDC71}"/>
              </a:ext>
            </a:extLst>
          </p:cNvPr>
          <p:cNvSpPr>
            <a:spLocks noGrp="1"/>
          </p:cNvSpPr>
          <p:nvPr>
            <p:ph type="subTitle" idx="1"/>
          </p:nvPr>
        </p:nvSpPr>
        <p:spPr>
          <a:xfrm>
            <a:off x="8604584" y="4960137"/>
            <a:ext cx="3200400" cy="1463040"/>
          </a:xfrm>
        </p:spPr>
        <p:txBody>
          <a:bodyPr/>
          <a:lstStyle/>
          <a:p>
            <a:r>
              <a:rPr lang="en-US" dirty="0">
                <a:solidFill>
                  <a:schemeClr val="tx1"/>
                </a:solidFill>
              </a:rPr>
              <a:t>CSE 312 Spring 26</a:t>
            </a:r>
          </a:p>
          <a:p>
            <a:r>
              <a:rPr lang="en-US" dirty="0">
                <a:solidFill>
                  <a:schemeClr val="tx1"/>
                </a:solidFill>
              </a:rPr>
              <a:t>Lecture 21</a:t>
            </a:r>
          </a:p>
        </p:txBody>
      </p:sp>
    </p:spTree>
    <p:extLst>
      <p:ext uri="{BB962C8B-B14F-4D97-AF65-F5344CB8AC3E}">
        <p14:creationId xmlns:p14="http://schemas.microsoft.com/office/powerpoint/2010/main" val="3568040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grpSp>
        <p:nvGrpSpPr>
          <p:cNvPr id="2" name="Group 1"/>
          <p:cNvGrpSpPr/>
          <p:nvPr/>
        </p:nvGrpSpPr>
        <p:grpSpPr>
          <a:xfrm>
            <a:off x="4610690" y="2434319"/>
            <a:ext cx="5939032" cy="846763"/>
            <a:chOff x="4610690" y="2434319"/>
            <a:chExt cx="5939032" cy="846763"/>
          </a:xfrm>
        </p:grpSpPr>
        <p:cxnSp>
          <p:nvCxnSpPr>
            <p:cNvPr id="3" name="Straight Connector 2">
              <a:extLst>
                <a:ext uri="{FF2B5EF4-FFF2-40B4-BE49-F238E27FC236}">
                  <a16:creationId xmlns:a16="http://schemas.microsoft.com/office/drawing/2014/main" id="{93A3B550-93A3-224D-B07B-1489D2653871}"/>
                </a:ext>
              </a:extLst>
            </p:cNvPr>
            <p:cNvCxnSpPr/>
            <p:nvPr/>
          </p:nvCxnSpPr>
          <p:spPr>
            <a:xfrm>
              <a:off x="4847454" y="2776257"/>
              <a:ext cx="5486400"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220F06EA-12E9-034B-AB27-C01D8D413729}"/>
                </a:ext>
              </a:extLst>
            </p:cNvPr>
            <p:cNvSpPr txBox="1"/>
            <p:nvPr/>
          </p:nvSpPr>
          <p:spPr>
            <a:xfrm>
              <a:off x="4610690" y="2819417"/>
              <a:ext cx="352982" cy="461665"/>
            </a:xfrm>
            <a:prstGeom prst="rect">
              <a:avLst/>
            </a:prstGeom>
            <a:noFill/>
          </p:spPr>
          <p:txBody>
            <a:bodyPr wrap="none" rtlCol="0">
              <a:spAutoFit/>
            </a:bodyPr>
            <a:lstStyle/>
            <a:p>
              <a:pPr algn="l"/>
              <a:r>
                <a:rPr lang="en-US" sz="2400" b="0" dirty="0">
                  <a:latin typeface="Candara" panose="020E0502030303020204" pitchFamily="34" charset="0"/>
                  <a:ea typeface="Helvetica" charset="0"/>
                  <a:cs typeface="Helvetica" charset="0"/>
                </a:rPr>
                <a:t>0</a:t>
              </a:r>
            </a:p>
          </p:txBody>
        </p:sp>
        <p:sp>
          <p:nvSpPr>
            <p:cNvPr id="14" name="TextBox 13">
              <a:extLst>
                <a:ext uri="{FF2B5EF4-FFF2-40B4-BE49-F238E27FC236}">
                  <a16:creationId xmlns:a16="http://schemas.microsoft.com/office/drawing/2014/main" id="{D76CFC6D-7392-A247-8A42-464B7C3D28CD}"/>
                </a:ext>
              </a:extLst>
            </p:cNvPr>
            <p:cNvSpPr txBox="1"/>
            <p:nvPr/>
          </p:nvSpPr>
          <p:spPr>
            <a:xfrm>
              <a:off x="10257654" y="2776257"/>
              <a:ext cx="292068" cy="461665"/>
            </a:xfrm>
            <a:prstGeom prst="rect">
              <a:avLst/>
            </a:prstGeom>
            <a:noFill/>
          </p:spPr>
          <p:txBody>
            <a:bodyPr wrap="none" rtlCol="0">
              <a:spAutoFit/>
            </a:bodyPr>
            <a:lstStyle/>
            <a:p>
              <a:pPr algn="l"/>
              <a:r>
                <a:rPr lang="en-US" sz="2400" b="0" dirty="0">
                  <a:latin typeface="Candara" panose="020E0502030303020204" pitchFamily="34" charset="0"/>
                  <a:ea typeface="Helvetica" charset="0"/>
                  <a:cs typeface="Helvetica" charset="0"/>
                </a:rPr>
                <a:t>1</a:t>
              </a:r>
            </a:p>
          </p:txBody>
        </p:sp>
        <p:sp>
          <p:nvSpPr>
            <p:cNvPr id="5" name="TextBox 4">
              <a:extLst>
                <a:ext uri="{FF2B5EF4-FFF2-40B4-BE49-F238E27FC236}">
                  <a16:creationId xmlns:a16="http://schemas.microsoft.com/office/drawing/2014/main" id="{05F123B3-8D7E-DB45-BFB4-59831040A18C}"/>
                </a:ext>
              </a:extLst>
            </p:cNvPr>
            <p:cNvSpPr txBox="1"/>
            <p:nvPr/>
          </p:nvSpPr>
          <p:spPr>
            <a:xfrm>
              <a:off x="6963242" y="2434319"/>
              <a:ext cx="391454" cy="584775"/>
            </a:xfrm>
            <a:prstGeom prst="rect">
              <a:avLst/>
            </a:prstGeom>
            <a:noFill/>
          </p:spPr>
          <p:txBody>
            <a:bodyPr wrap="none" rtlCol="0">
              <a:spAutoFit/>
            </a:bodyPr>
            <a:lstStyle/>
            <a:p>
              <a:pPr algn="l"/>
              <a:r>
                <a:rPr lang="en-US" sz="3200" b="0" dirty="0">
                  <a:solidFill>
                    <a:srgbClr val="C00000"/>
                  </a:solidFill>
                  <a:latin typeface="Candara" panose="020E0502030303020204" pitchFamily="34" charset="0"/>
                  <a:ea typeface="Helvetica" charset="0"/>
                  <a:cs typeface="Helvetica" charset="0"/>
                </a:rPr>
                <a:t>x</a:t>
              </a:r>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12A292C-756A-E94B-A7ED-95D129D68BB3}"/>
                  </a:ext>
                </a:extLst>
              </p:cNvPr>
              <p:cNvSpPr txBox="1"/>
              <p:nvPr/>
            </p:nvSpPr>
            <p:spPr>
              <a:xfrm>
                <a:off x="1196790" y="2557429"/>
                <a:ext cx="1085425"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Helvetica" charset="0"/>
                          <a:cs typeface="Helvetica" charset="0"/>
                        </a:rPr>
                        <m:t>𝑚</m:t>
                      </m:r>
                      <m:r>
                        <a:rPr lang="en-US" sz="2400" b="0" i="1" smtClean="0">
                          <a:latin typeface="Cambria Math" panose="02040503050406030204" pitchFamily="18" charset="0"/>
                          <a:ea typeface="Helvetica" charset="0"/>
                          <a:cs typeface="Helvetica" charset="0"/>
                        </a:rPr>
                        <m:t>=1</m:t>
                      </m:r>
                    </m:oMath>
                  </m:oMathPara>
                </a14:m>
                <a:endParaRPr lang="en-US" sz="2400" b="0" dirty="0">
                  <a:latin typeface="Candara" panose="020E0502030303020204" pitchFamily="34" charset="0"/>
                  <a:ea typeface="Helvetica" charset="0"/>
                  <a:cs typeface="Helvetica" charset="0"/>
                </a:endParaRPr>
              </a:p>
            </p:txBody>
          </p:sp>
        </mc:Choice>
        <mc:Fallback xmlns="">
          <p:sp>
            <p:nvSpPr>
              <p:cNvPr id="6" name="TextBox 5">
                <a:extLst>
                  <a:ext uri="{FF2B5EF4-FFF2-40B4-BE49-F238E27FC236}">
                    <a16:creationId xmlns:a16="http://schemas.microsoft.com/office/drawing/2014/main" id="{612A292C-756A-E94B-A7ED-95D129D68BB3}"/>
                  </a:ext>
                </a:extLst>
              </p:cNvPr>
              <p:cNvSpPr txBox="1">
                <a:spLocks noRot="1" noChangeAspect="1" noMove="1" noResize="1" noEditPoints="1" noAdjustHandles="1" noChangeArrowheads="1" noChangeShapeType="1" noTextEdit="1"/>
              </p:cNvSpPr>
              <p:nvPr/>
            </p:nvSpPr>
            <p:spPr>
              <a:xfrm>
                <a:off x="1196790" y="2557429"/>
                <a:ext cx="1085425"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Google Shape;130;p20">
                <a:extLst>
                  <a:ext uri="{FF2B5EF4-FFF2-40B4-BE49-F238E27FC236}">
                    <a16:creationId xmlns:a16="http://schemas.microsoft.com/office/drawing/2014/main" id="{E506E89F-3CAD-9F5B-209B-D1B068035AF5}"/>
                  </a:ext>
                </a:extLst>
              </p:cNvPr>
              <p:cNvSpPr txBox="1"/>
              <p:nvPr/>
            </p:nvSpPr>
            <p:spPr>
              <a:xfrm>
                <a:off x="660400" y="1152940"/>
                <a:ext cx="11047136" cy="689030"/>
              </a:xfrm>
              <a:prstGeom prst="rect">
                <a:avLst/>
              </a:prstGeom>
              <a:noFill/>
              <a:ln>
                <a:noFill/>
              </a:ln>
            </p:spPr>
            <p:txBody>
              <a:bodyPr spcFirstLastPara="1" wrap="square" lIns="121900" tIns="121900" rIns="121900" bIns="121900" anchor="t" anchorCtr="0">
                <a:noAutofit/>
              </a:bodyPr>
              <a:lstStyle/>
              <a:p>
                <a:r>
                  <a:rPr lang="en-US" sz="2800" dirty="0">
                    <a:solidFill>
                      <a:schemeClr val="tx1"/>
                    </a:solidFill>
                    <a:latin typeface="Candara" panose="020E0502030303020204" pitchFamily="34" charset="0"/>
                    <a:ea typeface="Source Code Pro"/>
                    <a:cs typeface="Source Code Pro"/>
                    <a:sym typeface="Source Code Pro"/>
                  </a:rPr>
                  <a:t>If </a:t>
                </a:r>
                <a14:m>
                  <m:oMath xmlns:m="http://schemas.openxmlformats.org/officeDocument/2006/math">
                    <m:sSub>
                      <m:sSubPr>
                        <m:ctrlPr>
                          <a:rPr lang="ar-AE" sz="2800" b="0" i="1" smtClean="0">
                            <a:solidFill>
                              <a:srgbClr val="0070C0"/>
                            </a:solidFill>
                            <a:latin typeface="Cambria Math" panose="02040503050406030204" pitchFamily="18" charset="0"/>
                            <a:ea typeface="Source Code Pro"/>
                            <a:cs typeface="Source Code Pro"/>
                            <a:sym typeface="Source Code Pro"/>
                          </a:rPr>
                        </m:ctrlPr>
                      </m:sSubPr>
                      <m:e>
                        <m:r>
                          <a:rPr lang="ar-AE" sz="2800" b="0" i="1" smtClean="0">
                            <a:solidFill>
                              <a:srgbClr val="0070C0"/>
                            </a:solidFill>
                            <a:latin typeface="Cambria Math" panose="02040503050406030204" pitchFamily="18" charset="0"/>
                            <a:ea typeface="Source Code Pro"/>
                            <a:cs typeface="Source Code Pro"/>
                            <a:sym typeface="Source Code Pro"/>
                          </a:rPr>
                          <m:t>𝑌</m:t>
                        </m:r>
                      </m:e>
                      <m:sub>
                        <m:r>
                          <a:rPr lang="ar-AE" sz="2800" b="0" i="1" smtClean="0">
                            <a:solidFill>
                              <a:srgbClr val="0070C0"/>
                            </a:solidFill>
                            <a:latin typeface="Cambria Math" panose="02040503050406030204" pitchFamily="18" charset="0"/>
                            <a:ea typeface="Source Code Pro"/>
                            <a:cs typeface="Source Code Pro"/>
                            <a:sym typeface="Source Code Pro"/>
                          </a:rPr>
                          <m:t>1</m:t>
                        </m:r>
                      </m:sub>
                    </m:sSub>
                    <m:r>
                      <a:rPr lang="ar-AE" sz="2800" b="0" i="1" smtClean="0">
                        <a:solidFill>
                          <a:srgbClr val="0070C0"/>
                        </a:solidFill>
                        <a:latin typeface="Cambria Math" panose="02040503050406030204" pitchFamily="18" charset="0"/>
                        <a:ea typeface="Source Code Pro"/>
                        <a:cs typeface="Source Code Pro"/>
                        <a:sym typeface="Source Code Pro"/>
                      </a:rPr>
                      <m:t>, ⋯, </m:t>
                    </m:r>
                    <m:sSub>
                      <m:sSubPr>
                        <m:ctrlPr>
                          <a:rPr lang="ar-AE" sz="2800" b="0" i="1" smtClean="0">
                            <a:solidFill>
                              <a:srgbClr val="0070C0"/>
                            </a:solidFill>
                            <a:latin typeface="Cambria Math" panose="02040503050406030204" pitchFamily="18" charset="0"/>
                            <a:ea typeface="Source Code Pro"/>
                            <a:cs typeface="Source Code Pro"/>
                            <a:sym typeface="Source Code Pro"/>
                          </a:rPr>
                        </m:ctrlPr>
                      </m:sSubPr>
                      <m:e>
                        <m:r>
                          <a:rPr lang="ar-AE" sz="2800" b="0" i="1" smtClean="0">
                            <a:solidFill>
                              <a:srgbClr val="0070C0"/>
                            </a:solidFill>
                            <a:latin typeface="Cambria Math" panose="02040503050406030204" pitchFamily="18" charset="0"/>
                            <a:ea typeface="Source Code Pro"/>
                            <a:cs typeface="Source Code Pro"/>
                            <a:sym typeface="Source Code Pro"/>
                          </a:rPr>
                          <m:t>𝑌</m:t>
                        </m:r>
                      </m:e>
                      <m:sub>
                        <m:r>
                          <a:rPr lang="en-US" sz="2800" b="0" i="1" smtClean="0">
                            <a:solidFill>
                              <a:srgbClr val="0070C0"/>
                            </a:solidFill>
                            <a:latin typeface="Cambria Math" panose="02040503050406030204" pitchFamily="18" charset="0"/>
                            <a:ea typeface="Source Code Pro"/>
                            <a:cs typeface="Source Code Pro"/>
                            <a:sym typeface="Source Code Pro"/>
                          </a:rPr>
                          <m:t>𝑚</m:t>
                        </m:r>
                      </m:sub>
                    </m:sSub>
                    <m:r>
                      <a:rPr lang="en-US" sz="2800" b="0" i="1" smtClean="0">
                        <a:solidFill>
                          <a:srgbClr val="0070C0"/>
                        </a:solidFill>
                        <a:latin typeface="Cambria Math" panose="02040503050406030204" pitchFamily="18" charset="0"/>
                        <a:ea typeface="Source Code Pro"/>
                        <a:cs typeface="Source Code Pro"/>
                        <a:sym typeface="Source Code Pro"/>
                      </a:rPr>
                      <m:t>~</m:t>
                    </m:r>
                    <m:r>
                      <a:rPr lang="en-US" sz="2800" b="0" i="0" smtClean="0">
                        <a:solidFill>
                          <a:srgbClr val="0070C0"/>
                        </a:solidFill>
                        <a:latin typeface="Cambria Math" panose="02040503050406030204" pitchFamily="18" charset="0"/>
                        <a:ea typeface="Source Code Pro"/>
                        <a:cs typeface="Source Code Pro"/>
                        <a:sym typeface="Source Code Pro"/>
                      </a:rPr>
                      <m:t> </m:t>
                    </m:r>
                    <m:r>
                      <m:rPr>
                        <m:sty m:val="p"/>
                      </m:rPr>
                      <a:rPr lang="en-US" sz="2800" b="0" i="0" smtClean="0">
                        <a:solidFill>
                          <a:srgbClr val="0070C0"/>
                        </a:solidFill>
                        <a:latin typeface="Cambria Math" panose="02040503050406030204" pitchFamily="18" charset="0"/>
                        <a:ea typeface="Source Code Pro"/>
                        <a:cs typeface="Source Code Pro"/>
                        <a:sym typeface="Source Code Pro"/>
                      </a:rPr>
                      <m:t>Unif</m:t>
                    </m:r>
                    <m:d>
                      <m:dPr>
                        <m:ctrlPr>
                          <a:rPr lang="en-US" sz="2800" b="0" i="1" smtClean="0">
                            <a:solidFill>
                              <a:srgbClr val="0070C0"/>
                            </a:solidFill>
                            <a:latin typeface="Cambria Math" panose="02040503050406030204" pitchFamily="18" charset="0"/>
                            <a:ea typeface="Source Code Pro"/>
                            <a:cs typeface="Source Code Pro"/>
                            <a:sym typeface="Source Code Pro"/>
                          </a:rPr>
                        </m:ctrlPr>
                      </m:dPr>
                      <m:e>
                        <m:r>
                          <a:rPr lang="en-US" sz="2800" b="0" i="0" smtClean="0">
                            <a:solidFill>
                              <a:srgbClr val="0070C0"/>
                            </a:solidFill>
                            <a:latin typeface="Cambria Math" panose="02040503050406030204" pitchFamily="18" charset="0"/>
                            <a:ea typeface="Source Code Pro"/>
                            <a:cs typeface="Source Code Pro"/>
                            <a:sym typeface="Source Code Pro"/>
                          </a:rPr>
                          <m:t>0,1</m:t>
                        </m:r>
                      </m:e>
                    </m:d>
                  </m:oMath>
                </a14:m>
                <a:r>
                  <a:rPr lang="en-US" sz="2800" dirty="0">
                    <a:solidFill>
                      <a:schemeClr val="tx1"/>
                    </a:solidFill>
                    <a:latin typeface="Candara" panose="020E0502030303020204" pitchFamily="34" charset="0"/>
                    <a:ea typeface="Source Code Pro"/>
                    <a:cs typeface="Source Code Pro"/>
                    <a:sym typeface="Source Code Pro"/>
                  </a:rPr>
                  <a:t> (</a:t>
                </a:r>
                <a:r>
                  <a:rPr lang="en-US" sz="2800" dirty="0" err="1">
                    <a:solidFill>
                      <a:schemeClr val="tx1"/>
                    </a:solidFill>
                    <a:latin typeface="Candara" panose="020E0502030303020204" pitchFamily="34" charset="0"/>
                    <a:ea typeface="Source Code Pro"/>
                    <a:cs typeface="Source Code Pro"/>
                    <a:sym typeface="Source Code Pro"/>
                  </a:rPr>
                  <a:t>i.i.d</a:t>
                </a:r>
                <a:r>
                  <a:rPr lang="en-US" sz="2800" dirty="0">
                    <a:solidFill>
                      <a:schemeClr val="tx1"/>
                    </a:solidFill>
                    <a:latin typeface="Candara" panose="020E0502030303020204" pitchFamily="34" charset="0"/>
                    <a:ea typeface="Source Code Pro"/>
                    <a:cs typeface="Source Code Pro"/>
                    <a:sym typeface="Source Code Pro"/>
                  </a:rPr>
                  <a:t>.) where do we expect the points to end up?</a:t>
                </a:r>
              </a:p>
              <a:p>
                <a:r>
                  <a:rPr lang="en-US" sz="2800" dirty="0">
                    <a:solidFill>
                      <a:schemeClr val="tx1"/>
                    </a:solidFill>
                    <a:latin typeface="Candara" panose="020E0502030303020204" pitchFamily="34" charset="0"/>
                    <a:ea typeface="Source Code Pro"/>
                    <a:cs typeface="Source Code Pro"/>
                    <a:sym typeface="Source Code Pro"/>
                  </a:rPr>
                  <a:t> </a:t>
                </a:r>
                <a:endParaRPr lang="en-US" sz="3200" dirty="0">
                  <a:solidFill>
                    <a:schemeClr val="tx1"/>
                  </a:solidFill>
                  <a:latin typeface="Candara" panose="020E0502030303020204" pitchFamily="34" charset="0"/>
                  <a:ea typeface="Source Code Pro"/>
                  <a:cs typeface="Source Code Pro"/>
                  <a:sym typeface="Source Code Pro"/>
                </a:endParaRPr>
              </a:p>
            </p:txBody>
          </p:sp>
        </mc:Choice>
        <mc:Fallback xmlns="">
          <p:sp>
            <p:nvSpPr>
              <p:cNvPr id="27" name="Google Shape;130;p20">
                <a:extLst>
                  <a:ext uri="{FF2B5EF4-FFF2-40B4-BE49-F238E27FC236}">
                    <a16:creationId xmlns:a16="http://schemas.microsoft.com/office/drawing/2014/main" id="{E506E89F-3CAD-9F5B-209B-D1B068035AF5}"/>
                  </a:ext>
                </a:extLst>
              </p:cNvPr>
              <p:cNvSpPr txBox="1">
                <a:spLocks noRot="1" noChangeAspect="1" noMove="1" noResize="1" noEditPoints="1" noAdjustHandles="1" noChangeArrowheads="1" noChangeShapeType="1" noTextEdit="1"/>
              </p:cNvSpPr>
              <p:nvPr/>
            </p:nvSpPr>
            <p:spPr>
              <a:xfrm>
                <a:off x="660400" y="1152940"/>
                <a:ext cx="11047136" cy="689030"/>
              </a:xfrm>
              <a:prstGeom prst="rect">
                <a:avLst/>
              </a:prstGeom>
              <a:blipFill>
                <a:blip r:embed="rId6"/>
                <a:stretch>
                  <a:fillRect l="-827" b="-12389"/>
                </a:stretch>
              </a:blipFill>
              <a:ln>
                <a:noFill/>
              </a:ln>
            </p:spPr>
            <p:txBody>
              <a:bodyPr/>
              <a:lstStyle/>
              <a:p>
                <a:r>
                  <a:rPr lang="en-US">
                    <a:noFill/>
                  </a:rPr>
                  <a:t> </a:t>
                </a:r>
              </a:p>
            </p:txBody>
          </p:sp>
        </mc:Fallback>
      </mc:AlternateContent>
      <p:sp>
        <p:nvSpPr>
          <p:cNvPr id="10" name="Title 9"/>
          <p:cNvSpPr>
            <a:spLocks noGrp="1"/>
          </p:cNvSpPr>
          <p:nvPr>
            <p:ph type="title"/>
          </p:nvPr>
        </p:nvSpPr>
        <p:spPr/>
        <p:txBody>
          <a:bodyPr/>
          <a:lstStyle/>
          <a:p>
            <a:r>
              <a:rPr lang="en-US" dirty="0"/>
              <a:t>Detour – I.I.D. Uniforms</a:t>
            </a:r>
          </a:p>
        </p:txBody>
      </p:sp>
    </p:spTree>
    <p:extLst>
      <p:ext uri="{BB962C8B-B14F-4D97-AF65-F5344CB8AC3E}">
        <p14:creationId xmlns:p14="http://schemas.microsoft.com/office/powerpoint/2010/main" val="2037863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Detour – I.I.D. Uniforms</a:t>
            </a:r>
          </a:p>
        </p:txBody>
      </p:sp>
      <mc:AlternateContent xmlns:mc="http://schemas.openxmlformats.org/markup-compatibility/2006" xmlns:a14="http://schemas.microsoft.com/office/drawing/2010/main">
        <mc:Choice Requires="a14">
          <p:sp>
            <p:nvSpPr>
              <p:cNvPr id="4" name="Google Shape;130;p20">
                <a:extLst>
                  <a:ext uri="{FF2B5EF4-FFF2-40B4-BE49-F238E27FC236}">
                    <a16:creationId xmlns:a16="http://schemas.microsoft.com/office/drawing/2014/main" id="{E506E89F-3CAD-9F5B-209B-D1B068035AF5}"/>
                  </a:ext>
                </a:extLst>
              </p:cNvPr>
              <p:cNvSpPr txBox="1"/>
              <p:nvPr/>
            </p:nvSpPr>
            <p:spPr>
              <a:xfrm>
                <a:off x="660400" y="1152940"/>
                <a:ext cx="11047136" cy="689030"/>
              </a:xfrm>
              <a:prstGeom prst="rect">
                <a:avLst/>
              </a:prstGeom>
              <a:noFill/>
              <a:ln>
                <a:noFill/>
              </a:ln>
            </p:spPr>
            <p:txBody>
              <a:bodyPr spcFirstLastPara="1" wrap="square" lIns="121900" tIns="121900" rIns="121900" bIns="121900" anchor="t" anchorCtr="0">
                <a:noAutofit/>
              </a:bodyPr>
              <a:lstStyle/>
              <a:p>
                <a:r>
                  <a:rPr lang="en-US" sz="2800" dirty="0">
                    <a:solidFill>
                      <a:schemeClr val="tx1"/>
                    </a:solidFill>
                    <a:latin typeface="Candara" panose="020E0502030303020204" pitchFamily="34" charset="0"/>
                    <a:ea typeface="Source Code Pro"/>
                    <a:cs typeface="Source Code Pro"/>
                    <a:sym typeface="Source Code Pro"/>
                  </a:rPr>
                  <a:t>If </a:t>
                </a:r>
                <a14:m>
                  <m:oMath xmlns:m="http://schemas.openxmlformats.org/officeDocument/2006/math">
                    <m:sSub>
                      <m:sSubPr>
                        <m:ctrlPr>
                          <a:rPr lang="ar-AE" sz="2800" b="0" i="1" smtClean="0">
                            <a:solidFill>
                              <a:srgbClr val="0070C0"/>
                            </a:solidFill>
                            <a:latin typeface="Cambria Math" panose="02040503050406030204" pitchFamily="18" charset="0"/>
                            <a:ea typeface="Source Code Pro"/>
                            <a:cs typeface="Source Code Pro"/>
                            <a:sym typeface="Source Code Pro"/>
                          </a:rPr>
                        </m:ctrlPr>
                      </m:sSubPr>
                      <m:e>
                        <m:r>
                          <a:rPr lang="ar-AE" sz="2800" b="0" i="1" smtClean="0">
                            <a:solidFill>
                              <a:srgbClr val="0070C0"/>
                            </a:solidFill>
                            <a:latin typeface="Cambria Math" panose="02040503050406030204" pitchFamily="18" charset="0"/>
                            <a:ea typeface="Source Code Pro"/>
                            <a:cs typeface="Source Code Pro"/>
                            <a:sym typeface="Source Code Pro"/>
                          </a:rPr>
                          <m:t>𝑌</m:t>
                        </m:r>
                      </m:e>
                      <m:sub>
                        <m:r>
                          <a:rPr lang="ar-AE" sz="2800" b="0" i="1" smtClean="0">
                            <a:solidFill>
                              <a:srgbClr val="0070C0"/>
                            </a:solidFill>
                            <a:latin typeface="Cambria Math" panose="02040503050406030204" pitchFamily="18" charset="0"/>
                            <a:ea typeface="Source Code Pro"/>
                            <a:cs typeface="Source Code Pro"/>
                            <a:sym typeface="Source Code Pro"/>
                          </a:rPr>
                          <m:t>1</m:t>
                        </m:r>
                      </m:sub>
                    </m:sSub>
                    <m:r>
                      <a:rPr lang="ar-AE" sz="2800" b="0" i="1" smtClean="0">
                        <a:solidFill>
                          <a:srgbClr val="0070C0"/>
                        </a:solidFill>
                        <a:latin typeface="Cambria Math" panose="02040503050406030204" pitchFamily="18" charset="0"/>
                        <a:ea typeface="Source Code Pro"/>
                        <a:cs typeface="Source Code Pro"/>
                        <a:sym typeface="Source Code Pro"/>
                      </a:rPr>
                      <m:t>, ⋯, </m:t>
                    </m:r>
                    <m:sSub>
                      <m:sSubPr>
                        <m:ctrlPr>
                          <a:rPr lang="ar-AE" sz="2800" b="0" i="1" smtClean="0">
                            <a:solidFill>
                              <a:srgbClr val="0070C0"/>
                            </a:solidFill>
                            <a:latin typeface="Cambria Math" panose="02040503050406030204" pitchFamily="18" charset="0"/>
                            <a:ea typeface="Source Code Pro"/>
                            <a:cs typeface="Source Code Pro"/>
                            <a:sym typeface="Source Code Pro"/>
                          </a:rPr>
                        </m:ctrlPr>
                      </m:sSubPr>
                      <m:e>
                        <m:r>
                          <a:rPr lang="ar-AE" sz="2800" b="0" i="1" smtClean="0">
                            <a:solidFill>
                              <a:srgbClr val="0070C0"/>
                            </a:solidFill>
                            <a:latin typeface="Cambria Math" panose="02040503050406030204" pitchFamily="18" charset="0"/>
                            <a:ea typeface="Source Code Pro"/>
                            <a:cs typeface="Source Code Pro"/>
                            <a:sym typeface="Source Code Pro"/>
                          </a:rPr>
                          <m:t>𝑌</m:t>
                        </m:r>
                      </m:e>
                      <m:sub>
                        <m:r>
                          <a:rPr lang="en-US" sz="2800" b="0" i="1" smtClean="0">
                            <a:solidFill>
                              <a:srgbClr val="0070C0"/>
                            </a:solidFill>
                            <a:latin typeface="Cambria Math" panose="02040503050406030204" pitchFamily="18" charset="0"/>
                            <a:ea typeface="Source Code Pro"/>
                            <a:cs typeface="Source Code Pro"/>
                            <a:sym typeface="Source Code Pro"/>
                          </a:rPr>
                          <m:t>𝑚</m:t>
                        </m:r>
                      </m:sub>
                    </m:sSub>
                    <m:r>
                      <a:rPr lang="en-US" sz="2800" b="0" i="1" smtClean="0">
                        <a:solidFill>
                          <a:srgbClr val="0070C0"/>
                        </a:solidFill>
                        <a:latin typeface="Cambria Math" panose="02040503050406030204" pitchFamily="18" charset="0"/>
                        <a:ea typeface="Source Code Pro"/>
                        <a:cs typeface="Source Code Pro"/>
                        <a:sym typeface="Source Code Pro"/>
                      </a:rPr>
                      <m:t>~</m:t>
                    </m:r>
                    <m:r>
                      <a:rPr lang="en-US" sz="2800" b="0" i="0" smtClean="0">
                        <a:solidFill>
                          <a:srgbClr val="0070C0"/>
                        </a:solidFill>
                        <a:latin typeface="Cambria Math" panose="02040503050406030204" pitchFamily="18" charset="0"/>
                        <a:ea typeface="Source Code Pro"/>
                        <a:cs typeface="Source Code Pro"/>
                        <a:sym typeface="Source Code Pro"/>
                      </a:rPr>
                      <m:t> </m:t>
                    </m:r>
                    <m:r>
                      <m:rPr>
                        <m:sty m:val="p"/>
                      </m:rPr>
                      <a:rPr lang="en-US" sz="2800" b="0" i="0" smtClean="0">
                        <a:solidFill>
                          <a:srgbClr val="0070C0"/>
                        </a:solidFill>
                        <a:latin typeface="Cambria Math" panose="02040503050406030204" pitchFamily="18" charset="0"/>
                        <a:ea typeface="Source Code Pro"/>
                        <a:cs typeface="Source Code Pro"/>
                        <a:sym typeface="Source Code Pro"/>
                      </a:rPr>
                      <m:t>Unif</m:t>
                    </m:r>
                    <m:d>
                      <m:dPr>
                        <m:ctrlPr>
                          <a:rPr lang="en-US" sz="2800" b="0" i="1" smtClean="0">
                            <a:solidFill>
                              <a:srgbClr val="0070C0"/>
                            </a:solidFill>
                            <a:latin typeface="Cambria Math" panose="02040503050406030204" pitchFamily="18" charset="0"/>
                            <a:ea typeface="Source Code Pro"/>
                            <a:cs typeface="Source Code Pro"/>
                            <a:sym typeface="Source Code Pro"/>
                          </a:rPr>
                        </m:ctrlPr>
                      </m:dPr>
                      <m:e>
                        <m:r>
                          <a:rPr lang="en-US" sz="2800" b="0" i="0" smtClean="0">
                            <a:solidFill>
                              <a:srgbClr val="0070C0"/>
                            </a:solidFill>
                            <a:latin typeface="Cambria Math" panose="02040503050406030204" pitchFamily="18" charset="0"/>
                            <a:ea typeface="Source Code Pro"/>
                            <a:cs typeface="Source Code Pro"/>
                            <a:sym typeface="Source Code Pro"/>
                          </a:rPr>
                          <m:t>0,1</m:t>
                        </m:r>
                      </m:e>
                    </m:d>
                  </m:oMath>
                </a14:m>
                <a:r>
                  <a:rPr lang="en-US" sz="2800" dirty="0">
                    <a:solidFill>
                      <a:schemeClr val="tx1"/>
                    </a:solidFill>
                    <a:latin typeface="Candara" panose="020E0502030303020204" pitchFamily="34" charset="0"/>
                    <a:ea typeface="Source Code Pro"/>
                    <a:cs typeface="Source Code Pro"/>
                    <a:sym typeface="Source Code Pro"/>
                  </a:rPr>
                  <a:t> (</a:t>
                </a:r>
                <a:r>
                  <a:rPr lang="en-US" sz="2800" dirty="0" err="1">
                    <a:solidFill>
                      <a:schemeClr val="tx1"/>
                    </a:solidFill>
                    <a:latin typeface="Candara" panose="020E0502030303020204" pitchFamily="34" charset="0"/>
                    <a:ea typeface="Source Code Pro"/>
                    <a:cs typeface="Source Code Pro"/>
                    <a:sym typeface="Source Code Pro"/>
                  </a:rPr>
                  <a:t>i.i.d</a:t>
                </a:r>
                <a:r>
                  <a:rPr lang="en-US" sz="2800" dirty="0">
                    <a:solidFill>
                      <a:schemeClr val="tx1"/>
                    </a:solidFill>
                    <a:latin typeface="Candara" panose="020E0502030303020204" pitchFamily="34" charset="0"/>
                    <a:ea typeface="Source Code Pro"/>
                    <a:cs typeface="Source Code Pro"/>
                    <a:sym typeface="Source Code Pro"/>
                  </a:rPr>
                  <a:t>.) where do we expect the points to end up?</a:t>
                </a:r>
              </a:p>
              <a:p>
                <a:r>
                  <a:rPr lang="en-US" sz="2800" dirty="0">
                    <a:solidFill>
                      <a:schemeClr val="tx1"/>
                    </a:solidFill>
                    <a:latin typeface="Candara" panose="020E0502030303020204" pitchFamily="34" charset="0"/>
                    <a:ea typeface="Source Code Pro"/>
                    <a:cs typeface="Source Code Pro"/>
                    <a:sym typeface="Source Code Pro"/>
                  </a:rPr>
                  <a:t> </a:t>
                </a:r>
                <a:endParaRPr lang="en-US" sz="3200" dirty="0">
                  <a:solidFill>
                    <a:schemeClr val="tx1"/>
                  </a:solidFill>
                  <a:latin typeface="Candara" panose="020E0502030303020204" pitchFamily="34" charset="0"/>
                  <a:ea typeface="Source Code Pro"/>
                  <a:cs typeface="Source Code Pro"/>
                  <a:sym typeface="Source Code Pro"/>
                </a:endParaRPr>
              </a:p>
            </p:txBody>
          </p:sp>
        </mc:Choice>
        <mc:Fallback xmlns="">
          <p:sp>
            <p:nvSpPr>
              <p:cNvPr id="4" name="Google Shape;130;p20">
                <a:extLst>
                  <a:ext uri="{FF2B5EF4-FFF2-40B4-BE49-F238E27FC236}">
                    <a16:creationId xmlns:a16="http://schemas.microsoft.com/office/drawing/2014/main" id="{E506E89F-3CAD-9F5B-209B-D1B068035AF5}"/>
                  </a:ext>
                </a:extLst>
              </p:cNvPr>
              <p:cNvSpPr txBox="1">
                <a:spLocks noRot="1" noChangeAspect="1" noMove="1" noResize="1" noEditPoints="1" noAdjustHandles="1" noChangeArrowheads="1" noChangeShapeType="1" noTextEdit="1"/>
              </p:cNvSpPr>
              <p:nvPr/>
            </p:nvSpPr>
            <p:spPr>
              <a:xfrm>
                <a:off x="660400" y="1152940"/>
                <a:ext cx="11047136" cy="689030"/>
              </a:xfrm>
              <a:prstGeom prst="rect">
                <a:avLst/>
              </a:prstGeom>
              <a:blipFill>
                <a:blip r:embed="rId2"/>
                <a:stretch>
                  <a:fillRect l="-827" b="-1238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12A292C-756A-E94B-A7ED-95D129D68BB3}"/>
                  </a:ext>
                </a:extLst>
              </p:cNvPr>
              <p:cNvSpPr txBox="1"/>
              <p:nvPr/>
            </p:nvSpPr>
            <p:spPr>
              <a:xfrm>
                <a:off x="1343653" y="2136646"/>
                <a:ext cx="1085425"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Helvetica" charset="0"/>
                          <a:cs typeface="Helvetica" charset="0"/>
                        </a:rPr>
                        <m:t>𝑚</m:t>
                      </m:r>
                      <m:r>
                        <a:rPr lang="en-US" sz="2400" b="0" i="1" smtClean="0">
                          <a:latin typeface="Cambria Math" panose="02040503050406030204" pitchFamily="18" charset="0"/>
                          <a:ea typeface="Helvetica" charset="0"/>
                          <a:cs typeface="Helvetica" charset="0"/>
                        </a:rPr>
                        <m:t>=1</m:t>
                      </m:r>
                    </m:oMath>
                  </m:oMathPara>
                </a14:m>
                <a:endParaRPr lang="en-US" sz="2400" b="0" dirty="0">
                  <a:latin typeface="Candara" panose="020E0502030303020204" pitchFamily="34" charset="0"/>
                  <a:ea typeface="Helvetica" charset="0"/>
                  <a:cs typeface="Helvetica" charset="0"/>
                </a:endParaRPr>
              </a:p>
            </p:txBody>
          </p:sp>
        </mc:Choice>
        <mc:Fallback xmlns="">
          <p:sp>
            <p:nvSpPr>
              <p:cNvPr id="5" name="TextBox 4">
                <a:extLst>
                  <a:ext uri="{FF2B5EF4-FFF2-40B4-BE49-F238E27FC236}">
                    <a16:creationId xmlns:a16="http://schemas.microsoft.com/office/drawing/2014/main" id="{612A292C-756A-E94B-A7ED-95D129D68BB3}"/>
                  </a:ext>
                </a:extLst>
              </p:cNvPr>
              <p:cNvSpPr txBox="1">
                <a:spLocks noRot="1" noChangeAspect="1" noMove="1" noResize="1" noEditPoints="1" noAdjustHandles="1" noChangeArrowheads="1" noChangeShapeType="1" noTextEdit="1"/>
              </p:cNvSpPr>
              <p:nvPr/>
            </p:nvSpPr>
            <p:spPr>
              <a:xfrm>
                <a:off x="1343653" y="2136646"/>
                <a:ext cx="1085425" cy="461665"/>
              </a:xfrm>
              <a:prstGeom prst="rect">
                <a:avLst/>
              </a:prstGeom>
              <a:blipFill>
                <a:blip r:embed="rId3"/>
                <a:stretch>
                  <a:fillRect/>
                </a:stretch>
              </a:blipFill>
            </p:spPr>
            <p:txBody>
              <a:bodyPr/>
              <a:lstStyle/>
              <a:p>
                <a:r>
                  <a:rPr lang="en-US">
                    <a:noFill/>
                  </a:rPr>
                  <a:t> </a:t>
                </a:r>
              </a:p>
            </p:txBody>
          </p:sp>
        </mc:Fallback>
      </mc:AlternateContent>
      <p:grpSp>
        <p:nvGrpSpPr>
          <p:cNvPr id="6" name="Group 5"/>
          <p:cNvGrpSpPr/>
          <p:nvPr/>
        </p:nvGrpSpPr>
        <p:grpSpPr>
          <a:xfrm>
            <a:off x="4839305" y="2075092"/>
            <a:ext cx="5939032" cy="846763"/>
            <a:chOff x="4610690" y="2434319"/>
            <a:chExt cx="5939032" cy="846763"/>
          </a:xfrm>
        </p:grpSpPr>
        <p:cxnSp>
          <p:nvCxnSpPr>
            <p:cNvPr id="7" name="Straight Connector 6">
              <a:extLst>
                <a:ext uri="{FF2B5EF4-FFF2-40B4-BE49-F238E27FC236}">
                  <a16:creationId xmlns:a16="http://schemas.microsoft.com/office/drawing/2014/main" id="{93A3B550-93A3-224D-B07B-1489D2653871}"/>
                </a:ext>
              </a:extLst>
            </p:cNvPr>
            <p:cNvCxnSpPr/>
            <p:nvPr/>
          </p:nvCxnSpPr>
          <p:spPr>
            <a:xfrm>
              <a:off x="4847454" y="2776257"/>
              <a:ext cx="54864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220F06EA-12E9-034B-AB27-C01D8D413729}"/>
                </a:ext>
              </a:extLst>
            </p:cNvPr>
            <p:cNvSpPr txBox="1"/>
            <p:nvPr/>
          </p:nvSpPr>
          <p:spPr>
            <a:xfrm>
              <a:off x="4610690" y="2819417"/>
              <a:ext cx="352982" cy="461665"/>
            </a:xfrm>
            <a:prstGeom prst="rect">
              <a:avLst/>
            </a:prstGeom>
            <a:noFill/>
          </p:spPr>
          <p:txBody>
            <a:bodyPr wrap="none" rtlCol="0">
              <a:spAutoFit/>
            </a:bodyPr>
            <a:lstStyle/>
            <a:p>
              <a:pPr algn="l"/>
              <a:r>
                <a:rPr lang="en-US" sz="2400" b="0" dirty="0">
                  <a:latin typeface="Candara" panose="020E0502030303020204" pitchFamily="34" charset="0"/>
                  <a:ea typeface="Helvetica" charset="0"/>
                  <a:cs typeface="Helvetica" charset="0"/>
                </a:rPr>
                <a:t>0</a:t>
              </a:r>
            </a:p>
          </p:txBody>
        </p:sp>
        <p:sp>
          <p:nvSpPr>
            <p:cNvPr id="9" name="TextBox 8">
              <a:extLst>
                <a:ext uri="{FF2B5EF4-FFF2-40B4-BE49-F238E27FC236}">
                  <a16:creationId xmlns:a16="http://schemas.microsoft.com/office/drawing/2014/main" id="{D76CFC6D-7392-A247-8A42-464B7C3D28CD}"/>
                </a:ext>
              </a:extLst>
            </p:cNvPr>
            <p:cNvSpPr txBox="1"/>
            <p:nvPr/>
          </p:nvSpPr>
          <p:spPr>
            <a:xfrm>
              <a:off x="10257654" y="2776257"/>
              <a:ext cx="292068" cy="461665"/>
            </a:xfrm>
            <a:prstGeom prst="rect">
              <a:avLst/>
            </a:prstGeom>
            <a:noFill/>
          </p:spPr>
          <p:txBody>
            <a:bodyPr wrap="none" rtlCol="0">
              <a:spAutoFit/>
            </a:bodyPr>
            <a:lstStyle/>
            <a:p>
              <a:pPr algn="l"/>
              <a:r>
                <a:rPr lang="en-US" sz="2400" b="0" dirty="0">
                  <a:latin typeface="Candara" panose="020E0502030303020204" pitchFamily="34" charset="0"/>
                  <a:ea typeface="Helvetica" charset="0"/>
                  <a:cs typeface="Helvetica" charset="0"/>
                </a:rPr>
                <a:t>1</a:t>
              </a:r>
            </a:p>
          </p:txBody>
        </p:sp>
        <p:sp>
          <p:nvSpPr>
            <p:cNvPr id="10" name="TextBox 9">
              <a:extLst>
                <a:ext uri="{FF2B5EF4-FFF2-40B4-BE49-F238E27FC236}">
                  <a16:creationId xmlns:a16="http://schemas.microsoft.com/office/drawing/2014/main" id="{05F123B3-8D7E-DB45-BFB4-59831040A18C}"/>
                </a:ext>
              </a:extLst>
            </p:cNvPr>
            <p:cNvSpPr txBox="1"/>
            <p:nvPr/>
          </p:nvSpPr>
          <p:spPr>
            <a:xfrm>
              <a:off x="6963242" y="2434319"/>
              <a:ext cx="391454" cy="584775"/>
            </a:xfrm>
            <a:prstGeom prst="rect">
              <a:avLst/>
            </a:prstGeom>
            <a:noFill/>
          </p:spPr>
          <p:txBody>
            <a:bodyPr wrap="none" rtlCol="0">
              <a:spAutoFit/>
            </a:bodyPr>
            <a:lstStyle/>
            <a:p>
              <a:pPr algn="l"/>
              <a:r>
                <a:rPr lang="en-US" sz="3200" b="0" dirty="0">
                  <a:solidFill>
                    <a:srgbClr val="C00000"/>
                  </a:solidFill>
                  <a:latin typeface="Candara" panose="020E0502030303020204" pitchFamily="34" charset="0"/>
                  <a:ea typeface="Helvetica" charset="0"/>
                  <a:cs typeface="Helvetica" charset="0"/>
                </a:rPr>
                <a:t>x</a:t>
              </a:r>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FBB293B-8C83-FF4B-A273-777777FFD089}"/>
                  </a:ext>
                </a:extLst>
              </p:cNvPr>
              <p:cNvSpPr txBox="1"/>
              <p:nvPr/>
            </p:nvSpPr>
            <p:spPr>
              <a:xfrm>
                <a:off x="1196790" y="5041354"/>
                <a:ext cx="1085425"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Helvetica" charset="0"/>
                          <a:cs typeface="Helvetica" charset="0"/>
                        </a:rPr>
                        <m:t>𝑚</m:t>
                      </m:r>
                      <m:r>
                        <a:rPr lang="en-US" sz="2400" b="0" i="1" smtClean="0">
                          <a:latin typeface="Cambria Math" panose="02040503050406030204" pitchFamily="18" charset="0"/>
                          <a:ea typeface="Helvetica" charset="0"/>
                          <a:cs typeface="Helvetica" charset="0"/>
                        </a:rPr>
                        <m:t>=2</m:t>
                      </m:r>
                    </m:oMath>
                  </m:oMathPara>
                </a14:m>
                <a:endParaRPr lang="en-US" sz="2400" b="0" dirty="0">
                  <a:latin typeface="Candara" panose="020E0502030303020204" pitchFamily="34" charset="0"/>
                  <a:ea typeface="Helvetica" charset="0"/>
                  <a:cs typeface="Helvetica" charset="0"/>
                </a:endParaRPr>
              </a:p>
            </p:txBody>
          </p:sp>
        </mc:Choice>
        <mc:Fallback xmlns="">
          <p:sp>
            <p:nvSpPr>
              <p:cNvPr id="12" name="TextBox 11">
                <a:extLst>
                  <a:ext uri="{FF2B5EF4-FFF2-40B4-BE49-F238E27FC236}">
                    <a16:creationId xmlns:a16="http://schemas.microsoft.com/office/drawing/2014/main" id="{8FBB293B-8C83-FF4B-A273-777777FFD089}"/>
                  </a:ext>
                </a:extLst>
              </p:cNvPr>
              <p:cNvSpPr txBox="1">
                <a:spLocks noRot="1" noChangeAspect="1" noMove="1" noResize="1" noEditPoints="1" noAdjustHandles="1" noChangeArrowheads="1" noChangeShapeType="1" noTextEdit="1"/>
              </p:cNvSpPr>
              <p:nvPr/>
            </p:nvSpPr>
            <p:spPr>
              <a:xfrm>
                <a:off x="1196790" y="5041354"/>
                <a:ext cx="1085425" cy="461665"/>
              </a:xfrm>
              <a:prstGeom prst="rect">
                <a:avLst/>
              </a:prstGeom>
              <a:blipFill>
                <a:blip r:embed="rId5"/>
                <a:stretch>
                  <a:fillRect/>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546B4E5A-9E10-FD4C-988F-B7AF0AE3226D}"/>
              </a:ext>
            </a:extLst>
          </p:cNvPr>
          <p:cNvCxnSpPr/>
          <p:nvPr/>
        </p:nvCxnSpPr>
        <p:spPr>
          <a:xfrm>
            <a:off x="5076069" y="5230634"/>
            <a:ext cx="54864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A1AAA3BA-51B4-F040-B500-732A6DBD0D3F}"/>
              </a:ext>
            </a:extLst>
          </p:cNvPr>
          <p:cNvSpPr txBox="1"/>
          <p:nvPr/>
        </p:nvSpPr>
        <p:spPr>
          <a:xfrm>
            <a:off x="4839305" y="5273794"/>
            <a:ext cx="352982" cy="461665"/>
          </a:xfrm>
          <a:prstGeom prst="rect">
            <a:avLst/>
          </a:prstGeom>
          <a:noFill/>
        </p:spPr>
        <p:txBody>
          <a:bodyPr wrap="none" rtlCol="0">
            <a:spAutoFit/>
          </a:bodyPr>
          <a:lstStyle/>
          <a:p>
            <a:pPr algn="l"/>
            <a:r>
              <a:rPr lang="en-US" sz="2400" b="0" dirty="0">
                <a:latin typeface="Candara" panose="020E0502030303020204" pitchFamily="34" charset="0"/>
                <a:ea typeface="Helvetica" charset="0"/>
                <a:cs typeface="Helvetica" charset="0"/>
              </a:rPr>
              <a:t>0</a:t>
            </a:r>
          </a:p>
        </p:txBody>
      </p:sp>
      <p:sp>
        <p:nvSpPr>
          <p:cNvPr id="17" name="TextBox 16">
            <a:extLst>
              <a:ext uri="{FF2B5EF4-FFF2-40B4-BE49-F238E27FC236}">
                <a16:creationId xmlns:a16="http://schemas.microsoft.com/office/drawing/2014/main" id="{2BD3C0D2-C76F-DB45-9DDE-48940A13B266}"/>
              </a:ext>
            </a:extLst>
          </p:cNvPr>
          <p:cNvSpPr txBox="1"/>
          <p:nvPr/>
        </p:nvSpPr>
        <p:spPr>
          <a:xfrm>
            <a:off x="10486269" y="5230634"/>
            <a:ext cx="292068" cy="461665"/>
          </a:xfrm>
          <a:prstGeom prst="rect">
            <a:avLst/>
          </a:prstGeom>
          <a:noFill/>
        </p:spPr>
        <p:txBody>
          <a:bodyPr wrap="none" rtlCol="0">
            <a:spAutoFit/>
          </a:bodyPr>
          <a:lstStyle/>
          <a:p>
            <a:pPr algn="l"/>
            <a:r>
              <a:rPr lang="en-US" sz="2400" b="0" dirty="0">
                <a:latin typeface="Candara" panose="020E0502030303020204" pitchFamily="34" charset="0"/>
                <a:ea typeface="Helvetica" charset="0"/>
                <a:cs typeface="Helvetica" charset="0"/>
              </a:rPr>
              <a:t>1</a:t>
            </a:r>
          </a:p>
        </p:txBody>
      </p:sp>
      <p:sp>
        <p:nvSpPr>
          <p:cNvPr id="18" name="TextBox 17">
            <a:extLst>
              <a:ext uri="{FF2B5EF4-FFF2-40B4-BE49-F238E27FC236}">
                <a16:creationId xmlns:a16="http://schemas.microsoft.com/office/drawing/2014/main" id="{B80E1119-08DD-CD45-ABBC-6FE75E86D71D}"/>
              </a:ext>
            </a:extLst>
          </p:cNvPr>
          <p:cNvSpPr txBox="1"/>
          <p:nvPr/>
        </p:nvSpPr>
        <p:spPr>
          <a:xfrm>
            <a:off x="6475934" y="4896763"/>
            <a:ext cx="391454" cy="584775"/>
          </a:xfrm>
          <a:prstGeom prst="rect">
            <a:avLst/>
          </a:prstGeom>
          <a:noFill/>
        </p:spPr>
        <p:txBody>
          <a:bodyPr wrap="none" rtlCol="0">
            <a:spAutoFit/>
          </a:bodyPr>
          <a:lstStyle/>
          <a:p>
            <a:pPr algn="l"/>
            <a:r>
              <a:rPr lang="en-US" sz="3200" b="0" dirty="0">
                <a:solidFill>
                  <a:srgbClr val="C00000"/>
                </a:solidFill>
                <a:latin typeface="Candara" panose="020E0502030303020204" pitchFamily="34" charset="0"/>
                <a:ea typeface="Helvetica" charset="0"/>
                <a:cs typeface="Helvetica" charset="0"/>
              </a:rPr>
              <a:t>x</a:t>
            </a:r>
          </a:p>
        </p:txBody>
      </p:sp>
      <p:sp>
        <p:nvSpPr>
          <p:cNvPr id="19" name="TextBox 18">
            <a:extLst>
              <a:ext uri="{FF2B5EF4-FFF2-40B4-BE49-F238E27FC236}">
                <a16:creationId xmlns:a16="http://schemas.microsoft.com/office/drawing/2014/main" id="{2CBDE8B6-2AEC-1D43-8921-B18B04F91A03}"/>
              </a:ext>
            </a:extLst>
          </p:cNvPr>
          <p:cNvSpPr txBox="1"/>
          <p:nvPr/>
        </p:nvSpPr>
        <p:spPr>
          <a:xfrm>
            <a:off x="8658707" y="4895136"/>
            <a:ext cx="391454" cy="584775"/>
          </a:xfrm>
          <a:prstGeom prst="rect">
            <a:avLst/>
          </a:prstGeom>
          <a:noFill/>
        </p:spPr>
        <p:txBody>
          <a:bodyPr wrap="none" rtlCol="0">
            <a:spAutoFit/>
          </a:bodyPr>
          <a:lstStyle/>
          <a:p>
            <a:pPr algn="l"/>
            <a:r>
              <a:rPr lang="en-US" sz="3200" b="0" dirty="0">
                <a:solidFill>
                  <a:srgbClr val="C00000"/>
                </a:solidFill>
                <a:latin typeface="Candara" panose="020E0502030303020204" pitchFamily="34" charset="0"/>
                <a:ea typeface="Helvetica" charset="0"/>
                <a:cs typeface="Helvetica" charset="0"/>
              </a:rPr>
              <a:t>x</a:t>
            </a:r>
          </a:p>
        </p:txBody>
      </p:sp>
    </p:spTree>
    <p:extLst>
      <p:ext uri="{BB962C8B-B14F-4D97-AF65-F5344CB8AC3E}">
        <p14:creationId xmlns:p14="http://schemas.microsoft.com/office/powerpoint/2010/main" val="107263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13F918DA-458F-A74B-8B4A-9E25596F50C8}"/>
              </a:ext>
            </a:extLst>
          </p:cNvPr>
          <p:cNvCxnSpPr/>
          <p:nvPr/>
        </p:nvCxnSpPr>
        <p:spPr>
          <a:xfrm>
            <a:off x="4847454" y="4845108"/>
            <a:ext cx="5486400"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C798C870-41C7-534D-AE76-210AA1C8ECE0}"/>
              </a:ext>
            </a:extLst>
          </p:cNvPr>
          <p:cNvSpPr txBox="1"/>
          <p:nvPr/>
        </p:nvSpPr>
        <p:spPr>
          <a:xfrm>
            <a:off x="4610690" y="4888268"/>
            <a:ext cx="352982" cy="461665"/>
          </a:xfrm>
          <a:prstGeom prst="rect">
            <a:avLst/>
          </a:prstGeom>
          <a:noFill/>
        </p:spPr>
        <p:txBody>
          <a:bodyPr wrap="none" rtlCol="0">
            <a:spAutoFit/>
          </a:bodyPr>
          <a:lstStyle/>
          <a:p>
            <a:pPr algn="l"/>
            <a:r>
              <a:rPr lang="en-US" sz="2400" b="0" dirty="0">
                <a:latin typeface="Candara" panose="020E0502030303020204" pitchFamily="34" charset="0"/>
                <a:ea typeface="Helvetica" charset="0"/>
                <a:cs typeface="Helvetica" charset="0"/>
              </a:rPr>
              <a:t>0</a:t>
            </a:r>
          </a:p>
        </p:txBody>
      </p:sp>
      <p:sp>
        <p:nvSpPr>
          <p:cNvPr id="19" name="TextBox 18">
            <a:extLst>
              <a:ext uri="{FF2B5EF4-FFF2-40B4-BE49-F238E27FC236}">
                <a16:creationId xmlns:a16="http://schemas.microsoft.com/office/drawing/2014/main" id="{C14F0EED-C40A-334C-AAA7-088E876048A3}"/>
              </a:ext>
            </a:extLst>
          </p:cNvPr>
          <p:cNvSpPr txBox="1"/>
          <p:nvPr/>
        </p:nvSpPr>
        <p:spPr>
          <a:xfrm>
            <a:off x="10257654" y="4845108"/>
            <a:ext cx="292068" cy="461665"/>
          </a:xfrm>
          <a:prstGeom prst="rect">
            <a:avLst/>
          </a:prstGeom>
          <a:noFill/>
        </p:spPr>
        <p:txBody>
          <a:bodyPr wrap="none" rtlCol="0">
            <a:spAutoFit/>
          </a:bodyPr>
          <a:lstStyle/>
          <a:p>
            <a:pPr algn="l"/>
            <a:r>
              <a:rPr lang="en-US" sz="2400" b="0" dirty="0">
                <a:latin typeface="Candara" panose="020E0502030303020204" pitchFamily="34" charset="0"/>
                <a:ea typeface="Helvetica" charset="0"/>
                <a:cs typeface="Helvetica" charset="0"/>
              </a:rPr>
              <a:t>1</a:t>
            </a:r>
          </a:p>
        </p:txBody>
      </p:sp>
      <p:grpSp>
        <p:nvGrpSpPr>
          <p:cNvPr id="2" name="Group 1"/>
          <p:cNvGrpSpPr/>
          <p:nvPr/>
        </p:nvGrpSpPr>
        <p:grpSpPr>
          <a:xfrm>
            <a:off x="4610690" y="2434319"/>
            <a:ext cx="5939032" cy="846763"/>
            <a:chOff x="4610690" y="2434319"/>
            <a:chExt cx="5939032" cy="846763"/>
          </a:xfrm>
        </p:grpSpPr>
        <p:cxnSp>
          <p:nvCxnSpPr>
            <p:cNvPr id="3" name="Straight Connector 2">
              <a:extLst>
                <a:ext uri="{FF2B5EF4-FFF2-40B4-BE49-F238E27FC236}">
                  <a16:creationId xmlns:a16="http://schemas.microsoft.com/office/drawing/2014/main" id="{93A3B550-93A3-224D-B07B-1489D2653871}"/>
                </a:ext>
              </a:extLst>
            </p:cNvPr>
            <p:cNvCxnSpPr/>
            <p:nvPr/>
          </p:nvCxnSpPr>
          <p:spPr>
            <a:xfrm>
              <a:off x="4847454" y="2776257"/>
              <a:ext cx="5486400"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220F06EA-12E9-034B-AB27-C01D8D413729}"/>
                </a:ext>
              </a:extLst>
            </p:cNvPr>
            <p:cNvSpPr txBox="1"/>
            <p:nvPr/>
          </p:nvSpPr>
          <p:spPr>
            <a:xfrm>
              <a:off x="4610690" y="2819417"/>
              <a:ext cx="352982" cy="461665"/>
            </a:xfrm>
            <a:prstGeom prst="rect">
              <a:avLst/>
            </a:prstGeom>
            <a:noFill/>
          </p:spPr>
          <p:txBody>
            <a:bodyPr wrap="none" rtlCol="0">
              <a:spAutoFit/>
            </a:bodyPr>
            <a:lstStyle/>
            <a:p>
              <a:pPr algn="l"/>
              <a:r>
                <a:rPr lang="en-US" sz="2400" b="0" dirty="0">
                  <a:latin typeface="Candara" panose="020E0502030303020204" pitchFamily="34" charset="0"/>
                  <a:ea typeface="Helvetica" charset="0"/>
                  <a:cs typeface="Helvetica" charset="0"/>
                </a:rPr>
                <a:t>0</a:t>
              </a:r>
            </a:p>
          </p:txBody>
        </p:sp>
        <p:sp>
          <p:nvSpPr>
            <p:cNvPr id="14" name="TextBox 13">
              <a:extLst>
                <a:ext uri="{FF2B5EF4-FFF2-40B4-BE49-F238E27FC236}">
                  <a16:creationId xmlns:a16="http://schemas.microsoft.com/office/drawing/2014/main" id="{D76CFC6D-7392-A247-8A42-464B7C3D28CD}"/>
                </a:ext>
              </a:extLst>
            </p:cNvPr>
            <p:cNvSpPr txBox="1"/>
            <p:nvPr/>
          </p:nvSpPr>
          <p:spPr>
            <a:xfrm>
              <a:off x="10257654" y="2776257"/>
              <a:ext cx="292068" cy="461665"/>
            </a:xfrm>
            <a:prstGeom prst="rect">
              <a:avLst/>
            </a:prstGeom>
            <a:noFill/>
          </p:spPr>
          <p:txBody>
            <a:bodyPr wrap="none" rtlCol="0">
              <a:spAutoFit/>
            </a:bodyPr>
            <a:lstStyle/>
            <a:p>
              <a:pPr algn="l"/>
              <a:r>
                <a:rPr lang="en-US" sz="2400" b="0" dirty="0">
                  <a:latin typeface="Candara" panose="020E0502030303020204" pitchFamily="34" charset="0"/>
                  <a:ea typeface="Helvetica" charset="0"/>
                  <a:cs typeface="Helvetica" charset="0"/>
                </a:rPr>
                <a:t>1</a:t>
              </a:r>
            </a:p>
          </p:txBody>
        </p:sp>
        <p:sp>
          <p:nvSpPr>
            <p:cNvPr id="5" name="TextBox 4">
              <a:extLst>
                <a:ext uri="{FF2B5EF4-FFF2-40B4-BE49-F238E27FC236}">
                  <a16:creationId xmlns:a16="http://schemas.microsoft.com/office/drawing/2014/main" id="{05F123B3-8D7E-DB45-BFB4-59831040A18C}"/>
                </a:ext>
              </a:extLst>
            </p:cNvPr>
            <p:cNvSpPr txBox="1"/>
            <p:nvPr/>
          </p:nvSpPr>
          <p:spPr>
            <a:xfrm>
              <a:off x="6963242" y="2434319"/>
              <a:ext cx="391454" cy="584775"/>
            </a:xfrm>
            <a:prstGeom prst="rect">
              <a:avLst/>
            </a:prstGeom>
            <a:noFill/>
          </p:spPr>
          <p:txBody>
            <a:bodyPr wrap="none" rtlCol="0">
              <a:spAutoFit/>
            </a:bodyPr>
            <a:lstStyle/>
            <a:p>
              <a:pPr algn="l"/>
              <a:r>
                <a:rPr lang="en-US" sz="3200" b="0" dirty="0">
                  <a:solidFill>
                    <a:srgbClr val="C00000"/>
                  </a:solidFill>
                  <a:latin typeface="Candara" panose="020E0502030303020204" pitchFamily="34" charset="0"/>
                  <a:ea typeface="Helvetica" charset="0"/>
                  <a:cs typeface="Helvetica" charset="0"/>
                </a:rPr>
                <a:t>x</a:t>
              </a:r>
            </a:p>
          </p:txBody>
        </p:sp>
      </p:grpSp>
      <p:grpSp>
        <p:nvGrpSpPr>
          <p:cNvPr id="7" name="Group 6"/>
          <p:cNvGrpSpPr/>
          <p:nvPr/>
        </p:nvGrpSpPr>
        <p:grpSpPr>
          <a:xfrm>
            <a:off x="4610690" y="3450409"/>
            <a:ext cx="5939032" cy="840323"/>
            <a:chOff x="4610690" y="3450409"/>
            <a:chExt cx="5939032" cy="840323"/>
          </a:xfrm>
        </p:grpSpPr>
        <p:cxnSp>
          <p:nvCxnSpPr>
            <p:cNvPr id="12" name="Straight Connector 11">
              <a:extLst>
                <a:ext uri="{FF2B5EF4-FFF2-40B4-BE49-F238E27FC236}">
                  <a16:creationId xmlns:a16="http://schemas.microsoft.com/office/drawing/2014/main" id="{546B4E5A-9E10-FD4C-988F-B7AF0AE3226D}"/>
                </a:ext>
              </a:extLst>
            </p:cNvPr>
            <p:cNvCxnSpPr/>
            <p:nvPr/>
          </p:nvCxnSpPr>
          <p:spPr>
            <a:xfrm>
              <a:off x="4847454" y="3785907"/>
              <a:ext cx="5486400"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A1AAA3BA-51B4-F040-B500-732A6DBD0D3F}"/>
                </a:ext>
              </a:extLst>
            </p:cNvPr>
            <p:cNvSpPr txBox="1"/>
            <p:nvPr/>
          </p:nvSpPr>
          <p:spPr>
            <a:xfrm>
              <a:off x="4610690" y="3829067"/>
              <a:ext cx="352982" cy="461665"/>
            </a:xfrm>
            <a:prstGeom prst="rect">
              <a:avLst/>
            </a:prstGeom>
            <a:noFill/>
          </p:spPr>
          <p:txBody>
            <a:bodyPr wrap="none" rtlCol="0">
              <a:spAutoFit/>
            </a:bodyPr>
            <a:lstStyle/>
            <a:p>
              <a:pPr algn="l"/>
              <a:r>
                <a:rPr lang="en-US" sz="2400" b="0" dirty="0">
                  <a:latin typeface="Candara" panose="020E0502030303020204" pitchFamily="34" charset="0"/>
                  <a:ea typeface="Helvetica" charset="0"/>
                  <a:cs typeface="Helvetica" charset="0"/>
                </a:rPr>
                <a:t>0</a:t>
              </a:r>
            </a:p>
          </p:txBody>
        </p:sp>
        <p:sp>
          <p:nvSpPr>
            <p:cNvPr id="16" name="TextBox 15">
              <a:extLst>
                <a:ext uri="{FF2B5EF4-FFF2-40B4-BE49-F238E27FC236}">
                  <a16:creationId xmlns:a16="http://schemas.microsoft.com/office/drawing/2014/main" id="{2BD3C0D2-C76F-DB45-9DDE-48940A13B266}"/>
                </a:ext>
              </a:extLst>
            </p:cNvPr>
            <p:cNvSpPr txBox="1"/>
            <p:nvPr/>
          </p:nvSpPr>
          <p:spPr>
            <a:xfrm>
              <a:off x="10257654" y="3785907"/>
              <a:ext cx="292068" cy="461665"/>
            </a:xfrm>
            <a:prstGeom prst="rect">
              <a:avLst/>
            </a:prstGeom>
            <a:noFill/>
          </p:spPr>
          <p:txBody>
            <a:bodyPr wrap="none" rtlCol="0">
              <a:spAutoFit/>
            </a:bodyPr>
            <a:lstStyle/>
            <a:p>
              <a:pPr algn="l"/>
              <a:r>
                <a:rPr lang="en-US" sz="2400" b="0" dirty="0">
                  <a:latin typeface="Candara" panose="020E0502030303020204" pitchFamily="34" charset="0"/>
                  <a:ea typeface="Helvetica" charset="0"/>
                  <a:cs typeface="Helvetica" charset="0"/>
                </a:rPr>
                <a:t>1</a:t>
              </a:r>
            </a:p>
          </p:txBody>
        </p:sp>
        <p:sp>
          <p:nvSpPr>
            <p:cNvPr id="21" name="TextBox 20">
              <a:extLst>
                <a:ext uri="{FF2B5EF4-FFF2-40B4-BE49-F238E27FC236}">
                  <a16:creationId xmlns:a16="http://schemas.microsoft.com/office/drawing/2014/main" id="{B80E1119-08DD-CD45-ABBC-6FE75E86D71D}"/>
                </a:ext>
              </a:extLst>
            </p:cNvPr>
            <p:cNvSpPr txBox="1"/>
            <p:nvPr/>
          </p:nvSpPr>
          <p:spPr>
            <a:xfrm>
              <a:off x="6247319" y="3452036"/>
              <a:ext cx="391454" cy="584775"/>
            </a:xfrm>
            <a:prstGeom prst="rect">
              <a:avLst/>
            </a:prstGeom>
            <a:noFill/>
          </p:spPr>
          <p:txBody>
            <a:bodyPr wrap="none" rtlCol="0">
              <a:spAutoFit/>
            </a:bodyPr>
            <a:lstStyle/>
            <a:p>
              <a:pPr algn="l"/>
              <a:r>
                <a:rPr lang="en-US" sz="3200" b="0" dirty="0">
                  <a:solidFill>
                    <a:srgbClr val="C00000"/>
                  </a:solidFill>
                  <a:latin typeface="Candara" panose="020E0502030303020204" pitchFamily="34" charset="0"/>
                  <a:ea typeface="Helvetica" charset="0"/>
                  <a:cs typeface="Helvetica" charset="0"/>
                </a:rPr>
                <a:t>x</a:t>
              </a:r>
            </a:p>
          </p:txBody>
        </p:sp>
        <p:sp>
          <p:nvSpPr>
            <p:cNvPr id="22" name="TextBox 21">
              <a:extLst>
                <a:ext uri="{FF2B5EF4-FFF2-40B4-BE49-F238E27FC236}">
                  <a16:creationId xmlns:a16="http://schemas.microsoft.com/office/drawing/2014/main" id="{2CBDE8B6-2AEC-1D43-8921-B18B04F91A03}"/>
                </a:ext>
              </a:extLst>
            </p:cNvPr>
            <p:cNvSpPr txBox="1"/>
            <p:nvPr/>
          </p:nvSpPr>
          <p:spPr>
            <a:xfrm>
              <a:off x="8430092" y="3450409"/>
              <a:ext cx="391454" cy="584775"/>
            </a:xfrm>
            <a:prstGeom prst="rect">
              <a:avLst/>
            </a:prstGeom>
            <a:noFill/>
          </p:spPr>
          <p:txBody>
            <a:bodyPr wrap="none" rtlCol="0">
              <a:spAutoFit/>
            </a:bodyPr>
            <a:lstStyle/>
            <a:p>
              <a:pPr algn="l"/>
              <a:r>
                <a:rPr lang="en-US" sz="3200" b="0" dirty="0">
                  <a:solidFill>
                    <a:srgbClr val="C00000"/>
                  </a:solidFill>
                  <a:latin typeface="Candara" panose="020E0502030303020204" pitchFamily="34" charset="0"/>
                  <a:ea typeface="Helvetica" charset="0"/>
                  <a:cs typeface="Helvetica" charset="0"/>
                </a:rPr>
                <a:t>x</a:t>
              </a:r>
            </a:p>
          </p:txBody>
        </p:sp>
      </p:grpSp>
      <p:sp>
        <p:nvSpPr>
          <p:cNvPr id="23" name="TextBox 22">
            <a:extLst>
              <a:ext uri="{FF2B5EF4-FFF2-40B4-BE49-F238E27FC236}">
                <a16:creationId xmlns:a16="http://schemas.microsoft.com/office/drawing/2014/main" id="{B6EF5F92-E085-8546-984C-0AA8B62B6CD0}"/>
              </a:ext>
            </a:extLst>
          </p:cNvPr>
          <p:cNvSpPr txBox="1"/>
          <p:nvPr/>
        </p:nvSpPr>
        <p:spPr>
          <a:xfrm>
            <a:off x="5738412" y="4512863"/>
            <a:ext cx="391454" cy="584775"/>
          </a:xfrm>
          <a:prstGeom prst="rect">
            <a:avLst/>
          </a:prstGeom>
          <a:noFill/>
        </p:spPr>
        <p:txBody>
          <a:bodyPr wrap="none" rtlCol="0">
            <a:spAutoFit/>
          </a:bodyPr>
          <a:lstStyle/>
          <a:p>
            <a:pPr algn="l"/>
            <a:r>
              <a:rPr lang="en-US" sz="3200" b="0" dirty="0">
                <a:solidFill>
                  <a:srgbClr val="C00000"/>
                </a:solidFill>
                <a:latin typeface="Candara" panose="020E0502030303020204" pitchFamily="34" charset="0"/>
                <a:ea typeface="Helvetica" charset="0"/>
                <a:cs typeface="Helvetica" charset="0"/>
              </a:rPr>
              <a:t>x</a:t>
            </a:r>
          </a:p>
        </p:txBody>
      </p:sp>
      <p:sp>
        <p:nvSpPr>
          <p:cNvPr id="24" name="TextBox 23">
            <a:extLst>
              <a:ext uri="{FF2B5EF4-FFF2-40B4-BE49-F238E27FC236}">
                <a16:creationId xmlns:a16="http://schemas.microsoft.com/office/drawing/2014/main" id="{B4EB5F41-CD33-8B41-94A8-40D8874EFCBB}"/>
              </a:ext>
            </a:extLst>
          </p:cNvPr>
          <p:cNvSpPr txBox="1"/>
          <p:nvPr/>
        </p:nvSpPr>
        <p:spPr>
          <a:xfrm>
            <a:off x="6963242" y="4512863"/>
            <a:ext cx="391454" cy="584775"/>
          </a:xfrm>
          <a:prstGeom prst="rect">
            <a:avLst/>
          </a:prstGeom>
          <a:noFill/>
        </p:spPr>
        <p:txBody>
          <a:bodyPr wrap="none" rtlCol="0">
            <a:spAutoFit/>
          </a:bodyPr>
          <a:lstStyle/>
          <a:p>
            <a:pPr algn="l"/>
            <a:r>
              <a:rPr lang="en-US" sz="3200" b="0" dirty="0">
                <a:solidFill>
                  <a:srgbClr val="C00000"/>
                </a:solidFill>
                <a:latin typeface="Candara" panose="020E0502030303020204" pitchFamily="34" charset="0"/>
                <a:ea typeface="Helvetica" charset="0"/>
                <a:cs typeface="Helvetica" charset="0"/>
              </a:rPr>
              <a:t>x</a:t>
            </a:r>
          </a:p>
        </p:txBody>
      </p:sp>
      <p:sp>
        <p:nvSpPr>
          <p:cNvPr id="25" name="TextBox 24">
            <a:extLst>
              <a:ext uri="{FF2B5EF4-FFF2-40B4-BE49-F238E27FC236}">
                <a16:creationId xmlns:a16="http://schemas.microsoft.com/office/drawing/2014/main" id="{404602B6-C074-4B4B-9A94-41A3D738BA34}"/>
              </a:ext>
            </a:extLst>
          </p:cNvPr>
          <p:cNvSpPr txBox="1"/>
          <p:nvPr/>
        </p:nvSpPr>
        <p:spPr>
          <a:xfrm>
            <a:off x="8198057" y="4509609"/>
            <a:ext cx="391454" cy="584775"/>
          </a:xfrm>
          <a:prstGeom prst="rect">
            <a:avLst/>
          </a:prstGeom>
          <a:noFill/>
        </p:spPr>
        <p:txBody>
          <a:bodyPr wrap="none" rtlCol="0">
            <a:spAutoFit/>
          </a:bodyPr>
          <a:lstStyle/>
          <a:p>
            <a:pPr algn="l"/>
            <a:r>
              <a:rPr lang="en-US" sz="3200" b="0" dirty="0">
                <a:solidFill>
                  <a:srgbClr val="C00000"/>
                </a:solidFill>
                <a:latin typeface="Candara" panose="020E0502030303020204" pitchFamily="34" charset="0"/>
                <a:ea typeface="Helvetica" charset="0"/>
                <a:cs typeface="Helvetica" charset="0"/>
              </a:rPr>
              <a:t>x</a:t>
            </a:r>
          </a:p>
        </p:txBody>
      </p:sp>
      <p:sp>
        <p:nvSpPr>
          <p:cNvPr id="26" name="TextBox 25">
            <a:extLst>
              <a:ext uri="{FF2B5EF4-FFF2-40B4-BE49-F238E27FC236}">
                <a16:creationId xmlns:a16="http://schemas.microsoft.com/office/drawing/2014/main" id="{339736A6-6FF9-3641-B52C-AEE57E2EF8F3}"/>
              </a:ext>
            </a:extLst>
          </p:cNvPr>
          <p:cNvSpPr txBox="1"/>
          <p:nvPr/>
        </p:nvSpPr>
        <p:spPr>
          <a:xfrm>
            <a:off x="9396694" y="4509609"/>
            <a:ext cx="391454" cy="584775"/>
          </a:xfrm>
          <a:prstGeom prst="rect">
            <a:avLst/>
          </a:prstGeom>
          <a:noFill/>
        </p:spPr>
        <p:txBody>
          <a:bodyPr wrap="none" rtlCol="0">
            <a:spAutoFit/>
          </a:bodyPr>
          <a:lstStyle/>
          <a:p>
            <a:pPr algn="l"/>
            <a:r>
              <a:rPr lang="en-US" sz="3200" b="0" dirty="0">
                <a:solidFill>
                  <a:srgbClr val="C00000"/>
                </a:solidFill>
                <a:latin typeface="Candara" panose="020E0502030303020204" pitchFamily="34" charset="0"/>
                <a:ea typeface="Helvetica" charset="0"/>
                <a:cs typeface="Helvetica" charset="0"/>
              </a:rPr>
              <a:t>x</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12A292C-756A-E94B-A7ED-95D129D68BB3}"/>
                  </a:ext>
                </a:extLst>
              </p:cNvPr>
              <p:cNvSpPr txBox="1"/>
              <p:nvPr/>
            </p:nvSpPr>
            <p:spPr>
              <a:xfrm>
                <a:off x="1196790" y="2557429"/>
                <a:ext cx="1085425"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Helvetica" charset="0"/>
                          <a:cs typeface="Helvetica" charset="0"/>
                        </a:rPr>
                        <m:t>𝑚</m:t>
                      </m:r>
                      <m:r>
                        <a:rPr lang="en-US" sz="2400" b="0" i="1" smtClean="0">
                          <a:latin typeface="Cambria Math" panose="02040503050406030204" pitchFamily="18" charset="0"/>
                          <a:ea typeface="Helvetica" charset="0"/>
                          <a:cs typeface="Helvetica" charset="0"/>
                        </a:rPr>
                        <m:t>=1</m:t>
                      </m:r>
                    </m:oMath>
                  </m:oMathPara>
                </a14:m>
                <a:endParaRPr lang="en-US" sz="2400" b="0" dirty="0">
                  <a:latin typeface="Candara" panose="020E0502030303020204" pitchFamily="34" charset="0"/>
                  <a:ea typeface="Helvetica" charset="0"/>
                  <a:cs typeface="Helvetica" charset="0"/>
                </a:endParaRPr>
              </a:p>
            </p:txBody>
          </p:sp>
        </mc:Choice>
        <mc:Fallback xmlns="">
          <p:sp>
            <p:nvSpPr>
              <p:cNvPr id="6" name="TextBox 5">
                <a:extLst>
                  <a:ext uri="{FF2B5EF4-FFF2-40B4-BE49-F238E27FC236}">
                    <a16:creationId xmlns:a16="http://schemas.microsoft.com/office/drawing/2014/main" id="{612A292C-756A-E94B-A7ED-95D129D68BB3}"/>
                  </a:ext>
                </a:extLst>
              </p:cNvPr>
              <p:cNvSpPr txBox="1">
                <a:spLocks noRot="1" noChangeAspect="1" noMove="1" noResize="1" noEditPoints="1" noAdjustHandles="1" noChangeArrowheads="1" noChangeShapeType="1" noTextEdit="1"/>
              </p:cNvSpPr>
              <p:nvPr/>
            </p:nvSpPr>
            <p:spPr>
              <a:xfrm>
                <a:off x="1196790" y="2557429"/>
                <a:ext cx="1085425"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FBB293B-8C83-FF4B-A273-777777FFD089}"/>
                  </a:ext>
                </a:extLst>
              </p:cNvPr>
              <p:cNvSpPr txBox="1"/>
              <p:nvPr/>
            </p:nvSpPr>
            <p:spPr>
              <a:xfrm>
                <a:off x="1198638" y="3511963"/>
                <a:ext cx="1085425"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Helvetica" charset="0"/>
                          <a:cs typeface="Helvetica" charset="0"/>
                        </a:rPr>
                        <m:t>𝑚</m:t>
                      </m:r>
                      <m:r>
                        <a:rPr lang="en-US" sz="2400" b="0" i="1" smtClean="0">
                          <a:latin typeface="Cambria Math" panose="02040503050406030204" pitchFamily="18" charset="0"/>
                          <a:ea typeface="Helvetica" charset="0"/>
                          <a:cs typeface="Helvetica" charset="0"/>
                        </a:rPr>
                        <m:t>=2</m:t>
                      </m:r>
                    </m:oMath>
                  </m:oMathPara>
                </a14:m>
                <a:endParaRPr lang="en-US" sz="2400" b="0" dirty="0">
                  <a:latin typeface="Candara" panose="020E0502030303020204" pitchFamily="34" charset="0"/>
                  <a:ea typeface="Helvetica" charset="0"/>
                  <a:cs typeface="Helvetica" charset="0"/>
                </a:endParaRPr>
              </a:p>
            </p:txBody>
          </p:sp>
        </mc:Choice>
        <mc:Fallback xmlns="">
          <p:sp>
            <p:nvSpPr>
              <p:cNvPr id="28" name="TextBox 27">
                <a:extLst>
                  <a:ext uri="{FF2B5EF4-FFF2-40B4-BE49-F238E27FC236}">
                    <a16:creationId xmlns:a16="http://schemas.microsoft.com/office/drawing/2014/main" id="{8FBB293B-8C83-FF4B-A273-777777FFD089}"/>
                  </a:ext>
                </a:extLst>
              </p:cNvPr>
              <p:cNvSpPr txBox="1">
                <a:spLocks noRot="1" noChangeAspect="1" noMove="1" noResize="1" noEditPoints="1" noAdjustHandles="1" noChangeArrowheads="1" noChangeShapeType="1" noTextEdit="1"/>
              </p:cNvSpPr>
              <p:nvPr/>
            </p:nvSpPr>
            <p:spPr>
              <a:xfrm>
                <a:off x="1198638" y="3511963"/>
                <a:ext cx="1085425"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7F52BF4-4225-2243-8E08-000A56C09D19}"/>
                  </a:ext>
                </a:extLst>
              </p:cNvPr>
              <p:cNvSpPr txBox="1"/>
              <p:nvPr/>
            </p:nvSpPr>
            <p:spPr>
              <a:xfrm>
                <a:off x="1205895" y="4571163"/>
                <a:ext cx="1085425"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Helvetica" charset="0"/>
                          <a:cs typeface="Helvetica" charset="0"/>
                        </a:rPr>
                        <m:t>𝑚</m:t>
                      </m:r>
                      <m:r>
                        <a:rPr lang="en-US" sz="2400" b="0" i="1" smtClean="0">
                          <a:latin typeface="Cambria Math" panose="02040503050406030204" pitchFamily="18" charset="0"/>
                          <a:ea typeface="Helvetica" charset="0"/>
                          <a:cs typeface="Helvetica" charset="0"/>
                        </a:rPr>
                        <m:t>=4</m:t>
                      </m:r>
                    </m:oMath>
                  </m:oMathPara>
                </a14:m>
                <a:endParaRPr lang="en-US" sz="2400" b="0" dirty="0">
                  <a:latin typeface="Candara" panose="020E0502030303020204" pitchFamily="34" charset="0"/>
                  <a:ea typeface="Helvetica" charset="0"/>
                  <a:cs typeface="Helvetica" charset="0"/>
                </a:endParaRPr>
              </a:p>
            </p:txBody>
          </p:sp>
        </mc:Choice>
        <mc:Fallback xmlns="">
          <p:sp>
            <p:nvSpPr>
              <p:cNvPr id="29" name="TextBox 28">
                <a:extLst>
                  <a:ext uri="{FF2B5EF4-FFF2-40B4-BE49-F238E27FC236}">
                    <a16:creationId xmlns:a16="http://schemas.microsoft.com/office/drawing/2014/main" id="{07F52BF4-4225-2243-8E08-000A56C09D19}"/>
                  </a:ext>
                </a:extLst>
              </p:cNvPr>
              <p:cNvSpPr txBox="1">
                <a:spLocks noRot="1" noChangeAspect="1" noMove="1" noResize="1" noEditPoints="1" noAdjustHandles="1" noChangeArrowheads="1" noChangeShapeType="1" noTextEdit="1"/>
              </p:cNvSpPr>
              <p:nvPr/>
            </p:nvSpPr>
            <p:spPr>
              <a:xfrm>
                <a:off x="1205895" y="4571163"/>
                <a:ext cx="1085425"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Google Shape;130;p20">
                <a:extLst>
                  <a:ext uri="{FF2B5EF4-FFF2-40B4-BE49-F238E27FC236}">
                    <a16:creationId xmlns:a16="http://schemas.microsoft.com/office/drawing/2014/main" id="{E506E89F-3CAD-9F5B-209B-D1B068035AF5}"/>
                  </a:ext>
                </a:extLst>
              </p:cNvPr>
              <p:cNvSpPr txBox="1"/>
              <p:nvPr/>
            </p:nvSpPr>
            <p:spPr>
              <a:xfrm>
                <a:off x="660400" y="1152940"/>
                <a:ext cx="11047136" cy="689030"/>
              </a:xfrm>
              <a:prstGeom prst="rect">
                <a:avLst/>
              </a:prstGeom>
              <a:noFill/>
              <a:ln>
                <a:noFill/>
              </a:ln>
            </p:spPr>
            <p:txBody>
              <a:bodyPr spcFirstLastPara="1" wrap="square" lIns="121900" tIns="121900" rIns="121900" bIns="121900" anchor="t" anchorCtr="0">
                <a:noAutofit/>
              </a:bodyPr>
              <a:lstStyle/>
              <a:p>
                <a:r>
                  <a:rPr lang="en-US" sz="2800" dirty="0">
                    <a:solidFill>
                      <a:schemeClr val="tx1"/>
                    </a:solidFill>
                    <a:latin typeface="Candara" panose="020E0502030303020204" pitchFamily="34" charset="0"/>
                    <a:ea typeface="Source Code Pro"/>
                    <a:cs typeface="Source Code Pro"/>
                    <a:sym typeface="Source Code Pro"/>
                  </a:rPr>
                  <a:t>If </a:t>
                </a:r>
                <a14:m>
                  <m:oMath xmlns:m="http://schemas.openxmlformats.org/officeDocument/2006/math">
                    <m:sSub>
                      <m:sSubPr>
                        <m:ctrlPr>
                          <a:rPr lang="ar-AE" sz="2800" b="0" i="1" smtClean="0">
                            <a:solidFill>
                              <a:srgbClr val="0070C0"/>
                            </a:solidFill>
                            <a:latin typeface="Cambria Math" panose="02040503050406030204" pitchFamily="18" charset="0"/>
                            <a:ea typeface="Source Code Pro"/>
                            <a:cs typeface="Source Code Pro"/>
                            <a:sym typeface="Source Code Pro"/>
                          </a:rPr>
                        </m:ctrlPr>
                      </m:sSubPr>
                      <m:e>
                        <m:r>
                          <a:rPr lang="ar-AE" sz="2800" b="0" i="1" smtClean="0">
                            <a:solidFill>
                              <a:srgbClr val="0070C0"/>
                            </a:solidFill>
                            <a:latin typeface="Cambria Math" panose="02040503050406030204" pitchFamily="18" charset="0"/>
                            <a:ea typeface="Source Code Pro"/>
                            <a:cs typeface="Source Code Pro"/>
                            <a:sym typeface="Source Code Pro"/>
                          </a:rPr>
                          <m:t>𝑌</m:t>
                        </m:r>
                      </m:e>
                      <m:sub>
                        <m:r>
                          <a:rPr lang="ar-AE" sz="2800" b="0" i="1" smtClean="0">
                            <a:solidFill>
                              <a:srgbClr val="0070C0"/>
                            </a:solidFill>
                            <a:latin typeface="Cambria Math" panose="02040503050406030204" pitchFamily="18" charset="0"/>
                            <a:ea typeface="Source Code Pro"/>
                            <a:cs typeface="Source Code Pro"/>
                            <a:sym typeface="Source Code Pro"/>
                          </a:rPr>
                          <m:t>1</m:t>
                        </m:r>
                      </m:sub>
                    </m:sSub>
                    <m:r>
                      <a:rPr lang="ar-AE" sz="2800" b="0" i="1" smtClean="0">
                        <a:solidFill>
                          <a:srgbClr val="0070C0"/>
                        </a:solidFill>
                        <a:latin typeface="Cambria Math" panose="02040503050406030204" pitchFamily="18" charset="0"/>
                        <a:ea typeface="Source Code Pro"/>
                        <a:cs typeface="Source Code Pro"/>
                        <a:sym typeface="Source Code Pro"/>
                      </a:rPr>
                      <m:t>, ⋯, </m:t>
                    </m:r>
                    <m:sSub>
                      <m:sSubPr>
                        <m:ctrlPr>
                          <a:rPr lang="ar-AE" sz="2800" b="0" i="1" smtClean="0">
                            <a:solidFill>
                              <a:srgbClr val="0070C0"/>
                            </a:solidFill>
                            <a:latin typeface="Cambria Math" panose="02040503050406030204" pitchFamily="18" charset="0"/>
                            <a:ea typeface="Source Code Pro"/>
                            <a:cs typeface="Source Code Pro"/>
                            <a:sym typeface="Source Code Pro"/>
                          </a:rPr>
                        </m:ctrlPr>
                      </m:sSubPr>
                      <m:e>
                        <m:r>
                          <a:rPr lang="ar-AE" sz="2800" b="0" i="1" smtClean="0">
                            <a:solidFill>
                              <a:srgbClr val="0070C0"/>
                            </a:solidFill>
                            <a:latin typeface="Cambria Math" panose="02040503050406030204" pitchFamily="18" charset="0"/>
                            <a:ea typeface="Source Code Pro"/>
                            <a:cs typeface="Source Code Pro"/>
                            <a:sym typeface="Source Code Pro"/>
                          </a:rPr>
                          <m:t>𝑌</m:t>
                        </m:r>
                      </m:e>
                      <m:sub>
                        <m:r>
                          <a:rPr lang="en-US" sz="2800" b="0" i="1" smtClean="0">
                            <a:solidFill>
                              <a:srgbClr val="0070C0"/>
                            </a:solidFill>
                            <a:latin typeface="Cambria Math" panose="02040503050406030204" pitchFamily="18" charset="0"/>
                            <a:ea typeface="Source Code Pro"/>
                            <a:cs typeface="Source Code Pro"/>
                            <a:sym typeface="Source Code Pro"/>
                          </a:rPr>
                          <m:t>𝑚</m:t>
                        </m:r>
                      </m:sub>
                    </m:sSub>
                    <m:r>
                      <a:rPr lang="en-US" sz="2800" b="0" i="1" smtClean="0">
                        <a:solidFill>
                          <a:srgbClr val="0070C0"/>
                        </a:solidFill>
                        <a:latin typeface="Cambria Math" panose="02040503050406030204" pitchFamily="18" charset="0"/>
                        <a:ea typeface="Source Code Pro"/>
                        <a:cs typeface="Source Code Pro"/>
                        <a:sym typeface="Source Code Pro"/>
                      </a:rPr>
                      <m:t>~</m:t>
                    </m:r>
                    <m:r>
                      <a:rPr lang="en-US" sz="2800" b="0" i="0" smtClean="0">
                        <a:solidFill>
                          <a:srgbClr val="0070C0"/>
                        </a:solidFill>
                        <a:latin typeface="Cambria Math" panose="02040503050406030204" pitchFamily="18" charset="0"/>
                        <a:ea typeface="Source Code Pro"/>
                        <a:cs typeface="Source Code Pro"/>
                        <a:sym typeface="Source Code Pro"/>
                      </a:rPr>
                      <m:t> </m:t>
                    </m:r>
                    <m:r>
                      <m:rPr>
                        <m:sty m:val="p"/>
                      </m:rPr>
                      <a:rPr lang="en-US" sz="2800" b="0" i="0" smtClean="0">
                        <a:solidFill>
                          <a:srgbClr val="0070C0"/>
                        </a:solidFill>
                        <a:latin typeface="Cambria Math" panose="02040503050406030204" pitchFamily="18" charset="0"/>
                        <a:ea typeface="Source Code Pro"/>
                        <a:cs typeface="Source Code Pro"/>
                        <a:sym typeface="Source Code Pro"/>
                      </a:rPr>
                      <m:t>Unif</m:t>
                    </m:r>
                    <m:d>
                      <m:dPr>
                        <m:ctrlPr>
                          <a:rPr lang="en-US" sz="2800" b="0" i="1" smtClean="0">
                            <a:solidFill>
                              <a:srgbClr val="0070C0"/>
                            </a:solidFill>
                            <a:latin typeface="Cambria Math" panose="02040503050406030204" pitchFamily="18" charset="0"/>
                            <a:ea typeface="Source Code Pro"/>
                            <a:cs typeface="Source Code Pro"/>
                            <a:sym typeface="Source Code Pro"/>
                          </a:rPr>
                        </m:ctrlPr>
                      </m:dPr>
                      <m:e>
                        <m:r>
                          <a:rPr lang="en-US" sz="2800" b="0" i="0" smtClean="0">
                            <a:solidFill>
                              <a:srgbClr val="0070C0"/>
                            </a:solidFill>
                            <a:latin typeface="Cambria Math" panose="02040503050406030204" pitchFamily="18" charset="0"/>
                            <a:ea typeface="Source Code Pro"/>
                            <a:cs typeface="Source Code Pro"/>
                            <a:sym typeface="Source Code Pro"/>
                          </a:rPr>
                          <m:t>0,1</m:t>
                        </m:r>
                      </m:e>
                    </m:d>
                  </m:oMath>
                </a14:m>
                <a:r>
                  <a:rPr lang="en-US" sz="2800" dirty="0">
                    <a:solidFill>
                      <a:schemeClr val="tx1"/>
                    </a:solidFill>
                    <a:latin typeface="Candara" panose="020E0502030303020204" pitchFamily="34" charset="0"/>
                    <a:ea typeface="Source Code Pro"/>
                    <a:cs typeface="Source Code Pro"/>
                    <a:sym typeface="Source Code Pro"/>
                  </a:rPr>
                  <a:t> (</a:t>
                </a:r>
                <a:r>
                  <a:rPr lang="en-US" sz="2800" dirty="0" err="1">
                    <a:solidFill>
                      <a:schemeClr val="tx1"/>
                    </a:solidFill>
                    <a:latin typeface="Candara" panose="020E0502030303020204" pitchFamily="34" charset="0"/>
                    <a:ea typeface="Source Code Pro"/>
                    <a:cs typeface="Source Code Pro"/>
                    <a:sym typeface="Source Code Pro"/>
                  </a:rPr>
                  <a:t>i.i.d</a:t>
                </a:r>
                <a:r>
                  <a:rPr lang="en-US" sz="2800" dirty="0">
                    <a:solidFill>
                      <a:schemeClr val="tx1"/>
                    </a:solidFill>
                    <a:latin typeface="Candara" panose="020E0502030303020204" pitchFamily="34" charset="0"/>
                    <a:ea typeface="Source Code Pro"/>
                    <a:cs typeface="Source Code Pro"/>
                    <a:sym typeface="Source Code Pro"/>
                  </a:rPr>
                  <a:t>.) where do we expect the points to end up?</a:t>
                </a:r>
              </a:p>
              <a:p>
                <a:r>
                  <a:rPr lang="en-US" sz="2800" dirty="0">
                    <a:solidFill>
                      <a:schemeClr val="tx1"/>
                    </a:solidFill>
                    <a:latin typeface="Candara" panose="020E0502030303020204" pitchFamily="34" charset="0"/>
                    <a:ea typeface="Source Code Pro"/>
                    <a:cs typeface="Source Code Pro"/>
                    <a:sym typeface="Source Code Pro"/>
                  </a:rPr>
                  <a:t> </a:t>
                </a:r>
                <a:endParaRPr lang="en-US" sz="3200" dirty="0">
                  <a:solidFill>
                    <a:schemeClr val="tx1"/>
                  </a:solidFill>
                  <a:latin typeface="Candara" panose="020E0502030303020204" pitchFamily="34" charset="0"/>
                  <a:ea typeface="Source Code Pro"/>
                  <a:cs typeface="Source Code Pro"/>
                  <a:sym typeface="Source Code Pro"/>
                </a:endParaRPr>
              </a:p>
            </p:txBody>
          </p:sp>
        </mc:Choice>
        <mc:Fallback xmlns="">
          <p:sp>
            <p:nvSpPr>
              <p:cNvPr id="27" name="Google Shape;130;p20">
                <a:extLst>
                  <a:ext uri="{FF2B5EF4-FFF2-40B4-BE49-F238E27FC236}">
                    <a16:creationId xmlns:a16="http://schemas.microsoft.com/office/drawing/2014/main" id="{E506E89F-3CAD-9F5B-209B-D1B068035AF5}"/>
                  </a:ext>
                </a:extLst>
              </p:cNvPr>
              <p:cNvSpPr txBox="1">
                <a:spLocks noRot="1" noChangeAspect="1" noMove="1" noResize="1" noEditPoints="1" noAdjustHandles="1" noChangeArrowheads="1" noChangeShapeType="1" noTextEdit="1"/>
              </p:cNvSpPr>
              <p:nvPr/>
            </p:nvSpPr>
            <p:spPr>
              <a:xfrm>
                <a:off x="660400" y="1152940"/>
                <a:ext cx="11047136" cy="689030"/>
              </a:xfrm>
              <a:prstGeom prst="rect">
                <a:avLst/>
              </a:prstGeom>
              <a:blipFill>
                <a:blip r:embed="rId6"/>
                <a:stretch>
                  <a:fillRect l="-827" b="-12389"/>
                </a:stretch>
              </a:blipFill>
              <a:ln>
                <a:noFill/>
              </a:ln>
            </p:spPr>
            <p:txBody>
              <a:bodyPr/>
              <a:lstStyle/>
              <a:p>
                <a:r>
                  <a:rPr lang="en-US">
                    <a:noFill/>
                  </a:rPr>
                  <a:t> </a:t>
                </a:r>
              </a:p>
            </p:txBody>
          </p:sp>
        </mc:Fallback>
      </mc:AlternateContent>
      <p:sp>
        <p:nvSpPr>
          <p:cNvPr id="9" name="TextBox 8"/>
          <p:cNvSpPr txBox="1"/>
          <p:nvPr/>
        </p:nvSpPr>
        <p:spPr>
          <a:xfrm>
            <a:off x="6247319" y="1926299"/>
            <a:ext cx="2840842" cy="461665"/>
          </a:xfrm>
          <a:prstGeom prst="rect">
            <a:avLst/>
          </a:prstGeom>
          <a:noFill/>
        </p:spPr>
        <p:txBody>
          <a:bodyPr wrap="none" rtlCol="0">
            <a:spAutoFit/>
          </a:bodyPr>
          <a:lstStyle/>
          <a:p>
            <a:pPr algn="l"/>
            <a:r>
              <a:rPr lang="en-US" sz="2400" dirty="0">
                <a:solidFill>
                  <a:srgbClr val="C00000"/>
                </a:solidFill>
                <a:latin typeface="Candara" panose="020E0502030303020204" pitchFamily="34" charset="0"/>
                <a:ea typeface="Helvetica" charset="0"/>
                <a:cs typeface="Helvetica" charset="0"/>
              </a:rPr>
              <a:t>“Evenly spread out”</a:t>
            </a:r>
            <a:endParaRPr lang="en-US" sz="2400" b="0" dirty="0">
              <a:solidFill>
                <a:srgbClr val="C00000"/>
              </a:solidFill>
              <a:latin typeface="Candara" panose="020E0502030303020204" pitchFamily="34" charset="0"/>
              <a:ea typeface="Helvetica" charset="0"/>
              <a:cs typeface="Helvetica" charset="0"/>
            </a:endParaRPr>
          </a:p>
        </p:txBody>
      </p:sp>
      <p:sp>
        <p:nvSpPr>
          <p:cNvPr id="10" name="Title 9"/>
          <p:cNvSpPr>
            <a:spLocks noGrp="1"/>
          </p:cNvSpPr>
          <p:nvPr>
            <p:ph type="title"/>
          </p:nvPr>
        </p:nvSpPr>
        <p:spPr/>
        <p:txBody>
          <a:bodyPr/>
          <a:lstStyle/>
          <a:p>
            <a:r>
              <a:rPr lang="en-US" dirty="0"/>
              <a:t>Detour – I.I.D. Uniforms</a:t>
            </a:r>
          </a:p>
        </p:txBody>
      </p:sp>
    </p:spTree>
    <p:extLst>
      <p:ext uri="{BB962C8B-B14F-4D97-AF65-F5344CB8AC3E}">
        <p14:creationId xmlns:p14="http://schemas.microsoft.com/office/powerpoint/2010/main" val="150705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dirty="0"/>
              <a:t>Detour – Min of I.I.D. Uniforms</a:t>
            </a:r>
            <a:endParaRPr dirty="0"/>
          </a:p>
        </p:txBody>
      </p:sp>
      <p:cxnSp>
        <p:nvCxnSpPr>
          <p:cNvPr id="3" name="Straight Connector 2">
            <a:extLst>
              <a:ext uri="{FF2B5EF4-FFF2-40B4-BE49-F238E27FC236}">
                <a16:creationId xmlns:a16="http://schemas.microsoft.com/office/drawing/2014/main" id="{93A3B550-93A3-224D-B07B-1489D2653871}"/>
              </a:ext>
            </a:extLst>
          </p:cNvPr>
          <p:cNvCxnSpPr/>
          <p:nvPr/>
        </p:nvCxnSpPr>
        <p:spPr>
          <a:xfrm>
            <a:off x="4813588" y="3893857"/>
            <a:ext cx="548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6B4E5A-9E10-FD4C-988F-B7AF0AE3226D}"/>
              </a:ext>
            </a:extLst>
          </p:cNvPr>
          <p:cNvCxnSpPr/>
          <p:nvPr/>
        </p:nvCxnSpPr>
        <p:spPr>
          <a:xfrm>
            <a:off x="4813588" y="4903507"/>
            <a:ext cx="5486400"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220F06EA-12E9-034B-AB27-C01D8D413729}"/>
              </a:ext>
            </a:extLst>
          </p:cNvPr>
          <p:cNvSpPr txBox="1"/>
          <p:nvPr/>
        </p:nvSpPr>
        <p:spPr>
          <a:xfrm>
            <a:off x="4576824" y="3937017"/>
            <a:ext cx="352982" cy="461665"/>
          </a:xfrm>
          <a:prstGeom prst="rect">
            <a:avLst/>
          </a:prstGeom>
          <a:noFill/>
        </p:spPr>
        <p:txBody>
          <a:bodyPr wrap="none" rtlCol="0">
            <a:spAutoFit/>
          </a:bodyPr>
          <a:lstStyle/>
          <a:p>
            <a:pPr algn="l"/>
            <a:r>
              <a:rPr lang="en-US" sz="2400" b="0" dirty="0">
                <a:latin typeface="Candara" panose="020E0502030303020204" pitchFamily="34" charset="0"/>
                <a:ea typeface="Helvetica" charset="0"/>
                <a:cs typeface="Helvetica" charset="0"/>
              </a:rPr>
              <a:t>0</a:t>
            </a:r>
          </a:p>
        </p:txBody>
      </p:sp>
      <p:sp>
        <p:nvSpPr>
          <p:cNvPr id="14" name="TextBox 13">
            <a:extLst>
              <a:ext uri="{FF2B5EF4-FFF2-40B4-BE49-F238E27FC236}">
                <a16:creationId xmlns:a16="http://schemas.microsoft.com/office/drawing/2014/main" id="{D76CFC6D-7392-A247-8A42-464B7C3D28CD}"/>
              </a:ext>
            </a:extLst>
          </p:cNvPr>
          <p:cNvSpPr txBox="1"/>
          <p:nvPr/>
        </p:nvSpPr>
        <p:spPr>
          <a:xfrm>
            <a:off x="10223788" y="3893857"/>
            <a:ext cx="292068" cy="461665"/>
          </a:xfrm>
          <a:prstGeom prst="rect">
            <a:avLst/>
          </a:prstGeom>
          <a:noFill/>
        </p:spPr>
        <p:txBody>
          <a:bodyPr wrap="none" rtlCol="0">
            <a:spAutoFit/>
          </a:bodyPr>
          <a:lstStyle/>
          <a:p>
            <a:pPr algn="l"/>
            <a:r>
              <a:rPr lang="en-US" sz="2400" b="0" dirty="0">
                <a:latin typeface="Candara" panose="020E0502030303020204" pitchFamily="34" charset="0"/>
                <a:ea typeface="Helvetica" charset="0"/>
                <a:cs typeface="Helvetica" charset="0"/>
              </a:rPr>
              <a:t>1</a:t>
            </a:r>
          </a:p>
        </p:txBody>
      </p:sp>
      <p:sp>
        <p:nvSpPr>
          <p:cNvPr id="15" name="TextBox 14">
            <a:extLst>
              <a:ext uri="{FF2B5EF4-FFF2-40B4-BE49-F238E27FC236}">
                <a16:creationId xmlns:a16="http://schemas.microsoft.com/office/drawing/2014/main" id="{A1AAA3BA-51B4-F040-B500-732A6DBD0D3F}"/>
              </a:ext>
            </a:extLst>
          </p:cNvPr>
          <p:cNvSpPr txBox="1"/>
          <p:nvPr/>
        </p:nvSpPr>
        <p:spPr>
          <a:xfrm>
            <a:off x="4576824" y="4946667"/>
            <a:ext cx="352982" cy="461665"/>
          </a:xfrm>
          <a:prstGeom prst="rect">
            <a:avLst/>
          </a:prstGeom>
          <a:noFill/>
        </p:spPr>
        <p:txBody>
          <a:bodyPr wrap="none" rtlCol="0">
            <a:spAutoFit/>
          </a:bodyPr>
          <a:lstStyle/>
          <a:p>
            <a:pPr algn="l"/>
            <a:r>
              <a:rPr lang="en-US" sz="2400" b="0" dirty="0">
                <a:latin typeface="Candara" panose="020E0502030303020204" pitchFamily="34" charset="0"/>
                <a:ea typeface="Helvetica" charset="0"/>
                <a:cs typeface="Helvetica" charset="0"/>
              </a:rPr>
              <a:t>0</a:t>
            </a:r>
          </a:p>
        </p:txBody>
      </p:sp>
      <p:sp>
        <p:nvSpPr>
          <p:cNvPr id="16" name="TextBox 15">
            <a:extLst>
              <a:ext uri="{FF2B5EF4-FFF2-40B4-BE49-F238E27FC236}">
                <a16:creationId xmlns:a16="http://schemas.microsoft.com/office/drawing/2014/main" id="{2BD3C0D2-C76F-DB45-9DDE-48940A13B266}"/>
              </a:ext>
            </a:extLst>
          </p:cNvPr>
          <p:cNvSpPr txBox="1"/>
          <p:nvPr/>
        </p:nvSpPr>
        <p:spPr>
          <a:xfrm>
            <a:off x="10223788" y="4903507"/>
            <a:ext cx="292068" cy="461665"/>
          </a:xfrm>
          <a:prstGeom prst="rect">
            <a:avLst/>
          </a:prstGeom>
          <a:noFill/>
        </p:spPr>
        <p:txBody>
          <a:bodyPr wrap="none" rtlCol="0">
            <a:spAutoFit/>
          </a:bodyPr>
          <a:lstStyle/>
          <a:p>
            <a:pPr algn="l"/>
            <a:r>
              <a:rPr lang="en-US" sz="2400" b="0" dirty="0">
                <a:latin typeface="Candara" panose="020E0502030303020204" pitchFamily="34" charset="0"/>
                <a:ea typeface="Helvetica" charset="0"/>
                <a:cs typeface="Helvetica" charset="0"/>
              </a:rPr>
              <a:t>1</a:t>
            </a:r>
          </a:p>
        </p:txBody>
      </p:sp>
      <p:cxnSp>
        <p:nvCxnSpPr>
          <p:cNvPr id="17" name="Straight Connector 16">
            <a:extLst>
              <a:ext uri="{FF2B5EF4-FFF2-40B4-BE49-F238E27FC236}">
                <a16:creationId xmlns:a16="http://schemas.microsoft.com/office/drawing/2014/main" id="{13F918DA-458F-A74B-8B4A-9E25596F50C8}"/>
              </a:ext>
            </a:extLst>
          </p:cNvPr>
          <p:cNvCxnSpPr/>
          <p:nvPr/>
        </p:nvCxnSpPr>
        <p:spPr>
          <a:xfrm>
            <a:off x="4813588" y="5962708"/>
            <a:ext cx="5486400"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C798C870-41C7-534D-AE76-210AA1C8ECE0}"/>
              </a:ext>
            </a:extLst>
          </p:cNvPr>
          <p:cNvSpPr txBox="1"/>
          <p:nvPr/>
        </p:nvSpPr>
        <p:spPr>
          <a:xfrm>
            <a:off x="4576824" y="6005868"/>
            <a:ext cx="352982" cy="461665"/>
          </a:xfrm>
          <a:prstGeom prst="rect">
            <a:avLst/>
          </a:prstGeom>
          <a:noFill/>
        </p:spPr>
        <p:txBody>
          <a:bodyPr wrap="none" rtlCol="0">
            <a:spAutoFit/>
          </a:bodyPr>
          <a:lstStyle/>
          <a:p>
            <a:pPr algn="l"/>
            <a:r>
              <a:rPr lang="en-US" sz="2400" b="0" dirty="0">
                <a:latin typeface="Candara" panose="020E0502030303020204" pitchFamily="34" charset="0"/>
                <a:ea typeface="Helvetica" charset="0"/>
                <a:cs typeface="Helvetica" charset="0"/>
              </a:rPr>
              <a:t>0</a:t>
            </a:r>
          </a:p>
        </p:txBody>
      </p:sp>
      <p:sp>
        <p:nvSpPr>
          <p:cNvPr id="19" name="TextBox 18">
            <a:extLst>
              <a:ext uri="{FF2B5EF4-FFF2-40B4-BE49-F238E27FC236}">
                <a16:creationId xmlns:a16="http://schemas.microsoft.com/office/drawing/2014/main" id="{C14F0EED-C40A-334C-AAA7-088E876048A3}"/>
              </a:ext>
            </a:extLst>
          </p:cNvPr>
          <p:cNvSpPr txBox="1"/>
          <p:nvPr/>
        </p:nvSpPr>
        <p:spPr>
          <a:xfrm>
            <a:off x="10223788" y="5962708"/>
            <a:ext cx="292068" cy="461665"/>
          </a:xfrm>
          <a:prstGeom prst="rect">
            <a:avLst/>
          </a:prstGeom>
          <a:noFill/>
        </p:spPr>
        <p:txBody>
          <a:bodyPr wrap="none" rtlCol="0">
            <a:spAutoFit/>
          </a:bodyPr>
          <a:lstStyle/>
          <a:p>
            <a:pPr algn="l"/>
            <a:r>
              <a:rPr lang="en-US" sz="2400" b="0" dirty="0">
                <a:latin typeface="Candara" panose="020E0502030303020204" pitchFamily="34" charset="0"/>
                <a:ea typeface="Helvetica" charset="0"/>
                <a:cs typeface="Helvetica" charset="0"/>
              </a:rPr>
              <a:t>1</a:t>
            </a:r>
          </a:p>
        </p:txBody>
      </p:sp>
      <p:sp>
        <p:nvSpPr>
          <p:cNvPr id="5" name="TextBox 4">
            <a:extLst>
              <a:ext uri="{FF2B5EF4-FFF2-40B4-BE49-F238E27FC236}">
                <a16:creationId xmlns:a16="http://schemas.microsoft.com/office/drawing/2014/main" id="{05F123B3-8D7E-DB45-BFB4-59831040A18C}"/>
              </a:ext>
            </a:extLst>
          </p:cNvPr>
          <p:cNvSpPr txBox="1"/>
          <p:nvPr/>
        </p:nvSpPr>
        <p:spPr>
          <a:xfrm>
            <a:off x="7304505" y="3589575"/>
            <a:ext cx="391454" cy="584775"/>
          </a:xfrm>
          <a:prstGeom prst="rect">
            <a:avLst/>
          </a:prstGeom>
          <a:noFill/>
        </p:spPr>
        <p:txBody>
          <a:bodyPr wrap="none" rtlCol="0">
            <a:spAutoFit/>
          </a:bodyPr>
          <a:lstStyle/>
          <a:p>
            <a:pPr algn="l"/>
            <a:r>
              <a:rPr lang="en-US" sz="3200" b="0" dirty="0">
                <a:solidFill>
                  <a:srgbClr val="C00000"/>
                </a:solidFill>
                <a:latin typeface="Candara" panose="020E0502030303020204" pitchFamily="34" charset="0"/>
                <a:ea typeface="Helvetica" charset="0"/>
                <a:cs typeface="Helvetica" charset="0"/>
              </a:rPr>
              <a:t>x</a:t>
            </a:r>
          </a:p>
        </p:txBody>
      </p:sp>
      <p:sp>
        <p:nvSpPr>
          <p:cNvPr id="21" name="TextBox 20">
            <a:extLst>
              <a:ext uri="{FF2B5EF4-FFF2-40B4-BE49-F238E27FC236}">
                <a16:creationId xmlns:a16="http://schemas.microsoft.com/office/drawing/2014/main" id="{B80E1119-08DD-CD45-ABBC-6FE75E86D71D}"/>
              </a:ext>
            </a:extLst>
          </p:cNvPr>
          <p:cNvSpPr txBox="1"/>
          <p:nvPr/>
        </p:nvSpPr>
        <p:spPr>
          <a:xfrm>
            <a:off x="6213453" y="4569636"/>
            <a:ext cx="391454" cy="584775"/>
          </a:xfrm>
          <a:prstGeom prst="rect">
            <a:avLst/>
          </a:prstGeom>
          <a:noFill/>
        </p:spPr>
        <p:txBody>
          <a:bodyPr wrap="none" rtlCol="0">
            <a:spAutoFit/>
          </a:bodyPr>
          <a:lstStyle/>
          <a:p>
            <a:pPr algn="l"/>
            <a:r>
              <a:rPr lang="en-US" sz="3200" b="0" dirty="0">
                <a:solidFill>
                  <a:srgbClr val="C00000"/>
                </a:solidFill>
                <a:latin typeface="Candara" panose="020E0502030303020204" pitchFamily="34" charset="0"/>
                <a:ea typeface="Helvetica" charset="0"/>
                <a:cs typeface="Helvetica" charset="0"/>
              </a:rPr>
              <a:t>x</a:t>
            </a:r>
          </a:p>
        </p:txBody>
      </p:sp>
      <p:sp>
        <p:nvSpPr>
          <p:cNvPr id="22" name="TextBox 21">
            <a:extLst>
              <a:ext uri="{FF2B5EF4-FFF2-40B4-BE49-F238E27FC236}">
                <a16:creationId xmlns:a16="http://schemas.microsoft.com/office/drawing/2014/main" id="{2CBDE8B6-2AEC-1D43-8921-B18B04F91A03}"/>
              </a:ext>
            </a:extLst>
          </p:cNvPr>
          <p:cNvSpPr txBox="1"/>
          <p:nvPr/>
        </p:nvSpPr>
        <p:spPr>
          <a:xfrm>
            <a:off x="8396226" y="4568009"/>
            <a:ext cx="391454" cy="584775"/>
          </a:xfrm>
          <a:prstGeom prst="rect">
            <a:avLst/>
          </a:prstGeom>
          <a:noFill/>
        </p:spPr>
        <p:txBody>
          <a:bodyPr wrap="none" rtlCol="0">
            <a:spAutoFit/>
          </a:bodyPr>
          <a:lstStyle/>
          <a:p>
            <a:pPr algn="l"/>
            <a:r>
              <a:rPr lang="en-US" sz="3200" b="0" dirty="0">
                <a:solidFill>
                  <a:srgbClr val="C00000"/>
                </a:solidFill>
                <a:latin typeface="Candara" panose="020E0502030303020204" pitchFamily="34" charset="0"/>
                <a:ea typeface="Helvetica" charset="0"/>
                <a:cs typeface="Helvetica" charset="0"/>
              </a:rPr>
              <a:t>x</a:t>
            </a:r>
          </a:p>
        </p:txBody>
      </p:sp>
      <p:sp>
        <p:nvSpPr>
          <p:cNvPr id="23" name="TextBox 22">
            <a:extLst>
              <a:ext uri="{FF2B5EF4-FFF2-40B4-BE49-F238E27FC236}">
                <a16:creationId xmlns:a16="http://schemas.microsoft.com/office/drawing/2014/main" id="{B6EF5F92-E085-8546-984C-0AA8B62B6CD0}"/>
              </a:ext>
            </a:extLst>
          </p:cNvPr>
          <p:cNvSpPr txBox="1"/>
          <p:nvPr/>
        </p:nvSpPr>
        <p:spPr>
          <a:xfrm>
            <a:off x="5704546" y="5630463"/>
            <a:ext cx="391454" cy="584775"/>
          </a:xfrm>
          <a:prstGeom prst="rect">
            <a:avLst/>
          </a:prstGeom>
          <a:noFill/>
        </p:spPr>
        <p:txBody>
          <a:bodyPr wrap="none" rtlCol="0">
            <a:spAutoFit/>
          </a:bodyPr>
          <a:lstStyle/>
          <a:p>
            <a:pPr algn="l"/>
            <a:r>
              <a:rPr lang="en-US" sz="3200" b="0" dirty="0">
                <a:solidFill>
                  <a:srgbClr val="C00000"/>
                </a:solidFill>
                <a:latin typeface="Candara" panose="020E0502030303020204" pitchFamily="34" charset="0"/>
                <a:ea typeface="Helvetica" charset="0"/>
                <a:cs typeface="Helvetica" charset="0"/>
              </a:rPr>
              <a:t>x</a:t>
            </a:r>
          </a:p>
        </p:txBody>
      </p:sp>
      <p:sp>
        <p:nvSpPr>
          <p:cNvPr id="24" name="TextBox 23">
            <a:extLst>
              <a:ext uri="{FF2B5EF4-FFF2-40B4-BE49-F238E27FC236}">
                <a16:creationId xmlns:a16="http://schemas.microsoft.com/office/drawing/2014/main" id="{B4EB5F41-CD33-8B41-94A8-40D8874EFCBB}"/>
              </a:ext>
            </a:extLst>
          </p:cNvPr>
          <p:cNvSpPr txBox="1"/>
          <p:nvPr/>
        </p:nvSpPr>
        <p:spPr>
          <a:xfrm>
            <a:off x="6929376" y="5630463"/>
            <a:ext cx="391454" cy="584775"/>
          </a:xfrm>
          <a:prstGeom prst="rect">
            <a:avLst/>
          </a:prstGeom>
          <a:noFill/>
        </p:spPr>
        <p:txBody>
          <a:bodyPr wrap="none" rtlCol="0">
            <a:spAutoFit/>
          </a:bodyPr>
          <a:lstStyle/>
          <a:p>
            <a:pPr algn="l"/>
            <a:r>
              <a:rPr lang="en-US" sz="3200" b="0" dirty="0">
                <a:solidFill>
                  <a:srgbClr val="C00000"/>
                </a:solidFill>
                <a:latin typeface="Candara" panose="020E0502030303020204" pitchFamily="34" charset="0"/>
                <a:ea typeface="Helvetica" charset="0"/>
                <a:cs typeface="Helvetica" charset="0"/>
              </a:rPr>
              <a:t>x</a:t>
            </a:r>
          </a:p>
        </p:txBody>
      </p:sp>
      <p:sp>
        <p:nvSpPr>
          <p:cNvPr id="25" name="TextBox 24">
            <a:extLst>
              <a:ext uri="{FF2B5EF4-FFF2-40B4-BE49-F238E27FC236}">
                <a16:creationId xmlns:a16="http://schemas.microsoft.com/office/drawing/2014/main" id="{404602B6-C074-4B4B-9A94-41A3D738BA34}"/>
              </a:ext>
            </a:extLst>
          </p:cNvPr>
          <p:cNvSpPr txBox="1"/>
          <p:nvPr/>
        </p:nvSpPr>
        <p:spPr>
          <a:xfrm>
            <a:off x="8164191" y="5627209"/>
            <a:ext cx="391454" cy="584775"/>
          </a:xfrm>
          <a:prstGeom prst="rect">
            <a:avLst/>
          </a:prstGeom>
          <a:noFill/>
        </p:spPr>
        <p:txBody>
          <a:bodyPr wrap="none" rtlCol="0">
            <a:spAutoFit/>
          </a:bodyPr>
          <a:lstStyle/>
          <a:p>
            <a:pPr algn="l"/>
            <a:r>
              <a:rPr lang="en-US" sz="3200" b="0" dirty="0">
                <a:solidFill>
                  <a:srgbClr val="C00000"/>
                </a:solidFill>
                <a:latin typeface="Candara" panose="020E0502030303020204" pitchFamily="34" charset="0"/>
                <a:ea typeface="Helvetica" charset="0"/>
                <a:cs typeface="Helvetica" charset="0"/>
              </a:rPr>
              <a:t>x</a:t>
            </a:r>
          </a:p>
        </p:txBody>
      </p:sp>
      <p:sp>
        <p:nvSpPr>
          <p:cNvPr id="26" name="TextBox 25">
            <a:extLst>
              <a:ext uri="{FF2B5EF4-FFF2-40B4-BE49-F238E27FC236}">
                <a16:creationId xmlns:a16="http://schemas.microsoft.com/office/drawing/2014/main" id="{339736A6-6FF9-3641-B52C-AEE57E2EF8F3}"/>
              </a:ext>
            </a:extLst>
          </p:cNvPr>
          <p:cNvSpPr txBox="1"/>
          <p:nvPr/>
        </p:nvSpPr>
        <p:spPr>
          <a:xfrm>
            <a:off x="9362828" y="5627209"/>
            <a:ext cx="391454" cy="584775"/>
          </a:xfrm>
          <a:prstGeom prst="rect">
            <a:avLst/>
          </a:prstGeom>
          <a:noFill/>
        </p:spPr>
        <p:txBody>
          <a:bodyPr wrap="none" rtlCol="0">
            <a:spAutoFit/>
          </a:bodyPr>
          <a:lstStyle/>
          <a:p>
            <a:pPr algn="l"/>
            <a:r>
              <a:rPr lang="en-US" sz="3200" b="0" dirty="0">
                <a:solidFill>
                  <a:srgbClr val="C00000"/>
                </a:solidFill>
                <a:latin typeface="Candara" panose="020E0502030303020204" pitchFamily="34" charset="0"/>
                <a:ea typeface="Helvetica" charset="0"/>
                <a:cs typeface="Helvetica" charset="0"/>
              </a:rPr>
              <a:t>x</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12A292C-756A-E94B-A7ED-95D129D68BB3}"/>
                  </a:ext>
                </a:extLst>
              </p:cNvPr>
              <p:cNvSpPr txBox="1"/>
              <p:nvPr/>
            </p:nvSpPr>
            <p:spPr>
              <a:xfrm>
                <a:off x="1162924" y="3675029"/>
                <a:ext cx="1085425"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Helvetica" charset="0"/>
                          <a:cs typeface="Helvetica" charset="0"/>
                        </a:rPr>
                        <m:t>𝑚</m:t>
                      </m:r>
                      <m:r>
                        <a:rPr lang="en-US" sz="2400" b="0" i="1" smtClean="0">
                          <a:latin typeface="Cambria Math" panose="02040503050406030204" pitchFamily="18" charset="0"/>
                          <a:ea typeface="Helvetica" charset="0"/>
                          <a:cs typeface="Helvetica" charset="0"/>
                        </a:rPr>
                        <m:t>=1</m:t>
                      </m:r>
                    </m:oMath>
                  </m:oMathPara>
                </a14:m>
                <a:endParaRPr lang="en-US" sz="2400" b="0" dirty="0">
                  <a:latin typeface="Candara" panose="020E0502030303020204" pitchFamily="34" charset="0"/>
                  <a:ea typeface="Helvetica" charset="0"/>
                  <a:cs typeface="Helvetica" charset="0"/>
                </a:endParaRPr>
              </a:p>
            </p:txBody>
          </p:sp>
        </mc:Choice>
        <mc:Fallback xmlns="">
          <p:sp>
            <p:nvSpPr>
              <p:cNvPr id="6" name="TextBox 5">
                <a:extLst>
                  <a:ext uri="{FF2B5EF4-FFF2-40B4-BE49-F238E27FC236}">
                    <a16:creationId xmlns:a16="http://schemas.microsoft.com/office/drawing/2014/main" id="{612A292C-756A-E94B-A7ED-95D129D68BB3}"/>
                  </a:ext>
                </a:extLst>
              </p:cNvPr>
              <p:cNvSpPr txBox="1">
                <a:spLocks noRot="1" noChangeAspect="1" noMove="1" noResize="1" noEditPoints="1" noAdjustHandles="1" noChangeArrowheads="1" noChangeShapeType="1" noTextEdit="1"/>
              </p:cNvSpPr>
              <p:nvPr/>
            </p:nvSpPr>
            <p:spPr>
              <a:xfrm>
                <a:off x="1162924" y="3675029"/>
                <a:ext cx="1085425"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FBB293B-8C83-FF4B-A273-777777FFD089}"/>
                  </a:ext>
                </a:extLst>
              </p:cNvPr>
              <p:cNvSpPr txBox="1"/>
              <p:nvPr/>
            </p:nvSpPr>
            <p:spPr>
              <a:xfrm>
                <a:off x="1164772" y="4629563"/>
                <a:ext cx="1085425"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Helvetica" charset="0"/>
                          <a:cs typeface="Helvetica" charset="0"/>
                        </a:rPr>
                        <m:t>𝑚</m:t>
                      </m:r>
                      <m:r>
                        <a:rPr lang="en-US" sz="2400" b="0" i="1" smtClean="0">
                          <a:latin typeface="Cambria Math" panose="02040503050406030204" pitchFamily="18" charset="0"/>
                          <a:ea typeface="Helvetica" charset="0"/>
                          <a:cs typeface="Helvetica" charset="0"/>
                        </a:rPr>
                        <m:t>=2</m:t>
                      </m:r>
                    </m:oMath>
                  </m:oMathPara>
                </a14:m>
                <a:endParaRPr lang="en-US" sz="2400" b="0" dirty="0">
                  <a:latin typeface="Candara" panose="020E0502030303020204" pitchFamily="34" charset="0"/>
                  <a:ea typeface="Helvetica" charset="0"/>
                  <a:cs typeface="Helvetica" charset="0"/>
                </a:endParaRPr>
              </a:p>
            </p:txBody>
          </p:sp>
        </mc:Choice>
        <mc:Fallback xmlns="">
          <p:sp>
            <p:nvSpPr>
              <p:cNvPr id="28" name="TextBox 27">
                <a:extLst>
                  <a:ext uri="{FF2B5EF4-FFF2-40B4-BE49-F238E27FC236}">
                    <a16:creationId xmlns:a16="http://schemas.microsoft.com/office/drawing/2014/main" id="{8FBB293B-8C83-FF4B-A273-777777FFD089}"/>
                  </a:ext>
                </a:extLst>
              </p:cNvPr>
              <p:cNvSpPr txBox="1">
                <a:spLocks noRot="1" noChangeAspect="1" noMove="1" noResize="1" noEditPoints="1" noAdjustHandles="1" noChangeArrowheads="1" noChangeShapeType="1" noTextEdit="1"/>
              </p:cNvSpPr>
              <p:nvPr/>
            </p:nvSpPr>
            <p:spPr>
              <a:xfrm>
                <a:off x="1164772" y="4629563"/>
                <a:ext cx="1085425"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7F52BF4-4225-2243-8E08-000A56C09D19}"/>
                  </a:ext>
                </a:extLst>
              </p:cNvPr>
              <p:cNvSpPr txBox="1"/>
              <p:nvPr/>
            </p:nvSpPr>
            <p:spPr>
              <a:xfrm>
                <a:off x="1172029" y="5688763"/>
                <a:ext cx="1085425"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Helvetica" charset="0"/>
                          <a:cs typeface="Helvetica" charset="0"/>
                        </a:rPr>
                        <m:t>𝑚</m:t>
                      </m:r>
                      <m:r>
                        <a:rPr lang="en-US" sz="2400" b="0" i="1" smtClean="0">
                          <a:latin typeface="Cambria Math" panose="02040503050406030204" pitchFamily="18" charset="0"/>
                          <a:ea typeface="Helvetica" charset="0"/>
                          <a:cs typeface="Helvetica" charset="0"/>
                        </a:rPr>
                        <m:t>=4</m:t>
                      </m:r>
                    </m:oMath>
                  </m:oMathPara>
                </a14:m>
                <a:endParaRPr lang="en-US" sz="2400" b="0" dirty="0">
                  <a:latin typeface="Candara" panose="020E0502030303020204" pitchFamily="34" charset="0"/>
                  <a:ea typeface="Helvetica" charset="0"/>
                  <a:cs typeface="Helvetica" charset="0"/>
                </a:endParaRPr>
              </a:p>
            </p:txBody>
          </p:sp>
        </mc:Choice>
        <mc:Fallback xmlns="">
          <p:sp>
            <p:nvSpPr>
              <p:cNvPr id="29" name="TextBox 28">
                <a:extLst>
                  <a:ext uri="{FF2B5EF4-FFF2-40B4-BE49-F238E27FC236}">
                    <a16:creationId xmlns:a16="http://schemas.microsoft.com/office/drawing/2014/main" id="{07F52BF4-4225-2243-8E08-000A56C09D19}"/>
                  </a:ext>
                </a:extLst>
              </p:cNvPr>
              <p:cNvSpPr txBox="1">
                <a:spLocks noRot="1" noChangeAspect="1" noMove="1" noResize="1" noEditPoints="1" noAdjustHandles="1" noChangeArrowheads="1" noChangeShapeType="1" noTextEdit="1"/>
              </p:cNvSpPr>
              <p:nvPr/>
            </p:nvSpPr>
            <p:spPr>
              <a:xfrm>
                <a:off x="1172029" y="5688763"/>
                <a:ext cx="1085425"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Google Shape;130;p20">
                <a:extLst>
                  <a:ext uri="{FF2B5EF4-FFF2-40B4-BE49-F238E27FC236}">
                    <a16:creationId xmlns:a16="http://schemas.microsoft.com/office/drawing/2014/main" id="{2B815233-867F-7F46-AE36-02CFFBFEC769}"/>
                  </a:ext>
                </a:extLst>
              </p:cNvPr>
              <p:cNvSpPr txBox="1"/>
              <p:nvPr/>
            </p:nvSpPr>
            <p:spPr>
              <a:xfrm>
                <a:off x="4643058" y="5113367"/>
                <a:ext cx="5867479" cy="689030"/>
              </a:xfrm>
              <a:prstGeom prst="rect">
                <a:avLst/>
              </a:prstGeom>
              <a:noFill/>
              <a:ln>
                <a:noFill/>
              </a:ln>
            </p:spPr>
            <p:txBody>
              <a:bodyPr spcFirstLastPara="1" wrap="square" lIns="121900" tIns="121900" rIns="121900" bIns="121900" anchor="t" anchorCtr="0">
                <a:noAutofit/>
              </a:bodyPr>
              <a:lstStyle/>
              <a:p>
                <a:r>
                  <a:rPr lang="en-US" sz="2800" dirty="0">
                    <a:solidFill>
                      <a:schemeClr val="tx1"/>
                    </a:solidFill>
                    <a:latin typeface="Candara" panose="020E0502030303020204" pitchFamily="34" charset="0"/>
                    <a:ea typeface="Source Code Pro"/>
                    <a:cs typeface="Source Code Pro"/>
                    <a:sym typeface="Source Code Pro"/>
                  </a:rPr>
                  <a:t> </a:t>
                </a:r>
                <a14:m>
                  <m:oMath xmlns:m="http://schemas.openxmlformats.org/officeDocument/2006/math">
                    <m:r>
                      <a:rPr lang="en-US" sz="2800" b="0" i="1" smtClean="0">
                        <a:solidFill>
                          <a:srgbClr val="0070C0"/>
                        </a:solidFill>
                        <a:latin typeface="Cambria Math" panose="02040503050406030204" pitchFamily="18" charset="0"/>
                        <a:ea typeface="Cambria Math" panose="02040503050406030204" pitchFamily="18" charset="0"/>
                        <a:cs typeface="Source Code Pro"/>
                        <a:sym typeface="Source Code Pro"/>
                      </a:rPr>
                      <m:t>𝔼</m:t>
                    </m:r>
                    <m:r>
                      <a:rPr lang="en-US" sz="2800" b="0" i="1" smtClean="0">
                        <a:solidFill>
                          <a:srgbClr val="0070C0"/>
                        </a:solidFill>
                        <a:latin typeface="Cambria Math" panose="02040503050406030204" pitchFamily="18" charset="0"/>
                        <a:ea typeface="Source Code Pro"/>
                        <a:cs typeface="Source Code Pro"/>
                        <a:sym typeface="Source Code Pro"/>
                      </a:rPr>
                      <m:t>[</m:t>
                    </m:r>
                    <m:r>
                      <m:rPr>
                        <m:sty m:val="p"/>
                      </m:rPr>
                      <a:rPr lang="en-US" sz="2800">
                        <a:solidFill>
                          <a:srgbClr val="0070C0"/>
                        </a:solidFill>
                        <a:latin typeface="Cambria Math" panose="02040503050406030204" pitchFamily="18" charset="0"/>
                        <a:ea typeface="Source Code Pro"/>
                        <a:cs typeface="Source Code Pro"/>
                        <a:sym typeface="Source Code Pro"/>
                      </a:rPr>
                      <m:t>min</m:t>
                    </m:r>
                    <m:d>
                      <m:dPr>
                        <m:ctrlPr>
                          <a:rPr lang="en-US" sz="2800" i="1">
                            <a:solidFill>
                              <a:srgbClr val="0070C0"/>
                            </a:solidFill>
                            <a:latin typeface="Cambria Math" panose="02040503050406030204" pitchFamily="18" charset="0"/>
                            <a:ea typeface="Source Code Pro"/>
                            <a:cs typeface="Source Code Pro"/>
                            <a:sym typeface="Source Code Pro"/>
                          </a:rPr>
                        </m:ctrlPr>
                      </m:dPr>
                      <m:e>
                        <m:sSub>
                          <m:sSubPr>
                            <m:ctrlPr>
                              <a:rPr lang="ar-AE" sz="2800" i="1">
                                <a:solidFill>
                                  <a:srgbClr val="0070C0"/>
                                </a:solidFill>
                                <a:latin typeface="Cambria Math" panose="02040503050406030204" pitchFamily="18" charset="0"/>
                                <a:ea typeface="Source Code Pro"/>
                                <a:cs typeface="Source Code Pro"/>
                                <a:sym typeface="Source Code Pro"/>
                              </a:rPr>
                            </m:ctrlPr>
                          </m:sSubPr>
                          <m:e>
                            <m:r>
                              <a:rPr lang="ar-AE" sz="2800" i="1">
                                <a:solidFill>
                                  <a:srgbClr val="0070C0"/>
                                </a:solidFill>
                                <a:latin typeface="Cambria Math" panose="02040503050406030204" pitchFamily="18" charset="0"/>
                                <a:ea typeface="Source Code Pro"/>
                                <a:cs typeface="Source Code Pro"/>
                                <a:sym typeface="Source Code Pro"/>
                              </a:rPr>
                              <m:t>𝑌</m:t>
                            </m:r>
                          </m:e>
                          <m:sub>
                            <m:r>
                              <a:rPr lang="ar-AE" sz="2800" i="1">
                                <a:solidFill>
                                  <a:srgbClr val="0070C0"/>
                                </a:solidFill>
                                <a:latin typeface="Cambria Math" panose="02040503050406030204" pitchFamily="18" charset="0"/>
                                <a:ea typeface="Source Code Pro"/>
                                <a:cs typeface="Source Code Pro"/>
                                <a:sym typeface="Source Code Pro"/>
                              </a:rPr>
                              <m:t>1</m:t>
                            </m:r>
                          </m:sub>
                        </m:sSub>
                        <m:r>
                          <a:rPr lang="ar-AE" sz="2800" i="1">
                            <a:solidFill>
                              <a:srgbClr val="0070C0"/>
                            </a:solidFill>
                            <a:latin typeface="Cambria Math" panose="02040503050406030204" pitchFamily="18" charset="0"/>
                            <a:ea typeface="Source Code Pro"/>
                            <a:cs typeface="Source Code Pro"/>
                            <a:sym typeface="Source Code Pro"/>
                          </a:rPr>
                          <m:t>, ⋯, </m:t>
                        </m:r>
                        <m:sSub>
                          <m:sSubPr>
                            <m:ctrlPr>
                              <a:rPr lang="ar-AE" sz="2800" i="1">
                                <a:solidFill>
                                  <a:srgbClr val="0070C0"/>
                                </a:solidFill>
                                <a:latin typeface="Cambria Math" panose="02040503050406030204" pitchFamily="18" charset="0"/>
                                <a:ea typeface="Source Code Pro"/>
                                <a:cs typeface="Source Code Pro"/>
                                <a:sym typeface="Source Code Pro"/>
                              </a:rPr>
                            </m:ctrlPr>
                          </m:sSubPr>
                          <m:e>
                            <m:r>
                              <a:rPr lang="ar-AE" sz="2800" i="1">
                                <a:solidFill>
                                  <a:srgbClr val="0070C0"/>
                                </a:solidFill>
                                <a:latin typeface="Cambria Math" panose="02040503050406030204" pitchFamily="18" charset="0"/>
                                <a:ea typeface="Source Code Pro"/>
                                <a:cs typeface="Source Code Pro"/>
                                <a:sym typeface="Source Code Pro"/>
                              </a:rPr>
                              <m:t>𝑌</m:t>
                            </m:r>
                          </m:e>
                          <m:sub>
                            <m:r>
                              <a:rPr lang="en-US" sz="2800" i="1">
                                <a:solidFill>
                                  <a:srgbClr val="0070C0"/>
                                </a:solidFill>
                                <a:latin typeface="Cambria Math" panose="02040503050406030204" pitchFamily="18" charset="0"/>
                                <a:ea typeface="Source Code Pro"/>
                                <a:cs typeface="Source Code Pro"/>
                                <a:sym typeface="Source Code Pro"/>
                              </a:rPr>
                              <m:t>4</m:t>
                            </m:r>
                          </m:sub>
                        </m:sSub>
                      </m:e>
                    </m:d>
                    <m:r>
                      <a:rPr lang="en-US" sz="2800" b="0" i="1" smtClean="0">
                        <a:solidFill>
                          <a:srgbClr val="0070C0"/>
                        </a:solidFill>
                        <a:latin typeface="Cambria Math" panose="02040503050406030204" pitchFamily="18" charset="0"/>
                        <a:ea typeface="Source Code Pro"/>
                        <a:cs typeface="Source Code Pro"/>
                        <a:sym typeface="Source Code Pro"/>
                      </a:rPr>
                      <m:t>]=</m:t>
                    </m:r>
                  </m:oMath>
                </a14:m>
                <a:endParaRPr lang="en-US" sz="3200" dirty="0">
                  <a:solidFill>
                    <a:schemeClr val="tx1"/>
                  </a:solidFill>
                  <a:latin typeface="Candara" panose="020E0502030303020204" pitchFamily="34" charset="0"/>
                  <a:ea typeface="Source Code Pro"/>
                  <a:cs typeface="Source Code Pro"/>
                  <a:sym typeface="Source Code Pro"/>
                </a:endParaRPr>
              </a:p>
            </p:txBody>
          </p:sp>
        </mc:Choice>
        <mc:Fallback xmlns="">
          <p:sp>
            <p:nvSpPr>
              <p:cNvPr id="30" name="Google Shape;130;p20">
                <a:extLst>
                  <a:ext uri="{FF2B5EF4-FFF2-40B4-BE49-F238E27FC236}">
                    <a16:creationId xmlns:a16="http://schemas.microsoft.com/office/drawing/2014/main" id="{2B815233-867F-7F46-AE36-02CFFBFEC769}"/>
                  </a:ext>
                </a:extLst>
              </p:cNvPr>
              <p:cNvSpPr txBox="1">
                <a:spLocks noRot="1" noChangeAspect="1" noMove="1" noResize="1" noEditPoints="1" noAdjustHandles="1" noChangeArrowheads="1" noChangeShapeType="1" noTextEdit="1"/>
              </p:cNvSpPr>
              <p:nvPr/>
            </p:nvSpPr>
            <p:spPr>
              <a:xfrm>
                <a:off x="4643058" y="5113367"/>
                <a:ext cx="5867479" cy="689030"/>
              </a:xfrm>
              <a:prstGeom prst="rect">
                <a:avLst/>
              </a:prstGeom>
              <a:blipFill>
                <a:blip r:embed="rId7"/>
                <a:stretch>
                  <a:fillRect b="-181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Google Shape;130;p20">
                <a:extLst>
                  <a:ext uri="{FF2B5EF4-FFF2-40B4-BE49-F238E27FC236}">
                    <a16:creationId xmlns:a16="http://schemas.microsoft.com/office/drawing/2014/main" id="{CD351384-AD4B-1A46-BCCF-595E41A9F880}"/>
                  </a:ext>
                </a:extLst>
              </p:cNvPr>
              <p:cNvSpPr txBox="1"/>
              <p:nvPr/>
            </p:nvSpPr>
            <p:spPr>
              <a:xfrm>
                <a:off x="4623048" y="2996130"/>
                <a:ext cx="5867479" cy="689030"/>
              </a:xfrm>
              <a:prstGeom prst="rect">
                <a:avLst/>
              </a:prstGeom>
              <a:noFill/>
              <a:ln>
                <a:noFill/>
              </a:ln>
            </p:spPr>
            <p:txBody>
              <a:bodyPr spcFirstLastPara="1" wrap="square" lIns="121900" tIns="121900" rIns="121900" bIns="121900" anchor="t" anchorCtr="0">
                <a:noAutofit/>
              </a:bodyPr>
              <a:lstStyle/>
              <a:p>
                <a:r>
                  <a:rPr lang="en-US" sz="2800" dirty="0">
                    <a:solidFill>
                      <a:schemeClr val="tx1"/>
                    </a:solidFill>
                    <a:latin typeface="Candara" panose="020E0502030303020204" pitchFamily="34" charset="0"/>
                    <a:ea typeface="Source Code Pro"/>
                    <a:cs typeface="Source Code Pro"/>
                    <a:sym typeface="Source Code Pro"/>
                  </a:rPr>
                  <a:t> </a:t>
                </a:r>
                <a14:m>
                  <m:oMath xmlns:m="http://schemas.openxmlformats.org/officeDocument/2006/math">
                    <m:r>
                      <a:rPr lang="en-US" sz="2800" b="0" i="1" smtClean="0">
                        <a:solidFill>
                          <a:srgbClr val="0070C0"/>
                        </a:solidFill>
                        <a:latin typeface="Cambria Math" panose="02040503050406030204" pitchFamily="18" charset="0"/>
                        <a:ea typeface="Cambria Math" panose="02040503050406030204" pitchFamily="18" charset="0"/>
                        <a:cs typeface="Source Code Pro"/>
                        <a:sym typeface="Source Code Pro"/>
                      </a:rPr>
                      <m:t>𝔼</m:t>
                    </m:r>
                    <m:r>
                      <a:rPr lang="en-US" sz="2800" b="0" i="1" smtClean="0">
                        <a:solidFill>
                          <a:srgbClr val="0070C0"/>
                        </a:solidFill>
                        <a:latin typeface="Cambria Math" panose="02040503050406030204" pitchFamily="18" charset="0"/>
                        <a:ea typeface="Source Code Pro"/>
                        <a:cs typeface="Source Code Pro"/>
                        <a:sym typeface="Source Code Pro"/>
                      </a:rPr>
                      <m:t>[</m:t>
                    </m:r>
                    <m:r>
                      <m:rPr>
                        <m:sty m:val="p"/>
                      </m:rPr>
                      <a:rPr lang="en-US" sz="2800">
                        <a:solidFill>
                          <a:srgbClr val="0070C0"/>
                        </a:solidFill>
                        <a:latin typeface="Cambria Math" panose="02040503050406030204" pitchFamily="18" charset="0"/>
                        <a:ea typeface="Source Code Pro"/>
                        <a:cs typeface="Source Code Pro"/>
                        <a:sym typeface="Source Code Pro"/>
                      </a:rPr>
                      <m:t>min</m:t>
                    </m:r>
                    <m:d>
                      <m:dPr>
                        <m:ctrlPr>
                          <a:rPr lang="en-US" sz="2800" i="1">
                            <a:solidFill>
                              <a:srgbClr val="0070C0"/>
                            </a:solidFill>
                            <a:latin typeface="Cambria Math" panose="02040503050406030204" pitchFamily="18" charset="0"/>
                            <a:ea typeface="Source Code Pro"/>
                            <a:cs typeface="Source Code Pro"/>
                            <a:sym typeface="Source Code Pro"/>
                          </a:rPr>
                        </m:ctrlPr>
                      </m:dPr>
                      <m:e>
                        <m:sSub>
                          <m:sSubPr>
                            <m:ctrlPr>
                              <a:rPr lang="ar-AE" sz="2800" i="1">
                                <a:solidFill>
                                  <a:srgbClr val="0070C0"/>
                                </a:solidFill>
                                <a:latin typeface="Cambria Math" panose="02040503050406030204" pitchFamily="18" charset="0"/>
                                <a:ea typeface="Source Code Pro"/>
                                <a:cs typeface="Source Code Pro"/>
                                <a:sym typeface="Source Code Pro"/>
                              </a:rPr>
                            </m:ctrlPr>
                          </m:sSubPr>
                          <m:e>
                            <m:r>
                              <a:rPr lang="ar-AE" sz="2800" i="1">
                                <a:solidFill>
                                  <a:srgbClr val="0070C0"/>
                                </a:solidFill>
                                <a:latin typeface="Cambria Math" panose="02040503050406030204" pitchFamily="18" charset="0"/>
                                <a:ea typeface="Source Code Pro"/>
                                <a:cs typeface="Source Code Pro"/>
                                <a:sym typeface="Source Code Pro"/>
                              </a:rPr>
                              <m:t>𝑌</m:t>
                            </m:r>
                          </m:e>
                          <m:sub>
                            <m:r>
                              <a:rPr lang="ar-AE" sz="2800" i="1">
                                <a:solidFill>
                                  <a:srgbClr val="0070C0"/>
                                </a:solidFill>
                                <a:latin typeface="Cambria Math" panose="02040503050406030204" pitchFamily="18" charset="0"/>
                                <a:ea typeface="Source Code Pro"/>
                                <a:cs typeface="Source Code Pro"/>
                                <a:sym typeface="Source Code Pro"/>
                              </a:rPr>
                              <m:t>1</m:t>
                            </m:r>
                          </m:sub>
                        </m:sSub>
                      </m:e>
                    </m:d>
                    <m:r>
                      <a:rPr lang="en-US" sz="2800" b="0" i="1" smtClean="0">
                        <a:solidFill>
                          <a:srgbClr val="0070C0"/>
                        </a:solidFill>
                        <a:latin typeface="Cambria Math" panose="02040503050406030204" pitchFamily="18" charset="0"/>
                        <a:ea typeface="Source Code Pro"/>
                        <a:cs typeface="Source Code Pro"/>
                        <a:sym typeface="Source Code Pro"/>
                      </a:rPr>
                      <m:t>]=</m:t>
                    </m:r>
                  </m:oMath>
                </a14:m>
                <a:endParaRPr lang="en-US" sz="3200" dirty="0">
                  <a:solidFill>
                    <a:schemeClr val="tx1"/>
                  </a:solidFill>
                  <a:latin typeface="Candara" panose="020E0502030303020204" pitchFamily="34" charset="0"/>
                  <a:ea typeface="Source Code Pro"/>
                  <a:cs typeface="Source Code Pro"/>
                  <a:sym typeface="Source Code Pro"/>
                </a:endParaRPr>
              </a:p>
            </p:txBody>
          </p:sp>
        </mc:Choice>
        <mc:Fallback xmlns="">
          <p:sp>
            <p:nvSpPr>
              <p:cNvPr id="31" name="Google Shape;130;p20">
                <a:extLst>
                  <a:ext uri="{FF2B5EF4-FFF2-40B4-BE49-F238E27FC236}">
                    <a16:creationId xmlns:a16="http://schemas.microsoft.com/office/drawing/2014/main" id="{CD351384-AD4B-1A46-BCCF-595E41A9F880}"/>
                  </a:ext>
                </a:extLst>
              </p:cNvPr>
              <p:cNvSpPr txBox="1">
                <a:spLocks noRot="1" noChangeAspect="1" noMove="1" noResize="1" noEditPoints="1" noAdjustHandles="1" noChangeArrowheads="1" noChangeShapeType="1" noTextEdit="1"/>
              </p:cNvSpPr>
              <p:nvPr/>
            </p:nvSpPr>
            <p:spPr>
              <a:xfrm>
                <a:off x="4623048" y="2996130"/>
                <a:ext cx="5867479" cy="689030"/>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Google Shape;130;p20">
                <a:extLst>
                  <a:ext uri="{FF2B5EF4-FFF2-40B4-BE49-F238E27FC236}">
                    <a16:creationId xmlns:a16="http://schemas.microsoft.com/office/drawing/2014/main" id="{C9C6354E-5B40-904F-BCC5-524D0F810F9C}"/>
                  </a:ext>
                </a:extLst>
              </p:cNvPr>
              <p:cNvSpPr txBox="1"/>
              <p:nvPr/>
            </p:nvSpPr>
            <p:spPr>
              <a:xfrm>
                <a:off x="4643057" y="4078766"/>
                <a:ext cx="5867479" cy="689030"/>
              </a:xfrm>
              <a:prstGeom prst="rect">
                <a:avLst/>
              </a:prstGeom>
              <a:noFill/>
              <a:ln>
                <a:noFill/>
              </a:ln>
            </p:spPr>
            <p:txBody>
              <a:bodyPr spcFirstLastPara="1" wrap="square" lIns="121900" tIns="121900" rIns="121900" bIns="121900" anchor="t" anchorCtr="0">
                <a:noAutofit/>
              </a:bodyPr>
              <a:lstStyle/>
              <a:p>
                <a:r>
                  <a:rPr lang="en-US" sz="2800" dirty="0">
                    <a:solidFill>
                      <a:schemeClr val="tx1"/>
                    </a:solidFill>
                    <a:latin typeface="Candara" panose="020E0502030303020204" pitchFamily="34" charset="0"/>
                    <a:ea typeface="Source Code Pro"/>
                    <a:cs typeface="Source Code Pro"/>
                    <a:sym typeface="Source Code Pro"/>
                  </a:rPr>
                  <a:t> </a:t>
                </a:r>
                <a14:m>
                  <m:oMath xmlns:m="http://schemas.openxmlformats.org/officeDocument/2006/math">
                    <m:r>
                      <a:rPr lang="en-US" sz="2800" b="0" i="1" smtClean="0">
                        <a:solidFill>
                          <a:srgbClr val="0070C0"/>
                        </a:solidFill>
                        <a:latin typeface="Cambria Math" panose="02040503050406030204" pitchFamily="18" charset="0"/>
                        <a:ea typeface="Cambria Math" panose="02040503050406030204" pitchFamily="18" charset="0"/>
                        <a:cs typeface="Source Code Pro"/>
                        <a:sym typeface="Source Code Pro"/>
                      </a:rPr>
                      <m:t>𝔼</m:t>
                    </m:r>
                    <m:r>
                      <a:rPr lang="en-US" sz="2800" b="0" i="1" smtClean="0">
                        <a:solidFill>
                          <a:srgbClr val="0070C0"/>
                        </a:solidFill>
                        <a:latin typeface="Cambria Math" panose="02040503050406030204" pitchFamily="18" charset="0"/>
                        <a:ea typeface="Source Code Pro"/>
                        <a:cs typeface="Source Code Pro"/>
                        <a:sym typeface="Source Code Pro"/>
                      </a:rPr>
                      <m:t>[</m:t>
                    </m:r>
                    <m:r>
                      <m:rPr>
                        <m:sty m:val="p"/>
                      </m:rPr>
                      <a:rPr lang="en-US" sz="2800">
                        <a:solidFill>
                          <a:srgbClr val="0070C0"/>
                        </a:solidFill>
                        <a:latin typeface="Cambria Math" panose="02040503050406030204" pitchFamily="18" charset="0"/>
                        <a:ea typeface="Source Code Pro"/>
                        <a:cs typeface="Source Code Pro"/>
                        <a:sym typeface="Source Code Pro"/>
                      </a:rPr>
                      <m:t>min</m:t>
                    </m:r>
                    <m:d>
                      <m:dPr>
                        <m:ctrlPr>
                          <a:rPr lang="en-US" sz="2800" i="1">
                            <a:solidFill>
                              <a:srgbClr val="0070C0"/>
                            </a:solidFill>
                            <a:latin typeface="Cambria Math" panose="02040503050406030204" pitchFamily="18" charset="0"/>
                            <a:ea typeface="Source Code Pro"/>
                            <a:cs typeface="Source Code Pro"/>
                            <a:sym typeface="Source Code Pro"/>
                          </a:rPr>
                        </m:ctrlPr>
                      </m:dPr>
                      <m:e>
                        <m:sSub>
                          <m:sSubPr>
                            <m:ctrlPr>
                              <a:rPr lang="ar-AE" sz="2800" i="1">
                                <a:solidFill>
                                  <a:srgbClr val="0070C0"/>
                                </a:solidFill>
                                <a:latin typeface="Cambria Math" panose="02040503050406030204" pitchFamily="18" charset="0"/>
                                <a:ea typeface="Source Code Pro"/>
                                <a:cs typeface="Source Code Pro"/>
                                <a:sym typeface="Source Code Pro"/>
                              </a:rPr>
                            </m:ctrlPr>
                          </m:sSubPr>
                          <m:e>
                            <m:r>
                              <a:rPr lang="ar-AE" sz="2800" i="1">
                                <a:solidFill>
                                  <a:srgbClr val="0070C0"/>
                                </a:solidFill>
                                <a:latin typeface="Cambria Math" panose="02040503050406030204" pitchFamily="18" charset="0"/>
                                <a:ea typeface="Source Code Pro"/>
                                <a:cs typeface="Source Code Pro"/>
                                <a:sym typeface="Source Code Pro"/>
                              </a:rPr>
                              <m:t>𝑌</m:t>
                            </m:r>
                          </m:e>
                          <m:sub>
                            <m:r>
                              <a:rPr lang="ar-AE" sz="2800" i="1">
                                <a:solidFill>
                                  <a:srgbClr val="0070C0"/>
                                </a:solidFill>
                                <a:latin typeface="Cambria Math" panose="02040503050406030204" pitchFamily="18" charset="0"/>
                                <a:ea typeface="Source Code Pro"/>
                                <a:cs typeface="Source Code Pro"/>
                                <a:sym typeface="Source Code Pro"/>
                              </a:rPr>
                              <m:t>1</m:t>
                            </m:r>
                          </m:sub>
                        </m:sSub>
                        <m:r>
                          <a:rPr lang="en-US" sz="2800" b="0" i="1" smtClean="0">
                            <a:solidFill>
                              <a:srgbClr val="0070C0"/>
                            </a:solidFill>
                            <a:latin typeface="Cambria Math" panose="02040503050406030204" pitchFamily="18" charset="0"/>
                            <a:ea typeface="Source Code Pro"/>
                            <a:cs typeface="Source Code Pro"/>
                            <a:sym typeface="Source Code Pro"/>
                          </a:rPr>
                          <m:t>,</m:t>
                        </m:r>
                        <m:sSub>
                          <m:sSubPr>
                            <m:ctrlPr>
                              <a:rPr lang="en-US" sz="2800" b="0" i="1" smtClean="0">
                                <a:solidFill>
                                  <a:srgbClr val="0070C0"/>
                                </a:solidFill>
                                <a:latin typeface="Cambria Math" panose="02040503050406030204" pitchFamily="18" charset="0"/>
                                <a:ea typeface="Source Code Pro"/>
                                <a:cs typeface="Source Code Pro"/>
                                <a:sym typeface="Source Code Pro"/>
                              </a:rPr>
                            </m:ctrlPr>
                          </m:sSubPr>
                          <m:e>
                            <m:r>
                              <a:rPr lang="en-US" sz="2800" b="0" i="1" smtClean="0">
                                <a:solidFill>
                                  <a:srgbClr val="0070C0"/>
                                </a:solidFill>
                                <a:latin typeface="Cambria Math" panose="02040503050406030204" pitchFamily="18" charset="0"/>
                                <a:ea typeface="Source Code Pro"/>
                                <a:cs typeface="Source Code Pro"/>
                                <a:sym typeface="Source Code Pro"/>
                              </a:rPr>
                              <m:t>𝑌</m:t>
                            </m:r>
                          </m:e>
                          <m:sub>
                            <m:r>
                              <a:rPr lang="en-US" sz="2800" b="0" i="1" smtClean="0">
                                <a:solidFill>
                                  <a:srgbClr val="0070C0"/>
                                </a:solidFill>
                                <a:latin typeface="Cambria Math" panose="02040503050406030204" pitchFamily="18" charset="0"/>
                                <a:ea typeface="Source Code Pro"/>
                                <a:cs typeface="Source Code Pro"/>
                                <a:sym typeface="Source Code Pro"/>
                              </a:rPr>
                              <m:t>2</m:t>
                            </m:r>
                          </m:sub>
                        </m:sSub>
                      </m:e>
                    </m:d>
                    <m:r>
                      <a:rPr lang="en-US" sz="2800" b="0" i="1" smtClean="0">
                        <a:solidFill>
                          <a:srgbClr val="0070C0"/>
                        </a:solidFill>
                        <a:latin typeface="Cambria Math" panose="02040503050406030204" pitchFamily="18" charset="0"/>
                        <a:ea typeface="Source Code Pro"/>
                        <a:cs typeface="Source Code Pro"/>
                        <a:sym typeface="Source Code Pro"/>
                      </a:rPr>
                      <m:t>]=</m:t>
                    </m:r>
                  </m:oMath>
                </a14:m>
                <a:endParaRPr lang="en-US" sz="3200" dirty="0">
                  <a:solidFill>
                    <a:schemeClr val="tx1"/>
                  </a:solidFill>
                  <a:latin typeface="Candara" panose="020E0502030303020204" pitchFamily="34" charset="0"/>
                  <a:ea typeface="Source Code Pro"/>
                  <a:cs typeface="Source Code Pro"/>
                  <a:sym typeface="Source Code Pro"/>
                </a:endParaRPr>
              </a:p>
            </p:txBody>
          </p:sp>
        </mc:Choice>
        <mc:Fallback xmlns="">
          <p:sp>
            <p:nvSpPr>
              <p:cNvPr id="32" name="Google Shape;130;p20">
                <a:extLst>
                  <a:ext uri="{FF2B5EF4-FFF2-40B4-BE49-F238E27FC236}">
                    <a16:creationId xmlns:a16="http://schemas.microsoft.com/office/drawing/2014/main" id="{C9C6354E-5B40-904F-BCC5-524D0F810F9C}"/>
                  </a:ext>
                </a:extLst>
              </p:cNvPr>
              <p:cNvSpPr txBox="1">
                <a:spLocks noRot="1" noChangeAspect="1" noMove="1" noResize="1" noEditPoints="1" noAdjustHandles="1" noChangeArrowheads="1" noChangeShapeType="1" noTextEdit="1"/>
              </p:cNvSpPr>
              <p:nvPr/>
            </p:nvSpPr>
            <p:spPr>
              <a:xfrm>
                <a:off x="4643057" y="4078766"/>
                <a:ext cx="5867479" cy="689030"/>
              </a:xfrm>
              <a:prstGeom prst="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Google Shape;130;p20">
                <a:extLst>
                  <a:ext uri="{FF2B5EF4-FFF2-40B4-BE49-F238E27FC236}">
                    <a16:creationId xmlns:a16="http://schemas.microsoft.com/office/drawing/2014/main" id="{B14AC316-4E35-1F4A-8AE8-24BF918E26B6}"/>
                  </a:ext>
                </a:extLst>
              </p:cNvPr>
              <p:cNvSpPr txBox="1"/>
              <p:nvPr/>
            </p:nvSpPr>
            <p:spPr>
              <a:xfrm>
                <a:off x="1879848" y="1910529"/>
                <a:ext cx="5867479" cy="906730"/>
              </a:xfrm>
              <a:prstGeom prst="rect">
                <a:avLst/>
              </a:prstGeom>
              <a:noFill/>
              <a:ln>
                <a:noFill/>
              </a:ln>
            </p:spPr>
            <p:txBody>
              <a:bodyPr spcFirstLastPara="1" wrap="square" lIns="121900" tIns="121900" rIns="121900" bIns="121900" anchor="t" anchorCtr="0">
                <a:noAutofit/>
              </a:bodyPr>
              <a:lstStyle/>
              <a:p>
                <a:r>
                  <a:rPr lang="en-US" sz="2800" dirty="0">
                    <a:solidFill>
                      <a:srgbClr val="C00000"/>
                    </a:solidFill>
                    <a:latin typeface="Candara" panose="020E0502030303020204" pitchFamily="34" charset="0"/>
                    <a:ea typeface="Source Code Pro"/>
                    <a:cs typeface="Source Code Pro"/>
                    <a:sym typeface="Source Code Pro"/>
                  </a:rPr>
                  <a:t>In general,  </a:t>
                </a:r>
                <a14:m>
                  <m:oMath xmlns:m="http://schemas.openxmlformats.org/officeDocument/2006/math">
                    <m:r>
                      <a:rPr lang="en-US" sz="2800" b="0" i="1" smtClean="0">
                        <a:solidFill>
                          <a:srgbClr val="C00000"/>
                        </a:solidFill>
                        <a:latin typeface="Cambria Math" panose="02040503050406030204" pitchFamily="18" charset="0"/>
                        <a:ea typeface="Cambria Math" panose="02040503050406030204" pitchFamily="18" charset="0"/>
                        <a:cs typeface="Source Code Pro"/>
                        <a:sym typeface="Source Code Pro"/>
                      </a:rPr>
                      <m:t>𝔼</m:t>
                    </m:r>
                    <m:r>
                      <a:rPr lang="en-US" sz="2800" b="0" i="1" smtClean="0">
                        <a:solidFill>
                          <a:srgbClr val="C00000"/>
                        </a:solidFill>
                        <a:latin typeface="Cambria Math" panose="02040503050406030204" pitchFamily="18" charset="0"/>
                        <a:ea typeface="Source Code Pro"/>
                        <a:cs typeface="Source Code Pro"/>
                        <a:sym typeface="Source Code Pro"/>
                      </a:rPr>
                      <m:t>[</m:t>
                    </m:r>
                    <m:r>
                      <m:rPr>
                        <m:sty m:val="p"/>
                      </m:rPr>
                      <a:rPr lang="en-US" sz="2800">
                        <a:solidFill>
                          <a:srgbClr val="C00000"/>
                        </a:solidFill>
                        <a:latin typeface="Cambria Math" panose="02040503050406030204" pitchFamily="18" charset="0"/>
                        <a:ea typeface="Source Code Pro"/>
                        <a:cs typeface="Source Code Pro"/>
                        <a:sym typeface="Source Code Pro"/>
                      </a:rPr>
                      <m:t>min</m:t>
                    </m:r>
                    <m:d>
                      <m:dPr>
                        <m:ctrlPr>
                          <a:rPr lang="en-US" sz="2800" i="1">
                            <a:solidFill>
                              <a:srgbClr val="C00000"/>
                            </a:solidFill>
                            <a:latin typeface="Cambria Math" panose="02040503050406030204" pitchFamily="18" charset="0"/>
                            <a:ea typeface="Source Code Pro"/>
                            <a:cs typeface="Source Code Pro"/>
                            <a:sym typeface="Source Code Pro"/>
                          </a:rPr>
                        </m:ctrlPr>
                      </m:dPr>
                      <m:e>
                        <m:sSub>
                          <m:sSubPr>
                            <m:ctrlPr>
                              <a:rPr lang="ar-AE" sz="2800" i="1">
                                <a:solidFill>
                                  <a:srgbClr val="C00000"/>
                                </a:solidFill>
                                <a:latin typeface="Cambria Math" panose="02040503050406030204" pitchFamily="18" charset="0"/>
                                <a:ea typeface="Source Code Pro"/>
                                <a:cs typeface="Source Code Pro"/>
                                <a:sym typeface="Source Code Pro"/>
                              </a:rPr>
                            </m:ctrlPr>
                          </m:sSubPr>
                          <m:e>
                            <m:r>
                              <a:rPr lang="ar-AE" sz="2800" i="1">
                                <a:solidFill>
                                  <a:srgbClr val="C00000"/>
                                </a:solidFill>
                                <a:latin typeface="Cambria Math" panose="02040503050406030204" pitchFamily="18" charset="0"/>
                                <a:ea typeface="Source Code Pro"/>
                                <a:cs typeface="Source Code Pro"/>
                                <a:sym typeface="Source Code Pro"/>
                              </a:rPr>
                              <m:t>𝑌</m:t>
                            </m:r>
                          </m:e>
                          <m:sub>
                            <m:r>
                              <a:rPr lang="ar-AE" sz="2800" i="1">
                                <a:solidFill>
                                  <a:srgbClr val="C00000"/>
                                </a:solidFill>
                                <a:latin typeface="Cambria Math" panose="02040503050406030204" pitchFamily="18" charset="0"/>
                                <a:ea typeface="Source Code Pro"/>
                                <a:cs typeface="Source Code Pro"/>
                                <a:sym typeface="Source Code Pro"/>
                              </a:rPr>
                              <m:t>1</m:t>
                            </m:r>
                          </m:sub>
                        </m:sSub>
                        <m:r>
                          <a:rPr lang="ar-AE" sz="2800" i="1">
                            <a:solidFill>
                              <a:srgbClr val="C00000"/>
                            </a:solidFill>
                            <a:latin typeface="Cambria Math" panose="02040503050406030204" pitchFamily="18" charset="0"/>
                            <a:ea typeface="Source Code Pro"/>
                            <a:cs typeface="Source Code Pro"/>
                            <a:sym typeface="Source Code Pro"/>
                          </a:rPr>
                          <m:t>, ⋯, </m:t>
                        </m:r>
                        <m:sSub>
                          <m:sSubPr>
                            <m:ctrlPr>
                              <a:rPr lang="ar-AE" sz="2800" i="1">
                                <a:solidFill>
                                  <a:srgbClr val="C00000"/>
                                </a:solidFill>
                                <a:latin typeface="Cambria Math" panose="02040503050406030204" pitchFamily="18" charset="0"/>
                                <a:ea typeface="Source Code Pro"/>
                                <a:cs typeface="Source Code Pro"/>
                                <a:sym typeface="Source Code Pro"/>
                              </a:rPr>
                            </m:ctrlPr>
                          </m:sSubPr>
                          <m:e>
                            <m:r>
                              <a:rPr lang="ar-AE" sz="2800" i="1">
                                <a:solidFill>
                                  <a:srgbClr val="C00000"/>
                                </a:solidFill>
                                <a:latin typeface="Cambria Math" panose="02040503050406030204" pitchFamily="18" charset="0"/>
                                <a:ea typeface="Source Code Pro"/>
                                <a:cs typeface="Source Code Pro"/>
                                <a:sym typeface="Source Code Pro"/>
                              </a:rPr>
                              <m:t>𝑌</m:t>
                            </m:r>
                          </m:e>
                          <m:sub>
                            <m:r>
                              <a:rPr lang="en-US" sz="2800" b="0" i="1" smtClean="0">
                                <a:solidFill>
                                  <a:srgbClr val="C00000"/>
                                </a:solidFill>
                                <a:latin typeface="Cambria Math" panose="02040503050406030204" pitchFamily="18" charset="0"/>
                                <a:ea typeface="Source Code Pro"/>
                                <a:cs typeface="Source Code Pro"/>
                                <a:sym typeface="Source Code Pro"/>
                              </a:rPr>
                              <m:t>𝑚</m:t>
                            </m:r>
                          </m:sub>
                        </m:sSub>
                      </m:e>
                    </m:d>
                    <m:r>
                      <a:rPr lang="en-US" sz="2800" b="0" i="1" smtClean="0">
                        <a:solidFill>
                          <a:srgbClr val="C00000"/>
                        </a:solidFill>
                        <a:latin typeface="Cambria Math" panose="02040503050406030204" pitchFamily="18" charset="0"/>
                        <a:ea typeface="Source Code Pro"/>
                        <a:cs typeface="Source Code Pro"/>
                        <a:sym typeface="Source Code Pro"/>
                      </a:rPr>
                      <m:t>]=</m:t>
                    </m:r>
                    <m:f>
                      <m:fPr>
                        <m:ctrlPr>
                          <a:rPr lang="en-US" sz="2800" b="0" i="1" smtClean="0">
                            <a:solidFill>
                              <a:srgbClr val="C00000"/>
                            </a:solidFill>
                            <a:latin typeface="Cambria Math" panose="02040503050406030204" pitchFamily="18" charset="0"/>
                            <a:ea typeface="Source Code Pro"/>
                            <a:cs typeface="Source Code Pro"/>
                            <a:sym typeface="Source Code Pro"/>
                          </a:rPr>
                        </m:ctrlPr>
                      </m:fPr>
                      <m:num>
                        <m:r>
                          <a:rPr lang="en-US" sz="2800" b="0" i="1" smtClean="0">
                            <a:solidFill>
                              <a:srgbClr val="C00000"/>
                            </a:solidFill>
                            <a:latin typeface="Cambria Math" panose="02040503050406030204" pitchFamily="18" charset="0"/>
                            <a:ea typeface="Source Code Pro"/>
                            <a:cs typeface="Source Code Pro"/>
                            <a:sym typeface="Source Code Pro"/>
                          </a:rPr>
                          <m:t>1</m:t>
                        </m:r>
                      </m:num>
                      <m:den>
                        <m:r>
                          <a:rPr lang="en-US" sz="2800" b="0" i="1" smtClean="0">
                            <a:solidFill>
                              <a:srgbClr val="C00000"/>
                            </a:solidFill>
                            <a:latin typeface="Cambria Math" panose="02040503050406030204" pitchFamily="18" charset="0"/>
                            <a:ea typeface="Source Code Pro"/>
                            <a:cs typeface="Source Code Pro"/>
                            <a:sym typeface="Source Code Pro"/>
                          </a:rPr>
                          <m:t>𝑚</m:t>
                        </m:r>
                        <m:r>
                          <a:rPr lang="en-US" sz="2800" b="0" i="1" smtClean="0">
                            <a:solidFill>
                              <a:srgbClr val="C00000"/>
                            </a:solidFill>
                            <a:latin typeface="Cambria Math" panose="02040503050406030204" pitchFamily="18" charset="0"/>
                            <a:ea typeface="Source Code Pro"/>
                            <a:cs typeface="Source Code Pro"/>
                            <a:sym typeface="Source Code Pro"/>
                          </a:rPr>
                          <m:t>+1</m:t>
                        </m:r>
                      </m:den>
                    </m:f>
                  </m:oMath>
                </a14:m>
                <a:endParaRPr lang="en-US" sz="3200" dirty="0">
                  <a:solidFill>
                    <a:srgbClr val="C00000"/>
                  </a:solidFill>
                  <a:latin typeface="Candara" panose="020E0502030303020204" pitchFamily="34" charset="0"/>
                  <a:ea typeface="Source Code Pro"/>
                  <a:cs typeface="Source Code Pro"/>
                  <a:sym typeface="Source Code Pro"/>
                </a:endParaRPr>
              </a:p>
            </p:txBody>
          </p:sp>
        </mc:Choice>
        <mc:Fallback xmlns="">
          <p:sp>
            <p:nvSpPr>
              <p:cNvPr id="34" name="Google Shape;130;p20">
                <a:extLst>
                  <a:ext uri="{FF2B5EF4-FFF2-40B4-BE49-F238E27FC236}">
                    <a16:creationId xmlns:a16="http://schemas.microsoft.com/office/drawing/2014/main" id="{B14AC316-4E35-1F4A-8AE8-24BF918E26B6}"/>
                  </a:ext>
                </a:extLst>
              </p:cNvPr>
              <p:cNvSpPr txBox="1">
                <a:spLocks noRot="1" noChangeAspect="1" noMove="1" noResize="1" noEditPoints="1" noAdjustHandles="1" noChangeArrowheads="1" noChangeShapeType="1" noTextEdit="1"/>
              </p:cNvSpPr>
              <p:nvPr/>
            </p:nvSpPr>
            <p:spPr>
              <a:xfrm>
                <a:off x="1879848" y="1910529"/>
                <a:ext cx="5867479" cy="906730"/>
              </a:xfrm>
              <a:prstGeom prst="rect">
                <a:avLst/>
              </a:prstGeom>
              <a:blipFill>
                <a:blip r:embed="rId10"/>
                <a:stretch>
                  <a:fillRect l="-155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Google Shape;130;p20">
                <a:extLst>
                  <a:ext uri="{FF2B5EF4-FFF2-40B4-BE49-F238E27FC236}">
                    <a16:creationId xmlns:a16="http://schemas.microsoft.com/office/drawing/2014/main" id="{E506E89F-3CAD-9F5B-209B-D1B068035AF5}"/>
                  </a:ext>
                </a:extLst>
              </p:cNvPr>
              <p:cNvSpPr txBox="1"/>
              <p:nvPr/>
            </p:nvSpPr>
            <p:spPr>
              <a:xfrm>
                <a:off x="660400" y="1152940"/>
                <a:ext cx="11047136" cy="689030"/>
              </a:xfrm>
              <a:prstGeom prst="rect">
                <a:avLst/>
              </a:prstGeom>
              <a:noFill/>
              <a:ln>
                <a:noFill/>
              </a:ln>
            </p:spPr>
            <p:txBody>
              <a:bodyPr spcFirstLastPara="1" wrap="square" lIns="121900" tIns="121900" rIns="121900" bIns="121900" anchor="t" anchorCtr="0">
                <a:noAutofit/>
              </a:bodyPr>
              <a:lstStyle/>
              <a:p>
                <a:r>
                  <a:rPr lang="en-US" sz="2800" dirty="0">
                    <a:solidFill>
                      <a:schemeClr val="tx1"/>
                    </a:solidFill>
                    <a:latin typeface="Candara" panose="020E0502030303020204" pitchFamily="34" charset="0"/>
                    <a:ea typeface="Source Code Pro"/>
                    <a:cs typeface="Source Code Pro"/>
                    <a:sym typeface="Source Code Pro"/>
                  </a:rPr>
                  <a:t>If </a:t>
                </a:r>
                <a14:m>
                  <m:oMath xmlns:m="http://schemas.openxmlformats.org/officeDocument/2006/math">
                    <m:sSub>
                      <m:sSubPr>
                        <m:ctrlPr>
                          <a:rPr lang="ar-AE" sz="2800" b="0" i="1" smtClean="0">
                            <a:solidFill>
                              <a:srgbClr val="0070C0"/>
                            </a:solidFill>
                            <a:latin typeface="Cambria Math" panose="02040503050406030204" pitchFamily="18" charset="0"/>
                            <a:ea typeface="Source Code Pro"/>
                            <a:cs typeface="Source Code Pro"/>
                            <a:sym typeface="Source Code Pro"/>
                          </a:rPr>
                        </m:ctrlPr>
                      </m:sSubPr>
                      <m:e>
                        <m:r>
                          <a:rPr lang="ar-AE" sz="2800" b="0" i="1" smtClean="0">
                            <a:solidFill>
                              <a:srgbClr val="0070C0"/>
                            </a:solidFill>
                            <a:latin typeface="Cambria Math" panose="02040503050406030204" pitchFamily="18" charset="0"/>
                            <a:ea typeface="Source Code Pro"/>
                            <a:cs typeface="Source Code Pro"/>
                            <a:sym typeface="Source Code Pro"/>
                          </a:rPr>
                          <m:t>𝑌</m:t>
                        </m:r>
                      </m:e>
                      <m:sub>
                        <m:r>
                          <a:rPr lang="ar-AE" sz="2800" b="0" i="1" smtClean="0">
                            <a:solidFill>
                              <a:srgbClr val="0070C0"/>
                            </a:solidFill>
                            <a:latin typeface="Cambria Math" panose="02040503050406030204" pitchFamily="18" charset="0"/>
                            <a:ea typeface="Source Code Pro"/>
                            <a:cs typeface="Source Code Pro"/>
                            <a:sym typeface="Source Code Pro"/>
                          </a:rPr>
                          <m:t>1</m:t>
                        </m:r>
                      </m:sub>
                    </m:sSub>
                    <m:r>
                      <a:rPr lang="ar-AE" sz="2800" b="0" i="1" smtClean="0">
                        <a:solidFill>
                          <a:srgbClr val="0070C0"/>
                        </a:solidFill>
                        <a:latin typeface="Cambria Math" panose="02040503050406030204" pitchFamily="18" charset="0"/>
                        <a:ea typeface="Source Code Pro"/>
                        <a:cs typeface="Source Code Pro"/>
                        <a:sym typeface="Source Code Pro"/>
                      </a:rPr>
                      <m:t>, ⋯, </m:t>
                    </m:r>
                    <m:sSub>
                      <m:sSubPr>
                        <m:ctrlPr>
                          <a:rPr lang="ar-AE" sz="2800" b="0" i="1" smtClean="0">
                            <a:solidFill>
                              <a:srgbClr val="0070C0"/>
                            </a:solidFill>
                            <a:latin typeface="Cambria Math" panose="02040503050406030204" pitchFamily="18" charset="0"/>
                            <a:ea typeface="Source Code Pro"/>
                            <a:cs typeface="Source Code Pro"/>
                            <a:sym typeface="Source Code Pro"/>
                          </a:rPr>
                        </m:ctrlPr>
                      </m:sSubPr>
                      <m:e>
                        <m:r>
                          <a:rPr lang="ar-AE" sz="2800" b="0" i="1" smtClean="0">
                            <a:solidFill>
                              <a:srgbClr val="0070C0"/>
                            </a:solidFill>
                            <a:latin typeface="Cambria Math" panose="02040503050406030204" pitchFamily="18" charset="0"/>
                            <a:ea typeface="Source Code Pro"/>
                            <a:cs typeface="Source Code Pro"/>
                            <a:sym typeface="Source Code Pro"/>
                          </a:rPr>
                          <m:t>𝑌</m:t>
                        </m:r>
                      </m:e>
                      <m:sub>
                        <m:r>
                          <a:rPr lang="en-US" sz="2800" b="0" i="1" smtClean="0">
                            <a:solidFill>
                              <a:srgbClr val="0070C0"/>
                            </a:solidFill>
                            <a:latin typeface="Cambria Math" panose="02040503050406030204" pitchFamily="18" charset="0"/>
                            <a:ea typeface="Source Code Pro"/>
                            <a:cs typeface="Source Code Pro"/>
                            <a:sym typeface="Source Code Pro"/>
                          </a:rPr>
                          <m:t>𝑚</m:t>
                        </m:r>
                      </m:sub>
                    </m:sSub>
                    <m:r>
                      <a:rPr lang="en-US" sz="2800" b="0" i="1" smtClean="0">
                        <a:solidFill>
                          <a:srgbClr val="0070C0"/>
                        </a:solidFill>
                        <a:latin typeface="Cambria Math" panose="02040503050406030204" pitchFamily="18" charset="0"/>
                        <a:ea typeface="Source Code Pro"/>
                        <a:cs typeface="Source Code Pro"/>
                        <a:sym typeface="Source Code Pro"/>
                      </a:rPr>
                      <m:t>~</m:t>
                    </m:r>
                    <m:r>
                      <a:rPr lang="en-US" sz="2800" b="0" i="0" smtClean="0">
                        <a:solidFill>
                          <a:srgbClr val="0070C0"/>
                        </a:solidFill>
                        <a:latin typeface="Cambria Math" panose="02040503050406030204" pitchFamily="18" charset="0"/>
                        <a:ea typeface="Source Code Pro"/>
                        <a:cs typeface="Source Code Pro"/>
                        <a:sym typeface="Source Code Pro"/>
                      </a:rPr>
                      <m:t> </m:t>
                    </m:r>
                    <m:r>
                      <m:rPr>
                        <m:sty m:val="p"/>
                      </m:rPr>
                      <a:rPr lang="en-US" sz="2800" b="0" i="0" smtClean="0">
                        <a:solidFill>
                          <a:srgbClr val="0070C0"/>
                        </a:solidFill>
                        <a:latin typeface="Cambria Math" panose="02040503050406030204" pitchFamily="18" charset="0"/>
                        <a:ea typeface="Source Code Pro"/>
                        <a:cs typeface="Source Code Pro"/>
                        <a:sym typeface="Source Code Pro"/>
                      </a:rPr>
                      <m:t>Unif</m:t>
                    </m:r>
                    <m:d>
                      <m:dPr>
                        <m:ctrlPr>
                          <a:rPr lang="en-US" sz="2800" b="0" i="1" smtClean="0">
                            <a:solidFill>
                              <a:srgbClr val="0070C0"/>
                            </a:solidFill>
                            <a:latin typeface="Cambria Math" panose="02040503050406030204" pitchFamily="18" charset="0"/>
                            <a:ea typeface="Source Code Pro"/>
                            <a:cs typeface="Source Code Pro"/>
                            <a:sym typeface="Source Code Pro"/>
                          </a:rPr>
                        </m:ctrlPr>
                      </m:dPr>
                      <m:e>
                        <m:r>
                          <a:rPr lang="en-US" sz="2800" b="0" i="0" smtClean="0">
                            <a:solidFill>
                              <a:srgbClr val="0070C0"/>
                            </a:solidFill>
                            <a:latin typeface="Cambria Math" panose="02040503050406030204" pitchFamily="18" charset="0"/>
                            <a:ea typeface="Source Code Pro"/>
                            <a:cs typeface="Source Code Pro"/>
                            <a:sym typeface="Source Code Pro"/>
                          </a:rPr>
                          <m:t>0,1</m:t>
                        </m:r>
                      </m:e>
                    </m:d>
                  </m:oMath>
                </a14:m>
                <a:r>
                  <a:rPr lang="en-US" sz="2800" dirty="0">
                    <a:solidFill>
                      <a:schemeClr val="tx1"/>
                    </a:solidFill>
                    <a:latin typeface="Candara" panose="020E0502030303020204" pitchFamily="34" charset="0"/>
                    <a:ea typeface="Source Code Pro"/>
                    <a:cs typeface="Source Code Pro"/>
                    <a:sym typeface="Source Code Pro"/>
                  </a:rPr>
                  <a:t> (</a:t>
                </a:r>
                <a:r>
                  <a:rPr lang="en-US" sz="2800" dirty="0" err="1">
                    <a:solidFill>
                      <a:schemeClr val="tx1"/>
                    </a:solidFill>
                    <a:latin typeface="Candara" panose="020E0502030303020204" pitchFamily="34" charset="0"/>
                    <a:ea typeface="Source Code Pro"/>
                    <a:cs typeface="Source Code Pro"/>
                    <a:sym typeface="Source Code Pro"/>
                  </a:rPr>
                  <a:t>iid</a:t>
                </a:r>
                <a:r>
                  <a:rPr lang="en-US" sz="2800" dirty="0">
                    <a:solidFill>
                      <a:schemeClr val="tx1"/>
                    </a:solidFill>
                    <a:latin typeface="Candara" panose="020E0502030303020204" pitchFamily="34" charset="0"/>
                    <a:ea typeface="Source Code Pro"/>
                    <a:cs typeface="Source Code Pro"/>
                    <a:sym typeface="Source Code Pro"/>
                  </a:rPr>
                  <a:t>) where do we expect the points to end up?</a:t>
                </a:r>
              </a:p>
              <a:p>
                <a:r>
                  <a:rPr lang="en-US" sz="2800" dirty="0">
                    <a:solidFill>
                      <a:schemeClr val="tx1"/>
                    </a:solidFill>
                    <a:latin typeface="Candara" panose="020E0502030303020204" pitchFamily="34" charset="0"/>
                    <a:ea typeface="Source Code Pro"/>
                    <a:cs typeface="Source Code Pro"/>
                    <a:sym typeface="Source Code Pro"/>
                  </a:rPr>
                  <a:t> </a:t>
                </a:r>
                <a:endParaRPr lang="en-US" sz="3200" dirty="0">
                  <a:solidFill>
                    <a:schemeClr val="tx1"/>
                  </a:solidFill>
                  <a:latin typeface="Candara" panose="020E0502030303020204" pitchFamily="34" charset="0"/>
                  <a:ea typeface="Source Code Pro"/>
                  <a:cs typeface="Source Code Pro"/>
                  <a:sym typeface="Source Code Pro"/>
                </a:endParaRPr>
              </a:p>
            </p:txBody>
          </p:sp>
        </mc:Choice>
        <mc:Fallback xmlns="">
          <p:sp>
            <p:nvSpPr>
              <p:cNvPr id="27" name="Google Shape;130;p20">
                <a:extLst>
                  <a:ext uri="{FF2B5EF4-FFF2-40B4-BE49-F238E27FC236}">
                    <a16:creationId xmlns:a16="http://schemas.microsoft.com/office/drawing/2014/main" id="{E506E89F-3CAD-9F5B-209B-D1B068035AF5}"/>
                  </a:ext>
                </a:extLst>
              </p:cNvPr>
              <p:cNvSpPr txBox="1">
                <a:spLocks noRot="1" noChangeAspect="1" noMove="1" noResize="1" noEditPoints="1" noAdjustHandles="1" noChangeArrowheads="1" noChangeShapeType="1" noTextEdit="1"/>
              </p:cNvSpPr>
              <p:nvPr/>
            </p:nvSpPr>
            <p:spPr>
              <a:xfrm>
                <a:off x="660400" y="1152940"/>
                <a:ext cx="11047136" cy="689030"/>
              </a:xfrm>
              <a:prstGeom prst="rect">
                <a:avLst/>
              </a:prstGeom>
              <a:blipFill>
                <a:blip r:embed="rId5"/>
                <a:stretch>
                  <a:fillRect l="-803" b="-1090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7271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dirty="0"/>
              <a:t>Detour – Min of I.I.D. Uniforms</a:t>
            </a:r>
            <a:endParaRPr dirty="0"/>
          </a:p>
        </p:txBody>
      </p:sp>
      <mc:AlternateContent xmlns:mc="http://schemas.openxmlformats.org/markup-compatibility/2006" xmlns:a14="http://schemas.microsoft.com/office/drawing/2010/main">
        <mc:Choice Requires="a14">
          <p:sp>
            <p:nvSpPr>
              <p:cNvPr id="34" name="Google Shape;130;p20">
                <a:extLst>
                  <a:ext uri="{FF2B5EF4-FFF2-40B4-BE49-F238E27FC236}">
                    <a16:creationId xmlns:a16="http://schemas.microsoft.com/office/drawing/2014/main" id="{B14AC316-4E35-1F4A-8AE8-24BF918E26B6}"/>
                  </a:ext>
                </a:extLst>
              </p:cNvPr>
              <p:cNvSpPr txBox="1"/>
              <p:nvPr/>
            </p:nvSpPr>
            <p:spPr>
              <a:xfrm>
                <a:off x="1879848" y="1910529"/>
                <a:ext cx="5867479" cy="906730"/>
              </a:xfrm>
              <a:prstGeom prst="rect">
                <a:avLst/>
              </a:prstGeom>
              <a:noFill/>
              <a:ln>
                <a:noFill/>
              </a:ln>
            </p:spPr>
            <p:txBody>
              <a:bodyPr spcFirstLastPara="1" wrap="square" lIns="121900" tIns="121900" rIns="121900" bIns="121900" anchor="t" anchorCtr="0">
                <a:noAutofit/>
              </a:bodyPr>
              <a:lstStyle/>
              <a:p>
                <a:r>
                  <a:rPr lang="en-US" sz="2800" dirty="0">
                    <a:solidFill>
                      <a:srgbClr val="C00000"/>
                    </a:solidFill>
                    <a:latin typeface="Candara" panose="020E0502030303020204" pitchFamily="34" charset="0"/>
                    <a:ea typeface="Source Code Pro"/>
                    <a:cs typeface="Source Code Pro"/>
                    <a:sym typeface="Source Code Pro"/>
                  </a:rPr>
                  <a:t>In general,  </a:t>
                </a:r>
                <a14:m>
                  <m:oMath xmlns:m="http://schemas.openxmlformats.org/officeDocument/2006/math">
                    <m:r>
                      <a:rPr lang="en-US" sz="2800" b="0" i="1" smtClean="0">
                        <a:solidFill>
                          <a:srgbClr val="C00000"/>
                        </a:solidFill>
                        <a:latin typeface="Cambria Math" panose="02040503050406030204" pitchFamily="18" charset="0"/>
                        <a:ea typeface="Cambria Math" panose="02040503050406030204" pitchFamily="18" charset="0"/>
                        <a:cs typeface="Source Code Pro"/>
                        <a:sym typeface="Source Code Pro"/>
                      </a:rPr>
                      <m:t>𝔼</m:t>
                    </m:r>
                    <m:r>
                      <a:rPr lang="en-US" sz="2800" b="0" i="1" smtClean="0">
                        <a:solidFill>
                          <a:srgbClr val="C00000"/>
                        </a:solidFill>
                        <a:latin typeface="Cambria Math" panose="02040503050406030204" pitchFamily="18" charset="0"/>
                        <a:ea typeface="Source Code Pro"/>
                        <a:cs typeface="Source Code Pro"/>
                        <a:sym typeface="Source Code Pro"/>
                      </a:rPr>
                      <m:t>[</m:t>
                    </m:r>
                    <m:r>
                      <m:rPr>
                        <m:sty m:val="p"/>
                      </m:rPr>
                      <a:rPr lang="en-US" sz="2800">
                        <a:solidFill>
                          <a:srgbClr val="C00000"/>
                        </a:solidFill>
                        <a:latin typeface="Cambria Math" panose="02040503050406030204" pitchFamily="18" charset="0"/>
                        <a:ea typeface="Source Code Pro"/>
                        <a:cs typeface="Source Code Pro"/>
                        <a:sym typeface="Source Code Pro"/>
                      </a:rPr>
                      <m:t>min</m:t>
                    </m:r>
                    <m:d>
                      <m:dPr>
                        <m:ctrlPr>
                          <a:rPr lang="en-US" sz="2800" i="1">
                            <a:solidFill>
                              <a:srgbClr val="C00000"/>
                            </a:solidFill>
                            <a:latin typeface="Cambria Math" panose="02040503050406030204" pitchFamily="18" charset="0"/>
                            <a:ea typeface="Source Code Pro"/>
                            <a:cs typeface="Source Code Pro"/>
                            <a:sym typeface="Source Code Pro"/>
                          </a:rPr>
                        </m:ctrlPr>
                      </m:dPr>
                      <m:e>
                        <m:sSub>
                          <m:sSubPr>
                            <m:ctrlPr>
                              <a:rPr lang="ar-AE" sz="2800" i="1">
                                <a:solidFill>
                                  <a:srgbClr val="C00000"/>
                                </a:solidFill>
                                <a:latin typeface="Cambria Math" panose="02040503050406030204" pitchFamily="18" charset="0"/>
                                <a:ea typeface="Source Code Pro"/>
                                <a:cs typeface="Source Code Pro"/>
                                <a:sym typeface="Source Code Pro"/>
                              </a:rPr>
                            </m:ctrlPr>
                          </m:sSubPr>
                          <m:e>
                            <m:r>
                              <a:rPr lang="ar-AE" sz="2800" i="1">
                                <a:solidFill>
                                  <a:srgbClr val="C00000"/>
                                </a:solidFill>
                                <a:latin typeface="Cambria Math" panose="02040503050406030204" pitchFamily="18" charset="0"/>
                                <a:ea typeface="Source Code Pro"/>
                                <a:cs typeface="Source Code Pro"/>
                                <a:sym typeface="Source Code Pro"/>
                              </a:rPr>
                              <m:t>𝑌</m:t>
                            </m:r>
                          </m:e>
                          <m:sub>
                            <m:r>
                              <a:rPr lang="ar-AE" sz="2800" i="1">
                                <a:solidFill>
                                  <a:srgbClr val="C00000"/>
                                </a:solidFill>
                                <a:latin typeface="Cambria Math" panose="02040503050406030204" pitchFamily="18" charset="0"/>
                                <a:ea typeface="Source Code Pro"/>
                                <a:cs typeface="Source Code Pro"/>
                                <a:sym typeface="Source Code Pro"/>
                              </a:rPr>
                              <m:t>1</m:t>
                            </m:r>
                          </m:sub>
                        </m:sSub>
                        <m:r>
                          <a:rPr lang="ar-AE" sz="2800" i="1">
                            <a:solidFill>
                              <a:srgbClr val="C00000"/>
                            </a:solidFill>
                            <a:latin typeface="Cambria Math" panose="02040503050406030204" pitchFamily="18" charset="0"/>
                            <a:ea typeface="Source Code Pro"/>
                            <a:cs typeface="Source Code Pro"/>
                            <a:sym typeface="Source Code Pro"/>
                          </a:rPr>
                          <m:t>, ⋯, </m:t>
                        </m:r>
                        <m:sSub>
                          <m:sSubPr>
                            <m:ctrlPr>
                              <a:rPr lang="ar-AE" sz="2800" i="1">
                                <a:solidFill>
                                  <a:srgbClr val="C00000"/>
                                </a:solidFill>
                                <a:latin typeface="Cambria Math" panose="02040503050406030204" pitchFamily="18" charset="0"/>
                                <a:ea typeface="Source Code Pro"/>
                                <a:cs typeface="Source Code Pro"/>
                                <a:sym typeface="Source Code Pro"/>
                              </a:rPr>
                            </m:ctrlPr>
                          </m:sSubPr>
                          <m:e>
                            <m:r>
                              <a:rPr lang="ar-AE" sz="2800" i="1">
                                <a:solidFill>
                                  <a:srgbClr val="C00000"/>
                                </a:solidFill>
                                <a:latin typeface="Cambria Math" panose="02040503050406030204" pitchFamily="18" charset="0"/>
                                <a:ea typeface="Source Code Pro"/>
                                <a:cs typeface="Source Code Pro"/>
                                <a:sym typeface="Source Code Pro"/>
                              </a:rPr>
                              <m:t>𝑌</m:t>
                            </m:r>
                          </m:e>
                          <m:sub>
                            <m:r>
                              <a:rPr lang="en-US" sz="2800" b="0" i="1" smtClean="0">
                                <a:solidFill>
                                  <a:srgbClr val="C00000"/>
                                </a:solidFill>
                                <a:latin typeface="Cambria Math" panose="02040503050406030204" pitchFamily="18" charset="0"/>
                                <a:ea typeface="Source Code Pro"/>
                                <a:cs typeface="Source Code Pro"/>
                                <a:sym typeface="Source Code Pro"/>
                              </a:rPr>
                              <m:t>𝑚</m:t>
                            </m:r>
                          </m:sub>
                        </m:sSub>
                      </m:e>
                    </m:d>
                    <m:r>
                      <a:rPr lang="en-US" sz="2800" b="0" i="1" smtClean="0">
                        <a:solidFill>
                          <a:srgbClr val="C00000"/>
                        </a:solidFill>
                        <a:latin typeface="Cambria Math" panose="02040503050406030204" pitchFamily="18" charset="0"/>
                        <a:ea typeface="Source Code Pro"/>
                        <a:cs typeface="Source Code Pro"/>
                        <a:sym typeface="Source Code Pro"/>
                      </a:rPr>
                      <m:t>]=</m:t>
                    </m:r>
                    <m:f>
                      <m:fPr>
                        <m:ctrlPr>
                          <a:rPr lang="en-US" sz="2800" b="0" i="1" smtClean="0">
                            <a:solidFill>
                              <a:srgbClr val="C00000"/>
                            </a:solidFill>
                            <a:latin typeface="Cambria Math" panose="02040503050406030204" pitchFamily="18" charset="0"/>
                            <a:ea typeface="Source Code Pro"/>
                            <a:cs typeface="Source Code Pro"/>
                            <a:sym typeface="Source Code Pro"/>
                          </a:rPr>
                        </m:ctrlPr>
                      </m:fPr>
                      <m:num>
                        <m:r>
                          <a:rPr lang="en-US" sz="2800" b="0" i="1" smtClean="0">
                            <a:solidFill>
                              <a:srgbClr val="C00000"/>
                            </a:solidFill>
                            <a:latin typeface="Cambria Math" panose="02040503050406030204" pitchFamily="18" charset="0"/>
                            <a:ea typeface="Source Code Pro"/>
                            <a:cs typeface="Source Code Pro"/>
                            <a:sym typeface="Source Code Pro"/>
                          </a:rPr>
                          <m:t>1</m:t>
                        </m:r>
                      </m:num>
                      <m:den>
                        <m:r>
                          <a:rPr lang="en-US" sz="2800" b="0" i="1" smtClean="0">
                            <a:solidFill>
                              <a:srgbClr val="C00000"/>
                            </a:solidFill>
                            <a:latin typeface="Cambria Math" panose="02040503050406030204" pitchFamily="18" charset="0"/>
                            <a:ea typeface="Source Code Pro"/>
                            <a:cs typeface="Source Code Pro"/>
                            <a:sym typeface="Source Code Pro"/>
                          </a:rPr>
                          <m:t>𝑚</m:t>
                        </m:r>
                        <m:r>
                          <a:rPr lang="en-US" sz="2800" b="0" i="1" smtClean="0">
                            <a:solidFill>
                              <a:srgbClr val="C00000"/>
                            </a:solidFill>
                            <a:latin typeface="Cambria Math" panose="02040503050406030204" pitchFamily="18" charset="0"/>
                            <a:ea typeface="Source Code Pro"/>
                            <a:cs typeface="Source Code Pro"/>
                            <a:sym typeface="Source Code Pro"/>
                          </a:rPr>
                          <m:t>+1</m:t>
                        </m:r>
                      </m:den>
                    </m:f>
                  </m:oMath>
                </a14:m>
                <a:endParaRPr lang="en-US" sz="3200" dirty="0">
                  <a:solidFill>
                    <a:srgbClr val="C00000"/>
                  </a:solidFill>
                  <a:latin typeface="Candara" panose="020E0502030303020204" pitchFamily="34" charset="0"/>
                  <a:ea typeface="Source Code Pro"/>
                  <a:cs typeface="Source Code Pro"/>
                  <a:sym typeface="Source Code Pro"/>
                </a:endParaRPr>
              </a:p>
            </p:txBody>
          </p:sp>
        </mc:Choice>
        <mc:Fallback xmlns="">
          <p:sp>
            <p:nvSpPr>
              <p:cNvPr id="34" name="Google Shape;130;p20">
                <a:extLst>
                  <a:ext uri="{FF2B5EF4-FFF2-40B4-BE49-F238E27FC236}">
                    <a16:creationId xmlns:a16="http://schemas.microsoft.com/office/drawing/2014/main" id="{B14AC316-4E35-1F4A-8AE8-24BF918E26B6}"/>
                  </a:ext>
                </a:extLst>
              </p:cNvPr>
              <p:cNvSpPr txBox="1">
                <a:spLocks noRot="1" noChangeAspect="1" noMove="1" noResize="1" noEditPoints="1" noAdjustHandles="1" noChangeArrowheads="1" noChangeShapeType="1" noTextEdit="1"/>
              </p:cNvSpPr>
              <p:nvPr/>
            </p:nvSpPr>
            <p:spPr>
              <a:xfrm>
                <a:off x="1879848" y="1910529"/>
                <a:ext cx="5867479" cy="906730"/>
              </a:xfrm>
              <a:prstGeom prst="rect">
                <a:avLst/>
              </a:prstGeom>
              <a:blipFill>
                <a:blip r:embed="rId10"/>
                <a:stretch>
                  <a:fillRect l="-155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Google Shape;130;p20">
                <a:extLst>
                  <a:ext uri="{FF2B5EF4-FFF2-40B4-BE49-F238E27FC236}">
                    <a16:creationId xmlns:a16="http://schemas.microsoft.com/office/drawing/2014/main" id="{E506E89F-3CAD-9F5B-209B-D1B068035AF5}"/>
                  </a:ext>
                </a:extLst>
              </p:cNvPr>
              <p:cNvSpPr txBox="1"/>
              <p:nvPr/>
            </p:nvSpPr>
            <p:spPr>
              <a:xfrm>
                <a:off x="660400" y="1152940"/>
                <a:ext cx="11047136" cy="689030"/>
              </a:xfrm>
              <a:prstGeom prst="rect">
                <a:avLst/>
              </a:prstGeom>
              <a:noFill/>
              <a:ln>
                <a:noFill/>
              </a:ln>
            </p:spPr>
            <p:txBody>
              <a:bodyPr spcFirstLastPara="1" wrap="square" lIns="121900" tIns="121900" rIns="121900" bIns="121900" anchor="t" anchorCtr="0">
                <a:noAutofit/>
              </a:bodyPr>
              <a:lstStyle/>
              <a:p>
                <a:r>
                  <a:rPr lang="en-US" sz="2800" dirty="0">
                    <a:solidFill>
                      <a:schemeClr val="tx1"/>
                    </a:solidFill>
                    <a:latin typeface="Candara" panose="020E0502030303020204" pitchFamily="34" charset="0"/>
                    <a:ea typeface="Source Code Pro"/>
                    <a:cs typeface="Source Code Pro"/>
                    <a:sym typeface="Source Code Pro"/>
                  </a:rPr>
                  <a:t>If </a:t>
                </a:r>
                <a14:m>
                  <m:oMath xmlns:m="http://schemas.openxmlformats.org/officeDocument/2006/math">
                    <m:sSub>
                      <m:sSubPr>
                        <m:ctrlPr>
                          <a:rPr lang="ar-AE" sz="2800" b="0" i="1" smtClean="0">
                            <a:solidFill>
                              <a:srgbClr val="0070C0"/>
                            </a:solidFill>
                            <a:latin typeface="Cambria Math" panose="02040503050406030204" pitchFamily="18" charset="0"/>
                            <a:ea typeface="Source Code Pro"/>
                            <a:cs typeface="Source Code Pro"/>
                            <a:sym typeface="Source Code Pro"/>
                          </a:rPr>
                        </m:ctrlPr>
                      </m:sSubPr>
                      <m:e>
                        <m:r>
                          <a:rPr lang="ar-AE" sz="2800" b="0" i="1" smtClean="0">
                            <a:solidFill>
                              <a:srgbClr val="0070C0"/>
                            </a:solidFill>
                            <a:latin typeface="Cambria Math" panose="02040503050406030204" pitchFamily="18" charset="0"/>
                            <a:ea typeface="Source Code Pro"/>
                            <a:cs typeface="Source Code Pro"/>
                            <a:sym typeface="Source Code Pro"/>
                          </a:rPr>
                          <m:t>𝑌</m:t>
                        </m:r>
                      </m:e>
                      <m:sub>
                        <m:r>
                          <a:rPr lang="ar-AE" sz="2800" b="0" i="1" smtClean="0">
                            <a:solidFill>
                              <a:srgbClr val="0070C0"/>
                            </a:solidFill>
                            <a:latin typeface="Cambria Math" panose="02040503050406030204" pitchFamily="18" charset="0"/>
                            <a:ea typeface="Source Code Pro"/>
                            <a:cs typeface="Source Code Pro"/>
                            <a:sym typeface="Source Code Pro"/>
                          </a:rPr>
                          <m:t>1</m:t>
                        </m:r>
                      </m:sub>
                    </m:sSub>
                    <m:r>
                      <a:rPr lang="ar-AE" sz="2800" b="0" i="1" smtClean="0">
                        <a:solidFill>
                          <a:srgbClr val="0070C0"/>
                        </a:solidFill>
                        <a:latin typeface="Cambria Math" panose="02040503050406030204" pitchFamily="18" charset="0"/>
                        <a:ea typeface="Source Code Pro"/>
                        <a:cs typeface="Source Code Pro"/>
                        <a:sym typeface="Source Code Pro"/>
                      </a:rPr>
                      <m:t>, ⋯, </m:t>
                    </m:r>
                    <m:sSub>
                      <m:sSubPr>
                        <m:ctrlPr>
                          <a:rPr lang="ar-AE" sz="2800" b="0" i="1" smtClean="0">
                            <a:solidFill>
                              <a:srgbClr val="0070C0"/>
                            </a:solidFill>
                            <a:latin typeface="Cambria Math" panose="02040503050406030204" pitchFamily="18" charset="0"/>
                            <a:ea typeface="Source Code Pro"/>
                            <a:cs typeface="Source Code Pro"/>
                            <a:sym typeface="Source Code Pro"/>
                          </a:rPr>
                        </m:ctrlPr>
                      </m:sSubPr>
                      <m:e>
                        <m:r>
                          <a:rPr lang="ar-AE" sz="2800" b="0" i="1" smtClean="0">
                            <a:solidFill>
                              <a:srgbClr val="0070C0"/>
                            </a:solidFill>
                            <a:latin typeface="Cambria Math" panose="02040503050406030204" pitchFamily="18" charset="0"/>
                            <a:ea typeface="Source Code Pro"/>
                            <a:cs typeface="Source Code Pro"/>
                            <a:sym typeface="Source Code Pro"/>
                          </a:rPr>
                          <m:t>𝑌</m:t>
                        </m:r>
                      </m:e>
                      <m:sub>
                        <m:r>
                          <a:rPr lang="en-US" sz="2800" b="0" i="1" smtClean="0">
                            <a:solidFill>
                              <a:srgbClr val="0070C0"/>
                            </a:solidFill>
                            <a:latin typeface="Cambria Math" panose="02040503050406030204" pitchFamily="18" charset="0"/>
                            <a:ea typeface="Source Code Pro"/>
                            <a:cs typeface="Source Code Pro"/>
                            <a:sym typeface="Source Code Pro"/>
                          </a:rPr>
                          <m:t>𝑚</m:t>
                        </m:r>
                      </m:sub>
                    </m:sSub>
                    <m:r>
                      <a:rPr lang="en-US" sz="2800" b="0" i="1" smtClean="0">
                        <a:solidFill>
                          <a:srgbClr val="0070C0"/>
                        </a:solidFill>
                        <a:latin typeface="Cambria Math" panose="02040503050406030204" pitchFamily="18" charset="0"/>
                        <a:ea typeface="Source Code Pro"/>
                        <a:cs typeface="Source Code Pro"/>
                        <a:sym typeface="Source Code Pro"/>
                      </a:rPr>
                      <m:t>~</m:t>
                    </m:r>
                    <m:r>
                      <a:rPr lang="en-US" sz="2800" b="0" i="0" smtClean="0">
                        <a:solidFill>
                          <a:srgbClr val="0070C0"/>
                        </a:solidFill>
                        <a:latin typeface="Cambria Math" panose="02040503050406030204" pitchFamily="18" charset="0"/>
                        <a:ea typeface="Source Code Pro"/>
                        <a:cs typeface="Source Code Pro"/>
                        <a:sym typeface="Source Code Pro"/>
                      </a:rPr>
                      <m:t> </m:t>
                    </m:r>
                    <m:r>
                      <m:rPr>
                        <m:sty m:val="p"/>
                      </m:rPr>
                      <a:rPr lang="en-US" sz="2800" b="0" i="0" smtClean="0">
                        <a:solidFill>
                          <a:srgbClr val="0070C0"/>
                        </a:solidFill>
                        <a:latin typeface="Cambria Math" panose="02040503050406030204" pitchFamily="18" charset="0"/>
                        <a:ea typeface="Source Code Pro"/>
                        <a:cs typeface="Source Code Pro"/>
                        <a:sym typeface="Source Code Pro"/>
                      </a:rPr>
                      <m:t>Unif</m:t>
                    </m:r>
                    <m:d>
                      <m:dPr>
                        <m:ctrlPr>
                          <a:rPr lang="en-US" sz="2800" b="0" i="1" smtClean="0">
                            <a:solidFill>
                              <a:srgbClr val="0070C0"/>
                            </a:solidFill>
                            <a:latin typeface="Cambria Math" panose="02040503050406030204" pitchFamily="18" charset="0"/>
                            <a:ea typeface="Source Code Pro"/>
                            <a:cs typeface="Source Code Pro"/>
                            <a:sym typeface="Source Code Pro"/>
                          </a:rPr>
                        </m:ctrlPr>
                      </m:dPr>
                      <m:e>
                        <m:r>
                          <a:rPr lang="en-US" sz="2800" b="0" i="0" smtClean="0">
                            <a:solidFill>
                              <a:srgbClr val="0070C0"/>
                            </a:solidFill>
                            <a:latin typeface="Cambria Math" panose="02040503050406030204" pitchFamily="18" charset="0"/>
                            <a:ea typeface="Source Code Pro"/>
                            <a:cs typeface="Source Code Pro"/>
                            <a:sym typeface="Source Code Pro"/>
                          </a:rPr>
                          <m:t>0,1</m:t>
                        </m:r>
                      </m:e>
                    </m:d>
                  </m:oMath>
                </a14:m>
                <a:r>
                  <a:rPr lang="en-US" sz="2800" dirty="0">
                    <a:solidFill>
                      <a:schemeClr val="tx1"/>
                    </a:solidFill>
                    <a:latin typeface="Candara" panose="020E0502030303020204" pitchFamily="34" charset="0"/>
                    <a:ea typeface="Source Code Pro"/>
                    <a:cs typeface="Source Code Pro"/>
                    <a:sym typeface="Source Code Pro"/>
                  </a:rPr>
                  <a:t> (</a:t>
                </a:r>
                <a:r>
                  <a:rPr lang="en-US" sz="2800" dirty="0" err="1">
                    <a:solidFill>
                      <a:schemeClr val="tx1"/>
                    </a:solidFill>
                    <a:latin typeface="Candara" panose="020E0502030303020204" pitchFamily="34" charset="0"/>
                    <a:ea typeface="Source Code Pro"/>
                    <a:cs typeface="Source Code Pro"/>
                    <a:sym typeface="Source Code Pro"/>
                  </a:rPr>
                  <a:t>iid</a:t>
                </a:r>
                <a:r>
                  <a:rPr lang="en-US" sz="2800" dirty="0">
                    <a:solidFill>
                      <a:schemeClr val="tx1"/>
                    </a:solidFill>
                    <a:latin typeface="Candara" panose="020E0502030303020204" pitchFamily="34" charset="0"/>
                    <a:ea typeface="Source Code Pro"/>
                    <a:cs typeface="Source Code Pro"/>
                    <a:sym typeface="Source Code Pro"/>
                  </a:rPr>
                  <a:t>) where do we expect the points to end up?</a:t>
                </a:r>
              </a:p>
              <a:p>
                <a:r>
                  <a:rPr lang="en-US" sz="2800" dirty="0">
                    <a:solidFill>
                      <a:schemeClr val="tx1"/>
                    </a:solidFill>
                    <a:latin typeface="Candara" panose="020E0502030303020204" pitchFamily="34" charset="0"/>
                    <a:ea typeface="Source Code Pro"/>
                    <a:cs typeface="Source Code Pro"/>
                    <a:sym typeface="Source Code Pro"/>
                  </a:rPr>
                  <a:t> </a:t>
                </a:r>
                <a:endParaRPr lang="en-US" sz="3200" dirty="0">
                  <a:solidFill>
                    <a:schemeClr val="tx1"/>
                  </a:solidFill>
                  <a:latin typeface="Candara" panose="020E0502030303020204" pitchFamily="34" charset="0"/>
                  <a:ea typeface="Source Code Pro"/>
                  <a:cs typeface="Source Code Pro"/>
                  <a:sym typeface="Source Code Pro"/>
                </a:endParaRPr>
              </a:p>
            </p:txBody>
          </p:sp>
        </mc:Choice>
        <mc:Fallback xmlns="">
          <p:sp>
            <p:nvSpPr>
              <p:cNvPr id="27" name="Google Shape;130;p20">
                <a:extLst>
                  <a:ext uri="{FF2B5EF4-FFF2-40B4-BE49-F238E27FC236}">
                    <a16:creationId xmlns:a16="http://schemas.microsoft.com/office/drawing/2014/main" id="{E506E89F-3CAD-9F5B-209B-D1B068035AF5}"/>
                  </a:ext>
                </a:extLst>
              </p:cNvPr>
              <p:cNvSpPr txBox="1">
                <a:spLocks noRot="1" noChangeAspect="1" noMove="1" noResize="1" noEditPoints="1" noAdjustHandles="1" noChangeArrowheads="1" noChangeShapeType="1" noTextEdit="1"/>
              </p:cNvSpPr>
              <p:nvPr/>
            </p:nvSpPr>
            <p:spPr>
              <a:xfrm>
                <a:off x="660400" y="1152940"/>
                <a:ext cx="11047136" cy="689030"/>
              </a:xfrm>
              <a:prstGeom prst="rect">
                <a:avLst/>
              </a:prstGeom>
              <a:blipFill>
                <a:blip r:embed="rId5"/>
                <a:stretch>
                  <a:fillRect l="-803" b="-10909"/>
                </a:stretch>
              </a:blipFill>
              <a:ln>
                <a:noFill/>
              </a:ln>
            </p:spPr>
            <p:txBody>
              <a:bodyPr/>
              <a:lstStyle/>
              <a:p>
                <a:r>
                  <a:rPr lang="en-US">
                    <a:noFill/>
                  </a:rPr>
                  <a:t> </a:t>
                </a:r>
              </a:p>
            </p:txBody>
          </p:sp>
        </mc:Fallback>
      </mc:AlternateContent>
      <p:sp>
        <p:nvSpPr>
          <p:cNvPr id="2" name="TextBox 1">
            <a:extLst>
              <a:ext uri="{FF2B5EF4-FFF2-40B4-BE49-F238E27FC236}">
                <a16:creationId xmlns:a16="http://schemas.microsoft.com/office/drawing/2014/main" id="{D65773B2-3733-6B0B-FDFB-E387BE726DE2}"/>
              </a:ext>
            </a:extLst>
          </p:cNvPr>
          <p:cNvSpPr txBox="1"/>
          <p:nvPr/>
        </p:nvSpPr>
        <p:spPr>
          <a:xfrm>
            <a:off x="609600" y="2967335"/>
            <a:ext cx="4187365" cy="461665"/>
          </a:xfrm>
          <a:prstGeom prst="rect">
            <a:avLst/>
          </a:prstGeom>
          <a:noFill/>
        </p:spPr>
        <p:txBody>
          <a:bodyPr wrap="none" rtlCol="0">
            <a:spAutoFit/>
          </a:bodyPr>
          <a:lstStyle/>
          <a:p>
            <a:pPr algn="l"/>
            <a:r>
              <a:rPr lang="en-US" sz="2400" dirty="0">
                <a:latin typeface="Candara" panose="020E0502030303020204" pitchFamily="34" charset="0"/>
                <a:ea typeface="Helvetica" charset="0"/>
                <a:cs typeface="Helvetica" charset="0"/>
              </a:rPr>
              <a:t>What is some intuition for </a:t>
            </a:r>
            <a:r>
              <a:rPr lang="en-US" sz="2400" b="0" dirty="0">
                <a:latin typeface="Candara" panose="020E0502030303020204" pitchFamily="34" charset="0"/>
                <a:ea typeface="Helvetica" charset="0"/>
                <a:cs typeface="Helvetica" charset="0"/>
              </a:rPr>
              <a:t>this?</a:t>
            </a:r>
          </a:p>
        </p:txBody>
      </p:sp>
    </p:spTree>
    <p:extLst>
      <p:ext uri="{BB962C8B-B14F-4D97-AF65-F5344CB8AC3E}">
        <p14:creationId xmlns:p14="http://schemas.microsoft.com/office/powerpoint/2010/main" val="56041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58648F-E16B-8B5D-9070-BC01DF0166DA}"/>
              </a:ext>
            </a:extLst>
          </p:cNvPr>
          <p:cNvSpPr>
            <a:spLocks noGrp="1"/>
          </p:cNvSpPr>
          <p:nvPr>
            <p:ph type="title"/>
          </p:nvPr>
        </p:nvSpPr>
        <p:spPr/>
        <p:txBody>
          <a:bodyPr/>
          <a:lstStyle/>
          <a:p>
            <a:r>
              <a:rPr lang="en-US" dirty="0"/>
              <a:t>Detour – Min of I.I.D. Uniforms</a:t>
            </a:r>
          </a:p>
        </p:txBody>
      </p:sp>
      <mc:AlternateContent xmlns:mc="http://schemas.openxmlformats.org/markup-compatibility/2006" xmlns:a14="http://schemas.microsoft.com/office/drawing/2010/main">
        <mc:Choice Requires="a14">
          <p:sp>
            <p:nvSpPr>
              <p:cNvPr id="6" name="Google Shape;130;p20">
                <a:extLst>
                  <a:ext uri="{FF2B5EF4-FFF2-40B4-BE49-F238E27FC236}">
                    <a16:creationId xmlns:a16="http://schemas.microsoft.com/office/drawing/2014/main" id="{9B31C60B-1930-CFFD-0566-DD1B03CCB05D}"/>
                  </a:ext>
                </a:extLst>
              </p:cNvPr>
              <p:cNvSpPr txBox="1"/>
              <p:nvPr/>
            </p:nvSpPr>
            <p:spPr>
              <a:xfrm>
                <a:off x="660400" y="1152940"/>
                <a:ext cx="11047136" cy="689030"/>
              </a:xfrm>
              <a:prstGeom prst="rect">
                <a:avLst/>
              </a:prstGeom>
              <a:noFill/>
              <a:ln>
                <a:noFill/>
              </a:ln>
            </p:spPr>
            <p:txBody>
              <a:bodyPr spcFirstLastPara="1" wrap="square" lIns="121900" tIns="121900" rIns="121900" bIns="121900" anchor="t" anchorCtr="0">
                <a:noAutofit/>
              </a:bodyPr>
              <a:lstStyle/>
              <a:p>
                <a:r>
                  <a:rPr lang="en-US" sz="2800" dirty="0">
                    <a:solidFill>
                      <a:schemeClr val="tx1"/>
                    </a:solidFill>
                    <a:latin typeface="Candara" panose="020E0502030303020204" pitchFamily="34" charset="0"/>
                    <a:ea typeface="Source Code Pro"/>
                    <a:cs typeface="Source Code Pro"/>
                    <a:sym typeface="Source Code Pro"/>
                  </a:rPr>
                  <a:t>If </a:t>
                </a:r>
                <a14:m>
                  <m:oMath xmlns:m="http://schemas.openxmlformats.org/officeDocument/2006/math">
                    <m:sSub>
                      <m:sSubPr>
                        <m:ctrlPr>
                          <a:rPr lang="ar-AE" sz="2800" b="0" i="1" smtClean="0">
                            <a:solidFill>
                              <a:srgbClr val="0070C0"/>
                            </a:solidFill>
                            <a:latin typeface="Cambria Math" panose="02040503050406030204" pitchFamily="18" charset="0"/>
                            <a:ea typeface="Source Code Pro"/>
                            <a:cs typeface="Source Code Pro"/>
                            <a:sym typeface="Source Code Pro"/>
                          </a:rPr>
                        </m:ctrlPr>
                      </m:sSubPr>
                      <m:e>
                        <m:r>
                          <a:rPr lang="ar-AE" sz="2800" b="0" i="1" smtClean="0">
                            <a:solidFill>
                              <a:srgbClr val="0070C0"/>
                            </a:solidFill>
                            <a:latin typeface="Cambria Math" panose="02040503050406030204" pitchFamily="18" charset="0"/>
                            <a:ea typeface="Source Code Pro"/>
                            <a:cs typeface="Source Code Pro"/>
                            <a:sym typeface="Source Code Pro"/>
                          </a:rPr>
                          <m:t>𝑌</m:t>
                        </m:r>
                      </m:e>
                      <m:sub>
                        <m:r>
                          <a:rPr lang="ar-AE" sz="2800" b="0" i="1" smtClean="0">
                            <a:solidFill>
                              <a:srgbClr val="0070C0"/>
                            </a:solidFill>
                            <a:latin typeface="Cambria Math" panose="02040503050406030204" pitchFamily="18" charset="0"/>
                            <a:ea typeface="Source Code Pro"/>
                            <a:cs typeface="Source Code Pro"/>
                            <a:sym typeface="Source Code Pro"/>
                          </a:rPr>
                          <m:t>1</m:t>
                        </m:r>
                      </m:sub>
                    </m:sSub>
                    <m:r>
                      <a:rPr lang="ar-AE" sz="2800" b="0" i="1" smtClean="0">
                        <a:solidFill>
                          <a:srgbClr val="0070C0"/>
                        </a:solidFill>
                        <a:latin typeface="Cambria Math" panose="02040503050406030204" pitchFamily="18" charset="0"/>
                        <a:ea typeface="Source Code Pro"/>
                        <a:cs typeface="Source Code Pro"/>
                        <a:sym typeface="Source Code Pro"/>
                      </a:rPr>
                      <m:t>, ⋯, </m:t>
                    </m:r>
                    <m:sSub>
                      <m:sSubPr>
                        <m:ctrlPr>
                          <a:rPr lang="ar-AE" sz="2800" b="0" i="1" smtClean="0">
                            <a:solidFill>
                              <a:srgbClr val="0070C0"/>
                            </a:solidFill>
                            <a:latin typeface="Cambria Math" panose="02040503050406030204" pitchFamily="18" charset="0"/>
                            <a:ea typeface="Source Code Pro"/>
                            <a:cs typeface="Source Code Pro"/>
                            <a:sym typeface="Source Code Pro"/>
                          </a:rPr>
                        </m:ctrlPr>
                      </m:sSubPr>
                      <m:e>
                        <m:r>
                          <a:rPr lang="ar-AE" sz="2800" b="0" i="1" smtClean="0">
                            <a:solidFill>
                              <a:srgbClr val="0070C0"/>
                            </a:solidFill>
                            <a:latin typeface="Cambria Math" panose="02040503050406030204" pitchFamily="18" charset="0"/>
                            <a:ea typeface="Source Code Pro"/>
                            <a:cs typeface="Source Code Pro"/>
                            <a:sym typeface="Source Code Pro"/>
                          </a:rPr>
                          <m:t>𝑌</m:t>
                        </m:r>
                      </m:e>
                      <m:sub>
                        <m:r>
                          <a:rPr lang="en-US" sz="2800" b="0" i="1" smtClean="0">
                            <a:solidFill>
                              <a:srgbClr val="0070C0"/>
                            </a:solidFill>
                            <a:latin typeface="Cambria Math" panose="02040503050406030204" pitchFamily="18" charset="0"/>
                            <a:ea typeface="Source Code Pro"/>
                            <a:cs typeface="Source Code Pro"/>
                            <a:sym typeface="Source Code Pro"/>
                          </a:rPr>
                          <m:t>𝑚</m:t>
                        </m:r>
                      </m:sub>
                    </m:sSub>
                    <m:r>
                      <a:rPr lang="en-US" sz="2800" b="0" i="1" smtClean="0">
                        <a:solidFill>
                          <a:srgbClr val="0070C0"/>
                        </a:solidFill>
                        <a:latin typeface="Cambria Math" panose="02040503050406030204" pitchFamily="18" charset="0"/>
                        <a:ea typeface="Source Code Pro"/>
                        <a:cs typeface="Source Code Pro"/>
                        <a:sym typeface="Source Code Pro"/>
                      </a:rPr>
                      <m:t>~</m:t>
                    </m:r>
                    <m:r>
                      <a:rPr lang="en-US" sz="2800" b="0" i="0" smtClean="0">
                        <a:solidFill>
                          <a:srgbClr val="0070C0"/>
                        </a:solidFill>
                        <a:latin typeface="Cambria Math" panose="02040503050406030204" pitchFamily="18" charset="0"/>
                        <a:ea typeface="Source Code Pro"/>
                        <a:cs typeface="Source Code Pro"/>
                        <a:sym typeface="Source Code Pro"/>
                      </a:rPr>
                      <m:t> </m:t>
                    </m:r>
                    <m:r>
                      <m:rPr>
                        <m:sty m:val="p"/>
                      </m:rPr>
                      <a:rPr lang="en-US" sz="2800" b="0" i="0" smtClean="0">
                        <a:solidFill>
                          <a:srgbClr val="0070C0"/>
                        </a:solidFill>
                        <a:latin typeface="Cambria Math" panose="02040503050406030204" pitchFamily="18" charset="0"/>
                        <a:ea typeface="Source Code Pro"/>
                        <a:cs typeface="Source Code Pro"/>
                        <a:sym typeface="Source Code Pro"/>
                      </a:rPr>
                      <m:t>Unif</m:t>
                    </m:r>
                    <m:d>
                      <m:dPr>
                        <m:ctrlPr>
                          <a:rPr lang="en-US" sz="2800" b="0" i="1" smtClean="0">
                            <a:solidFill>
                              <a:srgbClr val="0070C0"/>
                            </a:solidFill>
                            <a:latin typeface="Cambria Math" panose="02040503050406030204" pitchFamily="18" charset="0"/>
                            <a:ea typeface="Source Code Pro"/>
                            <a:cs typeface="Source Code Pro"/>
                            <a:sym typeface="Source Code Pro"/>
                          </a:rPr>
                        </m:ctrlPr>
                      </m:dPr>
                      <m:e>
                        <m:r>
                          <a:rPr lang="en-US" sz="2800" b="0" i="0" smtClean="0">
                            <a:solidFill>
                              <a:srgbClr val="0070C0"/>
                            </a:solidFill>
                            <a:latin typeface="Cambria Math" panose="02040503050406030204" pitchFamily="18" charset="0"/>
                            <a:ea typeface="Source Code Pro"/>
                            <a:cs typeface="Source Code Pro"/>
                            <a:sym typeface="Source Code Pro"/>
                          </a:rPr>
                          <m:t>0,1</m:t>
                        </m:r>
                      </m:e>
                    </m:d>
                  </m:oMath>
                </a14:m>
                <a:r>
                  <a:rPr lang="en-US" sz="2800" dirty="0">
                    <a:solidFill>
                      <a:schemeClr val="tx1"/>
                    </a:solidFill>
                    <a:latin typeface="Candara" panose="020E0502030303020204" pitchFamily="34" charset="0"/>
                    <a:ea typeface="Source Code Pro"/>
                    <a:cs typeface="Source Code Pro"/>
                    <a:sym typeface="Source Code Pro"/>
                  </a:rPr>
                  <a:t> (</a:t>
                </a:r>
                <a:r>
                  <a:rPr lang="en-US" sz="2800" dirty="0" err="1">
                    <a:solidFill>
                      <a:schemeClr val="tx1"/>
                    </a:solidFill>
                    <a:latin typeface="Candara" panose="020E0502030303020204" pitchFamily="34" charset="0"/>
                    <a:ea typeface="Source Code Pro"/>
                    <a:cs typeface="Source Code Pro"/>
                    <a:sym typeface="Source Code Pro"/>
                  </a:rPr>
                  <a:t>i.i.d</a:t>
                </a:r>
                <a:r>
                  <a:rPr lang="en-US" sz="2800" dirty="0">
                    <a:solidFill>
                      <a:schemeClr val="tx1"/>
                    </a:solidFill>
                    <a:latin typeface="Candara" panose="020E0502030303020204" pitchFamily="34" charset="0"/>
                    <a:ea typeface="Source Code Pro"/>
                    <a:cs typeface="Source Code Pro"/>
                    <a:sym typeface="Source Code Pro"/>
                  </a:rPr>
                  <a:t>.) where do we expect the points to end up?</a:t>
                </a:r>
              </a:p>
              <a:p>
                <a:r>
                  <a:rPr lang="en-US" sz="2800" dirty="0">
                    <a:solidFill>
                      <a:schemeClr val="tx1"/>
                    </a:solidFill>
                    <a:latin typeface="Candara" panose="020E0502030303020204" pitchFamily="34" charset="0"/>
                    <a:ea typeface="Source Code Pro"/>
                    <a:cs typeface="Source Code Pro"/>
                    <a:sym typeface="Source Code Pro"/>
                  </a:rPr>
                  <a:t> </a:t>
                </a:r>
                <a:endParaRPr lang="en-US" sz="3200" dirty="0">
                  <a:solidFill>
                    <a:schemeClr val="tx1"/>
                  </a:solidFill>
                  <a:latin typeface="Candara" panose="020E0502030303020204" pitchFamily="34" charset="0"/>
                  <a:ea typeface="Source Code Pro"/>
                  <a:cs typeface="Source Code Pro"/>
                  <a:sym typeface="Source Code Pro"/>
                </a:endParaRPr>
              </a:p>
            </p:txBody>
          </p:sp>
        </mc:Choice>
        <mc:Fallback xmlns="">
          <p:sp>
            <p:nvSpPr>
              <p:cNvPr id="6" name="Google Shape;130;p20">
                <a:extLst>
                  <a:ext uri="{FF2B5EF4-FFF2-40B4-BE49-F238E27FC236}">
                    <a16:creationId xmlns:a16="http://schemas.microsoft.com/office/drawing/2014/main" id="{9B31C60B-1930-CFFD-0566-DD1B03CCB05D}"/>
                  </a:ext>
                </a:extLst>
              </p:cNvPr>
              <p:cNvSpPr txBox="1">
                <a:spLocks noRot="1" noChangeAspect="1" noMove="1" noResize="1" noEditPoints="1" noAdjustHandles="1" noChangeArrowheads="1" noChangeShapeType="1" noTextEdit="1"/>
              </p:cNvSpPr>
              <p:nvPr/>
            </p:nvSpPr>
            <p:spPr>
              <a:xfrm>
                <a:off x="660400" y="1152940"/>
                <a:ext cx="11047136" cy="689030"/>
              </a:xfrm>
              <a:prstGeom prst="rect">
                <a:avLst/>
              </a:prstGeom>
              <a:blipFill>
                <a:blip r:embed="rId3"/>
                <a:stretch>
                  <a:fillRect l="-827" b="-1238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Google Shape;130;p20">
                <a:extLst>
                  <a:ext uri="{FF2B5EF4-FFF2-40B4-BE49-F238E27FC236}">
                    <a16:creationId xmlns:a16="http://schemas.microsoft.com/office/drawing/2014/main" id="{D070B374-D1DA-79FE-165C-CF6F26DDC5C3}"/>
                  </a:ext>
                </a:extLst>
              </p:cNvPr>
              <p:cNvSpPr txBox="1"/>
              <p:nvPr/>
            </p:nvSpPr>
            <p:spPr>
              <a:xfrm>
                <a:off x="1144864" y="1841970"/>
                <a:ext cx="11047136" cy="689030"/>
              </a:xfrm>
              <a:prstGeom prst="rect">
                <a:avLst/>
              </a:prstGeom>
              <a:noFill/>
              <a:ln>
                <a:noFill/>
              </a:ln>
            </p:spPr>
            <p:txBody>
              <a:bodyPr spcFirstLastPara="1" wrap="square" lIns="121900" tIns="121900" rIns="121900" bIns="121900" anchor="t" anchorCtr="0">
                <a:noAutofit/>
              </a:bodyPr>
              <a:lstStyle/>
              <a:p>
                <a:r>
                  <a:rPr lang="en-US" sz="2800" dirty="0">
                    <a:solidFill>
                      <a:schemeClr val="tx1"/>
                    </a:solidFill>
                    <a:latin typeface="Candara" panose="020E0502030303020204" pitchFamily="34" charset="0"/>
                    <a:ea typeface="Source Code Pro"/>
                    <a:cs typeface="Source Code Pro"/>
                    <a:sym typeface="Source Code Pro"/>
                  </a:rPr>
                  <a:t>e.g., what</a:t>
                </a:r>
                <a:r>
                  <a:rPr lang="en-US" sz="2800" dirty="0">
                    <a:latin typeface="Candara" panose="020E0502030303020204" pitchFamily="34" charset="0"/>
                    <a:ea typeface="Source Code Pro"/>
                    <a:cs typeface="Source Code Pro"/>
                    <a:sym typeface="Source Code Pro"/>
                  </a:rPr>
                  <a:t> is </a:t>
                </a:r>
                <a14:m>
                  <m:oMath xmlns:m="http://schemas.openxmlformats.org/officeDocument/2006/math">
                    <m:r>
                      <a:rPr lang="en-US" sz="2800" b="0" i="1" smtClean="0">
                        <a:solidFill>
                          <a:srgbClr val="0070C0"/>
                        </a:solidFill>
                        <a:latin typeface="Cambria Math" panose="02040503050406030204" pitchFamily="18" charset="0"/>
                        <a:ea typeface="Source Code Pro"/>
                        <a:cs typeface="Source Code Pro"/>
                        <a:sym typeface="Source Code Pro"/>
                      </a:rPr>
                      <m:t>𝔼</m:t>
                    </m:r>
                    <m:r>
                      <a:rPr lang="en-US" sz="2800" b="0" i="1" smtClean="0">
                        <a:solidFill>
                          <a:srgbClr val="0070C0"/>
                        </a:solidFill>
                        <a:latin typeface="Cambria Math" panose="02040503050406030204" pitchFamily="18" charset="0"/>
                        <a:ea typeface="Source Code Pro"/>
                        <a:cs typeface="Source Code Pro"/>
                        <a:sym typeface="Source Code Pro"/>
                      </a:rPr>
                      <m:t>[</m:t>
                    </m:r>
                    <m:r>
                      <m:rPr>
                        <m:sty m:val="p"/>
                      </m:rPr>
                      <a:rPr lang="en-US" sz="2800" b="0" i="0" smtClean="0">
                        <a:solidFill>
                          <a:srgbClr val="0070C0"/>
                        </a:solidFill>
                        <a:latin typeface="Cambria Math" panose="02040503050406030204" pitchFamily="18" charset="0"/>
                        <a:ea typeface="Source Code Pro"/>
                        <a:cs typeface="Source Code Pro"/>
                        <a:sym typeface="Source Code Pro"/>
                      </a:rPr>
                      <m:t>min</m:t>
                    </m:r>
                    <m:d>
                      <m:dPr>
                        <m:begChr m:val="{"/>
                        <m:endChr m:val="}"/>
                        <m:ctrlPr>
                          <a:rPr lang="en-US" sz="2800" b="0" i="1" smtClean="0">
                            <a:solidFill>
                              <a:srgbClr val="0070C0"/>
                            </a:solidFill>
                            <a:latin typeface="Cambria Math" panose="02040503050406030204" pitchFamily="18" charset="0"/>
                            <a:ea typeface="Source Code Pro"/>
                            <a:cs typeface="Source Code Pro"/>
                            <a:sym typeface="Source Code Pro"/>
                          </a:rPr>
                        </m:ctrlPr>
                      </m:dPr>
                      <m:e>
                        <m:sSub>
                          <m:sSubPr>
                            <m:ctrlPr>
                              <a:rPr lang="ar-AE" sz="2800" i="1">
                                <a:solidFill>
                                  <a:srgbClr val="0070C0"/>
                                </a:solidFill>
                                <a:latin typeface="Cambria Math" panose="02040503050406030204" pitchFamily="18" charset="0"/>
                                <a:ea typeface="Source Code Pro"/>
                                <a:cs typeface="Source Code Pro"/>
                                <a:sym typeface="Source Code Pro"/>
                              </a:rPr>
                            </m:ctrlPr>
                          </m:sSubPr>
                          <m:e>
                            <m:r>
                              <a:rPr lang="ar-AE" sz="2800" i="1">
                                <a:solidFill>
                                  <a:srgbClr val="0070C0"/>
                                </a:solidFill>
                                <a:latin typeface="Cambria Math" panose="02040503050406030204" pitchFamily="18" charset="0"/>
                                <a:ea typeface="Source Code Pro"/>
                                <a:cs typeface="Source Code Pro"/>
                                <a:sym typeface="Source Code Pro"/>
                              </a:rPr>
                              <m:t>𝑌</m:t>
                            </m:r>
                          </m:e>
                          <m:sub>
                            <m:r>
                              <a:rPr lang="ar-AE" sz="2800" i="1">
                                <a:solidFill>
                                  <a:srgbClr val="0070C0"/>
                                </a:solidFill>
                                <a:latin typeface="Cambria Math" panose="02040503050406030204" pitchFamily="18" charset="0"/>
                                <a:ea typeface="Source Code Pro"/>
                                <a:cs typeface="Source Code Pro"/>
                                <a:sym typeface="Source Code Pro"/>
                              </a:rPr>
                              <m:t>1</m:t>
                            </m:r>
                          </m:sub>
                        </m:sSub>
                        <m:r>
                          <a:rPr lang="ar-AE" sz="2800" i="1">
                            <a:solidFill>
                              <a:srgbClr val="0070C0"/>
                            </a:solidFill>
                            <a:latin typeface="Cambria Math" panose="02040503050406030204" pitchFamily="18" charset="0"/>
                            <a:ea typeface="Source Code Pro"/>
                            <a:cs typeface="Source Code Pro"/>
                            <a:sym typeface="Source Code Pro"/>
                          </a:rPr>
                          <m:t>, ⋯, </m:t>
                        </m:r>
                        <m:sSub>
                          <m:sSubPr>
                            <m:ctrlPr>
                              <a:rPr lang="ar-AE" sz="2800" i="1">
                                <a:solidFill>
                                  <a:srgbClr val="0070C0"/>
                                </a:solidFill>
                                <a:latin typeface="Cambria Math" panose="02040503050406030204" pitchFamily="18" charset="0"/>
                                <a:ea typeface="Source Code Pro"/>
                                <a:cs typeface="Source Code Pro"/>
                                <a:sym typeface="Source Code Pro"/>
                              </a:rPr>
                            </m:ctrlPr>
                          </m:sSubPr>
                          <m:e>
                            <m:r>
                              <a:rPr lang="ar-AE" sz="2800" i="1">
                                <a:solidFill>
                                  <a:srgbClr val="0070C0"/>
                                </a:solidFill>
                                <a:latin typeface="Cambria Math" panose="02040503050406030204" pitchFamily="18" charset="0"/>
                                <a:ea typeface="Source Code Pro"/>
                                <a:cs typeface="Source Code Pro"/>
                                <a:sym typeface="Source Code Pro"/>
                              </a:rPr>
                              <m:t>𝑌</m:t>
                            </m:r>
                          </m:e>
                          <m:sub>
                            <m:r>
                              <a:rPr lang="en-US" sz="2800" i="1">
                                <a:solidFill>
                                  <a:srgbClr val="0070C0"/>
                                </a:solidFill>
                                <a:latin typeface="Cambria Math" panose="02040503050406030204" pitchFamily="18" charset="0"/>
                                <a:ea typeface="Source Code Pro"/>
                                <a:cs typeface="Source Code Pro"/>
                                <a:sym typeface="Source Code Pro"/>
                              </a:rPr>
                              <m:t>𝑚</m:t>
                            </m:r>
                          </m:sub>
                        </m:sSub>
                      </m:e>
                    </m:d>
                    <m:r>
                      <a:rPr lang="en-US" sz="2800" b="0" i="1" smtClean="0">
                        <a:solidFill>
                          <a:srgbClr val="0070C0"/>
                        </a:solidFill>
                        <a:latin typeface="Cambria Math" panose="02040503050406030204" pitchFamily="18" charset="0"/>
                        <a:ea typeface="Source Code Pro"/>
                        <a:cs typeface="Source Code Pro"/>
                        <a:sym typeface="Source Code Pro"/>
                      </a:rPr>
                      <m:t>]</m:t>
                    </m:r>
                  </m:oMath>
                </a14:m>
                <a:r>
                  <a:rPr lang="en-US" sz="2800" dirty="0">
                    <a:latin typeface="Candara" panose="020E0502030303020204" pitchFamily="34" charset="0"/>
                    <a:ea typeface="Source Code Pro"/>
                    <a:cs typeface="Source Code Pro"/>
                    <a:sym typeface="Source Code Pro"/>
                  </a:rPr>
                  <a:t>? </a:t>
                </a:r>
                <a:endParaRPr lang="en-US" sz="2800" dirty="0">
                  <a:solidFill>
                    <a:schemeClr val="tx1"/>
                  </a:solidFill>
                  <a:latin typeface="Candara" panose="020E0502030303020204" pitchFamily="34" charset="0"/>
                  <a:ea typeface="Source Code Pro"/>
                  <a:cs typeface="Source Code Pro"/>
                  <a:sym typeface="Source Code Pro"/>
                </a:endParaRPr>
              </a:p>
              <a:p>
                <a:r>
                  <a:rPr lang="en-US" sz="2800" dirty="0">
                    <a:solidFill>
                      <a:schemeClr val="tx1"/>
                    </a:solidFill>
                    <a:latin typeface="Candara" panose="020E0502030303020204" pitchFamily="34" charset="0"/>
                    <a:ea typeface="Source Code Pro"/>
                    <a:cs typeface="Source Code Pro"/>
                    <a:sym typeface="Source Code Pro"/>
                  </a:rPr>
                  <a:t> </a:t>
                </a:r>
                <a:endParaRPr lang="en-US" sz="3200" dirty="0">
                  <a:solidFill>
                    <a:schemeClr val="tx1"/>
                  </a:solidFill>
                  <a:latin typeface="Candara" panose="020E0502030303020204" pitchFamily="34" charset="0"/>
                  <a:ea typeface="Source Code Pro"/>
                  <a:cs typeface="Source Code Pro"/>
                  <a:sym typeface="Source Code Pro"/>
                </a:endParaRPr>
              </a:p>
            </p:txBody>
          </p:sp>
        </mc:Choice>
        <mc:Fallback xmlns="">
          <p:sp>
            <p:nvSpPr>
              <p:cNvPr id="8" name="Google Shape;130;p20">
                <a:extLst>
                  <a:ext uri="{FF2B5EF4-FFF2-40B4-BE49-F238E27FC236}">
                    <a16:creationId xmlns:a16="http://schemas.microsoft.com/office/drawing/2014/main" id="{D070B374-D1DA-79FE-165C-CF6F26DDC5C3}"/>
                  </a:ext>
                </a:extLst>
              </p:cNvPr>
              <p:cNvSpPr txBox="1">
                <a:spLocks noRot="1" noChangeAspect="1" noMove="1" noResize="1" noEditPoints="1" noAdjustHandles="1" noChangeArrowheads="1" noChangeShapeType="1" noTextEdit="1"/>
              </p:cNvSpPr>
              <p:nvPr/>
            </p:nvSpPr>
            <p:spPr>
              <a:xfrm>
                <a:off x="1144864" y="1841970"/>
                <a:ext cx="11047136" cy="689030"/>
              </a:xfrm>
              <a:prstGeom prst="rect">
                <a:avLst/>
              </a:prstGeom>
              <a:blipFill>
                <a:blip r:embed="rId4"/>
                <a:stretch>
                  <a:fillRect l="-918" b="-892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219869E-8215-D4BF-70A4-49A79E9A5035}"/>
                  </a:ext>
                </a:extLst>
              </p:cNvPr>
              <p:cNvSpPr txBox="1"/>
              <p:nvPr/>
            </p:nvSpPr>
            <p:spPr>
              <a:xfrm>
                <a:off x="660401" y="2975675"/>
                <a:ext cx="11047135" cy="523220"/>
              </a:xfrm>
              <a:prstGeom prst="rect">
                <a:avLst/>
              </a:prstGeom>
              <a:noFill/>
            </p:spPr>
            <p:txBody>
              <a:bodyPr wrap="square" rtlCol="0">
                <a:spAutoFit/>
              </a:bodyPr>
              <a:lstStyle/>
              <a:p>
                <a:r>
                  <a:rPr lang="en-US" sz="2800" b="1" dirty="0">
                    <a:solidFill>
                      <a:srgbClr val="C00000"/>
                    </a:solidFill>
                    <a:latin typeface="Candara" panose="020E0502030303020204" pitchFamily="34" charset="0"/>
                    <a:ea typeface="Helvetica" charset="0"/>
                    <a:cs typeface="Helvetica" charset="0"/>
                  </a:rPr>
                  <a:t>CDF:</a:t>
                </a:r>
                <a:r>
                  <a:rPr lang="en-US" sz="2800" b="1" dirty="0">
                    <a:latin typeface="Candara" panose="020E0502030303020204" pitchFamily="34" charset="0"/>
                    <a:ea typeface="Helvetica" charset="0"/>
                    <a:cs typeface="Helvetica" charset="0"/>
                  </a:rPr>
                  <a:t> </a:t>
                </a:r>
                <a:r>
                  <a:rPr lang="en-US" sz="2800" dirty="0">
                    <a:latin typeface="Candara" panose="020E0502030303020204" pitchFamily="34" charset="0"/>
                    <a:ea typeface="Helvetica" charset="0"/>
                    <a:cs typeface="Helvetica" charset="0"/>
                  </a:rPr>
                  <a:t>Observe that </a:t>
                </a:r>
                <a14:m>
                  <m:oMath xmlns:m="http://schemas.openxmlformats.org/officeDocument/2006/math">
                    <m:r>
                      <m:rPr>
                        <m:sty m:val="p"/>
                      </m:rPr>
                      <a:rPr lang="en-US" sz="2800">
                        <a:solidFill>
                          <a:srgbClr val="0070C0"/>
                        </a:solidFill>
                        <a:latin typeface="Cambria Math" panose="02040503050406030204" pitchFamily="18" charset="0"/>
                        <a:ea typeface="Source Code Pro"/>
                        <a:cs typeface="Source Code Pro"/>
                        <a:sym typeface="Source Code Pro"/>
                      </a:rPr>
                      <m:t>min</m:t>
                    </m:r>
                    <m:d>
                      <m:dPr>
                        <m:begChr m:val="{"/>
                        <m:endChr m:val="}"/>
                        <m:ctrlPr>
                          <a:rPr lang="en-US" sz="2800" i="1">
                            <a:solidFill>
                              <a:srgbClr val="0070C0"/>
                            </a:solidFill>
                            <a:latin typeface="Cambria Math" panose="02040503050406030204" pitchFamily="18" charset="0"/>
                            <a:ea typeface="Source Code Pro"/>
                            <a:cs typeface="Source Code Pro"/>
                            <a:sym typeface="Source Code Pro"/>
                          </a:rPr>
                        </m:ctrlPr>
                      </m:dPr>
                      <m:e>
                        <m:sSub>
                          <m:sSubPr>
                            <m:ctrlPr>
                              <a:rPr lang="ar-AE" sz="2800" i="1">
                                <a:solidFill>
                                  <a:srgbClr val="0070C0"/>
                                </a:solidFill>
                                <a:latin typeface="Cambria Math" panose="02040503050406030204" pitchFamily="18" charset="0"/>
                                <a:ea typeface="Source Code Pro"/>
                                <a:cs typeface="Source Code Pro"/>
                                <a:sym typeface="Source Code Pro"/>
                              </a:rPr>
                            </m:ctrlPr>
                          </m:sSubPr>
                          <m:e>
                            <m:r>
                              <a:rPr lang="ar-AE" sz="2800" i="1">
                                <a:solidFill>
                                  <a:srgbClr val="0070C0"/>
                                </a:solidFill>
                                <a:latin typeface="Cambria Math" panose="02040503050406030204" pitchFamily="18" charset="0"/>
                                <a:ea typeface="Source Code Pro"/>
                                <a:cs typeface="Source Code Pro"/>
                                <a:sym typeface="Source Code Pro"/>
                              </a:rPr>
                              <m:t>𝑌</m:t>
                            </m:r>
                          </m:e>
                          <m:sub>
                            <m:r>
                              <a:rPr lang="ar-AE" sz="2800" i="1">
                                <a:solidFill>
                                  <a:srgbClr val="0070C0"/>
                                </a:solidFill>
                                <a:latin typeface="Cambria Math" panose="02040503050406030204" pitchFamily="18" charset="0"/>
                                <a:ea typeface="Source Code Pro"/>
                                <a:cs typeface="Source Code Pro"/>
                                <a:sym typeface="Source Code Pro"/>
                              </a:rPr>
                              <m:t>1</m:t>
                            </m:r>
                          </m:sub>
                        </m:sSub>
                        <m:r>
                          <a:rPr lang="ar-AE" sz="2800" i="1">
                            <a:solidFill>
                              <a:srgbClr val="0070C0"/>
                            </a:solidFill>
                            <a:latin typeface="Cambria Math" panose="02040503050406030204" pitchFamily="18" charset="0"/>
                            <a:ea typeface="Source Code Pro"/>
                            <a:cs typeface="Source Code Pro"/>
                            <a:sym typeface="Source Code Pro"/>
                          </a:rPr>
                          <m:t>, ⋯, </m:t>
                        </m:r>
                        <m:sSub>
                          <m:sSubPr>
                            <m:ctrlPr>
                              <a:rPr lang="ar-AE" sz="2800" i="1">
                                <a:solidFill>
                                  <a:srgbClr val="0070C0"/>
                                </a:solidFill>
                                <a:latin typeface="Cambria Math" panose="02040503050406030204" pitchFamily="18" charset="0"/>
                                <a:ea typeface="Source Code Pro"/>
                                <a:cs typeface="Source Code Pro"/>
                                <a:sym typeface="Source Code Pro"/>
                              </a:rPr>
                            </m:ctrlPr>
                          </m:sSubPr>
                          <m:e>
                            <m:r>
                              <a:rPr lang="ar-AE" sz="2800" i="1">
                                <a:solidFill>
                                  <a:srgbClr val="0070C0"/>
                                </a:solidFill>
                                <a:latin typeface="Cambria Math" panose="02040503050406030204" pitchFamily="18" charset="0"/>
                                <a:ea typeface="Source Code Pro"/>
                                <a:cs typeface="Source Code Pro"/>
                                <a:sym typeface="Source Code Pro"/>
                              </a:rPr>
                              <m:t>𝑌</m:t>
                            </m:r>
                          </m:e>
                          <m:sub>
                            <m:r>
                              <a:rPr lang="en-US" sz="2800" i="1">
                                <a:solidFill>
                                  <a:srgbClr val="0070C0"/>
                                </a:solidFill>
                                <a:latin typeface="Cambria Math" panose="02040503050406030204" pitchFamily="18" charset="0"/>
                                <a:ea typeface="Source Code Pro"/>
                                <a:cs typeface="Source Code Pro"/>
                                <a:sym typeface="Source Code Pro"/>
                              </a:rPr>
                              <m:t>𝑚</m:t>
                            </m:r>
                          </m:sub>
                        </m:sSub>
                      </m:e>
                    </m:d>
                    <m:r>
                      <a:rPr lang="en-US" sz="2800" b="0" i="1" smtClean="0">
                        <a:solidFill>
                          <a:srgbClr val="0070C0"/>
                        </a:solidFill>
                        <a:latin typeface="Cambria Math" panose="02040503050406030204" pitchFamily="18" charset="0"/>
                        <a:ea typeface="Source Code Pro"/>
                        <a:cs typeface="Source Code Pro"/>
                        <a:sym typeface="Source Code Pro"/>
                      </a:rPr>
                      <m:t>≥</m:t>
                    </m:r>
                    <m:r>
                      <a:rPr lang="en-US" sz="2800" b="0" i="1" smtClean="0">
                        <a:solidFill>
                          <a:srgbClr val="0070C0"/>
                        </a:solidFill>
                        <a:latin typeface="Cambria Math" panose="02040503050406030204" pitchFamily="18" charset="0"/>
                        <a:ea typeface="Source Code Pro"/>
                        <a:cs typeface="Source Code Pro"/>
                        <a:sym typeface="Source Code Pro"/>
                      </a:rPr>
                      <m:t>𝑦</m:t>
                    </m:r>
                  </m:oMath>
                </a14:m>
                <a:r>
                  <a:rPr lang="en-US" sz="2800" dirty="0">
                    <a:latin typeface="Candara" panose="020E0502030303020204" pitchFamily="34" charset="0"/>
                    <a:ea typeface="Helvetica" charset="0"/>
                    <a:cs typeface="Helvetica" charset="0"/>
                  </a:rPr>
                  <a:t> if and only if </a:t>
                </a:r>
                <a14:m>
                  <m:oMath xmlns:m="http://schemas.openxmlformats.org/officeDocument/2006/math">
                    <m:sSub>
                      <m:sSubPr>
                        <m:ctrlPr>
                          <a:rPr lang="ar-AE" sz="2800" i="1">
                            <a:solidFill>
                              <a:srgbClr val="0070C0"/>
                            </a:solidFill>
                            <a:latin typeface="Cambria Math" panose="02040503050406030204" pitchFamily="18" charset="0"/>
                            <a:ea typeface="Source Code Pro"/>
                            <a:cs typeface="Source Code Pro"/>
                            <a:sym typeface="Source Code Pro"/>
                          </a:rPr>
                        </m:ctrlPr>
                      </m:sSubPr>
                      <m:e>
                        <m:r>
                          <a:rPr lang="ar-AE" sz="2800" i="1">
                            <a:solidFill>
                              <a:srgbClr val="0070C0"/>
                            </a:solidFill>
                            <a:latin typeface="Cambria Math" panose="02040503050406030204" pitchFamily="18" charset="0"/>
                            <a:ea typeface="Source Code Pro"/>
                            <a:cs typeface="Source Code Pro"/>
                            <a:sym typeface="Source Code Pro"/>
                          </a:rPr>
                          <m:t>𝑌</m:t>
                        </m:r>
                      </m:e>
                      <m:sub>
                        <m:r>
                          <a:rPr lang="ar-AE" sz="2800" i="1">
                            <a:solidFill>
                              <a:srgbClr val="0070C0"/>
                            </a:solidFill>
                            <a:latin typeface="Cambria Math" panose="02040503050406030204" pitchFamily="18" charset="0"/>
                            <a:ea typeface="Source Code Pro"/>
                            <a:cs typeface="Source Code Pro"/>
                            <a:sym typeface="Source Code Pro"/>
                          </a:rPr>
                          <m:t>1</m:t>
                        </m:r>
                      </m:sub>
                    </m:sSub>
                    <m:r>
                      <a:rPr lang="en-US" sz="2800" b="0" i="1" smtClean="0">
                        <a:solidFill>
                          <a:srgbClr val="0070C0"/>
                        </a:solidFill>
                        <a:latin typeface="Cambria Math" panose="02040503050406030204" pitchFamily="18" charset="0"/>
                        <a:ea typeface="Source Code Pro"/>
                        <a:cs typeface="Source Code Pro"/>
                        <a:sym typeface="Source Code Pro"/>
                      </a:rPr>
                      <m:t>≥</m:t>
                    </m:r>
                    <m:r>
                      <a:rPr lang="en-US" sz="2800" b="0" i="1" smtClean="0">
                        <a:solidFill>
                          <a:srgbClr val="0070C0"/>
                        </a:solidFill>
                        <a:latin typeface="Cambria Math" panose="02040503050406030204" pitchFamily="18" charset="0"/>
                        <a:ea typeface="Source Code Pro"/>
                        <a:cs typeface="Source Code Pro"/>
                        <a:sym typeface="Source Code Pro"/>
                      </a:rPr>
                      <m:t>𝑦</m:t>
                    </m:r>
                    <m:r>
                      <a:rPr lang="en-US" sz="2800" b="0" i="1" smtClean="0">
                        <a:solidFill>
                          <a:srgbClr val="0070C0"/>
                        </a:solidFill>
                        <a:latin typeface="Cambria Math" panose="02040503050406030204" pitchFamily="18" charset="0"/>
                        <a:ea typeface="Source Code Pro"/>
                        <a:cs typeface="Source Code Pro"/>
                        <a:sym typeface="Source Code Pro"/>
                      </a:rPr>
                      <m:t>,…,</m:t>
                    </m:r>
                    <m:sSub>
                      <m:sSubPr>
                        <m:ctrlPr>
                          <a:rPr lang="ar-AE" sz="2800" i="1">
                            <a:solidFill>
                              <a:srgbClr val="0070C0"/>
                            </a:solidFill>
                            <a:latin typeface="Cambria Math" panose="02040503050406030204" pitchFamily="18" charset="0"/>
                            <a:ea typeface="Source Code Pro"/>
                            <a:cs typeface="Source Code Pro"/>
                            <a:sym typeface="Source Code Pro"/>
                          </a:rPr>
                        </m:ctrlPr>
                      </m:sSubPr>
                      <m:e>
                        <m:r>
                          <a:rPr lang="ar-AE" sz="2800" i="1">
                            <a:solidFill>
                              <a:srgbClr val="0070C0"/>
                            </a:solidFill>
                            <a:latin typeface="Cambria Math" panose="02040503050406030204" pitchFamily="18" charset="0"/>
                            <a:ea typeface="Source Code Pro"/>
                            <a:cs typeface="Source Code Pro"/>
                            <a:sym typeface="Source Code Pro"/>
                          </a:rPr>
                          <m:t>𝑌</m:t>
                        </m:r>
                      </m:e>
                      <m:sub>
                        <m:r>
                          <a:rPr lang="en-US" sz="2800" i="1">
                            <a:solidFill>
                              <a:srgbClr val="0070C0"/>
                            </a:solidFill>
                            <a:latin typeface="Cambria Math" panose="02040503050406030204" pitchFamily="18" charset="0"/>
                            <a:ea typeface="Source Code Pro"/>
                            <a:cs typeface="Source Code Pro"/>
                            <a:sym typeface="Source Code Pro"/>
                          </a:rPr>
                          <m:t>𝑚</m:t>
                        </m:r>
                      </m:sub>
                    </m:sSub>
                    <m:r>
                      <a:rPr lang="en-US" sz="2800" b="0" i="1" smtClean="0">
                        <a:solidFill>
                          <a:srgbClr val="0070C0"/>
                        </a:solidFill>
                        <a:latin typeface="Cambria Math" panose="02040503050406030204" pitchFamily="18" charset="0"/>
                        <a:ea typeface="Source Code Pro"/>
                        <a:cs typeface="Source Code Pro"/>
                        <a:sym typeface="Source Code Pro"/>
                      </a:rPr>
                      <m:t>≥</m:t>
                    </m:r>
                    <m:r>
                      <a:rPr lang="en-US" sz="2800" b="0" i="1" smtClean="0">
                        <a:solidFill>
                          <a:srgbClr val="0070C0"/>
                        </a:solidFill>
                        <a:latin typeface="Cambria Math" panose="02040503050406030204" pitchFamily="18" charset="0"/>
                        <a:ea typeface="Source Code Pro"/>
                        <a:cs typeface="Source Code Pro"/>
                        <a:sym typeface="Source Code Pro"/>
                      </a:rPr>
                      <m:t>𝑦</m:t>
                    </m:r>
                  </m:oMath>
                </a14:m>
                <a:endParaRPr lang="en-US" sz="2800" b="1" dirty="0">
                  <a:latin typeface="Candara" panose="020E0502030303020204" pitchFamily="34" charset="0"/>
                  <a:ea typeface="Helvetica" charset="0"/>
                  <a:cs typeface="Helvetica" charset="0"/>
                </a:endParaRPr>
              </a:p>
            </p:txBody>
          </p:sp>
        </mc:Choice>
        <mc:Fallback xmlns="">
          <p:sp>
            <p:nvSpPr>
              <p:cNvPr id="9" name="TextBox 8">
                <a:extLst>
                  <a:ext uri="{FF2B5EF4-FFF2-40B4-BE49-F238E27FC236}">
                    <a16:creationId xmlns:a16="http://schemas.microsoft.com/office/drawing/2014/main" id="{B219869E-8215-D4BF-70A4-49A79E9A5035}"/>
                  </a:ext>
                </a:extLst>
              </p:cNvPr>
              <p:cNvSpPr txBox="1">
                <a:spLocks noRot="1" noChangeAspect="1" noMove="1" noResize="1" noEditPoints="1" noAdjustHandles="1" noChangeArrowheads="1" noChangeShapeType="1" noTextEdit="1"/>
              </p:cNvSpPr>
              <p:nvPr/>
            </p:nvSpPr>
            <p:spPr>
              <a:xfrm>
                <a:off x="660401" y="2975675"/>
                <a:ext cx="11047135" cy="523220"/>
              </a:xfrm>
              <a:prstGeom prst="rect">
                <a:avLst/>
              </a:prstGeom>
              <a:blipFill>
                <a:blip r:embed="rId5"/>
                <a:stretch>
                  <a:fillRect l="-1147" t="-14286" b="-28571"/>
                </a:stretch>
              </a:blipFill>
            </p:spPr>
            <p:txBody>
              <a:bodyPr/>
              <a:lstStyle/>
              <a:p>
                <a:r>
                  <a:rPr lang="en-US">
                    <a:noFill/>
                  </a:rPr>
                  <a:t> </a:t>
                </a:r>
              </a:p>
            </p:txBody>
          </p:sp>
        </mc:Fallback>
      </mc:AlternateContent>
    </p:spTree>
    <p:extLst>
      <p:ext uri="{BB962C8B-B14F-4D97-AF65-F5344CB8AC3E}">
        <p14:creationId xmlns:p14="http://schemas.microsoft.com/office/powerpoint/2010/main" val="273826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59723-13C7-E0F4-A0F1-D8D2625B27C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FDF034A-B0DD-A1DD-13E7-DABADBB2E5C1}"/>
              </a:ext>
            </a:extLst>
          </p:cNvPr>
          <p:cNvSpPr>
            <a:spLocks noGrp="1"/>
          </p:cNvSpPr>
          <p:nvPr>
            <p:ph type="title"/>
          </p:nvPr>
        </p:nvSpPr>
        <p:spPr/>
        <p:txBody>
          <a:bodyPr/>
          <a:lstStyle/>
          <a:p>
            <a:r>
              <a:rPr lang="en-US" dirty="0"/>
              <a:t>Detour – Min of I.I.D. Uniforms</a:t>
            </a:r>
          </a:p>
        </p:txBody>
      </p:sp>
      <mc:AlternateContent xmlns:mc="http://schemas.openxmlformats.org/markup-compatibility/2006" xmlns:a14="http://schemas.microsoft.com/office/drawing/2010/main">
        <mc:Choice Requires="a14">
          <p:sp>
            <p:nvSpPr>
              <p:cNvPr id="6" name="Google Shape;130;p20">
                <a:extLst>
                  <a:ext uri="{FF2B5EF4-FFF2-40B4-BE49-F238E27FC236}">
                    <a16:creationId xmlns:a16="http://schemas.microsoft.com/office/drawing/2014/main" id="{6F1BDCBC-B274-8B2E-9D7F-63BDB8A098B3}"/>
                  </a:ext>
                </a:extLst>
              </p:cNvPr>
              <p:cNvSpPr txBox="1"/>
              <p:nvPr/>
            </p:nvSpPr>
            <p:spPr>
              <a:xfrm>
                <a:off x="660400" y="1152940"/>
                <a:ext cx="11047136" cy="689030"/>
              </a:xfrm>
              <a:prstGeom prst="rect">
                <a:avLst/>
              </a:prstGeom>
              <a:noFill/>
              <a:ln>
                <a:noFill/>
              </a:ln>
            </p:spPr>
            <p:txBody>
              <a:bodyPr spcFirstLastPara="1" wrap="square" lIns="121900" tIns="121900" rIns="121900" bIns="121900" anchor="t" anchorCtr="0">
                <a:noAutofit/>
              </a:bodyPr>
              <a:lstStyle/>
              <a:p>
                <a:r>
                  <a:rPr lang="en-US" sz="2800" dirty="0">
                    <a:solidFill>
                      <a:schemeClr val="tx1"/>
                    </a:solidFill>
                    <a:latin typeface="Candara" panose="020E0502030303020204" pitchFamily="34" charset="0"/>
                    <a:ea typeface="Source Code Pro"/>
                    <a:cs typeface="Source Code Pro"/>
                    <a:sym typeface="Source Code Pro"/>
                  </a:rPr>
                  <a:t>If </a:t>
                </a:r>
                <a14:m>
                  <m:oMath xmlns:m="http://schemas.openxmlformats.org/officeDocument/2006/math">
                    <m:sSub>
                      <m:sSubPr>
                        <m:ctrlPr>
                          <a:rPr lang="ar-AE" sz="2800" b="0" i="1" smtClean="0">
                            <a:solidFill>
                              <a:srgbClr val="0070C0"/>
                            </a:solidFill>
                            <a:latin typeface="Cambria Math" panose="02040503050406030204" pitchFamily="18" charset="0"/>
                            <a:ea typeface="Source Code Pro"/>
                            <a:cs typeface="Source Code Pro"/>
                            <a:sym typeface="Source Code Pro"/>
                          </a:rPr>
                        </m:ctrlPr>
                      </m:sSubPr>
                      <m:e>
                        <m:r>
                          <a:rPr lang="ar-AE" sz="2800" b="0" i="1" smtClean="0">
                            <a:solidFill>
                              <a:srgbClr val="0070C0"/>
                            </a:solidFill>
                            <a:latin typeface="Cambria Math" panose="02040503050406030204" pitchFamily="18" charset="0"/>
                            <a:ea typeface="Source Code Pro"/>
                            <a:cs typeface="Source Code Pro"/>
                            <a:sym typeface="Source Code Pro"/>
                          </a:rPr>
                          <m:t>𝑌</m:t>
                        </m:r>
                      </m:e>
                      <m:sub>
                        <m:r>
                          <a:rPr lang="ar-AE" sz="2800" b="0" i="1" smtClean="0">
                            <a:solidFill>
                              <a:srgbClr val="0070C0"/>
                            </a:solidFill>
                            <a:latin typeface="Cambria Math" panose="02040503050406030204" pitchFamily="18" charset="0"/>
                            <a:ea typeface="Source Code Pro"/>
                            <a:cs typeface="Source Code Pro"/>
                            <a:sym typeface="Source Code Pro"/>
                          </a:rPr>
                          <m:t>1</m:t>
                        </m:r>
                      </m:sub>
                    </m:sSub>
                    <m:r>
                      <a:rPr lang="ar-AE" sz="2800" b="0" i="1" smtClean="0">
                        <a:solidFill>
                          <a:srgbClr val="0070C0"/>
                        </a:solidFill>
                        <a:latin typeface="Cambria Math" panose="02040503050406030204" pitchFamily="18" charset="0"/>
                        <a:ea typeface="Source Code Pro"/>
                        <a:cs typeface="Source Code Pro"/>
                        <a:sym typeface="Source Code Pro"/>
                      </a:rPr>
                      <m:t>, ⋯, </m:t>
                    </m:r>
                    <m:sSub>
                      <m:sSubPr>
                        <m:ctrlPr>
                          <a:rPr lang="ar-AE" sz="2800" b="0" i="1" smtClean="0">
                            <a:solidFill>
                              <a:srgbClr val="0070C0"/>
                            </a:solidFill>
                            <a:latin typeface="Cambria Math" panose="02040503050406030204" pitchFamily="18" charset="0"/>
                            <a:ea typeface="Source Code Pro"/>
                            <a:cs typeface="Source Code Pro"/>
                            <a:sym typeface="Source Code Pro"/>
                          </a:rPr>
                        </m:ctrlPr>
                      </m:sSubPr>
                      <m:e>
                        <m:r>
                          <a:rPr lang="ar-AE" sz="2800" b="0" i="1" smtClean="0">
                            <a:solidFill>
                              <a:srgbClr val="0070C0"/>
                            </a:solidFill>
                            <a:latin typeface="Cambria Math" panose="02040503050406030204" pitchFamily="18" charset="0"/>
                            <a:ea typeface="Source Code Pro"/>
                            <a:cs typeface="Source Code Pro"/>
                            <a:sym typeface="Source Code Pro"/>
                          </a:rPr>
                          <m:t>𝑌</m:t>
                        </m:r>
                      </m:e>
                      <m:sub>
                        <m:r>
                          <a:rPr lang="en-US" sz="2800" b="0" i="1" smtClean="0">
                            <a:solidFill>
                              <a:srgbClr val="0070C0"/>
                            </a:solidFill>
                            <a:latin typeface="Cambria Math" panose="02040503050406030204" pitchFamily="18" charset="0"/>
                            <a:ea typeface="Source Code Pro"/>
                            <a:cs typeface="Source Code Pro"/>
                            <a:sym typeface="Source Code Pro"/>
                          </a:rPr>
                          <m:t>𝑚</m:t>
                        </m:r>
                      </m:sub>
                    </m:sSub>
                    <m:r>
                      <a:rPr lang="en-US" sz="2800" b="0" i="1" smtClean="0">
                        <a:solidFill>
                          <a:srgbClr val="0070C0"/>
                        </a:solidFill>
                        <a:latin typeface="Cambria Math" panose="02040503050406030204" pitchFamily="18" charset="0"/>
                        <a:ea typeface="Source Code Pro"/>
                        <a:cs typeface="Source Code Pro"/>
                        <a:sym typeface="Source Code Pro"/>
                      </a:rPr>
                      <m:t>~</m:t>
                    </m:r>
                    <m:r>
                      <a:rPr lang="en-US" sz="2800" b="0" i="0" smtClean="0">
                        <a:solidFill>
                          <a:srgbClr val="0070C0"/>
                        </a:solidFill>
                        <a:latin typeface="Cambria Math" panose="02040503050406030204" pitchFamily="18" charset="0"/>
                        <a:ea typeface="Source Code Pro"/>
                        <a:cs typeface="Source Code Pro"/>
                        <a:sym typeface="Source Code Pro"/>
                      </a:rPr>
                      <m:t> </m:t>
                    </m:r>
                    <m:r>
                      <m:rPr>
                        <m:sty m:val="p"/>
                      </m:rPr>
                      <a:rPr lang="en-US" sz="2800" b="0" i="0" smtClean="0">
                        <a:solidFill>
                          <a:srgbClr val="0070C0"/>
                        </a:solidFill>
                        <a:latin typeface="Cambria Math" panose="02040503050406030204" pitchFamily="18" charset="0"/>
                        <a:ea typeface="Source Code Pro"/>
                        <a:cs typeface="Source Code Pro"/>
                        <a:sym typeface="Source Code Pro"/>
                      </a:rPr>
                      <m:t>Unif</m:t>
                    </m:r>
                    <m:d>
                      <m:dPr>
                        <m:ctrlPr>
                          <a:rPr lang="en-US" sz="2800" b="0" i="1" smtClean="0">
                            <a:solidFill>
                              <a:srgbClr val="0070C0"/>
                            </a:solidFill>
                            <a:latin typeface="Cambria Math" panose="02040503050406030204" pitchFamily="18" charset="0"/>
                            <a:ea typeface="Source Code Pro"/>
                            <a:cs typeface="Source Code Pro"/>
                            <a:sym typeface="Source Code Pro"/>
                          </a:rPr>
                        </m:ctrlPr>
                      </m:dPr>
                      <m:e>
                        <m:r>
                          <a:rPr lang="en-US" sz="2800" b="0" i="0" smtClean="0">
                            <a:solidFill>
                              <a:srgbClr val="0070C0"/>
                            </a:solidFill>
                            <a:latin typeface="Cambria Math" panose="02040503050406030204" pitchFamily="18" charset="0"/>
                            <a:ea typeface="Source Code Pro"/>
                            <a:cs typeface="Source Code Pro"/>
                            <a:sym typeface="Source Code Pro"/>
                          </a:rPr>
                          <m:t>0,1</m:t>
                        </m:r>
                      </m:e>
                    </m:d>
                  </m:oMath>
                </a14:m>
                <a:r>
                  <a:rPr lang="en-US" sz="2800" dirty="0">
                    <a:solidFill>
                      <a:schemeClr val="tx1"/>
                    </a:solidFill>
                    <a:latin typeface="Candara" panose="020E0502030303020204" pitchFamily="34" charset="0"/>
                    <a:ea typeface="Source Code Pro"/>
                    <a:cs typeface="Source Code Pro"/>
                    <a:sym typeface="Source Code Pro"/>
                  </a:rPr>
                  <a:t> (</a:t>
                </a:r>
                <a:r>
                  <a:rPr lang="en-US" sz="2800" dirty="0" err="1">
                    <a:solidFill>
                      <a:schemeClr val="tx1"/>
                    </a:solidFill>
                    <a:latin typeface="Candara" panose="020E0502030303020204" pitchFamily="34" charset="0"/>
                    <a:ea typeface="Source Code Pro"/>
                    <a:cs typeface="Source Code Pro"/>
                    <a:sym typeface="Source Code Pro"/>
                  </a:rPr>
                  <a:t>i.i.d</a:t>
                </a:r>
                <a:r>
                  <a:rPr lang="en-US" sz="2800" dirty="0">
                    <a:solidFill>
                      <a:schemeClr val="tx1"/>
                    </a:solidFill>
                    <a:latin typeface="Candara" panose="020E0502030303020204" pitchFamily="34" charset="0"/>
                    <a:ea typeface="Source Code Pro"/>
                    <a:cs typeface="Source Code Pro"/>
                    <a:sym typeface="Source Code Pro"/>
                  </a:rPr>
                  <a:t>.) where do we expect the points to end up?</a:t>
                </a:r>
              </a:p>
              <a:p>
                <a:r>
                  <a:rPr lang="en-US" sz="2800" dirty="0">
                    <a:solidFill>
                      <a:schemeClr val="tx1"/>
                    </a:solidFill>
                    <a:latin typeface="Candara" panose="020E0502030303020204" pitchFamily="34" charset="0"/>
                    <a:ea typeface="Source Code Pro"/>
                    <a:cs typeface="Source Code Pro"/>
                    <a:sym typeface="Source Code Pro"/>
                  </a:rPr>
                  <a:t> </a:t>
                </a:r>
                <a:endParaRPr lang="en-US" sz="3200" dirty="0">
                  <a:solidFill>
                    <a:schemeClr val="tx1"/>
                  </a:solidFill>
                  <a:latin typeface="Candara" panose="020E0502030303020204" pitchFamily="34" charset="0"/>
                  <a:ea typeface="Source Code Pro"/>
                  <a:cs typeface="Source Code Pro"/>
                  <a:sym typeface="Source Code Pro"/>
                </a:endParaRPr>
              </a:p>
            </p:txBody>
          </p:sp>
        </mc:Choice>
        <mc:Fallback xmlns="">
          <p:sp>
            <p:nvSpPr>
              <p:cNvPr id="6" name="Google Shape;130;p20">
                <a:extLst>
                  <a:ext uri="{FF2B5EF4-FFF2-40B4-BE49-F238E27FC236}">
                    <a16:creationId xmlns:a16="http://schemas.microsoft.com/office/drawing/2014/main" id="{9B31C60B-1930-CFFD-0566-DD1B03CCB05D}"/>
                  </a:ext>
                </a:extLst>
              </p:cNvPr>
              <p:cNvSpPr txBox="1">
                <a:spLocks noRot="1" noChangeAspect="1" noMove="1" noResize="1" noEditPoints="1" noAdjustHandles="1" noChangeArrowheads="1" noChangeShapeType="1" noTextEdit="1"/>
              </p:cNvSpPr>
              <p:nvPr/>
            </p:nvSpPr>
            <p:spPr>
              <a:xfrm>
                <a:off x="660400" y="1152940"/>
                <a:ext cx="11047136" cy="689030"/>
              </a:xfrm>
              <a:prstGeom prst="rect">
                <a:avLst/>
              </a:prstGeom>
              <a:blipFill>
                <a:blip r:embed="rId3"/>
                <a:stretch>
                  <a:fillRect l="-827" b="-1238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Google Shape;130;p20">
                <a:extLst>
                  <a:ext uri="{FF2B5EF4-FFF2-40B4-BE49-F238E27FC236}">
                    <a16:creationId xmlns:a16="http://schemas.microsoft.com/office/drawing/2014/main" id="{FA2110D7-83AC-549B-CD97-F75EB6B6D26B}"/>
                  </a:ext>
                </a:extLst>
              </p:cNvPr>
              <p:cNvSpPr txBox="1"/>
              <p:nvPr/>
            </p:nvSpPr>
            <p:spPr>
              <a:xfrm>
                <a:off x="1144864" y="1841970"/>
                <a:ext cx="11047136" cy="689030"/>
              </a:xfrm>
              <a:prstGeom prst="rect">
                <a:avLst/>
              </a:prstGeom>
              <a:noFill/>
              <a:ln>
                <a:noFill/>
              </a:ln>
            </p:spPr>
            <p:txBody>
              <a:bodyPr spcFirstLastPara="1" wrap="square" lIns="121900" tIns="121900" rIns="121900" bIns="121900" anchor="t" anchorCtr="0">
                <a:noAutofit/>
              </a:bodyPr>
              <a:lstStyle/>
              <a:p>
                <a:r>
                  <a:rPr lang="en-US" sz="2800" dirty="0">
                    <a:solidFill>
                      <a:schemeClr val="tx1"/>
                    </a:solidFill>
                    <a:latin typeface="Candara" panose="020E0502030303020204" pitchFamily="34" charset="0"/>
                    <a:ea typeface="Source Code Pro"/>
                    <a:cs typeface="Source Code Pro"/>
                    <a:sym typeface="Source Code Pro"/>
                  </a:rPr>
                  <a:t>e.g., what</a:t>
                </a:r>
                <a:r>
                  <a:rPr lang="en-US" sz="2800" dirty="0">
                    <a:latin typeface="Candara" panose="020E0502030303020204" pitchFamily="34" charset="0"/>
                    <a:ea typeface="Source Code Pro"/>
                    <a:cs typeface="Source Code Pro"/>
                    <a:sym typeface="Source Code Pro"/>
                  </a:rPr>
                  <a:t> is </a:t>
                </a:r>
                <a14:m>
                  <m:oMath xmlns:m="http://schemas.openxmlformats.org/officeDocument/2006/math">
                    <m:r>
                      <a:rPr lang="en-US" sz="2800" b="0" i="1" smtClean="0">
                        <a:solidFill>
                          <a:srgbClr val="0070C0"/>
                        </a:solidFill>
                        <a:latin typeface="Cambria Math" panose="02040503050406030204" pitchFamily="18" charset="0"/>
                        <a:ea typeface="Source Code Pro"/>
                        <a:cs typeface="Source Code Pro"/>
                        <a:sym typeface="Source Code Pro"/>
                      </a:rPr>
                      <m:t>𝔼</m:t>
                    </m:r>
                    <m:r>
                      <a:rPr lang="en-US" sz="2800" b="0" i="1" smtClean="0">
                        <a:solidFill>
                          <a:srgbClr val="0070C0"/>
                        </a:solidFill>
                        <a:latin typeface="Cambria Math" panose="02040503050406030204" pitchFamily="18" charset="0"/>
                        <a:ea typeface="Source Code Pro"/>
                        <a:cs typeface="Source Code Pro"/>
                        <a:sym typeface="Source Code Pro"/>
                      </a:rPr>
                      <m:t>[</m:t>
                    </m:r>
                    <m:r>
                      <m:rPr>
                        <m:sty m:val="p"/>
                      </m:rPr>
                      <a:rPr lang="en-US" sz="2800" b="0" i="0" smtClean="0">
                        <a:solidFill>
                          <a:srgbClr val="0070C0"/>
                        </a:solidFill>
                        <a:latin typeface="Cambria Math" panose="02040503050406030204" pitchFamily="18" charset="0"/>
                        <a:ea typeface="Source Code Pro"/>
                        <a:cs typeface="Source Code Pro"/>
                        <a:sym typeface="Source Code Pro"/>
                      </a:rPr>
                      <m:t>min</m:t>
                    </m:r>
                    <m:d>
                      <m:dPr>
                        <m:begChr m:val="{"/>
                        <m:endChr m:val="}"/>
                        <m:ctrlPr>
                          <a:rPr lang="en-US" sz="2800" b="0" i="1" smtClean="0">
                            <a:solidFill>
                              <a:srgbClr val="0070C0"/>
                            </a:solidFill>
                            <a:latin typeface="Cambria Math" panose="02040503050406030204" pitchFamily="18" charset="0"/>
                            <a:ea typeface="Source Code Pro"/>
                            <a:cs typeface="Source Code Pro"/>
                            <a:sym typeface="Source Code Pro"/>
                          </a:rPr>
                        </m:ctrlPr>
                      </m:dPr>
                      <m:e>
                        <m:sSub>
                          <m:sSubPr>
                            <m:ctrlPr>
                              <a:rPr lang="ar-AE" sz="2800" i="1">
                                <a:solidFill>
                                  <a:srgbClr val="0070C0"/>
                                </a:solidFill>
                                <a:latin typeface="Cambria Math" panose="02040503050406030204" pitchFamily="18" charset="0"/>
                                <a:ea typeface="Source Code Pro"/>
                                <a:cs typeface="Source Code Pro"/>
                                <a:sym typeface="Source Code Pro"/>
                              </a:rPr>
                            </m:ctrlPr>
                          </m:sSubPr>
                          <m:e>
                            <m:r>
                              <a:rPr lang="ar-AE" sz="2800" i="1">
                                <a:solidFill>
                                  <a:srgbClr val="0070C0"/>
                                </a:solidFill>
                                <a:latin typeface="Cambria Math" panose="02040503050406030204" pitchFamily="18" charset="0"/>
                                <a:ea typeface="Source Code Pro"/>
                                <a:cs typeface="Source Code Pro"/>
                                <a:sym typeface="Source Code Pro"/>
                              </a:rPr>
                              <m:t>𝑌</m:t>
                            </m:r>
                          </m:e>
                          <m:sub>
                            <m:r>
                              <a:rPr lang="ar-AE" sz="2800" i="1">
                                <a:solidFill>
                                  <a:srgbClr val="0070C0"/>
                                </a:solidFill>
                                <a:latin typeface="Cambria Math" panose="02040503050406030204" pitchFamily="18" charset="0"/>
                                <a:ea typeface="Source Code Pro"/>
                                <a:cs typeface="Source Code Pro"/>
                                <a:sym typeface="Source Code Pro"/>
                              </a:rPr>
                              <m:t>1</m:t>
                            </m:r>
                          </m:sub>
                        </m:sSub>
                        <m:r>
                          <a:rPr lang="ar-AE" sz="2800" i="1">
                            <a:solidFill>
                              <a:srgbClr val="0070C0"/>
                            </a:solidFill>
                            <a:latin typeface="Cambria Math" panose="02040503050406030204" pitchFamily="18" charset="0"/>
                            <a:ea typeface="Source Code Pro"/>
                            <a:cs typeface="Source Code Pro"/>
                            <a:sym typeface="Source Code Pro"/>
                          </a:rPr>
                          <m:t>, ⋯, </m:t>
                        </m:r>
                        <m:sSub>
                          <m:sSubPr>
                            <m:ctrlPr>
                              <a:rPr lang="ar-AE" sz="2800" i="1">
                                <a:solidFill>
                                  <a:srgbClr val="0070C0"/>
                                </a:solidFill>
                                <a:latin typeface="Cambria Math" panose="02040503050406030204" pitchFamily="18" charset="0"/>
                                <a:ea typeface="Source Code Pro"/>
                                <a:cs typeface="Source Code Pro"/>
                                <a:sym typeface="Source Code Pro"/>
                              </a:rPr>
                            </m:ctrlPr>
                          </m:sSubPr>
                          <m:e>
                            <m:r>
                              <a:rPr lang="ar-AE" sz="2800" i="1">
                                <a:solidFill>
                                  <a:srgbClr val="0070C0"/>
                                </a:solidFill>
                                <a:latin typeface="Cambria Math" panose="02040503050406030204" pitchFamily="18" charset="0"/>
                                <a:ea typeface="Source Code Pro"/>
                                <a:cs typeface="Source Code Pro"/>
                                <a:sym typeface="Source Code Pro"/>
                              </a:rPr>
                              <m:t>𝑌</m:t>
                            </m:r>
                          </m:e>
                          <m:sub>
                            <m:r>
                              <a:rPr lang="en-US" sz="2800" i="1">
                                <a:solidFill>
                                  <a:srgbClr val="0070C0"/>
                                </a:solidFill>
                                <a:latin typeface="Cambria Math" panose="02040503050406030204" pitchFamily="18" charset="0"/>
                                <a:ea typeface="Source Code Pro"/>
                                <a:cs typeface="Source Code Pro"/>
                                <a:sym typeface="Source Code Pro"/>
                              </a:rPr>
                              <m:t>𝑚</m:t>
                            </m:r>
                          </m:sub>
                        </m:sSub>
                      </m:e>
                    </m:d>
                    <m:r>
                      <a:rPr lang="en-US" sz="2800" b="0" i="1" smtClean="0">
                        <a:solidFill>
                          <a:srgbClr val="0070C0"/>
                        </a:solidFill>
                        <a:latin typeface="Cambria Math" panose="02040503050406030204" pitchFamily="18" charset="0"/>
                        <a:ea typeface="Source Code Pro"/>
                        <a:cs typeface="Source Code Pro"/>
                        <a:sym typeface="Source Code Pro"/>
                      </a:rPr>
                      <m:t>]</m:t>
                    </m:r>
                  </m:oMath>
                </a14:m>
                <a:r>
                  <a:rPr lang="en-US" sz="2800" dirty="0">
                    <a:latin typeface="Candara" panose="020E0502030303020204" pitchFamily="34" charset="0"/>
                    <a:ea typeface="Source Code Pro"/>
                    <a:cs typeface="Source Code Pro"/>
                    <a:sym typeface="Source Code Pro"/>
                  </a:rPr>
                  <a:t>? </a:t>
                </a:r>
                <a:endParaRPr lang="en-US" sz="2800" dirty="0">
                  <a:solidFill>
                    <a:schemeClr val="tx1"/>
                  </a:solidFill>
                  <a:latin typeface="Candara" panose="020E0502030303020204" pitchFamily="34" charset="0"/>
                  <a:ea typeface="Source Code Pro"/>
                  <a:cs typeface="Source Code Pro"/>
                  <a:sym typeface="Source Code Pro"/>
                </a:endParaRPr>
              </a:p>
              <a:p>
                <a:r>
                  <a:rPr lang="en-US" sz="2800" dirty="0">
                    <a:solidFill>
                      <a:schemeClr val="tx1"/>
                    </a:solidFill>
                    <a:latin typeface="Candara" panose="020E0502030303020204" pitchFamily="34" charset="0"/>
                    <a:ea typeface="Source Code Pro"/>
                    <a:cs typeface="Source Code Pro"/>
                    <a:sym typeface="Source Code Pro"/>
                  </a:rPr>
                  <a:t> </a:t>
                </a:r>
                <a:endParaRPr lang="en-US" sz="3200" dirty="0">
                  <a:solidFill>
                    <a:schemeClr val="tx1"/>
                  </a:solidFill>
                  <a:latin typeface="Candara" panose="020E0502030303020204" pitchFamily="34" charset="0"/>
                  <a:ea typeface="Source Code Pro"/>
                  <a:cs typeface="Source Code Pro"/>
                  <a:sym typeface="Source Code Pro"/>
                </a:endParaRPr>
              </a:p>
            </p:txBody>
          </p:sp>
        </mc:Choice>
        <mc:Fallback xmlns="">
          <p:sp>
            <p:nvSpPr>
              <p:cNvPr id="8" name="Google Shape;130;p20">
                <a:extLst>
                  <a:ext uri="{FF2B5EF4-FFF2-40B4-BE49-F238E27FC236}">
                    <a16:creationId xmlns:a16="http://schemas.microsoft.com/office/drawing/2014/main" id="{D070B374-D1DA-79FE-165C-CF6F26DDC5C3}"/>
                  </a:ext>
                </a:extLst>
              </p:cNvPr>
              <p:cNvSpPr txBox="1">
                <a:spLocks noRot="1" noChangeAspect="1" noMove="1" noResize="1" noEditPoints="1" noAdjustHandles="1" noChangeArrowheads="1" noChangeShapeType="1" noTextEdit="1"/>
              </p:cNvSpPr>
              <p:nvPr/>
            </p:nvSpPr>
            <p:spPr>
              <a:xfrm>
                <a:off x="1144864" y="1841970"/>
                <a:ext cx="11047136" cy="689030"/>
              </a:xfrm>
              <a:prstGeom prst="rect">
                <a:avLst/>
              </a:prstGeom>
              <a:blipFill>
                <a:blip r:embed="rId4"/>
                <a:stretch>
                  <a:fillRect l="-918" b="-892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18011F0-9619-5BC9-0D2E-B15A82FD6193}"/>
                  </a:ext>
                </a:extLst>
              </p:cNvPr>
              <p:cNvSpPr txBox="1"/>
              <p:nvPr/>
            </p:nvSpPr>
            <p:spPr>
              <a:xfrm>
                <a:off x="660401" y="2975675"/>
                <a:ext cx="11047135" cy="523220"/>
              </a:xfrm>
              <a:prstGeom prst="rect">
                <a:avLst/>
              </a:prstGeom>
              <a:noFill/>
            </p:spPr>
            <p:txBody>
              <a:bodyPr wrap="square" rtlCol="0">
                <a:spAutoFit/>
              </a:bodyPr>
              <a:lstStyle/>
              <a:p>
                <a:r>
                  <a:rPr lang="en-US" sz="2800" b="1" dirty="0">
                    <a:solidFill>
                      <a:srgbClr val="C00000"/>
                    </a:solidFill>
                    <a:latin typeface="Candara" panose="020E0502030303020204" pitchFamily="34" charset="0"/>
                    <a:ea typeface="Helvetica" charset="0"/>
                    <a:cs typeface="Helvetica" charset="0"/>
                  </a:rPr>
                  <a:t>CDF:</a:t>
                </a:r>
                <a:r>
                  <a:rPr lang="en-US" sz="2800" b="1" dirty="0">
                    <a:latin typeface="Candara" panose="020E0502030303020204" pitchFamily="34" charset="0"/>
                    <a:ea typeface="Helvetica" charset="0"/>
                    <a:cs typeface="Helvetica" charset="0"/>
                  </a:rPr>
                  <a:t> </a:t>
                </a:r>
                <a:r>
                  <a:rPr lang="en-US" sz="2800" dirty="0">
                    <a:latin typeface="Candara" panose="020E0502030303020204" pitchFamily="34" charset="0"/>
                    <a:ea typeface="Helvetica" charset="0"/>
                    <a:cs typeface="Helvetica" charset="0"/>
                  </a:rPr>
                  <a:t>Observe that </a:t>
                </a:r>
                <a14:m>
                  <m:oMath xmlns:m="http://schemas.openxmlformats.org/officeDocument/2006/math">
                    <m:r>
                      <m:rPr>
                        <m:sty m:val="p"/>
                      </m:rPr>
                      <a:rPr lang="en-US" sz="2800">
                        <a:solidFill>
                          <a:srgbClr val="0070C0"/>
                        </a:solidFill>
                        <a:latin typeface="Cambria Math" panose="02040503050406030204" pitchFamily="18" charset="0"/>
                        <a:ea typeface="Source Code Pro"/>
                        <a:cs typeface="Source Code Pro"/>
                        <a:sym typeface="Source Code Pro"/>
                      </a:rPr>
                      <m:t>min</m:t>
                    </m:r>
                    <m:d>
                      <m:dPr>
                        <m:begChr m:val="{"/>
                        <m:endChr m:val="}"/>
                        <m:ctrlPr>
                          <a:rPr lang="en-US" sz="2800" i="1">
                            <a:solidFill>
                              <a:srgbClr val="0070C0"/>
                            </a:solidFill>
                            <a:latin typeface="Cambria Math" panose="02040503050406030204" pitchFamily="18" charset="0"/>
                            <a:ea typeface="Source Code Pro"/>
                            <a:cs typeface="Source Code Pro"/>
                            <a:sym typeface="Source Code Pro"/>
                          </a:rPr>
                        </m:ctrlPr>
                      </m:dPr>
                      <m:e>
                        <m:sSub>
                          <m:sSubPr>
                            <m:ctrlPr>
                              <a:rPr lang="ar-AE" sz="2800" i="1">
                                <a:solidFill>
                                  <a:srgbClr val="0070C0"/>
                                </a:solidFill>
                                <a:latin typeface="Cambria Math" panose="02040503050406030204" pitchFamily="18" charset="0"/>
                                <a:ea typeface="Source Code Pro"/>
                                <a:cs typeface="Source Code Pro"/>
                                <a:sym typeface="Source Code Pro"/>
                              </a:rPr>
                            </m:ctrlPr>
                          </m:sSubPr>
                          <m:e>
                            <m:r>
                              <a:rPr lang="ar-AE" sz="2800" i="1">
                                <a:solidFill>
                                  <a:srgbClr val="0070C0"/>
                                </a:solidFill>
                                <a:latin typeface="Cambria Math" panose="02040503050406030204" pitchFamily="18" charset="0"/>
                                <a:ea typeface="Source Code Pro"/>
                                <a:cs typeface="Source Code Pro"/>
                                <a:sym typeface="Source Code Pro"/>
                              </a:rPr>
                              <m:t>𝑌</m:t>
                            </m:r>
                          </m:e>
                          <m:sub>
                            <m:r>
                              <a:rPr lang="ar-AE" sz="2800" i="1">
                                <a:solidFill>
                                  <a:srgbClr val="0070C0"/>
                                </a:solidFill>
                                <a:latin typeface="Cambria Math" panose="02040503050406030204" pitchFamily="18" charset="0"/>
                                <a:ea typeface="Source Code Pro"/>
                                <a:cs typeface="Source Code Pro"/>
                                <a:sym typeface="Source Code Pro"/>
                              </a:rPr>
                              <m:t>1</m:t>
                            </m:r>
                          </m:sub>
                        </m:sSub>
                        <m:r>
                          <a:rPr lang="ar-AE" sz="2800" i="1">
                            <a:solidFill>
                              <a:srgbClr val="0070C0"/>
                            </a:solidFill>
                            <a:latin typeface="Cambria Math" panose="02040503050406030204" pitchFamily="18" charset="0"/>
                            <a:ea typeface="Source Code Pro"/>
                            <a:cs typeface="Source Code Pro"/>
                            <a:sym typeface="Source Code Pro"/>
                          </a:rPr>
                          <m:t>, ⋯, </m:t>
                        </m:r>
                        <m:sSub>
                          <m:sSubPr>
                            <m:ctrlPr>
                              <a:rPr lang="ar-AE" sz="2800" i="1">
                                <a:solidFill>
                                  <a:srgbClr val="0070C0"/>
                                </a:solidFill>
                                <a:latin typeface="Cambria Math" panose="02040503050406030204" pitchFamily="18" charset="0"/>
                                <a:ea typeface="Source Code Pro"/>
                                <a:cs typeface="Source Code Pro"/>
                                <a:sym typeface="Source Code Pro"/>
                              </a:rPr>
                            </m:ctrlPr>
                          </m:sSubPr>
                          <m:e>
                            <m:r>
                              <a:rPr lang="ar-AE" sz="2800" i="1">
                                <a:solidFill>
                                  <a:srgbClr val="0070C0"/>
                                </a:solidFill>
                                <a:latin typeface="Cambria Math" panose="02040503050406030204" pitchFamily="18" charset="0"/>
                                <a:ea typeface="Source Code Pro"/>
                                <a:cs typeface="Source Code Pro"/>
                                <a:sym typeface="Source Code Pro"/>
                              </a:rPr>
                              <m:t>𝑌</m:t>
                            </m:r>
                          </m:e>
                          <m:sub>
                            <m:r>
                              <a:rPr lang="en-US" sz="2800" i="1">
                                <a:solidFill>
                                  <a:srgbClr val="0070C0"/>
                                </a:solidFill>
                                <a:latin typeface="Cambria Math" panose="02040503050406030204" pitchFamily="18" charset="0"/>
                                <a:ea typeface="Source Code Pro"/>
                                <a:cs typeface="Source Code Pro"/>
                                <a:sym typeface="Source Code Pro"/>
                              </a:rPr>
                              <m:t>𝑚</m:t>
                            </m:r>
                          </m:sub>
                        </m:sSub>
                      </m:e>
                    </m:d>
                    <m:r>
                      <a:rPr lang="en-US" sz="2800" b="0" i="1" smtClean="0">
                        <a:solidFill>
                          <a:srgbClr val="0070C0"/>
                        </a:solidFill>
                        <a:latin typeface="Cambria Math" panose="02040503050406030204" pitchFamily="18" charset="0"/>
                        <a:ea typeface="Source Code Pro"/>
                        <a:cs typeface="Source Code Pro"/>
                        <a:sym typeface="Source Code Pro"/>
                      </a:rPr>
                      <m:t>≥</m:t>
                    </m:r>
                    <m:r>
                      <a:rPr lang="en-US" sz="2800" b="0" i="1" smtClean="0">
                        <a:solidFill>
                          <a:srgbClr val="0070C0"/>
                        </a:solidFill>
                        <a:latin typeface="Cambria Math" panose="02040503050406030204" pitchFamily="18" charset="0"/>
                        <a:ea typeface="Source Code Pro"/>
                        <a:cs typeface="Source Code Pro"/>
                        <a:sym typeface="Source Code Pro"/>
                      </a:rPr>
                      <m:t>𝑦</m:t>
                    </m:r>
                  </m:oMath>
                </a14:m>
                <a:r>
                  <a:rPr lang="en-US" sz="2800" dirty="0">
                    <a:latin typeface="Candara" panose="020E0502030303020204" pitchFamily="34" charset="0"/>
                    <a:ea typeface="Helvetica" charset="0"/>
                    <a:cs typeface="Helvetica" charset="0"/>
                  </a:rPr>
                  <a:t> if and only if </a:t>
                </a:r>
                <a14:m>
                  <m:oMath xmlns:m="http://schemas.openxmlformats.org/officeDocument/2006/math">
                    <m:sSub>
                      <m:sSubPr>
                        <m:ctrlPr>
                          <a:rPr lang="ar-AE" sz="2800" i="1">
                            <a:solidFill>
                              <a:srgbClr val="0070C0"/>
                            </a:solidFill>
                            <a:latin typeface="Cambria Math" panose="02040503050406030204" pitchFamily="18" charset="0"/>
                            <a:ea typeface="Source Code Pro"/>
                            <a:cs typeface="Source Code Pro"/>
                            <a:sym typeface="Source Code Pro"/>
                          </a:rPr>
                        </m:ctrlPr>
                      </m:sSubPr>
                      <m:e>
                        <m:r>
                          <a:rPr lang="ar-AE" sz="2800" i="1">
                            <a:solidFill>
                              <a:srgbClr val="0070C0"/>
                            </a:solidFill>
                            <a:latin typeface="Cambria Math" panose="02040503050406030204" pitchFamily="18" charset="0"/>
                            <a:ea typeface="Source Code Pro"/>
                            <a:cs typeface="Source Code Pro"/>
                            <a:sym typeface="Source Code Pro"/>
                          </a:rPr>
                          <m:t>𝑌</m:t>
                        </m:r>
                      </m:e>
                      <m:sub>
                        <m:r>
                          <a:rPr lang="ar-AE" sz="2800" i="1">
                            <a:solidFill>
                              <a:srgbClr val="0070C0"/>
                            </a:solidFill>
                            <a:latin typeface="Cambria Math" panose="02040503050406030204" pitchFamily="18" charset="0"/>
                            <a:ea typeface="Source Code Pro"/>
                            <a:cs typeface="Source Code Pro"/>
                            <a:sym typeface="Source Code Pro"/>
                          </a:rPr>
                          <m:t>1</m:t>
                        </m:r>
                      </m:sub>
                    </m:sSub>
                    <m:r>
                      <a:rPr lang="en-US" sz="2800" b="0" i="1" smtClean="0">
                        <a:solidFill>
                          <a:srgbClr val="0070C0"/>
                        </a:solidFill>
                        <a:latin typeface="Cambria Math" panose="02040503050406030204" pitchFamily="18" charset="0"/>
                        <a:ea typeface="Source Code Pro"/>
                        <a:cs typeface="Source Code Pro"/>
                        <a:sym typeface="Source Code Pro"/>
                      </a:rPr>
                      <m:t>≥</m:t>
                    </m:r>
                    <m:r>
                      <a:rPr lang="en-US" sz="2800" b="0" i="1" smtClean="0">
                        <a:solidFill>
                          <a:srgbClr val="0070C0"/>
                        </a:solidFill>
                        <a:latin typeface="Cambria Math" panose="02040503050406030204" pitchFamily="18" charset="0"/>
                        <a:ea typeface="Source Code Pro"/>
                        <a:cs typeface="Source Code Pro"/>
                        <a:sym typeface="Source Code Pro"/>
                      </a:rPr>
                      <m:t>𝑦</m:t>
                    </m:r>
                    <m:r>
                      <a:rPr lang="en-US" sz="2800" b="0" i="1" smtClean="0">
                        <a:solidFill>
                          <a:srgbClr val="0070C0"/>
                        </a:solidFill>
                        <a:latin typeface="Cambria Math" panose="02040503050406030204" pitchFamily="18" charset="0"/>
                        <a:ea typeface="Source Code Pro"/>
                        <a:cs typeface="Source Code Pro"/>
                        <a:sym typeface="Source Code Pro"/>
                      </a:rPr>
                      <m:t>,…,</m:t>
                    </m:r>
                    <m:sSub>
                      <m:sSubPr>
                        <m:ctrlPr>
                          <a:rPr lang="ar-AE" sz="2800" i="1">
                            <a:solidFill>
                              <a:srgbClr val="0070C0"/>
                            </a:solidFill>
                            <a:latin typeface="Cambria Math" panose="02040503050406030204" pitchFamily="18" charset="0"/>
                            <a:ea typeface="Source Code Pro"/>
                            <a:cs typeface="Source Code Pro"/>
                            <a:sym typeface="Source Code Pro"/>
                          </a:rPr>
                        </m:ctrlPr>
                      </m:sSubPr>
                      <m:e>
                        <m:r>
                          <a:rPr lang="ar-AE" sz="2800" i="1">
                            <a:solidFill>
                              <a:srgbClr val="0070C0"/>
                            </a:solidFill>
                            <a:latin typeface="Cambria Math" panose="02040503050406030204" pitchFamily="18" charset="0"/>
                            <a:ea typeface="Source Code Pro"/>
                            <a:cs typeface="Source Code Pro"/>
                            <a:sym typeface="Source Code Pro"/>
                          </a:rPr>
                          <m:t>𝑌</m:t>
                        </m:r>
                      </m:e>
                      <m:sub>
                        <m:r>
                          <a:rPr lang="en-US" sz="2800" i="1">
                            <a:solidFill>
                              <a:srgbClr val="0070C0"/>
                            </a:solidFill>
                            <a:latin typeface="Cambria Math" panose="02040503050406030204" pitchFamily="18" charset="0"/>
                            <a:ea typeface="Source Code Pro"/>
                            <a:cs typeface="Source Code Pro"/>
                            <a:sym typeface="Source Code Pro"/>
                          </a:rPr>
                          <m:t>𝑚</m:t>
                        </m:r>
                      </m:sub>
                    </m:sSub>
                    <m:r>
                      <a:rPr lang="en-US" sz="2800" b="0" i="1" smtClean="0">
                        <a:solidFill>
                          <a:srgbClr val="0070C0"/>
                        </a:solidFill>
                        <a:latin typeface="Cambria Math" panose="02040503050406030204" pitchFamily="18" charset="0"/>
                        <a:ea typeface="Source Code Pro"/>
                        <a:cs typeface="Source Code Pro"/>
                        <a:sym typeface="Source Code Pro"/>
                      </a:rPr>
                      <m:t>≥</m:t>
                    </m:r>
                    <m:r>
                      <a:rPr lang="en-US" sz="2800" b="0" i="1" smtClean="0">
                        <a:solidFill>
                          <a:srgbClr val="0070C0"/>
                        </a:solidFill>
                        <a:latin typeface="Cambria Math" panose="02040503050406030204" pitchFamily="18" charset="0"/>
                        <a:ea typeface="Source Code Pro"/>
                        <a:cs typeface="Source Code Pro"/>
                        <a:sym typeface="Source Code Pro"/>
                      </a:rPr>
                      <m:t>𝑦</m:t>
                    </m:r>
                  </m:oMath>
                </a14:m>
                <a:endParaRPr lang="en-US" sz="2800" b="1" dirty="0">
                  <a:latin typeface="Candara" panose="020E0502030303020204" pitchFamily="34" charset="0"/>
                  <a:ea typeface="Helvetica" charset="0"/>
                  <a:cs typeface="Helvetica" charset="0"/>
                </a:endParaRPr>
              </a:p>
            </p:txBody>
          </p:sp>
        </mc:Choice>
        <mc:Fallback xmlns="">
          <p:sp>
            <p:nvSpPr>
              <p:cNvPr id="9" name="TextBox 8">
                <a:extLst>
                  <a:ext uri="{FF2B5EF4-FFF2-40B4-BE49-F238E27FC236}">
                    <a16:creationId xmlns:a16="http://schemas.microsoft.com/office/drawing/2014/main" id="{B219869E-8215-D4BF-70A4-49A79E9A5035}"/>
                  </a:ext>
                </a:extLst>
              </p:cNvPr>
              <p:cNvSpPr txBox="1">
                <a:spLocks noRot="1" noChangeAspect="1" noMove="1" noResize="1" noEditPoints="1" noAdjustHandles="1" noChangeArrowheads="1" noChangeShapeType="1" noTextEdit="1"/>
              </p:cNvSpPr>
              <p:nvPr/>
            </p:nvSpPr>
            <p:spPr>
              <a:xfrm>
                <a:off x="660401" y="2975675"/>
                <a:ext cx="11047135" cy="523220"/>
              </a:xfrm>
              <a:prstGeom prst="rect">
                <a:avLst/>
              </a:prstGeom>
              <a:blipFill>
                <a:blip r:embed="rId5"/>
                <a:stretch>
                  <a:fillRect l="-1147" t="-14286"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A70EE0B-5E4F-9509-32F8-29119226F4BD}"/>
                  </a:ext>
                </a:extLst>
              </p:cNvPr>
              <p:cNvSpPr txBox="1"/>
              <p:nvPr/>
            </p:nvSpPr>
            <p:spPr>
              <a:xfrm>
                <a:off x="1144864" y="4212108"/>
                <a:ext cx="8393192"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solidFill>
                            <a:srgbClr val="0070C0"/>
                          </a:solidFill>
                          <a:latin typeface="Cambria Math" panose="02040503050406030204" pitchFamily="18" charset="0"/>
                          <a:ea typeface="Source Code Pro"/>
                          <a:cs typeface="Source Code Pro"/>
                          <a:sym typeface="Source Code Pro"/>
                        </a:rPr>
                        <m:t>𝑃</m:t>
                      </m:r>
                      <m:d>
                        <m:dPr>
                          <m:ctrlPr>
                            <a:rPr lang="en-US" sz="2800" b="0" i="1" smtClean="0">
                              <a:solidFill>
                                <a:srgbClr val="0070C0"/>
                              </a:solidFill>
                              <a:latin typeface="Cambria Math" panose="02040503050406030204" pitchFamily="18" charset="0"/>
                              <a:ea typeface="Source Code Pro"/>
                              <a:cs typeface="Source Code Pro"/>
                              <a:sym typeface="Source Code Pro"/>
                            </a:rPr>
                          </m:ctrlPr>
                        </m:dPr>
                        <m:e>
                          <m:r>
                            <m:rPr>
                              <m:sty m:val="p"/>
                            </m:rPr>
                            <a:rPr lang="en-US" sz="2800">
                              <a:solidFill>
                                <a:srgbClr val="0070C0"/>
                              </a:solidFill>
                              <a:latin typeface="Cambria Math" panose="02040503050406030204" pitchFamily="18" charset="0"/>
                              <a:ea typeface="Source Code Pro"/>
                              <a:cs typeface="Source Code Pro"/>
                              <a:sym typeface="Source Code Pro"/>
                            </a:rPr>
                            <m:t>min</m:t>
                          </m:r>
                          <m:d>
                            <m:dPr>
                              <m:begChr m:val="{"/>
                              <m:endChr m:val="}"/>
                              <m:ctrlPr>
                                <a:rPr lang="en-US" sz="2800" i="1">
                                  <a:solidFill>
                                    <a:srgbClr val="0070C0"/>
                                  </a:solidFill>
                                  <a:latin typeface="Cambria Math" panose="02040503050406030204" pitchFamily="18" charset="0"/>
                                  <a:ea typeface="Source Code Pro"/>
                                  <a:cs typeface="Source Code Pro"/>
                                  <a:sym typeface="Source Code Pro"/>
                                </a:rPr>
                              </m:ctrlPr>
                            </m:dPr>
                            <m:e>
                              <m:sSub>
                                <m:sSubPr>
                                  <m:ctrlPr>
                                    <a:rPr lang="ar-AE" sz="2800" i="1">
                                      <a:solidFill>
                                        <a:srgbClr val="0070C0"/>
                                      </a:solidFill>
                                      <a:latin typeface="Cambria Math" panose="02040503050406030204" pitchFamily="18" charset="0"/>
                                      <a:ea typeface="Source Code Pro"/>
                                      <a:cs typeface="Source Code Pro"/>
                                      <a:sym typeface="Source Code Pro"/>
                                    </a:rPr>
                                  </m:ctrlPr>
                                </m:sSubPr>
                                <m:e>
                                  <m:r>
                                    <a:rPr lang="ar-AE" sz="2800" i="1">
                                      <a:solidFill>
                                        <a:srgbClr val="0070C0"/>
                                      </a:solidFill>
                                      <a:latin typeface="Cambria Math" panose="02040503050406030204" pitchFamily="18" charset="0"/>
                                      <a:ea typeface="Source Code Pro"/>
                                      <a:cs typeface="Source Code Pro"/>
                                      <a:sym typeface="Source Code Pro"/>
                                    </a:rPr>
                                    <m:t>𝑌</m:t>
                                  </m:r>
                                </m:e>
                                <m:sub>
                                  <m:r>
                                    <a:rPr lang="ar-AE" sz="2800" i="1">
                                      <a:solidFill>
                                        <a:srgbClr val="0070C0"/>
                                      </a:solidFill>
                                      <a:latin typeface="Cambria Math" panose="02040503050406030204" pitchFamily="18" charset="0"/>
                                      <a:ea typeface="Source Code Pro"/>
                                      <a:cs typeface="Source Code Pro"/>
                                      <a:sym typeface="Source Code Pro"/>
                                    </a:rPr>
                                    <m:t>1</m:t>
                                  </m:r>
                                </m:sub>
                              </m:sSub>
                              <m:r>
                                <a:rPr lang="ar-AE" sz="2800" i="1">
                                  <a:solidFill>
                                    <a:srgbClr val="0070C0"/>
                                  </a:solidFill>
                                  <a:latin typeface="Cambria Math" panose="02040503050406030204" pitchFamily="18" charset="0"/>
                                  <a:ea typeface="Source Code Pro"/>
                                  <a:cs typeface="Source Code Pro"/>
                                  <a:sym typeface="Source Code Pro"/>
                                </a:rPr>
                                <m:t>, ⋯, </m:t>
                              </m:r>
                              <m:sSub>
                                <m:sSubPr>
                                  <m:ctrlPr>
                                    <a:rPr lang="ar-AE" sz="2800" i="1">
                                      <a:solidFill>
                                        <a:srgbClr val="0070C0"/>
                                      </a:solidFill>
                                      <a:latin typeface="Cambria Math" panose="02040503050406030204" pitchFamily="18" charset="0"/>
                                      <a:ea typeface="Source Code Pro"/>
                                      <a:cs typeface="Source Code Pro"/>
                                      <a:sym typeface="Source Code Pro"/>
                                    </a:rPr>
                                  </m:ctrlPr>
                                </m:sSubPr>
                                <m:e>
                                  <m:r>
                                    <a:rPr lang="ar-AE" sz="2800" i="1">
                                      <a:solidFill>
                                        <a:srgbClr val="0070C0"/>
                                      </a:solidFill>
                                      <a:latin typeface="Cambria Math" panose="02040503050406030204" pitchFamily="18" charset="0"/>
                                      <a:ea typeface="Source Code Pro"/>
                                      <a:cs typeface="Source Code Pro"/>
                                      <a:sym typeface="Source Code Pro"/>
                                    </a:rPr>
                                    <m:t>𝑌</m:t>
                                  </m:r>
                                </m:e>
                                <m:sub>
                                  <m:r>
                                    <a:rPr lang="en-US" sz="2800" i="1">
                                      <a:solidFill>
                                        <a:srgbClr val="0070C0"/>
                                      </a:solidFill>
                                      <a:latin typeface="Cambria Math" panose="02040503050406030204" pitchFamily="18" charset="0"/>
                                      <a:ea typeface="Source Code Pro"/>
                                      <a:cs typeface="Source Code Pro"/>
                                      <a:sym typeface="Source Code Pro"/>
                                    </a:rPr>
                                    <m:t>𝑚</m:t>
                                  </m:r>
                                </m:sub>
                              </m:sSub>
                            </m:e>
                          </m:d>
                          <m:r>
                            <a:rPr lang="en-US" sz="2800" b="0" i="1" smtClean="0">
                              <a:solidFill>
                                <a:srgbClr val="0070C0"/>
                              </a:solidFill>
                              <a:latin typeface="Cambria Math" panose="02040503050406030204" pitchFamily="18" charset="0"/>
                              <a:ea typeface="Source Code Pro"/>
                              <a:cs typeface="Source Code Pro"/>
                              <a:sym typeface="Source Code Pro"/>
                            </a:rPr>
                            <m:t>≥</m:t>
                          </m:r>
                          <m:r>
                            <a:rPr lang="en-US" sz="2800" b="0" i="1" smtClean="0">
                              <a:solidFill>
                                <a:srgbClr val="0070C0"/>
                              </a:solidFill>
                              <a:latin typeface="Cambria Math" panose="02040503050406030204" pitchFamily="18" charset="0"/>
                              <a:ea typeface="Source Code Pro"/>
                              <a:cs typeface="Source Code Pro"/>
                              <a:sym typeface="Source Code Pro"/>
                            </a:rPr>
                            <m:t>𝑦</m:t>
                          </m:r>
                        </m:e>
                      </m:d>
                      <m:r>
                        <a:rPr lang="en-US" sz="2800" b="0" i="1" smtClean="0">
                          <a:solidFill>
                            <a:srgbClr val="0070C0"/>
                          </a:solidFill>
                          <a:latin typeface="Cambria Math" panose="02040503050406030204" pitchFamily="18" charset="0"/>
                          <a:ea typeface="Source Code Pro"/>
                          <a:cs typeface="Source Code Pro"/>
                          <a:sym typeface="Source Code Pro"/>
                        </a:rPr>
                        <m:t>=</m:t>
                      </m:r>
                      <m:r>
                        <a:rPr lang="en-US" sz="2800" b="0" i="1" smtClean="0">
                          <a:solidFill>
                            <a:srgbClr val="0070C0"/>
                          </a:solidFill>
                          <a:latin typeface="Cambria Math" panose="02040503050406030204" pitchFamily="18" charset="0"/>
                          <a:ea typeface="Source Code Pro"/>
                          <a:cs typeface="Source Code Pro"/>
                          <a:sym typeface="Source Code Pro"/>
                        </a:rPr>
                        <m:t>𝑃</m:t>
                      </m:r>
                      <m:r>
                        <a:rPr lang="en-US" sz="2800" b="0" i="1" smtClean="0">
                          <a:solidFill>
                            <a:srgbClr val="0070C0"/>
                          </a:solidFill>
                          <a:latin typeface="Cambria Math" panose="02040503050406030204" pitchFamily="18" charset="0"/>
                          <a:ea typeface="Source Code Pro"/>
                          <a:cs typeface="Source Code Pro"/>
                          <a:sym typeface="Source Code Pro"/>
                        </a:rPr>
                        <m:t>(</m:t>
                      </m:r>
                      <m:sSub>
                        <m:sSubPr>
                          <m:ctrlPr>
                            <a:rPr lang="ar-AE" sz="2800" i="1">
                              <a:solidFill>
                                <a:srgbClr val="0070C0"/>
                              </a:solidFill>
                              <a:latin typeface="Cambria Math" panose="02040503050406030204" pitchFamily="18" charset="0"/>
                              <a:ea typeface="Source Code Pro"/>
                              <a:cs typeface="Source Code Pro"/>
                              <a:sym typeface="Source Code Pro"/>
                            </a:rPr>
                          </m:ctrlPr>
                        </m:sSubPr>
                        <m:e>
                          <m:r>
                            <a:rPr lang="ar-AE" sz="2800" i="1">
                              <a:solidFill>
                                <a:srgbClr val="0070C0"/>
                              </a:solidFill>
                              <a:latin typeface="Cambria Math" panose="02040503050406030204" pitchFamily="18" charset="0"/>
                              <a:ea typeface="Source Code Pro"/>
                              <a:cs typeface="Source Code Pro"/>
                              <a:sym typeface="Source Code Pro"/>
                            </a:rPr>
                            <m:t>𝑌</m:t>
                          </m:r>
                        </m:e>
                        <m:sub>
                          <m:r>
                            <a:rPr lang="ar-AE" sz="2800" i="1">
                              <a:solidFill>
                                <a:srgbClr val="0070C0"/>
                              </a:solidFill>
                              <a:latin typeface="Cambria Math" panose="02040503050406030204" pitchFamily="18" charset="0"/>
                              <a:ea typeface="Source Code Pro"/>
                              <a:cs typeface="Source Code Pro"/>
                              <a:sym typeface="Source Code Pro"/>
                            </a:rPr>
                            <m:t>1</m:t>
                          </m:r>
                        </m:sub>
                      </m:sSub>
                      <m:r>
                        <a:rPr lang="en-US" sz="2800" i="1">
                          <a:solidFill>
                            <a:srgbClr val="0070C0"/>
                          </a:solidFill>
                          <a:latin typeface="Cambria Math" panose="02040503050406030204" pitchFamily="18" charset="0"/>
                          <a:ea typeface="Source Code Pro"/>
                          <a:cs typeface="Source Code Pro"/>
                          <a:sym typeface="Source Code Pro"/>
                        </a:rPr>
                        <m:t>≥</m:t>
                      </m:r>
                      <m:r>
                        <a:rPr lang="en-US" sz="2800" i="1">
                          <a:solidFill>
                            <a:srgbClr val="0070C0"/>
                          </a:solidFill>
                          <a:latin typeface="Cambria Math" panose="02040503050406030204" pitchFamily="18" charset="0"/>
                          <a:ea typeface="Source Code Pro"/>
                          <a:cs typeface="Source Code Pro"/>
                          <a:sym typeface="Source Code Pro"/>
                        </a:rPr>
                        <m:t>𝑦</m:t>
                      </m:r>
                      <m:r>
                        <a:rPr lang="en-US" sz="2800" i="1">
                          <a:solidFill>
                            <a:srgbClr val="0070C0"/>
                          </a:solidFill>
                          <a:latin typeface="Cambria Math" panose="02040503050406030204" pitchFamily="18" charset="0"/>
                          <a:ea typeface="Source Code Pro"/>
                          <a:cs typeface="Source Code Pro"/>
                          <a:sym typeface="Source Code Pro"/>
                        </a:rPr>
                        <m:t>,…,</m:t>
                      </m:r>
                      <m:sSub>
                        <m:sSubPr>
                          <m:ctrlPr>
                            <a:rPr lang="ar-AE" sz="2800" i="1">
                              <a:solidFill>
                                <a:srgbClr val="0070C0"/>
                              </a:solidFill>
                              <a:latin typeface="Cambria Math" panose="02040503050406030204" pitchFamily="18" charset="0"/>
                              <a:ea typeface="Source Code Pro"/>
                              <a:cs typeface="Source Code Pro"/>
                              <a:sym typeface="Source Code Pro"/>
                            </a:rPr>
                          </m:ctrlPr>
                        </m:sSubPr>
                        <m:e>
                          <m:r>
                            <a:rPr lang="ar-AE" sz="2800" i="1">
                              <a:solidFill>
                                <a:srgbClr val="0070C0"/>
                              </a:solidFill>
                              <a:latin typeface="Cambria Math" panose="02040503050406030204" pitchFamily="18" charset="0"/>
                              <a:ea typeface="Source Code Pro"/>
                              <a:cs typeface="Source Code Pro"/>
                              <a:sym typeface="Source Code Pro"/>
                            </a:rPr>
                            <m:t>𝑌</m:t>
                          </m:r>
                        </m:e>
                        <m:sub>
                          <m:r>
                            <a:rPr lang="en-US" sz="2800" i="1">
                              <a:solidFill>
                                <a:srgbClr val="0070C0"/>
                              </a:solidFill>
                              <a:latin typeface="Cambria Math" panose="02040503050406030204" pitchFamily="18" charset="0"/>
                              <a:ea typeface="Source Code Pro"/>
                              <a:cs typeface="Source Code Pro"/>
                              <a:sym typeface="Source Code Pro"/>
                            </a:rPr>
                            <m:t>𝑚</m:t>
                          </m:r>
                        </m:sub>
                      </m:sSub>
                      <m:r>
                        <a:rPr lang="en-US" sz="2800" i="1">
                          <a:solidFill>
                            <a:srgbClr val="0070C0"/>
                          </a:solidFill>
                          <a:latin typeface="Cambria Math" panose="02040503050406030204" pitchFamily="18" charset="0"/>
                          <a:ea typeface="Source Code Pro"/>
                          <a:cs typeface="Source Code Pro"/>
                          <a:sym typeface="Source Code Pro"/>
                        </a:rPr>
                        <m:t>≥</m:t>
                      </m:r>
                      <m:r>
                        <a:rPr lang="en-US" sz="2800" i="1">
                          <a:solidFill>
                            <a:srgbClr val="0070C0"/>
                          </a:solidFill>
                          <a:latin typeface="Cambria Math" panose="02040503050406030204" pitchFamily="18" charset="0"/>
                          <a:ea typeface="Source Code Pro"/>
                          <a:cs typeface="Source Code Pro"/>
                          <a:sym typeface="Source Code Pro"/>
                        </a:rPr>
                        <m:t>𝑦</m:t>
                      </m:r>
                      <m:r>
                        <a:rPr lang="en-US" sz="2800" b="0" i="1" smtClean="0">
                          <a:solidFill>
                            <a:srgbClr val="0070C0"/>
                          </a:solidFill>
                          <a:latin typeface="Cambria Math" panose="02040503050406030204" pitchFamily="18" charset="0"/>
                          <a:ea typeface="Source Code Pro"/>
                          <a:cs typeface="Source Code Pro"/>
                          <a:sym typeface="Source Code Pro"/>
                        </a:rPr>
                        <m:t>)</m:t>
                      </m:r>
                    </m:oMath>
                  </m:oMathPara>
                </a14:m>
                <a:endParaRPr lang="en-US" sz="2800" b="1" dirty="0">
                  <a:latin typeface="Candara" panose="020E0502030303020204" pitchFamily="34" charset="0"/>
                  <a:ea typeface="Helvetica" charset="0"/>
                  <a:cs typeface="Helvetica" charset="0"/>
                </a:endParaRPr>
              </a:p>
            </p:txBody>
          </p:sp>
        </mc:Choice>
        <mc:Fallback xmlns="">
          <p:sp>
            <p:nvSpPr>
              <p:cNvPr id="10" name="TextBox 9">
                <a:extLst>
                  <a:ext uri="{FF2B5EF4-FFF2-40B4-BE49-F238E27FC236}">
                    <a16:creationId xmlns:a16="http://schemas.microsoft.com/office/drawing/2014/main" id="{81F13B4A-CDA7-BC1E-3FB6-E9206BBF18A2}"/>
                  </a:ext>
                </a:extLst>
              </p:cNvPr>
              <p:cNvSpPr txBox="1">
                <a:spLocks noRot="1" noChangeAspect="1" noMove="1" noResize="1" noEditPoints="1" noAdjustHandles="1" noChangeArrowheads="1" noChangeShapeType="1" noTextEdit="1"/>
              </p:cNvSpPr>
              <p:nvPr/>
            </p:nvSpPr>
            <p:spPr>
              <a:xfrm>
                <a:off x="1144864" y="4212108"/>
                <a:ext cx="8393192" cy="523220"/>
              </a:xfrm>
              <a:prstGeom prst="rect">
                <a:avLst/>
              </a:prstGeom>
              <a:blipFill>
                <a:blip r:embed="rId6"/>
                <a:stretch>
                  <a:fillRect l="-453" b="-190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36703BC-051C-9CB0-0A51-35C4C0CC092B}"/>
                  </a:ext>
                </a:extLst>
              </p:cNvPr>
              <p:cNvSpPr txBox="1"/>
              <p:nvPr/>
            </p:nvSpPr>
            <p:spPr>
              <a:xfrm>
                <a:off x="4666713" y="4858308"/>
                <a:ext cx="5267701"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solidFill>
                            <a:srgbClr val="0070C0"/>
                          </a:solidFill>
                          <a:latin typeface="Cambria Math" panose="02040503050406030204" pitchFamily="18" charset="0"/>
                          <a:ea typeface="Source Code Pro"/>
                          <a:cs typeface="Source Code Pro"/>
                          <a:sym typeface="Source Code Pro"/>
                        </a:rPr>
                        <m:t>=</m:t>
                      </m:r>
                      <m:r>
                        <a:rPr lang="en-US" sz="2800" b="0" i="1" smtClean="0">
                          <a:solidFill>
                            <a:srgbClr val="0070C0"/>
                          </a:solidFill>
                          <a:latin typeface="Cambria Math" panose="02040503050406030204" pitchFamily="18" charset="0"/>
                          <a:ea typeface="Source Code Pro"/>
                          <a:cs typeface="Source Code Pro"/>
                          <a:sym typeface="Source Code Pro"/>
                        </a:rPr>
                        <m:t>𝑃</m:t>
                      </m:r>
                      <m:d>
                        <m:dPr>
                          <m:ctrlPr>
                            <a:rPr lang="en-US" sz="2800" b="0" i="1" smtClean="0">
                              <a:solidFill>
                                <a:srgbClr val="0070C0"/>
                              </a:solidFill>
                              <a:latin typeface="Cambria Math" panose="02040503050406030204" pitchFamily="18" charset="0"/>
                              <a:ea typeface="Source Code Pro"/>
                              <a:cs typeface="Source Code Pro"/>
                              <a:sym typeface="Source Code Pro"/>
                            </a:rPr>
                          </m:ctrlPr>
                        </m:dPr>
                        <m:e>
                          <m:sSub>
                            <m:sSubPr>
                              <m:ctrlPr>
                                <a:rPr lang="ar-AE" sz="2800" i="1">
                                  <a:solidFill>
                                    <a:srgbClr val="0070C0"/>
                                  </a:solidFill>
                                  <a:latin typeface="Cambria Math" panose="02040503050406030204" pitchFamily="18" charset="0"/>
                                  <a:ea typeface="Source Code Pro"/>
                                  <a:cs typeface="Source Code Pro"/>
                                  <a:sym typeface="Source Code Pro"/>
                                </a:rPr>
                              </m:ctrlPr>
                            </m:sSubPr>
                            <m:e>
                              <m:r>
                                <a:rPr lang="ar-AE" sz="2800" i="1">
                                  <a:solidFill>
                                    <a:srgbClr val="0070C0"/>
                                  </a:solidFill>
                                  <a:latin typeface="Cambria Math" panose="02040503050406030204" pitchFamily="18" charset="0"/>
                                  <a:ea typeface="Source Code Pro"/>
                                  <a:cs typeface="Source Code Pro"/>
                                  <a:sym typeface="Source Code Pro"/>
                                </a:rPr>
                                <m:t>𝑌</m:t>
                              </m:r>
                            </m:e>
                            <m:sub>
                              <m:r>
                                <a:rPr lang="ar-AE" sz="2800" i="1">
                                  <a:solidFill>
                                    <a:srgbClr val="0070C0"/>
                                  </a:solidFill>
                                  <a:latin typeface="Cambria Math" panose="02040503050406030204" pitchFamily="18" charset="0"/>
                                  <a:ea typeface="Source Code Pro"/>
                                  <a:cs typeface="Source Code Pro"/>
                                  <a:sym typeface="Source Code Pro"/>
                                </a:rPr>
                                <m:t>1</m:t>
                              </m:r>
                            </m:sub>
                          </m:sSub>
                          <m:r>
                            <a:rPr lang="en-US" sz="2800" i="1">
                              <a:solidFill>
                                <a:srgbClr val="0070C0"/>
                              </a:solidFill>
                              <a:latin typeface="Cambria Math" panose="02040503050406030204" pitchFamily="18" charset="0"/>
                              <a:ea typeface="Source Code Pro"/>
                              <a:cs typeface="Source Code Pro"/>
                              <a:sym typeface="Source Code Pro"/>
                            </a:rPr>
                            <m:t>≥</m:t>
                          </m:r>
                          <m:r>
                            <a:rPr lang="en-US" sz="2800" i="1">
                              <a:solidFill>
                                <a:srgbClr val="0070C0"/>
                              </a:solidFill>
                              <a:latin typeface="Cambria Math" panose="02040503050406030204" pitchFamily="18" charset="0"/>
                              <a:ea typeface="Source Code Pro"/>
                              <a:cs typeface="Source Code Pro"/>
                              <a:sym typeface="Source Code Pro"/>
                            </a:rPr>
                            <m:t>𝑦</m:t>
                          </m:r>
                        </m:e>
                      </m:d>
                      <m:r>
                        <a:rPr lang="en-US" sz="2800" b="0" i="1" smtClean="0">
                          <a:solidFill>
                            <a:srgbClr val="0070C0"/>
                          </a:solidFill>
                          <a:latin typeface="Cambria Math" panose="02040503050406030204" pitchFamily="18" charset="0"/>
                          <a:ea typeface="Source Code Pro"/>
                          <a:cs typeface="Source Code Pro"/>
                          <a:sym typeface="Source Code Pro"/>
                        </a:rPr>
                        <m:t>⋯</m:t>
                      </m:r>
                      <m:r>
                        <a:rPr lang="en-US" sz="2800" b="0" i="1" smtClean="0">
                          <a:solidFill>
                            <a:srgbClr val="0070C0"/>
                          </a:solidFill>
                          <a:latin typeface="Cambria Math" panose="02040503050406030204" pitchFamily="18" charset="0"/>
                          <a:ea typeface="Source Code Pro"/>
                          <a:cs typeface="Source Code Pro"/>
                          <a:sym typeface="Source Code Pro"/>
                        </a:rPr>
                        <m:t>𝑃</m:t>
                      </m:r>
                      <m:r>
                        <a:rPr lang="en-US" sz="2800" b="0" i="1" smtClean="0">
                          <a:solidFill>
                            <a:srgbClr val="0070C0"/>
                          </a:solidFill>
                          <a:latin typeface="Cambria Math" panose="02040503050406030204" pitchFamily="18" charset="0"/>
                          <a:ea typeface="Source Code Pro"/>
                          <a:cs typeface="Source Code Pro"/>
                          <a:sym typeface="Source Code Pro"/>
                        </a:rPr>
                        <m:t>(</m:t>
                      </m:r>
                      <m:sSub>
                        <m:sSubPr>
                          <m:ctrlPr>
                            <a:rPr lang="ar-AE" sz="2800" i="1">
                              <a:solidFill>
                                <a:srgbClr val="0070C0"/>
                              </a:solidFill>
                              <a:latin typeface="Cambria Math" panose="02040503050406030204" pitchFamily="18" charset="0"/>
                              <a:ea typeface="Source Code Pro"/>
                              <a:cs typeface="Source Code Pro"/>
                              <a:sym typeface="Source Code Pro"/>
                            </a:rPr>
                          </m:ctrlPr>
                        </m:sSubPr>
                        <m:e>
                          <m:r>
                            <a:rPr lang="ar-AE" sz="2800" i="1">
                              <a:solidFill>
                                <a:srgbClr val="0070C0"/>
                              </a:solidFill>
                              <a:latin typeface="Cambria Math" panose="02040503050406030204" pitchFamily="18" charset="0"/>
                              <a:ea typeface="Source Code Pro"/>
                              <a:cs typeface="Source Code Pro"/>
                              <a:sym typeface="Source Code Pro"/>
                            </a:rPr>
                            <m:t>𝑌</m:t>
                          </m:r>
                        </m:e>
                        <m:sub>
                          <m:r>
                            <a:rPr lang="en-US" sz="2800" i="1">
                              <a:solidFill>
                                <a:srgbClr val="0070C0"/>
                              </a:solidFill>
                              <a:latin typeface="Cambria Math" panose="02040503050406030204" pitchFamily="18" charset="0"/>
                              <a:ea typeface="Source Code Pro"/>
                              <a:cs typeface="Source Code Pro"/>
                              <a:sym typeface="Source Code Pro"/>
                            </a:rPr>
                            <m:t>𝑚</m:t>
                          </m:r>
                        </m:sub>
                      </m:sSub>
                      <m:r>
                        <a:rPr lang="en-US" sz="2800" i="1">
                          <a:solidFill>
                            <a:srgbClr val="0070C0"/>
                          </a:solidFill>
                          <a:latin typeface="Cambria Math" panose="02040503050406030204" pitchFamily="18" charset="0"/>
                          <a:ea typeface="Source Code Pro"/>
                          <a:cs typeface="Source Code Pro"/>
                          <a:sym typeface="Source Code Pro"/>
                        </a:rPr>
                        <m:t>≥</m:t>
                      </m:r>
                      <m:r>
                        <a:rPr lang="en-US" sz="2800" i="1">
                          <a:solidFill>
                            <a:srgbClr val="0070C0"/>
                          </a:solidFill>
                          <a:latin typeface="Cambria Math" panose="02040503050406030204" pitchFamily="18" charset="0"/>
                          <a:ea typeface="Source Code Pro"/>
                          <a:cs typeface="Source Code Pro"/>
                          <a:sym typeface="Source Code Pro"/>
                        </a:rPr>
                        <m:t>𝑦</m:t>
                      </m:r>
                      <m:r>
                        <a:rPr lang="en-US" sz="2800" b="0" i="1" smtClean="0">
                          <a:solidFill>
                            <a:srgbClr val="0070C0"/>
                          </a:solidFill>
                          <a:latin typeface="Cambria Math" panose="02040503050406030204" pitchFamily="18" charset="0"/>
                          <a:ea typeface="Source Code Pro"/>
                          <a:cs typeface="Source Code Pro"/>
                          <a:sym typeface="Source Code Pro"/>
                        </a:rPr>
                        <m:t>)</m:t>
                      </m:r>
                    </m:oMath>
                  </m:oMathPara>
                </a14:m>
                <a:endParaRPr lang="en-US" sz="2800" b="1" dirty="0">
                  <a:latin typeface="Candara" panose="020E0502030303020204" pitchFamily="34" charset="0"/>
                  <a:ea typeface="Helvetica" charset="0"/>
                  <a:cs typeface="Helvetica" charset="0"/>
                </a:endParaRPr>
              </a:p>
            </p:txBody>
          </p:sp>
        </mc:Choice>
        <mc:Fallback xmlns="">
          <p:sp>
            <p:nvSpPr>
              <p:cNvPr id="12" name="TextBox 11">
                <a:extLst>
                  <a:ext uri="{FF2B5EF4-FFF2-40B4-BE49-F238E27FC236}">
                    <a16:creationId xmlns:a16="http://schemas.microsoft.com/office/drawing/2014/main" id="{F70C6323-0E30-72C3-B250-333839A3E290}"/>
                  </a:ext>
                </a:extLst>
              </p:cNvPr>
              <p:cNvSpPr txBox="1">
                <a:spLocks noRot="1" noChangeAspect="1" noMove="1" noResize="1" noEditPoints="1" noAdjustHandles="1" noChangeArrowheads="1" noChangeShapeType="1" noTextEdit="1"/>
              </p:cNvSpPr>
              <p:nvPr/>
            </p:nvSpPr>
            <p:spPr>
              <a:xfrm>
                <a:off x="4666713" y="4858308"/>
                <a:ext cx="5267701" cy="523220"/>
              </a:xfrm>
              <a:prstGeom prst="rect">
                <a:avLst/>
              </a:prstGeom>
              <a:blipFill>
                <a:blip r:embed="rId7"/>
                <a:stretch>
                  <a:fillRect b="-19048"/>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3031B2E0-7CD0-19C1-2086-8D2D60126A04}"/>
              </a:ext>
            </a:extLst>
          </p:cNvPr>
          <p:cNvSpPr txBox="1"/>
          <p:nvPr/>
        </p:nvSpPr>
        <p:spPr>
          <a:xfrm>
            <a:off x="9345478" y="4889085"/>
            <a:ext cx="2541722" cy="461665"/>
          </a:xfrm>
          <a:prstGeom prst="rect">
            <a:avLst/>
          </a:prstGeom>
          <a:noFill/>
        </p:spPr>
        <p:txBody>
          <a:bodyPr wrap="square" rtlCol="0">
            <a:spAutoFit/>
          </a:bodyPr>
          <a:lstStyle/>
          <a:p>
            <a:pPr algn="l"/>
            <a:r>
              <a:rPr lang="en-US" sz="2400" b="0" dirty="0">
                <a:latin typeface="Candara" panose="020E0502030303020204" pitchFamily="34" charset="0"/>
                <a:ea typeface="Helvetica" charset="0"/>
                <a:cs typeface="Helvetica" charset="0"/>
              </a:rPr>
              <a:t>(Independence)</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0CE534B-64B1-2485-64A5-CCBBCF214451}"/>
                  </a:ext>
                </a:extLst>
              </p:cNvPr>
              <p:cNvSpPr txBox="1"/>
              <p:nvPr/>
            </p:nvSpPr>
            <p:spPr>
              <a:xfrm>
                <a:off x="4666713" y="5479319"/>
                <a:ext cx="5267701"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solidFill>
                            <a:srgbClr val="0070C0"/>
                          </a:solidFill>
                          <a:latin typeface="Cambria Math" panose="02040503050406030204" pitchFamily="18" charset="0"/>
                          <a:ea typeface="Source Code Pro"/>
                          <a:cs typeface="Source Code Pro"/>
                          <a:sym typeface="Source Code Pro"/>
                        </a:rPr>
                        <m:t>=</m:t>
                      </m:r>
                      <m:sSup>
                        <m:sSupPr>
                          <m:ctrlPr>
                            <a:rPr lang="en-US" sz="2800" b="0" i="1" smtClean="0">
                              <a:solidFill>
                                <a:srgbClr val="0070C0"/>
                              </a:solidFill>
                              <a:latin typeface="Cambria Math" panose="02040503050406030204" pitchFamily="18" charset="0"/>
                              <a:ea typeface="Source Code Pro"/>
                              <a:sym typeface="Source Code Pro"/>
                            </a:rPr>
                          </m:ctrlPr>
                        </m:sSupPr>
                        <m:e>
                          <m:d>
                            <m:dPr>
                              <m:ctrlPr>
                                <a:rPr lang="en-US" sz="2800" b="0" i="1" smtClean="0">
                                  <a:solidFill>
                                    <a:srgbClr val="0070C0"/>
                                  </a:solidFill>
                                  <a:latin typeface="Cambria Math" panose="02040503050406030204" pitchFamily="18" charset="0"/>
                                  <a:ea typeface="Source Code Pro"/>
                                  <a:sym typeface="Source Code Pro"/>
                                </a:rPr>
                              </m:ctrlPr>
                            </m:dPr>
                            <m:e>
                              <m:r>
                                <a:rPr lang="en-US" sz="2800" b="0" i="1" smtClean="0">
                                  <a:solidFill>
                                    <a:srgbClr val="0070C0"/>
                                  </a:solidFill>
                                  <a:latin typeface="Cambria Math" panose="02040503050406030204" pitchFamily="18" charset="0"/>
                                  <a:ea typeface="Source Code Pro"/>
                                  <a:cs typeface="Source Code Pro"/>
                                  <a:sym typeface="Source Code Pro"/>
                                </a:rPr>
                                <m:t>1−</m:t>
                              </m:r>
                              <m:r>
                                <a:rPr lang="en-US" sz="2800" b="0" i="1" smtClean="0">
                                  <a:solidFill>
                                    <a:srgbClr val="0070C0"/>
                                  </a:solidFill>
                                  <a:latin typeface="Cambria Math" panose="02040503050406030204" pitchFamily="18" charset="0"/>
                                  <a:ea typeface="Source Code Pro"/>
                                  <a:cs typeface="Source Code Pro"/>
                                  <a:sym typeface="Source Code Pro"/>
                                </a:rPr>
                                <m:t>𝑦</m:t>
                              </m:r>
                            </m:e>
                          </m:d>
                        </m:e>
                        <m:sup>
                          <m:r>
                            <a:rPr lang="en-US" sz="2800" b="0" i="1" smtClean="0">
                              <a:solidFill>
                                <a:srgbClr val="0070C0"/>
                              </a:solidFill>
                              <a:latin typeface="Cambria Math" panose="02040503050406030204" pitchFamily="18" charset="0"/>
                              <a:ea typeface="Source Code Pro"/>
                              <a:sym typeface="Source Code Pro"/>
                            </a:rPr>
                            <m:t>𝑚</m:t>
                          </m:r>
                        </m:sup>
                      </m:sSup>
                    </m:oMath>
                  </m:oMathPara>
                </a14:m>
                <a:endParaRPr lang="en-US" sz="2800" b="1" dirty="0">
                  <a:latin typeface="Candara" panose="020E0502030303020204" pitchFamily="34" charset="0"/>
                  <a:ea typeface="Helvetica" charset="0"/>
                  <a:cs typeface="Helvetica" charset="0"/>
                </a:endParaRPr>
              </a:p>
            </p:txBody>
          </p:sp>
        </mc:Choice>
        <mc:Fallback xmlns="">
          <p:sp>
            <p:nvSpPr>
              <p:cNvPr id="14" name="TextBox 13">
                <a:extLst>
                  <a:ext uri="{FF2B5EF4-FFF2-40B4-BE49-F238E27FC236}">
                    <a16:creationId xmlns:a16="http://schemas.microsoft.com/office/drawing/2014/main" id="{8CD6CB64-E54F-EE2D-AA4F-1136E4CEBEAA}"/>
                  </a:ext>
                </a:extLst>
              </p:cNvPr>
              <p:cNvSpPr txBox="1">
                <a:spLocks noRot="1" noChangeAspect="1" noMove="1" noResize="1" noEditPoints="1" noAdjustHandles="1" noChangeArrowheads="1" noChangeShapeType="1" noTextEdit="1"/>
              </p:cNvSpPr>
              <p:nvPr/>
            </p:nvSpPr>
            <p:spPr>
              <a:xfrm>
                <a:off x="4666713" y="5479319"/>
                <a:ext cx="5267701" cy="523220"/>
              </a:xfrm>
              <a:prstGeom prst="rect">
                <a:avLst/>
              </a:prstGeom>
              <a:blipFill>
                <a:blip r:embed="rId8"/>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82099873-8A25-F43C-822D-03324A71C8C5}"/>
                  </a:ext>
                </a:extLst>
              </p:cNvPr>
              <p:cNvSpPr/>
              <p:nvPr/>
            </p:nvSpPr>
            <p:spPr>
              <a:xfrm>
                <a:off x="2174641" y="4757690"/>
                <a:ext cx="141083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070C0"/>
                          </a:solidFill>
                          <a:latin typeface="Cambria Math" panose="02040503050406030204" pitchFamily="18" charset="0"/>
                          <a:ea typeface="Source Code Pro"/>
                          <a:cs typeface="Source Code Pro"/>
                          <a:sym typeface="Source Code Pro"/>
                        </a:rPr>
                        <m:t>𝑦</m:t>
                      </m:r>
                      <m:r>
                        <a:rPr lang="en-US" sz="2400" b="0" i="1" smtClean="0">
                          <a:solidFill>
                            <a:srgbClr val="0070C0"/>
                          </a:solidFill>
                          <a:latin typeface="Cambria Math" panose="02040503050406030204" pitchFamily="18" charset="0"/>
                          <a:ea typeface="Source Code Pro"/>
                          <a:cs typeface="Source Code Pro"/>
                          <a:sym typeface="Source Code Pro"/>
                        </a:rPr>
                        <m:t>∈[0,1]</m:t>
                      </m:r>
                    </m:oMath>
                  </m:oMathPara>
                </a14:m>
                <a:endParaRPr lang="en-US" sz="2400" dirty="0">
                  <a:latin typeface="Candara" panose="020E0502030303020204" pitchFamily="34" charset="0"/>
                </a:endParaRPr>
              </a:p>
            </p:txBody>
          </p:sp>
        </mc:Choice>
        <mc:Fallback xmlns="">
          <p:sp>
            <p:nvSpPr>
              <p:cNvPr id="15" name="Rectangle 14">
                <a:extLst>
                  <a:ext uri="{FF2B5EF4-FFF2-40B4-BE49-F238E27FC236}">
                    <a16:creationId xmlns:a16="http://schemas.microsoft.com/office/drawing/2014/main" id="{B125EB41-9189-429B-0B0B-2A9A911DC0F4}"/>
                  </a:ext>
                </a:extLst>
              </p:cNvPr>
              <p:cNvSpPr>
                <a:spLocks noRot="1" noChangeAspect="1" noMove="1" noResize="1" noEditPoints="1" noAdjustHandles="1" noChangeArrowheads="1" noChangeShapeType="1" noTextEdit="1"/>
              </p:cNvSpPr>
              <p:nvPr/>
            </p:nvSpPr>
            <p:spPr>
              <a:xfrm>
                <a:off x="2174641" y="4757690"/>
                <a:ext cx="1410835" cy="461665"/>
              </a:xfrm>
              <a:prstGeom prst="rect">
                <a:avLst/>
              </a:prstGeom>
              <a:blipFill>
                <a:blip r:embed="rId9"/>
                <a:stretch>
                  <a:fillRect r="-893" b="-189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DC17E49-D08A-1192-CEA2-986EEA9BAAEF}"/>
                  </a:ext>
                </a:extLst>
              </p:cNvPr>
              <p:cNvSpPr/>
              <p:nvPr/>
            </p:nvSpPr>
            <p:spPr>
              <a:xfrm>
                <a:off x="4666713" y="6124461"/>
                <a:ext cx="6616555" cy="523220"/>
              </a:xfrm>
              <a:prstGeom prst="rect">
                <a:avLst/>
              </a:prstGeom>
            </p:spPr>
            <p:txBody>
              <a:bodyPr wrap="none">
                <a:spAutoFit/>
              </a:bodyPr>
              <a:lstStyle/>
              <a:p>
                <a:r>
                  <a:rPr lang="en-US" sz="2800" dirty="0">
                    <a:solidFill>
                      <a:srgbClr val="C00000"/>
                    </a:solidFill>
                    <a:latin typeface="Candara" panose="020E0502030303020204" pitchFamily="34" charset="0"/>
                    <a:ea typeface="Source Code Pro"/>
                    <a:cs typeface="Source Code Pro"/>
                    <a:sym typeface="Source Code Pro"/>
                  </a:rPr>
                  <a:t> </a:t>
                </a:r>
                <a14:m>
                  <m:oMath xmlns:m="http://schemas.openxmlformats.org/officeDocument/2006/math">
                    <m:r>
                      <a:rPr lang="en-US" sz="2800" b="0" i="1" smtClean="0">
                        <a:solidFill>
                          <a:srgbClr val="C00000"/>
                        </a:solidFill>
                        <a:latin typeface="Cambria Math" panose="02040503050406030204" pitchFamily="18" charset="0"/>
                        <a:ea typeface="Source Code Pro"/>
                        <a:cs typeface="Source Code Pro"/>
                        <a:sym typeface="Source Code Pro"/>
                      </a:rPr>
                      <m:t>⇒</m:t>
                    </m:r>
                    <m:r>
                      <a:rPr lang="en-US" sz="2800" i="1" smtClean="0">
                        <a:solidFill>
                          <a:srgbClr val="0070C0"/>
                        </a:solidFill>
                        <a:latin typeface="Cambria Math" panose="02040503050406030204" pitchFamily="18" charset="0"/>
                        <a:ea typeface="Source Code Pro"/>
                        <a:cs typeface="Source Code Pro"/>
                        <a:sym typeface="Source Code Pro"/>
                      </a:rPr>
                      <m:t>𝑃</m:t>
                    </m:r>
                    <m:d>
                      <m:dPr>
                        <m:ctrlPr>
                          <a:rPr lang="en-US" sz="2800" i="1">
                            <a:solidFill>
                              <a:srgbClr val="0070C0"/>
                            </a:solidFill>
                            <a:latin typeface="Cambria Math" panose="02040503050406030204" pitchFamily="18" charset="0"/>
                            <a:ea typeface="Source Code Pro"/>
                            <a:cs typeface="Source Code Pro"/>
                            <a:sym typeface="Source Code Pro"/>
                          </a:rPr>
                        </m:ctrlPr>
                      </m:dPr>
                      <m:e>
                        <m:r>
                          <m:rPr>
                            <m:sty m:val="p"/>
                          </m:rPr>
                          <a:rPr lang="en-US" sz="2800">
                            <a:solidFill>
                              <a:srgbClr val="0070C0"/>
                            </a:solidFill>
                            <a:latin typeface="Cambria Math" panose="02040503050406030204" pitchFamily="18" charset="0"/>
                            <a:ea typeface="Source Code Pro"/>
                            <a:cs typeface="Source Code Pro"/>
                            <a:sym typeface="Source Code Pro"/>
                          </a:rPr>
                          <m:t>min</m:t>
                        </m:r>
                        <m:d>
                          <m:dPr>
                            <m:begChr m:val="{"/>
                            <m:endChr m:val="}"/>
                            <m:ctrlPr>
                              <a:rPr lang="en-US" sz="2800" i="1">
                                <a:solidFill>
                                  <a:srgbClr val="0070C0"/>
                                </a:solidFill>
                                <a:latin typeface="Cambria Math" panose="02040503050406030204" pitchFamily="18" charset="0"/>
                                <a:ea typeface="Source Code Pro"/>
                                <a:cs typeface="Source Code Pro"/>
                                <a:sym typeface="Source Code Pro"/>
                              </a:rPr>
                            </m:ctrlPr>
                          </m:dPr>
                          <m:e>
                            <m:sSub>
                              <m:sSubPr>
                                <m:ctrlPr>
                                  <a:rPr lang="ar-AE" sz="2800" i="1">
                                    <a:solidFill>
                                      <a:srgbClr val="0070C0"/>
                                    </a:solidFill>
                                    <a:latin typeface="Cambria Math" panose="02040503050406030204" pitchFamily="18" charset="0"/>
                                    <a:ea typeface="Source Code Pro"/>
                                    <a:cs typeface="Source Code Pro"/>
                                    <a:sym typeface="Source Code Pro"/>
                                  </a:rPr>
                                </m:ctrlPr>
                              </m:sSubPr>
                              <m:e>
                                <m:r>
                                  <a:rPr lang="ar-AE" sz="2800" i="1">
                                    <a:solidFill>
                                      <a:srgbClr val="0070C0"/>
                                    </a:solidFill>
                                    <a:latin typeface="Cambria Math" panose="02040503050406030204" pitchFamily="18" charset="0"/>
                                    <a:ea typeface="Source Code Pro"/>
                                    <a:cs typeface="Source Code Pro"/>
                                    <a:sym typeface="Source Code Pro"/>
                                  </a:rPr>
                                  <m:t>𝑌</m:t>
                                </m:r>
                              </m:e>
                              <m:sub>
                                <m:r>
                                  <a:rPr lang="ar-AE" sz="2800" i="1">
                                    <a:solidFill>
                                      <a:srgbClr val="0070C0"/>
                                    </a:solidFill>
                                    <a:latin typeface="Cambria Math" panose="02040503050406030204" pitchFamily="18" charset="0"/>
                                    <a:ea typeface="Source Code Pro"/>
                                    <a:cs typeface="Source Code Pro"/>
                                    <a:sym typeface="Source Code Pro"/>
                                  </a:rPr>
                                  <m:t>1</m:t>
                                </m:r>
                              </m:sub>
                            </m:sSub>
                            <m:r>
                              <a:rPr lang="ar-AE" sz="2800" i="1">
                                <a:solidFill>
                                  <a:srgbClr val="0070C0"/>
                                </a:solidFill>
                                <a:latin typeface="Cambria Math" panose="02040503050406030204" pitchFamily="18" charset="0"/>
                                <a:ea typeface="Source Code Pro"/>
                                <a:cs typeface="Source Code Pro"/>
                                <a:sym typeface="Source Code Pro"/>
                              </a:rPr>
                              <m:t>, ⋯, </m:t>
                            </m:r>
                            <m:sSub>
                              <m:sSubPr>
                                <m:ctrlPr>
                                  <a:rPr lang="ar-AE" sz="2800" i="1">
                                    <a:solidFill>
                                      <a:srgbClr val="0070C0"/>
                                    </a:solidFill>
                                    <a:latin typeface="Cambria Math" panose="02040503050406030204" pitchFamily="18" charset="0"/>
                                    <a:ea typeface="Source Code Pro"/>
                                    <a:cs typeface="Source Code Pro"/>
                                    <a:sym typeface="Source Code Pro"/>
                                  </a:rPr>
                                </m:ctrlPr>
                              </m:sSubPr>
                              <m:e>
                                <m:r>
                                  <a:rPr lang="ar-AE" sz="2800" i="1">
                                    <a:solidFill>
                                      <a:srgbClr val="0070C0"/>
                                    </a:solidFill>
                                    <a:latin typeface="Cambria Math" panose="02040503050406030204" pitchFamily="18" charset="0"/>
                                    <a:ea typeface="Source Code Pro"/>
                                    <a:cs typeface="Source Code Pro"/>
                                    <a:sym typeface="Source Code Pro"/>
                                  </a:rPr>
                                  <m:t>𝑌</m:t>
                                </m:r>
                              </m:e>
                              <m:sub>
                                <m:r>
                                  <a:rPr lang="en-US" sz="2800" i="1">
                                    <a:solidFill>
                                      <a:srgbClr val="0070C0"/>
                                    </a:solidFill>
                                    <a:latin typeface="Cambria Math" panose="02040503050406030204" pitchFamily="18" charset="0"/>
                                    <a:ea typeface="Source Code Pro"/>
                                    <a:cs typeface="Source Code Pro"/>
                                    <a:sym typeface="Source Code Pro"/>
                                  </a:rPr>
                                  <m:t>𝑚</m:t>
                                </m:r>
                              </m:sub>
                            </m:sSub>
                          </m:e>
                        </m:d>
                        <m:r>
                          <a:rPr lang="en-US" sz="2800" b="0" i="1" smtClean="0">
                            <a:solidFill>
                              <a:srgbClr val="0070C0"/>
                            </a:solidFill>
                            <a:latin typeface="Cambria Math" panose="02040503050406030204" pitchFamily="18" charset="0"/>
                            <a:ea typeface="Source Code Pro"/>
                            <a:cs typeface="Source Code Pro"/>
                            <a:sym typeface="Source Code Pro"/>
                          </a:rPr>
                          <m:t>≤</m:t>
                        </m:r>
                        <m:r>
                          <a:rPr lang="en-US" sz="2800" i="1">
                            <a:solidFill>
                              <a:srgbClr val="0070C0"/>
                            </a:solidFill>
                            <a:latin typeface="Cambria Math" panose="02040503050406030204" pitchFamily="18" charset="0"/>
                            <a:ea typeface="Source Code Pro"/>
                            <a:cs typeface="Source Code Pro"/>
                            <a:sym typeface="Source Code Pro"/>
                          </a:rPr>
                          <m:t>𝑦</m:t>
                        </m:r>
                      </m:e>
                    </m:d>
                    <m:r>
                      <a:rPr lang="en-US" sz="2800" b="0" i="1" smtClean="0">
                        <a:solidFill>
                          <a:srgbClr val="0070C0"/>
                        </a:solidFill>
                        <a:latin typeface="Cambria Math" panose="02040503050406030204" pitchFamily="18" charset="0"/>
                        <a:ea typeface="Source Code Pro"/>
                        <a:cs typeface="Source Code Pro"/>
                        <a:sym typeface="Source Code Pro"/>
                      </a:rPr>
                      <m:t>=1−</m:t>
                    </m:r>
                    <m:sSup>
                      <m:sSupPr>
                        <m:ctrlPr>
                          <a:rPr lang="en-US" sz="2800" i="1">
                            <a:solidFill>
                              <a:srgbClr val="0070C0"/>
                            </a:solidFill>
                            <a:latin typeface="Cambria Math" panose="02040503050406030204" pitchFamily="18" charset="0"/>
                            <a:ea typeface="Source Code Pro"/>
                            <a:sym typeface="Source Code Pro"/>
                          </a:rPr>
                        </m:ctrlPr>
                      </m:sSupPr>
                      <m:e>
                        <m:d>
                          <m:dPr>
                            <m:ctrlPr>
                              <a:rPr lang="en-US" sz="2800" i="1">
                                <a:solidFill>
                                  <a:srgbClr val="0070C0"/>
                                </a:solidFill>
                                <a:latin typeface="Cambria Math" panose="02040503050406030204" pitchFamily="18" charset="0"/>
                                <a:ea typeface="Source Code Pro"/>
                                <a:sym typeface="Source Code Pro"/>
                              </a:rPr>
                            </m:ctrlPr>
                          </m:dPr>
                          <m:e>
                            <m:r>
                              <a:rPr lang="en-US" sz="2800" i="1">
                                <a:solidFill>
                                  <a:srgbClr val="0070C0"/>
                                </a:solidFill>
                                <a:latin typeface="Cambria Math" panose="02040503050406030204" pitchFamily="18" charset="0"/>
                                <a:ea typeface="Source Code Pro"/>
                                <a:cs typeface="Source Code Pro"/>
                                <a:sym typeface="Source Code Pro"/>
                              </a:rPr>
                              <m:t>1−</m:t>
                            </m:r>
                            <m:r>
                              <a:rPr lang="en-US" sz="2800" i="1">
                                <a:solidFill>
                                  <a:srgbClr val="0070C0"/>
                                </a:solidFill>
                                <a:latin typeface="Cambria Math" panose="02040503050406030204" pitchFamily="18" charset="0"/>
                                <a:ea typeface="Source Code Pro"/>
                                <a:cs typeface="Source Code Pro"/>
                                <a:sym typeface="Source Code Pro"/>
                              </a:rPr>
                              <m:t>𝑦</m:t>
                            </m:r>
                          </m:e>
                        </m:d>
                      </m:e>
                      <m:sup>
                        <m:r>
                          <a:rPr lang="en-US" sz="2800" i="1">
                            <a:solidFill>
                              <a:srgbClr val="0070C0"/>
                            </a:solidFill>
                            <a:latin typeface="Cambria Math" panose="02040503050406030204" pitchFamily="18" charset="0"/>
                            <a:ea typeface="Source Code Pro"/>
                            <a:sym typeface="Source Code Pro"/>
                          </a:rPr>
                          <m:t>𝑚</m:t>
                        </m:r>
                      </m:sup>
                    </m:sSup>
                  </m:oMath>
                </a14:m>
                <a:endParaRPr lang="en-US" sz="2800" dirty="0">
                  <a:latin typeface="Candara" panose="020E0502030303020204" pitchFamily="34" charset="0"/>
                </a:endParaRPr>
              </a:p>
            </p:txBody>
          </p:sp>
        </mc:Choice>
        <mc:Fallback xmlns="">
          <p:sp>
            <p:nvSpPr>
              <p:cNvPr id="16" name="Rectangle 15">
                <a:extLst>
                  <a:ext uri="{FF2B5EF4-FFF2-40B4-BE49-F238E27FC236}">
                    <a16:creationId xmlns:a16="http://schemas.microsoft.com/office/drawing/2014/main" id="{68E1CFFE-6649-BBAA-7C62-B63B3CBE62F6}"/>
                  </a:ext>
                </a:extLst>
              </p:cNvPr>
              <p:cNvSpPr>
                <a:spLocks noRot="1" noChangeAspect="1" noMove="1" noResize="1" noEditPoints="1" noAdjustHandles="1" noChangeArrowheads="1" noChangeShapeType="1" noTextEdit="1"/>
              </p:cNvSpPr>
              <p:nvPr/>
            </p:nvSpPr>
            <p:spPr>
              <a:xfrm>
                <a:off x="4666713" y="6124461"/>
                <a:ext cx="6616555" cy="523220"/>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6870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9CDD-DE35-2F0D-3A07-ACBE0738382D}"/>
              </a:ext>
            </a:extLst>
          </p:cNvPr>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1A64B5B-B5F9-EA9E-E364-FA26F1F3DF17}"/>
                  </a:ext>
                </a:extLst>
              </p:cNvPr>
              <p:cNvSpPr/>
              <p:nvPr/>
            </p:nvSpPr>
            <p:spPr>
              <a:xfrm>
                <a:off x="1009113" y="1793092"/>
                <a:ext cx="7694414" cy="523220"/>
              </a:xfrm>
              <a:prstGeom prst="rect">
                <a:avLst/>
              </a:prstGeom>
            </p:spPr>
            <p:txBody>
              <a:bodyPr wrap="none">
                <a:spAutoFit/>
              </a:bodyPr>
              <a:lstStyle/>
              <a:p>
                <a:r>
                  <a:rPr lang="en-US" sz="2800" dirty="0">
                    <a:solidFill>
                      <a:srgbClr val="C00000"/>
                    </a:solidFill>
                    <a:latin typeface="Candara" panose="020E0502030303020204" pitchFamily="34" charset="0"/>
                    <a:ea typeface="Source Code Pro"/>
                    <a:cs typeface="Source Code Pro"/>
                    <a:sym typeface="Source Code Pro"/>
                  </a:rPr>
                  <a:t> </a:t>
                </a:r>
                <a14:m>
                  <m:oMath xmlns:m="http://schemas.openxmlformats.org/officeDocument/2006/math">
                    <m:sSub>
                      <m:sSubPr>
                        <m:ctrlPr>
                          <a:rPr lang="en-US" sz="2800" b="0" i="1" smtClean="0">
                            <a:solidFill>
                              <a:srgbClr val="0070C0"/>
                            </a:solidFill>
                            <a:latin typeface="Cambria Math" panose="02040503050406030204" pitchFamily="18" charset="0"/>
                            <a:ea typeface="Source Code Pro"/>
                            <a:cs typeface="Source Code Pro"/>
                            <a:sym typeface="Source Code Pro"/>
                          </a:rPr>
                        </m:ctrlPr>
                      </m:sSubPr>
                      <m:e>
                        <m:r>
                          <a:rPr lang="en-US" sz="2800" b="0" i="1" smtClean="0">
                            <a:solidFill>
                              <a:srgbClr val="0070C0"/>
                            </a:solidFill>
                            <a:latin typeface="Cambria Math" panose="02040503050406030204" pitchFamily="18" charset="0"/>
                            <a:ea typeface="Source Code Pro"/>
                            <a:cs typeface="Source Code Pro"/>
                            <a:sym typeface="Source Code Pro"/>
                          </a:rPr>
                          <m:t>𝐹</m:t>
                        </m:r>
                      </m:e>
                      <m:sub>
                        <m:r>
                          <a:rPr lang="en-US" sz="2800" b="0" i="1" smtClean="0">
                            <a:solidFill>
                              <a:srgbClr val="0070C0"/>
                            </a:solidFill>
                            <a:latin typeface="Cambria Math" panose="02040503050406030204" pitchFamily="18" charset="0"/>
                            <a:ea typeface="Source Code Pro"/>
                            <a:cs typeface="Source Code Pro"/>
                            <a:sym typeface="Source Code Pro"/>
                          </a:rPr>
                          <m:t>𝑌</m:t>
                        </m:r>
                      </m:sub>
                    </m:sSub>
                    <m:d>
                      <m:dPr>
                        <m:ctrlPr>
                          <a:rPr lang="en-US" sz="2800" b="0" i="1" smtClean="0">
                            <a:solidFill>
                              <a:srgbClr val="0070C0"/>
                            </a:solidFill>
                            <a:latin typeface="Cambria Math" panose="02040503050406030204" pitchFamily="18" charset="0"/>
                            <a:ea typeface="Source Code Pro"/>
                            <a:cs typeface="Source Code Pro"/>
                            <a:sym typeface="Source Code Pro"/>
                          </a:rPr>
                        </m:ctrlPr>
                      </m:dPr>
                      <m:e>
                        <m:r>
                          <a:rPr lang="en-US" sz="2800" b="0" i="1" smtClean="0">
                            <a:solidFill>
                              <a:srgbClr val="0070C0"/>
                            </a:solidFill>
                            <a:latin typeface="Cambria Math" panose="02040503050406030204" pitchFamily="18" charset="0"/>
                            <a:ea typeface="Source Code Pro"/>
                            <a:cs typeface="Source Code Pro"/>
                            <a:sym typeface="Source Code Pro"/>
                          </a:rPr>
                          <m:t>𝑦</m:t>
                        </m:r>
                      </m:e>
                    </m:d>
                    <m:r>
                      <a:rPr lang="en-US" sz="2800" b="0" i="1" smtClean="0">
                        <a:solidFill>
                          <a:srgbClr val="0070C0"/>
                        </a:solidFill>
                        <a:latin typeface="Cambria Math" panose="02040503050406030204" pitchFamily="18" charset="0"/>
                        <a:ea typeface="Source Code Pro"/>
                        <a:cs typeface="Source Code Pro"/>
                        <a:sym typeface="Source Code Pro"/>
                      </a:rPr>
                      <m:t>=</m:t>
                    </m:r>
                    <m:r>
                      <a:rPr lang="en-US" sz="2800" i="1">
                        <a:solidFill>
                          <a:srgbClr val="0070C0"/>
                        </a:solidFill>
                        <a:latin typeface="Cambria Math" panose="02040503050406030204" pitchFamily="18" charset="0"/>
                        <a:ea typeface="Source Code Pro"/>
                        <a:cs typeface="Source Code Pro"/>
                        <a:sym typeface="Source Code Pro"/>
                      </a:rPr>
                      <m:t>𝑃</m:t>
                    </m:r>
                    <m:d>
                      <m:dPr>
                        <m:ctrlPr>
                          <a:rPr lang="en-US" sz="2800" i="1">
                            <a:solidFill>
                              <a:srgbClr val="0070C0"/>
                            </a:solidFill>
                            <a:latin typeface="Cambria Math" panose="02040503050406030204" pitchFamily="18" charset="0"/>
                            <a:ea typeface="Source Code Pro"/>
                            <a:cs typeface="Source Code Pro"/>
                            <a:sym typeface="Source Code Pro"/>
                          </a:rPr>
                        </m:ctrlPr>
                      </m:dPr>
                      <m:e>
                        <m:r>
                          <m:rPr>
                            <m:sty m:val="p"/>
                          </m:rPr>
                          <a:rPr lang="en-US" sz="2800">
                            <a:solidFill>
                              <a:srgbClr val="0070C0"/>
                            </a:solidFill>
                            <a:latin typeface="Cambria Math" panose="02040503050406030204" pitchFamily="18" charset="0"/>
                            <a:ea typeface="Source Code Pro"/>
                            <a:cs typeface="Source Code Pro"/>
                            <a:sym typeface="Source Code Pro"/>
                          </a:rPr>
                          <m:t>min</m:t>
                        </m:r>
                        <m:d>
                          <m:dPr>
                            <m:begChr m:val="{"/>
                            <m:endChr m:val="}"/>
                            <m:ctrlPr>
                              <a:rPr lang="en-US" sz="2800" i="1">
                                <a:solidFill>
                                  <a:srgbClr val="0070C0"/>
                                </a:solidFill>
                                <a:latin typeface="Cambria Math" panose="02040503050406030204" pitchFamily="18" charset="0"/>
                                <a:ea typeface="Source Code Pro"/>
                                <a:cs typeface="Source Code Pro"/>
                                <a:sym typeface="Source Code Pro"/>
                              </a:rPr>
                            </m:ctrlPr>
                          </m:dPr>
                          <m:e>
                            <m:sSub>
                              <m:sSubPr>
                                <m:ctrlPr>
                                  <a:rPr lang="ar-AE" sz="2800" i="1">
                                    <a:solidFill>
                                      <a:srgbClr val="0070C0"/>
                                    </a:solidFill>
                                    <a:latin typeface="Cambria Math" panose="02040503050406030204" pitchFamily="18" charset="0"/>
                                    <a:ea typeface="Source Code Pro"/>
                                    <a:cs typeface="Source Code Pro"/>
                                    <a:sym typeface="Source Code Pro"/>
                                  </a:rPr>
                                </m:ctrlPr>
                              </m:sSubPr>
                              <m:e>
                                <m:r>
                                  <a:rPr lang="ar-AE" sz="2800" i="1">
                                    <a:solidFill>
                                      <a:srgbClr val="0070C0"/>
                                    </a:solidFill>
                                    <a:latin typeface="Cambria Math" panose="02040503050406030204" pitchFamily="18" charset="0"/>
                                    <a:ea typeface="Source Code Pro"/>
                                    <a:cs typeface="Source Code Pro"/>
                                    <a:sym typeface="Source Code Pro"/>
                                  </a:rPr>
                                  <m:t>𝑌</m:t>
                                </m:r>
                              </m:e>
                              <m:sub>
                                <m:r>
                                  <a:rPr lang="ar-AE" sz="2800" i="1">
                                    <a:solidFill>
                                      <a:srgbClr val="0070C0"/>
                                    </a:solidFill>
                                    <a:latin typeface="Cambria Math" panose="02040503050406030204" pitchFamily="18" charset="0"/>
                                    <a:ea typeface="Source Code Pro"/>
                                    <a:cs typeface="Source Code Pro"/>
                                    <a:sym typeface="Source Code Pro"/>
                                  </a:rPr>
                                  <m:t>1</m:t>
                                </m:r>
                              </m:sub>
                            </m:sSub>
                            <m:r>
                              <a:rPr lang="ar-AE" sz="2800" i="1">
                                <a:solidFill>
                                  <a:srgbClr val="0070C0"/>
                                </a:solidFill>
                                <a:latin typeface="Cambria Math" panose="02040503050406030204" pitchFamily="18" charset="0"/>
                                <a:ea typeface="Source Code Pro"/>
                                <a:cs typeface="Source Code Pro"/>
                                <a:sym typeface="Source Code Pro"/>
                              </a:rPr>
                              <m:t>, ⋯, </m:t>
                            </m:r>
                            <m:sSub>
                              <m:sSubPr>
                                <m:ctrlPr>
                                  <a:rPr lang="ar-AE" sz="2800" i="1">
                                    <a:solidFill>
                                      <a:srgbClr val="0070C0"/>
                                    </a:solidFill>
                                    <a:latin typeface="Cambria Math" panose="02040503050406030204" pitchFamily="18" charset="0"/>
                                    <a:ea typeface="Source Code Pro"/>
                                    <a:cs typeface="Source Code Pro"/>
                                    <a:sym typeface="Source Code Pro"/>
                                  </a:rPr>
                                </m:ctrlPr>
                              </m:sSubPr>
                              <m:e>
                                <m:r>
                                  <a:rPr lang="ar-AE" sz="2800" i="1">
                                    <a:solidFill>
                                      <a:srgbClr val="0070C0"/>
                                    </a:solidFill>
                                    <a:latin typeface="Cambria Math" panose="02040503050406030204" pitchFamily="18" charset="0"/>
                                    <a:ea typeface="Source Code Pro"/>
                                    <a:cs typeface="Source Code Pro"/>
                                    <a:sym typeface="Source Code Pro"/>
                                  </a:rPr>
                                  <m:t>𝑌</m:t>
                                </m:r>
                              </m:e>
                              <m:sub>
                                <m:r>
                                  <a:rPr lang="en-US" sz="2800" i="1">
                                    <a:solidFill>
                                      <a:srgbClr val="0070C0"/>
                                    </a:solidFill>
                                    <a:latin typeface="Cambria Math" panose="02040503050406030204" pitchFamily="18" charset="0"/>
                                    <a:ea typeface="Source Code Pro"/>
                                    <a:cs typeface="Source Code Pro"/>
                                    <a:sym typeface="Source Code Pro"/>
                                  </a:rPr>
                                  <m:t>𝑚</m:t>
                                </m:r>
                              </m:sub>
                            </m:sSub>
                          </m:e>
                        </m:d>
                        <m:r>
                          <a:rPr lang="en-US" sz="2800" i="1">
                            <a:solidFill>
                              <a:srgbClr val="0070C0"/>
                            </a:solidFill>
                            <a:latin typeface="Cambria Math" panose="02040503050406030204" pitchFamily="18" charset="0"/>
                            <a:ea typeface="Source Code Pro"/>
                            <a:cs typeface="Source Code Pro"/>
                            <a:sym typeface="Source Code Pro"/>
                          </a:rPr>
                          <m:t>≤</m:t>
                        </m:r>
                        <m:r>
                          <a:rPr lang="en-US" sz="2800" i="1">
                            <a:solidFill>
                              <a:srgbClr val="0070C0"/>
                            </a:solidFill>
                            <a:latin typeface="Cambria Math" panose="02040503050406030204" pitchFamily="18" charset="0"/>
                            <a:ea typeface="Source Code Pro"/>
                            <a:cs typeface="Source Code Pro"/>
                            <a:sym typeface="Source Code Pro"/>
                          </a:rPr>
                          <m:t>𝑦</m:t>
                        </m:r>
                      </m:e>
                    </m:d>
                    <m:r>
                      <a:rPr lang="en-US" sz="2800" i="1">
                        <a:solidFill>
                          <a:srgbClr val="0070C0"/>
                        </a:solidFill>
                        <a:latin typeface="Cambria Math" panose="02040503050406030204" pitchFamily="18" charset="0"/>
                        <a:ea typeface="Source Code Pro"/>
                        <a:cs typeface="Source Code Pro"/>
                        <a:sym typeface="Source Code Pro"/>
                      </a:rPr>
                      <m:t>=1−</m:t>
                    </m:r>
                    <m:sSup>
                      <m:sSupPr>
                        <m:ctrlPr>
                          <a:rPr lang="en-US" sz="2800" i="1">
                            <a:solidFill>
                              <a:srgbClr val="0070C0"/>
                            </a:solidFill>
                            <a:latin typeface="Cambria Math" panose="02040503050406030204" pitchFamily="18" charset="0"/>
                            <a:ea typeface="Source Code Pro"/>
                            <a:sym typeface="Source Code Pro"/>
                          </a:rPr>
                        </m:ctrlPr>
                      </m:sSupPr>
                      <m:e>
                        <m:d>
                          <m:dPr>
                            <m:ctrlPr>
                              <a:rPr lang="en-US" sz="2800" i="1">
                                <a:solidFill>
                                  <a:srgbClr val="0070C0"/>
                                </a:solidFill>
                                <a:latin typeface="Cambria Math" panose="02040503050406030204" pitchFamily="18" charset="0"/>
                                <a:ea typeface="Source Code Pro"/>
                                <a:sym typeface="Source Code Pro"/>
                              </a:rPr>
                            </m:ctrlPr>
                          </m:dPr>
                          <m:e>
                            <m:r>
                              <a:rPr lang="en-US" sz="2800" i="1">
                                <a:solidFill>
                                  <a:srgbClr val="0070C0"/>
                                </a:solidFill>
                                <a:latin typeface="Cambria Math" panose="02040503050406030204" pitchFamily="18" charset="0"/>
                                <a:ea typeface="Source Code Pro"/>
                                <a:cs typeface="Source Code Pro"/>
                                <a:sym typeface="Source Code Pro"/>
                              </a:rPr>
                              <m:t>1−</m:t>
                            </m:r>
                            <m:r>
                              <a:rPr lang="en-US" sz="2800" i="1">
                                <a:solidFill>
                                  <a:srgbClr val="0070C0"/>
                                </a:solidFill>
                                <a:latin typeface="Cambria Math" panose="02040503050406030204" pitchFamily="18" charset="0"/>
                                <a:ea typeface="Source Code Pro"/>
                                <a:cs typeface="Source Code Pro"/>
                                <a:sym typeface="Source Code Pro"/>
                              </a:rPr>
                              <m:t>𝑦</m:t>
                            </m:r>
                          </m:e>
                        </m:d>
                      </m:e>
                      <m:sup>
                        <m:r>
                          <a:rPr lang="en-US" sz="2800" i="1">
                            <a:solidFill>
                              <a:srgbClr val="0070C0"/>
                            </a:solidFill>
                            <a:latin typeface="Cambria Math" panose="02040503050406030204" pitchFamily="18" charset="0"/>
                            <a:ea typeface="Source Code Pro"/>
                            <a:sym typeface="Source Code Pro"/>
                          </a:rPr>
                          <m:t>𝑚</m:t>
                        </m:r>
                      </m:sup>
                    </m:sSup>
                    <m:r>
                      <a:rPr lang="en-US" sz="2800" b="0" i="1" smtClean="0">
                        <a:solidFill>
                          <a:srgbClr val="0070C0"/>
                        </a:solidFill>
                        <a:latin typeface="Cambria Math" panose="02040503050406030204" pitchFamily="18" charset="0"/>
                        <a:ea typeface="Source Code Pro"/>
                        <a:sym typeface="Source Code Pro"/>
                      </a:rPr>
                      <m:t>. </m:t>
                    </m:r>
                  </m:oMath>
                </a14:m>
                <a:endParaRPr lang="en-US" sz="2800" dirty="0">
                  <a:latin typeface="Candara" panose="020E0502030303020204" pitchFamily="34" charset="0"/>
                </a:endParaRPr>
              </a:p>
            </p:txBody>
          </p:sp>
        </mc:Choice>
        <mc:Fallback xmlns="">
          <p:sp>
            <p:nvSpPr>
              <p:cNvPr id="4" name="Rectangle 3">
                <a:extLst>
                  <a:ext uri="{FF2B5EF4-FFF2-40B4-BE49-F238E27FC236}">
                    <a16:creationId xmlns:a16="http://schemas.microsoft.com/office/drawing/2014/main" id="{91A64B5B-B5F9-EA9E-E364-FA26F1F3DF17}"/>
                  </a:ext>
                </a:extLst>
              </p:cNvPr>
              <p:cNvSpPr>
                <a:spLocks noRot="1" noChangeAspect="1" noMove="1" noResize="1" noEditPoints="1" noAdjustHandles="1" noChangeArrowheads="1" noChangeShapeType="1" noTextEdit="1"/>
              </p:cNvSpPr>
              <p:nvPr/>
            </p:nvSpPr>
            <p:spPr>
              <a:xfrm>
                <a:off x="1009113" y="1793092"/>
                <a:ext cx="7694414" cy="523220"/>
              </a:xfrm>
              <a:prstGeom prst="rect">
                <a:avLst/>
              </a:prstGeom>
              <a:blipFill>
                <a:blip r:embed="rId2"/>
                <a:stretch>
                  <a:fillRect r="-165"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Google Shape;130;p20">
                <a:extLst>
                  <a:ext uri="{FF2B5EF4-FFF2-40B4-BE49-F238E27FC236}">
                    <a16:creationId xmlns:a16="http://schemas.microsoft.com/office/drawing/2014/main" id="{B3A6AC5C-2C2E-4F36-8201-00C6ADCE6B66}"/>
                  </a:ext>
                </a:extLst>
              </p:cNvPr>
              <p:cNvSpPr txBox="1"/>
              <p:nvPr/>
            </p:nvSpPr>
            <p:spPr>
              <a:xfrm>
                <a:off x="1009113" y="2522270"/>
                <a:ext cx="8471772" cy="906730"/>
              </a:xfrm>
              <a:prstGeom prst="rect">
                <a:avLst/>
              </a:prstGeom>
              <a:noFill/>
              <a:ln>
                <a:noFill/>
              </a:ln>
            </p:spPr>
            <p:txBody>
              <a:bodyPr spcFirstLastPara="1" wrap="square" lIns="121900" tIns="121900" rIns="121900" bIns="121900" anchor="t" anchorCtr="0">
                <a:noAutofit/>
              </a:bodyPr>
              <a:lstStyle/>
              <a:p>
                <a14:m>
                  <m:oMath xmlns:m="http://schemas.openxmlformats.org/officeDocument/2006/math">
                    <m:sSub>
                      <m:sSubPr>
                        <m:ctrlPr>
                          <a:rPr lang="en-US" sz="2800" b="0" i="1" smtClean="0">
                            <a:solidFill>
                              <a:srgbClr val="0070C0"/>
                            </a:solidFill>
                            <a:latin typeface="Cambria Math" panose="02040503050406030204" pitchFamily="18" charset="0"/>
                            <a:ea typeface="Cambria Math" panose="02040503050406030204" pitchFamily="18" charset="0"/>
                            <a:cs typeface="Source Code Pro"/>
                            <a:sym typeface="Source Code Pro"/>
                          </a:rPr>
                        </m:ctrlPr>
                      </m:sSubPr>
                      <m:e>
                        <m:r>
                          <a:rPr lang="en-US" sz="2800" b="0" i="1" smtClean="0">
                            <a:solidFill>
                              <a:srgbClr val="0070C0"/>
                            </a:solidFill>
                            <a:latin typeface="Cambria Math" panose="02040503050406030204" pitchFamily="18" charset="0"/>
                            <a:ea typeface="Cambria Math" panose="02040503050406030204" pitchFamily="18" charset="0"/>
                            <a:cs typeface="Source Code Pro"/>
                            <a:sym typeface="Source Code Pro"/>
                          </a:rPr>
                          <m:t>𝑓</m:t>
                        </m:r>
                      </m:e>
                      <m:sub>
                        <m:r>
                          <a:rPr lang="en-US" sz="2800" b="0" i="1" smtClean="0">
                            <a:solidFill>
                              <a:srgbClr val="0070C0"/>
                            </a:solidFill>
                            <a:latin typeface="Cambria Math" panose="02040503050406030204" pitchFamily="18" charset="0"/>
                            <a:ea typeface="Cambria Math" panose="02040503050406030204" pitchFamily="18" charset="0"/>
                            <a:cs typeface="Source Code Pro"/>
                            <a:sym typeface="Source Code Pro"/>
                          </a:rPr>
                          <m:t>𝑌</m:t>
                        </m:r>
                      </m:sub>
                    </m:sSub>
                    <m:r>
                      <a:rPr lang="en-US" sz="2800" b="0" i="1" smtClean="0">
                        <a:solidFill>
                          <a:srgbClr val="0070C0"/>
                        </a:solidFill>
                        <a:latin typeface="Cambria Math" panose="02040503050406030204" pitchFamily="18" charset="0"/>
                        <a:ea typeface="Cambria Math" panose="02040503050406030204" pitchFamily="18" charset="0"/>
                        <a:cs typeface="Source Code Pro"/>
                        <a:sym typeface="Source Code Pro"/>
                      </a:rPr>
                      <m:t>(</m:t>
                    </m:r>
                    <m:r>
                      <a:rPr lang="en-US" sz="2800" b="0" i="1" smtClean="0">
                        <a:solidFill>
                          <a:srgbClr val="0070C0"/>
                        </a:solidFill>
                        <a:latin typeface="Cambria Math" panose="02040503050406030204" pitchFamily="18" charset="0"/>
                        <a:ea typeface="Cambria Math" panose="02040503050406030204" pitchFamily="18" charset="0"/>
                        <a:cs typeface="Source Code Pro"/>
                        <a:sym typeface="Source Code Pro"/>
                      </a:rPr>
                      <m:t>𝑦</m:t>
                    </m:r>
                    <m:r>
                      <a:rPr lang="en-US" sz="2800" b="0" i="1" smtClean="0">
                        <a:solidFill>
                          <a:srgbClr val="0070C0"/>
                        </a:solidFill>
                        <a:latin typeface="Cambria Math" panose="02040503050406030204" pitchFamily="18" charset="0"/>
                        <a:ea typeface="Cambria Math" panose="02040503050406030204" pitchFamily="18" charset="0"/>
                        <a:cs typeface="Source Code Pro"/>
                        <a:sym typeface="Source Code Pro"/>
                      </a:rPr>
                      <m:t>)=</m:t>
                    </m:r>
                    <m:f>
                      <m:fPr>
                        <m:ctrlPr>
                          <a:rPr lang="en-US" sz="2800" b="0" i="1" smtClean="0">
                            <a:solidFill>
                              <a:srgbClr val="0070C0"/>
                            </a:solidFill>
                            <a:latin typeface="Cambria Math" panose="02040503050406030204" pitchFamily="18" charset="0"/>
                            <a:ea typeface="Source Code Pro"/>
                            <a:cs typeface="Source Code Pro"/>
                            <a:sym typeface="Source Code Pro"/>
                          </a:rPr>
                        </m:ctrlPr>
                      </m:fPr>
                      <m:num>
                        <m:r>
                          <a:rPr lang="en-US" sz="2800" b="0" i="1" smtClean="0">
                            <a:solidFill>
                              <a:srgbClr val="0070C0"/>
                            </a:solidFill>
                            <a:latin typeface="Cambria Math" panose="02040503050406030204" pitchFamily="18" charset="0"/>
                            <a:ea typeface="Source Code Pro"/>
                            <a:cs typeface="Source Code Pro"/>
                            <a:sym typeface="Source Code Pro"/>
                          </a:rPr>
                          <m:t>𝑑</m:t>
                        </m:r>
                      </m:num>
                      <m:den>
                        <m:r>
                          <a:rPr lang="en-US" sz="2800" b="0" i="1" smtClean="0">
                            <a:solidFill>
                              <a:srgbClr val="0070C0"/>
                            </a:solidFill>
                            <a:latin typeface="Cambria Math" panose="02040503050406030204" pitchFamily="18" charset="0"/>
                            <a:ea typeface="Source Code Pro"/>
                            <a:cs typeface="Source Code Pro"/>
                            <a:sym typeface="Source Code Pro"/>
                          </a:rPr>
                          <m:t>𝑑𝑦</m:t>
                        </m:r>
                      </m:den>
                    </m:f>
                  </m:oMath>
                </a14:m>
                <a:r>
                  <a:rPr lang="en-US" sz="2800" dirty="0">
                    <a:solidFill>
                      <a:srgbClr val="0070C0"/>
                    </a:solidFill>
                    <a:ea typeface="Source Code Pro"/>
                    <a:cs typeface="Source Code Pro"/>
                    <a:sym typeface="Source Code Pro"/>
                  </a:rPr>
                  <a:t> </a:t>
                </a:r>
                <a14:m>
                  <m:oMath xmlns:m="http://schemas.openxmlformats.org/officeDocument/2006/math">
                    <m:sSub>
                      <m:sSubPr>
                        <m:ctrlPr>
                          <a:rPr lang="en-US" sz="2800" i="1">
                            <a:solidFill>
                              <a:srgbClr val="0070C0"/>
                            </a:solidFill>
                            <a:latin typeface="Cambria Math" panose="02040503050406030204" pitchFamily="18" charset="0"/>
                            <a:ea typeface="Source Code Pro"/>
                            <a:cs typeface="Source Code Pro"/>
                            <a:sym typeface="Source Code Pro"/>
                          </a:rPr>
                        </m:ctrlPr>
                      </m:sSubPr>
                      <m:e>
                        <m:r>
                          <a:rPr lang="en-US" sz="2800" i="1">
                            <a:solidFill>
                              <a:srgbClr val="0070C0"/>
                            </a:solidFill>
                            <a:latin typeface="Cambria Math" panose="02040503050406030204" pitchFamily="18" charset="0"/>
                            <a:ea typeface="Source Code Pro"/>
                            <a:cs typeface="Source Code Pro"/>
                            <a:sym typeface="Source Code Pro"/>
                          </a:rPr>
                          <m:t>𝐹</m:t>
                        </m:r>
                      </m:e>
                      <m:sub>
                        <m:r>
                          <a:rPr lang="en-US" sz="2800" i="1">
                            <a:solidFill>
                              <a:srgbClr val="0070C0"/>
                            </a:solidFill>
                            <a:latin typeface="Cambria Math" panose="02040503050406030204" pitchFamily="18" charset="0"/>
                            <a:ea typeface="Source Code Pro"/>
                            <a:cs typeface="Source Code Pro"/>
                            <a:sym typeface="Source Code Pro"/>
                          </a:rPr>
                          <m:t>𝑌</m:t>
                        </m:r>
                      </m:sub>
                    </m:sSub>
                    <m:d>
                      <m:dPr>
                        <m:ctrlPr>
                          <a:rPr lang="en-US" sz="2800" i="1">
                            <a:solidFill>
                              <a:srgbClr val="0070C0"/>
                            </a:solidFill>
                            <a:latin typeface="Cambria Math" panose="02040503050406030204" pitchFamily="18" charset="0"/>
                            <a:ea typeface="Source Code Pro"/>
                            <a:cs typeface="Source Code Pro"/>
                            <a:sym typeface="Source Code Pro"/>
                          </a:rPr>
                        </m:ctrlPr>
                      </m:dPr>
                      <m:e>
                        <m:r>
                          <a:rPr lang="en-US" sz="2800" i="1">
                            <a:solidFill>
                              <a:srgbClr val="0070C0"/>
                            </a:solidFill>
                            <a:latin typeface="Cambria Math" panose="02040503050406030204" pitchFamily="18" charset="0"/>
                            <a:ea typeface="Source Code Pro"/>
                            <a:cs typeface="Source Code Pro"/>
                            <a:sym typeface="Source Code Pro"/>
                          </a:rPr>
                          <m:t>𝑦</m:t>
                        </m:r>
                      </m:e>
                    </m:d>
                    <m:r>
                      <a:rPr lang="en-US" sz="2800" i="1">
                        <a:solidFill>
                          <a:srgbClr val="0070C0"/>
                        </a:solidFill>
                        <a:latin typeface="Cambria Math" panose="02040503050406030204" pitchFamily="18" charset="0"/>
                        <a:ea typeface="Source Code Pro"/>
                        <a:cs typeface="Source Code Pro"/>
                        <a:sym typeface="Source Code Pro"/>
                      </a:rPr>
                      <m:t>=</m:t>
                    </m:r>
                    <m:r>
                      <a:rPr lang="en-US" sz="2800" i="1">
                        <a:solidFill>
                          <a:srgbClr val="0070C0"/>
                        </a:solidFill>
                        <a:latin typeface="Cambria Math" panose="02040503050406030204" pitchFamily="18" charset="0"/>
                        <a:ea typeface="Source Code Pro"/>
                        <a:cs typeface="Source Code Pro"/>
                        <a:sym typeface="Source Code Pro"/>
                      </a:rPr>
                      <m:t>𝑚</m:t>
                    </m:r>
                    <m:sSup>
                      <m:sSupPr>
                        <m:ctrlPr>
                          <a:rPr lang="en-US" sz="2800" i="1">
                            <a:solidFill>
                              <a:srgbClr val="0070C0"/>
                            </a:solidFill>
                            <a:latin typeface="Cambria Math" panose="02040503050406030204" pitchFamily="18" charset="0"/>
                            <a:ea typeface="Source Code Pro"/>
                            <a:sym typeface="Source Code Pro"/>
                          </a:rPr>
                        </m:ctrlPr>
                      </m:sSupPr>
                      <m:e>
                        <m:d>
                          <m:dPr>
                            <m:ctrlPr>
                              <a:rPr lang="en-US" sz="2800" i="1">
                                <a:solidFill>
                                  <a:srgbClr val="0070C0"/>
                                </a:solidFill>
                                <a:latin typeface="Cambria Math" panose="02040503050406030204" pitchFamily="18" charset="0"/>
                                <a:ea typeface="Source Code Pro"/>
                                <a:sym typeface="Source Code Pro"/>
                              </a:rPr>
                            </m:ctrlPr>
                          </m:dPr>
                          <m:e>
                            <m:r>
                              <a:rPr lang="en-US" sz="2800" i="1">
                                <a:solidFill>
                                  <a:srgbClr val="0070C0"/>
                                </a:solidFill>
                                <a:latin typeface="Cambria Math" panose="02040503050406030204" pitchFamily="18" charset="0"/>
                                <a:ea typeface="Source Code Pro"/>
                                <a:cs typeface="Source Code Pro"/>
                                <a:sym typeface="Source Code Pro"/>
                              </a:rPr>
                              <m:t>1−</m:t>
                            </m:r>
                            <m:r>
                              <a:rPr lang="en-US" sz="2800" i="1">
                                <a:solidFill>
                                  <a:srgbClr val="0070C0"/>
                                </a:solidFill>
                                <a:latin typeface="Cambria Math" panose="02040503050406030204" pitchFamily="18" charset="0"/>
                                <a:ea typeface="Source Code Pro"/>
                                <a:cs typeface="Source Code Pro"/>
                                <a:sym typeface="Source Code Pro"/>
                              </a:rPr>
                              <m:t>𝑦</m:t>
                            </m:r>
                          </m:e>
                        </m:d>
                      </m:e>
                      <m:sup>
                        <m:r>
                          <a:rPr lang="en-US" sz="2800" i="1">
                            <a:solidFill>
                              <a:srgbClr val="0070C0"/>
                            </a:solidFill>
                            <a:latin typeface="Cambria Math" panose="02040503050406030204" pitchFamily="18" charset="0"/>
                            <a:ea typeface="Source Code Pro"/>
                            <a:sym typeface="Source Code Pro"/>
                          </a:rPr>
                          <m:t>𝑚</m:t>
                        </m:r>
                        <m:r>
                          <a:rPr lang="en-US" sz="2800" i="1">
                            <a:solidFill>
                              <a:srgbClr val="0070C0"/>
                            </a:solidFill>
                            <a:latin typeface="Cambria Math" panose="02040503050406030204" pitchFamily="18" charset="0"/>
                            <a:ea typeface="Source Code Pro"/>
                            <a:sym typeface="Source Code Pro"/>
                          </a:rPr>
                          <m:t>−1</m:t>
                        </m:r>
                      </m:sup>
                    </m:sSup>
                    <m:r>
                      <a:rPr lang="en-US" sz="2800" i="1">
                        <a:solidFill>
                          <a:srgbClr val="0070C0"/>
                        </a:solidFill>
                        <a:latin typeface="Cambria Math" panose="02040503050406030204" pitchFamily="18" charset="0"/>
                        <a:ea typeface="Source Code Pro"/>
                        <a:sym typeface="Source Code Pro"/>
                      </a:rPr>
                      <m:t>. </m:t>
                    </m:r>
                  </m:oMath>
                </a14:m>
                <a:endParaRPr lang="en-US" sz="2800" dirty="0">
                  <a:solidFill>
                    <a:srgbClr val="C00000"/>
                  </a:solidFill>
                  <a:latin typeface="Candara" panose="020E0502030303020204" pitchFamily="34" charset="0"/>
                  <a:ea typeface="Source Code Pro"/>
                  <a:cs typeface="Source Code Pro"/>
                  <a:sym typeface="Source Code Pro"/>
                </a:endParaRPr>
              </a:p>
            </p:txBody>
          </p:sp>
        </mc:Choice>
        <mc:Fallback xmlns="">
          <p:sp>
            <p:nvSpPr>
              <p:cNvPr id="5" name="Google Shape;130;p20">
                <a:extLst>
                  <a:ext uri="{FF2B5EF4-FFF2-40B4-BE49-F238E27FC236}">
                    <a16:creationId xmlns:a16="http://schemas.microsoft.com/office/drawing/2014/main" id="{B3A6AC5C-2C2E-4F36-8201-00C6ADCE6B66}"/>
                  </a:ext>
                </a:extLst>
              </p:cNvPr>
              <p:cNvSpPr txBox="1">
                <a:spLocks noRot="1" noChangeAspect="1" noMove="1" noResize="1" noEditPoints="1" noAdjustHandles="1" noChangeArrowheads="1" noChangeShapeType="1" noTextEdit="1"/>
              </p:cNvSpPr>
              <p:nvPr/>
            </p:nvSpPr>
            <p:spPr>
              <a:xfrm>
                <a:off x="1009113" y="2522270"/>
                <a:ext cx="8471772" cy="906730"/>
              </a:xfrm>
              <a:prstGeom prst="rect">
                <a:avLst/>
              </a:prstGeom>
              <a:blipFill>
                <a:blip r:embed="rId3"/>
                <a:stretch>
                  <a:fillRect l="-59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D1C10ED-D6A3-1285-54DC-1230F6EC51B8}"/>
                  </a:ext>
                </a:extLst>
              </p:cNvPr>
              <p:cNvSpPr/>
              <p:nvPr/>
            </p:nvSpPr>
            <p:spPr>
              <a:xfrm>
                <a:off x="1009113" y="3979338"/>
                <a:ext cx="96911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0070C0"/>
                          </a:solidFill>
                          <a:latin typeface="Cambria Math" panose="02040503050406030204" pitchFamily="18" charset="0"/>
                        </a:rPr>
                        <m:t>𝔼</m:t>
                      </m:r>
                      <m:d>
                        <m:dPr>
                          <m:begChr m:val="["/>
                          <m:endChr m:val="]"/>
                          <m:ctrlPr>
                            <a:rPr lang="en-US" sz="2800" i="1">
                              <a:solidFill>
                                <a:srgbClr val="0070C0"/>
                              </a:solidFill>
                              <a:latin typeface="Cambria Math" panose="02040503050406030204" pitchFamily="18" charset="0"/>
                            </a:rPr>
                          </m:ctrlPr>
                        </m:dPr>
                        <m:e>
                          <m:r>
                            <a:rPr lang="en-US" sz="2800" b="0" i="1" smtClean="0">
                              <a:solidFill>
                                <a:srgbClr val="0070C0"/>
                              </a:solidFill>
                              <a:latin typeface="Cambria Math" panose="02040503050406030204" pitchFamily="18" charset="0"/>
                            </a:rPr>
                            <m:t>𝑌</m:t>
                          </m:r>
                        </m:e>
                      </m:d>
                    </m:oMath>
                  </m:oMathPara>
                </a14:m>
                <a:endParaRPr lang="en-US" sz="2800" dirty="0">
                  <a:latin typeface="Candara" panose="020E0502030303020204" pitchFamily="34" charset="0"/>
                </a:endParaRPr>
              </a:p>
            </p:txBody>
          </p:sp>
        </mc:Choice>
        <mc:Fallback xmlns="">
          <p:sp>
            <p:nvSpPr>
              <p:cNvPr id="7" name="Rectangle 6">
                <a:extLst>
                  <a:ext uri="{FF2B5EF4-FFF2-40B4-BE49-F238E27FC236}">
                    <a16:creationId xmlns:a16="http://schemas.microsoft.com/office/drawing/2014/main" id="{2D1C10ED-D6A3-1285-54DC-1230F6EC51B8}"/>
                  </a:ext>
                </a:extLst>
              </p:cNvPr>
              <p:cNvSpPr>
                <a:spLocks noRot="1" noChangeAspect="1" noMove="1" noResize="1" noEditPoints="1" noAdjustHandles="1" noChangeArrowheads="1" noChangeShapeType="1" noTextEdit="1"/>
              </p:cNvSpPr>
              <p:nvPr/>
            </p:nvSpPr>
            <p:spPr>
              <a:xfrm>
                <a:off x="1009113" y="3979338"/>
                <a:ext cx="969111"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CCE74B4-63F5-5B48-9C80-E01A1110345F}"/>
                  </a:ext>
                </a:extLst>
              </p:cNvPr>
              <p:cNvSpPr/>
              <p:nvPr/>
            </p:nvSpPr>
            <p:spPr>
              <a:xfrm>
                <a:off x="4553299" y="3710834"/>
                <a:ext cx="3808735" cy="10602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70C0"/>
                          </a:solidFill>
                          <a:latin typeface="Cambria Math" panose="02040503050406030204" pitchFamily="18" charset="0"/>
                        </a:rPr>
                        <m:t>=</m:t>
                      </m:r>
                      <m:nary>
                        <m:naryPr>
                          <m:ctrlPr>
                            <a:rPr lang="en-US" sz="2800" i="1" smtClean="0">
                              <a:solidFill>
                                <a:srgbClr val="0070C0"/>
                              </a:solidFill>
                              <a:latin typeface="Cambria Math" panose="02040503050406030204" pitchFamily="18" charset="0"/>
                            </a:rPr>
                          </m:ctrlPr>
                        </m:naryPr>
                        <m:sub>
                          <m:r>
                            <a:rPr lang="en-US" sz="2800" b="0" i="1" smtClean="0">
                              <a:solidFill>
                                <a:srgbClr val="0070C0"/>
                              </a:solidFill>
                              <a:latin typeface="Cambria Math" panose="02040503050406030204" pitchFamily="18" charset="0"/>
                            </a:rPr>
                            <m:t>0</m:t>
                          </m:r>
                        </m:sub>
                        <m:sup>
                          <m:r>
                            <a:rPr lang="en-US" sz="2800" b="0" i="1" smtClean="0">
                              <a:solidFill>
                                <a:srgbClr val="0070C0"/>
                              </a:solidFill>
                              <a:latin typeface="Cambria Math" panose="02040503050406030204" pitchFamily="18" charset="0"/>
                            </a:rPr>
                            <m:t>1</m:t>
                          </m:r>
                        </m:sup>
                        <m:e>
                          <m:r>
                            <a:rPr lang="en-US" sz="2800" b="0" i="1" smtClean="0">
                              <a:solidFill>
                                <a:srgbClr val="0070C0"/>
                              </a:solidFill>
                              <a:latin typeface="Cambria Math" panose="02040503050406030204" pitchFamily="18" charset="0"/>
                            </a:rPr>
                            <m:t>𝑦</m:t>
                          </m:r>
                          <m:r>
                            <a:rPr lang="en-US" sz="2800" b="0" i="1" smtClean="0">
                              <a:solidFill>
                                <a:srgbClr val="0070C0"/>
                              </a:solidFill>
                              <a:latin typeface="Cambria Math" panose="02040503050406030204" pitchFamily="18" charset="0"/>
                            </a:rPr>
                            <m:t> </m:t>
                          </m:r>
                          <m:r>
                            <a:rPr lang="en-US" sz="2800" i="1">
                              <a:solidFill>
                                <a:srgbClr val="0070C0"/>
                              </a:solidFill>
                              <a:latin typeface="Cambria Math" panose="02040503050406030204" pitchFamily="18" charset="0"/>
                              <a:ea typeface="Source Code Pro"/>
                              <a:cs typeface="Source Code Pro"/>
                              <a:sym typeface="Source Code Pro"/>
                            </a:rPr>
                            <m:t>𝑚</m:t>
                          </m:r>
                          <m:sSup>
                            <m:sSupPr>
                              <m:ctrlPr>
                                <a:rPr lang="en-US" sz="2800" i="1">
                                  <a:solidFill>
                                    <a:srgbClr val="0070C0"/>
                                  </a:solidFill>
                                  <a:latin typeface="Cambria Math" panose="02040503050406030204" pitchFamily="18" charset="0"/>
                                  <a:ea typeface="Source Code Pro"/>
                                  <a:sym typeface="Source Code Pro"/>
                                </a:rPr>
                              </m:ctrlPr>
                            </m:sSupPr>
                            <m:e>
                              <m:d>
                                <m:dPr>
                                  <m:ctrlPr>
                                    <a:rPr lang="en-US" sz="2800" i="1">
                                      <a:solidFill>
                                        <a:srgbClr val="0070C0"/>
                                      </a:solidFill>
                                      <a:latin typeface="Cambria Math" panose="02040503050406030204" pitchFamily="18" charset="0"/>
                                      <a:ea typeface="Source Code Pro"/>
                                      <a:sym typeface="Source Code Pro"/>
                                    </a:rPr>
                                  </m:ctrlPr>
                                </m:dPr>
                                <m:e>
                                  <m:r>
                                    <a:rPr lang="en-US" sz="2800" i="1">
                                      <a:solidFill>
                                        <a:srgbClr val="0070C0"/>
                                      </a:solidFill>
                                      <a:latin typeface="Cambria Math" panose="02040503050406030204" pitchFamily="18" charset="0"/>
                                      <a:ea typeface="Source Code Pro"/>
                                      <a:cs typeface="Source Code Pro"/>
                                      <a:sym typeface="Source Code Pro"/>
                                    </a:rPr>
                                    <m:t>1−</m:t>
                                  </m:r>
                                  <m:r>
                                    <a:rPr lang="en-US" sz="2800" i="1">
                                      <a:solidFill>
                                        <a:srgbClr val="0070C0"/>
                                      </a:solidFill>
                                      <a:latin typeface="Cambria Math" panose="02040503050406030204" pitchFamily="18" charset="0"/>
                                      <a:ea typeface="Source Code Pro"/>
                                      <a:cs typeface="Source Code Pro"/>
                                      <a:sym typeface="Source Code Pro"/>
                                    </a:rPr>
                                    <m:t>𝑦</m:t>
                                  </m:r>
                                </m:e>
                              </m:d>
                            </m:e>
                            <m:sup>
                              <m:r>
                                <a:rPr lang="en-US" sz="2800" i="1">
                                  <a:solidFill>
                                    <a:srgbClr val="0070C0"/>
                                  </a:solidFill>
                                  <a:latin typeface="Cambria Math" panose="02040503050406030204" pitchFamily="18" charset="0"/>
                                  <a:ea typeface="Source Code Pro"/>
                                  <a:sym typeface="Source Code Pro"/>
                                </a:rPr>
                                <m:t>𝑚</m:t>
                              </m:r>
                              <m:r>
                                <a:rPr lang="en-US" sz="2800" i="1">
                                  <a:solidFill>
                                    <a:srgbClr val="0070C0"/>
                                  </a:solidFill>
                                  <a:latin typeface="Cambria Math" panose="02040503050406030204" pitchFamily="18" charset="0"/>
                                  <a:ea typeface="Source Code Pro"/>
                                  <a:sym typeface="Source Code Pro"/>
                                </a:rPr>
                                <m:t>−1</m:t>
                              </m:r>
                            </m:sup>
                          </m:sSup>
                          <m:r>
                            <m:rPr>
                              <m:sty m:val="p"/>
                            </m:rPr>
                            <a:rPr lang="en-US" sz="2800">
                              <a:solidFill>
                                <a:srgbClr val="0070C0"/>
                              </a:solidFill>
                              <a:latin typeface="Cambria Math" panose="02040503050406030204" pitchFamily="18" charset="0"/>
                            </a:rPr>
                            <m:t>d</m:t>
                          </m:r>
                          <m:r>
                            <a:rPr lang="en-US" sz="2800" b="0" i="1" smtClean="0">
                              <a:solidFill>
                                <a:srgbClr val="0070C0"/>
                              </a:solidFill>
                              <a:latin typeface="Cambria Math" panose="02040503050406030204" pitchFamily="18" charset="0"/>
                            </a:rPr>
                            <m:t>𝑦</m:t>
                          </m:r>
                        </m:e>
                      </m:nary>
                    </m:oMath>
                  </m:oMathPara>
                </a14:m>
                <a:endParaRPr lang="en-US" sz="2800" dirty="0">
                  <a:latin typeface="Candara" panose="020E0502030303020204" pitchFamily="34" charset="0"/>
                </a:endParaRPr>
              </a:p>
            </p:txBody>
          </p:sp>
        </mc:Choice>
        <mc:Fallback xmlns="">
          <p:sp>
            <p:nvSpPr>
              <p:cNvPr id="8" name="Rectangle 7">
                <a:extLst>
                  <a:ext uri="{FF2B5EF4-FFF2-40B4-BE49-F238E27FC236}">
                    <a16:creationId xmlns:a16="http://schemas.microsoft.com/office/drawing/2014/main" id="{4CCE74B4-63F5-5B48-9C80-E01A1110345F}"/>
                  </a:ext>
                </a:extLst>
              </p:cNvPr>
              <p:cNvSpPr>
                <a:spLocks noRot="1" noChangeAspect="1" noMove="1" noResize="1" noEditPoints="1" noAdjustHandles="1" noChangeArrowheads="1" noChangeShapeType="1" noTextEdit="1"/>
              </p:cNvSpPr>
              <p:nvPr/>
            </p:nvSpPr>
            <p:spPr>
              <a:xfrm>
                <a:off x="4553299" y="3710834"/>
                <a:ext cx="3808735" cy="1060227"/>
              </a:xfrm>
              <a:prstGeom prst="rect">
                <a:avLst/>
              </a:prstGeom>
              <a:blipFill>
                <a:blip r:embed="rId5"/>
                <a:stretch>
                  <a:fillRect l="-26578" t="-161905" b="-239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F03AB001-A182-70E2-5B8C-44D1A1A840C7}"/>
                  </a:ext>
                </a:extLst>
              </p:cNvPr>
              <p:cNvSpPr/>
              <p:nvPr/>
            </p:nvSpPr>
            <p:spPr>
              <a:xfrm>
                <a:off x="1881862" y="3685642"/>
                <a:ext cx="2671437" cy="10602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70C0"/>
                          </a:solidFill>
                          <a:latin typeface="Cambria Math" panose="02040503050406030204" pitchFamily="18" charset="0"/>
                        </a:rPr>
                        <m:t>=</m:t>
                      </m:r>
                      <m:nary>
                        <m:naryPr>
                          <m:ctrlPr>
                            <a:rPr lang="en-US" sz="2800" i="1" smtClean="0">
                              <a:solidFill>
                                <a:srgbClr val="0070C0"/>
                              </a:solidFill>
                              <a:latin typeface="Cambria Math" panose="02040503050406030204" pitchFamily="18" charset="0"/>
                            </a:rPr>
                          </m:ctrlPr>
                        </m:naryPr>
                        <m:sub>
                          <m:r>
                            <a:rPr lang="en-US" sz="2800" b="0" i="1" smtClean="0">
                              <a:solidFill>
                                <a:srgbClr val="0070C0"/>
                              </a:solidFill>
                              <a:latin typeface="Cambria Math" panose="02040503050406030204" pitchFamily="18" charset="0"/>
                            </a:rPr>
                            <m:t>0</m:t>
                          </m:r>
                        </m:sub>
                        <m:sup>
                          <m:r>
                            <a:rPr lang="en-US" sz="2800" b="0" i="1" smtClean="0">
                              <a:solidFill>
                                <a:srgbClr val="0070C0"/>
                              </a:solidFill>
                              <a:latin typeface="Cambria Math" panose="02040503050406030204" pitchFamily="18" charset="0"/>
                            </a:rPr>
                            <m:t>1</m:t>
                          </m:r>
                        </m:sup>
                        <m:e>
                          <m:r>
                            <a:rPr lang="en-US" sz="2800" b="0" i="1" smtClean="0">
                              <a:solidFill>
                                <a:srgbClr val="0070C0"/>
                              </a:solidFill>
                              <a:latin typeface="Cambria Math" panose="02040503050406030204" pitchFamily="18" charset="0"/>
                            </a:rPr>
                            <m:t>𝑦</m:t>
                          </m:r>
                          <m:r>
                            <a:rPr lang="en-US" sz="2800" b="0" i="1" smtClean="0">
                              <a:solidFill>
                                <a:srgbClr val="0070C0"/>
                              </a:solidFill>
                              <a:latin typeface="Cambria Math" panose="02040503050406030204" pitchFamily="18" charset="0"/>
                            </a:rPr>
                            <m:t> </m:t>
                          </m:r>
                          <m:sSub>
                            <m:sSubPr>
                              <m:ctrlPr>
                                <a:rPr lang="en-US" sz="2800" i="1">
                                  <a:solidFill>
                                    <a:srgbClr val="0070C0"/>
                                  </a:solidFill>
                                  <a:latin typeface="Cambria Math" panose="02040503050406030204" pitchFamily="18" charset="0"/>
                                  <a:ea typeface="Cambria Math" panose="02040503050406030204" pitchFamily="18" charset="0"/>
                                  <a:cs typeface="Source Code Pro"/>
                                  <a:sym typeface="Source Code Pro"/>
                                </a:rPr>
                              </m:ctrlPr>
                            </m:sSubPr>
                            <m:e>
                              <m:r>
                                <a:rPr lang="en-US" sz="2800" i="1">
                                  <a:solidFill>
                                    <a:srgbClr val="0070C0"/>
                                  </a:solidFill>
                                  <a:latin typeface="Cambria Math" panose="02040503050406030204" pitchFamily="18" charset="0"/>
                                  <a:ea typeface="Cambria Math" panose="02040503050406030204" pitchFamily="18" charset="0"/>
                                  <a:cs typeface="Source Code Pro"/>
                                  <a:sym typeface="Source Code Pro"/>
                                </a:rPr>
                                <m:t>𝑓</m:t>
                              </m:r>
                            </m:e>
                            <m:sub>
                              <m:r>
                                <a:rPr lang="en-US" sz="2800" i="1">
                                  <a:solidFill>
                                    <a:srgbClr val="0070C0"/>
                                  </a:solidFill>
                                  <a:latin typeface="Cambria Math" panose="02040503050406030204" pitchFamily="18" charset="0"/>
                                  <a:ea typeface="Cambria Math" panose="02040503050406030204" pitchFamily="18" charset="0"/>
                                  <a:cs typeface="Source Code Pro"/>
                                  <a:sym typeface="Source Code Pro"/>
                                </a:rPr>
                                <m:t>𝑌</m:t>
                              </m:r>
                            </m:sub>
                          </m:sSub>
                          <m:r>
                            <a:rPr lang="en-US" sz="2800" i="1">
                              <a:solidFill>
                                <a:srgbClr val="0070C0"/>
                              </a:solidFill>
                              <a:latin typeface="Cambria Math" panose="02040503050406030204" pitchFamily="18" charset="0"/>
                              <a:ea typeface="Cambria Math" panose="02040503050406030204" pitchFamily="18" charset="0"/>
                              <a:cs typeface="Source Code Pro"/>
                              <a:sym typeface="Source Code Pro"/>
                            </a:rPr>
                            <m:t>(</m:t>
                          </m:r>
                          <m:r>
                            <a:rPr lang="en-US" sz="2800" i="1">
                              <a:solidFill>
                                <a:srgbClr val="0070C0"/>
                              </a:solidFill>
                              <a:latin typeface="Cambria Math" panose="02040503050406030204" pitchFamily="18" charset="0"/>
                              <a:ea typeface="Cambria Math" panose="02040503050406030204" pitchFamily="18" charset="0"/>
                              <a:cs typeface="Source Code Pro"/>
                              <a:sym typeface="Source Code Pro"/>
                            </a:rPr>
                            <m:t>𝑦</m:t>
                          </m:r>
                          <m:r>
                            <a:rPr lang="en-US" sz="2800" i="1">
                              <a:solidFill>
                                <a:srgbClr val="0070C0"/>
                              </a:solidFill>
                              <a:latin typeface="Cambria Math" panose="02040503050406030204" pitchFamily="18" charset="0"/>
                              <a:ea typeface="Cambria Math" panose="02040503050406030204" pitchFamily="18" charset="0"/>
                              <a:cs typeface="Source Code Pro"/>
                              <a:sym typeface="Source Code Pro"/>
                            </a:rPr>
                            <m:t>) </m:t>
                          </m:r>
                          <m:r>
                            <m:rPr>
                              <m:sty m:val="p"/>
                            </m:rPr>
                            <a:rPr lang="en-US" sz="2800">
                              <a:solidFill>
                                <a:srgbClr val="0070C0"/>
                              </a:solidFill>
                              <a:latin typeface="Cambria Math" panose="02040503050406030204" pitchFamily="18" charset="0"/>
                            </a:rPr>
                            <m:t>d</m:t>
                          </m:r>
                          <m:r>
                            <a:rPr lang="en-US" sz="2800" b="0" i="1" smtClean="0">
                              <a:solidFill>
                                <a:srgbClr val="0070C0"/>
                              </a:solidFill>
                              <a:latin typeface="Cambria Math" panose="02040503050406030204" pitchFamily="18" charset="0"/>
                            </a:rPr>
                            <m:t>𝑦</m:t>
                          </m:r>
                        </m:e>
                      </m:nary>
                    </m:oMath>
                  </m:oMathPara>
                </a14:m>
                <a:endParaRPr lang="en-US" sz="2800" dirty="0">
                  <a:latin typeface="Candara" panose="020E0502030303020204" pitchFamily="34" charset="0"/>
                </a:endParaRPr>
              </a:p>
            </p:txBody>
          </p:sp>
        </mc:Choice>
        <mc:Fallback xmlns="">
          <p:sp>
            <p:nvSpPr>
              <p:cNvPr id="9" name="Rectangle 8">
                <a:extLst>
                  <a:ext uri="{FF2B5EF4-FFF2-40B4-BE49-F238E27FC236}">
                    <a16:creationId xmlns:a16="http://schemas.microsoft.com/office/drawing/2014/main" id="{F03AB001-A182-70E2-5B8C-44D1A1A840C7}"/>
                  </a:ext>
                </a:extLst>
              </p:cNvPr>
              <p:cNvSpPr>
                <a:spLocks noRot="1" noChangeAspect="1" noMove="1" noResize="1" noEditPoints="1" noAdjustHandles="1" noChangeArrowheads="1" noChangeShapeType="1" noTextEdit="1"/>
              </p:cNvSpPr>
              <p:nvPr/>
            </p:nvSpPr>
            <p:spPr>
              <a:xfrm>
                <a:off x="1881862" y="3685642"/>
                <a:ext cx="2671437" cy="1060227"/>
              </a:xfrm>
              <a:prstGeom prst="rect">
                <a:avLst/>
              </a:prstGeom>
              <a:blipFill>
                <a:blip r:embed="rId6"/>
                <a:stretch>
                  <a:fillRect l="-38389" t="-161905" b="-2404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25E8F693-E134-9561-CB7E-799BDBD311E4}"/>
                  </a:ext>
                </a:extLst>
              </p:cNvPr>
              <p:cNvSpPr/>
              <p:nvPr/>
            </p:nvSpPr>
            <p:spPr>
              <a:xfrm>
                <a:off x="8358176" y="3786463"/>
                <a:ext cx="1564211" cy="9089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70C0"/>
                          </a:solidFill>
                          <a:latin typeface="Cambria Math" panose="02040503050406030204" pitchFamily="18" charset="0"/>
                        </a:rPr>
                        <m:t>=</m:t>
                      </m:r>
                      <m:f>
                        <m:fPr>
                          <m:ctrlPr>
                            <a:rPr lang="en-US" sz="2800" i="1">
                              <a:solidFill>
                                <a:srgbClr val="0070C0"/>
                              </a:solidFill>
                              <a:latin typeface="Cambria Math" panose="02040503050406030204" pitchFamily="18" charset="0"/>
                              <a:ea typeface="Source Code Pro"/>
                              <a:cs typeface="Source Code Pro"/>
                              <a:sym typeface="Source Code Pro"/>
                            </a:rPr>
                          </m:ctrlPr>
                        </m:fPr>
                        <m:num>
                          <m:r>
                            <a:rPr lang="en-US" sz="2800" i="1">
                              <a:solidFill>
                                <a:srgbClr val="0070C0"/>
                              </a:solidFill>
                              <a:latin typeface="Cambria Math" panose="02040503050406030204" pitchFamily="18" charset="0"/>
                              <a:ea typeface="Source Code Pro"/>
                              <a:cs typeface="Source Code Pro"/>
                              <a:sym typeface="Source Code Pro"/>
                            </a:rPr>
                            <m:t>1</m:t>
                          </m:r>
                        </m:num>
                        <m:den>
                          <m:r>
                            <a:rPr lang="en-US" sz="2800" i="1">
                              <a:solidFill>
                                <a:srgbClr val="0070C0"/>
                              </a:solidFill>
                              <a:latin typeface="Cambria Math" panose="02040503050406030204" pitchFamily="18" charset="0"/>
                              <a:ea typeface="Source Code Pro"/>
                              <a:cs typeface="Source Code Pro"/>
                              <a:sym typeface="Source Code Pro"/>
                            </a:rPr>
                            <m:t>𝑚</m:t>
                          </m:r>
                          <m:r>
                            <a:rPr lang="en-US" sz="2800" i="1">
                              <a:solidFill>
                                <a:srgbClr val="0070C0"/>
                              </a:solidFill>
                              <a:latin typeface="Cambria Math" panose="02040503050406030204" pitchFamily="18" charset="0"/>
                              <a:ea typeface="Source Code Pro"/>
                              <a:cs typeface="Source Code Pro"/>
                              <a:sym typeface="Source Code Pro"/>
                            </a:rPr>
                            <m:t>+1</m:t>
                          </m:r>
                        </m:den>
                      </m:f>
                    </m:oMath>
                  </m:oMathPara>
                </a14:m>
                <a:endParaRPr lang="en-US" sz="2800" dirty="0">
                  <a:latin typeface="Candara" panose="020E0502030303020204" pitchFamily="34" charset="0"/>
                </a:endParaRPr>
              </a:p>
            </p:txBody>
          </p:sp>
        </mc:Choice>
        <mc:Fallback xmlns="">
          <p:sp>
            <p:nvSpPr>
              <p:cNvPr id="10" name="Rectangle 9">
                <a:extLst>
                  <a:ext uri="{FF2B5EF4-FFF2-40B4-BE49-F238E27FC236}">
                    <a16:creationId xmlns:a16="http://schemas.microsoft.com/office/drawing/2014/main" id="{25E8F693-E134-9561-CB7E-799BDBD311E4}"/>
                  </a:ext>
                </a:extLst>
              </p:cNvPr>
              <p:cNvSpPr>
                <a:spLocks noRot="1" noChangeAspect="1" noMove="1" noResize="1" noEditPoints="1" noAdjustHandles="1" noChangeArrowheads="1" noChangeShapeType="1" noTextEdit="1"/>
              </p:cNvSpPr>
              <p:nvPr/>
            </p:nvSpPr>
            <p:spPr>
              <a:xfrm>
                <a:off x="8358176" y="3786463"/>
                <a:ext cx="1564211" cy="908967"/>
              </a:xfrm>
              <a:prstGeom prst="rect">
                <a:avLst/>
              </a:prstGeom>
              <a:blipFill>
                <a:blip r:embed="rId7"/>
                <a:stretch>
                  <a:fillRect b="-6944"/>
                </a:stretch>
              </a:blipFill>
            </p:spPr>
            <p:txBody>
              <a:bodyPr/>
              <a:lstStyle/>
              <a:p>
                <a:r>
                  <a:rPr lang="en-US">
                    <a:noFill/>
                  </a:rPr>
                  <a:t> </a:t>
                </a:r>
              </a:p>
            </p:txBody>
          </p:sp>
        </mc:Fallback>
      </mc:AlternateContent>
    </p:spTree>
    <p:extLst>
      <p:ext uri="{BB962C8B-B14F-4D97-AF65-F5344CB8AC3E}">
        <p14:creationId xmlns:p14="http://schemas.microsoft.com/office/powerpoint/2010/main" val="328598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dirty="0"/>
              <a:t>Detour – Min of I.I.D. Uniforms</a:t>
            </a:r>
            <a:endParaRPr dirty="0"/>
          </a:p>
        </p:txBody>
      </p:sp>
      <p:cxnSp>
        <p:nvCxnSpPr>
          <p:cNvPr id="3" name="Straight Connector 2">
            <a:extLst>
              <a:ext uri="{FF2B5EF4-FFF2-40B4-BE49-F238E27FC236}">
                <a16:creationId xmlns:a16="http://schemas.microsoft.com/office/drawing/2014/main" id="{93A3B550-93A3-224D-B07B-1489D2653871}"/>
              </a:ext>
            </a:extLst>
          </p:cNvPr>
          <p:cNvCxnSpPr/>
          <p:nvPr/>
        </p:nvCxnSpPr>
        <p:spPr>
          <a:xfrm>
            <a:off x="4813588" y="3893857"/>
            <a:ext cx="548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6B4E5A-9E10-FD4C-988F-B7AF0AE3226D}"/>
              </a:ext>
            </a:extLst>
          </p:cNvPr>
          <p:cNvCxnSpPr/>
          <p:nvPr/>
        </p:nvCxnSpPr>
        <p:spPr>
          <a:xfrm>
            <a:off x="4813588" y="4903507"/>
            <a:ext cx="5486400"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220F06EA-12E9-034B-AB27-C01D8D413729}"/>
              </a:ext>
            </a:extLst>
          </p:cNvPr>
          <p:cNvSpPr txBox="1"/>
          <p:nvPr/>
        </p:nvSpPr>
        <p:spPr>
          <a:xfrm>
            <a:off x="4576824" y="3937017"/>
            <a:ext cx="352982" cy="461665"/>
          </a:xfrm>
          <a:prstGeom prst="rect">
            <a:avLst/>
          </a:prstGeom>
          <a:noFill/>
        </p:spPr>
        <p:txBody>
          <a:bodyPr wrap="none" rtlCol="0">
            <a:spAutoFit/>
          </a:bodyPr>
          <a:lstStyle/>
          <a:p>
            <a:pPr algn="l"/>
            <a:r>
              <a:rPr lang="en-US" sz="2400" b="0" dirty="0">
                <a:latin typeface="Candara" panose="020E0502030303020204" pitchFamily="34" charset="0"/>
                <a:ea typeface="Helvetica" charset="0"/>
                <a:cs typeface="Helvetica" charset="0"/>
              </a:rPr>
              <a:t>0</a:t>
            </a:r>
          </a:p>
        </p:txBody>
      </p:sp>
      <p:sp>
        <p:nvSpPr>
          <p:cNvPr id="14" name="TextBox 13">
            <a:extLst>
              <a:ext uri="{FF2B5EF4-FFF2-40B4-BE49-F238E27FC236}">
                <a16:creationId xmlns:a16="http://schemas.microsoft.com/office/drawing/2014/main" id="{D76CFC6D-7392-A247-8A42-464B7C3D28CD}"/>
              </a:ext>
            </a:extLst>
          </p:cNvPr>
          <p:cNvSpPr txBox="1"/>
          <p:nvPr/>
        </p:nvSpPr>
        <p:spPr>
          <a:xfrm>
            <a:off x="10223788" y="3893857"/>
            <a:ext cx="292068" cy="461665"/>
          </a:xfrm>
          <a:prstGeom prst="rect">
            <a:avLst/>
          </a:prstGeom>
          <a:noFill/>
        </p:spPr>
        <p:txBody>
          <a:bodyPr wrap="none" rtlCol="0">
            <a:spAutoFit/>
          </a:bodyPr>
          <a:lstStyle/>
          <a:p>
            <a:pPr algn="l"/>
            <a:r>
              <a:rPr lang="en-US" sz="2400" b="0" dirty="0">
                <a:latin typeface="Candara" panose="020E0502030303020204" pitchFamily="34" charset="0"/>
                <a:ea typeface="Helvetica" charset="0"/>
                <a:cs typeface="Helvetica" charset="0"/>
              </a:rPr>
              <a:t>1</a:t>
            </a:r>
          </a:p>
        </p:txBody>
      </p:sp>
      <p:sp>
        <p:nvSpPr>
          <p:cNvPr id="15" name="TextBox 14">
            <a:extLst>
              <a:ext uri="{FF2B5EF4-FFF2-40B4-BE49-F238E27FC236}">
                <a16:creationId xmlns:a16="http://schemas.microsoft.com/office/drawing/2014/main" id="{A1AAA3BA-51B4-F040-B500-732A6DBD0D3F}"/>
              </a:ext>
            </a:extLst>
          </p:cNvPr>
          <p:cNvSpPr txBox="1"/>
          <p:nvPr/>
        </p:nvSpPr>
        <p:spPr>
          <a:xfrm>
            <a:off x="4576824" y="4946667"/>
            <a:ext cx="352982" cy="461665"/>
          </a:xfrm>
          <a:prstGeom prst="rect">
            <a:avLst/>
          </a:prstGeom>
          <a:noFill/>
        </p:spPr>
        <p:txBody>
          <a:bodyPr wrap="none" rtlCol="0">
            <a:spAutoFit/>
          </a:bodyPr>
          <a:lstStyle/>
          <a:p>
            <a:pPr algn="l"/>
            <a:r>
              <a:rPr lang="en-US" sz="2400" b="0" dirty="0">
                <a:latin typeface="Candara" panose="020E0502030303020204" pitchFamily="34" charset="0"/>
                <a:ea typeface="Helvetica" charset="0"/>
                <a:cs typeface="Helvetica" charset="0"/>
              </a:rPr>
              <a:t>0</a:t>
            </a:r>
          </a:p>
        </p:txBody>
      </p:sp>
      <p:sp>
        <p:nvSpPr>
          <p:cNvPr id="16" name="TextBox 15">
            <a:extLst>
              <a:ext uri="{FF2B5EF4-FFF2-40B4-BE49-F238E27FC236}">
                <a16:creationId xmlns:a16="http://schemas.microsoft.com/office/drawing/2014/main" id="{2BD3C0D2-C76F-DB45-9DDE-48940A13B266}"/>
              </a:ext>
            </a:extLst>
          </p:cNvPr>
          <p:cNvSpPr txBox="1"/>
          <p:nvPr/>
        </p:nvSpPr>
        <p:spPr>
          <a:xfrm>
            <a:off x="10223788" y="4903507"/>
            <a:ext cx="292068" cy="461665"/>
          </a:xfrm>
          <a:prstGeom prst="rect">
            <a:avLst/>
          </a:prstGeom>
          <a:noFill/>
        </p:spPr>
        <p:txBody>
          <a:bodyPr wrap="none" rtlCol="0">
            <a:spAutoFit/>
          </a:bodyPr>
          <a:lstStyle/>
          <a:p>
            <a:pPr algn="l"/>
            <a:r>
              <a:rPr lang="en-US" sz="2400" b="0" dirty="0">
                <a:latin typeface="Candara" panose="020E0502030303020204" pitchFamily="34" charset="0"/>
                <a:ea typeface="Helvetica" charset="0"/>
                <a:cs typeface="Helvetica" charset="0"/>
              </a:rPr>
              <a:t>1</a:t>
            </a:r>
          </a:p>
        </p:txBody>
      </p:sp>
      <p:cxnSp>
        <p:nvCxnSpPr>
          <p:cNvPr id="17" name="Straight Connector 16">
            <a:extLst>
              <a:ext uri="{FF2B5EF4-FFF2-40B4-BE49-F238E27FC236}">
                <a16:creationId xmlns:a16="http://schemas.microsoft.com/office/drawing/2014/main" id="{13F918DA-458F-A74B-8B4A-9E25596F50C8}"/>
              </a:ext>
            </a:extLst>
          </p:cNvPr>
          <p:cNvCxnSpPr/>
          <p:nvPr/>
        </p:nvCxnSpPr>
        <p:spPr>
          <a:xfrm>
            <a:off x="4813588" y="5962708"/>
            <a:ext cx="5486400"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C798C870-41C7-534D-AE76-210AA1C8ECE0}"/>
              </a:ext>
            </a:extLst>
          </p:cNvPr>
          <p:cNvSpPr txBox="1"/>
          <p:nvPr/>
        </p:nvSpPr>
        <p:spPr>
          <a:xfrm>
            <a:off x="4576824" y="6005868"/>
            <a:ext cx="352982" cy="461665"/>
          </a:xfrm>
          <a:prstGeom prst="rect">
            <a:avLst/>
          </a:prstGeom>
          <a:noFill/>
        </p:spPr>
        <p:txBody>
          <a:bodyPr wrap="none" rtlCol="0">
            <a:spAutoFit/>
          </a:bodyPr>
          <a:lstStyle/>
          <a:p>
            <a:pPr algn="l"/>
            <a:r>
              <a:rPr lang="en-US" sz="2400" b="0" dirty="0">
                <a:latin typeface="Candara" panose="020E0502030303020204" pitchFamily="34" charset="0"/>
                <a:ea typeface="Helvetica" charset="0"/>
                <a:cs typeface="Helvetica" charset="0"/>
              </a:rPr>
              <a:t>0</a:t>
            </a:r>
          </a:p>
        </p:txBody>
      </p:sp>
      <p:sp>
        <p:nvSpPr>
          <p:cNvPr id="19" name="TextBox 18">
            <a:extLst>
              <a:ext uri="{FF2B5EF4-FFF2-40B4-BE49-F238E27FC236}">
                <a16:creationId xmlns:a16="http://schemas.microsoft.com/office/drawing/2014/main" id="{C14F0EED-C40A-334C-AAA7-088E876048A3}"/>
              </a:ext>
            </a:extLst>
          </p:cNvPr>
          <p:cNvSpPr txBox="1"/>
          <p:nvPr/>
        </p:nvSpPr>
        <p:spPr>
          <a:xfrm>
            <a:off x="10223788" y="5962708"/>
            <a:ext cx="292068" cy="461665"/>
          </a:xfrm>
          <a:prstGeom prst="rect">
            <a:avLst/>
          </a:prstGeom>
          <a:noFill/>
        </p:spPr>
        <p:txBody>
          <a:bodyPr wrap="none" rtlCol="0">
            <a:spAutoFit/>
          </a:bodyPr>
          <a:lstStyle/>
          <a:p>
            <a:pPr algn="l"/>
            <a:r>
              <a:rPr lang="en-US" sz="2400" b="0" dirty="0">
                <a:latin typeface="Candara" panose="020E0502030303020204" pitchFamily="34" charset="0"/>
                <a:ea typeface="Helvetica" charset="0"/>
                <a:cs typeface="Helvetica" charset="0"/>
              </a:rPr>
              <a:t>1</a:t>
            </a:r>
          </a:p>
        </p:txBody>
      </p:sp>
      <p:sp>
        <p:nvSpPr>
          <p:cNvPr id="5" name="TextBox 4">
            <a:extLst>
              <a:ext uri="{FF2B5EF4-FFF2-40B4-BE49-F238E27FC236}">
                <a16:creationId xmlns:a16="http://schemas.microsoft.com/office/drawing/2014/main" id="{05F123B3-8D7E-DB45-BFB4-59831040A18C}"/>
              </a:ext>
            </a:extLst>
          </p:cNvPr>
          <p:cNvSpPr txBox="1"/>
          <p:nvPr/>
        </p:nvSpPr>
        <p:spPr>
          <a:xfrm>
            <a:off x="6929376" y="3551919"/>
            <a:ext cx="391454" cy="584775"/>
          </a:xfrm>
          <a:prstGeom prst="rect">
            <a:avLst/>
          </a:prstGeom>
          <a:noFill/>
        </p:spPr>
        <p:txBody>
          <a:bodyPr wrap="none" rtlCol="0">
            <a:spAutoFit/>
          </a:bodyPr>
          <a:lstStyle/>
          <a:p>
            <a:pPr algn="l"/>
            <a:r>
              <a:rPr lang="en-US" sz="3200" b="0" dirty="0">
                <a:solidFill>
                  <a:srgbClr val="C00000"/>
                </a:solidFill>
                <a:latin typeface="Candara" panose="020E0502030303020204" pitchFamily="34" charset="0"/>
                <a:ea typeface="Helvetica" charset="0"/>
                <a:cs typeface="Helvetica" charset="0"/>
              </a:rPr>
              <a:t>x</a:t>
            </a:r>
          </a:p>
        </p:txBody>
      </p:sp>
      <p:sp>
        <p:nvSpPr>
          <p:cNvPr id="21" name="TextBox 20">
            <a:extLst>
              <a:ext uri="{FF2B5EF4-FFF2-40B4-BE49-F238E27FC236}">
                <a16:creationId xmlns:a16="http://schemas.microsoft.com/office/drawing/2014/main" id="{B80E1119-08DD-CD45-ABBC-6FE75E86D71D}"/>
              </a:ext>
            </a:extLst>
          </p:cNvPr>
          <p:cNvSpPr txBox="1"/>
          <p:nvPr/>
        </p:nvSpPr>
        <p:spPr>
          <a:xfrm>
            <a:off x="6213453" y="4569636"/>
            <a:ext cx="391454" cy="584775"/>
          </a:xfrm>
          <a:prstGeom prst="rect">
            <a:avLst/>
          </a:prstGeom>
          <a:noFill/>
        </p:spPr>
        <p:txBody>
          <a:bodyPr wrap="none" rtlCol="0">
            <a:spAutoFit/>
          </a:bodyPr>
          <a:lstStyle/>
          <a:p>
            <a:pPr algn="l"/>
            <a:r>
              <a:rPr lang="en-US" sz="3200" b="0" dirty="0">
                <a:solidFill>
                  <a:srgbClr val="C00000"/>
                </a:solidFill>
                <a:latin typeface="Candara" panose="020E0502030303020204" pitchFamily="34" charset="0"/>
                <a:ea typeface="Helvetica" charset="0"/>
                <a:cs typeface="Helvetica" charset="0"/>
              </a:rPr>
              <a:t>x</a:t>
            </a:r>
          </a:p>
        </p:txBody>
      </p:sp>
      <p:sp>
        <p:nvSpPr>
          <p:cNvPr id="22" name="TextBox 21">
            <a:extLst>
              <a:ext uri="{FF2B5EF4-FFF2-40B4-BE49-F238E27FC236}">
                <a16:creationId xmlns:a16="http://schemas.microsoft.com/office/drawing/2014/main" id="{2CBDE8B6-2AEC-1D43-8921-B18B04F91A03}"/>
              </a:ext>
            </a:extLst>
          </p:cNvPr>
          <p:cNvSpPr txBox="1"/>
          <p:nvPr/>
        </p:nvSpPr>
        <p:spPr>
          <a:xfrm>
            <a:off x="8396226" y="4568009"/>
            <a:ext cx="391454" cy="584775"/>
          </a:xfrm>
          <a:prstGeom prst="rect">
            <a:avLst/>
          </a:prstGeom>
          <a:noFill/>
        </p:spPr>
        <p:txBody>
          <a:bodyPr wrap="none" rtlCol="0">
            <a:spAutoFit/>
          </a:bodyPr>
          <a:lstStyle/>
          <a:p>
            <a:pPr algn="l"/>
            <a:r>
              <a:rPr lang="en-US" sz="3200" b="0" dirty="0">
                <a:solidFill>
                  <a:srgbClr val="C00000"/>
                </a:solidFill>
                <a:latin typeface="Candara" panose="020E0502030303020204" pitchFamily="34" charset="0"/>
                <a:ea typeface="Helvetica" charset="0"/>
                <a:cs typeface="Helvetica" charset="0"/>
              </a:rPr>
              <a:t>x</a:t>
            </a:r>
          </a:p>
        </p:txBody>
      </p:sp>
      <p:sp>
        <p:nvSpPr>
          <p:cNvPr id="23" name="TextBox 22">
            <a:extLst>
              <a:ext uri="{FF2B5EF4-FFF2-40B4-BE49-F238E27FC236}">
                <a16:creationId xmlns:a16="http://schemas.microsoft.com/office/drawing/2014/main" id="{B6EF5F92-E085-8546-984C-0AA8B62B6CD0}"/>
              </a:ext>
            </a:extLst>
          </p:cNvPr>
          <p:cNvSpPr txBox="1"/>
          <p:nvPr/>
        </p:nvSpPr>
        <p:spPr>
          <a:xfrm>
            <a:off x="5704546" y="5630463"/>
            <a:ext cx="391454" cy="584775"/>
          </a:xfrm>
          <a:prstGeom prst="rect">
            <a:avLst/>
          </a:prstGeom>
          <a:noFill/>
        </p:spPr>
        <p:txBody>
          <a:bodyPr wrap="none" rtlCol="0">
            <a:spAutoFit/>
          </a:bodyPr>
          <a:lstStyle/>
          <a:p>
            <a:pPr algn="l"/>
            <a:r>
              <a:rPr lang="en-US" sz="3200" b="0" dirty="0">
                <a:solidFill>
                  <a:srgbClr val="C00000"/>
                </a:solidFill>
                <a:latin typeface="Candara" panose="020E0502030303020204" pitchFamily="34" charset="0"/>
                <a:ea typeface="Helvetica" charset="0"/>
                <a:cs typeface="Helvetica" charset="0"/>
              </a:rPr>
              <a:t>x</a:t>
            </a:r>
          </a:p>
        </p:txBody>
      </p:sp>
      <p:sp>
        <p:nvSpPr>
          <p:cNvPr id="24" name="TextBox 23">
            <a:extLst>
              <a:ext uri="{FF2B5EF4-FFF2-40B4-BE49-F238E27FC236}">
                <a16:creationId xmlns:a16="http://schemas.microsoft.com/office/drawing/2014/main" id="{B4EB5F41-CD33-8B41-94A8-40D8874EFCBB}"/>
              </a:ext>
            </a:extLst>
          </p:cNvPr>
          <p:cNvSpPr txBox="1"/>
          <p:nvPr/>
        </p:nvSpPr>
        <p:spPr>
          <a:xfrm>
            <a:off x="6929376" y="5630463"/>
            <a:ext cx="391454" cy="584775"/>
          </a:xfrm>
          <a:prstGeom prst="rect">
            <a:avLst/>
          </a:prstGeom>
          <a:noFill/>
        </p:spPr>
        <p:txBody>
          <a:bodyPr wrap="none" rtlCol="0">
            <a:spAutoFit/>
          </a:bodyPr>
          <a:lstStyle/>
          <a:p>
            <a:pPr algn="l"/>
            <a:r>
              <a:rPr lang="en-US" sz="3200" b="0" dirty="0">
                <a:solidFill>
                  <a:srgbClr val="C00000"/>
                </a:solidFill>
                <a:latin typeface="Candara" panose="020E0502030303020204" pitchFamily="34" charset="0"/>
                <a:ea typeface="Helvetica" charset="0"/>
                <a:cs typeface="Helvetica" charset="0"/>
              </a:rPr>
              <a:t>x</a:t>
            </a:r>
          </a:p>
        </p:txBody>
      </p:sp>
      <p:sp>
        <p:nvSpPr>
          <p:cNvPr id="25" name="TextBox 24">
            <a:extLst>
              <a:ext uri="{FF2B5EF4-FFF2-40B4-BE49-F238E27FC236}">
                <a16:creationId xmlns:a16="http://schemas.microsoft.com/office/drawing/2014/main" id="{404602B6-C074-4B4B-9A94-41A3D738BA34}"/>
              </a:ext>
            </a:extLst>
          </p:cNvPr>
          <p:cNvSpPr txBox="1"/>
          <p:nvPr/>
        </p:nvSpPr>
        <p:spPr>
          <a:xfrm>
            <a:off x="8164191" y="5627209"/>
            <a:ext cx="391454" cy="584775"/>
          </a:xfrm>
          <a:prstGeom prst="rect">
            <a:avLst/>
          </a:prstGeom>
          <a:noFill/>
        </p:spPr>
        <p:txBody>
          <a:bodyPr wrap="none" rtlCol="0">
            <a:spAutoFit/>
          </a:bodyPr>
          <a:lstStyle/>
          <a:p>
            <a:pPr algn="l"/>
            <a:r>
              <a:rPr lang="en-US" sz="3200" b="0" dirty="0">
                <a:solidFill>
                  <a:srgbClr val="C00000"/>
                </a:solidFill>
                <a:latin typeface="Candara" panose="020E0502030303020204" pitchFamily="34" charset="0"/>
                <a:ea typeface="Helvetica" charset="0"/>
                <a:cs typeface="Helvetica" charset="0"/>
              </a:rPr>
              <a:t>x</a:t>
            </a:r>
          </a:p>
        </p:txBody>
      </p:sp>
      <p:sp>
        <p:nvSpPr>
          <p:cNvPr id="26" name="TextBox 25">
            <a:extLst>
              <a:ext uri="{FF2B5EF4-FFF2-40B4-BE49-F238E27FC236}">
                <a16:creationId xmlns:a16="http://schemas.microsoft.com/office/drawing/2014/main" id="{339736A6-6FF9-3641-B52C-AEE57E2EF8F3}"/>
              </a:ext>
            </a:extLst>
          </p:cNvPr>
          <p:cNvSpPr txBox="1"/>
          <p:nvPr/>
        </p:nvSpPr>
        <p:spPr>
          <a:xfrm>
            <a:off x="9362828" y="5627209"/>
            <a:ext cx="391454" cy="584775"/>
          </a:xfrm>
          <a:prstGeom prst="rect">
            <a:avLst/>
          </a:prstGeom>
          <a:noFill/>
        </p:spPr>
        <p:txBody>
          <a:bodyPr wrap="none" rtlCol="0">
            <a:spAutoFit/>
          </a:bodyPr>
          <a:lstStyle/>
          <a:p>
            <a:pPr algn="l"/>
            <a:r>
              <a:rPr lang="en-US" sz="3200" b="0" dirty="0">
                <a:solidFill>
                  <a:srgbClr val="C00000"/>
                </a:solidFill>
                <a:latin typeface="Candara" panose="020E0502030303020204" pitchFamily="34" charset="0"/>
                <a:ea typeface="Helvetica" charset="0"/>
                <a:cs typeface="Helvetica" charset="0"/>
              </a:rPr>
              <a:t>x</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12A292C-756A-E94B-A7ED-95D129D68BB3}"/>
                  </a:ext>
                </a:extLst>
              </p:cNvPr>
              <p:cNvSpPr txBox="1"/>
              <p:nvPr/>
            </p:nvSpPr>
            <p:spPr>
              <a:xfrm>
                <a:off x="1162924" y="3675029"/>
                <a:ext cx="1085425"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Helvetica" charset="0"/>
                          <a:cs typeface="Helvetica" charset="0"/>
                        </a:rPr>
                        <m:t>𝑚</m:t>
                      </m:r>
                      <m:r>
                        <a:rPr lang="en-US" sz="2400" b="0" i="1" smtClean="0">
                          <a:latin typeface="Cambria Math" panose="02040503050406030204" pitchFamily="18" charset="0"/>
                          <a:ea typeface="Helvetica" charset="0"/>
                          <a:cs typeface="Helvetica" charset="0"/>
                        </a:rPr>
                        <m:t>=1</m:t>
                      </m:r>
                    </m:oMath>
                  </m:oMathPara>
                </a14:m>
                <a:endParaRPr lang="en-US" sz="2400" b="0" dirty="0">
                  <a:latin typeface="Candara" panose="020E0502030303020204" pitchFamily="34" charset="0"/>
                  <a:ea typeface="Helvetica" charset="0"/>
                  <a:cs typeface="Helvetica" charset="0"/>
                </a:endParaRPr>
              </a:p>
            </p:txBody>
          </p:sp>
        </mc:Choice>
        <mc:Fallback xmlns="">
          <p:sp>
            <p:nvSpPr>
              <p:cNvPr id="6" name="TextBox 5">
                <a:extLst>
                  <a:ext uri="{FF2B5EF4-FFF2-40B4-BE49-F238E27FC236}">
                    <a16:creationId xmlns:a16="http://schemas.microsoft.com/office/drawing/2014/main" id="{612A292C-756A-E94B-A7ED-95D129D68BB3}"/>
                  </a:ext>
                </a:extLst>
              </p:cNvPr>
              <p:cNvSpPr txBox="1">
                <a:spLocks noRot="1" noChangeAspect="1" noMove="1" noResize="1" noEditPoints="1" noAdjustHandles="1" noChangeArrowheads="1" noChangeShapeType="1" noTextEdit="1"/>
              </p:cNvSpPr>
              <p:nvPr/>
            </p:nvSpPr>
            <p:spPr>
              <a:xfrm>
                <a:off x="1162924" y="3675029"/>
                <a:ext cx="1085425"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FBB293B-8C83-FF4B-A273-777777FFD089}"/>
                  </a:ext>
                </a:extLst>
              </p:cNvPr>
              <p:cNvSpPr txBox="1"/>
              <p:nvPr/>
            </p:nvSpPr>
            <p:spPr>
              <a:xfrm>
                <a:off x="1164772" y="4629563"/>
                <a:ext cx="1085425"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Helvetica" charset="0"/>
                          <a:cs typeface="Helvetica" charset="0"/>
                        </a:rPr>
                        <m:t>𝑚</m:t>
                      </m:r>
                      <m:r>
                        <a:rPr lang="en-US" sz="2400" b="0" i="1" smtClean="0">
                          <a:latin typeface="Cambria Math" panose="02040503050406030204" pitchFamily="18" charset="0"/>
                          <a:ea typeface="Helvetica" charset="0"/>
                          <a:cs typeface="Helvetica" charset="0"/>
                        </a:rPr>
                        <m:t>=2</m:t>
                      </m:r>
                    </m:oMath>
                  </m:oMathPara>
                </a14:m>
                <a:endParaRPr lang="en-US" sz="2400" b="0" dirty="0">
                  <a:latin typeface="Candara" panose="020E0502030303020204" pitchFamily="34" charset="0"/>
                  <a:ea typeface="Helvetica" charset="0"/>
                  <a:cs typeface="Helvetica" charset="0"/>
                </a:endParaRPr>
              </a:p>
            </p:txBody>
          </p:sp>
        </mc:Choice>
        <mc:Fallback xmlns="">
          <p:sp>
            <p:nvSpPr>
              <p:cNvPr id="28" name="TextBox 27">
                <a:extLst>
                  <a:ext uri="{FF2B5EF4-FFF2-40B4-BE49-F238E27FC236}">
                    <a16:creationId xmlns:a16="http://schemas.microsoft.com/office/drawing/2014/main" id="{8FBB293B-8C83-FF4B-A273-777777FFD089}"/>
                  </a:ext>
                </a:extLst>
              </p:cNvPr>
              <p:cNvSpPr txBox="1">
                <a:spLocks noRot="1" noChangeAspect="1" noMove="1" noResize="1" noEditPoints="1" noAdjustHandles="1" noChangeArrowheads="1" noChangeShapeType="1" noTextEdit="1"/>
              </p:cNvSpPr>
              <p:nvPr/>
            </p:nvSpPr>
            <p:spPr>
              <a:xfrm>
                <a:off x="1164772" y="4629563"/>
                <a:ext cx="1085425"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7F52BF4-4225-2243-8E08-000A56C09D19}"/>
                  </a:ext>
                </a:extLst>
              </p:cNvPr>
              <p:cNvSpPr txBox="1"/>
              <p:nvPr/>
            </p:nvSpPr>
            <p:spPr>
              <a:xfrm>
                <a:off x="1172029" y="5688763"/>
                <a:ext cx="1085425" cy="46166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Helvetica" charset="0"/>
                          <a:cs typeface="Helvetica" charset="0"/>
                        </a:rPr>
                        <m:t>𝑚</m:t>
                      </m:r>
                      <m:r>
                        <a:rPr lang="en-US" sz="2400" b="0" i="1" smtClean="0">
                          <a:latin typeface="Cambria Math" panose="02040503050406030204" pitchFamily="18" charset="0"/>
                          <a:ea typeface="Helvetica" charset="0"/>
                          <a:cs typeface="Helvetica" charset="0"/>
                        </a:rPr>
                        <m:t>=4</m:t>
                      </m:r>
                    </m:oMath>
                  </m:oMathPara>
                </a14:m>
                <a:endParaRPr lang="en-US" sz="2400" b="0" dirty="0">
                  <a:latin typeface="Candara" panose="020E0502030303020204" pitchFamily="34" charset="0"/>
                  <a:ea typeface="Helvetica" charset="0"/>
                  <a:cs typeface="Helvetica" charset="0"/>
                </a:endParaRPr>
              </a:p>
            </p:txBody>
          </p:sp>
        </mc:Choice>
        <mc:Fallback xmlns="">
          <p:sp>
            <p:nvSpPr>
              <p:cNvPr id="29" name="TextBox 28">
                <a:extLst>
                  <a:ext uri="{FF2B5EF4-FFF2-40B4-BE49-F238E27FC236}">
                    <a16:creationId xmlns:a16="http://schemas.microsoft.com/office/drawing/2014/main" id="{07F52BF4-4225-2243-8E08-000A56C09D19}"/>
                  </a:ext>
                </a:extLst>
              </p:cNvPr>
              <p:cNvSpPr txBox="1">
                <a:spLocks noRot="1" noChangeAspect="1" noMove="1" noResize="1" noEditPoints="1" noAdjustHandles="1" noChangeArrowheads="1" noChangeShapeType="1" noTextEdit="1"/>
              </p:cNvSpPr>
              <p:nvPr/>
            </p:nvSpPr>
            <p:spPr>
              <a:xfrm>
                <a:off x="1172029" y="5688763"/>
                <a:ext cx="1085425"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Google Shape;130;p20">
                <a:extLst>
                  <a:ext uri="{FF2B5EF4-FFF2-40B4-BE49-F238E27FC236}">
                    <a16:creationId xmlns:a16="http://schemas.microsoft.com/office/drawing/2014/main" id="{2B815233-867F-7F46-AE36-02CFFBFEC769}"/>
                  </a:ext>
                </a:extLst>
              </p:cNvPr>
              <p:cNvSpPr txBox="1"/>
              <p:nvPr/>
            </p:nvSpPr>
            <p:spPr>
              <a:xfrm>
                <a:off x="4709603" y="4946667"/>
                <a:ext cx="5867479" cy="689030"/>
              </a:xfrm>
              <a:prstGeom prst="rect">
                <a:avLst/>
              </a:prstGeom>
              <a:noFill/>
              <a:ln>
                <a:noFill/>
              </a:ln>
            </p:spPr>
            <p:txBody>
              <a:bodyPr spcFirstLastPara="1" wrap="square" lIns="121900" tIns="121900" rIns="121900" bIns="121900" anchor="t" anchorCtr="0">
                <a:noAutofit/>
              </a:bodyPr>
              <a:lstStyle/>
              <a:p>
                <a:r>
                  <a:rPr lang="en-US" sz="2800" dirty="0">
                    <a:solidFill>
                      <a:schemeClr val="tx1"/>
                    </a:solidFill>
                    <a:latin typeface="Candara" panose="020E0502030303020204" pitchFamily="34" charset="0"/>
                    <a:ea typeface="Source Code Pro"/>
                    <a:cs typeface="Source Code Pro"/>
                    <a:sym typeface="Source Code Pro"/>
                  </a:rPr>
                  <a:t> </a:t>
                </a:r>
                <a14:m>
                  <m:oMath xmlns:m="http://schemas.openxmlformats.org/officeDocument/2006/math">
                    <m:r>
                      <a:rPr lang="en-US" sz="2800" b="0" i="1" smtClean="0">
                        <a:solidFill>
                          <a:srgbClr val="0070C0"/>
                        </a:solidFill>
                        <a:latin typeface="Cambria Math" panose="02040503050406030204" pitchFamily="18" charset="0"/>
                        <a:ea typeface="Cambria Math" panose="02040503050406030204" pitchFamily="18" charset="0"/>
                        <a:cs typeface="Source Code Pro"/>
                        <a:sym typeface="Source Code Pro"/>
                      </a:rPr>
                      <m:t>𝔼</m:t>
                    </m:r>
                    <m:r>
                      <a:rPr lang="en-US" sz="2800" b="0" i="1" smtClean="0">
                        <a:solidFill>
                          <a:srgbClr val="0070C0"/>
                        </a:solidFill>
                        <a:latin typeface="Cambria Math" panose="02040503050406030204" pitchFamily="18" charset="0"/>
                        <a:ea typeface="Source Code Pro"/>
                        <a:cs typeface="Source Code Pro"/>
                        <a:sym typeface="Source Code Pro"/>
                      </a:rPr>
                      <m:t>[</m:t>
                    </m:r>
                    <m:r>
                      <m:rPr>
                        <m:sty m:val="p"/>
                      </m:rPr>
                      <a:rPr lang="en-US" sz="2800">
                        <a:solidFill>
                          <a:srgbClr val="0070C0"/>
                        </a:solidFill>
                        <a:latin typeface="Cambria Math" panose="02040503050406030204" pitchFamily="18" charset="0"/>
                        <a:ea typeface="Source Code Pro"/>
                        <a:cs typeface="Source Code Pro"/>
                        <a:sym typeface="Source Code Pro"/>
                      </a:rPr>
                      <m:t>min</m:t>
                    </m:r>
                    <m:d>
                      <m:dPr>
                        <m:ctrlPr>
                          <a:rPr lang="en-US" sz="2800" i="1">
                            <a:solidFill>
                              <a:srgbClr val="0070C0"/>
                            </a:solidFill>
                            <a:latin typeface="Cambria Math" panose="02040503050406030204" pitchFamily="18" charset="0"/>
                            <a:ea typeface="Source Code Pro"/>
                            <a:cs typeface="Source Code Pro"/>
                            <a:sym typeface="Source Code Pro"/>
                          </a:rPr>
                        </m:ctrlPr>
                      </m:dPr>
                      <m:e>
                        <m:sSub>
                          <m:sSubPr>
                            <m:ctrlPr>
                              <a:rPr lang="ar-AE" sz="2800" i="1">
                                <a:solidFill>
                                  <a:srgbClr val="0070C0"/>
                                </a:solidFill>
                                <a:latin typeface="Cambria Math" panose="02040503050406030204" pitchFamily="18" charset="0"/>
                                <a:ea typeface="Source Code Pro"/>
                                <a:cs typeface="Source Code Pro"/>
                                <a:sym typeface="Source Code Pro"/>
                              </a:rPr>
                            </m:ctrlPr>
                          </m:sSubPr>
                          <m:e>
                            <m:r>
                              <a:rPr lang="ar-AE" sz="2800" i="1">
                                <a:solidFill>
                                  <a:srgbClr val="0070C0"/>
                                </a:solidFill>
                                <a:latin typeface="Cambria Math" panose="02040503050406030204" pitchFamily="18" charset="0"/>
                                <a:ea typeface="Source Code Pro"/>
                                <a:cs typeface="Source Code Pro"/>
                                <a:sym typeface="Source Code Pro"/>
                              </a:rPr>
                              <m:t>𝑌</m:t>
                            </m:r>
                          </m:e>
                          <m:sub>
                            <m:r>
                              <a:rPr lang="ar-AE" sz="2800" i="1">
                                <a:solidFill>
                                  <a:srgbClr val="0070C0"/>
                                </a:solidFill>
                                <a:latin typeface="Cambria Math" panose="02040503050406030204" pitchFamily="18" charset="0"/>
                                <a:ea typeface="Source Code Pro"/>
                                <a:cs typeface="Source Code Pro"/>
                                <a:sym typeface="Source Code Pro"/>
                              </a:rPr>
                              <m:t>1</m:t>
                            </m:r>
                          </m:sub>
                        </m:sSub>
                        <m:r>
                          <a:rPr lang="ar-AE" sz="2800" i="1">
                            <a:solidFill>
                              <a:srgbClr val="0070C0"/>
                            </a:solidFill>
                            <a:latin typeface="Cambria Math" panose="02040503050406030204" pitchFamily="18" charset="0"/>
                            <a:ea typeface="Source Code Pro"/>
                            <a:cs typeface="Source Code Pro"/>
                            <a:sym typeface="Source Code Pro"/>
                          </a:rPr>
                          <m:t>, ⋯, </m:t>
                        </m:r>
                        <m:sSub>
                          <m:sSubPr>
                            <m:ctrlPr>
                              <a:rPr lang="ar-AE" sz="2800" i="1">
                                <a:solidFill>
                                  <a:srgbClr val="0070C0"/>
                                </a:solidFill>
                                <a:latin typeface="Cambria Math" panose="02040503050406030204" pitchFamily="18" charset="0"/>
                                <a:ea typeface="Source Code Pro"/>
                                <a:cs typeface="Source Code Pro"/>
                                <a:sym typeface="Source Code Pro"/>
                              </a:rPr>
                            </m:ctrlPr>
                          </m:sSubPr>
                          <m:e>
                            <m:r>
                              <a:rPr lang="ar-AE" sz="2800" i="1">
                                <a:solidFill>
                                  <a:srgbClr val="0070C0"/>
                                </a:solidFill>
                                <a:latin typeface="Cambria Math" panose="02040503050406030204" pitchFamily="18" charset="0"/>
                                <a:ea typeface="Source Code Pro"/>
                                <a:cs typeface="Source Code Pro"/>
                                <a:sym typeface="Source Code Pro"/>
                              </a:rPr>
                              <m:t>𝑌</m:t>
                            </m:r>
                          </m:e>
                          <m:sub>
                            <m:r>
                              <a:rPr lang="en-US" sz="2800" i="1">
                                <a:solidFill>
                                  <a:srgbClr val="0070C0"/>
                                </a:solidFill>
                                <a:latin typeface="Cambria Math" panose="02040503050406030204" pitchFamily="18" charset="0"/>
                                <a:ea typeface="Source Code Pro"/>
                                <a:cs typeface="Source Code Pro"/>
                                <a:sym typeface="Source Code Pro"/>
                              </a:rPr>
                              <m:t>4</m:t>
                            </m:r>
                          </m:sub>
                        </m:sSub>
                      </m:e>
                    </m:d>
                    <m:r>
                      <a:rPr lang="en-US" sz="2800" b="0" i="1" smtClean="0">
                        <a:solidFill>
                          <a:srgbClr val="0070C0"/>
                        </a:solidFill>
                        <a:latin typeface="Cambria Math" panose="02040503050406030204" pitchFamily="18" charset="0"/>
                        <a:ea typeface="Source Code Pro"/>
                        <a:cs typeface="Source Code Pro"/>
                        <a:sym typeface="Source Code Pro"/>
                      </a:rPr>
                      <m:t>]=</m:t>
                    </m:r>
                    <m:f>
                      <m:fPr>
                        <m:ctrlPr>
                          <a:rPr lang="en-US" sz="2800" b="0" i="1" smtClean="0">
                            <a:solidFill>
                              <a:srgbClr val="0070C0"/>
                            </a:solidFill>
                            <a:latin typeface="Cambria Math" panose="02040503050406030204" pitchFamily="18" charset="0"/>
                            <a:ea typeface="Source Code Pro"/>
                            <a:cs typeface="Source Code Pro"/>
                            <a:sym typeface="Source Code Pro"/>
                          </a:rPr>
                        </m:ctrlPr>
                      </m:fPr>
                      <m:num>
                        <m:r>
                          <a:rPr lang="en-US" sz="2800" b="0" i="1" smtClean="0">
                            <a:solidFill>
                              <a:srgbClr val="0070C0"/>
                            </a:solidFill>
                            <a:latin typeface="Cambria Math" panose="02040503050406030204" pitchFamily="18" charset="0"/>
                            <a:ea typeface="Source Code Pro"/>
                            <a:cs typeface="Source Code Pro"/>
                            <a:sym typeface="Source Code Pro"/>
                          </a:rPr>
                          <m:t>1</m:t>
                        </m:r>
                      </m:num>
                      <m:den>
                        <m:r>
                          <a:rPr lang="en-US" sz="2800" b="0" i="1" smtClean="0">
                            <a:solidFill>
                              <a:srgbClr val="0070C0"/>
                            </a:solidFill>
                            <a:latin typeface="Cambria Math" panose="02040503050406030204" pitchFamily="18" charset="0"/>
                            <a:ea typeface="Source Code Pro"/>
                            <a:cs typeface="Source Code Pro"/>
                            <a:sym typeface="Source Code Pro"/>
                          </a:rPr>
                          <m:t>4+1</m:t>
                        </m:r>
                      </m:den>
                    </m:f>
                    <m:r>
                      <a:rPr lang="en-US" sz="2800" b="0" i="1" smtClean="0">
                        <a:solidFill>
                          <a:srgbClr val="0070C0"/>
                        </a:solidFill>
                        <a:latin typeface="Cambria Math" panose="02040503050406030204" pitchFamily="18" charset="0"/>
                        <a:ea typeface="Source Code Pro"/>
                        <a:cs typeface="Source Code Pro"/>
                        <a:sym typeface="Source Code Pro"/>
                      </a:rPr>
                      <m:t>=</m:t>
                    </m:r>
                    <m:f>
                      <m:fPr>
                        <m:ctrlPr>
                          <a:rPr lang="en-US" sz="2800" b="0" i="1" smtClean="0">
                            <a:solidFill>
                              <a:srgbClr val="0070C0"/>
                            </a:solidFill>
                            <a:latin typeface="Cambria Math" panose="02040503050406030204" pitchFamily="18" charset="0"/>
                            <a:ea typeface="Source Code Pro"/>
                            <a:cs typeface="Source Code Pro"/>
                            <a:sym typeface="Source Code Pro"/>
                          </a:rPr>
                        </m:ctrlPr>
                      </m:fPr>
                      <m:num>
                        <m:r>
                          <a:rPr lang="en-US" sz="2800" b="0" i="1" smtClean="0">
                            <a:solidFill>
                              <a:srgbClr val="0070C0"/>
                            </a:solidFill>
                            <a:latin typeface="Cambria Math" panose="02040503050406030204" pitchFamily="18" charset="0"/>
                            <a:ea typeface="Source Code Pro"/>
                            <a:cs typeface="Source Code Pro"/>
                            <a:sym typeface="Source Code Pro"/>
                          </a:rPr>
                          <m:t>1</m:t>
                        </m:r>
                      </m:num>
                      <m:den>
                        <m:r>
                          <a:rPr lang="en-US" sz="2800" b="0" i="1" smtClean="0">
                            <a:solidFill>
                              <a:srgbClr val="0070C0"/>
                            </a:solidFill>
                            <a:latin typeface="Cambria Math" panose="02040503050406030204" pitchFamily="18" charset="0"/>
                            <a:ea typeface="Source Code Pro"/>
                            <a:cs typeface="Source Code Pro"/>
                            <a:sym typeface="Source Code Pro"/>
                          </a:rPr>
                          <m:t>5</m:t>
                        </m:r>
                      </m:den>
                    </m:f>
                  </m:oMath>
                </a14:m>
                <a:endParaRPr lang="en-US" sz="3200" dirty="0">
                  <a:solidFill>
                    <a:schemeClr val="tx1"/>
                  </a:solidFill>
                  <a:latin typeface="Candara" panose="020E0502030303020204" pitchFamily="34" charset="0"/>
                  <a:ea typeface="Source Code Pro"/>
                  <a:cs typeface="Source Code Pro"/>
                  <a:sym typeface="Source Code Pro"/>
                </a:endParaRPr>
              </a:p>
            </p:txBody>
          </p:sp>
        </mc:Choice>
        <mc:Fallback xmlns="">
          <p:sp>
            <p:nvSpPr>
              <p:cNvPr id="30" name="Google Shape;130;p20">
                <a:extLst>
                  <a:ext uri="{FF2B5EF4-FFF2-40B4-BE49-F238E27FC236}">
                    <a16:creationId xmlns:a16="http://schemas.microsoft.com/office/drawing/2014/main" id="{2B815233-867F-7F46-AE36-02CFFBFEC769}"/>
                  </a:ext>
                </a:extLst>
              </p:cNvPr>
              <p:cNvSpPr txBox="1">
                <a:spLocks noRot="1" noChangeAspect="1" noMove="1" noResize="1" noEditPoints="1" noAdjustHandles="1" noChangeArrowheads="1" noChangeShapeType="1" noTextEdit="1"/>
              </p:cNvSpPr>
              <p:nvPr/>
            </p:nvSpPr>
            <p:spPr>
              <a:xfrm>
                <a:off x="4709603" y="4946667"/>
                <a:ext cx="5867479" cy="689030"/>
              </a:xfrm>
              <a:prstGeom prst="rect">
                <a:avLst/>
              </a:prstGeom>
              <a:blipFill>
                <a:blip r:embed="rId7"/>
                <a:stretch>
                  <a:fillRect b="-619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Google Shape;130;p20">
                <a:extLst>
                  <a:ext uri="{FF2B5EF4-FFF2-40B4-BE49-F238E27FC236}">
                    <a16:creationId xmlns:a16="http://schemas.microsoft.com/office/drawing/2014/main" id="{CD351384-AD4B-1A46-BCCF-595E41A9F880}"/>
                  </a:ext>
                </a:extLst>
              </p:cNvPr>
              <p:cNvSpPr txBox="1"/>
              <p:nvPr/>
            </p:nvSpPr>
            <p:spPr>
              <a:xfrm>
                <a:off x="4649732" y="2869487"/>
                <a:ext cx="5867479" cy="689030"/>
              </a:xfrm>
              <a:prstGeom prst="rect">
                <a:avLst/>
              </a:prstGeom>
              <a:noFill/>
              <a:ln>
                <a:noFill/>
              </a:ln>
            </p:spPr>
            <p:txBody>
              <a:bodyPr spcFirstLastPara="1" wrap="square" lIns="121900" tIns="121900" rIns="121900" bIns="121900" anchor="t" anchorCtr="0">
                <a:noAutofit/>
              </a:bodyPr>
              <a:lstStyle/>
              <a:p>
                <a:r>
                  <a:rPr lang="en-US" sz="2800" dirty="0">
                    <a:solidFill>
                      <a:schemeClr val="tx1"/>
                    </a:solidFill>
                    <a:latin typeface="Candara" panose="020E0502030303020204" pitchFamily="34" charset="0"/>
                    <a:ea typeface="Source Code Pro"/>
                    <a:cs typeface="Source Code Pro"/>
                    <a:sym typeface="Source Code Pro"/>
                  </a:rPr>
                  <a:t> </a:t>
                </a:r>
                <a14:m>
                  <m:oMath xmlns:m="http://schemas.openxmlformats.org/officeDocument/2006/math">
                    <m:r>
                      <a:rPr lang="en-US" sz="2800" b="0" i="1" smtClean="0">
                        <a:solidFill>
                          <a:srgbClr val="0070C0"/>
                        </a:solidFill>
                        <a:latin typeface="Cambria Math" panose="02040503050406030204" pitchFamily="18" charset="0"/>
                        <a:ea typeface="Cambria Math" panose="02040503050406030204" pitchFamily="18" charset="0"/>
                        <a:cs typeface="Source Code Pro"/>
                        <a:sym typeface="Source Code Pro"/>
                      </a:rPr>
                      <m:t>𝔼</m:t>
                    </m:r>
                    <m:r>
                      <a:rPr lang="en-US" sz="2800" b="0" i="1" smtClean="0">
                        <a:solidFill>
                          <a:srgbClr val="0070C0"/>
                        </a:solidFill>
                        <a:latin typeface="Cambria Math" panose="02040503050406030204" pitchFamily="18" charset="0"/>
                        <a:ea typeface="Source Code Pro"/>
                        <a:cs typeface="Source Code Pro"/>
                        <a:sym typeface="Source Code Pro"/>
                      </a:rPr>
                      <m:t>[</m:t>
                    </m:r>
                    <m:r>
                      <m:rPr>
                        <m:sty m:val="p"/>
                      </m:rPr>
                      <a:rPr lang="en-US" sz="2800">
                        <a:solidFill>
                          <a:srgbClr val="0070C0"/>
                        </a:solidFill>
                        <a:latin typeface="Cambria Math" panose="02040503050406030204" pitchFamily="18" charset="0"/>
                        <a:ea typeface="Source Code Pro"/>
                        <a:cs typeface="Source Code Pro"/>
                        <a:sym typeface="Source Code Pro"/>
                      </a:rPr>
                      <m:t>min</m:t>
                    </m:r>
                    <m:d>
                      <m:dPr>
                        <m:ctrlPr>
                          <a:rPr lang="en-US" sz="2800" i="1">
                            <a:solidFill>
                              <a:srgbClr val="0070C0"/>
                            </a:solidFill>
                            <a:latin typeface="Cambria Math" panose="02040503050406030204" pitchFamily="18" charset="0"/>
                            <a:ea typeface="Source Code Pro"/>
                            <a:cs typeface="Source Code Pro"/>
                            <a:sym typeface="Source Code Pro"/>
                          </a:rPr>
                        </m:ctrlPr>
                      </m:dPr>
                      <m:e>
                        <m:sSub>
                          <m:sSubPr>
                            <m:ctrlPr>
                              <a:rPr lang="ar-AE" sz="2800" i="1">
                                <a:solidFill>
                                  <a:srgbClr val="0070C0"/>
                                </a:solidFill>
                                <a:latin typeface="Cambria Math" panose="02040503050406030204" pitchFamily="18" charset="0"/>
                                <a:ea typeface="Source Code Pro"/>
                                <a:cs typeface="Source Code Pro"/>
                                <a:sym typeface="Source Code Pro"/>
                              </a:rPr>
                            </m:ctrlPr>
                          </m:sSubPr>
                          <m:e>
                            <m:r>
                              <a:rPr lang="ar-AE" sz="2800" i="1">
                                <a:solidFill>
                                  <a:srgbClr val="0070C0"/>
                                </a:solidFill>
                                <a:latin typeface="Cambria Math" panose="02040503050406030204" pitchFamily="18" charset="0"/>
                                <a:ea typeface="Source Code Pro"/>
                                <a:cs typeface="Source Code Pro"/>
                                <a:sym typeface="Source Code Pro"/>
                              </a:rPr>
                              <m:t>𝑌</m:t>
                            </m:r>
                          </m:e>
                          <m:sub>
                            <m:r>
                              <a:rPr lang="ar-AE" sz="2800" i="1">
                                <a:solidFill>
                                  <a:srgbClr val="0070C0"/>
                                </a:solidFill>
                                <a:latin typeface="Cambria Math" panose="02040503050406030204" pitchFamily="18" charset="0"/>
                                <a:ea typeface="Source Code Pro"/>
                                <a:cs typeface="Source Code Pro"/>
                                <a:sym typeface="Source Code Pro"/>
                              </a:rPr>
                              <m:t>1</m:t>
                            </m:r>
                          </m:sub>
                        </m:sSub>
                      </m:e>
                    </m:d>
                    <m:r>
                      <a:rPr lang="en-US" sz="2800" b="0" i="1" smtClean="0">
                        <a:solidFill>
                          <a:srgbClr val="0070C0"/>
                        </a:solidFill>
                        <a:latin typeface="Cambria Math" panose="02040503050406030204" pitchFamily="18" charset="0"/>
                        <a:ea typeface="Source Code Pro"/>
                        <a:cs typeface="Source Code Pro"/>
                        <a:sym typeface="Source Code Pro"/>
                      </a:rPr>
                      <m:t>]=</m:t>
                    </m:r>
                    <m:f>
                      <m:fPr>
                        <m:ctrlPr>
                          <a:rPr lang="en-US" sz="2800" b="0" i="1" smtClean="0">
                            <a:solidFill>
                              <a:srgbClr val="0070C0"/>
                            </a:solidFill>
                            <a:latin typeface="Cambria Math" panose="02040503050406030204" pitchFamily="18" charset="0"/>
                            <a:ea typeface="Source Code Pro"/>
                            <a:cs typeface="Source Code Pro"/>
                            <a:sym typeface="Source Code Pro"/>
                          </a:rPr>
                        </m:ctrlPr>
                      </m:fPr>
                      <m:num>
                        <m:r>
                          <a:rPr lang="en-US" sz="2800" b="0" i="1" smtClean="0">
                            <a:solidFill>
                              <a:srgbClr val="0070C0"/>
                            </a:solidFill>
                            <a:latin typeface="Cambria Math" panose="02040503050406030204" pitchFamily="18" charset="0"/>
                            <a:ea typeface="Source Code Pro"/>
                            <a:cs typeface="Source Code Pro"/>
                            <a:sym typeface="Source Code Pro"/>
                          </a:rPr>
                          <m:t>1</m:t>
                        </m:r>
                      </m:num>
                      <m:den>
                        <m:r>
                          <a:rPr lang="en-US" sz="2800" b="0" i="1" smtClean="0">
                            <a:solidFill>
                              <a:srgbClr val="0070C0"/>
                            </a:solidFill>
                            <a:latin typeface="Cambria Math" panose="02040503050406030204" pitchFamily="18" charset="0"/>
                            <a:ea typeface="Source Code Pro"/>
                            <a:cs typeface="Source Code Pro"/>
                            <a:sym typeface="Source Code Pro"/>
                          </a:rPr>
                          <m:t>1+1</m:t>
                        </m:r>
                      </m:den>
                    </m:f>
                    <m:r>
                      <a:rPr lang="en-US" sz="2800" b="0" i="1" smtClean="0">
                        <a:solidFill>
                          <a:srgbClr val="0070C0"/>
                        </a:solidFill>
                        <a:latin typeface="Cambria Math" panose="02040503050406030204" pitchFamily="18" charset="0"/>
                        <a:ea typeface="Source Code Pro"/>
                        <a:cs typeface="Source Code Pro"/>
                        <a:sym typeface="Source Code Pro"/>
                      </a:rPr>
                      <m:t>=</m:t>
                    </m:r>
                    <m:f>
                      <m:fPr>
                        <m:ctrlPr>
                          <a:rPr lang="en-US" sz="2800" b="0" i="1" smtClean="0">
                            <a:solidFill>
                              <a:srgbClr val="0070C0"/>
                            </a:solidFill>
                            <a:latin typeface="Cambria Math" panose="02040503050406030204" pitchFamily="18" charset="0"/>
                            <a:ea typeface="Source Code Pro"/>
                            <a:cs typeface="Source Code Pro"/>
                            <a:sym typeface="Source Code Pro"/>
                          </a:rPr>
                        </m:ctrlPr>
                      </m:fPr>
                      <m:num>
                        <m:r>
                          <a:rPr lang="en-US" sz="2800" b="0" i="1" smtClean="0">
                            <a:solidFill>
                              <a:srgbClr val="0070C0"/>
                            </a:solidFill>
                            <a:latin typeface="Cambria Math" panose="02040503050406030204" pitchFamily="18" charset="0"/>
                            <a:ea typeface="Source Code Pro"/>
                            <a:cs typeface="Source Code Pro"/>
                            <a:sym typeface="Source Code Pro"/>
                          </a:rPr>
                          <m:t>1</m:t>
                        </m:r>
                      </m:num>
                      <m:den>
                        <m:r>
                          <a:rPr lang="en-US" sz="2800" b="0" i="1" smtClean="0">
                            <a:solidFill>
                              <a:srgbClr val="0070C0"/>
                            </a:solidFill>
                            <a:latin typeface="Cambria Math" panose="02040503050406030204" pitchFamily="18" charset="0"/>
                            <a:ea typeface="Source Code Pro"/>
                            <a:cs typeface="Source Code Pro"/>
                            <a:sym typeface="Source Code Pro"/>
                          </a:rPr>
                          <m:t>2</m:t>
                        </m:r>
                      </m:den>
                    </m:f>
                  </m:oMath>
                </a14:m>
                <a:endParaRPr lang="en-US" sz="3200" dirty="0">
                  <a:solidFill>
                    <a:schemeClr val="tx1"/>
                  </a:solidFill>
                  <a:latin typeface="Candara" panose="020E0502030303020204" pitchFamily="34" charset="0"/>
                  <a:ea typeface="Source Code Pro"/>
                  <a:cs typeface="Source Code Pro"/>
                  <a:sym typeface="Source Code Pro"/>
                </a:endParaRPr>
              </a:p>
            </p:txBody>
          </p:sp>
        </mc:Choice>
        <mc:Fallback xmlns="">
          <p:sp>
            <p:nvSpPr>
              <p:cNvPr id="31" name="Google Shape;130;p20">
                <a:extLst>
                  <a:ext uri="{FF2B5EF4-FFF2-40B4-BE49-F238E27FC236}">
                    <a16:creationId xmlns:a16="http://schemas.microsoft.com/office/drawing/2014/main" id="{CD351384-AD4B-1A46-BCCF-595E41A9F880}"/>
                  </a:ext>
                </a:extLst>
              </p:cNvPr>
              <p:cNvSpPr txBox="1">
                <a:spLocks noRot="1" noChangeAspect="1" noMove="1" noResize="1" noEditPoints="1" noAdjustHandles="1" noChangeArrowheads="1" noChangeShapeType="1" noTextEdit="1"/>
              </p:cNvSpPr>
              <p:nvPr/>
            </p:nvSpPr>
            <p:spPr>
              <a:xfrm>
                <a:off x="4649732" y="2869487"/>
                <a:ext cx="5867479" cy="689030"/>
              </a:xfrm>
              <a:prstGeom prst="rect">
                <a:avLst/>
              </a:prstGeom>
              <a:blipFill>
                <a:blip r:embed="rId8"/>
                <a:stretch>
                  <a:fillRect b="-619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Google Shape;130;p20">
                <a:extLst>
                  <a:ext uri="{FF2B5EF4-FFF2-40B4-BE49-F238E27FC236}">
                    <a16:creationId xmlns:a16="http://schemas.microsoft.com/office/drawing/2014/main" id="{C9C6354E-5B40-904F-BCC5-524D0F810F9C}"/>
                  </a:ext>
                </a:extLst>
              </p:cNvPr>
              <p:cNvSpPr txBox="1"/>
              <p:nvPr/>
            </p:nvSpPr>
            <p:spPr>
              <a:xfrm>
                <a:off x="4666895" y="3912789"/>
                <a:ext cx="5867479" cy="689030"/>
              </a:xfrm>
              <a:prstGeom prst="rect">
                <a:avLst/>
              </a:prstGeom>
              <a:noFill/>
              <a:ln>
                <a:noFill/>
              </a:ln>
            </p:spPr>
            <p:txBody>
              <a:bodyPr spcFirstLastPara="1" wrap="square" lIns="121900" tIns="121900" rIns="121900" bIns="121900" anchor="t" anchorCtr="0">
                <a:noAutofit/>
              </a:bodyPr>
              <a:lstStyle/>
              <a:p>
                <a:r>
                  <a:rPr lang="en-US" sz="2800" dirty="0">
                    <a:solidFill>
                      <a:schemeClr val="tx1"/>
                    </a:solidFill>
                    <a:latin typeface="Candara" panose="020E0502030303020204" pitchFamily="34" charset="0"/>
                    <a:ea typeface="Source Code Pro"/>
                    <a:cs typeface="Source Code Pro"/>
                    <a:sym typeface="Source Code Pro"/>
                  </a:rPr>
                  <a:t> </a:t>
                </a:r>
                <a14:m>
                  <m:oMath xmlns:m="http://schemas.openxmlformats.org/officeDocument/2006/math">
                    <m:r>
                      <a:rPr lang="en-US" sz="2800" b="0" i="1" smtClean="0">
                        <a:solidFill>
                          <a:srgbClr val="0070C0"/>
                        </a:solidFill>
                        <a:latin typeface="Cambria Math" panose="02040503050406030204" pitchFamily="18" charset="0"/>
                        <a:ea typeface="Cambria Math" panose="02040503050406030204" pitchFamily="18" charset="0"/>
                        <a:cs typeface="Source Code Pro"/>
                        <a:sym typeface="Source Code Pro"/>
                      </a:rPr>
                      <m:t>𝔼</m:t>
                    </m:r>
                    <m:r>
                      <a:rPr lang="en-US" sz="2800" b="0" i="1" smtClean="0">
                        <a:solidFill>
                          <a:srgbClr val="0070C0"/>
                        </a:solidFill>
                        <a:latin typeface="Cambria Math" panose="02040503050406030204" pitchFamily="18" charset="0"/>
                        <a:ea typeface="Source Code Pro"/>
                        <a:cs typeface="Source Code Pro"/>
                        <a:sym typeface="Source Code Pro"/>
                      </a:rPr>
                      <m:t>[</m:t>
                    </m:r>
                    <m:r>
                      <m:rPr>
                        <m:sty m:val="p"/>
                      </m:rPr>
                      <a:rPr lang="en-US" sz="2800">
                        <a:solidFill>
                          <a:srgbClr val="0070C0"/>
                        </a:solidFill>
                        <a:latin typeface="Cambria Math" panose="02040503050406030204" pitchFamily="18" charset="0"/>
                        <a:ea typeface="Source Code Pro"/>
                        <a:cs typeface="Source Code Pro"/>
                        <a:sym typeface="Source Code Pro"/>
                      </a:rPr>
                      <m:t>min</m:t>
                    </m:r>
                    <m:d>
                      <m:dPr>
                        <m:ctrlPr>
                          <a:rPr lang="en-US" sz="2800" i="1">
                            <a:solidFill>
                              <a:srgbClr val="0070C0"/>
                            </a:solidFill>
                            <a:latin typeface="Cambria Math" panose="02040503050406030204" pitchFamily="18" charset="0"/>
                            <a:ea typeface="Source Code Pro"/>
                            <a:cs typeface="Source Code Pro"/>
                            <a:sym typeface="Source Code Pro"/>
                          </a:rPr>
                        </m:ctrlPr>
                      </m:dPr>
                      <m:e>
                        <m:sSub>
                          <m:sSubPr>
                            <m:ctrlPr>
                              <a:rPr lang="ar-AE" sz="2800" i="1">
                                <a:solidFill>
                                  <a:srgbClr val="0070C0"/>
                                </a:solidFill>
                                <a:latin typeface="Cambria Math" panose="02040503050406030204" pitchFamily="18" charset="0"/>
                                <a:ea typeface="Source Code Pro"/>
                                <a:cs typeface="Source Code Pro"/>
                                <a:sym typeface="Source Code Pro"/>
                              </a:rPr>
                            </m:ctrlPr>
                          </m:sSubPr>
                          <m:e>
                            <m:r>
                              <a:rPr lang="ar-AE" sz="2800" i="1">
                                <a:solidFill>
                                  <a:srgbClr val="0070C0"/>
                                </a:solidFill>
                                <a:latin typeface="Cambria Math" panose="02040503050406030204" pitchFamily="18" charset="0"/>
                                <a:ea typeface="Source Code Pro"/>
                                <a:cs typeface="Source Code Pro"/>
                                <a:sym typeface="Source Code Pro"/>
                              </a:rPr>
                              <m:t>𝑌</m:t>
                            </m:r>
                          </m:e>
                          <m:sub>
                            <m:r>
                              <a:rPr lang="ar-AE" sz="2800" i="1">
                                <a:solidFill>
                                  <a:srgbClr val="0070C0"/>
                                </a:solidFill>
                                <a:latin typeface="Cambria Math" panose="02040503050406030204" pitchFamily="18" charset="0"/>
                                <a:ea typeface="Source Code Pro"/>
                                <a:cs typeface="Source Code Pro"/>
                                <a:sym typeface="Source Code Pro"/>
                              </a:rPr>
                              <m:t>1</m:t>
                            </m:r>
                          </m:sub>
                        </m:sSub>
                        <m:r>
                          <a:rPr lang="en-US" sz="2800" b="0" i="1" smtClean="0">
                            <a:solidFill>
                              <a:srgbClr val="0070C0"/>
                            </a:solidFill>
                            <a:latin typeface="Cambria Math" panose="02040503050406030204" pitchFamily="18" charset="0"/>
                            <a:ea typeface="Source Code Pro"/>
                            <a:cs typeface="Source Code Pro"/>
                            <a:sym typeface="Source Code Pro"/>
                          </a:rPr>
                          <m:t>,</m:t>
                        </m:r>
                        <m:sSub>
                          <m:sSubPr>
                            <m:ctrlPr>
                              <a:rPr lang="en-US" sz="2800" b="0" i="1" smtClean="0">
                                <a:solidFill>
                                  <a:srgbClr val="0070C0"/>
                                </a:solidFill>
                                <a:latin typeface="Cambria Math" panose="02040503050406030204" pitchFamily="18" charset="0"/>
                                <a:ea typeface="Source Code Pro"/>
                                <a:cs typeface="Source Code Pro"/>
                                <a:sym typeface="Source Code Pro"/>
                              </a:rPr>
                            </m:ctrlPr>
                          </m:sSubPr>
                          <m:e>
                            <m:r>
                              <a:rPr lang="en-US" sz="2800" b="0" i="1" smtClean="0">
                                <a:solidFill>
                                  <a:srgbClr val="0070C0"/>
                                </a:solidFill>
                                <a:latin typeface="Cambria Math" panose="02040503050406030204" pitchFamily="18" charset="0"/>
                                <a:ea typeface="Source Code Pro"/>
                                <a:cs typeface="Source Code Pro"/>
                                <a:sym typeface="Source Code Pro"/>
                              </a:rPr>
                              <m:t>𝑌</m:t>
                            </m:r>
                          </m:e>
                          <m:sub>
                            <m:r>
                              <a:rPr lang="en-US" sz="2800" b="0" i="1" smtClean="0">
                                <a:solidFill>
                                  <a:srgbClr val="0070C0"/>
                                </a:solidFill>
                                <a:latin typeface="Cambria Math" panose="02040503050406030204" pitchFamily="18" charset="0"/>
                                <a:ea typeface="Source Code Pro"/>
                                <a:cs typeface="Source Code Pro"/>
                                <a:sym typeface="Source Code Pro"/>
                              </a:rPr>
                              <m:t>2</m:t>
                            </m:r>
                          </m:sub>
                        </m:sSub>
                      </m:e>
                    </m:d>
                    <m:r>
                      <a:rPr lang="en-US" sz="2800" b="0" i="1" smtClean="0">
                        <a:solidFill>
                          <a:srgbClr val="0070C0"/>
                        </a:solidFill>
                        <a:latin typeface="Cambria Math" panose="02040503050406030204" pitchFamily="18" charset="0"/>
                        <a:ea typeface="Source Code Pro"/>
                        <a:cs typeface="Source Code Pro"/>
                        <a:sym typeface="Source Code Pro"/>
                      </a:rPr>
                      <m:t>]=</m:t>
                    </m:r>
                    <m:f>
                      <m:fPr>
                        <m:ctrlPr>
                          <a:rPr lang="en-US" sz="2800" b="0" i="1" smtClean="0">
                            <a:solidFill>
                              <a:srgbClr val="0070C0"/>
                            </a:solidFill>
                            <a:latin typeface="Cambria Math" panose="02040503050406030204" pitchFamily="18" charset="0"/>
                            <a:ea typeface="Source Code Pro"/>
                            <a:cs typeface="Source Code Pro"/>
                            <a:sym typeface="Source Code Pro"/>
                          </a:rPr>
                        </m:ctrlPr>
                      </m:fPr>
                      <m:num>
                        <m:r>
                          <a:rPr lang="en-US" sz="2800" b="0" i="1" smtClean="0">
                            <a:solidFill>
                              <a:srgbClr val="0070C0"/>
                            </a:solidFill>
                            <a:latin typeface="Cambria Math" panose="02040503050406030204" pitchFamily="18" charset="0"/>
                            <a:ea typeface="Source Code Pro"/>
                            <a:cs typeface="Source Code Pro"/>
                            <a:sym typeface="Source Code Pro"/>
                          </a:rPr>
                          <m:t>1</m:t>
                        </m:r>
                      </m:num>
                      <m:den>
                        <m:r>
                          <a:rPr lang="en-US" sz="2800" b="0" i="1" smtClean="0">
                            <a:solidFill>
                              <a:srgbClr val="0070C0"/>
                            </a:solidFill>
                            <a:latin typeface="Cambria Math" panose="02040503050406030204" pitchFamily="18" charset="0"/>
                            <a:ea typeface="Source Code Pro"/>
                            <a:cs typeface="Source Code Pro"/>
                            <a:sym typeface="Source Code Pro"/>
                          </a:rPr>
                          <m:t>2+1</m:t>
                        </m:r>
                      </m:den>
                    </m:f>
                    <m:r>
                      <a:rPr lang="en-US" sz="2800" b="0" i="1" smtClean="0">
                        <a:solidFill>
                          <a:srgbClr val="0070C0"/>
                        </a:solidFill>
                        <a:latin typeface="Cambria Math" panose="02040503050406030204" pitchFamily="18" charset="0"/>
                        <a:ea typeface="Source Code Pro"/>
                        <a:cs typeface="Source Code Pro"/>
                        <a:sym typeface="Source Code Pro"/>
                      </a:rPr>
                      <m:t>=</m:t>
                    </m:r>
                    <m:f>
                      <m:fPr>
                        <m:ctrlPr>
                          <a:rPr lang="en-US" sz="2800" b="0" i="1" smtClean="0">
                            <a:solidFill>
                              <a:srgbClr val="0070C0"/>
                            </a:solidFill>
                            <a:latin typeface="Cambria Math" panose="02040503050406030204" pitchFamily="18" charset="0"/>
                            <a:ea typeface="Source Code Pro"/>
                            <a:cs typeface="Source Code Pro"/>
                            <a:sym typeface="Source Code Pro"/>
                          </a:rPr>
                        </m:ctrlPr>
                      </m:fPr>
                      <m:num>
                        <m:r>
                          <a:rPr lang="en-US" sz="2800" b="0" i="1" smtClean="0">
                            <a:solidFill>
                              <a:srgbClr val="0070C0"/>
                            </a:solidFill>
                            <a:latin typeface="Cambria Math" panose="02040503050406030204" pitchFamily="18" charset="0"/>
                            <a:ea typeface="Source Code Pro"/>
                            <a:cs typeface="Source Code Pro"/>
                            <a:sym typeface="Source Code Pro"/>
                          </a:rPr>
                          <m:t>1</m:t>
                        </m:r>
                      </m:num>
                      <m:den>
                        <m:r>
                          <a:rPr lang="en-US" sz="2800" b="0" i="1" smtClean="0">
                            <a:solidFill>
                              <a:srgbClr val="0070C0"/>
                            </a:solidFill>
                            <a:latin typeface="Cambria Math" panose="02040503050406030204" pitchFamily="18" charset="0"/>
                            <a:ea typeface="Source Code Pro"/>
                            <a:cs typeface="Source Code Pro"/>
                            <a:sym typeface="Source Code Pro"/>
                          </a:rPr>
                          <m:t>3</m:t>
                        </m:r>
                      </m:den>
                    </m:f>
                  </m:oMath>
                </a14:m>
                <a:endParaRPr lang="en-US" sz="3200" dirty="0">
                  <a:solidFill>
                    <a:schemeClr val="tx1"/>
                  </a:solidFill>
                  <a:latin typeface="Candara" panose="020E0502030303020204" pitchFamily="34" charset="0"/>
                  <a:ea typeface="Source Code Pro"/>
                  <a:cs typeface="Source Code Pro"/>
                  <a:sym typeface="Source Code Pro"/>
                </a:endParaRPr>
              </a:p>
            </p:txBody>
          </p:sp>
        </mc:Choice>
        <mc:Fallback xmlns="">
          <p:sp>
            <p:nvSpPr>
              <p:cNvPr id="32" name="Google Shape;130;p20">
                <a:extLst>
                  <a:ext uri="{FF2B5EF4-FFF2-40B4-BE49-F238E27FC236}">
                    <a16:creationId xmlns:a16="http://schemas.microsoft.com/office/drawing/2014/main" id="{C9C6354E-5B40-904F-BCC5-524D0F810F9C}"/>
                  </a:ext>
                </a:extLst>
              </p:cNvPr>
              <p:cNvSpPr txBox="1">
                <a:spLocks noRot="1" noChangeAspect="1" noMove="1" noResize="1" noEditPoints="1" noAdjustHandles="1" noChangeArrowheads="1" noChangeShapeType="1" noTextEdit="1"/>
              </p:cNvSpPr>
              <p:nvPr/>
            </p:nvSpPr>
            <p:spPr>
              <a:xfrm>
                <a:off x="4666895" y="3912789"/>
                <a:ext cx="5867479" cy="689030"/>
              </a:xfrm>
              <a:prstGeom prst="rect">
                <a:avLst/>
              </a:prstGeom>
              <a:blipFill>
                <a:blip r:embed="rId9"/>
                <a:stretch>
                  <a:fillRect b="-619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Google Shape;130;p20">
                <a:extLst>
                  <a:ext uri="{FF2B5EF4-FFF2-40B4-BE49-F238E27FC236}">
                    <a16:creationId xmlns:a16="http://schemas.microsoft.com/office/drawing/2014/main" id="{B14AC316-4E35-1F4A-8AE8-24BF918E26B6}"/>
                  </a:ext>
                </a:extLst>
              </p:cNvPr>
              <p:cNvSpPr txBox="1"/>
              <p:nvPr/>
            </p:nvSpPr>
            <p:spPr>
              <a:xfrm>
                <a:off x="1879848" y="1910529"/>
                <a:ext cx="5867479" cy="906730"/>
              </a:xfrm>
              <a:prstGeom prst="rect">
                <a:avLst/>
              </a:prstGeom>
              <a:noFill/>
              <a:ln>
                <a:noFill/>
              </a:ln>
            </p:spPr>
            <p:txBody>
              <a:bodyPr spcFirstLastPara="1" wrap="square" lIns="121900" tIns="121900" rIns="121900" bIns="121900" anchor="t" anchorCtr="0">
                <a:noAutofit/>
              </a:bodyPr>
              <a:lstStyle/>
              <a:p>
                <a:r>
                  <a:rPr lang="en-US" sz="2800" dirty="0">
                    <a:solidFill>
                      <a:srgbClr val="C00000"/>
                    </a:solidFill>
                    <a:latin typeface="Candara" panose="020E0502030303020204" pitchFamily="34" charset="0"/>
                    <a:ea typeface="Source Code Pro"/>
                    <a:cs typeface="Source Code Pro"/>
                    <a:sym typeface="Source Code Pro"/>
                  </a:rPr>
                  <a:t>In general,  </a:t>
                </a:r>
                <a14:m>
                  <m:oMath xmlns:m="http://schemas.openxmlformats.org/officeDocument/2006/math">
                    <m:r>
                      <a:rPr lang="en-US" sz="2800" b="0" i="1" smtClean="0">
                        <a:solidFill>
                          <a:srgbClr val="C00000"/>
                        </a:solidFill>
                        <a:latin typeface="Cambria Math" panose="02040503050406030204" pitchFamily="18" charset="0"/>
                        <a:ea typeface="Cambria Math" panose="02040503050406030204" pitchFamily="18" charset="0"/>
                        <a:cs typeface="Source Code Pro"/>
                        <a:sym typeface="Source Code Pro"/>
                      </a:rPr>
                      <m:t>𝔼</m:t>
                    </m:r>
                    <m:r>
                      <a:rPr lang="en-US" sz="2800" b="0" i="1" smtClean="0">
                        <a:solidFill>
                          <a:srgbClr val="C00000"/>
                        </a:solidFill>
                        <a:latin typeface="Cambria Math" panose="02040503050406030204" pitchFamily="18" charset="0"/>
                        <a:ea typeface="Source Code Pro"/>
                        <a:cs typeface="Source Code Pro"/>
                        <a:sym typeface="Source Code Pro"/>
                      </a:rPr>
                      <m:t>[</m:t>
                    </m:r>
                    <m:r>
                      <m:rPr>
                        <m:sty m:val="p"/>
                      </m:rPr>
                      <a:rPr lang="en-US" sz="2800">
                        <a:solidFill>
                          <a:srgbClr val="C00000"/>
                        </a:solidFill>
                        <a:latin typeface="Cambria Math" panose="02040503050406030204" pitchFamily="18" charset="0"/>
                        <a:ea typeface="Source Code Pro"/>
                        <a:cs typeface="Source Code Pro"/>
                        <a:sym typeface="Source Code Pro"/>
                      </a:rPr>
                      <m:t>min</m:t>
                    </m:r>
                    <m:d>
                      <m:dPr>
                        <m:ctrlPr>
                          <a:rPr lang="en-US" sz="2800" i="1">
                            <a:solidFill>
                              <a:srgbClr val="C00000"/>
                            </a:solidFill>
                            <a:latin typeface="Cambria Math" panose="02040503050406030204" pitchFamily="18" charset="0"/>
                            <a:ea typeface="Source Code Pro"/>
                            <a:cs typeface="Source Code Pro"/>
                            <a:sym typeface="Source Code Pro"/>
                          </a:rPr>
                        </m:ctrlPr>
                      </m:dPr>
                      <m:e>
                        <m:sSub>
                          <m:sSubPr>
                            <m:ctrlPr>
                              <a:rPr lang="ar-AE" sz="2800" i="1">
                                <a:solidFill>
                                  <a:srgbClr val="C00000"/>
                                </a:solidFill>
                                <a:latin typeface="Cambria Math" panose="02040503050406030204" pitchFamily="18" charset="0"/>
                                <a:ea typeface="Source Code Pro"/>
                                <a:cs typeface="Source Code Pro"/>
                                <a:sym typeface="Source Code Pro"/>
                              </a:rPr>
                            </m:ctrlPr>
                          </m:sSubPr>
                          <m:e>
                            <m:r>
                              <a:rPr lang="ar-AE" sz="2800" i="1">
                                <a:solidFill>
                                  <a:srgbClr val="C00000"/>
                                </a:solidFill>
                                <a:latin typeface="Cambria Math" panose="02040503050406030204" pitchFamily="18" charset="0"/>
                                <a:ea typeface="Source Code Pro"/>
                                <a:cs typeface="Source Code Pro"/>
                                <a:sym typeface="Source Code Pro"/>
                              </a:rPr>
                              <m:t>𝑌</m:t>
                            </m:r>
                          </m:e>
                          <m:sub>
                            <m:r>
                              <a:rPr lang="ar-AE" sz="2800" i="1">
                                <a:solidFill>
                                  <a:srgbClr val="C00000"/>
                                </a:solidFill>
                                <a:latin typeface="Cambria Math" panose="02040503050406030204" pitchFamily="18" charset="0"/>
                                <a:ea typeface="Source Code Pro"/>
                                <a:cs typeface="Source Code Pro"/>
                                <a:sym typeface="Source Code Pro"/>
                              </a:rPr>
                              <m:t>1</m:t>
                            </m:r>
                          </m:sub>
                        </m:sSub>
                        <m:r>
                          <a:rPr lang="ar-AE" sz="2800" i="1">
                            <a:solidFill>
                              <a:srgbClr val="C00000"/>
                            </a:solidFill>
                            <a:latin typeface="Cambria Math" panose="02040503050406030204" pitchFamily="18" charset="0"/>
                            <a:ea typeface="Source Code Pro"/>
                            <a:cs typeface="Source Code Pro"/>
                            <a:sym typeface="Source Code Pro"/>
                          </a:rPr>
                          <m:t>, ⋯, </m:t>
                        </m:r>
                        <m:sSub>
                          <m:sSubPr>
                            <m:ctrlPr>
                              <a:rPr lang="ar-AE" sz="2800" i="1">
                                <a:solidFill>
                                  <a:srgbClr val="C00000"/>
                                </a:solidFill>
                                <a:latin typeface="Cambria Math" panose="02040503050406030204" pitchFamily="18" charset="0"/>
                                <a:ea typeface="Source Code Pro"/>
                                <a:cs typeface="Source Code Pro"/>
                                <a:sym typeface="Source Code Pro"/>
                              </a:rPr>
                            </m:ctrlPr>
                          </m:sSubPr>
                          <m:e>
                            <m:r>
                              <a:rPr lang="ar-AE" sz="2800" i="1">
                                <a:solidFill>
                                  <a:srgbClr val="C00000"/>
                                </a:solidFill>
                                <a:latin typeface="Cambria Math" panose="02040503050406030204" pitchFamily="18" charset="0"/>
                                <a:ea typeface="Source Code Pro"/>
                                <a:cs typeface="Source Code Pro"/>
                                <a:sym typeface="Source Code Pro"/>
                              </a:rPr>
                              <m:t>𝑌</m:t>
                            </m:r>
                          </m:e>
                          <m:sub>
                            <m:r>
                              <a:rPr lang="en-US" sz="2800" b="0" i="1" smtClean="0">
                                <a:solidFill>
                                  <a:srgbClr val="C00000"/>
                                </a:solidFill>
                                <a:latin typeface="Cambria Math" panose="02040503050406030204" pitchFamily="18" charset="0"/>
                                <a:ea typeface="Source Code Pro"/>
                                <a:cs typeface="Source Code Pro"/>
                                <a:sym typeface="Source Code Pro"/>
                              </a:rPr>
                              <m:t>𝑚</m:t>
                            </m:r>
                          </m:sub>
                        </m:sSub>
                      </m:e>
                    </m:d>
                    <m:r>
                      <a:rPr lang="en-US" sz="2800" b="0" i="1" smtClean="0">
                        <a:solidFill>
                          <a:srgbClr val="C00000"/>
                        </a:solidFill>
                        <a:latin typeface="Cambria Math" panose="02040503050406030204" pitchFamily="18" charset="0"/>
                        <a:ea typeface="Source Code Pro"/>
                        <a:cs typeface="Source Code Pro"/>
                        <a:sym typeface="Source Code Pro"/>
                      </a:rPr>
                      <m:t>]=</m:t>
                    </m:r>
                    <m:f>
                      <m:fPr>
                        <m:ctrlPr>
                          <a:rPr lang="en-US" sz="2800" b="0" i="1" smtClean="0">
                            <a:solidFill>
                              <a:srgbClr val="C00000"/>
                            </a:solidFill>
                            <a:latin typeface="Cambria Math" panose="02040503050406030204" pitchFamily="18" charset="0"/>
                            <a:ea typeface="Source Code Pro"/>
                            <a:cs typeface="Source Code Pro"/>
                            <a:sym typeface="Source Code Pro"/>
                          </a:rPr>
                        </m:ctrlPr>
                      </m:fPr>
                      <m:num>
                        <m:r>
                          <a:rPr lang="en-US" sz="2800" b="0" i="1" smtClean="0">
                            <a:solidFill>
                              <a:srgbClr val="C00000"/>
                            </a:solidFill>
                            <a:latin typeface="Cambria Math" panose="02040503050406030204" pitchFamily="18" charset="0"/>
                            <a:ea typeface="Source Code Pro"/>
                            <a:cs typeface="Source Code Pro"/>
                            <a:sym typeface="Source Code Pro"/>
                          </a:rPr>
                          <m:t>1</m:t>
                        </m:r>
                      </m:num>
                      <m:den>
                        <m:r>
                          <a:rPr lang="en-US" sz="2800" b="0" i="1" smtClean="0">
                            <a:solidFill>
                              <a:srgbClr val="C00000"/>
                            </a:solidFill>
                            <a:latin typeface="Cambria Math" panose="02040503050406030204" pitchFamily="18" charset="0"/>
                            <a:ea typeface="Source Code Pro"/>
                            <a:cs typeface="Source Code Pro"/>
                            <a:sym typeface="Source Code Pro"/>
                          </a:rPr>
                          <m:t>𝑚</m:t>
                        </m:r>
                        <m:r>
                          <a:rPr lang="en-US" sz="2800" b="0" i="1" smtClean="0">
                            <a:solidFill>
                              <a:srgbClr val="C00000"/>
                            </a:solidFill>
                            <a:latin typeface="Cambria Math" panose="02040503050406030204" pitchFamily="18" charset="0"/>
                            <a:ea typeface="Source Code Pro"/>
                            <a:cs typeface="Source Code Pro"/>
                            <a:sym typeface="Source Code Pro"/>
                          </a:rPr>
                          <m:t>+1</m:t>
                        </m:r>
                      </m:den>
                    </m:f>
                  </m:oMath>
                </a14:m>
                <a:endParaRPr lang="en-US" sz="3200" dirty="0">
                  <a:solidFill>
                    <a:srgbClr val="C00000"/>
                  </a:solidFill>
                  <a:latin typeface="Candara" panose="020E0502030303020204" pitchFamily="34" charset="0"/>
                  <a:ea typeface="Source Code Pro"/>
                  <a:cs typeface="Source Code Pro"/>
                  <a:sym typeface="Source Code Pro"/>
                </a:endParaRPr>
              </a:p>
            </p:txBody>
          </p:sp>
        </mc:Choice>
        <mc:Fallback xmlns="">
          <p:sp>
            <p:nvSpPr>
              <p:cNvPr id="34" name="Google Shape;130;p20">
                <a:extLst>
                  <a:ext uri="{FF2B5EF4-FFF2-40B4-BE49-F238E27FC236}">
                    <a16:creationId xmlns:a16="http://schemas.microsoft.com/office/drawing/2014/main" id="{B14AC316-4E35-1F4A-8AE8-24BF918E26B6}"/>
                  </a:ext>
                </a:extLst>
              </p:cNvPr>
              <p:cNvSpPr txBox="1">
                <a:spLocks noRot="1" noChangeAspect="1" noMove="1" noResize="1" noEditPoints="1" noAdjustHandles="1" noChangeArrowheads="1" noChangeShapeType="1" noTextEdit="1"/>
              </p:cNvSpPr>
              <p:nvPr/>
            </p:nvSpPr>
            <p:spPr>
              <a:xfrm>
                <a:off x="1879848" y="1910529"/>
                <a:ext cx="5867479" cy="906730"/>
              </a:xfrm>
              <a:prstGeom prst="rect">
                <a:avLst/>
              </a:prstGeom>
              <a:blipFill>
                <a:blip r:embed="rId10"/>
                <a:stretch>
                  <a:fillRect l="-155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Google Shape;130;p20">
                <a:extLst>
                  <a:ext uri="{FF2B5EF4-FFF2-40B4-BE49-F238E27FC236}">
                    <a16:creationId xmlns:a16="http://schemas.microsoft.com/office/drawing/2014/main" id="{E506E89F-3CAD-9F5B-209B-D1B068035AF5}"/>
                  </a:ext>
                </a:extLst>
              </p:cNvPr>
              <p:cNvSpPr txBox="1"/>
              <p:nvPr/>
            </p:nvSpPr>
            <p:spPr>
              <a:xfrm>
                <a:off x="660400" y="1152940"/>
                <a:ext cx="11047136" cy="689030"/>
              </a:xfrm>
              <a:prstGeom prst="rect">
                <a:avLst/>
              </a:prstGeom>
              <a:noFill/>
              <a:ln>
                <a:noFill/>
              </a:ln>
            </p:spPr>
            <p:txBody>
              <a:bodyPr spcFirstLastPara="1" wrap="square" lIns="121900" tIns="121900" rIns="121900" bIns="121900" anchor="t" anchorCtr="0">
                <a:noAutofit/>
              </a:bodyPr>
              <a:lstStyle/>
              <a:p>
                <a:r>
                  <a:rPr lang="en-US" sz="2800" dirty="0">
                    <a:solidFill>
                      <a:schemeClr val="tx1"/>
                    </a:solidFill>
                    <a:latin typeface="Candara" panose="020E0502030303020204" pitchFamily="34" charset="0"/>
                    <a:ea typeface="Source Code Pro"/>
                    <a:cs typeface="Source Code Pro"/>
                    <a:sym typeface="Source Code Pro"/>
                  </a:rPr>
                  <a:t>If </a:t>
                </a:r>
                <a14:m>
                  <m:oMath xmlns:m="http://schemas.openxmlformats.org/officeDocument/2006/math">
                    <m:sSub>
                      <m:sSubPr>
                        <m:ctrlPr>
                          <a:rPr lang="ar-AE" sz="2800" b="0" i="1" smtClean="0">
                            <a:solidFill>
                              <a:srgbClr val="0070C0"/>
                            </a:solidFill>
                            <a:latin typeface="Cambria Math" panose="02040503050406030204" pitchFamily="18" charset="0"/>
                            <a:ea typeface="Source Code Pro"/>
                            <a:cs typeface="Source Code Pro"/>
                            <a:sym typeface="Source Code Pro"/>
                          </a:rPr>
                        </m:ctrlPr>
                      </m:sSubPr>
                      <m:e>
                        <m:r>
                          <a:rPr lang="ar-AE" sz="2800" b="0" i="1" smtClean="0">
                            <a:solidFill>
                              <a:srgbClr val="0070C0"/>
                            </a:solidFill>
                            <a:latin typeface="Cambria Math" panose="02040503050406030204" pitchFamily="18" charset="0"/>
                            <a:ea typeface="Source Code Pro"/>
                            <a:cs typeface="Source Code Pro"/>
                            <a:sym typeface="Source Code Pro"/>
                          </a:rPr>
                          <m:t>𝑌</m:t>
                        </m:r>
                      </m:e>
                      <m:sub>
                        <m:r>
                          <a:rPr lang="ar-AE" sz="2800" b="0" i="1" smtClean="0">
                            <a:solidFill>
                              <a:srgbClr val="0070C0"/>
                            </a:solidFill>
                            <a:latin typeface="Cambria Math" panose="02040503050406030204" pitchFamily="18" charset="0"/>
                            <a:ea typeface="Source Code Pro"/>
                            <a:cs typeface="Source Code Pro"/>
                            <a:sym typeface="Source Code Pro"/>
                          </a:rPr>
                          <m:t>1</m:t>
                        </m:r>
                      </m:sub>
                    </m:sSub>
                    <m:r>
                      <a:rPr lang="ar-AE" sz="2800" b="0" i="1" smtClean="0">
                        <a:solidFill>
                          <a:srgbClr val="0070C0"/>
                        </a:solidFill>
                        <a:latin typeface="Cambria Math" panose="02040503050406030204" pitchFamily="18" charset="0"/>
                        <a:ea typeface="Source Code Pro"/>
                        <a:cs typeface="Source Code Pro"/>
                        <a:sym typeface="Source Code Pro"/>
                      </a:rPr>
                      <m:t>, ⋯, </m:t>
                    </m:r>
                    <m:sSub>
                      <m:sSubPr>
                        <m:ctrlPr>
                          <a:rPr lang="ar-AE" sz="2800" b="0" i="1" smtClean="0">
                            <a:solidFill>
                              <a:srgbClr val="0070C0"/>
                            </a:solidFill>
                            <a:latin typeface="Cambria Math" panose="02040503050406030204" pitchFamily="18" charset="0"/>
                            <a:ea typeface="Source Code Pro"/>
                            <a:cs typeface="Source Code Pro"/>
                            <a:sym typeface="Source Code Pro"/>
                          </a:rPr>
                        </m:ctrlPr>
                      </m:sSubPr>
                      <m:e>
                        <m:r>
                          <a:rPr lang="ar-AE" sz="2800" b="0" i="1" smtClean="0">
                            <a:solidFill>
                              <a:srgbClr val="0070C0"/>
                            </a:solidFill>
                            <a:latin typeface="Cambria Math" panose="02040503050406030204" pitchFamily="18" charset="0"/>
                            <a:ea typeface="Source Code Pro"/>
                            <a:cs typeface="Source Code Pro"/>
                            <a:sym typeface="Source Code Pro"/>
                          </a:rPr>
                          <m:t>𝑌</m:t>
                        </m:r>
                      </m:e>
                      <m:sub>
                        <m:r>
                          <a:rPr lang="en-US" sz="2800" b="0" i="1" smtClean="0">
                            <a:solidFill>
                              <a:srgbClr val="0070C0"/>
                            </a:solidFill>
                            <a:latin typeface="Cambria Math" panose="02040503050406030204" pitchFamily="18" charset="0"/>
                            <a:ea typeface="Source Code Pro"/>
                            <a:cs typeface="Source Code Pro"/>
                            <a:sym typeface="Source Code Pro"/>
                          </a:rPr>
                          <m:t>𝑚</m:t>
                        </m:r>
                      </m:sub>
                    </m:sSub>
                    <m:r>
                      <a:rPr lang="en-US" sz="2800" b="0" i="1" smtClean="0">
                        <a:solidFill>
                          <a:srgbClr val="0070C0"/>
                        </a:solidFill>
                        <a:latin typeface="Cambria Math" panose="02040503050406030204" pitchFamily="18" charset="0"/>
                        <a:ea typeface="Source Code Pro"/>
                        <a:cs typeface="Source Code Pro"/>
                        <a:sym typeface="Source Code Pro"/>
                      </a:rPr>
                      <m:t>~</m:t>
                    </m:r>
                    <m:r>
                      <a:rPr lang="en-US" sz="2800" b="0" i="0" smtClean="0">
                        <a:solidFill>
                          <a:srgbClr val="0070C0"/>
                        </a:solidFill>
                        <a:latin typeface="Cambria Math" panose="02040503050406030204" pitchFamily="18" charset="0"/>
                        <a:ea typeface="Source Code Pro"/>
                        <a:cs typeface="Source Code Pro"/>
                        <a:sym typeface="Source Code Pro"/>
                      </a:rPr>
                      <m:t> </m:t>
                    </m:r>
                    <m:r>
                      <m:rPr>
                        <m:sty m:val="p"/>
                      </m:rPr>
                      <a:rPr lang="en-US" sz="2800" b="0" i="0" smtClean="0">
                        <a:solidFill>
                          <a:srgbClr val="0070C0"/>
                        </a:solidFill>
                        <a:latin typeface="Cambria Math" panose="02040503050406030204" pitchFamily="18" charset="0"/>
                        <a:ea typeface="Source Code Pro"/>
                        <a:cs typeface="Source Code Pro"/>
                        <a:sym typeface="Source Code Pro"/>
                      </a:rPr>
                      <m:t>Unif</m:t>
                    </m:r>
                    <m:d>
                      <m:dPr>
                        <m:ctrlPr>
                          <a:rPr lang="en-US" sz="2800" b="0" i="1" smtClean="0">
                            <a:solidFill>
                              <a:srgbClr val="0070C0"/>
                            </a:solidFill>
                            <a:latin typeface="Cambria Math" panose="02040503050406030204" pitchFamily="18" charset="0"/>
                            <a:ea typeface="Source Code Pro"/>
                            <a:cs typeface="Source Code Pro"/>
                            <a:sym typeface="Source Code Pro"/>
                          </a:rPr>
                        </m:ctrlPr>
                      </m:dPr>
                      <m:e>
                        <m:r>
                          <a:rPr lang="en-US" sz="2800" b="0" i="0" smtClean="0">
                            <a:solidFill>
                              <a:srgbClr val="0070C0"/>
                            </a:solidFill>
                            <a:latin typeface="Cambria Math" panose="02040503050406030204" pitchFamily="18" charset="0"/>
                            <a:ea typeface="Source Code Pro"/>
                            <a:cs typeface="Source Code Pro"/>
                            <a:sym typeface="Source Code Pro"/>
                          </a:rPr>
                          <m:t>0,1</m:t>
                        </m:r>
                      </m:e>
                    </m:d>
                  </m:oMath>
                </a14:m>
                <a:r>
                  <a:rPr lang="en-US" sz="2800" dirty="0">
                    <a:solidFill>
                      <a:schemeClr val="tx1"/>
                    </a:solidFill>
                    <a:latin typeface="Candara" panose="020E0502030303020204" pitchFamily="34" charset="0"/>
                    <a:ea typeface="Source Code Pro"/>
                    <a:cs typeface="Source Code Pro"/>
                    <a:sym typeface="Source Code Pro"/>
                  </a:rPr>
                  <a:t> (</a:t>
                </a:r>
                <a:r>
                  <a:rPr lang="en-US" sz="2800" dirty="0" err="1">
                    <a:solidFill>
                      <a:schemeClr val="tx1"/>
                    </a:solidFill>
                    <a:latin typeface="Candara" panose="020E0502030303020204" pitchFamily="34" charset="0"/>
                    <a:ea typeface="Source Code Pro"/>
                    <a:cs typeface="Source Code Pro"/>
                    <a:sym typeface="Source Code Pro"/>
                  </a:rPr>
                  <a:t>iid</a:t>
                </a:r>
                <a:r>
                  <a:rPr lang="en-US" sz="2800" dirty="0">
                    <a:solidFill>
                      <a:schemeClr val="tx1"/>
                    </a:solidFill>
                    <a:latin typeface="Candara" panose="020E0502030303020204" pitchFamily="34" charset="0"/>
                    <a:ea typeface="Source Code Pro"/>
                    <a:cs typeface="Source Code Pro"/>
                    <a:sym typeface="Source Code Pro"/>
                  </a:rPr>
                  <a:t>) where do we expect the points to end up?</a:t>
                </a:r>
              </a:p>
              <a:p>
                <a:r>
                  <a:rPr lang="en-US" sz="2800" dirty="0">
                    <a:solidFill>
                      <a:schemeClr val="tx1"/>
                    </a:solidFill>
                    <a:latin typeface="Candara" panose="020E0502030303020204" pitchFamily="34" charset="0"/>
                    <a:ea typeface="Source Code Pro"/>
                    <a:cs typeface="Source Code Pro"/>
                    <a:sym typeface="Source Code Pro"/>
                  </a:rPr>
                  <a:t> </a:t>
                </a:r>
                <a:endParaRPr lang="en-US" sz="3200" dirty="0">
                  <a:solidFill>
                    <a:schemeClr val="tx1"/>
                  </a:solidFill>
                  <a:latin typeface="Candara" panose="020E0502030303020204" pitchFamily="34" charset="0"/>
                  <a:ea typeface="Source Code Pro"/>
                  <a:cs typeface="Source Code Pro"/>
                  <a:sym typeface="Source Code Pro"/>
                </a:endParaRPr>
              </a:p>
            </p:txBody>
          </p:sp>
        </mc:Choice>
        <mc:Fallback xmlns="">
          <p:sp>
            <p:nvSpPr>
              <p:cNvPr id="27" name="Google Shape;130;p20">
                <a:extLst>
                  <a:ext uri="{FF2B5EF4-FFF2-40B4-BE49-F238E27FC236}">
                    <a16:creationId xmlns:a16="http://schemas.microsoft.com/office/drawing/2014/main" id="{E506E89F-3CAD-9F5B-209B-D1B068035AF5}"/>
                  </a:ext>
                </a:extLst>
              </p:cNvPr>
              <p:cNvSpPr txBox="1">
                <a:spLocks noRot="1" noChangeAspect="1" noMove="1" noResize="1" noEditPoints="1" noAdjustHandles="1" noChangeArrowheads="1" noChangeShapeType="1" noTextEdit="1"/>
              </p:cNvSpPr>
              <p:nvPr/>
            </p:nvSpPr>
            <p:spPr>
              <a:xfrm>
                <a:off x="660400" y="1152940"/>
                <a:ext cx="11047136" cy="689030"/>
              </a:xfrm>
              <a:prstGeom prst="rect">
                <a:avLst/>
              </a:prstGeom>
              <a:blipFill>
                <a:blip r:embed="rId5"/>
                <a:stretch>
                  <a:fillRect l="-803" b="-1090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5704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D04AD-6A53-5F42-80EB-ABF03DC44AB1}"/>
              </a:ext>
            </a:extLst>
          </p:cNvPr>
          <p:cNvSpPr>
            <a:spLocks noGrp="1"/>
          </p:cNvSpPr>
          <p:nvPr>
            <p:ph type="title"/>
          </p:nvPr>
        </p:nvSpPr>
        <p:spPr/>
        <p:txBody>
          <a:bodyPr/>
          <a:lstStyle/>
          <a:p>
            <a:r>
              <a:rPr lang="en-US" dirty="0"/>
              <a:t>Back to counting distinct elements</a:t>
            </a:r>
          </a:p>
        </p:txBody>
      </p:sp>
      <p:sp>
        <p:nvSpPr>
          <p:cNvPr id="3" name="Text Placeholder 2">
            <a:extLst>
              <a:ext uri="{FF2B5EF4-FFF2-40B4-BE49-F238E27FC236}">
                <a16:creationId xmlns:a16="http://schemas.microsoft.com/office/drawing/2014/main" id="{13AD3176-A188-E04A-9366-994D0D99D549}"/>
              </a:ext>
            </a:extLst>
          </p:cNvPr>
          <p:cNvSpPr>
            <a:spLocks noGrp="1"/>
          </p:cNvSpPr>
          <p:nvPr>
            <p:ph type="body" idx="4294967295"/>
          </p:nvPr>
        </p:nvSpPr>
        <p:spPr>
          <a:xfrm>
            <a:off x="571500" y="2741613"/>
            <a:ext cx="11360150" cy="4116387"/>
          </a:xfrm>
        </p:spPr>
        <p:txBody>
          <a:bodyPr>
            <a:normAutofit/>
          </a:bodyPr>
          <a:lstStyle/>
          <a:p>
            <a:pPr marL="15875" indent="0">
              <a:buNone/>
            </a:pPr>
            <a:r>
              <a:rPr lang="en-US" dirty="0"/>
              <a:t>Want to compute number of </a:t>
            </a:r>
            <a:r>
              <a:rPr lang="en-US" b="1" dirty="0"/>
              <a:t>distinct</a:t>
            </a:r>
            <a:r>
              <a:rPr lang="en-US" dirty="0"/>
              <a:t> IDs in the stream, at least approximately.</a:t>
            </a:r>
          </a:p>
          <a:p>
            <a:pPr marL="15875" indent="0">
              <a:buNone/>
            </a:pPr>
            <a:endParaRPr lang="en-US" dirty="0"/>
          </a:p>
          <a:p>
            <a:pPr marL="15875" indent="0">
              <a:buNone/>
            </a:pPr>
            <a:r>
              <a:rPr lang="en-US" i="1" dirty="0">
                <a:solidFill>
                  <a:srgbClr val="0070C0"/>
                </a:solidFill>
              </a:rPr>
              <a:t>How to do this </a:t>
            </a:r>
            <a:r>
              <a:rPr lang="en-US" i="1" u="sng" dirty="0">
                <a:solidFill>
                  <a:srgbClr val="0070C0"/>
                </a:solidFill>
              </a:rPr>
              <a:t>without</a:t>
            </a:r>
            <a:r>
              <a:rPr lang="en-US" i="1" dirty="0">
                <a:solidFill>
                  <a:srgbClr val="0070C0"/>
                </a:solidFill>
              </a:rPr>
              <a:t> storing all the elements?</a:t>
            </a:r>
          </a:p>
        </p:txBody>
      </p:sp>
      <p:sp>
        <p:nvSpPr>
          <p:cNvPr id="5" name="Title 1">
            <a:extLst>
              <a:ext uri="{FF2B5EF4-FFF2-40B4-BE49-F238E27FC236}">
                <a16:creationId xmlns:a16="http://schemas.microsoft.com/office/drawing/2014/main" id="{1F711822-C60A-9F4C-916E-1D920F72D7AA}"/>
              </a:ext>
            </a:extLst>
          </p:cNvPr>
          <p:cNvSpPr txBox="1">
            <a:spLocks/>
          </p:cNvSpPr>
          <p:nvPr/>
        </p:nvSpPr>
        <p:spPr>
          <a:xfrm>
            <a:off x="660400" y="1304867"/>
            <a:ext cx="11360800" cy="1068000"/>
          </a:xfrm>
          <a:prstGeom prst="rect">
            <a:avLst/>
          </a:prstGeom>
        </p:spPr>
        <p:txBody>
          <a:bodyPr spcFirstLastPara="1" vert="horz" wrap="square" lIns="91425" tIns="91425" rIns="91425" bIns="91425" rtlCol="0" anchor="t" anchorCtr="0">
            <a:noAutofit/>
          </a:bodyPr>
          <a:lstStyle>
            <a:lvl1pPr lvl="0" algn="l" defTabSz="457200" rtl="0" eaLnBrk="1" latinLnBrk="0" hangingPunct="1">
              <a:spcBef>
                <a:spcPts val="0"/>
              </a:spcBef>
              <a:spcAft>
                <a:spcPts val="0"/>
              </a:spcAft>
              <a:buSzPts val="4200"/>
              <a:buNone/>
              <a:defRPr sz="3200" b="1" i="0" kern="1200">
                <a:solidFill>
                  <a:schemeClr val="accent1">
                    <a:lumMod val="75000"/>
                  </a:schemeClr>
                </a:solidFill>
                <a:latin typeface="Candara" panose="020E0502030303020204" pitchFamily="34" charset="0"/>
                <a:ea typeface="Helvetica Neue Condensed" panose="02000503000000020004" pitchFamily="2" charset="0"/>
                <a:cs typeface="Helvetica Neue Condensed" panose="02000503000000020004" pitchFamily="2" charset="0"/>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r>
              <a:rPr lang="en-US" sz="4000" dirty="0">
                <a:solidFill>
                  <a:srgbClr val="FF0000"/>
                </a:solidFill>
              </a:rPr>
              <a:t>32,   </a:t>
            </a:r>
            <a:r>
              <a:rPr lang="en-US" sz="4000" dirty="0">
                <a:solidFill>
                  <a:srgbClr val="00B050"/>
                </a:solidFill>
              </a:rPr>
              <a:t>12,</a:t>
            </a:r>
            <a:r>
              <a:rPr lang="en-US" sz="4000" dirty="0"/>
              <a:t>   14,   </a:t>
            </a:r>
            <a:r>
              <a:rPr lang="en-US" sz="4000" dirty="0">
                <a:solidFill>
                  <a:srgbClr val="FF0000"/>
                </a:solidFill>
              </a:rPr>
              <a:t>32,</a:t>
            </a:r>
            <a:r>
              <a:rPr lang="en-US" sz="4000" dirty="0"/>
              <a:t>   </a:t>
            </a:r>
            <a:r>
              <a:rPr lang="en-US" sz="4000" dirty="0">
                <a:solidFill>
                  <a:srgbClr val="7030A0"/>
                </a:solidFill>
              </a:rPr>
              <a:t>7,   </a:t>
            </a:r>
            <a:r>
              <a:rPr lang="en-US" sz="4000" dirty="0">
                <a:solidFill>
                  <a:srgbClr val="00B050"/>
                </a:solidFill>
              </a:rPr>
              <a:t>12,</a:t>
            </a:r>
            <a:r>
              <a:rPr lang="en-US" sz="4000" dirty="0"/>
              <a:t>   </a:t>
            </a:r>
            <a:r>
              <a:rPr lang="en-US" sz="4000" dirty="0">
                <a:solidFill>
                  <a:srgbClr val="FF0000"/>
                </a:solidFill>
              </a:rPr>
              <a:t>32,</a:t>
            </a:r>
            <a:r>
              <a:rPr lang="en-US" sz="4000" dirty="0"/>
              <a:t>    </a:t>
            </a:r>
            <a:r>
              <a:rPr lang="en-US" sz="4000" dirty="0">
                <a:solidFill>
                  <a:srgbClr val="7030A0"/>
                </a:solidFill>
              </a:rPr>
              <a:t>7,    </a:t>
            </a:r>
            <a:r>
              <a:rPr lang="en-US" sz="4000" dirty="0">
                <a:solidFill>
                  <a:srgbClr val="FF0000"/>
                </a:solidFill>
              </a:rPr>
              <a:t>32,</a:t>
            </a:r>
            <a:r>
              <a:rPr lang="en-US" sz="4000" dirty="0"/>
              <a:t>    </a:t>
            </a:r>
            <a:r>
              <a:rPr lang="en-US" sz="4000" dirty="0">
                <a:solidFill>
                  <a:srgbClr val="00B050"/>
                </a:solidFill>
              </a:rPr>
              <a:t>12,</a:t>
            </a:r>
            <a:r>
              <a:rPr lang="en-US" sz="4000" dirty="0"/>
              <a:t>   </a:t>
            </a:r>
            <a:r>
              <a:rPr lang="en-US" sz="4000" dirty="0">
                <a:solidFill>
                  <a:srgbClr val="FFC000"/>
                </a:solidFill>
              </a:rPr>
              <a:t>4</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17F8D90-662B-414F-96C7-B84D5FBDCA3C}"/>
                  </a:ext>
                </a:extLst>
              </p:cNvPr>
              <p:cNvSpPr txBox="1"/>
              <p:nvPr/>
            </p:nvSpPr>
            <p:spPr>
              <a:xfrm>
                <a:off x="660400" y="2142034"/>
                <a:ext cx="9548768" cy="461665"/>
              </a:xfrm>
              <a:prstGeom prst="rect">
                <a:avLst/>
              </a:prstGeom>
              <a:noFill/>
            </p:spPr>
            <p:txBody>
              <a:bodyPr wrap="none" rtlCol="0">
                <a:spAutoFit/>
              </a:bodyPr>
              <a:lstStyle/>
              <a:p>
                <a:pPr algn="l"/>
                <a14:m>
                  <m:oMath xmlns:m="http://schemas.openxmlformats.org/officeDocument/2006/math">
                    <m:r>
                      <a:rPr lang="en-US" sz="2400" b="0" i="1" dirty="0" smtClean="0">
                        <a:solidFill>
                          <a:srgbClr val="C00000"/>
                        </a:solidFill>
                        <a:latin typeface="Cambria Math" panose="02040503050406030204" pitchFamily="18" charset="0"/>
                        <a:ea typeface="Helvetica" charset="0"/>
                        <a:cs typeface="Helvetica" charset="0"/>
                      </a:rPr>
                      <m:t>𝑁</m:t>
                    </m:r>
                    <m:r>
                      <a:rPr lang="en-US" sz="2400" b="0" i="1" dirty="0" smtClean="0">
                        <a:solidFill>
                          <a:srgbClr val="C00000"/>
                        </a:solidFill>
                        <a:latin typeface="Cambria Math" panose="02040503050406030204" pitchFamily="18" charset="0"/>
                        <a:ea typeface="Helvetica" charset="0"/>
                        <a:cs typeface="Helvetica" charset="0"/>
                      </a:rPr>
                      <m:t> =</m:t>
                    </m:r>
                  </m:oMath>
                </a14:m>
                <a:r>
                  <a:rPr lang="en-US" sz="2400" b="0" dirty="0">
                    <a:latin typeface="Candara" panose="020E0502030303020204" pitchFamily="34" charset="0"/>
                    <a:ea typeface="Helvetica" charset="0"/>
                    <a:cs typeface="Helvetica" charset="0"/>
                  </a:rPr>
                  <a:t> # of IDs in the stream = 11,    </a:t>
                </a:r>
                <a14:m>
                  <m:oMath xmlns:m="http://schemas.openxmlformats.org/officeDocument/2006/math">
                    <m:r>
                      <a:rPr lang="en-US" sz="2400" b="0" i="1" dirty="0" smtClean="0">
                        <a:solidFill>
                          <a:srgbClr val="036A18"/>
                        </a:solidFill>
                        <a:latin typeface="Cambria Math" panose="02040503050406030204" pitchFamily="18" charset="0"/>
                        <a:ea typeface="Helvetica" charset="0"/>
                        <a:cs typeface="Helvetica" charset="0"/>
                      </a:rPr>
                      <m:t>𝑚</m:t>
                    </m:r>
                    <m:r>
                      <a:rPr lang="en-US" sz="2400" b="0" i="1" dirty="0" smtClean="0">
                        <a:latin typeface="Cambria Math" panose="02040503050406030204" pitchFamily="18" charset="0"/>
                        <a:ea typeface="Helvetica" charset="0"/>
                        <a:cs typeface="Helvetica" charset="0"/>
                      </a:rPr>
                      <m:t> =</m:t>
                    </m:r>
                  </m:oMath>
                </a14:m>
                <a:r>
                  <a:rPr lang="en-US" sz="2400" b="0" dirty="0">
                    <a:latin typeface="Candara" panose="020E0502030303020204" pitchFamily="34" charset="0"/>
                    <a:ea typeface="Helvetica" charset="0"/>
                    <a:cs typeface="Helvetica" charset="0"/>
                  </a:rPr>
                  <a:t> # of distinct IDs in the stream = 5  </a:t>
                </a:r>
              </a:p>
            </p:txBody>
          </p:sp>
        </mc:Choice>
        <mc:Fallback xmlns="">
          <p:sp>
            <p:nvSpPr>
              <p:cNvPr id="6" name="TextBox 5">
                <a:extLst>
                  <a:ext uri="{FF2B5EF4-FFF2-40B4-BE49-F238E27FC236}">
                    <a16:creationId xmlns:a16="http://schemas.microsoft.com/office/drawing/2014/main" id="{617F8D90-662B-414F-96C7-B84D5FBDCA3C}"/>
                  </a:ext>
                </a:extLst>
              </p:cNvPr>
              <p:cNvSpPr txBox="1">
                <a:spLocks noRot="1" noChangeAspect="1" noMove="1" noResize="1" noEditPoints="1" noAdjustHandles="1" noChangeArrowheads="1" noChangeShapeType="1" noTextEdit="1"/>
              </p:cNvSpPr>
              <p:nvPr/>
            </p:nvSpPr>
            <p:spPr>
              <a:xfrm>
                <a:off x="660400" y="2142034"/>
                <a:ext cx="9548768" cy="461665"/>
              </a:xfrm>
              <a:prstGeom prst="rect">
                <a:avLst/>
              </a:prstGeom>
              <a:blipFill>
                <a:blip r:embed="rId3"/>
                <a:stretch>
                  <a:fillRect l="-133" t="-8108" b="-32432"/>
                </a:stretch>
              </a:blipFill>
            </p:spPr>
            <p:txBody>
              <a:bodyPr/>
              <a:lstStyle/>
              <a:p>
                <a:r>
                  <a:rPr lang="en-US">
                    <a:noFill/>
                  </a:rPr>
                  <a:t> </a:t>
                </a:r>
              </a:p>
            </p:txBody>
          </p:sp>
        </mc:Fallback>
      </mc:AlternateContent>
    </p:spTree>
    <p:extLst>
      <p:ext uri="{BB962C8B-B14F-4D97-AF65-F5344CB8AC3E}">
        <p14:creationId xmlns:p14="http://schemas.microsoft.com/office/powerpoint/2010/main" val="2924155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7DAE-4BFE-FF43-8696-D210F08F8A5A}"/>
              </a:ext>
            </a:extLst>
          </p:cNvPr>
          <p:cNvSpPr>
            <a:spLocks noGrp="1"/>
          </p:cNvSpPr>
          <p:nvPr>
            <p:ph type="title"/>
          </p:nvPr>
        </p:nvSpPr>
        <p:spPr/>
        <p:txBody>
          <a:bodyPr/>
          <a:lstStyle/>
          <a:p>
            <a:r>
              <a:rPr lang="en-US" dirty="0"/>
              <a:t>Data mining – Stream Model</a:t>
            </a:r>
          </a:p>
        </p:txBody>
      </p:sp>
      <p:sp>
        <p:nvSpPr>
          <p:cNvPr id="3" name="Text Placeholder 2">
            <a:extLst>
              <a:ext uri="{FF2B5EF4-FFF2-40B4-BE49-F238E27FC236}">
                <a16:creationId xmlns:a16="http://schemas.microsoft.com/office/drawing/2014/main" id="{3AC7C263-53D3-F243-B01D-95B68DFB03C1}"/>
              </a:ext>
            </a:extLst>
          </p:cNvPr>
          <p:cNvSpPr>
            <a:spLocks noGrp="1"/>
          </p:cNvSpPr>
          <p:nvPr>
            <p:ph idx="1"/>
          </p:nvPr>
        </p:nvSpPr>
        <p:spPr/>
        <p:txBody>
          <a:bodyPr>
            <a:normAutofit/>
          </a:bodyPr>
          <a:lstStyle/>
          <a:p>
            <a:r>
              <a:rPr lang="en-US" sz="2800" dirty="0"/>
              <a:t>In many data mining situations, data often not known ahead of time.</a:t>
            </a:r>
          </a:p>
          <a:p>
            <a:pPr lvl="1"/>
            <a:r>
              <a:rPr lang="en-US" sz="2200" dirty="0">
                <a:solidFill>
                  <a:srgbClr val="7030A0"/>
                </a:solidFill>
              </a:rPr>
              <a:t>Examples:   Google queries,  Twitter or Facebook status updates,  YouTube video views</a:t>
            </a:r>
          </a:p>
          <a:p>
            <a:r>
              <a:rPr lang="en-US" sz="2800" dirty="0"/>
              <a:t>Think of the data as an </a:t>
            </a:r>
            <a:r>
              <a:rPr lang="en-US" sz="2800" u="sng" dirty="0"/>
              <a:t>infinite stream</a:t>
            </a:r>
            <a:endParaRPr lang="en-US" sz="2800" dirty="0"/>
          </a:p>
          <a:p>
            <a:r>
              <a:rPr lang="en-US" sz="2800" dirty="0"/>
              <a:t>Input elements (e.g. Google queries) enter/arrive one at a time.</a:t>
            </a:r>
          </a:p>
          <a:p>
            <a:pPr lvl="1"/>
            <a:r>
              <a:rPr lang="en-US" sz="2400" dirty="0">
                <a:solidFill>
                  <a:srgbClr val="7030A0"/>
                </a:solidFill>
              </a:rPr>
              <a:t>We cannot possibly store the stream.</a:t>
            </a:r>
          </a:p>
          <a:p>
            <a:endParaRPr lang="en-US" sz="2800" dirty="0">
              <a:solidFill>
                <a:srgbClr val="7030A0"/>
              </a:solidFill>
            </a:endParaRPr>
          </a:p>
          <a:p>
            <a:pPr marL="152396" indent="0">
              <a:buNone/>
            </a:pPr>
            <a:r>
              <a:rPr lang="en-US" sz="2800" dirty="0">
                <a:solidFill>
                  <a:srgbClr val="C00000"/>
                </a:solidFill>
              </a:rPr>
              <a:t>Question: How do we make critical calculations about the data stream using a limited amount of memory?</a:t>
            </a:r>
          </a:p>
          <a:p>
            <a:pPr marL="152396" indent="0">
              <a:buNone/>
            </a:pPr>
            <a:endParaRPr lang="en-US" sz="2800" dirty="0">
              <a:solidFill>
                <a:srgbClr val="7030A0"/>
              </a:solidFill>
            </a:endParaRPr>
          </a:p>
          <a:p>
            <a:endParaRPr lang="en-US" sz="2800" dirty="0"/>
          </a:p>
        </p:txBody>
      </p:sp>
    </p:spTree>
    <p:extLst>
      <p:ext uri="{BB962C8B-B14F-4D97-AF65-F5344CB8AC3E}">
        <p14:creationId xmlns:p14="http://schemas.microsoft.com/office/powerpoint/2010/main" val="2668453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CDE2E-3DAF-E571-175C-B2784C3AC57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itle 4">
                <a:extLst>
                  <a:ext uri="{FF2B5EF4-FFF2-40B4-BE49-F238E27FC236}">
                    <a16:creationId xmlns:a16="http://schemas.microsoft.com/office/drawing/2014/main" id="{EAADAA69-694F-123E-B53E-20FCF0D2EA49}"/>
                  </a:ext>
                </a:extLst>
              </p:cNvPr>
              <p:cNvSpPr>
                <a:spLocks noGrp="1"/>
              </p:cNvSpPr>
              <p:nvPr>
                <p:ph type="title"/>
              </p:nvPr>
            </p:nvSpPr>
            <p:spPr/>
            <p:txBody>
              <a:bodyPr/>
              <a:lstStyle/>
              <a:p>
                <a:r>
                  <a:rPr lang="en-US" dirty="0"/>
                  <a:t>Distinct Elements – Hashing into </a:t>
                </a:r>
                <a14:m>
                  <m:oMath xmlns:m="http://schemas.openxmlformats.org/officeDocument/2006/math">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oMath>
                </a14:m>
                <a:endParaRPr lang="en-US" dirty="0"/>
              </a:p>
            </p:txBody>
          </p:sp>
        </mc:Choice>
        <mc:Fallback xmlns="">
          <p:sp>
            <p:nvSpPr>
              <p:cNvPr id="5" name="Title 4">
                <a:extLst>
                  <a:ext uri="{FF2B5EF4-FFF2-40B4-BE49-F238E27FC236}">
                    <a16:creationId xmlns:a16="http://schemas.microsoft.com/office/drawing/2014/main" id="{EEC5B579-40A9-9C07-35B1-4EBFD45D8E62}"/>
                  </a:ext>
                </a:extLst>
              </p:cNvPr>
              <p:cNvSpPr>
                <a:spLocks noGrp="1" noRot="1" noChangeAspect="1" noMove="1" noResize="1" noEditPoints="1" noAdjustHandles="1" noChangeArrowheads="1" noChangeShapeType="1" noTextEdit="1"/>
              </p:cNvSpPr>
              <p:nvPr>
                <p:ph type="title"/>
              </p:nvPr>
            </p:nvSpPr>
            <p:spPr>
              <a:blipFill>
                <a:blip r:embed="rId3"/>
                <a:stretch>
                  <a:fillRect l="-1387" t="-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32D40AB2-CC04-0879-0A51-C58F73D248D3}"/>
                  </a:ext>
                </a:extLst>
              </p:cNvPr>
              <p:cNvSpPr/>
              <p:nvPr/>
            </p:nvSpPr>
            <p:spPr>
              <a:xfrm>
                <a:off x="660400" y="1152940"/>
                <a:ext cx="10434320" cy="1384995"/>
              </a:xfrm>
              <a:prstGeom prst="rect">
                <a:avLst/>
              </a:prstGeom>
              <a:solidFill>
                <a:schemeClr val="accent2">
                  <a:lumMod val="20000"/>
                  <a:lumOff val="80000"/>
                </a:schemeClr>
              </a:solidFill>
              <a:ln>
                <a:solidFill>
                  <a:srgbClr val="C00000"/>
                </a:solidFill>
                <a:prstDash val="dash"/>
              </a:ln>
            </p:spPr>
            <p:txBody>
              <a:bodyPr wrap="square">
                <a:spAutoFit/>
              </a:bodyPr>
              <a:lstStyle/>
              <a:p>
                <a:r>
                  <a:rPr lang="en-US" sz="2800" b="1" dirty="0">
                    <a:solidFill>
                      <a:srgbClr val="C00000"/>
                    </a:solidFill>
                    <a:latin typeface="Candara" panose="020E0502030303020204" pitchFamily="34" charset="0"/>
                    <a:ea typeface="Source Code Pro"/>
                    <a:cs typeface="Source Code Pro"/>
                    <a:sym typeface="Source Code Pro"/>
                  </a:rPr>
                  <a:t>Hash function </a:t>
                </a:r>
                <a14:m>
                  <m:oMath xmlns:m="http://schemas.openxmlformats.org/officeDocument/2006/math">
                    <m:r>
                      <a:rPr lang="en-US" sz="2800" i="1">
                        <a:solidFill>
                          <a:srgbClr val="0070C0"/>
                        </a:solidFill>
                        <a:latin typeface="Cambria Math" panose="02040503050406030204" pitchFamily="18" charset="0"/>
                        <a:ea typeface="Source Code Pro"/>
                        <a:cs typeface="Source Code Pro"/>
                        <a:sym typeface="Source Code Pro"/>
                      </a:rPr>
                      <m:t>h</m:t>
                    </m:r>
                    <m:r>
                      <a:rPr lang="en-US" sz="2800" i="1">
                        <a:solidFill>
                          <a:srgbClr val="0070C0"/>
                        </a:solidFill>
                        <a:latin typeface="Cambria Math" panose="02040503050406030204" pitchFamily="18" charset="0"/>
                        <a:ea typeface="Source Code Pro"/>
                        <a:cs typeface="Source Code Pro"/>
                        <a:sym typeface="Source Code Pro"/>
                      </a:rPr>
                      <m:t>:</m:t>
                    </m:r>
                    <m:r>
                      <a:rPr lang="en-US" sz="2800" i="1">
                        <a:solidFill>
                          <a:srgbClr val="0070C0"/>
                        </a:solidFill>
                        <a:latin typeface="Cambria Math" panose="02040503050406030204" pitchFamily="18" charset="0"/>
                        <a:ea typeface="Source Code Pro"/>
                        <a:cs typeface="Source Code Pro"/>
                        <a:sym typeface="Source Code Pro"/>
                      </a:rPr>
                      <m:t>𝑈</m:t>
                    </m:r>
                    <m:r>
                      <a:rPr lang="en-US" sz="2800" i="1">
                        <a:solidFill>
                          <a:srgbClr val="0070C0"/>
                        </a:solidFill>
                        <a:latin typeface="Cambria Math" panose="02040503050406030204" pitchFamily="18" charset="0"/>
                        <a:ea typeface="Source Code Pro"/>
                        <a:cs typeface="Source Code Pro"/>
                        <a:sym typeface="Source Code Pro"/>
                      </a:rPr>
                      <m:t>→[0,1]</m:t>
                    </m:r>
                  </m:oMath>
                </a14:m>
                <a:endParaRPr lang="en-US" sz="2800" b="1" dirty="0">
                  <a:latin typeface="Candara" panose="020E0502030303020204" pitchFamily="34" charset="0"/>
                  <a:ea typeface="Source Code Pro"/>
                  <a:cs typeface="Source Code Pro"/>
                  <a:sym typeface="Source Code Pro"/>
                </a:endParaRPr>
              </a:p>
              <a:p>
                <a:r>
                  <a:rPr lang="en-US" sz="2800" b="1" dirty="0">
                    <a:latin typeface="Candara" panose="020E0502030303020204" pitchFamily="34" charset="0"/>
                    <a:ea typeface="Source Code Pro"/>
                    <a:cs typeface="Source Code Pro"/>
                    <a:sym typeface="Source Code Pro"/>
                  </a:rPr>
                  <a:t>Key property: </a:t>
                </a:r>
                <a:r>
                  <a:rPr lang="en-US" sz="2800" dirty="0">
                    <a:latin typeface="Candara" panose="020E0502030303020204" pitchFamily="34" charset="0"/>
                    <a:ea typeface="Source Code Pro"/>
                    <a:cs typeface="Source Code Pro"/>
                    <a:sym typeface="Source Code Pro"/>
                  </a:rPr>
                  <a:t>Every time you hash the same element,</a:t>
                </a:r>
              </a:p>
              <a:p>
                <a:r>
                  <a:rPr lang="en-US" sz="2800" dirty="0">
                    <a:latin typeface="Candara" panose="020E0502030303020204" pitchFamily="34" charset="0"/>
                    <a:ea typeface="Source Code Pro"/>
                    <a:cs typeface="Source Code Pro"/>
                    <a:sym typeface="Source Code Pro"/>
                  </a:rPr>
                  <a:t>you get the same value. </a:t>
                </a:r>
              </a:p>
            </p:txBody>
          </p:sp>
        </mc:Choice>
        <mc:Fallback>
          <p:sp>
            <p:nvSpPr>
              <p:cNvPr id="6" name="Rectangle 5">
                <a:extLst>
                  <a:ext uri="{FF2B5EF4-FFF2-40B4-BE49-F238E27FC236}">
                    <a16:creationId xmlns:a16="http://schemas.microsoft.com/office/drawing/2014/main" id="{32D40AB2-CC04-0879-0A51-C58F73D248D3}"/>
                  </a:ext>
                </a:extLst>
              </p:cNvPr>
              <p:cNvSpPr>
                <a:spLocks noRot="1" noChangeAspect="1" noMove="1" noResize="1" noEditPoints="1" noAdjustHandles="1" noChangeArrowheads="1" noChangeShapeType="1" noTextEdit="1"/>
              </p:cNvSpPr>
              <p:nvPr/>
            </p:nvSpPr>
            <p:spPr>
              <a:xfrm>
                <a:off x="660400" y="1152940"/>
                <a:ext cx="10434320" cy="1384995"/>
              </a:xfrm>
              <a:prstGeom prst="rect">
                <a:avLst/>
              </a:prstGeom>
              <a:blipFill>
                <a:blip r:embed="rId4"/>
                <a:stretch>
                  <a:fillRect l="-1214" t="-4505" b="-9910"/>
                </a:stretch>
              </a:blipFill>
              <a:ln>
                <a:solidFill>
                  <a:srgbClr val="C00000"/>
                </a:solidFill>
                <a:prstDash val="dash"/>
              </a:ln>
            </p:spPr>
            <p:txBody>
              <a:bodyPr/>
              <a:lstStyle/>
              <a:p>
                <a:r>
                  <a:rPr lang="en-US">
                    <a:noFill/>
                  </a:rPr>
                  <a:t> </a:t>
                </a:r>
              </a:p>
            </p:txBody>
          </p:sp>
        </mc:Fallback>
      </mc:AlternateContent>
      <p:sp>
        <p:nvSpPr>
          <p:cNvPr id="2" name="Title 1">
            <a:extLst>
              <a:ext uri="{FF2B5EF4-FFF2-40B4-BE49-F238E27FC236}">
                <a16:creationId xmlns:a16="http://schemas.microsoft.com/office/drawing/2014/main" id="{2FE4E4F5-1BD1-95F6-78DD-07DEC283ADFD}"/>
              </a:ext>
            </a:extLst>
          </p:cNvPr>
          <p:cNvSpPr txBox="1">
            <a:spLocks/>
          </p:cNvSpPr>
          <p:nvPr/>
        </p:nvSpPr>
        <p:spPr>
          <a:xfrm>
            <a:off x="831200" y="2686645"/>
            <a:ext cx="11360800" cy="1068000"/>
          </a:xfrm>
          <a:prstGeom prst="rect">
            <a:avLst/>
          </a:prstGeom>
        </p:spPr>
        <p:txBody>
          <a:bodyPr spcFirstLastPara="1" vert="horz" wrap="square" lIns="91425" tIns="91425" rIns="91425" bIns="91425" rtlCol="0" anchor="t" anchorCtr="0">
            <a:noAutofit/>
          </a:bodyPr>
          <a:lstStyle>
            <a:lvl1pPr lvl="0" algn="l" defTabSz="457200" rtl="0" eaLnBrk="1" latinLnBrk="0" hangingPunct="1">
              <a:spcBef>
                <a:spcPts val="0"/>
              </a:spcBef>
              <a:spcAft>
                <a:spcPts val="0"/>
              </a:spcAft>
              <a:buSzPts val="4200"/>
              <a:buNone/>
              <a:defRPr sz="3200" b="1" i="0" kern="1200">
                <a:solidFill>
                  <a:schemeClr val="accent1">
                    <a:lumMod val="75000"/>
                  </a:schemeClr>
                </a:solidFill>
                <a:latin typeface="Candara" panose="020E0502030303020204" pitchFamily="34" charset="0"/>
                <a:ea typeface="Helvetica Neue Condensed" panose="02000503000000020004" pitchFamily="2" charset="0"/>
                <a:cs typeface="Helvetica Neue Condensed" panose="02000503000000020004" pitchFamily="2" charset="0"/>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r>
              <a:rPr lang="en-US" sz="4000" dirty="0">
                <a:solidFill>
                  <a:srgbClr val="FF0000"/>
                </a:solidFill>
              </a:rPr>
              <a:t>    32,       </a:t>
            </a:r>
            <a:r>
              <a:rPr lang="en-US" sz="4000" dirty="0">
                <a:solidFill>
                  <a:srgbClr val="00B050"/>
                </a:solidFill>
              </a:rPr>
              <a:t>12,</a:t>
            </a:r>
            <a:r>
              <a:rPr lang="en-US" sz="4000" dirty="0"/>
              <a:t>       14,      </a:t>
            </a:r>
            <a:r>
              <a:rPr lang="en-US" sz="4000" dirty="0">
                <a:solidFill>
                  <a:srgbClr val="FF0000"/>
                </a:solidFill>
              </a:rPr>
              <a:t>32,</a:t>
            </a:r>
            <a:r>
              <a:rPr lang="en-US" sz="4000" dirty="0"/>
              <a:t>      </a:t>
            </a:r>
            <a:r>
              <a:rPr lang="en-US" sz="4000" dirty="0">
                <a:solidFill>
                  <a:srgbClr val="7030A0"/>
                </a:solidFill>
              </a:rPr>
              <a:t>7,       </a:t>
            </a:r>
            <a:r>
              <a:rPr lang="en-US" sz="4000" dirty="0">
                <a:solidFill>
                  <a:srgbClr val="00B050"/>
                </a:solidFill>
              </a:rPr>
              <a:t>12,</a:t>
            </a:r>
            <a:r>
              <a:rPr lang="en-US" sz="4000" dirty="0"/>
              <a:t>       </a:t>
            </a:r>
            <a:r>
              <a:rPr lang="en-US" sz="4000" dirty="0">
                <a:solidFill>
                  <a:srgbClr val="FF0000"/>
                </a:solidFill>
              </a:rPr>
              <a:t>32,</a:t>
            </a:r>
            <a:r>
              <a:rPr lang="en-US" sz="4000" dirty="0"/>
              <a:t>        </a:t>
            </a:r>
            <a:r>
              <a:rPr lang="en-US" sz="4000" dirty="0">
                <a:solidFill>
                  <a:srgbClr val="7030A0"/>
                </a:solidFill>
              </a:rPr>
              <a:t>7</a:t>
            </a:r>
            <a:endParaRPr lang="en-US" sz="4000" dirty="0">
              <a:solidFill>
                <a:srgbClr val="FFC000"/>
              </a:solidFill>
            </a:endParaRPr>
          </a:p>
        </p:txBody>
      </p:sp>
      <p:sp>
        <p:nvSpPr>
          <p:cNvPr id="3" name="Title 1">
            <a:extLst>
              <a:ext uri="{FF2B5EF4-FFF2-40B4-BE49-F238E27FC236}">
                <a16:creationId xmlns:a16="http://schemas.microsoft.com/office/drawing/2014/main" id="{4461698B-DFFF-8A74-F7A1-FC718661F278}"/>
              </a:ext>
            </a:extLst>
          </p:cNvPr>
          <p:cNvSpPr txBox="1">
            <a:spLocks/>
          </p:cNvSpPr>
          <p:nvPr/>
        </p:nvSpPr>
        <p:spPr>
          <a:xfrm>
            <a:off x="936131" y="4637060"/>
            <a:ext cx="11360800" cy="1068000"/>
          </a:xfrm>
          <a:prstGeom prst="rect">
            <a:avLst/>
          </a:prstGeom>
        </p:spPr>
        <p:txBody>
          <a:bodyPr spcFirstLastPara="1" vert="horz" wrap="square" lIns="91425" tIns="91425" rIns="91425" bIns="91425" rtlCol="0" anchor="t" anchorCtr="0">
            <a:noAutofit/>
          </a:bodyPr>
          <a:lstStyle>
            <a:lvl1pPr lvl="0" algn="l" defTabSz="457200" rtl="0" eaLnBrk="1" latinLnBrk="0" hangingPunct="1">
              <a:spcBef>
                <a:spcPts val="0"/>
              </a:spcBef>
              <a:spcAft>
                <a:spcPts val="0"/>
              </a:spcAft>
              <a:buSzPts val="4200"/>
              <a:buNone/>
              <a:defRPr sz="3200" b="1" i="0" kern="1200">
                <a:solidFill>
                  <a:schemeClr val="accent1">
                    <a:lumMod val="75000"/>
                  </a:schemeClr>
                </a:solidFill>
                <a:latin typeface="Candara" panose="020E0502030303020204" pitchFamily="34" charset="0"/>
                <a:ea typeface="Helvetica Neue Condensed" panose="02000503000000020004" pitchFamily="2" charset="0"/>
                <a:cs typeface="Helvetica Neue Condensed" panose="02000503000000020004" pitchFamily="2" charset="0"/>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r>
              <a:rPr lang="en-US" sz="4000" dirty="0">
                <a:solidFill>
                  <a:srgbClr val="FF0000"/>
                </a:solidFill>
              </a:rPr>
              <a:t>h(32), </a:t>
            </a:r>
            <a:r>
              <a:rPr lang="en-US" sz="4000" dirty="0">
                <a:solidFill>
                  <a:srgbClr val="00B050"/>
                </a:solidFill>
              </a:rPr>
              <a:t>h(12), </a:t>
            </a:r>
            <a:r>
              <a:rPr lang="en-US" sz="4000" dirty="0"/>
              <a:t>h(14), </a:t>
            </a:r>
            <a:r>
              <a:rPr lang="en-US" sz="4000" dirty="0">
                <a:solidFill>
                  <a:srgbClr val="FF0000"/>
                </a:solidFill>
              </a:rPr>
              <a:t>h(32),</a:t>
            </a:r>
            <a:r>
              <a:rPr lang="en-US" sz="4000" dirty="0"/>
              <a:t> </a:t>
            </a:r>
            <a:r>
              <a:rPr lang="en-US" sz="4000" dirty="0">
                <a:solidFill>
                  <a:srgbClr val="7030A0"/>
                </a:solidFill>
              </a:rPr>
              <a:t>h(7), </a:t>
            </a:r>
            <a:r>
              <a:rPr lang="en-US" sz="4000" dirty="0">
                <a:solidFill>
                  <a:srgbClr val="00B050"/>
                </a:solidFill>
              </a:rPr>
              <a:t>h(12),</a:t>
            </a:r>
            <a:r>
              <a:rPr lang="en-US" sz="4000" dirty="0"/>
              <a:t> </a:t>
            </a:r>
            <a:r>
              <a:rPr lang="en-US" sz="4000" dirty="0">
                <a:solidFill>
                  <a:srgbClr val="FF0000"/>
                </a:solidFill>
              </a:rPr>
              <a:t>h(32),</a:t>
            </a:r>
            <a:r>
              <a:rPr lang="en-US" sz="4000" dirty="0"/>
              <a:t> </a:t>
            </a:r>
            <a:r>
              <a:rPr lang="en-US" sz="4000" dirty="0">
                <a:solidFill>
                  <a:srgbClr val="7030A0"/>
                </a:solidFill>
              </a:rPr>
              <a:t>h(7)    </a:t>
            </a:r>
            <a:endParaRPr lang="en-US" sz="4000" dirty="0">
              <a:solidFill>
                <a:srgbClr val="FFC000"/>
              </a:solidFill>
            </a:endParaRPr>
          </a:p>
        </p:txBody>
      </p:sp>
      <p:sp>
        <p:nvSpPr>
          <p:cNvPr id="16" name="Down Arrow 15">
            <a:extLst>
              <a:ext uri="{FF2B5EF4-FFF2-40B4-BE49-F238E27FC236}">
                <a16:creationId xmlns:a16="http://schemas.microsoft.com/office/drawing/2014/main" id="{CEDFAA2F-1E47-5B54-96A0-6BA6A1CE830E}"/>
              </a:ext>
            </a:extLst>
          </p:cNvPr>
          <p:cNvSpPr/>
          <p:nvPr/>
        </p:nvSpPr>
        <p:spPr>
          <a:xfrm>
            <a:off x="1439054" y="3657804"/>
            <a:ext cx="299805" cy="844973"/>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0" name="Down Arrow 19">
            <a:extLst>
              <a:ext uri="{FF2B5EF4-FFF2-40B4-BE49-F238E27FC236}">
                <a16:creationId xmlns:a16="http://schemas.microsoft.com/office/drawing/2014/main" id="{9855367F-494E-E3DA-02A8-0A42A56EF42A}"/>
              </a:ext>
            </a:extLst>
          </p:cNvPr>
          <p:cNvSpPr/>
          <p:nvPr/>
        </p:nvSpPr>
        <p:spPr>
          <a:xfrm>
            <a:off x="2780237" y="3640752"/>
            <a:ext cx="299805" cy="844973"/>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1" name="Down Arrow 20">
            <a:extLst>
              <a:ext uri="{FF2B5EF4-FFF2-40B4-BE49-F238E27FC236}">
                <a16:creationId xmlns:a16="http://schemas.microsoft.com/office/drawing/2014/main" id="{EDEFD345-E4E0-CE9A-1163-20DB7DC41C53}"/>
              </a:ext>
            </a:extLst>
          </p:cNvPr>
          <p:cNvSpPr/>
          <p:nvPr/>
        </p:nvSpPr>
        <p:spPr>
          <a:xfrm>
            <a:off x="4121420" y="3633453"/>
            <a:ext cx="299805" cy="844973"/>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2" name="Down Arrow 21">
            <a:extLst>
              <a:ext uri="{FF2B5EF4-FFF2-40B4-BE49-F238E27FC236}">
                <a16:creationId xmlns:a16="http://schemas.microsoft.com/office/drawing/2014/main" id="{9A5C2172-DA2D-48CB-BED0-EF31B8005BD5}"/>
              </a:ext>
            </a:extLst>
          </p:cNvPr>
          <p:cNvSpPr/>
          <p:nvPr/>
        </p:nvSpPr>
        <p:spPr>
          <a:xfrm>
            <a:off x="5386464" y="3638985"/>
            <a:ext cx="299805" cy="844973"/>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3" name="Down Arrow 22">
            <a:extLst>
              <a:ext uri="{FF2B5EF4-FFF2-40B4-BE49-F238E27FC236}">
                <a16:creationId xmlns:a16="http://schemas.microsoft.com/office/drawing/2014/main" id="{14483433-E224-7CCC-9E54-D9CD5329C8D8}"/>
              </a:ext>
            </a:extLst>
          </p:cNvPr>
          <p:cNvSpPr/>
          <p:nvPr/>
        </p:nvSpPr>
        <p:spPr>
          <a:xfrm>
            <a:off x="6616531" y="3658972"/>
            <a:ext cx="299805" cy="844973"/>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4" name="Down Arrow 23">
            <a:extLst>
              <a:ext uri="{FF2B5EF4-FFF2-40B4-BE49-F238E27FC236}">
                <a16:creationId xmlns:a16="http://schemas.microsoft.com/office/drawing/2014/main" id="{BC9E52BE-D096-C65F-E207-3ABB1BE6BA68}"/>
              </a:ext>
            </a:extLst>
          </p:cNvPr>
          <p:cNvSpPr/>
          <p:nvPr/>
        </p:nvSpPr>
        <p:spPr>
          <a:xfrm>
            <a:off x="7817366" y="3645218"/>
            <a:ext cx="299805" cy="844973"/>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5" name="Down Arrow 24">
            <a:extLst>
              <a:ext uri="{FF2B5EF4-FFF2-40B4-BE49-F238E27FC236}">
                <a16:creationId xmlns:a16="http://schemas.microsoft.com/office/drawing/2014/main" id="{B6EC85B7-B9D1-9DAD-B089-024FC13BB9C6}"/>
              </a:ext>
            </a:extLst>
          </p:cNvPr>
          <p:cNvSpPr/>
          <p:nvPr/>
        </p:nvSpPr>
        <p:spPr>
          <a:xfrm>
            <a:off x="9106523" y="3645218"/>
            <a:ext cx="299805" cy="844973"/>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6" name="Down Arrow 25">
            <a:extLst>
              <a:ext uri="{FF2B5EF4-FFF2-40B4-BE49-F238E27FC236}">
                <a16:creationId xmlns:a16="http://schemas.microsoft.com/office/drawing/2014/main" id="{D95B7521-FFC0-18E6-7D40-D8B4AAEA0C19}"/>
              </a:ext>
            </a:extLst>
          </p:cNvPr>
          <p:cNvSpPr/>
          <p:nvPr/>
        </p:nvSpPr>
        <p:spPr>
          <a:xfrm>
            <a:off x="10430657" y="3657803"/>
            <a:ext cx="299805" cy="844973"/>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1027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B6C35-FD39-02F5-3BC1-F3D05A6444F2}"/>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itle 4">
                <a:extLst>
                  <a:ext uri="{FF2B5EF4-FFF2-40B4-BE49-F238E27FC236}">
                    <a16:creationId xmlns:a16="http://schemas.microsoft.com/office/drawing/2014/main" id="{79B9E9BD-7A67-8936-5236-3A3C8680D5CD}"/>
                  </a:ext>
                </a:extLst>
              </p:cNvPr>
              <p:cNvSpPr>
                <a:spLocks noGrp="1"/>
              </p:cNvSpPr>
              <p:nvPr>
                <p:ph type="title"/>
              </p:nvPr>
            </p:nvSpPr>
            <p:spPr/>
            <p:txBody>
              <a:bodyPr/>
              <a:lstStyle/>
              <a:p>
                <a:r>
                  <a:rPr lang="en-US" dirty="0"/>
                  <a:t>Distinct Elements – Hashing into </a:t>
                </a:r>
                <a14:m>
                  <m:oMath xmlns:m="http://schemas.openxmlformats.org/officeDocument/2006/math">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oMath>
                </a14:m>
                <a:endParaRPr lang="en-US" dirty="0"/>
              </a:p>
            </p:txBody>
          </p:sp>
        </mc:Choice>
        <mc:Fallback xmlns="">
          <p:sp>
            <p:nvSpPr>
              <p:cNvPr id="5" name="Title 4">
                <a:extLst>
                  <a:ext uri="{FF2B5EF4-FFF2-40B4-BE49-F238E27FC236}">
                    <a16:creationId xmlns:a16="http://schemas.microsoft.com/office/drawing/2014/main" id="{EEC5B579-40A9-9C07-35B1-4EBFD45D8E62}"/>
                  </a:ext>
                </a:extLst>
              </p:cNvPr>
              <p:cNvSpPr>
                <a:spLocks noGrp="1" noRot="1" noChangeAspect="1" noMove="1" noResize="1" noEditPoints="1" noAdjustHandles="1" noChangeArrowheads="1" noChangeShapeType="1" noTextEdit="1"/>
              </p:cNvSpPr>
              <p:nvPr>
                <p:ph type="title"/>
              </p:nvPr>
            </p:nvSpPr>
            <p:spPr>
              <a:blipFill>
                <a:blip r:embed="rId3"/>
                <a:stretch>
                  <a:fillRect l="-1387" t="-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3843E940-FEA1-E7DC-01F5-1773915A09D2}"/>
                  </a:ext>
                </a:extLst>
              </p:cNvPr>
              <p:cNvSpPr/>
              <p:nvPr/>
            </p:nvSpPr>
            <p:spPr>
              <a:xfrm>
                <a:off x="660400" y="1152940"/>
                <a:ext cx="8824976" cy="1815882"/>
              </a:xfrm>
              <a:prstGeom prst="rect">
                <a:avLst/>
              </a:prstGeom>
              <a:solidFill>
                <a:schemeClr val="accent2">
                  <a:lumMod val="20000"/>
                  <a:lumOff val="80000"/>
                </a:schemeClr>
              </a:solidFill>
              <a:ln>
                <a:solidFill>
                  <a:srgbClr val="C00000"/>
                </a:solidFill>
                <a:prstDash val="dash"/>
              </a:ln>
            </p:spPr>
            <p:txBody>
              <a:bodyPr wrap="square">
                <a:spAutoFit/>
              </a:bodyPr>
              <a:lstStyle/>
              <a:p>
                <a:r>
                  <a:rPr lang="en-US" sz="2800" b="1" dirty="0">
                    <a:solidFill>
                      <a:srgbClr val="C00000"/>
                    </a:solidFill>
                    <a:latin typeface="Candara" panose="020E0502030303020204" pitchFamily="34" charset="0"/>
                    <a:ea typeface="Source Code Pro"/>
                    <a:cs typeface="Source Code Pro"/>
                    <a:sym typeface="Source Code Pro"/>
                  </a:rPr>
                  <a:t>Hash function </a:t>
                </a:r>
                <a14:m>
                  <m:oMath xmlns:m="http://schemas.openxmlformats.org/officeDocument/2006/math">
                    <m:r>
                      <a:rPr lang="en-US" sz="2800" i="1">
                        <a:solidFill>
                          <a:srgbClr val="0070C0"/>
                        </a:solidFill>
                        <a:latin typeface="Cambria Math" panose="02040503050406030204" pitchFamily="18" charset="0"/>
                        <a:ea typeface="Source Code Pro"/>
                        <a:cs typeface="Source Code Pro"/>
                        <a:sym typeface="Source Code Pro"/>
                      </a:rPr>
                      <m:t>h</m:t>
                    </m:r>
                    <m:r>
                      <a:rPr lang="en-US" sz="2800" i="1">
                        <a:solidFill>
                          <a:srgbClr val="0070C0"/>
                        </a:solidFill>
                        <a:latin typeface="Cambria Math" panose="02040503050406030204" pitchFamily="18" charset="0"/>
                        <a:ea typeface="Source Code Pro"/>
                        <a:cs typeface="Source Code Pro"/>
                        <a:sym typeface="Source Code Pro"/>
                      </a:rPr>
                      <m:t>:</m:t>
                    </m:r>
                    <m:r>
                      <a:rPr lang="en-US" sz="2800" i="1">
                        <a:solidFill>
                          <a:srgbClr val="0070C0"/>
                        </a:solidFill>
                        <a:latin typeface="Cambria Math" panose="02040503050406030204" pitchFamily="18" charset="0"/>
                        <a:ea typeface="Source Code Pro"/>
                        <a:cs typeface="Source Code Pro"/>
                        <a:sym typeface="Source Code Pro"/>
                      </a:rPr>
                      <m:t>𝑈</m:t>
                    </m:r>
                    <m:r>
                      <a:rPr lang="en-US" sz="2800" i="1">
                        <a:solidFill>
                          <a:srgbClr val="0070C0"/>
                        </a:solidFill>
                        <a:latin typeface="Cambria Math" panose="02040503050406030204" pitchFamily="18" charset="0"/>
                        <a:ea typeface="Source Code Pro"/>
                        <a:cs typeface="Source Code Pro"/>
                        <a:sym typeface="Source Code Pro"/>
                      </a:rPr>
                      <m:t>→[0,1]</m:t>
                    </m:r>
                  </m:oMath>
                </a14:m>
                <a:endParaRPr lang="en-US" sz="2800" dirty="0">
                  <a:latin typeface="Candara" panose="020E0502030303020204" pitchFamily="34" charset="0"/>
                  <a:ea typeface="Source Code Pro"/>
                  <a:cs typeface="Source Code Pro"/>
                  <a:sym typeface="Source Code Pro"/>
                </a:endParaRPr>
              </a:p>
              <a:p>
                <a:r>
                  <a:rPr lang="en-US" sz="2800" b="1" dirty="0">
                    <a:latin typeface="Candara" panose="020E0502030303020204" pitchFamily="34" charset="0"/>
                    <a:ea typeface="Source Code Pro"/>
                    <a:cs typeface="Source Code Pro"/>
                    <a:sym typeface="Source Code Pro"/>
                  </a:rPr>
                  <a:t>Key Assumptions:</a:t>
                </a:r>
                <a:r>
                  <a:rPr lang="en-US" sz="2800" dirty="0">
                    <a:latin typeface="Candara" panose="020E0502030303020204" pitchFamily="34" charset="0"/>
                    <a:ea typeface="Source Code Pro"/>
                    <a:cs typeface="Source Code Pro"/>
                    <a:sym typeface="Source Code Pro"/>
                  </a:rPr>
                  <a:t> </a:t>
                </a:r>
              </a:p>
              <a:p>
                <a:pPr marL="457200" indent="-457200">
                  <a:buFont typeface="Arial" panose="020B0604020202020204" pitchFamily="34" charset="0"/>
                  <a:buChar char="•"/>
                </a:pPr>
                <a:r>
                  <a:rPr lang="en-US" sz="2800" dirty="0">
                    <a:latin typeface="Candara" panose="020E0502030303020204" pitchFamily="34" charset="0"/>
                    <a:ea typeface="Source Code Pro"/>
                    <a:cs typeface="Source Code Pro"/>
                    <a:sym typeface="Source Code Pro"/>
                  </a:rPr>
                  <a:t>Hash values are uniformly random.</a:t>
                </a:r>
              </a:p>
              <a:p>
                <a:pPr marL="457200" indent="-457200">
                  <a:buFont typeface="Arial" panose="020B0604020202020204" pitchFamily="34" charset="0"/>
                  <a:buChar char="•"/>
                </a:pPr>
                <a:r>
                  <a:rPr lang="en-US" sz="2800" dirty="0">
                    <a:latin typeface="Candara" panose="020E0502030303020204" pitchFamily="34" charset="0"/>
                    <a:ea typeface="Source Code Pro"/>
                    <a:cs typeface="Source Code Pro"/>
                    <a:sym typeface="Source Code Pro"/>
                  </a:rPr>
                  <a:t>Distinct elements are hashed independently. </a:t>
                </a:r>
              </a:p>
            </p:txBody>
          </p:sp>
        </mc:Choice>
        <mc:Fallback>
          <p:sp>
            <p:nvSpPr>
              <p:cNvPr id="6" name="Rectangle 5">
                <a:extLst>
                  <a:ext uri="{FF2B5EF4-FFF2-40B4-BE49-F238E27FC236}">
                    <a16:creationId xmlns:a16="http://schemas.microsoft.com/office/drawing/2014/main" id="{3843E940-FEA1-E7DC-01F5-1773915A09D2}"/>
                  </a:ext>
                </a:extLst>
              </p:cNvPr>
              <p:cNvSpPr>
                <a:spLocks noRot="1" noChangeAspect="1" noMove="1" noResize="1" noEditPoints="1" noAdjustHandles="1" noChangeArrowheads="1" noChangeShapeType="1" noTextEdit="1"/>
              </p:cNvSpPr>
              <p:nvPr/>
            </p:nvSpPr>
            <p:spPr>
              <a:xfrm>
                <a:off x="660400" y="1152940"/>
                <a:ext cx="8824976" cy="1815882"/>
              </a:xfrm>
              <a:prstGeom prst="rect">
                <a:avLst/>
              </a:prstGeom>
              <a:blipFill>
                <a:blip r:embed="rId4"/>
                <a:stretch>
                  <a:fillRect l="-1435" t="-3448" b="-7586"/>
                </a:stretch>
              </a:blipFill>
              <a:ln>
                <a:solidFill>
                  <a:srgbClr val="C00000"/>
                </a:solidFill>
                <a:prstDash val="dash"/>
              </a:ln>
            </p:spPr>
            <p:txBody>
              <a:bodyPr/>
              <a:lstStyle/>
              <a:p>
                <a:r>
                  <a:rPr lang="en-US">
                    <a:noFill/>
                  </a:rPr>
                  <a:t> </a:t>
                </a:r>
              </a:p>
            </p:txBody>
          </p:sp>
        </mc:Fallback>
      </mc:AlternateContent>
      <p:sp>
        <p:nvSpPr>
          <p:cNvPr id="2" name="Title 1">
            <a:extLst>
              <a:ext uri="{FF2B5EF4-FFF2-40B4-BE49-F238E27FC236}">
                <a16:creationId xmlns:a16="http://schemas.microsoft.com/office/drawing/2014/main" id="{39F605A9-EA46-B17A-E26A-8A57E95F7C37}"/>
              </a:ext>
            </a:extLst>
          </p:cNvPr>
          <p:cNvSpPr txBox="1">
            <a:spLocks/>
          </p:cNvSpPr>
          <p:nvPr/>
        </p:nvSpPr>
        <p:spPr>
          <a:xfrm>
            <a:off x="563529" y="3481574"/>
            <a:ext cx="11360800" cy="1068000"/>
          </a:xfrm>
          <a:prstGeom prst="rect">
            <a:avLst/>
          </a:prstGeom>
        </p:spPr>
        <p:txBody>
          <a:bodyPr spcFirstLastPara="1" vert="horz" wrap="square" lIns="91425" tIns="91425" rIns="91425" bIns="91425" rtlCol="0" anchor="t" anchorCtr="0">
            <a:noAutofit/>
          </a:bodyPr>
          <a:lstStyle>
            <a:lvl1pPr lvl="0" algn="l" defTabSz="457200" rtl="0" eaLnBrk="1" latinLnBrk="0" hangingPunct="1">
              <a:spcBef>
                <a:spcPts val="0"/>
              </a:spcBef>
              <a:spcAft>
                <a:spcPts val="0"/>
              </a:spcAft>
              <a:buSzPts val="4200"/>
              <a:buNone/>
              <a:defRPr sz="3200" b="1" i="0" kern="1200">
                <a:solidFill>
                  <a:schemeClr val="accent1">
                    <a:lumMod val="75000"/>
                  </a:schemeClr>
                </a:solidFill>
                <a:latin typeface="Candara" panose="020E0502030303020204" pitchFamily="34" charset="0"/>
                <a:ea typeface="Helvetica Neue Condensed" panose="02000503000000020004" pitchFamily="2" charset="0"/>
                <a:cs typeface="Helvetica Neue Condensed" panose="02000503000000020004" pitchFamily="2" charset="0"/>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r>
              <a:rPr lang="en-US" sz="4000" dirty="0">
                <a:solidFill>
                  <a:srgbClr val="FF0000"/>
                </a:solidFill>
              </a:rPr>
              <a:t>    32,       </a:t>
            </a:r>
            <a:r>
              <a:rPr lang="en-US" sz="4000" dirty="0">
                <a:solidFill>
                  <a:srgbClr val="00B050"/>
                </a:solidFill>
              </a:rPr>
              <a:t>12,</a:t>
            </a:r>
            <a:r>
              <a:rPr lang="en-US" sz="4000" dirty="0"/>
              <a:t>       14,      </a:t>
            </a:r>
            <a:r>
              <a:rPr lang="en-US" sz="4000" dirty="0">
                <a:solidFill>
                  <a:srgbClr val="FF0000"/>
                </a:solidFill>
              </a:rPr>
              <a:t>32,</a:t>
            </a:r>
            <a:r>
              <a:rPr lang="en-US" sz="4000" dirty="0"/>
              <a:t>      </a:t>
            </a:r>
            <a:r>
              <a:rPr lang="en-US" sz="4000" dirty="0">
                <a:solidFill>
                  <a:srgbClr val="7030A0"/>
                </a:solidFill>
              </a:rPr>
              <a:t>7,       </a:t>
            </a:r>
            <a:r>
              <a:rPr lang="en-US" sz="4000" dirty="0">
                <a:solidFill>
                  <a:srgbClr val="00B050"/>
                </a:solidFill>
              </a:rPr>
              <a:t>12,</a:t>
            </a:r>
            <a:r>
              <a:rPr lang="en-US" sz="4000" dirty="0"/>
              <a:t>       </a:t>
            </a:r>
            <a:r>
              <a:rPr lang="en-US" sz="4000" dirty="0">
                <a:solidFill>
                  <a:srgbClr val="FF0000"/>
                </a:solidFill>
              </a:rPr>
              <a:t>32,</a:t>
            </a:r>
            <a:r>
              <a:rPr lang="en-US" sz="4000" dirty="0"/>
              <a:t>        </a:t>
            </a:r>
            <a:r>
              <a:rPr lang="en-US" sz="4000" dirty="0">
                <a:solidFill>
                  <a:srgbClr val="7030A0"/>
                </a:solidFill>
              </a:rPr>
              <a:t>7</a:t>
            </a:r>
            <a:endParaRPr lang="en-US" sz="4000" dirty="0">
              <a:solidFill>
                <a:srgbClr val="FFC000"/>
              </a:solidFill>
            </a:endParaRPr>
          </a:p>
        </p:txBody>
      </p:sp>
      <p:sp>
        <p:nvSpPr>
          <p:cNvPr id="3" name="Title 1">
            <a:extLst>
              <a:ext uri="{FF2B5EF4-FFF2-40B4-BE49-F238E27FC236}">
                <a16:creationId xmlns:a16="http://schemas.microsoft.com/office/drawing/2014/main" id="{927E1A34-F245-112B-C3D7-D1612914C284}"/>
              </a:ext>
            </a:extLst>
          </p:cNvPr>
          <p:cNvSpPr txBox="1">
            <a:spLocks/>
          </p:cNvSpPr>
          <p:nvPr/>
        </p:nvSpPr>
        <p:spPr>
          <a:xfrm>
            <a:off x="831200" y="5473934"/>
            <a:ext cx="11360800" cy="1068000"/>
          </a:xfrm>
          <a:prstGeom prst="rect">
            <a:avLst/>
          </a:prstGeom>
        </p:spPr>
        <p:txBody>
          <a:bodyPr spcFirstLastPara="1" vert="horz" wrap="square" lIns="91425" tIns="91425" rIns="91425" bIns="91425" rtlCol="0" anchor="t" anchorCtr="0">
            <a:noAutofit/>
          </a:bodyPr>
          <a:lstStyle>
            <a:lvl1pPr lvl="0" algn="l" defTabSz="457200" rtl="0" eaLnBrk="1" latinLnBrk="0" hangingPunct="1">
              <a:spcBef>
                <a:spcPts val="0"/>
              </a:spcBef>
              <a:spcAft>
                <a:spcPts val="0"/>
              </a:spcAft>
              <a:buSzPts val="4200"/>
              <a:buNone/>
              <a:defRPr sz="3200" b="1" i="0" kern="1200">
                <a:solidFill>
                  <a:schemeClr val="accent1">
                    <a:lumMod val="75000"/>
                  </a:schemeClr>
                </a:solidFill>
                <a:latin typeface="Candara" panose="020E0502030303020204" pitchFamily="34" charset="0"/>
                <a:ea typeface="Helvetica Neue Condensed" panose="02000503000000020004" pitchFamily="2" charset="0"/>
                <a:cs typeface="Helvetica Neue Condensed" panose="02000503000000020004" pitchFamily="2" charset="0"/>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r>
              <a:rPr lang="en-US" sz="4000" dirty="0">
                <a:solidFill>
                  <a:srgbClr val="FF0000"/>
                </a:solidFill>
              </a:rPr>
              <a:t>h(32), </a:t>
            </a:r>
            <a:r>
              <a:rPr lang="en-US" sz="4000" dirty="0">
                <a:solidFill>
                  <a:srgbClr val="00B050"/>
                </a:solidFill>
              </a:rPr>
              <a:t>h(12), </a:t>
            </a:r>
            <a:r>
              <a:rPr lang="en-US" sz="4000" dirty="0"/>
              <a:t>h(14), </a:t>
            </a:r>
            <a:r>
              <a:rPr lang="en-US" sz="4000" dirty="0">
                <a:solidFill>
                  <a:srgbClr val="FF0000"/>
                </a:solidFill>
              </a:rPr>
              <a:t>h(32),</a:t>
            </a:r>
            <a:r>
              <a:rPr lang="en-US" sz="4000" dirty="0"/>
              <a:t> </a:t>
            </a:r>
            <a:r>
              <a:rPr lang="en-US" sz="4000" dirty="0">
                <a:solidFill>
                  <a:srgbClr val="7030A0"/>
                </a:solidFill>
              </a:rPr>
              <a:t>h(7), </a:t>
            </a:r>
            <a:r>
              <a:rPr lang="en-US" sz="4000" dirty="0">
                <a:solidFill>
                  <a:srgbClr val="00B050"/>
                </a:solidFill>
              </a:rPr>
              <a:t>h(12),</a:t>
            </a:r>
            <a:r>
              <a:rPr lang="en-US" sz="4000" dirty="0"/>
              <a:t> </a:t>
            </a:r>
            <a:r>
              <a:rPr lang="en-US" sz="4000" dirty="0">
                <a:solidFill>
                  <a:srgbClr val="FF0000"/>
                </a:solidFill>
              </a:rPr>
              <a:t>h(32),</a:t>
            </a:r>
            <a:r>
              <a:rPr lang="en-US" sz="4000" dirty="0"/>
              <a:t> </a:t>
            </a:r>
            <a:r>
              <a:rPr lang="en-US" sz="4000" dirty="0">
                <a:solidFill>
                  <a:srgbClr val="7030A0"/>
                </a:solidFill>
              </a:rPr>
              <a:t>h(7)    </a:t>
            </a:r>
            <a:endParaRPr lang="en-US" sz="4000" dirty="0">
              <a:solidFill>
                <a:srgbClr val="FFC000"/>
              </a:solidFill>
            </a:endParaRPr>
          </a:p>
        </p:txBody>
      </p:sp>
      <p:grpSp>
        <p:nvGrpSpPr>
          <p:cNvPr id="4" name="Group 3">
            <a:extLst>
              <a:ext uri="{FF2B5EF4-FFF2-40B4-BE49-F238E27FC236}">
                <a16:creationId xmlns:a16="http://schemas.microsoft.com/office/drawing/2014/main" id="{DAAAB007-B405-91B3-9D68-2B5B5E79D7CD}"/>
              </a:ext>
            </a:extLst>
          </p:cNvPr>
          <p:cNvGrpSpPr/>
          <p:nvPr/>
        </p:nvGrpSpPr>
        <p:grpSpPr>
          <a:xfrm>
            <a:off x="1134254" y="4525224"/>
            <a:ext cx="9291408" cy="870492"/>
            <a:chOff x="1439054" y="3633453"/>
            <a:chExt cx="9291408" cy="870492"/>
          </a:xfrm>
        </p:grpSpPr>
        <p:sp>
          <p:nvSpPr>
            <p:cNvPr id="16" name="Down Arrow 15">
              <a:extLst>
                <a:ext uri="{FF2B5EF4-FFF2-40B4-BE49-F238E27FC236}">
                  <a16:creationId xmlns:a16="http://schemas.microsoft.com/office/drawing/2014/main" id="{4A7BBDF5-6EAD-041E-AE79-A7F9009793F5}"/>
                </a:ext>
              </a:extLst>
            </p:cNvPr>
            <p:cNvSpPr/>
            <p:nvPr/>
          </p:nvSpPr>
          <p:spPr>
            <a:xfrm>
              <a:off x="1439054" y="3657804"/>
              <a:ext cx="299805" cy="844973"/>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0" name="Down Arrow 19">
              <a:extLst>
                <a:ext uri="{FF2B5EF4-FFF2-40B4-BE49-F238E27FC236}">
                  <a16:creationId xmlns:a16="http://schemas.microsoft.com/office/drawing/2014/main" id="{E53BA4E4-A4FE-1A04-764B-501B0A6F99C3}"/>
                </a:ext>
              </a:extLst>
            </p:cNvPr>
            <p:cNvSpPr/>
            <p:nvPr/>
          </p:nvSpPr>
          <p:spPr>
            <a:xfrm>
              <a:off x="2780237" y="3640752"/>
              <a:ext cx="299805" cy="844973"/>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1" name="Down Arrow 20">
              <a:extLst>
                <a:ext uri="{FF2B5EF4-FFF2-40B4-BE49-F238E27FC236}">
                  <a16:creationId xmlns:a16="http://schemas.microsoft.com/office/drawing/2014/main" id="{67FF0B2C-2D88-0A92-14EC-31C83030AF8C}"/>
                </a:ext>
              </a:extLst>
            </p:cNvPr>
            <p:cNvSpPr/>
            <p:nvPr/>
          </p:nvSpPr>
          <p:spPr>
            <a:xfrm>
              <a:off x="4121420" y="3633453"/>
              <a:ext cx="299805" cy="844973"/>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2" name="Down Arrow 21">
              <a:extLst>
                <a:ext uri="{FF2B5EF4-FFF2-40B4-BE49-F238E27FC236}">
                  <a16:creationId xmlns:a16="http://schemas.microsoft.com/office/drawing/2014/main" id="{C74A7064-6029-AF60-4286-BA5FD8FD3791}"/>
                </a:ext>
              </a:extLst>
            </p:cNvPr>
            <p:cNvSpPr/>
            <p:nvPr/>
          </p:nvSpPr>
          <p:spPr>
            <a:xfrm>
              <a:off x="5386464" y="3638985"/>
              <a:ext cx="299805" cy="844973"/>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3" name="Down Arrow 22">
              <a:extLst>
                <a:ext uri="{FF2B5EF4-FFF2-40B4-BE49-F238E27FC236}">
                  <a16:creationId xmlns:a16="http://schemas.microsoft.com/office/drawing/2014/main" id="{C6D67FE2-9F67-858C-8417-8336AF40E3C0}"/>
                </a:ext>
              </a:extLst>
            </p:cNvPr>
            <p:cNvSpPr/>
            <p:nvPr/>
          </p:nvSpPr>
          <p:spPr>
            <a:xfrm>
              <a:off x="6616531" y="3658972"/>
              <a:ext cx="299805" cy="844973"/>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4" name="Down Arrow 23">
              <a:extLst>
                <a:ext uri="{FF2B5EF4-FFF2-40B4-BE49-F238E27FC236}">
                  <a16:creationId xmlns:a16="http://schemas.microsoft.com/office/drawing/2014/main" id="{77703908-4AFA-C9D7-FC97-0B0CE9B4B58B}"/>
                </a:ext>
              </a:extLst>
            </p:cNvPr>
            <p:cNvSpPr/>
            <p:nvPr/>
          </p:nvSpPr>
          <p:spPr>
            <a:xfrm>
              <a:off x="7817366" y="3645218"/>
              <a:ext cx="299805" cy="844973"/>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5" name="Down Arrow 24">
              <a:extLst>
                <a:ext uri="{FF2B5EF4-FFF2-40B4-BE49-F238E27FC236}">
                  <a16:creationId xmlns:a16="http://schemas.microsoft.com/office/drawing/2014/main" id="{327F615E-D7B2-6C29-C699-E0C004F4CB14}"/>
                </a:ext>
              </a:extLst>
            </p:cNvPr>
            <p:cNvSpPr/>
            <p:nvPr/>
          </p:nvSpPr>
          <p:spPr>
            <a:xfrm>
              <a:off x="9106523" y="3645218"/>
              <a:ext cx="299805" cy="844973"/>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6" name="Down Arrow 25">
              <a:extLst>
                <a:ext uri="{FF2B5EF4-FFF2-40B4-BE49-F238E27FC236}">
                  <a16:creationId xmlns:a16="http://schemas.microsoft.com/office/drawing/2014/main" id="{26CC7120-7F57-3B42-BC95-CCA5C8511B00}"/>
                </a:ext>
              </a:extLst>
            </p:cNvPr>
            <p:cNvSpPr/>
            <p:nvPr/>
          </p:nvSpPr>
          <p:spPr>
            <a:xfrm>
              <a:off x="10430657" y="3657803"/>
              <a:ext cx="299805" cy="844973"/>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9415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7F283CA7-7FA1-32D2-F89F-81DB92D21AB2}"/>
                  </a:ext>
                </a:extLst>
              </p:cNvPr>
              <p:cNvSpPr/>
              <p:nvPr/>
            </p:nvSpPr>
            <p:spPr>
              <a:xfrm>
                <a:off x="441177" y="276785"/>
                <a:ext cx="7447873" cy="1815882"/>
              </a:xfrm>
              <a:prstGeom prst="rect">
                <a:avLst/>
              </a:prstGeom>
              <a:solidFill>
                <a:schemeClr val="accent2">
                  <a:lumMod val="20000"/>
                  <a:lumOff val="80000"/>
                </a:schemeClr>
              </a:solidFill>
              <a:ln>
                <a:solidFill>
                  <a:srgbClr val="C00000"/>
                </a:solidFill>
                <a:prstDash val="dash"/>
              </a:ln>
            </p:spPr>
            <p:txBody>
              <a:bodyPr wrap="none">
                <a:spAutoFit/>
              </a:bodyPr>
              <a:lstStyle/>
              <a:p>
                <a:r>
                  <a:rPr lang="en-US" sz="2800" b="1" dirty="0">
                    <a:solidFill>
                      <a:srgbClr val="C00000"/>
                    </a:solidFill>
                    <a:latin typeface="Candara" panose="020E0502030303020204" pitchFamily="34" charset="0"/>
                    <a:ea typeface="Source Code Pro"/>
                    <a:cs typeface="Source Code Pro"/>
                    <a:sym typeface="Source Code Pro"/>
                  </a:rPr>
                  <a:t>Hash function </a:t>
                </a:r>
                <a14:m>
                  <m:oMath xmlns:m="http://schemas.openxmlformats.org/officeDocument/2006/math">
                    <m:r>
                      <a:rPr lang="en-US" sz="2800" i="1">
                        <a:solidFill>
                          <a:srgbClr val="0070C0"/>
                        </a:solidFill>
                        <a:latin typeface="Cambria Math" panose="02040503050406030204" pitchFamily="18" charset="0"/>
                        <a:ea typeface="Source Code Pro"/>
                        <a:cs typeface="Source Code Pro"/>
                        <a:sym typeface="Source Code Pro"/>
                      </a:rPr>
                      <m:t>h</m:t>
                    </m:r>
                    <m:r>
                      <a:rPr lang="en-US" sz="2800" i="1">
                        <a:solidFill>
                          <a:srgbClr val="0070C0"/>
                        </a:solidFill>
                        <a:latin typeface="Cambria Math" panose="02040503050406030204" pitchFamily="18" charset="0"/>
                        <a:ea typeface="Source Code Pro"/>
                        <a:cs typeface="Source Code Pro"/>
                        <a:sym typeface="Source Code Pro"/>
                      </a:rPr>
                      <m:t>:</m:t>
                    </m:r>
                    <m:r>
                      <a:rPr lang="en-US" sz="2800" i="1">
                        <a:solidFill>
                          <a:srgbClr val="0070C0"/>
                        </a:solidFill>
                        <a:latin typeface="Cambria Math" panose="02040503050406030204" pitchFamily="18" charset="0"/>
                        <a:ea typeface="Source Code Pro"/>
                        <a:cs typeface="Source Code Pro"/>
                        <a:sym typeface="Source Code Pro"/>
                      </a:rPr>
                      <m:t>𝑈</m:t>
                    </m:r>
                    <m:r>
                      <a:rPr lang="en-US" sz="2800" i="1">
                        <a:solidFill>
                          <a:srgbClr val="0070C0"/>
                        </a:solidFill>
                        <a:latin typeface="Cambria Math" panose="02040503050406030204" pitchFamily="18" charset="0"/>
                        <a:ea typeface="Source Code Pro"/>
                        <a:cs typeface="Source Code Pro"/>
                        <a:sym typeface="Source Code Pro"/>
                      </a:rPr>
                      <m:t>→[0,1]</m:t>
                    </m:r>
                    <m:r>
                      <m:rPr>
                        <m:nor/>
                      </m:rPr>
                      <a:rPr lang="en-US" sz="2800" dirty="0">
                        <a:solidFill>
                          <a:srgbClr val="0070C0"/>
                        </a:solidFill>
                        <a:latin typeface="Candara" panose="020E0502030303020204" pitchFamily="34" charset="0"/>
                        <a:ea typeface="Source Code Pro"/>
                        <a:cs typeface="Source Code Pro"/>
                        <a:sym typeface="Source Code Pro"/>
                      </a:rPr>
                      <m:t> </m:t>
                    </m:r>
                  </m:oMath>
                </a14:m>
                <a:r>
                  <a:rPr lang="en-US" sz="2800" dirty="0">
                    <a:latin typeface="Candara" panose="020E0502030303020204" pitchFamily="34" charset="0"/>
                    <a:ea typeface="Source Code Pro"/>
                    <a:cs typeface="Source Code Pro"/>
                    <a:sym typeface="Source Code Pro"/>
                  </a:rPr>
                  <a:t> </a:t>
                </a:r>
              </a:p>
              <a:p>
                <a:r>
                  <a:rPr lang="en-US" sz="2800" b="1" dirty="0">
                    <a:latin typeface="Candara" panose="020E0502030303020204" pitchFamily="34" charset="0"/>
                    <a:ea typeface="Source Code Pro"/>
                    <a:cs typeface="Source Code Pro"/>
                    <a:sym typeface="Source Code Pro"/>
                  </a:rPr>
                  <a:t>Key Assumptions:</a:t>
                </a:r>
                <a:r>
                  <a:rPr lang="en-US" sz="2800" dirty="0">
                    <a:latin typeface="Candara" panose="020E0502030303020204" pitchFamily="34" charset="0"/>
                    <a:ea typeface="Source Code Pro"/>
                    <a:cs typeface="Source Code Pro"/>
                    <a:sym typeface="Source Code Pro"/>
                  </a:rPr>
                  <a:t> </a:t>
                </a:r>
              </a:p>
              <a:p>
                <a:pPr marL="457200" indent="-457200">
                  <a:buFont typeface="Arial" panose="020B0604020202020204" pitchFamily="34" charset="0"/>
                  <a:buChar char="•"/>
                </a:pPr>
                <a:r>
                  <a:rPr lang="en-US" sz="2800" dirty="0">
                    <a:latin typeface="Candara" panose="020E0502030303020204" pitchFamily="34" charset="0"/>
                    <a:ea typeface="Source Code Pro"/>
                    <a:cs typeface="Source Code Pro"/>
                    <a:sym typeface="Source Code Pro"/>
                  </a:rPr>
                  <a:t>Hash values are uniformly random.</a:t>
                </a:r>
              </a:p>
              <a:p>
                <a:pPr marL="457200" indent="-457200">
                  <a:buFont typeface="Arial" panose="020B0604020202020204" pitchFamily="34" charset="0"/>
                  <a:buChar char="•"/>
                </a:pPr>
                <a:r>
                  <a:rPr lang="en-US" sz="2800" dirty="0">
                    <a:latin typeface="Candara" panose="020E0502030303020204" pitchFamily="34" charset="0"/>
                    <a:ea typeface="Source Code Pro"/>
                    <a:cs typeface="Source Code Pro"/>
                    <a:sym typeface="Source Code Pro"/>
                  </a:rPr>
                  <a:t>Distinct elements are hashed independently. </a:t>
                </a:r>
              </a:p>
            </p:txBody>
          </p:sp>
        </mc:Choice>
        <mc:Fallback>
          <p:sp>
            <p:nvSpPr>
              <p:cNvPr id="6" name="Rectangle 5">
                <a:extLst>
                  <a:ext uri="{FF2B5EF4-FFF2-40B4-BE49-F238E27FC236}">
                    <a16:creationId xmlns:a16="http://schemas.microsoft.com/office/drawing/2014/main" id="{7F283CA7-7FA1-32D2-F89F-81DB92D21AB2}"/>
                  </a:ext>
                </a:extLst>
              </p:cNvPr>
              <p:cNvSpPr>
                <a:spLocks noRot="1" noChangeAspect="1" noMove="1" noResize="1" noEditPoints="1" noAdjustHandles="1" noChangeArrowheads="1" noChangeShapeType="1" noTextEdit="1"/>
              </p:cNvSpPr>
              <p:nvPr/>
            </p:nvSpPr>
            <p:spPr>
              <a:xfrm>
                <a:off x="441177" y="276785"/>
                <a:ext cx="7447873" cy="1815882"/>
              </a:xfrm>
              <a:prstGeom prst="rect">
                <a:avLst/>
              </a:prstGeom>
              <a:blipFill>
                <a:blip r:embed="rId3"/>
                <a:stretch>
                  <a:fillRect l="-1701" t="-3448" r="-680" b="-7586"/>
                </a:stretch>
              </a:blipFill>
              <a:ln>
                <a:solidFill>
                  <a:srgbClr val="C00000"/>
                </a:solidFill>
                <a:prstDash val="dash"/>
              </a:ln>
            </p:spPr>
            <p:txBody>
              <a:bodyPr/>
              <a:lstStyle/>
              <a:p>
                <a:r>
                  <a:rPr lang="en-US">
                    <a:noFill/>
                  </a:rPr>
                  <a:t> </a:t>
                </a:r>
              </a:p>
            </p:txBody>
          </p:sp>
        </mc:Fallback>
      </mc:AlternateContent>
      <p:grpSp>
        <p:nvGrpSpPr>
          <p:cNvPr id="7" name="Group 6">
            <a:extLst>
              <a:ext uri="{FF2B5EF4-FFF2-40B4-BE49-F238E27FC236}">
                <a16:creationId xmlns:a16="http://schemas.microsoft.com/office/drawing/2014/main" id="{A2DB952D-CB1C-AFAA-A818-F81F947B8951}"/>
              </a:ext>
            </a:extLst>
          </p:cNvPr>
          <p:cNvGrpSpPr/>
          <p:nvPr/>
        </p:nvGrpSpPr>
        <p:grpSpPr>
          <a:xfrm>
            <a:off x="233792" y="2283955"/>
            <a:ext cx="11360800" cy="2290089"/>
            <a:chOff x="831200" y="2686645"/>
            <a:chExt cx="11465731" cy="3018415"/>
          </a:xfrm>
        </p:grpSpPr>
        <p:sp>
          <p:nvSpPr>
            <p:cNvPr id="2" name="Title 1">
              <a:extLst>
                <a:ext uri="{FF2B5EF4-FFF2-40B4-BE49-F238E27FC236}">
                  <a16:creationId xmlns:a16="http://schemas.microsoft.com/office/drawing/2014/main" id="{CEA6F104-2AF4-AEAA-F616-79E29496C752}"/>
                </a:ext>
              </a:extLst>
            </p:cNvPr>
            <p:cNvSpPr txBox="1">
              <a:spLocks/>
            </p:cNvSpPr>
            <p:nvPr/>
          </p:nvSpPr>
          <p:spPr>
            <a:xfrm>
              <a:off x="831200" y="2686645"/>
              <a:ext cx="11360800" cy="1068000"/>
            </a:xfrm>
            <a:prstGeom prst="rect">
              <a:avLst/>
            </a:prstGeom>
          </p:spPr>
          <p:txBody>
            <a:bodyPr spcFirstLastPara="1" vert="horz" wrap="square" lIns="91425" tIns="91425" rIns="91425" bIns="91425" rtlCol="0" anchor="t" anchorCtr="0">
              <a:noAutofit/>
            </a:bodyPr>
            <a:lstStyle>
              <a:lvl1pPr lvl="0" algn="l" defTabSz="457200" rtl="0" eaLnBrk="1" latinLnBrk="0" hangingPunct="1">
                <a:spcBef>
                  <a:spcPts val="0"/>
                </a:spcBef>
                <a:spcAft>
                  <a:spcPts val="0"/>
                </a:spcAft>
                <a:buSzPts val="4200"/>
                <a:buNone/>
                <a:defRPr sz="3200" b="1" i="0" kern="1200">
                  <a:solidFill>
                    <a:schemeClr val="accent1">
                      <a:lumMod val="75000"/>
                    </a:schemeClr>
                  </a:solidFill>
                  <a:latin typeface="Candara" panose="020E0502030303020204" pitchFamily="34" charset="0"/>
                  <a:ea typeface="Helvetica Neue Condensed" panose="02000503000000020004" pitchFamily="2" charset="0"/>
                  <a:cs typeface="Helvetica Neue Condensed" panose="02000503000000020004" pitchFamily="2" charset="0"/>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r>
                <a:rPr lang="en-US" sz="4000" dirty="0">
                  <a:solidFill>
                    <a:srgbClr val="FF0000"/>
                  </a:solidFill>
                </a:rPr>
                <a:t>    32,       </a:t>
              </a:r>
              <a:r>
                <a:rPr lang="en-US" sz="4000" dirty="0">
                  <a:solidFill>
                    <a:srgbClr val="00B050"/>
                  </a:solidFill>
                </a:rPr>
                <a:t>12,</a:t>
              </a:r>
              <a:r>
                <a:rPr lang="en-US" sz="4000" dirty="0"/>
                <a:t>       14,      </a:t>
              </a:r>
              <a:r>
                <a:rPr lang="en-US" sz="4000" dirty="0">
                  <a:solidFill>
                    <a:srgbClr val="FF0000"/>
                  </a:solidFill>
                </a:rPr>
                <a:t>32,</a:t>
              </a:r>
              <a:r>
                <a:rPr lang="en-US" sz="4000" dirty="0"/>
                <a:t>      </a:t>
              </a:r>
              <a:r>
                <a:rPr lang="en-US" sz="4000" dirty="0">
                  <a:solidFill>
                    <a:srgbClr val="7030A0"/>
                  </a:solidFill>
                </a:rPr>
                <a:t>7,       </a:t>
              </a:r>
              <a:r>
                <a:rPr lang="en-US" sz="4000" dirty="0">
                  <a:solidFill>
                    <a:srgbClr val="00B050"/>
                  </a:solidFill>
                </a:rPr>
                <a:t>12,</a:t>
              </a:r>
              <a:r>
                <a:rPr lang="en-US" sz="4000" dirty="0"/>
                <a:t>       </a:t>
              </a:r>
              <a:r>
                <a:rPr lang="en-US" sz="4000" dirty="0">
                  <a:solidFill>
                    <a:srgbClr val="FF0000"/>
                  </a:solidFill>
                </a:rPr>
                <a:t>32,</a:t>
              </a:r>
              <a:r>
                <a:rPr lang="en-US" sz="4000" dirty="0"/>
                <a:t>        </a:t>
              </a:r>
              <a:r>
                <a:rPr lang="en-US" sz="4000" dirty="0">
                  <a:solidFill>
                    <a:srgbClr val="7030A0"/>
                  </a:solidFill>
                </a:rPr>
                <a:t>7</a:t>
              </a:r>
              <a:endParaRPr lang="en-US" sz="4000" dirty="0">
                <a:solidFill>
                  <a:srgbClr val="FFC000"/>
                </a:solidFill>
              </a:endParaRPr>
            </a:p>
          </p:txBody>
        </p:sp>
        <p:sp>
          <p:nvSpPr>
            <p:cNvPr id="3" name="Title 1">
              <a:extLst>
                <a:ext uri="{FF2B5EF4-FFF2-40B4-BE49-F238E27FC236}">
                  <a16:creationId xmlns:a16="http://schemas.microsoft.com/office/drawing/2014/main" id="{84D0D737-9605-1030-FF10-1E7EF4B25A07}"/>
                </a:ext>
              </a:extLst>
            </p:cNvPr>
            <p:cNvSpPr txBox="1">
              <a:spLocks/>
            </p:cNvSpPr>
            <p:nvPr/>
          </p:nvSpPr>
          <p:spPr>
            <a:xfrm>
              <a:off x="936131" y="4637060"/>
              <a:ext cx="11360800" cy="1068000"/>
            </a:xfrm>
            <a:prstGeom prst="rect">
              <a:avLst/>
            </a:prstGeom>
          </p:spPr>
          <p:txBody>
            <a:bodyPr spcFirstLastPara="1" vert="horz" wrap="square" lIns="91425" tIns="91425" rIns="91425" bIns="91425" rtlCol="0" anchor="t" anchorCtr="0">
              <a:noAutofit/>
            </a:bodyPr>
            <a:lstStyle>
              <a:lvl1pPr lvl="0" algn="l" defTabSz="457200" rtl="0" eaLnBrk="1" latinLnBrk="0" hangingPunct="1">
                <a:spcBef>
                  <a:spcPts val="0"/>
                </a:spcBef>
                <a:spcAft>
                  <a:spcPts val="0"/>
                </a:spcAft>
                <a:buSzPts val="4200"/>
                <a:buNone/>
                <a:defRPr sz="3200" b="1" i="0" kern="1200">
                  <a:solidFill>
                    <a:schemeClr val="accent1">
                      <a:lumMod val="75000"/>
                    </a:schemeClr>
                  </a:solidFill>
                  <a:latin typeface="Candara" panose="020E0502030303020204" pitchFamily="34" charset="0"/>
                  <a:ea typeface="Helvetica Neue Condensed" panose="02000503000000020004" pitchFamily="2" charset="0"/>
                  <a:cs typeface="Helvetica Neue Condensed" panose="02000503000000020004" pitchFamily="2" charset="0"/>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r>
                <a:rPr lang="en-US" sz="4000" dirty="0">
                  <a:solidFill>
                    <a:srgbClr val="FF0000"/>
                  </a:solidFill>
                </a:rPr>
                <a:t>h(32), </a:t>
              </a:r>
              <a:r>
                <a:rPr lang="en-US" sz="4000" dirty="0">
                  <a:solidFill>
                    <a:srgbClr val="00B050"/>
                  </a:solidFill>
                </a:rPr>
                <a:t>h(12), </a:t>
              </a:r>
              <a:r>
                <a:rPr lang="en-US" sz="4000" dirty="0"/>
                <a:t>h(14), </a:t>
              </a:r>
              <a:r>
                <a:rPr lang="en-US" sz="4000" dirty="0">
                  <a:solidFill>
                    <a:srgbClr val="FF0000"/>
                  </a:solidFill>
                </a:rPr>
                <a:t>h(32),</a:t>
              </a:r>
              <a:r>
                <a:rPr lang="en-US" sz="4000" dirty="0"/>
                <a:t> </a:t>
              </a:r>
              <a:r>
                <a:rPr lang="en-US" sz="4000" dirty="0">
                  <a:solidFill>
                    <a:srgbClr val="7030A0"/>
                  </a:solidFill>
                </a:rPr>
                <a:t>h(7), </a:t>
              </a:r>
              <a:r>
                <a:rPr lang="en-US" sz="4000" dirty="0">
                  <a:solidFill>
                    <a:srgbClr val="00B050"/>
                  </a:solidFill>
                </a:rPr>
                <a:t>h(12),</a:t>
              </a:r>
              <a:r>
                <a:rPr lang="en-US" sz="4000" dirty="0"/>
                <a:t> </a:t>
              </a:r>
              <a:r>
                <a:rPr lang="en-US" sz="4000" dirty="0">
                  <a:solidFill>
                    <a:srgbClr val="FF0000"/>
                  </a:solidFill>
                </a:rPr>
                <a:t>h(32),</a:t>
              </a:r>
              <a:r>
                <a:rPr lang="en-US" sz="4000" dirty="0"/>
                <a:t> </a:t>
              </a:r>
              <a:r>
                <a:rPr lang="en-US" sz="4000" dirty="0">
                  <a:solidFill>
                    <a:srgbClr val="7030A0"/>
                  </a:solidFill>
                </a:rPr>
                <a:t>h(7)    </a:t>
              </a:r>
              <a:endParaRPr lang="en-US" sz="4000" dirty="0">
                <a:solidFill>
                  <a:srgbClr val="FFC000"/>
                </a:solidFill>
              </a:endParaRPr>
            </a:p>
          </p:txBody>
        </p:sp>
        <p:sp>
          <p:nvSpPr>
            <p:cNvPr id="16" name="Down Arrow 15">
              <a:extLst>
                <a:ext uri="{FF2B5EF4-FFF2-40B4-BE49-F238E27FC236}">
                  <a16:creationId xmlns:a16="http://schemas.microsoft.com/office/drawing/2014/main" id="{B6339531-DC78-18CB-190F-08DF2E826BAF}"/>
                </a:ext>
              </a:extLst>
            </p:cNvPr>
            <p:cNvSpPr/>
            <p:nvPr/>
          </p:nvSpPr>
          <p:spPr>
            <a:xfrm>
              <a:off x="1439054" y="3657804"/>
              <a:ext cx="299805" cy="844973"/>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0" name="Down Arrow 19">
              <a:extLst>
                <a:ext uri="{FF2B5EF4-FFF2-40B4-BE49-F238E27FC236}">
                  <a16:creationId xmlns:a16="http://schemas.microsoft.com/office/drawing/2014/main" id="{C3D78B46-48BB-2E16-FD69-19A71C587EE9}"/>
                </a:ext>
              </a:extLst>
            </p:cNvPr>
            <p:cNvSpPr/>
            <p:nvPr/>
          </p:nvSpPr>
          <p:spPr>
            <a:xfrm>
              <a:off x="2780237" y="3640752"/>
              <a:ext cx="299805" cy="844973"/>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1" name="Down Arrow 20">
              <a:extLst>
                <a:ext uri="{FF2B5EF4-FFF2-40B4-BE49-F238E27FC236}">
                  <a16:creationId xmlns:a16="http://schemas.microsoft.com/office/drawing/2014/main" id="{E1A37BAB-1E23-8EAB-3290-E476FC6AD284}"/>
                </a:ext>
              </a:extLst>
            </p:cNvPr>
            <p:cNvSpPr/>
            <p:nvPr/>
          </p:nvSpPr>
          <p:spPr>
            <a:xfrm>
              <a:off x="4121420" y="3633453"/>
              <a:ext cx="299805" cy="844973"/>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2" name="Down Arrow 21">
              <a:extLst>
                <a:ext uri="{FF2B5EF4-FFF2-40B4-BE49-F238E27FC236}">
                  <a16:creationId xmlns:a16="http://schemas.microsoft.com/office/drawing/2014/main" id="{A9CF379D-5C41-542A-819C-6BC2B2690E2A}"/>
                </a:ext>
              </a:extLst>
            </p:cNvPr>
            <p:cNvSpPr/>
            <p:nvPr/>
          </p:nvSpPr>
          <p:spPr>
            <a:xfrm>
              <a:off x="5386464" y="3638985"/>
              <a:ext cx="299805" cy="844973"/>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3" name="Down Arrow 22">
              <a:extLst>
                <a:ext uri="{FF2B5EF4-FFF2-40B4-BE49-F238E27FC236}">
                  <a16:creationId xmlns:a16="http://schemas.microsoft.com/office/drawing/2014/main" id="{FF543AFF-A874-C560-5340-74618A3518CC}"/>
                </a:ext>
              </a:extLst>
            </p:cNvPr>
            <p:cNvSpPr/>
            <p:nvPr/>
          </p:nvSpPr>
          <p:spPr>
            <a:xfrm>
              <a:off x="6616531" y="3658972"/>
              <a:ext cx="299805" cy="844973"/>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4" name="Down Arrow 23">
              <a:extLst>
                <a:ext uri="{FF2B5EF4-FFF2-40B4-BE49-F238E27FC236}">
                  <a16:creationId xmlns:a16="http://schemas.microsoft.com/office/drawing/2014/main" id="{173A126B-7B0E-C3DE-9B8D-79D00F5998DF}"/>
                </a:ext>
              </a:extLst>
            </p:cNvPr>
            <p:cNvSpPr/>
            <p:nvPr/>
          </p:nvSpPr>
          <p:spPr>
            <a:xfrm>
              <a:off x="7817366" y="3645218"/>
              <a:ext cx="299805" cy="844973"/>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5" name="Down Arrow 24">
              <a:extLst>
                <a:ext uri="{FF2B5EF4-FFF2-40B4-BE49-F238E27FC236}">
                  <a16:creationId xmlns:a16="http://schemas.microsoft.com/office/drawing/2014/main" id="{95114C3A-9013-934D-4720-EE5FA2ACE86F}"/>
                </a:ext>
              </a:extLst>
            </p:cNvPr>
            <p:cNvSpPr/>
            <p:nvPr/>
          </p:nvSpPr>
          <p:spPr>
            <a:xfrm>
              <a:off x="9106523" y="3645218"/>
              <a:ext cx="299805" cy="844973"/>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6" name="Down Arrow 25">
              <a:extLst>
                <a:ext uri="{FF2B5EF4-FFF2-40B4-BE49-F238E27FC236}">
                  <a16:creationId xmlns:a16="http://schemas.microsoft.com/office/drawing/2014/main" id="{05A61B75-2564-D8FF-C6D1-ACC1CA7ACE61}"/>
                </a:ext>
              </a:extLst>
            </p:cNvPr>
            <p:cNvSpPr/>
            <p:nvPr/>
          </p:nvSpPr>
          <p:spPr>
            <a:xfrm>
              <a:off x="10430657" y="3657803"/>
              <a:ext cx="299805" cy="844973"/>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D8A64201-181C-E1E6-49A8-D00D57598A5F}"/>
              </a:ext>
            </a:extLst>
          </p:cNvPr>
          <p:cNvSpPr txBox="1"/>
          <p:nvPr/>
        </p:nvSpPr>
        <p:spPr>
          <a:xfrm>
            <a:off x="450537" y="4981927"/>
            <a:ext cx="7429155" cy="523220"/>
          </a:xfrm>
          <a:prstGeom prst="rect">
            <a:avLst/>
          </a:prstGeom>
          <a:noFill/>
        </p:spPr>
        <p:txBody>
          <a:bodyPr wrap="square" rtlCol="0">
            <a:spAutoFit/>
          </a:bodyPr>
          <a:lstStyle/>
          <a:p>
            <a:pPr algn="l"/>
            <a:r>
              <a:rPr lang="en-US" sz="2800" b="0" dirty="0">
                <a:latin typeface="Candara" panose="020E0502030303020204" pitchFamily="34" charset="0"/>
                <a:ea typeface="Helvetica" charset="0"/>
                <a:cs typeface="Helvetica" charset="0"/>
              </a:rPr>
              <a:t>Stream of length N=8, m=4 distinct elements </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E456AF46-768F-1583-794C-359DB06E9248}"/>
                  </a:ext>
                </a:extLst>
              </p:cNvPr>
              <p:cNvSpPr txBox="1"/>
              <p:nvPr/>
            </p:nvSpPr>
            <p:spPr>
              <a:xfrm>
                <a:off x="1819608" y="5561331"/>
                <a:ext cx="9939867" cy="523220"/>
              </a:xfrm>
              <a:prstGeom prst="rect">
                <a:avLst/>
              </a:prstGeom>
              <a:noFill/>
            </p:spPr>
            <p:txBody>
              <a:bodyPr wrap="square" rtlCol="0">
                <a:spAutoFit/>
              </a:bodyPr>
              <a:lstStyle/>
              <a:p>
                <a:r>
                  <a:rPr lang="en-US" sz="2800" b="0" dirty="0">
                    <a:latin typeface="Candara" panose="020E0502030303020204" pitchFamily="34" charset="0"/>
                    <a:ea typeface="Helvetica" charset="0"/>
                    <a:cs typeface="Helvetica" charset="0"/>
                  </a:rPr>
                  <a:t>→ 4 </a:t>
                </a:r>
                <a:r>
                  <a:rPr lang="en-US" sz="2800" b="0" dirty="0" err="1">
                    <a:latin typeface="Candara" panose="020E0502030303020204" pitchFamily="34" charset="0"/>
                    <a:ea typeface="Helvetica" charset="0"/>
                    <a:cs typeface="Helvetica" charset="0"/>
                  </a:rPr>
                  <a:t>i.i.d.</a:t>
                </a:r>
                <a:r>
                  <a:rPr lang="en-US" sz="2800" b="0" dirty="0">
                    <a:latin typeface="Candara" panose="020E0502030303020204" pitchFamily="34" charset="0"/>
                    <a:ea typeface="Helvetica" charset="0"/>
                    <a:cs typeface="Helvetica" charset="0"/>
                  </a:rPr>
                  <a:t> RVs </a:t>
                </a:r>
                <a14:m>
                  <m:oMath xmlns:m="http://schemas.openxmlformats.org/officeDocument/2006/math">
                    <m:r>
                      <a:rPr lang="en-US" sz="2800" b="0" i="0" smtClean="0">
                        <a:solidFill>
                          <a:srgbClr val="0070C0"/>
                        </a:solidFill>
                        <a:latin typeface="Cambria Math" panose="02040503050406030204" pitchFamily="18" charset="0"/>
                        <a:ea typeface="Source Code Pro"/>
                        <a:cs typeface="Source Code Pro"/>
                        <a:sym typeface="Source Code Pro"/>
                      </a:rPr>
                      <m:t>      </m:t>
                    </m:r>
                    <m:r>
                      <a:rPr lang="en-US" sz="2800" i="1">
                        <a:solidFill>
                          <a:srgbClr val="0070C0"/>
                        </a:solidFill>
                        <a:latin typeface="Cambria Math" panose="02040503050406030204" pitchFamily="18" charset="0"/>
                        <a:ea typeface="Source Code Pro"/>
                        <a:cs typeface="Source Code Pro"/>
                        <a:sym typeface="Source Code Pro"/>
                      </a:rPr>
                      <m:t>h</m:t>
                    </m:r>
                    <m:d>
                      <m:dPr>
                        <m:ctrlPr>
                          <a:rPr lang="en-US" sz="2800" i="1">
                            <a:solidFill>
                              <a:srgbClr val="0070C0"/>
                            </a:solidFill>
                            <a:latin typeface="Cambria Math" panose="02040503050406030204" pitchFamily="18" charset="0"/>
                            <a:ea typeface="Source Code Pro"/>
                            <a:cs typeface="Source Code Pro"/>
                            <a:sym typeface="Source Code Pro"/>
                          </a:rPr>
                        </m:ctrlPr>
                      </m:dPr>
                      <m:e>
                        <m:r>
                          <a:rPr lang="en-US" sz="2800" b="0" i="1" smtClean="0">
                            <a:solidFill>
                              <a:srgbClr val="0070C0"/>
                            </a:solidFill>
                            <a:latin typeface="Cambria Math" panose="02040503050406030204" pitchFamily="18" charset="0"/>
                            <a:ea typeface="Source Code Pro"/>
                            <a:cs typeface="Source Code Pro"/>
                            <a:sym typeface="Source Code Pro"/>
                          </a:rPr>
                          <m:t>32</m:t>
                        </m:r>
                      </m:e>
                    </m:d>
                    <m:r>
                      <a:rPr lang="en-US" sz="2800" b="0" i="1" smtClean="0">
                        <a:solidFill>
                          <a:srgbClr val="0070C0"/>
                        </a:solidFill>
                        <a:latin typeface="Cambria Math" panose="02040503050406030204" pitchFamily="18" charset="0"/>
                        <a:ea typeface="Source Code Pro"/>
                        <a:cs typeface="Source Code Pro"/>
                        <a:sym typeface="Source Code Pro"/>
                      </a:rPr>
                      <m:t>,</m:t>
                    </m:r>
                    <m:r>
                      <a:rPr lang="en-US" sz="2800" b="0" i="1" smtClean="0">
                        <a:solidFill>
                          <a:srgbClr val="0070C0"/>
                        </a:solidFill>
                        <a:latin typeface="Cambria Math" panose="02040503050406030204" pitchFamily="18" charset="0"/>
                        <a:ea typeface="Source Code Pro"/>
                        <a:cs typeface="Source Code Pro"/>
                        <a:sym typeface="Source Code Pro"/>
                      </a:rPr>
                      <m:t>h</m:t>
                    </m:r>
                    <m:d>
                      <m:dPr>
                        <m:ctrlPr>
                          <a:rPr lang="en-US" sz="2800" b="0" i="1" smtClean="0">
                            <a:solidFill>
                              <a:srgbClr val="0070C0"/>
                            </a:solidFill>
                            <a:latin typeface="Cambria Math" panose="02040503050406030204" pitchFamily="18" charset="0"/>
                            <a:ea typeface="Source Code Pro"/>
                            <a:cs typeface="Source Code Pro"/>
                            <a:sym typeface="Source Code Pro"/>
                          </a:rPr>
                        </m:ctrlPr>
                      </m:dPr>
                      <m:e>
                        <m:r>
                          <a:rPr lang="en-US" sz="2800" b="0" i="1" smtClean="0">
                            <a:solidFill>
                              <a:srgbClr val="0070C0"/>
                            </a:solidFill>
                            <a:latin typeface="Cambria Math" panose="02040503050406030204" pitchFamily="18" charset="0"/>
                            <a:ea typeface="Source Code Pro"/>
                            <a:cs typeface="Source Code Pro"/>
                            <a:sym typeface="Source Code Pro"/>
                          </a:rPr>
                          <m:t>12</m:t>
                        </m:r>
                      </m:e>
                    </m:d>
                    <m:r>
                      <a:rPr lang="en-US" sz="2800" b="0" i="1" smtClean="0">
                        <a:solidFill>
                          <a:srgbClr val="0070C0"/>
                        </a:solidFill>
                        <a:latin typeface="Cambria Math" panose="02040503050406030204" pitchFamily="18" charset="0"/>
                        <a:ea typeface="Source Code Pro"/>
                        <a:cs typeface="Source Code Pro"/>
                        <a:sym typeface="Source Code Pro"/>
                      </a:rPr>
                      <m:t>,</m:t>
                    </m:r>
                    <m:r>
                      <a:rPr lang="en-US" sz="2800" b="0" i="1" smtClean="0">
                        <a:solidFill>
                          <a:srgbClr val="0070C0"/>
                        </a:solidFill>
                        <a:latin typeface="Cambria Math" panose="02040503050406030204" pitchFamily="18" charset="0"/>
                        <a:ea typeface="Source Code Pro"/>
                        <a:cs typeface="Source Code Pro"/>
                        <a:sym typeface="Source Code Pro"/>
                      </a:rPr>
                      <m:t>h</m:t>
                    </m:r>
                    <m:r>
                      <a:rPr lang="en-US" sz="2800" b="0" i="1" smtClean="0">
                        <a:solidFill>
                          <a:srgbClr val="0070C0"/>
                        </a:solidFill>
                        <a:latin typeface="Cambria Math" panose="02040503050406030204" pitchFamily="18" charset="0"/>
                        <a:ea typeface="Source Code Pro"/>
                        <a:cs typeface="Source Code Pro"/>
                        <a:sym typeface="Source Code Pro"/>
                      </a:rPr>
                      <m:t>(14),</m:t>
                    </m:r>
                    <m:r>
                      <a:rPr lang="en-US" sz="2800" b="0" i="1" smtClean="0">
                        <a:solidFill>
                          <a:srgbClr val="0070C0"/>
                        </a:solidFill>
                        <a:latin typeface="Cambria Math" panose="02040503050406030204" pitchFamily="18" charset="0"/>
                        <a:ea typeface="Source Code Pro"/>
                        <a:cs typeface="Source Code Pro"/>
                        <a:sym typeface="Source Code Pro"/>
                      </a:rPr>
                      <m:t>h</m:t>
                    </m:r>
                    <m:d>
                      <m:dPr>
                        <m:ctrlPr>
                          <a:rPr lang="en-US" sz="2800" b="0" i="1" smtClean="0">
                            <a:solidFill>
                              <a:srgbClr val="0070C0"/>
                            </a:solidFill>
                            <a:latin typeface="Cambria Math" panose="02040503050406030204" pitchFamily="18" charset="0"/>
                            <a:ea typeface="Source Code Pro"/>
                            <a:cs typeface="Source Code Pro"/>
                            <a:sym typeface="Source Code Pro"/>
                          </a:rPr>
                        </m:ctrlPr>
                      </m:dPr>
                      <m:e>
                        <m:r>
                          <a:rPr lang="en-US" sz="2800" b="0" i="1" smtClean="0">
                            <a:solidFill>
                              <a:srgbClr val="0070C0"/>
                            </a:solidFill>
                            <a:latin typeface="Cambria Math" panose="02040503050406030204" pitchFamily="18" charset="0"/>
                            <a:ea typeface="Source Code Pro"/>
                            <a:cs typeface="Source Code Pro"/>
                            <a:sym typeface="Source Code Pro"/>
                          </a:rPr>
                          <m:t>7</m:t>
                        </m:r>
                      </m:e>
                    </m:d>
                    <m:r>
                      <a:rPr lang="en-US" sz="2800" b="0" i="1" smtClean="0">
                        <a:solidFill>
                          <a:srgbClr val="0070C0"/>
                        </a:solidFill>
                        <a:latin typeface="Cambria Math" panose="02040503050406030204" pitchFamily="18" charset="0"/>
                        <a:ea typeface="Source Code Pro"/>
                        <a:cs typeface="Source Code Pro"/>
                        <a:sym typeface="Source Code Pro"/>
                      </a:rPr>
                      <m:t> </m:t>
                    </m:r>
                    <m:r>
                      <a:rPr lang="en-US" sz="2800" i="1">
                        <a:solidFill>
                          <a:srgbClr val="0070C0"/>
                        </a:solidFill>
                        <a:latin typeface="Cambria Math" panose="02040503050406030204" pitchFamily="18" charset="0"/>
                        <a:ea typeface="Source Code Pro"/>
                        <a:cs typeface="Source Code Pro"/>
                        <a:sym typeface="Source Code Pro"/>
                      </a:rPr>
                      <m:t>~</m:t>
                    </m:r>
                    <m:r>
                      <a:rPr lang="en-US" sz="2800">
                        <a:solidFill>
                          <a:srgbClr val="0070C0"/>
                        </a:solidFill>
                        <a:latin typeface="Cambria Math" panose="02040503050406030204" pitchFamily="18" charset="0"/>
                        <a:ea typeface="Source Code Pro"/>
                        <a:cs typeface="Source Code Pro"/>
                        <a:sym typeface="Source Code Pro"/>
                      </a:rPr>
                      <m:t> </m:t>
                    </m:r>
                    <m:r>
                      <m:rPr>
                        <m:sty m:val="p"/>
                      </m:rPr>
                      <a:rPr lang="en-US" sz="2800">
                        <a:solidFill>
                          <a:srgbClr val="0070C0"/>
                        </a:solidFill>
                        <a:latin typeface="Cambria Math" panose="02040503050406030204" pitchFamily="18" charset="0"/>
                        <a:ea typeface="Source Code Pro"/>
                        <a:cs typeface="Source Code Pro"/>
                        <a:sym typeface="Source Code Pro"/>
                      </a:rPr>
                      <m:t>Unif</m:t>
                    </m:r>
                    <m:d>
                      <m:dPr>
                        <m:ctrlPr>
                          <a:rPr lang="en-US" sz="2800" i="1">
                            <a:solidFill>
                              <a:srgbClr val="0070C0"/>
                            </a:solidFill>
                            <a:latin typeface="Cambria Math" panose="02040503050406030204" pitchFamily="18" charset="0"/>
                            <a:ea typeface="Source Code Pro"/>
                            <a:cs typeface="Source Code Pro"/>
                            <a:sym typeface="Source Code Pro"/>
                          </a:rPr>
                        </m:ctrlPr>
                      </m:dPr>
                      <m:e>
                        <m:r>
                          <a:rPr lang="en-US" sz="2800">
                            <a:solidFill>
                              <a:srgbClr val="0070C0"/>
                            </a:solidFill>
                            <a:latin typeface="Cambria Math" panose="02040503050406030204" pitchFamily="18" charset="0"/>
                            <a:ea typeface="Source Code Pro"/>
                            <a:cs typeface="Source Code Pro"/>
                            <a:sym typeface="Source Code Pro"/>
                          </a:rPr>
                          <m:t>0,1</m:t>
                        </m:r>
                      </m:e>
                    </m:d>
                  </m:oMath>
                </a14:m>
                <a:endParaRPr lang="en-US" sz="2800" dirty="0">
                  <a:latin typeface="Candara" panose="020E0502030303020204" pitchFamily="34" charset="0"/>
                </a:endParaRPr>
              </a:p>
            </p:txBody>
          </p:sp>
        </mc:Choice>
        <mc:Fallback>
          <p:sp>
            <p:nvSpPr>
              <p:cNvPr id="9" name="TextBox 8">
                <a:extLst>
                  <a:ext uri="{FF2B5EF4-FFF2-40B4-BE49-F238E27FC236}">
                    <a16:creationId xmlns:a16="http://schemas.microsoft.com/office/drawing/2014/main" id="{E456AF46-768F-1583-794C-359DB06E9248}"/>
                  </a:ext>
                </a:extLst>
              </p:cNvPr>
              <p:cNvSpPr txBox="1">
                <a:spLocks noRot="1" noChangeAspect="1" noMove="1" noResize="1" noEditPoints="1" noAdjustHandles="1" noChangeArrowheads="1" noChangeShapeType="1" noTextEdit="1"/>
              </p:cNvSpPr>
              <p:nvPr/>
            </p:nvSpPr>
            <p:spPr>
              <a:xfrm>
                <a:off x="1819608" y="5561331"/>
                <a:ext cx="9939867" cy="523220"/>
              </a:xfrm>
              <a:prstGeom prst="rect">
                <a:avLst/>
              </a:prstGeom>
              <a:blipFill>
                <a:blip r:embed="rId4"/>
                <a:stretch>
                  <a:fillRect l="-1277" t="-11628" b="-27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7C5775F2-A871-1105-B698-9A4B1B6E94C3}"/>
                  </a:ext>
                </a:extLst>
              </p:cNvPr>
              <p:cNvSpPr/>
              <p:nvPr/>
            </p:nvSpPr>
            <p:spPr>
              <a:xfrm>
                <a:off x="3007299" y="6084551"/>
                <a:ext cx="7365093" cy="703398"/>
              </a:xfrm>
              <a:prstGeom prst="rect">
                <a:avLst/>
              </a:prstGeom>
            </p:spPr>
            <p:txBody>
              <a:bodyPr wrap="none">
                <a:spAutoFit/>
              </a:bodyPr>
              <a:lstStyle/>
              <a:p>
                <a:r>
                  <a:rPr lang="en-US" sz="2800" dirty="0">
                    <a:latin typeface="Candara" panose="020E0502030303020204" pitchFamily="34" charset="0"/>
                    <a:ea typeface="Helvetica" charset="0"/>
                    <a:cs typeface="Helvetica" charset="0"/>
                  </a:rPr>
                  <a:t>→ </a:t>
                </a:r>
                <a14:m>
                  <m:oMath xmlns:m="http://schemas.openxmlformats.org/officeDocument/2006/math">
                    <m:r>
                      <a:rPr lang="en-US" sz="2800" i="1">
                        <a:solidFill>
                          <a:srgbClr val="0070C0"/>
                        </a:solidFill>
                        <a:latin typeface="Cambria Math" panose="02040503050406030204" pitchFamily="18" charset="0"/>
                        <a:ea typeface="Source Code Pro"/>
                        <a:cs typeface="Source Code Pro"/>
                        <a:sym typeface="Source Code Pro"/>
                      </a:rPr>
                      <m:t>𝔼</m:t>
                    </m:r>
                    <m:d>
                      <m:dPr>
                        <m:begChr m:val="["/>
                        <m:endChr m:val="]"/>
                        <m:ctrlPr>
                          <a:rPr lang="en-US" sz="2800" i="1">
                            <a:solidFill>
                              <a:srgbClr val="0070C0"/>
                            </a:solidFill>
                            <a:latin typeface="Cambria Math" panose="02040503050406030204" pitchFamily="18" charset="0"/>
                            <a:ea typeface="Source Code Pro"/>
                            <a:cs typeface="Source Code Pro"/>
                            <a:sym typeface="Source Code Pro"/>
                          </a:rPr>
                        </m:ctrlPr>
                      </m:dPr>
                      <m:e>
                        <m:r>
                          <m:rPr>
                            <m:sty m:val="p"/>
                          </m:rPr>
                          <a:rPr lang="en-US" sz="2800">
                            <a:solidFill>
                              <a:srgbClr val="0070C0"/>
                            </a:solidFill>
                            <a:latin typeface="Cambria Math" panose="02040503050406030204" pitchFamily="18" charset="0"/>
                            <a:ea typeface="Source Code Pro"/>
                            <a:cs typeface="Source Code Pro"/>
                            <a:sym typeface="Source Code Pro"/>
                          </a:rPr>
                          <m:t>min</m:t>
                        </m:r>
                        <m:d>
                          <m:dPr>
                            <m:begChr m:val="{"/>
                            <m:endChr m:val="}"/>
                            <m:ctrlPr>
                              <a:rPr lang="en-US" sz="2800" i="1">
                                <a:solidFill>
                                  <a:srgbClr val="0070C0"/>
                                </a:solidFill>
                                <a:latin typeface="Cambria Math" panose="02040503050406030204" pitchFamily="18" charset="0"/>
                                <a:ea typeface="Source Code Pro"/>
                                <a:cs typeface="Source Code Pro"/>
                                <a:sym typeface="Source Code Pro"/>
                              </a:rPr>
                            </m:ctrlPr>
                          </m:dPr>
                          <m:e>
                            <m:r>
                              <a:rPr lang="en-US" sz="2800" i="1">
                                <a:solidFill>
                                  <a:srgbClr val="0070C0"/>
                                </a:solidFill>
                                <a:latin typeface="Cambria Math" panose="02040503050406030204" pitchFamily="18" charset="0"/>
                                <a:ea typeface="Source Code Pro"/>
                                <a:cs typeface="Source Code Pro"/>
                                <a:sym typeface="Source Code Pro"/>
                              </a:rPr>
                              <m:t>h</m:t>
                            </m:r>
                            <m:d>
                              <m:dPr>
                                <m:ctrlPr>
                                  <a:rPr lang="en-US" sz="2800" i="1">
                                    <a:solidFill>
                                      <a:srgbClr val="0070C0"/>
                                    </a:solidFill>
                                    <a:latin typeface="Cambria Math" panose="02040503050406030204" pitchFamily="18" charset="0"/>
                                    <a:ea typeface="Source Code Pro"/>
                                    <a:cs typeface="Source Code Pro"/>
                                    <a:sym typeface="Source Code Pro"/>
                                  </a:rPr>
                                </m:ctrlPr>
                              </m:dPr>
                              <m:e>
                                <m:r>
                                  <a:rPr lang="en-US" sz="2800" i="1">
                                    <a:solidFill>
                                      <a:srgbClr val="0070C0"/>
                                    </a:solidFill>
                                    <a:latin typeface="Cambria Math" panose="02040503050406030204" pitchFamily="18" charset="0"/>
                                    <a:ea typeface="Source Code Pro"/>
                                    <a:cs typeface="Source Code Pro"/>
                                    <a:sym typeface="Source Code Pro"/>
                                  </a:rPr>
                                  <m:t>32</m:t>
                                </m:r>
                              </m:e>
                            </m:d>
                            <m:r>
                              <a:rPr lang="en-US" sz="2800" i="1">
                                <a:solidFill>
                                  <a:srgbClr val="0070C0"/>
                                </a:solidFill>
                                <a:latin typeface="Cambria Math" panose="02040503050406030204" pitchFamily="18" charset="0"/>
                                <a:ea typeface="Source Code Pro"/>
                                <a:cs typeface="Source Code Pro"/>
                                <a:sym typeface="Source Code Pro"/>
                              </a:rPr>
                              <m:t>,</m:t>
                            </m:r>
                            <m:r>
                              <a:rPr lang="en-US" sz="2800" i="1">
                                <a:solidFill>
                                  <a:srgbClr val="0070C0"/>
                                </a:solidFill>
                                <a:latin typeface="Cambria Math" panose="02040503050406030204" pitchFamily="18" charset="0"/>
                                <a:ea typeface="Source Code Pro"/>
                                <a:cs typeface="Source Code Pro"/>
                                <a:sym typeface="Source Code Pro"/>
                              </a:rPr>
                              <m:t>h</m:t>
                            </m:r>
                            <m:d>
                              <m:dPr>
                                <m:ctrlPr>
                                  <a:rPr lang="en-US" sz="2800" i="1">
                                    <a:solidFill>
                                      <a:srgbClr val="0070C0"/>
                                    </a:solidFill>
                                    <a:latin typeface="Cambria Math" panose="02040503050406030204" pitchFamily="18" charset="0"/>
                                    <a:ea typeface="Source Code Pro"/>
                                    <a:cs typeface="Source Code Pro"/>
                                    <a:sym typeface="Source Code Pro"/>
                                  </a:rPr>
                                </m:ctrlPr>
                              </m:dPr>
                              <m:e>
                                <m:r>
                                  <a:rPr lang="en-US" sz="2800" i="1">
                                    <a:solidFill>
                                      <a:srgbClr val="0070C0"/>
                                    </a:solidFill>
                                    <a:latin typeface="Cambria Math" panose="02040503050406030204" pitchFamily="18" charset="0"/>
                                    <a:ea typeface="Source Code Pro"/>
                                    <a:cs typeface="Source Code Pro"/>
                                    <a:sym typeface="Source Code Pro"/>
                                  </a:rPr>
                                  <m:t>12</m:t>
                                </m:r>
                              </m:e>
                            </m:d>
                            <m:r>
                              <a:rPr lang="en-US" sz="2800" i="1">
                                <a:solidFill>
                                  <a:srgbClr val="0070C0"/>
                                </a:solidFill>
                                <a:latin typeface="Cambria Math" panose="02040503050406030204" pitchFamily="18" charset="0"/>
                                <a:ea typeface="Source Code Pro"/>
                                <a:cs typeface="Source Code Pro"/>
                                <a:sym typeface="Source Code Pro"/>
                              </a:rPr>
                              <m:t>,</m:t>
                            </m:r>
                            <m:r>
                              <a:rPr lang="en-US" sz="2800" i="1">
                                <a:solidFill>
                                  <a:srgbClr val="0070C0"/>
                                </a:solidFill>
                                <a:latin typeface="Cambria Math" panose="02040503050406030204" pitchFamily="18" charset="0"/>
                                <a:ea typeface="Source Code Pro"/>
                                <a:cs typeface="Source Code Pro"/>
                                <a:sym typeface="Source Code Pro"/>
                              </a:rPr>
                              <m:t>h</m:t>
                            </m:r>
                            <m:r>
                              <a:rPr lang="en-US" sz="2800" i="1">
                                <a:solidFill>
                                  <a:srgbClr val="0070C0"/>
                                </a:solidFill>
                                <a:latin typeface="Cambria Math" panose="02040503050406030204" pitchFamily="18" charset="0"/>
                                <a:ea typeface="Source Code Pro"/>
                                <a:cs typeface="Source Code Pro"/>
                                <a:sym typeface="Source Code Pro"/>
                              </a:rPr>
                              <m:t>(14),</m:t>
                            </m:r>
                            <m:r>
                              <a:rPr lang="en-US" sz="2800" i="1">
                                <a:solidFill>
                                  <a:srgbClr val="0070C0"/>
                                </a:solidFill>
                                <a:latin typeface="Cambria Math" panose="02040503050406030204" pitchFamily="18" charset="0"/>
                                <a:ea typeface="Source Code Pro"/>
                                <a:cs typeface="Source Code Pro"/>
                                <a:sym typeface="Source Code Pro"/>
                              </a:rPr>
                              <m:t>h</m:t>
                            </m:r>
                            <m:d>
                              <m:dPr>
                                <m:ctrlPr>
                                  <a:rPr lang="en-US" sz="2800" i="1">
                                    <a:solidFill>
                                      <a:srgbClr val="0070C0"/>
                                    </a:solidFill>
                                    <a:latin typeface="Cambria Math" panose="02040503050406030204" pitchFamily="18" charset="0"/>
                                    <a:ea typeface="Source Code Pro"/>
                                    <a:cs typeface="Source Code Pro"/>
                                    <a:sym typeface="Source Code Pro"/>
                                  </a:rPr>
                                </m:ctrlPr>
                              </m:dPr>
                              <m:e>
                                <m:r>
                                  <a:rPr lang="en-US" sz="2800" i="1">
                                    <a:solidFill>
                                      <a:srgbClr val="0070C0"/>
                                    </a:solidFill>
                                    <a:latin typeface="Cambria Math" panose="02040503050406030204" pitchFamily="18" charset="0"/>
                                    <a:ea typeface="Source Code Pro"/>
                                    <a:cs typeface="Source Code Pro"/>
                                    <a:sym typeface="Source Code Pro"/>
                                  </a:rPr>
                                  <m:t>7</m:t>
                                </m:r>
                              </m:e>
                            </m:d>
                          </m:e>
                        </m:d>
                      </m:e>
                    </m:d>
                    <m:r>
                      <a:rPr lang="en-US" sz="2800" b="0" i="1" smtClean="0">
                        <a:solidFill>
                          <a:srgbClr val="0070C0"/>
                        </a:solidFill>
                        <a:latin typeface="Cambria Math" panose="02040503050406030204" pitchFamily="18" charset="0"/>
                        <a:ea typeface="Source Code Pro"/>
                        <a:cs typeface="Source Code Pro"/>
                        <a:sym typeface="Source Code Pro"/>
                      </a:rPr>
                      <m:t>=</m:t>
                    </m:r>
                    <m:f>
                      <m:fPr>
                        <m:ctrlPr>
                          <a:rPr lang="en-US" sz="2800" b="0" i="1" smtClean="0">
                            <a:solidFill>
                              <a:srgbClr val="0070C0"/>
                            </a:solidFill>
                            <a:latin typeface="Cambria Math" panose="02040503050406030204" pitchFamily="18" charset="0"/>
                            <a:ea typeface="Source Code Pro"/>
                            <a:cs typeface="Source Code Pro"/>
                            <a:sym typeface="Source Code Pro"/>
                          </a:rPr>
                        </m:ctrlPr>
                      </m:fPr>
                      <m:num>
                        <m:r>
                          <a:rPr lang="en-US" sz="2800" b="0" i="1" smtClean="0">
                            <a:solidFill>
                              <a:srgbClr val="0070C0"/>
                            </a:solidFill>
                            <a:latin typeface="Cambria Math" panose="02040503050406030204" pitchFamily="18" charset="0"/>
                            <a:ea typeface="Source Code Pro"/>
                            <a:cs typeface="Source Code Pro"/>
                            <a:sym typeface="Source Code Pro"/>
                          </a:rPr>
                          <m:t>1</m:t>
                        </m:r>
                      </m:num>
                      <m:den>
                        <m:r>
                          <a:rPr lang="en-US" sz="2800" b="0" i="1" smtClean="0">
                            <a:solidFill>
                              <a:srgbClr val="C00000"/>
                            </a:solidFill>
                            <a:latin typeface="Cambria Math" panose="02040503050406030204" pitchFamily="18" charset="0"/>
                            <a:ea typeface="Source Code Pro"/>
                            <a:cs typeface="Source Code Pro"/>
                            <a:sym typeface="Source Code Pro"/>
                          </a:rPr>
                          <m:t>4</m:t>
                        </m:r>
                        <m:r>
                          <a:rPr lang="en-US" sz="2800" b="0" i="0" smtClean="0">
                            <a:solidFill>
                              <a:srgbClr val="0070C0"/>
                            </a:solidFill>
                            <a:latin typeface="Cambria Math" panose="02040503050406030204" pitchFamily="18" charset="0"/>
                            <a:ea typeface="Source Code Pro"/>
                            <a:cs typeface="Source Code Pro"/>
                            <a:sym typeface="Source Code Pro"/>
                          </a:rPr>
                          <m:t>+1</m:t>
                        </m:r>
                      </m:den>
                    </m:f>
                    <m:r>
                      <a:rPr lang="en-US" sz="2800" b="0" i="1" smtClean="0">
                        <a:solidFill>
                          <a:srgbClr val="0070C0"/>
                        </a:solidFill>
                        <a:latin typeface="Cambria Math" panose="02040503050406030204" pitchFamily="18" charset="0"/>
                        <a:ea typeface="Source Code Pro"/>
                        <a:cs typeface="Source Code Pro"/>
                        <a:sym typeface="Source Code Pro"/>
                      </a:rPr>
                      <m:t>=</m:t>
                    </m:r>
                    <m:f>
                      <m:fPr>
                        <m:ctrlPr>
                          <a:rPr lang="en-US" sz="2800" b="0" i="1" smtClean="0">
                            <a:solidFill>
                              <a:srgbClr val="0070C0"/>
                            </a:solidFill>
                            <a:latin typeface="Cambria Math" panose="02040503050406030204" pitchFamily="18" charset="0"/>
                            <a:ea typeface="Source Code Pro"/>
                            <a:cs typeface="Source Code Pro"/>
                            <a:sym typeface="Source Code Pro"/>
                          </a:rPr>
                        </m:ctrlPr>
                      </m:fPr>
                      <m:num>
                        <m:r>
                          <a:rPr lang="en-US" sz="2800" b="0" i="1" smtClean="0">
                            <a:solidFill>
                              <a:srgbClr val="0070C0"/>
                            </a:solidFill>
                            <a:latin typeface="Cambria Math" panose="02040503050406030204" pitchFamily="18" charset="0"/>
                            <a:ea typeface="Source Code Pro"/>
                            <a:cs typeface="Source Code Pro"/>
                            <a:sym typeface="Source Code Pro"/>
                          </a:rPr>
                          <m:t>1</m:t>
                        </m:r>
                      </m:num>
                      <m:den>
                        <m:r>
                          <a:rPr lang="en-US" sz="2800" b="0" i="1" smtClean="0">
                            <a:solidFill>
                              <a:srgbClr val="0070C0"/>
                            </a:solidFill>
                            <a:latin typeface="Cambria Math" panose="02040503050406030204" pitchFamily="18" charset="0"/>
                            <a:ea typeface="Source Code Pro"/>
                            <a:cs typeface="Source Code Pro"/>
                            <a:sym typeface="Source Code Pro"/>
                          </a:rPr>
                          <m:t>5</m:t>
                        </m:r>
                      </m:den>
                    </m:f>
                  </m:oMath>
                </a14:m>
                <a:endParaRPr lang="en-US" sz="2800" dirty="0">
                  <a:latin typeface="Candara" panose="020E0502030303020204" pitchFamily="34" charset="0"/>
                </a:endParaRPr>
              </a:p>
            </p:txBody>
          </p:sp>
        </mc:Choice>
        <mc:Fallback xmlns="">
          <p:sp>
            <p:nvSpPr>
              <p:cNvPr id="10" name="Rectangle 9">
                <a:extLst>
                  <a:ext uri="{FF2B5EF4-FFF2-40B4-BE49-F238E27FC236}">
                    <a16:creationId xmlns:a16="http://schemas.microsoft.com/office/drawing/2014/main" id="{7C5775F2-A871-1105-B698-9A4B1B6E94C3}"/>
                  </a:ext>
                </a:extLst>
              </p:cNvPr>
              <p:cNvSpPr>
                <a:spLocks noRot="1" noChangeAspect="1" noMove="1" noResize="1" noEditPoints="1" noAdjustHandles="1" noChangeArrowheads="1" noChangeShapeType="1" noTextEdit="1"/>
              </p:cNvSpPr>
              <p:nvPr/>
            </p:nvSpPr>
            <p:spPr>
              <a:xfrm>
                <a:off x="3007299" y="6084551"/>
                <a:ext cx="7365093" cy="703398"/>
              </a:xfrm>
              <a:prstGeom prst="rect">
                <a:avLst/>
              </a:prstGeom>
              <a:blipFill>
                <a:blip r:embed="rId6"/>
                <a:stretch>
                  <a:fillRect l="-1721" b="-8929"/>
                </a:stretch>
              </a:blipFill>
            </p:spPr>
            <p:txBody>
              <a:bodyPr/>
              <a:lstStyle/>
              <a:p>
                <a:r>
                  <a:rPr lang="en-US">
                    <a:noFill/>
                  </a:rPr>
                  <a:t> </a:t>
                </a:r>
              </a:p>
            </p:txBody>
          </p:sp>
        </mc:Fallback>
      </mc:AlternateContent>
    </p:spTree>
    <p:extLst>
      <p:ext uri="{BB962C8B-B14F-4D97-AF65-F5344CB8AC3E}">
        <p14:creationId xmlns:p14="http://schemas.microsoft.com/office/powerpoint/2010/main" val="384717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itle 4">
                <a:extLst>
                  <a:ext uri="{FF2B5EF4-FFF2-40B4-BE49-F238E27FC236}">
                    <a16:creationId xmlns:a16="http://schemas.microsoft.com/office/drawing/2014/main" id="{EEC5B579-40A9-9C07-35B1-4EBFD45D8E62}"/>
                  </a:ext>
                </a:extLst>
              </p:cNvPr>
              <p:cNvSpPr>
                <a:spLocks noGrp="1"/>
              </p:cNvSpPr>
              <p:nvPr>
                <p:ph type="title"/>
              </p:nvPr>
            </p:nvSpPr>
            <p:spPr/>
            <p:txBody>
              <a:bodyPr/>
              <a:lstStyle/>
              <a:p>
                <a:r>
                  <a:rPr lang="en-US" dirty="0"/>
                  <a:t>Distinct Elements – Hashing into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𝟎</m:t>
                    </m:r>
                    <m:r>
                      <a:rPr lang="en-US" i="1">
                        <a:latin typeface="Cambria Math" panose="02040503050406030204" pitchFamily="18" charset="0"/>
                      </a:rPr>
                      <m:t>,</m:t>
                    </m:r>
                    <m:r>
                      <a:rPr lang="en-US" i="1">
                        <a:latin typeface="Cambria Math" panose="02040503050406030204" pitchFamily="18" charset="0"/>
                      </a:rPr>
                      <m:t>𝟏</m:t>
                    </m:r>
                    <m:r>
                      <a:rPr lang="en-US" i="1">
                        <a:latin typeface="Cambria Math" panose="02040503050406030204" pitchFamily="18" charset="0"/>
                      </a:rPr>
                      <m:t>]</m:t>
                    </m:r>
                  </m:oMath>
                </a14:m>
                <a:endParaRPr lang="en-US" dirty="0"/>
              </a:p>
            </p:txBody>
          </p:sp>
        </mc:Choice>
        <mc:Fallback xmlns="">
          <p:sp>
            <p:nvSpPr>
              <p:cNvPr id="5" name="Title 4">
                <a:extLst>
                  <a:ext uri="{FF2B5EF4-FFF2-40B4-BE49-F238E27FC236}">
                    <a16:creationId xmlns:a16="http://schemas.microsoft.com/office/drawing/2014/main" id="{EEC5B579-40A9-9C07-35B1-4EBFD45D8E62}"/>
                  </a:ext>
                </a:extLst>
              </p:cNvPr>
              <p:cNvSpPr>
                <a:spLocks noGrp="1" noRot="1" noChangeAspect="1" noMove="1" noResize="1" noEditPoints="1" noAdjustHandles="1" noChangeArrowheads="1" noChangeShapeType="1" noTextEdit="1"/>
              </p:cNvSpPr>
              <p:nvPr>
                <p:ph type="title"/>
              </p:nvPr>
            </p:nvSpPr>
            <p:spPr>
              <a:blipFill>
                <a:blip r:embed="rId3"/>
                <a:stretch>
                  <a:fillRect l="-1387" t="-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9005C97F-9AF0-AA16-3909-6A454F920C01}"/>
                  </a:ext>
                </a:extLst>
              </p:cNvPr>
              <p:cNvSpPr txBox="1"/>
              <p:nvPr/>
            </p:nvSpPr>
            <p:spPr>
              <a:xfrm>
                <a:off x="658991" y="3153999"/>
                <a:ext cx="11136333" cy="584775"/>
              </a:xfrm>
              <a:prstGeom prst="rect">
                <a:avLst/>
              </a:prstGeom>
              <a:noFill/>
            </p:spPr>
            <p:txBody>
              <a:bodyPr wrap="square" rtlCol="0">
                <a:spAutoFit/>
              </a:bodyPr>
              <a:lstStyle/>
              <a:p>
                <a:pPr algn="ctr"/>
                <a14:m>
                  <m:oMath xmlns:m="http://schemas.openxmlformats.org/officeDocument/2006/math">
                    <m:sSub>
                      <m:sSubPr>
                        <m:ctrlPr>
                          <a:rPr lang="en-US" sz="3200" b="0" i="1" smtClean="0">
                            <a:solidFill>
                              <a:srgbClr val="0070C0"/>
                            </a:solidFill>
                            <a:latin typeface="Cambria Math" panose="02040503050406030204" pitchFamily="18" charset="0"/>
                            <a:ea typeface="Helvetica" charset="0"/>
                            <a:cs typeface="Helvetica" charset="0"/>
                          </a:rPr>
                        </m:ctrlPr>
                      </m:sSubPr>
                      <m:e>
                        <m:r>
                          <a:rPr lang="en-US" sz="3200" i="1" smtClean="0">
                            <a:solidFill>
                              <a:srgbClr val="0070C0"/>
                            </a:solidFill>
                            <a:latin typeface="Cambria Math" panose="02040503050406030204" pitchFamily="18" charset="0"/>
                            <a:ea typeface="Helvetica" charset="0"/>
                            <a:cs typeface="Helvetica" charset="0"/>
                          </a:rPr>
                          <m:t>𝑥</m:t>
                        </m:r>
                      </m:e>
                      <m:sub>
                        <m:r>
                          <a:rPr lang="en-US" sz="3200" b="0" i="1" smtClean="0">
                            <a:solidFill>
                              <a:srgbClr val="0070C0"/>
                            </a:solidFill>
                            <a:latin typeface="Cambria Math" panose="02040503050406030204" pitchFamily="18" charset="0"/>
                            <a:ea typeface="Helvetica" charset="0"/>
                            <a:cs typeface="Helvetica" charset="0"/>
                          </a:rPr>
                          <m:t>1</m:t>
                        </m:r>
                      </m:sub>
                    </m:sSub>
                    <m:r>
                      <a:rPr lang="en-US" sz="3200" b="0" i="1" smtClean="0">
                        <a:solidFill>
                          <a:srgbClr val="0070C0"/>
                        </a:solidFill>
                        <a:latin typeface="Cambria Math" panose="02040503050406030204" pitchFamily="18" charset="0"/>
                        <a:ea typeface="Helvetica" charset="0"/>
                        <a:cs typeface="Helvetica" charset="0"/>
                      </a:rPr>
                      <m:t>,</m:t>
                    </m:r>
                    <m:sSub>
                      <m:sSubPr>
                        <m:ctrlPr>
                          <a:rPr lang="en-US" sz="3200" b="0" i="1" smtClean="0">
                            <a:solidFill>
                              <a:srgbClr val="0070C0"/>
                            </a:solidFill>
                            <a:latin typeface="Cambria Math" panose="02040503050406030204" pitchFamily="18" charset="0"/>
                            <a:ea typeface="Helvetica" charset="0"/>
                            <a:cs typeface="Helvetica" charset="0"/>
                          </a:rPr>
                        </m:ctrlPr>
                      </m:sSubPr>
                      <m:e>
                        <m:r>
                          <a:rPr lang="en-US" sz="3200" b="0" i="1" smtClean="0">
                            <a:solidFill>
                              <a:srgbClr val="0070C0"/>
                            </a:solidFill>
                            <a:latin typeface="Cambria Math" panose="02040503050406030204" pitchFamily="18" charset="0"/>
                            <a:ea typeface="Helvetica" charset="0"/>
                            <a:cs typeface="Helvetica" charset="0"/>
                          </a:rPr>
                          <m:t>𝑥</m:t>
                        </m:r>
                      </m:e>
                      <m:sub>
                        <m:r>
                          <a:rPr lang="en-US" sz="3200" b="0" i="1" smtClean="0">
                            <a:solidFill>
                              <a:srgbClr val="0070C0"/>
                            </a:solidFill>
                            <a:latin typeface="Cambria Math" panose="02040503050406030204" pitchFamily="18" charset="0"/>
                            <a:ea typeface="Helvetica" charset="0"/>
                            <a:cs typeface="Helvetica" charset="0"/>
                          </a:rPr>
                          <m:t>2</m:t>
                        </m:r>
                      </m:sub>
                    </m:sSub>
                    <m:r>
                      <a:rPr lang="en-US" sz="3200" b="0" i="1" smtClean="0">
                        <a:solidFill>
                          <a:srgbClr val="0070C0"/>
                        </a:solidFill>
                        <a:latin typeface="Cambria Math" panose="02040503050406030204" pitchFamily="18" charset="0"/>
                        <a:ea typeface="Helvetica" charset="0"/>
                        <a:cs typeface="Helvetica" charset="0"/>
                      </a:rPr>
                      <m:t>,…,</m:t>
                    </m:r>
                    <m:sSub>
                      <m:sSubPr>
                        <m:ctrlPr>
                          <a:rPr lang="en-US" sz="3200" b="0" i="1" smtClean="0">
                            <a:solidFill>
                              <a:srgbClr val="0070C0"/>
                            </a:solidFill>
                            <a:latin typeface="Cambria Math" panose="02040503050406030204" pitchFamily="18" charset="0"/>
                            <a:ea typeface="Helvetica" charset="0"/>
                            <a:cs typeface="Helvetica" charset="0"/>
                          </a:rPr>
                        </m:ctrlPr>
                      </m:sSubPr>
                      <m:e>
                        <m:r>
                          <a:rPr lang="en-US" sz="3200" b="0" i="1" smtClean="0">
                            <a:solidFill>
                              <a:srgbClr val="0070C0"/>
                            </a:solidFill>
                            <a:latin typeface="Cambria Math" panose="02040503050406030204" pitchFamily="18" charset="0"/>
                            <a:ea typeface="Helvetica" charset="0"/>
                            <a:cs typeface="Helvetica" charset="0"/>
                          </a:rPr>
                          <m:t>𝑥</m:t>
                        </m:r>
                      </m:e>
                      <m:sub>
                        <m:r>
                          <a:rPr lang="en-US" sz="3200" b="0" i="1" smtClean="0">
                            <a:solidFill>
                              <a:srgbClr val="C00000"/>
                            </a:solidFill>
                            <a:latin typeface="Cambria Math" panose="02040503050406030204" pitchFamily="18" charset="0"/>
                            <a:ea typeface="Helvetica" charset="0"/>
                            <a:cs typeface="Helvetica" charset="0"/>
                          </a:rPr>
                          <m:t>𝑁</m:t>
                        </m:r>
                      </m:sub>
                    </m:sSub>
                  </m:oMath>
                </a14:m>
                <a:r>
                  <a:rPr lang="en-US" sz="3200" dirty="0">
                    <a:latin typeface="Candara" panose="020E0502030303020204" pitchFamily="34" charset="0"/>
                    <a:ea typeface="Helvetica" charset="0"/>
                    <a:cs typeface="Helvetica" charset="0"/>
                  </a:rPr>
                  <a:t> contains </a:t>
                </a:r>
                <a14:m>
                  <m:oMath xmlns:m="http://schemas.openxmlformats.org/officeDocument/2006/math">
                    <m:r>
                      <a:rPr lang="en-US" sz="3200" b="0" i="1" smtClean="0">
                        <a:solidFill>
                          <a:srgbClr val="036A18"/>
                        </a:solidFill>
                        <a:latin typeface="Cambria Math" panose="02040503050406030204" pitchFamily="18" charset="0"/>
                        <a:ea typeface="Helvetica" charset="0"/>
                        <a:cs typeface="Helvetica" charset="0"/>
                      </a:rPr>
                      <m:t>𝑚</m:t>
                    </m:r>
                  </m:oMath>
                </a14:m>
                <a:r>
                  <a:rPr lang="en-US" sz="3200" dirty="0">
                    <a:latin typeface="Candara" panose="020E0502030303020204" pitchFamily="34" charset="0"/>
                    <a:ea typeface="Helvetica" charset="0"/>
                    <a:cs typeface="Helvetica" charset="0"/>
                  </a:rPr>
                  <a:t> distinct elements</a:t>
                </a:r>
              </a:p>
            </p:txBody>
          </p:sp>
        </mc:Choice>
        <mc:Fallback>
          <p:sp>
            <p:nvSpPr>
              <p:cNvPr id="7" name="TextBox 6">
                <a:extLst>
                  <a:ext uri="{FF2B5EF4-FFF2-40B4-BE49-F238E27FC236}">
                    <a16:creationId xmlns:a16="http://schemas.microsoft.com/office/drawing/2014/main" id="{9005C97F-9AF0-AA16-3909-6A454F920C01}"/>
                  </a:ext>
                </a:extLst>
              </p:cNvPr>
              <p:cNvSpPr txBox="1">
                <a:spLocks noRot="1" noChangeAspect="1" noMove="1" noResize="1" noEditPoints="1" noAdjustHandles="1" noChangeArrowheads="1" noChangeShapeType="1" noTextEdit="1"/>
              </p:cNvSpPr>
              <p:nvPr/>
            </p:nvSpPr>
            <p:spPr>
              <a:xfrm>
                <a:off x="658991" y="3153999"/>
                <a:ext cx="11136333" cy="584775"/>
              </a:xfrm>
              <a:prstGeom prst="rect">
                <a:avLst/>
              </a:prstGeom>
              <a:blipFill>
                <a:blip r:embed="rId4"/>
                <a:stretch>
                  <a:fillRect t="-12766" b="-319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a:extLst>
                  <a:ext uri="{FF2B5EF4-FFF2-40B4-BE49-F238E27FC236}">
                    <a16:creationId xmlns:a16="http://schemas.microsoft.com/office/drawing/2014/main" id="{37C8F8EE-70B0-2B55-E996-847854EDE89A}"/>
                  </a:ext>
                </a:extLst>
              </p:cNvPr>
              <p:cNvSpPr/>
              <p:nvPr/>
            </p:nvSpPr>
            <p:spPr>
              <a:xfrm>
                <a:off x="3353573" y="5949033"/>
                <a:ext cx="5509777" cy="9089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solidFill>
                            <a:srgbClr val="0070C0"/>
                          </a:solidFill>
                          <a:latin typeface="Cambria Math" panose="02040503050406030204" pitchFamily="18" charset="0"/>
                          <a:ea typeface="Source Code Pro"/>
                          <a:cs typeface="Source Code Pro"/>
                          <a:sym typeface="Source Code Pro"/>
                        </a:rPr>
                        <m:t>𝔼</m:t>
                      </m:r>
                      <m:d>
                        <m:dPr>
                          <m:begChr m:val="["/>
                          <m:endChr m:val="]"/>
                          <m:ctrlPr>
                            <a:rPr lang="en-US" sz="2800" i="1">
                              <a:solidFill>
                                <a:srgbClr val="0070C0"/>
                              </a:solidFill>
                              <a:latin typeface="Cambria Math" panose="02040503050406030204" pitchFamily="18" charset="0"/>
                              <a:ea typeface="Source Code Pro"/>
                              <a:cs typeface="Source Code Pro"/>
                              <a:sym typeface="Source Code Pro"/>
                            </a:rPr>
                          </m:ctrlPr>
                        </m:dPr>
                        <m:e>
                          <m:r>
                            <m:rPr>
                              <m:sty m:val="p"/>
                            </m:rPr>
                            <a:rPr lang="en-US" sz="2800">
                              <a:solidFill>
                                <a:srgbClr val="0070C0"/>
                              </a:solidFill>
                              <a:latin typeface="Cambria Math" panose="02040503050406030204" pitchFamily="18" charset="0"/>
                              <a:ea typeface="Source Code Pro"/>
                              <a:cs typeface="Source Code Pro"/>
                              <a:sym typeface="Source Code Pro"/>
                            </a:rPr>
                            <m:t>min</m:t>
                          </m:r>
                          <m:d>
                            <m:dPr>
                              <m:begChr m:val="{"/>
                              <m:endChr m:val="}"/>
                              <m:ctrlPr>
                                <a:rPr lang="en-US" sz="2800" i="1">
                                  <a:solidFill>
                                    <a:srgbClr val="0070C0"/>
                                  </a:solidFill>
                                  <a:latin typeface="Cambria Math" panose="02040503050406030204" pitchFamily="18" charset="0"/>
                                  <a:ea typeface="Source Code Pro"/>
                                  <a:cs typeface="Source Code Pro"/>
                                  <a:sym typeface="Source Code Pro"/>
                                </a:rPr>
                              </m:ctrlPr>
                            </m:dPr>
                            <m:e>
                              <m:sSub>
                                <m:sSubPr>
                                  <m:ctrlPr>
                                    <a:rPr lang="en-US" sz="2800" i="1">
                                      <a:solidFill>
                                        <a:srgbClr val="0070C0"/>
                                      </a:solidFill>
                                      <a:latin typeface="Cambria Math" panose="02040503050406030204" pitchFamily="18" charset="0"/>
                                      <a:ea typeface="Helvetica" charset="0"/>
                                      <a:cs typeface="Helvetica" charset="0"/>
                                    </a:rPr>
                                  </m:ctrlPr>
                                </m:sSubPr>
                                <m:e>
                                  <m:r>
                                    <a:rPr lang="en-US" sz="2800" i="1">
                                      <a:solidFill>
                                        <a:srgbClr val="0070C0"/>
                                      </a:solidFill>
                                      <a:latin typeface="Cambria Math" panose="02040503050406030204" pitchFamily="18" charset="0"/>
                                      <a:ea typeface="Helvetica" charset="0"/>
                                      <a:cs typeface="Helvetica" charset="0"/>
                                    </a:rPr>
                                    <m:t>h</m:t>
                                  </m:r>
                                  <m:r>
                                    <a:rPr lang="en-US" sz="2800" b="1" i="1">
                                      <a:solidFill>
                                        <a:srgbClr val="0070C0"/>
                                      </a:solidFill>
                                      <a:latin typeface="Cambria Math" panose="02040503050406030204" pitchFamily="18" charset="0"/>
                                      <a:ea typeface="Helvetica" charset="0"/>
                                      <a:cs typeface="Helvetica" charset="0"/>
                                    </a:rPr>
                                    <m:t>(</m:t>
                                  </m:r>
                                  <m:r>
                                    <a:rPr lang="en-US" sz="2800" i="1">
                                      <a:solidFill>
                                        <a:srgbClr val="0070C0"/>
                                      </a:solidFill>
                                      <a:latin typeface="Cambria Math" panose="02040503050406030204" pitchFamily="18" charset="0"/>
                                      <a:ea typeface="Helvetica" charset="0"/>
                                      <a:cs typeface="Helvetica" charset="0"/>
                                    </a:rPr>
                                    <m:t>𝑥</m:t>
                                  </m:r>
                                </m:e>
                                <m:sub>
                                  <m:r>
                                    <a:rPr lang="en-US" sz="2800" i="1">
                                      <a:solidFill>
                                        <a:srgbClr val="0070C0"/>
                                      </a:solidFill>
                                      <a:latin typeface="Cambria Math" panose="02040503050406030204" pitchFamily="18" charset="0"/>
                                      <a:ea typeface="Helvetica" charset="0"/>
                                      <a:cs typeface="Helvetica" charset="0"/>
                                    </a:rPr>
                                    <m:t>1</m:t>
                                  </m:r>
                                </m:sub>
                              </m:sSub>
                              <m:r>
                                <a:rPr lang="en-US" sz="2800" i="1">
                                  <a:solidFill>
                                    <a:srgbClr val="0070C0"/>
                                  </a:solidFill>
                                  <a:latin typeface="Cambria Math" panose="02040503050406030204" pitchFamily="18" charset="0"/>
                                  <a:ea typeface="Helvetica" charset="0"/>
                                  <a:cs typeface="Helvetica" charset="0"/>
                                </a:rPr>
                                <m:t>),…,</m:t>
                              </m:r>
                              <m:r>
                                <a:rPr lang="en-US" sz="2800" i="1">
                                  <a:solidFill>
                                    <a:srgbClr val="0070C0"/>
                                  </a:solidFill>
                                  <a:latin typeface="Cambria Math" panose="02040503050406030204" pitchFamily="18" charset="0"/>
                                  <a:ea typeface="Helvetica" charset="0"/>
                                  <a:cs typeface="Helvetica" charset="0"/>
                                </a:rPr>
                                <m:t>h</m:t>
                              </m:r>
                              <m:r>
                                <a:rPr lang="en-US" sz="2800" i="1">
                                  <a:solidFill>
                                    <a:srgbClr val="0070C0"/>
                                  </a:solidFill>
                                  <a:latin typeface="Cambria Math" panose="02040503050406030204" pitchFamily="18" charset="0"/>
                                  <a:ea typeface="Helvetica" charset="0"/>
                                  <a:cs typeface="Helvetica" charset="0"/>
                                </a:rPr>
                                <m:t>(</m:t>
                              </m:r>
                              <m:sSub>
                                <m:sSubPr>
                                  <m:ctrlPr>
                                    <a:rPr lang="en-US" sz="2800" i="1">
                                      <a:solidFill>
                                        <a:srgbClr val="0070C0"/>
                                      </a:solidFill>
                                      <a:latin typeface="Cambria Math" panose="02040503050406030204" pitchFamily="18" charset="0"/>
                                      <a:ea typeface="Helvetica" charset="0"/>
                                      <a:cs typeface="Helvetica" charset="0"/>
                                    </a:rPr>
                                  </m:ctrlPr>
                                </m:sSubPr>
                                <m:e>
                                  <m:r>
                                    <a:rPr lang="en-US" sz="2800" i="1">
                                      <a:solidFill>
                                        <a:srgbClr val="0070C0"/>
                                      </a:solidFill>
                                      <a:latin typeface="Cambria Math" panose="02040503050406030204" pitchFamily="18" charset="0"/>
                                      <a:ea typeface="Helvetica" charset="0"/>
                                      <a:cs typeface="Helvetica" charset="0"/>
                                    </a:rPr>
                                    <m:t>𝑥</m:t>
                                  </m:r>
                                </m:e>
                                <m:sub>
                                  <m:r>
                                    <a:rPr lang="en-US" sz="2800" i="1">
                                      <a:solidFill>
                                        <a:srgbClr val="C00000"/>
                                      </a:solidFill>
                                      <a:latin typeface="Cambria Math" panose="02040503050406030204" pitchFamily="18" charset="0"/>
                                      <a:ea typeface="Helvetica" charset="0"/>
                                      <a:cs typeface="Helvetica" charset="0"/>
                                    </a:rPr>
                                    <m:t>𝑁</m:t>
                                  </m:r>
                                </m:sub>
                              </m:sSub>
                              <m:r>
                                <a:rPr lang="en-US" sz="2800" i="1">
                                  <a:solidFill>
                                    <a:srgbClr val="0070C0"/>
                                  </a:solidFill>
                                  <a:latin typeface="Cambria Math" panose="02040503050406030204" pitchFamily="18" charset="0"/>
                                  <a:ea typeface="Helvetica" charset="0"/>
                                  <a:cs typeface="Helvetica" charset="0"/>
                                </a:rPr>
                                <m:t>)</m:t>
                              </m:r>
                            </m:e>
                          </m:d>
                        </m:e>
                      </m:d>
                      <m:r>
                        <a:rPr lang="en-US" sz="2800" b="0" i="1" smtClean="0">
                          <a:solidFill>
                            <a:srgbClr val="0070C0"/>
                          </a:solidFill>
                          <a:latin typeface="Cambria Math" panose="02040503050406030204" pitchFamily="18" charset="0"/>
                          <a:ea typeface="Source Code Pro"/>
                          <a:cs typeface="Source Code Pro"/>
                          <a:sym typeface="Source Code Pro"/>
                        </a:rPr>
                        <m:t>=</m:t>
                      </m:r>
                      <m:f>
                        <m:fPr>
                          <m:ctrlPr>
                            <a:rPr lang="en-US" sz="2800" b="0" i="1" smtClean="0">
                              <a:solidFill>
                                <a:srgbClr val="0070C0"/>
                              </a:solidFill>
                              <a:latin typeface="Cambria Math" panose="02040503050406030204" pitchFamily="18" charset="0"/>
                              <a:ea typeface="Source Code Pro"/>
                              <a:cs typeface="Source Code Pro"/>
                              <a:sym typeface="Source Code Pro"/>
                            </a:rPr>
                          </m:ctrlPr>
                        </m:fPr>
                        <m:num>
                          <m:r>
                            <a:rPr lang="en-US" sz="2800" b="0" i="1" smtClean="0">
                              <a:solidFill>
                                <a:srgbClr val="0070C0"/>
                              </a:solidFill>
                              <a:latin typeface="Cambria Math" panose="02040503050406030204" pitchFamily="18" charset="0"/>
                              <a:ea typeface="Source Code Pro"/>
                              <a:cs typeface="Source Code Pro"/>
                              <a:sym typeface="Source Code Pro"/>
                            </a:rPr>
                            <m:t>1</m:t>
                          </m:r>
                        </m:num>
                        <m:den>
                          <m:r>
                            <a:rPr lang="en-US" sz="2800" i="1">
                              <a:solidFill>
                                <a:srgbClr val="036A18"/>
                              </a:solidFill>
                              <a:latin typeface="Cambria Math" panose="02040503050406030204" pitchFamily="18" charset="0"/>
                              <a:ea typeface="Helvetica" charset="0"/>
                              <a:cs typeface="Helvetica" charset="0"/>
                            </a:rPr>
                            <m:t>𝑚</m:t>
                          </m:r>
                          <m:r>
                            <a:rPr lang="en-US" sz="2800" b="0" i="0" smtClean="0">
                              <a:solidFill>
                                <a:srgbClr val="0070C0"/>
                              </a:solidFill>
                              <a:latin typeface="Cambria Math" panose="02040503050406030204" pitchFamily="18" charset="0"/>
                              <a:ea typeface="Source Code Pro"/>
                              <a:cs typeface="Source Code Pro"/>
                              <a:sym typeface="Source Code Pro"/>
                            </a:rPr>
                            <m:t>+1</m:t>
                          </m:r>
                        </m:den>
                      </m:f>
                    </m:oMath>
                  </m:oMathPara>
                </a14:m>
                <a:endParaRPr lang="en-US" sz="2800" dirty="0">
                  <a:latin typeface="Candara" panose="020E0502030303020204" pitchFamily="34" charset="0"/>
                </a:endParaRPr>
              </a:p>
            </p:txBody>
          </p:sp>
        </mc:Choice>
        <mc:Fallback>
          <p:sp>
            <p:nvSpPr>
              <p:cNvPr id="17" name="Rectangle 16">
                <a:extLst>
                  <a:ext uri="{FF2B5EF4-FFF2-40B4-BE49-F238E27FC236}">
                    <a16:creationId xmlns:a16="http://schemas.microsoft.com/office/drawing/2014/main" id="{37C8F8EE-70B0-2B55-E996-847854EDE89A}"/>
                  </a:ext>
                </a:extLst>
              </p:cNvPr>
              <p:cNvSpPr>
                <a:spLocks noRot="1" noChangeAspect="1" noMove="1" noResize="1" noEditPoints="1" noAdjustHandles="1" noChangeArrowheads="1" noChangeShapeType="1" noTextEdit="1"/>
              </p:cNvSpPr>
              <p:nvPr/>
            </p:nvSpPr>
            <p:spPr>
              <a:xfrm>
                <a:off x="3353573" y="5949033"/>
                <a:ext cx="5509777" cy="908967"/>
              </a:xfrm>
              <a:prstGeom prst="rect">
                <a:avLst/>
              </a:prstGeom>
              <a:blipFill>
                <a:blip r:embed="rId5"/>
                <a:stretch>
                  <a:fillRect b="-69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Rectangle 17">
                <a:extLst>
                  <a:ext uri="{FF2B5EF4-FFF2-40B4-BE49-F238E27FC236}">
                    <a16:creationId xmlns:a16="http://schemas.microsoft.com/office/drawing/2014/main" id="{43CBE4DC-14C1-4495-A3BC-ABA444A6AD49}"/>
                  </a:ext>
                </a:extLst>
              </p:cNvPr>
              <p:cNvSpPr/>
              <p:nvPr/>
            </p:nvSpPr>
            <p:spPr>
              <a:xfrm>
                <a:off x="658991" y="973721"/>
                <a:ext cx="7447873" cy="1815882"/>
              </a:xfrm>
              <a:prstGeom prst="rect">
                <a:avLst/>
              </a:prstGeom>
              <a:solidFill>
                <a:schemeClr val="accent2">
                  <a:lumMod val="20000"/>
                  <a:lumOff val="80000"/>
                </a:schemeClr>
              </a:solidFill>
              <a:ln>
                <a:solidFill>
                  <a:srgbClr val="C00000"/>
                </a:solidFill>
                <a:prstDash val="dash"/>
              </a:ln>
            </p:spPr>
            <p:txBody>
              <a:bodyPr wrap="none">
                <a:spAutoFit/>
              </a:bodyPr>
              <a:lstStyle/>
              <a:p>
                <a:r>
                  <a:rPr lang="en-US" sz="2800" b="1" dirty="0">
                    <a:solidFill>
                      <a:srgbClr val="C00000"/>
                    </a:solidFill>
                    <a:latin typeface="Candara" panose="020E0502030303020204" pitchFamily="34" charset="0"/>
                    <a:ea typeface="Source Code Pro"/>
                    <a:cs typeface="Source Code Pro"/>
                    <a:sym typeface="Source Code Pro"/>
                  </a:rPr>
                  <a:t>Hash function </a:t>
                </a:r>
                <a14:m>
                  <m:oMath xmlns:m="http://schemas.openxmlformats.org/officeDocument/2006/math">
                    <m:r>
                      <a:rPr lang="en-US" sz="2800" i="1">
                        <a:solidFill>
                          <a:srgbClr val="0070C0"/>
                        </a:solidFill>
                        <a:latin typeface="Cambria Math" panose="02040503050406030204" pitchFamily="18" charset="0"/>
                        <a:ea typeface="Source Code Pro"/>
                        <a:cs typeface="Source Code Pro"/>
                        <a:sym typeface="Source Code Pro"/>
                      </a:rPr>
                      <m:t>h</m:t>
                    </m:r>
                    <m:r>
                      <a:rPr lang="en-US" sz="2800" i="1">
                        <a:solidFill>
                          <a:srgbClr val="0070C0"/>
                        </a:solidFill>
                        <a:latin typeface="Cambria Math" panose="02040503050406030204" pitchFamily="18" charset="0"/>
                        <a:ea typeface="Source Code Pro"/>
                        <a:cs typeface="Source Code Pro"/>
                        <a:sym typeface="Source Code Pro"/>
                      </a:rPr>
                      <m:t>:</m:t>
                    </m:r>
                    <m:r>
                      <a:rPr lang="en-US" sz="2800" i="1">
                        <a:solidFill>
                          <a:srgbClr val="0070C0"/>
                        </a:solidFill>
                        <a:latin typeface="Cambria Math" panose="02040503050406030204" pitchFamily="18" charset="0"/>
                        <a:ea typeface="Source Code Pro"/>
                        <a:cs typeface="Source Code Pro"/>
                        <a:sym typeface="Source Code Pro"/>
                      </a:rPr>
                      <m:t>𝑈</m:t>
                    </m:r>
                    <m:r>
                      <a:rPr lang="en-US" sz="2800" i="1">
                        <a:solidFill>
                          <a:srgbClr val="0070C0"/>
                        </a:solidFill>
                        <a:latin typeface="Cambria Math" panose="02040503050406030204" pitchFamily="18" charset="0"/>
                        <a:ea typeface="Source Code Pro"/>
                        <a:cs typeface="Source Code Pro"/>
                        <a:sym typeface="Source Code Pro"/>
                      </a:rPr>
                      <m:t>→[0,1]</m:t>
                    </m:r>
                    <m:r>
                      <m:rPr>
                        <m:nor/>
                      </m:rPr>
                      <a:rPr lang="en-US" sz="2800" dirty="0">
                        <a:solidFill>
                          <a:srgbClr val="0070C0"/>
                        </a:solidFill>
                        <a:latin typeface="Candara" panose="020E0502030303020204" pitchFamily="34" charset="0"/>
                        <a:ea typeface="Source Code Pro"/>
                        <a:cs typeface="Source Code Pro"/>
                        <a:sym typeface="Source Code Pro"/>
                      </a:rPr>
                      <m:t> </m:t>
                    </m:r>
                  </m:oMath>
                </a14:m>
                <a:r>
                  <a:rPr lang="en-US" sz="2800" dirty="0">
                    <a:latin typeface="Candara" panose="020E0502030303020204" pitchFamily="34" charset="0"/>
                    <a:ea typeface="Source Code Pro"/>
                    <a:cs typeface="Source Code Pro"/>
                    <a:sym typeface="Source Code Pro"/>
                  </a:rPr>
                  <a:t> </a:t>
                </a:r>
              </a:p>
              <a:p>
                <a:r>
                  <a:rPr lang="en-US" sz="2800" b="1" dirty="0">
                    <a:latin typeface="Candara" panose="020E0502030303020204" pitchFamily="34" charset="0"/>
                    <a:ea typeface="Source Code Pro"/>
                    <a:cs typeface="Source Code Pro"/>
                    <a:sym typeface="Source Code Pro"/>
                  </a:rPr>
                  <a:t>Key Assumptions:</a:t>
                </a:r>
                <a:r>
                  <a:rPr lang="en-US" sz="2800" dirty="0">
                    <a:latin typeface="Candara" panose="020E0502030303020204" pitchFamily="34" charset="0"/>
                    <a:ea typeface="Source Code Pro"/>
                    <a:cs typeface="Source Code Pro"/>
                    <a:sym typeface="Source Code Pro"/>
                  </a:rPr>
                  <a:t> </a:t>
                </a:r>
              </a:p>
              <a:p>
                <a:pPr marL="457200" indent="-457200">
                  <a:buFont typeface="Arial" panose="020B0604020202020204" pitchFamily="34" charset="0"/>
                  <a:buChar char="•"/>
                </a:pPr>
                <a:r>
                  <a:rPr lang="en-US" sz="2800" dirty="0">
                    <a:latin typeface="Candara" panose="020E0502030303020204" pitchFamily="34" charset="0"/>
                    <a:ea typeface="Source Code Pro"/>
                    <a:cs typeface="Source Code Pro"/>
                    <a:sym typeface="Source Code Pro"/>
                  </a:rPr>
                  <a:t>Hash values are uniformly random.</a:t>
                </a:r>
              </a:p>
              <a:p>
                <a:pPr marL="457200" indent="-457200">
                  <a:buFont typeface="Arial" panose="020B0604020202020204" pitchFamily="34" charset="0"/>
                  <a:buChar char="•"/>
                </a:pPr>
                <a:r>
                  <a:rPr lang="en-US" sz="2800" dirty="0">
                    <a:latin typeface="Candara" panose="020E0502030303020204" pitchFamily="34" charset="0"/>
                    <a:ea typeface="Source Code Pro"/>
                    <a:cs typeface="Source Code Pro"/>
                    <a:sym typeface="Source Code Pro"/>
                  </a:rPr>
                  <a:t>Distinct elements are hashed independently. </a:t>
                </a:r>
              </a:p>
            </p:txBody>
          </p:sp>
        </mc:Choice>
        <mc:Fallback>
          <p:sp>
            <p:nvSpPr>
              <p:cNvPr id="18" name="Rectangle 17">
                <a:extLst>
                  <a:ext uri="{FF2B5EF4-FFF2-40B4-BE49-F238E27FC236}">
                    <a16:creationId xmlns:a16="http://schemas.microsoft.com/office/drawing/2014/main" id="{43CBE4DC-14C1-4495-A3BC-ABA444A6AD49}"/>
                  </a:ext>
                </a:extLst>
              </p:cNvPr>
              <p:cNvSpPr>
                <a:spLocks noRot="1" noChangeAspect="1" noMove="1" noResize="1" noEditPoints="1" noAdjustHandles="1" noChangeArrowheads="1" noChangeShapeType="1" noTextEdit="1"/>
              </p:cNvSpPr>
              <p:nvPr/>
            </p:nvSpPr>
            <p:spPr>
              <a:xfrm>
                <a:off x="658991" y="973721"/>
                <a:ext cx="7447873" cy="1815882"/>
              </a:xfrm>
              <a:prstGeom prst="rect">
                <a:avLst/>
              </a:prstGeom>
              <a:blipFill>
                <a:blip r:embed="rId6"/>
                <a:stretch>
                  <a:fillRect l="-1701" t="-3448" r="-680" b="-7586"/>
                </a:stretch>
              </a:blipFill>
              <a:ln>
                <a:solidFill>
                  <a:srgbClr val="C00000"/>
                </a:solidFill>
                <a:prstDash val="dash"/>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B9C75A39-14F4-A9E8-9AB1-C38EEF494461}"/>
                  </a:ext>
                </a:extLst>
              </p:cNvPr>
              <p:cNvSpPr txBox="1"/>
              <p:nvPr/>
            </p:nvSpPr>
            <p:spPr>
              <a:xfrm>
                <a:off x="743077" y="4635465"/>
                <a:ext cx="11136333" cy="584775"/>
              </a:xfrm>
              <a:prstGeom prst="rect">
                <a:avLst/>
              </a:prstGeom>
              <a:noFill/>
            </p:spPr>
            <p:txBody>
              <a:bodyPr wrap="square" rtlCol="0">
                <a:spAutoFit/>
              </a:bodyPr>
              <a:lstStyle/>
              <a:p>
                <a:pPr algn="ctr"/>
                <a14:m>
                  <m:oMath xmlns:m="http://schemas.openxmlformats.org/officeDocument/2006/math">
                    <m:sSub>
                      <m:sSubPr>
                        <m:ctrlPr>
                          <a:rPr lang="en-US" sz="3200" b="0" i="1" smtClean="0">
                            <a:solidFill>
                              <a:srgbClr val="0070C0"/>
                            </a:solidFill>
                            <a:latin typeface="Cambria Math" panose="02040503050406030204" pitchFamily="18" charset="0"/>
                            <a:ea typeface="Helvetica" charset="0"/>
                            <a:cs typeface="Helvetica" charset="0"/>
                          </a:rPr>
                        </m:ctrlPr>
                      </m:sSubPr>
                      <m:e>
                        <m:r>
                          <a:rPr lang="en-US" sz="3200" b="0" i="1" smtClean="0">
                            <a:solidFill>
                              <a:srgbClr val="0070C0"/>
                            </a:solidFill>
                            <a:latin typeface="Cambria Math" panose="02040503050406030204" pitchFamily="18" charset="0"/>
                            <a:ea typeface="Helvetica" charset="0"/>
                            <a:cs typeface="Helvetica" charset="0"/>
                          </a:rPr>
                          <m:t>h</m:t>
                        </m:r>
                        <m:r>
                          <a:rPr lang="en-US" sz="3200" b="1" i="1" smtClean="0">
                            <a:solidFill>
                              <a:srgbClr val="0070C0"/>
                            </a:solidFill>
                            <a:latin typeface="Cambria Math" panose="02040503050406030204" pitchFamily="18" charset="0"/>
                            <a:ea typeface="Helvetica" charset="0"/>
                            <a:cs typeface="Helvetica" charset="0"/>
                          </a:rPr>
                          <m:t>(</m:t>
                        </m:r>
                        <m:r>
                          <a:rPr lang="en-US" sz="3200" i="1" smtClean="0">
                            <a:solidFill>
                              <a:srgbClr val="0070C0"/>
                            </a:solidFill>
                            <a:latin typeface="Cambria Math" panose="02040503050406030204" pitchFamily="18" charset="0"/>
                            <a:ea typeface="Helvetica" charset="0"/>
                            <a:cs typeface="Helvetica" charset="0"/>
                          </a:rPr>
                          <m:t>𝑥</m:t>
                        </m:r>
                      </m:e>
                      <m:sub>
                        <m:r>
                          <a:rPr lang="en-US" sz="3200" b="0" i="1" smtClean="0">
                            <a:solidFill>
                              <a:srgbClr val="0070C0"/>
                            </a:solidFill>
                            <a:latin typeface="Cambria Math" panose="02040503050406030204" pitchFamily="18" charset="0"/>
                            <a:ea typeface="Helvetica" charset="0"/>
                            <a:cs typeface="Helvetica" charset="0"/>
                          </a:rPr>
                          <m:t>1</m:t>
                        </m:r>
                      </m:sub>
                    </m:sSub>
                    <m:r>
                      <a:rPr lang="en-US" sz="3200" b="0" i="1" smtClean="0">
                        <a:solidFill>
                          <a:srgbClr val="0070C0"/>
                        </a:solidFill>
                        <a:latin typeface="Cambria Math" panose="02040503050406030204" pitchFamily="18" charset="0"/>
                        <a:ea typeface="Helvetica" charset="0"/>
                        <a:cs typeface="Helvetica" charset="0"/>
                      </a:rPr>
                      <m:t>),</m:t>
                    </m:r>
                    <m:r>
                      <a:rPr lang="en-US" sz="3200" b="0" i="1" smtClean="0">
                        <a:solidFill>
                          <a:srgbClr val="0070C0"/>
                        </a:solidFill>
                        <a:latin typeface="Cambria Math" panose="02040503050406030204" pitchFamily="18" charset="0"/>
                        <a:ea typeface="Helvetica" charset="0"/>
                        <a:cs typeface="Helvetica" charset="0"/>
                      </a:rPr>
                      <m:t>h</m:t>
                    </m:r>
                    <m:d>
                      <m:dPr>
                        <m:ctrlPr>
                          <a:rPr lang="en-US" sz="3200" b="0" i="1" smtClean="0">
                            <a:solidFill>
                              <a:srgbClr val="0070C0"/>
                            </a:solidFill>
                            <a:latin typeface="Cambria Math" panose="02040503050406030204" pitchFamily="18" charset="0"/>
                            <a:ea typeface="Helvetica" charset="0"/>
                            <a:cs typeface="Helvetica" charset="0"/>
                          </a:rPr>
                        </m:ctrlPr>
                      </m:dPr>
                      <m:e>
                        <m:sSub>
                          <m:sSubPr>
                            <m:ctrlPr>
                              <a:rPr lang="en-US" sz="3200" b="0" i="1" smtClean="0">
                                <a:solidFill>
                                  <a:srgbClr val="0070C0"/>
                                </a:solidFill>
                                <a:latin typeface="Cambria Math" panose="02040503050406030204" pitchFamily="18" charset="0"/>
                                <a:ea typeface="Helvetica" charset="0"/>
                                <a:cs typeface="Helvetica" charset="0"/>
                              </a:rPr>
                            </m:ctrlPr>
                          </m:sSubPr>
                          <m:e>
                            <m:r>
                              <a:rPr lang="en-US" sz="3200" b="0" i="1" smtClean="0">
                                <a:solidFill>
                                  <a:srgbClr val="0070C0"/>
                                </a:solidFill>
                                <a:latin typeface="Cambria Math" panose="02040503050406030204" pitchFamily="18" charset="0"/>
                                <a:ea typeface="Helvetica" charset="0"/>
                                <a:cs typeface="Helvetica" charset="0"/>
                              </a:rPr>
                              <m:t>𝑥</m:t>
                            </m:r>
                          </m:e>
                          <m:sub>
                            <m:r>
                              <a:rPr lang="en-US" sz="3200" b="0" i="1" smtClean="0">
                                <a:solidFill>
                                  <a:srgbClr val="0070C0"/>
                                </a:solidFill>
                                <a:latin typeface="Cambria Math" panose="02040503050406030204" pitchFamily="18" charset="0"/>
                                <a:ea typeface="Helvetica" charset="0"/>
                                <a:cs typeface="Helvetica" charset="0"/>
                              </a:rPr>
                              <m:t>2</m:t>
                            </m:r>
                          </m:sub>
                        </m:sSub>
                      </m:e>
                    </m:d>
                    <m:r>
                      <a:rPr lang="en-US" sz="3200" b="0" i="1" smtClean="0">
                        <a:solidFill>
                          <a:srgbClr val="0070C0"/>
                        </a:solidFill>
                        <a:latin typeface="Cambria Math" panose="02040503050406030204" pitchFamily="18" charset="0"/>
                        <a:ea typeface="Helvetica" charset="0"/>
                        <a:cs typeface="Helvetica" charset="0"/>
                      </a:rPr>
                      <m:t>,…,</m:t>
                    </m:r>
                    <m:r>
                      <a:rPr lang="en-US" sz="3200" b="0" i="1" smtClean="0">
                        <a:solidFill>
                          <a:srgbClr val="0070C0"/>
                        </a:solidFill>
                        <a:latin typeface="Cambria Math" panose="02040503050406030204" pitchFamily="18" charset="0"/>
                        <a:ea typeface="Helvetica" charset="0"/>
                        <a:cs typeface="Helvetica" charset="0"/>
                      </a:rPr>
                      <m:t>h</m:t>
                    </m:r>
                    <m:r>
                      <a:rPr lang="en-US" sz="3200" b="0" i="1" smtClean="0">
                        <a:solidFill>
                          <a:srgbClr val="0070C0"/>
                        </a:solidFill>
                        <a:latin typeface="Cambria Math" panose="02040503050406030204" pitchFamily="18" charset="0"/>
                        <a:ea typeface="Helvetica" charset="0"/>
                        <a:cs typeface="Helvetica" charset="0"/>
                      </a:rPr>
                      <m:t>(</m:t>
                    </m:r>
                    <m:sSub>
                      <m:sSubPr>
                        <m:ctrlPr>
                          <a:rPr lang="en-US" sz="3200" b="0" i="1" smtClean="0">
                            <a:solidFill>
                              <a:srgbClr val="0070C0"/>
                            </a:solidFill>
                            <a:latin typeface="Cambria Math" panose="02040503050406030204" pitchFamily="18" charset="0"/>
                            <a:ea typeface="Helvetica" charset="0"/>
                            <a:cs typeface="Helvetica" charset="0"/>
                          </a:rPr>
                        </m:ctrlPr>
                      </m:sSubPr>
                      <m:e>
                        <m:r>
                          <a:rPr lang="en-US" sz="3200" b="0" i="1" smtClean="0">
                            <a:solidFill>
                              <a:srgbClr val="0070C0"/>
                            </a:solidFill>
                            <a:latin typeface="Cambria Math" panose="02040503050406030204" pitchFamily="18" charset="0"/>
                            <a:ea typeface="Helvetica" charset="0"/>
                            <a:cs typeface="Helvetica" charset="0"/>
                          </a:rPr>
                          <m:t>𝑥</m:t>
                        </m:r>
                      </m:e>
                      <m:sub>
                        <m:r>
                          <a:rPr lang="en-US" sz="3200" b="0" i="1" smtClean="0">
                            <a:solidFill>
                              <a:srgbClr val="C00000"/>
                            </a:solidFill>
                            <a:latin typeface="Cambria Math" panose="02040503050406030204" pitchFamily="18" charset="0"/>
                            <a:ea typeface="Helvetica" charset="0"/>
                            <a:cs typeface="Helvetica" charset="0"/>
                          </a:rPr>
                          <m:t>𝑁</m:t>
                        </m:r>
                      </m:sub>
                    </m:sSub>
                    <m:r>
                      <a:rPr lang="en-US" sz="3200" b="0" i="1" smtClean="0">
                        <a:solidFill>
                          <a:srgbClr val="0070C0"/>
                        </a:solidFill>
                        <a:latin typeface="Cambria Math" panose="02040503050406030204" pitchFamily="18" charset="0"/>
                        <a:ea typeface="Helvetica" charset="0"/>
                        <a:cs typeface="Helvetica" charset="0"/>
                      </a:rPr>
                      <m:t>)</m:t>
                    </m:r>
                  </m:oMath>
                </a14:m>
                <a:r>
                  <a:rPr lang="en-US" sz="3200" dirty="0">
                    <a:latin typeface="Candara" panose="020E0502030303020204" pitchFamily="34" charset="0"/>
                    <a:ea typeface="Helvetica" charset="0"/>
                    <a:cs typeface="Helvetica" charset="0"/>
                  </a:rPr>
                  <a:t> contains </a:t>
                </a:r>
                <a14:m>
                  <m:oMath xmlns:m="http://schemas.openxmlformats.org/officeDocument/2006/math">
                    <m:r>
                      <a:rPr lang="en-US" sz="3200" b="0" i="1" smtClean="0">
                        <a:solidFill>
                          <a:srgbClr val="036A18"/>
                        </a:solidFill>
                        <a:latin typeface="Cambria Math" panose="02040503050406030204" pitchFamily="18" charset="0"/>
                        <a:ea typeface="Helvetica" charset="0"/>
                        <a:cs typeface="Helvetica" charset="0"/>
                      </a:rPr>
                      <m:t>𝑚</m:t>
                    </m:r>
                  </m:oMath>
                </a14:m>
                <a:r>
                  <a:rPr lang="en-US" sz="3200" dirty="0">
                    <a:latin typeface="Candara" panose="020E0502030303020204" pitchFamily="34" charset="0"/>
                    <a:ea typeface="Helvetica" charset="0"/>
                    <a:cs typeface="Helvetica" charset="0"/>
                  </a:rPr>
                  <a:t> i.i.d. </a:t>
                </a:r>
                <a:r>
                  <a:rPr lang="en-US" sz="3200" dirty="0" err="1">
                    <a:latin typeface="Candara" panose="020E0502030303020204" pitchFamily="34" charset="0"/>
                    <a:ea typeface="Helvetica" charset="0"/>
                    <a:cs typeface="Helvetica" charset="0"/>
                  </a:rPr>
                  <a:t>rvs</a:t>
                </a:r>
                <a:r>
                  <a:rPr lang="en-US" sz="3200" dirty="0">
                    <a:latin typeface="Candara" panose="020E0502030303020204" pitchFamily="34" charset="0"/>
                    <a:ea typeface="Helvetica" charset="0"/>
                    <a:cs typeface="Helvetica" charset="0"/>
                  </a:rPr>
                  <a:t> </a:t>
                </a:r>
                <a14:m>
                  <m:oMath xmlns:m="http://schemas.openxmlformats.org/officeDocument/2006/math">
                    <m:r>
                      <a:rPr lang="en-US" sz="3200" i="1">
                        <a:solidFill>
                          <a:srgbClr val="0070C0"/>
                        </a:solidFill>
                        <a:latin typeface="Cambria Math" panose="02040503050406030204" pitchFamily="18" charset="0"/>
                        <a:ea typeface="Source Code Pro"/>
                        <a:cs typeface="Source Code Pro"/>
                        <a:sym typeface="Source Code Pro"/>
                      </a:rPr>
                      <m:t>~</m:t>
                    </m:r>
                    <m:r>
                      <a:rPr lang="en-US" sz="3200">
                        <a:solidFill>
                          <a:srgbClr val="0070C0"/>
                        </a:solidFill>
                        <a:latin typeface="Cambria Math" panose="02040503050406030204" pitchFamily="18" charset="0"/>
                        <a:ea typeface="Source Code Pro"/>
                        <a:cs typeface="Source Code Pro"/>
                        <a:sym typeface="Source Code Pro"/>
                      </a:rPr>
                      <m:t> </m:t>
                    </m:r>
                    <m:r>
                      <m:rPr>
                        <m:sty m:val="p"/>
                      </m:rPr>
                      <a:rPr lang="en-US" sz="3200">
                        <a:solidFill>
                          <a:srgbClr val="0070C0"/>
                        </a:solidFill>
                        <a:latin typeface="Cambria Math" panose="02040503050406030204" pitchFamily="18" charset="0"/>
                        <a:ea typeface="Source Code Pro"/>
                        <a:cs typeface="Source Code Pro"/>
                        <a:sym typeface="Source Code Pro"/>
                      </a:rPr>
                      <m:t>Unif</m:t>
                    </m:r>
                    <m:d>
                      <m:dPr>
                        <m:ctrlPr>
                          <a:rPr lang="en-US" sz="3200" i="1">
                            <a:solidFill>
                              <a:srgbClr val="0070C0"/>
                            </a:solidFill>
                            <a:latin typeface="Cambria Math" panose="02040503050406030204" pitchFamily="18" charset="0"/>
                            <a:ea typeface="Source Code Pro"/>
                            <a:cs typeface="Source Code Pro"/>
                            <a:sym typeface="Source Code Pro"/>
                          </a:rPr>
                        </m:ctrlPr>
                      </m:dPr>
                      <m:e>
                        <m:r>
                          <a:rPr lang="en-US" sz="3200">
                            <a:solidFill>
                              <a:srgbClr val="0070C0"/>
                            </a:solidFill>
                            <a:latin typeface="Cambria Math" panose="02040503050406030204" pitchFamily="18" charset="0"/>
                            <a:ea typeface="Source Code Pro"/>
                            <a:cs typeface="Source Code Pro"/>
                            <a:sym typeface="Source Code Pro"/>
                          </a:rPr>
                          <m:t>0,1</m:t>
                        </m:r>
                      </m:e>
                    </m:d>
                  </m:oMath>
                </a14:m>
                <a:r>
                  <a:rPr lang="en-US" sz="3200" b="1" dirty="0">
                    <a:latin typeface="Candara" panose="020E0502030303020204" pitchFamily="34" charset="0"/>
                    <a:ea typeface="Helvetica" charset="0"/>
                    <a:cs typeface="Helvetica" charset="0"/>
                  </a:rPr>
                  <a:t> </a:t>
                </a:r>
                <a:endParaRPr lang="en-US" sz="3200" dirty="0">
                  <a:latin typeface="Candara" panose="020E0502030303020204" pitchFamily="34" charset="0"/>
                  <a:ea typeface="Helvetica" charset="0"/>
                  <a:cs typeface="Helvetica" charset="0"/>
                </a:endParaRPr>
              </a:p>
            </p:txBody>
          </p:sp>
        </mc:Choice>
        <mc:Fallback>
          <p:sp>
            <p:nvSpPr>
              <p:cNvPr id="14" name="TextBox 13">
                <a:extLst>
                  <a:ext uri="{FF2B5EF4-FFF2-40B4-BE49-F238E27FC236}">
                    <a16:creationId xmlns:a16="http://schemas.microsoft.com/office/drawing/2014/main" id="{B9C75A39-14F4-A9E8-9AB1-C38EEF494461}"/>
                  </a:ext>
                </a:extLst>
              </p:cNvPr>
              <p:cNvSpPr txBox="1">
                <a:spLocks noRot="1" noChangeAspect="1" noMove="1" noResize="1" noEditPoints="1" noAdjustHandles="1" noChangeArrowheads="1" noChangeShapeType="1" noTextEdit="1"/>
              </p:cNvSpPr>
              <p:nvPr/>
            </p:nvSpPr>
            <p:spPr>
              <a:xfrm>
                <a:off x="743077" y="4635465"/>
                <a:ext cx="11136333" cy="584775"/>
              </a:xfrm>
              <a:prstGeom prst="rect">
                <a:avLst/>
              </a:prstGeom>
              <a:blipFill>
                <a:blip r:embed="rId7"/>
                <a:stretch>
                  <a:fillRect t="-10638" b="-319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019BA0B4-28AB-DD2A-81FF-E45162EE1ED6}"/>
                  </a:ext>
                </a:extLst>
              </p:cNvPr>
              <p:cNvSpPr txBox="1"/>
              <p:nvPr/>
            </p:nvSpPr>
            <p:spPr>
              <a:xfrm>
                <a:off x="8611277" y="5176833"/>
                <a:ext cx="3268133" cy="523220"/>
              </a:xfrm>
              <a:prstGeom prst="rect">
                <a:avLst/>
              </a:prstGeom>
              <a:noFill/>
            </p:spPr>
            <p:txBody>
              <a:bodyPr wrap="square" rtlCol="0">
                <a:spAutoFit/>
              </a:bodyPr>
              <a:lstStyle/>
              <a:p>
                <a:r>
                  <a:rPr lang="en-US" sz="2800" b="0" dirty="0">
                    <a:latin typeface="Candara" panose="020E0502030303020204" pitchFamily="34" charset="0"/>
                    <a:ea typeface="Helvetica" charset="0"/>
                    <a:cs typeface="Helvetica" charset="0"/>
                  </a:rPr>
                  <a:t>and </a:t>
                </a:r>
                <a14:m>
                  <m:oMath xmlns:m="http://schemas.openxmlformats.org/officeDocument/2006/math">
                    <m:r>
                      <a:rPr lang="en-US" sz="2800" i="1">
                        <a:solidFill>
                          <a:srgbClr val="C00000"/>
                        </a:solidFill>
                        <a:latin typeface="Cambria Math" panose="02040503050406030204" pitchFamily="18" charset="0"/>
                        <a:ea typeface="Helvetica" charset="0"/>
                        <a:cs typeface="Helvetica" charset="0"/>
                      </a:rPr>
                      <m:t>𝑁</m:t>
                    </m:r>
                    <m:r>
                      <a:rPr lang="en-US" sz="2800" b="0" i="1" smtClean="0">
                        <a:solidFill>
                          <a:srgbClr val="C00000"/>
                        </a:solidFill>
                        <a:latin typeface="Cambria Math" panose="02040503050406030204" pitchFamily="18" charset="0"/>
                        <a:ea typeface="Helvetica" charset="0"/>
                        <a:cs typeface="Helvetica" charset="0"/>
                      </a:rPr>
                      <m:t>−</m:t>
                    </m:r>
                    <m:r>
                      <a:rPr lang="en-US" sz="2800" i="1">
                        <a:solidFill>
                          <a:srgbClr val="036A18"/>
                        </a:solidFill>
                        <a:latin typeface="Cambria Math" panose="02040503050406030204" pitchFamily="18" charset="0"/>
                        <a:ea typeface="Helvetica" charset="0"/>
                        <a:cs typeface="Helvetica" charset="0"/>
                      </a:rPr>
                      <m:t>𝑚</m:t>
                    </m:r>
                  </m:oMath>
                </a14:m>
                <a:r>
                  <a:rPr lang="en-US" sz="2800" b="0" dirty="0">
                    <a:latin typeface="Candara" panose="020E0502030303020204" pitchFamily="34" charset="0"/>
                    <a:ea typeface="Helvetica" charset="0"/>
                    <a:cs typeface="Helvetica" charset="0"/>
                  </a:rPr>
                  <a:t> repeats</a:t>
                </a:r>
              </a:p>
            </p:txBody>
          </p:sp>
        </mc:Choice>
        <mc:Fallback>
          <p:sp>
            <p:nvSpPr>
              <p:cNvPr id="2" name="TextBox 1">
                <a:extLst>
                  <a:ext uri="{FF2B5EF4-FFF2-40B4-BE49-F238E27FC236}">
                    <a16:creationId xmlns:a16="http://schemas.microsoft.com/office/drawing/2014/main" id="{019BA0B4-28AB-DD2A-81FF-E45162EE1ED6}"/>
                  </a:ext>
                </a:extLst>
              </p:cNvPr>
              <p:cNvSpPr txBox="1">
                <a:spLocks noRot="1" noChangeAspect="1" noMove="1" noResize="1" noEditPoints="1" noAdjustHandles="1" noChangeArrowheads="1" noChangeShapeType="1" noTextEdit="1"/>
              </p:cNvSpPr>
              <p:nvPr/>
            </p:nvSpPr>
            <p:spPr>
              <a:xfrm>
                <a:off x="8611277" y="5176833"/>
                <a:ext cx="3268133" cy="523220"/>
              </a:xfrm>
              <a:prstGeom prst="rect">
                <a:avLst/>
              </a:prstGeom>
              <a:blipFill>
                <a:blip r:embed="rId8"/>
                <a:stretch>
                  <a:fillRect l="-3876" t="-11905" b="-30952"/>
                </a:stretch>
              </a:blipFill>
            </p:spPr>
            <p:txBody>
              <a:bodyPr/>
              <a:lstStyle/>
              <a:p>
                <a:r>
                  <a:rPr lang="en-US">
                    <a:noFill/>
                  </a:rPr>
                  <a:t> </a:t>
                </a:r>
              </a:p>
            </p:txBody>
          </p:sp>
        </mc:Fallback>
      </mc:AlternateContent>
      <p:sp>
        <p:nvSpPr>
          <p:cNvPr id="3" name="Down Arrow 2">
            <a:extLst>
              <a:ext uri="{FF2B5EF4-FFF2-40B4-BE49-F238E27FC236}">
                <a16:creationId xmlns:a16="http://schemas.microsoft.com/office/drawing/2014/main" id="{E1C58627-D1ED-E2C4-E8D6-B21370F93DE9}"/>
              </a:ext>
            </a:extLst>
          </p:cNvPr>
          <p:cNvSpPr/>
          <p:nvPr/>
        </p:nvSpPr>
        <p:spPr>
          <a:xfrm>
            <a:off x="6082331" y="3926200"/>
            <a:ext cx="289655" cy="584775"/>
          </a:xfrm>
          <a:prstGeom prst="downArrow">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wn Arrow 18">
            <a:extLst>
              <a:ext uri="{FF2B5EF4-FFF2-40B4-BE49-F238E27FC236}">
                <a16:creationId xmlns:a16="http://schemas.microsoft.com/office/drawing/2014/main" id="{EC102262-C145-2466-B783-BA89366B9C45}"/>
              </a:ext>
            </a:extLst>
          </p:cNvPr>
          <p:cNvSpPr/>
          <p:nvPr/>
        </p:nvSpPr>
        <p:spPr>
          <a:xfrm flipH="1">
            <a:off x="6108461" y="5364258"/>
            <a:ext cx="339228" cy="584775"/>
          </a:xfrm>
          <a:prstGeom prst="downArrow">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873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4" grpId="0"/>
      <p:bldP spid="2" grpId="0"/>
      <p:bldP spid="3"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75FC4-1362-F8BB-6C0D-DB0E9CE8F7C7}"/>
              </a:ext>
            </a:extLst>
          </p:cNvPr>
          <p:cNvSpPr>
            <a:spLocks noGrp="1"/>
          </p:cNvSpPr>
          <p:nvPr>
            <p:ph type="title"/>
          </p:nvPr>
        </p:nvSpPr>
        <p:spPr/>
        <p:txBody>
          <a:bodyPr/>
          <a:lstStyle/>
          <a:p>
            <a:r>
              <a:rPr lang="en-US" dirty="0"/>
              <a:t>A super duper clever idea!!!!</a:t>
            </a:r>
          </a:p>
        </p:txBody>
      </p:sp>
      <p:pic>
        <p:nvPicPr>
          <p:cNvPr id="28" name="Picture 27">
            <a:extLst>
              <a:ext uri="{FF2B5EF4-FFF2-40B4-BE49-F238E27FC236}">
                <a16:creationId xmlns:a16="http://schemas.microsoft.com/office/drawing/2014/main" id="{82E9F870-BE73-8419-74C0-BE8A3488614E}"/>
              </a:ext>
            </a:extLst>
          </p:cNvPr>
          <p:cNvPicPr>
            <a:picLocks noChangeAspect="1"/>
          </p:cNvPicPr>
          <p:nvPr/>
        </p:nvPicPr>
        <p:blipFill rotWithShape="1">
          <a:blip r:embed="rId2"/>
          <a:srcRect l="11780" t="9899" b="7727"/>
          <a:stretch/>
        </p:blipFill>
        <p:spPr>
          <a:xfrm>
            <a:off x="8964821" y="3069054"/>
            <a:ext cx="3129643" cy="2238787"/>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B26397E-EB38-60DC-2CBC-987EBCCFD3EA}"/>
                  </a:ext>
                </a:extLst>
              </p:cNvPr>
              <p:cNvSpPr txBox="1"/>
              <p:nvPr/>
            </p:nvSpPr>
            <p:spPr>
              <a:xfrm>
                <a:off x="-229602" y="2294260"/>
                <a:ext cx="12189954" cy="584775"/>
              </a:xfrm>
              <a:prstGeom prst="rect">
                <a:avLst/>
              </a:prstGeom>
              <a:noFill/>
            </p:spPr>
            <p:txBody>
              <a:bodyPr wrap="square" rtlCol="0">
                <a:spAutoFit/>
              </a:bodyPr>
              <a:lstStyle/>
              <a:p>
                <a:pPr algn="ctr"/>
                <a:r>
                  <a:rPr lang="en-US" sz="3200" dirty="0">
                    <a:latin typeface="Candara" panose="020E0502030303020204" pitchFamily="34" charset="0"/>
                    <a:ea typeface="Helvetica" charset="0"/>
                    <a:cs typeface="Helvetica" charset="0"/>
                  </a:rPr>
                  <a:t>Suppose that </a:t>
                </a:r>
                <a14:m>
                  <m:oMath xmlns:m="http://schemas.openxmlformats.org/officeDocument/2006/math">
                    <m:r>
                      <m:rPr>
                        <m:sty m:val="p"/>
                      </m:rPr>
                      <a:rPr lang="en-US" sz="3200">
                        <a:solidFill>
                          <a:srgbClr val="0070C0"/>
                        </a:solidFill>
                        <a:latin typeface="Cambria Math" panose="02040503050406030204" pitchFamily="18" charset="0"/>
                        <a:ea typeface="Source Code Pro"/>
                        <a:cs typeface="Source Code Pro"/>
                        <a:sym typeface="Source Code Pro"/>
                      </a:rPr>
                      <m:t>min</m:t>
                    </m:r>
                    <m:d>
                      <m:dPr>
                        <m:begChr m:val="{"/>
                        <m:endChr m:val="}"/>
                        <m:ctrlPr>
                          <a:rPr lang="en-US" sz="3200" i="1">
                            <a:solidFill>
                              <a:srgbClr val="0070C0"/>
                            </a:solidFill>
                            <a:latin typeface="Cambria Math" panose="02040503050406030204" pitchFamily="18" charset="0"/>
                            <a:ea typeface="Source Code Pro"/>
                            <a:cs typeface="Source Code Pro"/>
                            <a:sym typeface="Source Code Pro"/>
                          </a:rPr>
                        </m:ctrlPr>
                      </m:dPr>
                      <m:e>
                        <m:sSub>
                          <m:sSubPr>
                            <m:ctrlPr>
                              <a:rPr lang="en-US" sz="3200" i="1">
                                <a:solidFill>
                                  <a:srgbClr val="0070C0"/>
                                </a:solidFill>
                                <a:latin typeface="Cambria Math" panose="02040503050406030204" pitchFamily="18" charset="0"/>
                                <a:ea typeface="Helvetica" charset="0"/>
                                <a:cs typeface="Helvetica" charset="0"/>
                              </a:rPr>
                            </m:ctrlPr>
                          </m:sSubPr>
                          <m:e>
                            <m:r>
                              <a:rPr lang="en-US" sz="3200" i="1">
                                <a:solidFill>
                                  <a:srgbClr val="0070C0"/>
                                </a:solidFill>
                                <a:latin typeface="Cambria Math" panose="02040503050406030204" pitchFamily="18" charset="0"/>
                                <a:ea typeface="Helvetica" charset="0"/>
                                <a:cs typeface="Helvetica" charset="0"/>
                              </a:rPr>
                              <m:t>h</m:t>
                            </m:r>
                            <m:r>
                              <a:rPr lang="en-US" sz="3200" b="1" i="1">
                                <a:solidFill>
                                  <a:srgbClr val="0070C0"/>
                                </a:solidFill>
                                <a:latin typeface="Cambria Math" panose="02040503050406030204" pitchFamily="18" charset="0"/>
                                <a:ea typeface="Helvetica" charset="0"/>
                                <a:cs typeface="Helvetica" charset="0"/>
                              </a:rPr>
                              <m:t>(</m:t>
                            </m:r>
                            <m:r>
                              <a:rPr lang="en-US" sz="3200" i="1">
                                <a:solidFill>
                                  <a:srgbClr val="0070C0"/>
                                </a:solidFill>
                                <a:latin typeface="Cambria Math" panose="02040503050406030204" pitchFamily="18" charset="0"/>
                                <a:ea typeface="Helvetica" charset="0"/>
                                <a:cs typeface="Helvetica" charset="0"/>
                              </a:rPr>
                              <m:t>𝑥</m:t>
                            </m:r>
                          </m:e>
                          <m:sub>
                            <m:r>
                              <a:rPr lang="en-US" sz="3200" i="1">
                                <a:solidFill>
                                  <a:srgbClr val="0070C0"/>
                                </a:solidFill>
                                <a:latin typeface="Cambria Math" panose="02040503050406030204" pitchFamily="18" charset="0"/>
                                <a:ea typeface="Helvetica" charset="0"/>
                                <a:cs typeface="Helvetica" charset="0"/>
                              </a:rPr>
                              <m:t>1</m:t>
                            </m:r>
                          </m:sub>
                        </m:sSub>
                        <m:r>
                          <a:rPr lang="en-US" sz="3200" i="1">
                            <a:solidFill>
                              <a:srgbClr val="0070C0"/>
                            </a:solidFill>
                            <a:latin typeface="Cambria Math" panose="02040503050406030204" pitchFamily="18" charset="0"/>
                            <a:ea typeface="Helvetica" charset="0"/>
                            <a:cs typeface="Helvetica" charset="0"/>
                          </a:rPr>
                          <m:t>),…,</m:t>
                        </m:r>
                        <m:r>
                          <a:rPr lang="en-US" sz="3200" i="1">
                            <a:solidFill>
                              <a:srgbClr val="0070C0"/>
                            </a:solidFill>
                            <a:latin typeface="Cambria Math" panose="02040503050406030204" pitchFamily="18" charset="0"/>
                            <a:ea typeface="Helvetica" charset="0"/>
                            <a:cs typeface="Helvetica" charset="0"/>
                          </a:rPr>
                          <m:t>h</m:t>
                        </m:r>
                        <m:r>
                          <a:rPr lang="en-US" sz="3200" i="1">
                            <a:solidFill>
                              <a:srgbClr val="0070C0"/>
                            </a:solidFill>
                            <a:latin typeface="Cambria Math" panose="02040503050406030204" pitchFamily="18" charset="0"/>
                            <a:ea typeface="Helvetica" charset="0"/>
                            <a:cs typeface="Helvetica" charset="0"/>
                          </a:rPr>
                          <m:t>(</m:t>
                        </m:r>
                        <m:sSub>
                          <m:sSubPr>
                            <m:ctrlPr>
                              <a:rPr lang="en-US" sz="3200" i="1">
                                <a:solidFill>
                                  <a:srgbClr val="0070C0"/>
                                </a:solidFill>
                                <a:latin typeface="Cambria Math" panose="02040503050406030204" pitchFamily="18" charset="0"/>
                                <a:ea typeface="Helvetica" charset="0"/>
                                <a:cs typeface="Helvetica" charset="0"/>
                              </a:rPr>
                            </m:ctrlPr>
                          </m:sSubPr>
                          <m:e>
                            <m:r>
                              <a:rPr lang="en-US" sz="3200" i="1">
                                <a:solidFill>
                                  <a:srgbClr val="0070C0"/>
                                </a:solidFill>
                                <a:latin typeface="Cambria Math" panose="02040503050406030204" pitchFamily="18" charset="0"/>
                                <a:ea typeface="Helvetica" charset="0"/>
                                <a:cs typeface="Helvetica" charset="0"/>
                              </a:rPr>
                              <m:t>𝑥</m:t>
                            </m:r>
                          </m:e>
                          <m:sub>
                            <m:r>
                              <a:rPr lang="en-US" sz="3200" i="1">
                                <a:solidFill>
                                  <a:srgbClr val="C00000"/>
                                </a:solidFill>
                                <a:latin typeface="Cambria Math" panose="02040503050406030204" pitchFamily="18" charset="0"/>
                                <a:ea typeface="Helvetica" charset="0"/>
                                <a:cs typeface="Helvetica" charset="0"/>
                              </a:rPr>
                              <m:t>𝑁</m:t>
                            </m:r>
                          </m:sub>
                        </m:sSub>
                        <m:r>
                          <a:rPr lang="en-US" sz="3200" i="1">
                            <a:solidFill>
                              <a:srgbClr val="0070C0"/>
                            </a:solidFill>
                            <a:latin typeface="Cambria Math" panose="02040503050406030204" pitchFamily="18" charset="0"/>
                            <a:ea typeface="Helvetica" charset="0"/>
                            <a:cs typeface="Helvetica" charset="0"/>
                          </a:rPr>
                          <m:t>)</m:t>
                        </m:r>
                      </m:e>
                    </m:d>
                  </m:oMath>
                </a14:m>
                <a:r>
                  <a:rPr lang="en-US" sz="3200" dirty="0">
                    <a:latin typeface="Candara" panose="020E0502030303020204" pitchFamily="34" charset="0"/>
                    <a:ea typeface="Helvetica" charset="0"/>
                    <a:cs typeface="Helvetica" charset="0"/>
                  </a:rPr>
                  <a:t> is </a:t>
                </a:r>
                <a14:m>
                  <m:oMath xmlns:m="http://schemas.openxmlformats.org/officeDocument/2006/math">
                    <m:r>
                      <a:rPr lang="en-US" sz="3200" b="0" i="1" smtClean="0">
                        <a:solidFill>
                          <a:srgbClr val="0070C0"/>
                        </a:solidFill>
                        <a:latin typeface="Cambria Math" panose="02040503050406030204" pitchFamily="18" charset="0"/>
                        <a:ea typeface="Source Code Pro"/>
                        <a:cs typeface="Source Code Pro"/>
                        <a:sym typeface="Source Code Pro"/>
                      </a:rPr>
                      <m:t>≈</m:t>
                    </m:r>
                    <m:r>
                      <a:rPr lang="en-US" sz="3200" i="1">
                        <a:solidFill>
                          <a:srgbClr val="0070C0"/>
                        </a:solidFill>
                        <a:latin typeface="Cambria Math" panose="02040503050406030204" pitchFamily="18" charset="0"/>
                        <a:ea typeface="Source Code Pro"/>
                        <a:cs typeface="Source Code Pro"/>
                        <a:sym typeface="Source Code Pro"/>
                      </a:rPr>
                      <m:t>𝔼</m:t>
                    </m:r>
                    <m:d>
                      <m:dPr>
                        <m:begChr m:val="["/>
                        <m:endChr m:val="]"/>
                        <m:ctrlPr>
                          <a:rPr lang="en-US" sz="3200" i="1">
                            <a:solidFill>
                              <a:srgbClr val="0070C0"/>
                            </a:solidFill>
                            <a:latin typeface="Cambria Math" panose="02040503050406030204" pitchFamily="18" charset="0"/>
                            <a:ea typeface="Source Code Pro"/>
                            <a:cs typeface="Source Code Pro"/>
                            <a:sym typeface="Source Code Pro"/>
                          </a:rPr>
                        </m:ctrlPr>
                      </m:dPr>
                      <m:e>
                        <m:r>
                          <m:rPr>
                            <m:sty m:val="p"/>
                          </m:rPr>
                          <a:rPr lang="en-US" sz="3200">
                            <a:solidFill>
                              <a:srgbClr val="0070C0"/>
                            </a:solidFill>
                            <a:latin typeface="Cambria Math" panose="02040503050406030204" pitchFamily="18" charset="0"/>
                            <a:ea typeface="Source Code Pro"/>
                            <a:cs typeface="Source Code Pro"/>
                            <a:sym typeface="Source Code Pro"/>
                          </a:rPr>
                          <m:t>min</m:t>
                        </m:r>
                        <m:d>
                          <m:dPr>
                            <m:begChr m:val="{"/>
                            <m:endChr m:val="}"/>
                            <m:ctrlPr>
                              <a:rPr lang="en-US" sz="3200" i="1">
                                <a:solidFill>
                                  <a:srgbClr val="0070C0"/>
                                </a:solidFill>
                                <a:latin typeface="Cambria Math" panose="02040503050406030204" pitchFamily="18" charset="0"/>
                                <a:ea typeface="Source Code Pro"/>
                                <a:cs typeface="Source Code Pro"/>
                                <a:sym typeface="Source Code Pro"/>
                              </a:rPr>
                            </m:ctrlPr>
                          </m:dPr>
                          <m:e>
                            <m:sSub>
                              <m:sSubPr>
                                <m:ctrlPr>
                                  <a:rPr lang="en-US" sz="3200" i="1">
                                    <a:solidFill>
                                      <a:srgbClr val="0070C0"/>
                                    </a:solidFill>
                                    <a:latin typeface="Cambria Math" panose="02040503050406030204" pitchFamily="18" charset="0"/>
                                    <a:ea typeface="Helvetica" charset="0"/>
                                    <a:cs typeface="Helvetica" charset="0"/>
                                  </a:rPr>
                                </m:ctrlPr>
                              </m:sSubPr>
                              <m:e>
                                <m:r>
                                  <a:rPr lang="en-US" sz="3200" i="1">
                                    <a:solidFill>
                                      <a:srgbClr val="0070C0"/>
                                    </a:solidFill>
                                    <a:latin typeface="Cambria Math" panose="02040503050406030204" pitchFamily="18" charset="0"/>
                                    <a:ea typeface="Helvetica" charset="0"/>
                                    <a:cs typeface="Helvetica" charset="0"/>
                                  </a:rPr>
                                  <m:t>h</m:t>
                                </m:r>
                                <m:r>
                                  <a:rPr lang="en-US" sz="3200" b="1" i="1">
                                    <a:solidFill>
                                      <a:srgbClr val="0070C0"/>
                                    </a:solidFill>
                                    <a:latin typeface="Cambria Math" panose="02040503050406030204" pitchFamily="18" charset="0"/>
                                    <a:ea typeface="Helvetica" charset="0"/>
                                    <a:cs typeface="Helvetica" charset="0"/>
                                  </a:rPr>
                                  <m:t>(</m:t>
                                </m:r>
                                <m:r>
                                  <a:rPr lang="en-US" sz="3200" i="1">
                                    <a:solidFill>
                                      <a:srgbClr val="0070C0"/>
                                    </a:solidFill>
                                    <a:latin typeface="Cambria Math" panose="02040503050406030204" pitchFamily="18" charset="0"/>
                                    <a:ea typeface="Helvetica" charset="0"/>
                                    <a:cs typeface="Helvetica" charset="0"/>
                                  </a:rPr>
                                  <m:t>𝑥</m:t>
                                </m:r>
                              </m:e>
                              <m:sub>
                                <m:r>
                                  <a:rPr lang="en-US" sz="3200" i="1">
                                    <a:solidFill>
                                      <a:srgbClr val="0070C0"/>
                                    </a:solidFill>
                                    <a:latin typeface="Cambria Math" panose="02040503050406030204" pitchFamily="18" charset="0"/>
                                    <a:ea typeface="Helvetica" charset="0"/>
                                    <a:cs typeface="Helvetica" charset="0"/>
                                  </a:rPr>
                                  <m:t>1</m:t>
                                </m:r>
                              </m:sub>
                            </m:sSub>
                            <m:r>
                              <a:rPr lang="en-US" sz="3200" i="1">
                                <a:solidFill>
                                  <a:srgbClr val="0070C0"/>
                                </a:solidFill>
                                <a:latin typeface="Cambria Math" panose="02040503050406030204" pitchFamily="18" charset="0"/>
                                <a:ea typeface="Helvetica" charset="0"/>
                                <a:cs typeface="Helvetica" charset="0"/>
                              </a:rPr>
                              <m:t>),…,</m:t>
                            </m:r>
                            <m:r>
                              <a:rPr lang="en-US" sz="3200" i="1">
                                <a:solidFill>
                                  <a:srgbClr val="0070C0"/>
                                </a:solidFill>
                                <a:latin typeface="Cambria Math" panose="02040503050406030204" pitchFamily="18" charset="0"/>
                                <a:ea typeface="Helvetica" charset="0"/>
                                <a:cs typeface="Helvetica" charset="0"/>
                              </a:rPr>
                              <m:t>h</m:t>
                            </m:r>
                            <m:r>
                              <a:rPr lang="en-US" sz="3200" i="1">
                                <a:solidFill>
                                  <a:srgbClr val="0070C0"/>
                                </a:solidFill>
                                <a:latin typeface="Cambria Math" panose="02040503050406030204" pitchFamily="18" charset="0"/>
                                <a:ea typeface="Helvetica" charset="0"/>
                                <a:cs typeface="Helvetica" charset="0"/>
                              </a:rPr>
                              <m:t>(</m:t>
                            </m:r>
                            <m:sSub>
                              <m:sSubPr>
                                <m:ctrlPr>
                                  <a:rPr lang="en-US" sz="3200" i="1">
                                    <a:solidFill>
                                      <a:srgbClr val="0070C0"/>
                                    </a:solidFill>
                                    <a:latin typeface="Cambria Math" panose="02040503050406030204" pitchFamily="18" charset="0"/>
                                    <a:ea typeface="Helvetica" charset="0"/>
                                    <a:cs typeface="Helvetica" charset="0"/>
                                  </a:rPr>
                                </m:ctrlPr>
                              </m:sSubPr>
                              <m:e>
                                <m:r>
                                  <a:rPr lang="en-US" sz="3200" i="1">
                                    <a:solidFill>
                                      <a:srgbClr val="0070C0"/>
                                    </a:solidFill>
                                    <a:latin typeface="Cambria Math" panose="02040503050406030204" pitchFamily="18" charset="0"/>
                                    <a:ea typeface="Helvetica" charset="0"/>
                                    <a:cs typeface="Helvetica" charset="0"/>
                                  </a:rPr>
                                  <m:t>𝑥</m:t>
                                </m:r>
                              </m:e>
                              <m:sub>
                                <m:r>
                                  <a:rPr lang="en-US" sz="3200" i="1">
                                    <a:solidFill>
                                      <a:srgbClr val="C00000"/>
                                    </a:solidFill>
                                    <a:latin typeface="Cambria Math" panose="02040503050406030204" pitchFamily="18" charset="0"/>
                                    <a:ea typeface="Helvetica" charset="0"/>
                                    <a:cs typeface="Helvetica" charset="0"/>
                                  </a:rPr>
                                  <m:t>𝑁</m:t>
                                </m:r>
                              </m:sub>
                            </m:sSub>
                            <m:r>
                              <a:rPr lang="en-US" sz="3200" i="1">
                                <a:solidFill>
                                  <a:srgbClr val="0070C0"/>
                                </a:solidFill>
                                <a:latin typeface="Cambria Math" panose="02040503050406030204" pitchFamily="18" charset="0"/>
                                <a:ea typeface="Helvetica" charset="0"/>
                                <a:cs typeface="Helvetica" charset="0"/>
                              </a:rPr>
                              <m:t>)</m:t>
                            </m:r>
                          </m:e>
                        </m:d>
                      </m:e>
                    </m:d>
                  </m:oMath>
                </a14:m>
                <a:r>
                  <a:rPr lang="en-US" sz="3200" dirty="0">
                    <a:latin typeface="Candara" panose="020E0502030303020204" pitchFamily="34" charset="0"/>
                    <a:ea typeface="Helvetica" charset="0"/>
                    <a:cs typeface="Helvetica" charset="0"/>
                  </a:rPr>
                  <a:t> .</a:t>
                </a:r>
              </a:p>
            </p:txBody>
          </p:sp>
        </mc:Choice>
        <mc:Fallback>
          <p:sp>
            <p:nvSpPr>
              <p:cNvPr id="7" name="TextBox 6">
                <a:extLst>
                  <a:ext uri="{FF2B5EF4-FFF2-40B4-BE49-F238E27FC236}">
                    <a16:creationId xmlns:a16="http://schemas.microsoft.com/office/drawing/2014/main" id="{CB26397E-EB38-60DC-2CBC-987EBCCFD3EA}"/>
                  </a:ext>
                </a:extLst>
              </p:cNvPr>
              <p:cNvSpPr txBox="1">
                <a:spLocks noRot="1" noChangeAspect="1" noMove="1" noResize="1" noEditPoints="1" noAdjustHandles="1" noChangeArrowheads="1" noChangeShapeType="1" noTextEdit="1"/>
              </p:cNvSpPr>
              <p:nvPr/>
            </p:nvSpPr>
            <p:spPr>
              <a:xfrm>
                <a:off x="-229602" y="2294260"/>
                <a:ext cx="12189954" cy="584775"/>
              </a:xfrm>
              <a:prstGeom prst="rect">
                <a:avLst/>
              </a:prstGeom>
              <a:blipFill>
                <a:blip r:embed="rId3"/>
                <a:stretch>
                  <a:fillRect t="-12766" b="-319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9DA7DAC5-E242-D52F-D8BB-CED6BDC1BF5A}"/>
                  </a:ext>
                </a:extLst>
              </p:cNvPr>
              <p:cNvSpPr txBox="1"/>
              <p:nvPr/>
            </p:nvSpPr>
            <p:spPr>
              <a:xfrm>
                <a:off x="0" y="1490545"/>
                <a:ext cx="12094464" cy="584775"/>
              </a:xfrm>
              <a:prstGeom prst="rect">
                <a:avLst/>
              </a:prstGeom>
              <a:noFill/>
            </p:spPr>
            <p:txBody>
              <a:bodyPr wrap="square" rtlCol="0">
                <a:spAutoFit/>
              </a:bodyPr>
              <a:lstStyle/>
              <a:p>
                <a:pPr algn="ctr"/>
                <a:r>
                  <a:rPr lang="en-US" sz="3200" dirty="0">
                    <a:latin typeface="Candara" panose="020E0502030303020204" pitchFamily="34" charset="0"/>
                    <a:ea typeface="Helvetica" charset="0"/>
                    <a:cs typeface="Helvetica" charset="0"/>
                  </a:rPr>
                  <a:t>We can track </a:t>
                </a:r>
                <a14:m>
                  <m:oMath xmlns:m="http://schemas.openxmlformats.org/officeDocument/2006/math">
                    <m:r>
                      <m:rPr>
                        <m:sty m:val="p"/>
                      </m:rPr>
                      <a:rPr lang="en-US" sz="3200">
                        <a:solidFill>
                          <a:srgbClr val="0070C0"/>
                        </a:solidFill>
                        <a:latin typeface="Cambria Math" panose="02040503050406030204" pitchFamily="18" charset="0"/>
                        <a:ea typeface="Source Code Pro"/>
                        <a:cs typeface="Source Code Pro"/>
                        <a:sym typeface="Source Code Pro"/>
                      </a:rPr>
                      <m:t>min</m:t>
                    </m:r>
                    <m:d>
                      <m:dPr>
                        <m:begChr m:val="{"/>
                        <m:endChr m:val="}"/>
                        <m:ctrlPr>
                          <a:rPr lang="en-US" sz="3200" i="1">
                            <a:solidFill>
                              <a:srgbClr val="0070C0"/>
                            </a:solidFill>
                            <a:latin typeface="Cambria Math" panose="02040503050406030204" pitchFamily="18" charset="0"/>
                            <a:ea typeface="Source Code Pro"/>
                            <a:cs typeface="Source Code Pro"/>
                            <a:sym typeface="Source Code Pro"/>
                          </a:rPr>
                        </m:ctrlPr>
                      </m:dPr>
                      <m:e>
                        <m:sSub>
                          <m:sSubPr>
                            <m:ctrlPr>
                              <a:rPr lang="en-US" sz="3200" i="1">
                                <a:solidFill>
                                  <a:srgbClr val="0070C0"/>
                                </a:solidFill>
                                <a:latin typeface="Cambria Math" panose="02040503050406030204" pitchFamily="18" charset="0"/>
                                <a:ea typeface="Helvetica" charset="0"/>
                                <a:cs typeface="Helvetica" charset="0"/>
                              </a:rPr>
                            </m:ctrlPr>
                          </m:sSubPr>
                          <m:e>
                            <m:r>
                              <a:rPr lang="en-US" sz="3200" i="1">
                                <a:solidFill>
                                  <a:srgbClr val="0070C0"/>
                                </a:solidFill>
                                <a:latin typeface="Cambria Math" panose="02040503050406030204" pitchFamily="18" charset="0"/>
                                <a:ea typeface="Helvetica" charset="0"/>
                                <a:cs typeface="Helvetica" charset="0"/>
                              </a:rPr>
                              <m:t>h</m:t>
                            </m:r>
                            <m:r>
                              <a:rPr lang="en-US" sz="3200" b="1" i="1">
                                <a:solidFill>
                                  <a:srgbClr val="0070C0"/>
                                </a:solidFill>
                                <a:latin typeface="Cambria Math" panose="02040503050406030204" pitchFamily="18" charset="0"/>
                                <a:ea typeface="Helvetica" charset="0"/>
                                <a:cs typeface="Helvetica" charset="0"/>
                              </a:rPr>
                              <m:t>(</m:t>
                            </m:r>
                            <m:r>
                              <a:rPr lang="en-US" sz="3200" i="1">
                                <a:solidFill>
                                  <a:srgbClr val="0070C0"/>
                                </a:solidFill>
                                <a:latin typeface="Cambria Math" panose="02040503050406030204" pitchFamily="18" charset="0"/>
                                <a:ea typeface="Helvetica" charset="0"/>
                                <a:cs typeface="Helvetica" charset="0"/>
                              </a:rPr>
                              <m:t>𝑥</m:t>
                            </m:r>
                          </m:e>
                          <m:sub>
                            <m:r>
                              <a:rPr lang="en-US" sz="3200" i="1">
                                <a:solidFill>
                                  <a:srgbClr val="0070C0"/>
                                </a:solidFill>
                                <a:latin typeface="Cambria Math" panose="02040503050406030204" pitchFamily="18" charset="0"/>
                                <a:ea typeface="Helvetica" charset="0"/>
                                <a:cs typeface="Helvetica" charset="0"/>
                              </a:rPr>
                              <m:t>1</m:t>
                            </m:r>
                          </m:sub>
                        </m:sSub>
                        <m:r>
                          <a:rPr lang="en-US" sz="3200" i="1">
                            <a:solidFill>
                              <a:srgbClr val="0070C0"/>
                            </a:solidFill>
                            <a:latin typeface="Cambria Math" panose="02040503050406030204" pitchFamily="18" charset="0"/>
                            <a:ea typeface="Helvetica" charset="0"/>
                            <a:cs typeface="Helvetica" charset="0"/>
                          </a:rPr>
                          <m:t>),…,</m:t>
                        </m:r>
                        <m:r>
                          <a:rPr lang="en-US" sz="3200" i="1">
                            <a:solidFill>
                              <a:srgbClr val="0070C0"/>
                            </a:solidFill>
                            <a:latin typeface="Cambria Math" panose="02040503050406030204" pitchFamily="18" charset="0"/>
                            <a:ea typeface="Helvetica" charset="0"/>
                            <a:cs typeface="Helvetica" charset="0"/>
                          </a:rPr>
                          <m:t>h</m:t>
                        </m:r>
                        <m:r>
                          <a:rPr lang="en-US" sz="3200" i="1">
                            <a:solidFill>
                              <a:srgbClr val="0070C0"/>
                            </a:solidFill>
                            <a:latin typeface="Cambria Math" panose="02040503050406030204" pitchFamily="18" charset="0"/>
                            <a:ea typeface="Helvetica" charset="0"/>
                            <a:cs typeface="Helvetica" charset="0"/>
                          </a:rPr>
                          <m:t>(</m:t>
                        </m:r>
                        <m:sSub>
                          <m:sSubPr>
                            <m:ctrlPr>
                              <a:rPr lang="en-US" sz="3200" i="1">
                                <a:solidFill>
                                  <a:srgbClr val="0070C0"/>
                                </a:solidFill>
                                <a:latin typeface="Cambria Math" panose="02040503050406030204" pitchFamily="18" charset="0"/>
                                <a:ea typeface="Helvetica" charset="0"/>
                                <a:cs typeface="Helvetica" charset="0"/>
                              </a:rPr>
                            </m:ctrlPr>
                          </m:sSubPr>
                          <m:e>
                            <m:r>
                              <a:rPr lang="en-US" sz="3200" i="1">
                                <a:solidFill>
                                  <a:srgbClr val="0070C0"/>
                                </a:solidFill>
                                <a:latin typeface="Cambria Math" panose="02040503050406030204" pitchFamily="18" charset="0"/>
                                <a:ea typeface="Helvetica" charset="0"/>
                                <a:cs typeface="Helvetica" charset="0"/>
                              </a:rPr>
                              <m:t>𝑥</m:t>
                            </m:r>
                          </m:e>
                          <m:sub>
                            <m:r>
                              <a:rPr lang="en-US" sz="3200" i="1">
                                <a:solidFill>
                                  <a:srgbClr val="C00000"/>
                                </a:solidFill>
                                <a:latin typeface="Cambria Math" panose="02040503050406030204" pitchFamily="18" charset="0"/>
                                <a:ea typeface="Helvetica" charset="0"/>
                                <a:cs typeface="Helvetica" charset="0"/>
                              </a:rPr>
                              <m:t>𝑁</m:t>
                            </m:r>
                          </m:sub>
                        </m:sSub>
                        <m:r>
                          <a:rPr lang="en-US" sz="3200" i="1">
                            <a:solidFill>
                              <a:srgbClr val="0070C0"/>
                            </a:solidFill>
                            <a:latin typeface="Cambria Math" panose="02040503050406030204" pitchFamily="18" charset="0"/>
                            <a:ea typeface="Helvetica" charset="0"/>
                            <a:cs typeface="Helvetica" charset="0"/>
                          </a:rPr>
                          <m:t>)</m:t>
                        </m:r>
                      </m:e>
                    </m:d>
                  </m:oMath>
                </a14:m>
                <a:r>
                  <a:rPr lang="en-US" sz="3200" dirty="0">
                    <a:latin typeface="Candara" panose="020E0502030303020204" pitchFamily="34" charset="0"/>
                    <a:ea typeface="Helvetica" charset="0"/>
                    <a:cs typeface="Helvetica" charset="0"/>
                  </a:rPr>
                  <a:t> by storing only a single element. </a:t>
                </a:r>
              </a:p>
            </p:txBody>
          </p:sp>
        </mc:Choice>
        <mc:Fallback>
          <p:sp>
            <p:nvSpPr>
              <p:cNvPr id="3" name="TextBox 2">
                <a:extLst>
                  <a:ext uri="{FF2B5EF4-FFF2-40B4-BE49-F238E27FC236}">
                    <a16:creationId xmlns:a16="http://schemas.microsoft.com/office/drawing/2014/main" id="{9DA7DAC5-E242-D52F-D8BB-CED6BDC1BF5A}"/>
                  </a:ext>
                </a:extLst>
              </p:cNvPr>
              <p:cNvSpPr txBox="1">
                <a:spLocks noRot="1" noChangeAspect="1" noMove="1" noResize="1" noEditPoints="1" noAdjustHandles="1" noChangeArrowheads="1" noChangeShapeType="1" noTextEdit="1"/>
              </p:cNvSpPr>
              <p:nvPr/>
            </p:nvSpPr>
            <p:spPr>
              <a:xfrm>
                <a:off x="0" y="1490545"/>
                <a:ext cx="12094464" cy="584775"/>
              </a:xfrm>
              <a:prstGeom prst="rect">
                <a:avLst/>
              </a:prstGeom>
              <a:blipFill>
                <a:blip r:embed="rId4"/>
                <a:stretch>
                  <a:fillRect t="-12766" r="-630" b="-31915"/>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91CD1211-880C-BF95-E1B2-816B3CDEB587}"/>
              </a:ext>
            </a:extLst>
          </p:cNvPr>
          <p:cNvSpPr txBox="1"/>
          <p:nvPr/>
        </p:nvSpPr>
        <p:spPr>
          <a:xfrm>
            <a:off x="97536" y="3362385"/>
            <a:ext cx="7107936" cy="584775"/>
          </a:xfrm>
          <a:prstGeom prst="rect">
            <a:avLst/>
          </a:prstGeom>
          <a:noFill/>
        </p:spPr>
        <p:txBody>
          <a:bodyPr wrap="square" rtlCol="0">
            <a:spAutoFit/>
          </a:bodyPr>
          <a:lstStyle/>
          <a:p>
            <a:pPr algn="ctr"/>
            <a:r>
              <a:rPr lang="en-US" sz="3200" dirty="0">
                <a:latin typeface="Candara" panose="020E0502030303020204" pitchFamily="34" charset="0"/>
                <a:ea typeface="Helvetica" charset="0"/>
                <a:cs typeface="Helvetica" charset="0"/>
              </a:rPr>
              <a:t>Then we would be golden because </a:t>
            </a: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E5868841-1269-0FC2-90DC-5050BCDFB892}"/>
                  </a:ext>
                </a:extLst>
              </p:cNvPr>
              <p:cNvSpPr/>
              <p:nvPr/>
            </p:nvSpPr>
            <p:spPr>
              <a:xfrm>
                <a:off x="472291" y="3976026"/>
                <a:ext cx="5509777" cy="9089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solidFill>
                            <a:srgbClr val="0070C0"/>
                          </a:solidFill>
                          <a:latin typeface="Cambria Math" panose="02040503050406030204" pitchFamily="18" charset="0"/>
                          <a:ea typeface="Source Code Pro"/>
                          <a:cs typeface="Source Code Pro"/>
                          <a:sym typeface="Source Code Pro"/>
                        </a:rPr>
                        <m:t>𝔼</m:t>
                      </m:r>
                      <m:d>
                        <m:dPr>
                          <m:begChr m:val="["/>
                          <m:endChr m:val="]"/>
                          <m:ctrlPr>
                            <a:rPr lang="en-US" sz="2800" i="1">
                              <a:solidFill>
                                <a:srgbClr val="0070C0"/>
                              </a:solidFill>
                              <a:latin typeface="Cambria Math" panose="02040503050406030204" pitchFamily="18" charset="0"/>
                              <a:ea typeface="Source Code Pro"/>
                              <a:cs typeface="Source Code Pro"/>
                              <a:sym typeface="Source Code Pro"/>
                            </a:rPr>
                          </m:ctrlPr>
                        </m:dPr>
                        <m:e>
                          <m:r>
                            <m:rPr>
                              <m:sty m:val="p"/>
                            </m:rPr>
                            <a:rPr lang="en-US" sz="2800">
                              <a:solidFill>
                                <a:srgbClr val="0070C0"/>
                              </a:solidFill>
                              <a:latin typeface="Cambria Math" panose="02040503050406030204" pitchFamily="18" charset="0"/>
                              <a:ea typeface="Source Code Pro"/>
                              <a:cs typeface="Source Code Pro"/>
                              <a:sym typeface="Source Code Pro"/>
                            </a:rPr>
                            <m:t>min</m:t>
                          </m:r>
                          <m:d>
                            <m:dPr>
                              <m:begChr m:val="{"/>
                              <m:endChr m:val="}"/>
                              <m:ctrlPr>
                                <a:rPr lang="en-US" sz="2800" i="1">
                                  <a:solidFill>
                                    <a:srgbClr val="0070C0"/>
                                  </a:solidFill>
                                  <a:latin typeface="Cambria Math" panose="02040503050406030204" pitchFamily="18" charset="0"/>
                                  <a:ea typeface="Source Code Pro"/>
                                  <a:cs typeface="Source Code Pro"/>
                                  <a:sym typeface="Source Code Pro"/>
                                </a:rPr>
                              </m:ctrlPr>
                            </m:dPr>
                            <m:e>
                              <m:sSub>
                                <m:sSubPr>
                                  <m:ctrlPr>
                                    <a:rPr lang="en-US" sz="2800" i="1">
                                      <a:solidFill>
                                        <a:srgbClr val="0070C0"/>
                                      </a:solidFill>
                                      <a:latin typeface="Cambria Math" panose="02040503050406030204" pitchFamily="18" charset="0"/>
                                      <a:ea typeface="Helvetica" charset="0"/>
                                      <a:cs typeface="Helvetica" charset="0"/>
                                    </a:rPr>
                                  </m:ctrlPr>
                                </m:sSubPr>
                                <m:e>
                                  <m:r>
                                    <a:rPr lang="en-US" sz="2800" i="1">
                                      <a:solidFill>
                                        <a:srgbClr val="0070C0"/>
                                      </a:solidFill>
                                      <a:latin typeface="Cambria Math" panose="02040503050406030204" pitchFamily="18" charset="0"/>
                                      <a:ea typeface="Helvetica" charset="0"/>
                                      <a:cs typeface="Helvetica" charset="0"/>
                                    </a:rPr>
                                    <m:t>h</m:t>
                                  </m:r>
                                  <m:r>
                                    <a:rPr lang="en-US" sz="2800" b="1" i="1">
                                      <a:solidFill>
                                        <a:srgbClr val="0070C0"/>
                                      </a:solidFill>
                                      <a:latin typeface="Cambria Math" panose="02040503050406030204" pitchFamily="18" charset="0"/>
                                      <a:ea typeface="Helvetica" charset="0"/>
                                      <a:cs typeface="Helvetica" charset="0"/>
                                    </a:rPr>
                                    <m:t>(</m:t>
                                  </m:r>
                                  <m:r>
                                    <a:rPr lang="en-US" sz="2800" i="1">
                                      <a:solidFill>
                                        <a:srgbClr val="0070C0"/>
                                      </a:solidFill>
                                      <a:latin typeface="Cambria Math" panose="02040503050406030204" pitchFamily="18" charset="0"/>
                                      <a:ea typeface="Helvetica" charset="0"/>
                                      <a:cs typeface="Helvetica" charset="0"/>
                                    </a:rPr>
                                    <m:t>𝑥</m:t>
                                  </m:r>
                                </m:e>
                                <m:sub>
                                  <m:r>
                                    <a:rPr lang="en-US" sz="2800" i="1">
                                      <a:solidFill>
                                        <a:srgbClr val="0070C0"/>
                                      </a:solidFill>
                                      <a:latin typeface="Cambria Math" panose="02040503050406030204" pitchFamily="18" charset="0"/>
                                      <a:ea typeface="Helvetica" charset="0"/>
                                      <a:cs typeface="Helvetica" charset="0"/>
                                    </a:rPr>
                                    <m:t>1</m:t>
                                  </m:r>
                                </m:sub>
                              </m:sSub>
                              <m:r>
                                <a:rPr lang="en-US" sz="2800" i="1">
                                  <a:solidFill>
                                    <a:srgbClr val="0070C0"/>
                                  </a:solidFill>
                                  <a:latin typeface="Cambria Math" panose="02040503050406030204" pitchFamily="18" charset="0"/>
                                  <a:ea typeface="Helvetica" charset="0"/>
                                  <a:cs typeface="Helvetica" charset="0"/>
                                </a:rPr>
                                <m:t>),…,</m:t>
                              </m:r>
                              <m:r>
                                <a:rPr lang="en-US" sz="2800" i="1">
                                  <a:solidFill>
                                    <a:srgbClr val="0070C0"/>
                                  </a:solidFill>
                                  <a:latin typeface="Cambria Math" panose="02040503050406030204" pitchFamily="18" charset="0"/>
                                  <a:ea typeface="Helvetica" charset="0"/>
                                  <a:cs typeface="Helvetica" charset="0"/>
                                </a:rPr>
                                <m:t>h</m:t>
                              </m:r>
                              <m:r>
                                <a:rPr lang="en-US" sz="2800" i="1">
                                  <a:solidFill>
                                    <a:srgbClr val="0070C0"/>
                                  </a:solidFill>
                                  <a:latin typeface="Cambria Math" panose="02040503050406030204" pitchFamily="18" charset="0"/>
                                  <a:ea typeface="Helvetica" charset="0"/>
                                  <a:cs typeface="Helvetica" charset="0"/>
                                </a:rPr>
                                <m:t>(</m:t>
                              </m:r>
                              <m:sSub>
                                <m:sSubPr>
                                  <m:ctrlPr>
                                    <a:rPr lang="en-US" sz="2800" i="1">
                                      <a:solidFill>
                                        <a:srgbClr val="0070C0"/>
                                      </a:solidFill>
                                      <a:latin typeface="Cambria Math" panose="02040503050406030204" pitchFamily="18" charset="0"/>
                                      <a:ea typeface="Helvetica" charset="0"/>
                                      <a:cs typeface="Helvetica" charset="0"/>
                                    </a:rPr>
                                  </m:ctrlPr>
                                </m:sSubPr>
                                <m:e>
                                  <m:r>
                                    <a:rPr lang="en-US" sz="2800" i="1">
                                      <a:solidFill>
                                        <a:srgbClr val="0070C0"/>
                                      </a:solidFill>
                                      <a:latin typeface="Cambria Math" panose="02040503050406030204" pitchFamily="18" charset="0"/>
                                      <a:ea typeface="Helvetica" charset="0"/>
                                      <a:cs typeface="Helvetica" charset="0"/>
                                    </a:rPr>
                                    <m:t>𝑥</m:t>
                                  </m:r>
                                </m:e>
                                <m:sub>
                                  <m:r>
                                    <a:rPr lang="en-US" sz="2800" i="1">
                                      <a:solidFill>
                                        <a:srgbClr val="C00000"/>
                                      </a:solidFill>
                                      <a:latin typeface="Cambria Math" panose="02040503050406030204" pitchFamily="18" charset="0"/>
                                      <a:ea typeface="Helvetica" charset="0"/>
                                      <a:cs typeface="Helvetica" charset="0"/>
                                    </a:rPr>
                                    <m:t>𝑁</m:t>
                                  </m:r>
                                </m:sub>
                              </m:sSub>
                              <m:r>
                                <a:rPr lang="en-US" sz="2800" i="1">
                                  <a:solidFill>
                                    <a:srgbClr val="0070C0"/>
                                  </a:solidFill>
                                  <a:latin typeface="Cambria Math" panose="02040503050406030204" pitchFamily="18" charset="0"/>
                                  <a:ea typeface="Helvetica" charset="0"/>
                                  <a:cs typeface="Helvetica" charset="0"/>
                                </a:rPr>
                                <m:t>)</m:t>
                              </m:r>
                            </m:e>
                          </m:d>
                        </m:e>
                      </m:d>
                      <m:r>
                        <a:rPr lang="en-US" sz="2800" b="0" i="1" smtClean="0">
                          <a:solidFill>
                            <a:srgbClr val="0070C0"/>
                          </a:solidFill>
                          <a:latin typeface="Cambria Math" panose="02040503050406030204" pitchFamily="18" charset="0"/>
                          <a:ea typeface="Source Code Pro"/>
                          <a:cs typeface="Source Code Pro"/>
                          <a:sym typeface="Source Code Pro"/>
                        </a:rPr>
                        <m:t>=</m:t>
                      </m:r>
                      <m:f>
                        <m:fPr>
                          <m:ctrlPr>
                            <a:rPr lang="en-US" sz="2800" b="0" i="1" smtClean="0">
                              <a:solidFill>
                                <a:srgbClr val="0070C0"/>
                              </a:solidFill>
                              <a:latin typeface="Cambria Math" panose="02040503050406030204" pitchFamily="18" charset="0"/>
                              <a:ea typeface="Source Code Pro"/>
                              <a:cs typeface="Source Code Pro"/>
                              <a:sym typeface="Source Code Pro"/>
                            </a:rPr>
                          </m:ctrlPr>
                        </m:fPr>
                        <m:num>
                          <m:r>
                            <a:rPr lang="en-US" sz="2800" b="0" i="1" smtClean="0">
                              <a:solidFill>
                                <a:srgbClr val="0070C0"/>
                              </a:solidFill>
                              <a:latin typeface="Cambria Math" panose="02040503050406030204" pitchFamily="18" charset="0"/>
                              <a:ea typeface="Source Code Pro"/>
                              <a:cs typeface="Source Code Pro"/>
                              <a:sym typeface="Source Code Pro"/>
                            </a:rPr>
                            <m:t>1</m:t>
                          </m:r>
                        </m:num>
                        <m:den>
                          <m:r>
                            <a:rPr lang="en-US" sz="2800" i="1">
                              <a:solidFill>
                                <a:srgbClr val="036A18"/>
                              </a:solidFill>
                              <a:latin typeface="Cambria Math" panose="02040503050406030204" pitchFamily="18" charset="0"/>
                              <a:ea typeface="Helvetica" charset="0"/>
                              <a:cs typeface="Helvetica" charset="0"/>
                            </a:rPr>
                            <m:t>𝑚</m:t>
                          </m:r>
                          <m:r>
                            <a:rPr lang="en-US" sz="2800" b="0" i="0" smtClean="0">
                              <a:solidFill>
                                <a:srgbClr val="0070C0"/>
                              </a:solidFill>
                              <a:latin typeface="Cambria Math" panose="02040503050406030204" pitchFamily="18" charset="0"/>
                              <a:ea typeface="Source Code Pro"/>
                              <a:cs typeface="Source Code Pro"/>
                              <a:sym typeface="Source Code Pro"/>
                            </a:rPr>
                            <m:t>+1</m:t>
                          </m:r>
                        </m:den>
                      </m:f>
                    </m:oMath>
                  </m:oMathPara>
                </a14:m>
                <a:endParaRPr lang="en-US" sz="2800" dirty="0">
                  <a:latin typeface="Candara" panose="020E0502030303020204" pitchFamily="34" charset="0"/>
                </a:endParaRPr>
              </a:p>
            </p:txBody>
          </p:sp>
        </mc:Choice>
        <mc:Fallback>
          <p:sp>
            <p:nvSpPr>
              <p:cNvPr id="5" name="Rectangle 4">
                <a:extLst>
                  <a:ext uri="{FF2B5EF4-FFF2-40B4-BE49-F238E27FC236}">
                    <a16:creationId xmlns:a16="http://schemas.microsoft.com/office/drawing/2014/main" id="{E5868841-1269-0FC2-90DC-5050BCDFB892}"/>
                  </a:ext>
                </a:extLst>
              </p:cNvPr>
              <p:cNvSpPr>
                <a:spLocks noRot="1" noChangeAspect="1" noMove="1" noResize="1" noEditPoints="1" noAdjustHandles="1" noChangeArrowheads="1" noChangeShapeType="1" noTextEdit="1"/>
              </p:cNvSpPr>
              <p:nvPr/>
            </p:nvSpPr>
            <p:spPr>
              <a:xfrm>
                <a:off x="472291" y="3976026"/>
                <a:ext cx="5509777" cy="908967"/>
              </a:xfrm>
              <a:prstGeom prst="rect">
                <a:avLst/>
              </a:prstGeom>
              <a:blipFill>
                <a:blip r:embed="rId5"/>
                <a:stretch>
                  <a:fillRect b="-6849"/>
                </a:stretch>
              </a:blipFill>
            </p:spPr>
            <p:txBody>
              <a:bodyPr/>
              <a:lstStyle/>
              <a:p>
                <a:r>
                  <a:rPr lang="en-US">
                    <a:noFill/>
                  </a:rPr>
                  <a:t> </a:t>
                </a:r>
              </a:p>
            </p:txBody>
          </p:sp>
        </mc:Fallback>
      </mc:AlternateContent>
    </p:spTree>
    <p:extLst>
      <p:ext uri="{BB962C8B-B14F-4D97-AF65-F5344CB8AC3E}">
        <p14:creationId xmlns:p14="http://schemas.microsoft.com/office/powerpoint/2010/main" val="334622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7D49C-7EA5-D004-56B1-CC38AFFC51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A4E732-D5CA-F3E8-99D3-E8DB8A5AB0E0}"/>
              </a:ext>
            </a:extLst>
          </p:cNvPr>
          <p:cNvSpPr>
            <a:spLocks noGrp="1"/>
          </p:cNvSpPr>
          <p:nvPr>
            <p:ph type="title"/>
          </p:nvPr>
        </p:nvSpPr>
        <p:spPr/>
        <p:txBody>
          <a:bodyPr/>
          <a:lstStyle/>
          <a:p>
            <a:r>
              <a:rPr lang="en-US" dirty="0"/>
              <a:t>A super duper clever idea!!!!</a:t>
            </a:r>
          </a:p>
        </p:txBody>
      </p:sp>
      <mc:AlternateContent xmlns:mc="http://schemas.openxmlformats.org/markup-compatibility/2006">
        <mc:Choice xmlns:a14="http://schemas.microsoft.com/office/drawing/2010/main" Requires="a14">
          <p:sp>
            <p:nvSpPr>
              <p:cNvPr id="26" name="Rectangle 25">
                <a:extLst>
                  <a:ext uri="{FF2B5EF4-FFF2-40B4-BE49-F238E27FC236}">
                    <a16:creationId xmlns:a16="http://schemas.microsoft.com/office/drawing/2014/main" id="{A99484A4-E326-67AE-D6F2-06D4A52126C0}"/>
                  </a:ext>
                </a:extLst>
              </p:cNvPr>
              <p:cNvSpPr/>
              <p:nvPr/>
            </p:nvSpPr>
            <p:spPr>
              <a:xfrm>
                <a:off x="1098044" y="5561171"/>
                <a:ext cx="4767331" cy="758606"/>
              </a:xfrm>
              <a:prstGeom prst="rect">
                <a:avLst/>
              </a:prstGeom>
            </p:spPr>
            <p:txBody>
              <a:bodyPr wrap="none">
                <a:spAutoFit/>
              </a:bodyPr>
              <a:lstStyle/>
              <a:p>
                <a:r>
                  <a:rPr lang="en-US" sz="2800" dirty="0">
                    <a:solidFill>
                      <a:srgbClr val="036A18"/>
                    </a:solidFill>
                    <a:ea typeface="Helvetica" charset="0"/>
                    <a:cs typeface="Helvetica" charset="0"/>
                  </a:rPr>
                  <a:t>So </a:t>
                </a:r>
                <a14:m>
                  <m:oMath xmlns:m="http://schemas.openxmlformats.org/officeDocument/2006/math">
                    <m:r>
                      <a:rPr lang="en-US" sz="2800" i="1" smtClean="0">
                        <a:solidFill>
                          <a:srgbClr val="036A18"/>
                        </a:solidFill>
                        <a:latin typeface="Cambria Math" panose="02040503050406030204" pitchFamily="18" charset="0"/>
                        <a:ea typeface="Helvetica" charset="0"/>
                        <a:cs typeface="Helvetica" charset="0"/>
                      </a:rPr>
                      <m:t>𝑚</m:t>
                    </m:r>
                    <m:r>
                      <a:rPr lang="en-US" sz="2800" b="0" i="1" smtClean="0">
                        <a:solidFill>
                          <a:srgbClr val="0070C0"/>
                        </a:solidFill>
                        <a:latin typeface="Cambria Math" panose="02040503050406030204" pitchFamily="18" charset="0"/>
                        <a:ea typeface="Source Code Pro"/>
                        <a:cs typeface="Source Code Pro"/>
                        <a:sym typeface="Source Code Pro"/>
                      </a:rPr>
                      <m:t>=</m:t>
                    </m:r>
                    <m:f>
                      <m:fPr>
                        <m:ctrlPr>
                          <a:rPr lang="en-US" sz="2800" b="0" i="1" smtClean="0">
                            <a:solidFill>
                              <a:srgbClr val="0070C0"/>
                            </a:solidFill>
                            <a:latin typeface="Cambria Math" panose="02040503050406030204" pitchFamily="18" charset="0"/>
                            <a:ea typeface="Source Code Pro"/>
                            <a:cs typeface="Source Code Pro"/>
                            <a:sym typeface="Source Code Pro"/>
                          </a:rPr>
                        </m:ctrlPr>
                      </m:fPr>
                      <m:num>
                        <m:r>
                          <a:rPr lang="en-US" sz="2800" b="0" i="1" smtClean="0">
                            <a:solidFill>
                              <a:srgbClr val="0070C0"/>
                            </a:solidFill>
                            <a:latin typeface="Cambria Math" panose="02040503050406030204" pitchFamily="18" charset="0"/>
                            <a:ea typeface="Source Code Pro"/>
                            <a:cs typeface="Source Code Pro"/>
                            <a:sym typeface="Source Code Pro"/>
                          </a:rPr>
                          <m:t>1</m:t>
                        </m:r>
                      </m:num>
                      <m:den>
                        <m:r>
                          <a:rPr lang="en-US" sz="2800" i="1">
                            <a:solidFill>
                              <a:srgbClr val="0070C0"/>
                            </a:solidFill>
                            <a:latin typeface="Cambria Math" panose="02040503050406030204" pitchFamily="18" charset="0"/>
                            <a:ea typeface="Source Code Pro"/>
                            <a:cs typeface="Source Code Pro"/>
                            <a:sym typeface="Source Code Pro"/>
                          </a:rPr>
                          <m:t>𝔼</m:t>
                        </m:r>
                        <m:d>
                          <m:dPr>
                            <m:begChr m:val="["/>
                            <m:endChr m:val="]"/>
                            <m:ctrlPr>
                              <a:rPr lang="en-US" sz="2800" i="1">
                                <a:solidFill>
                                  <a:srgbClr val="0070C0"/>
                                </a:solidFill>
                                <a:latin typeface="Cambria Math" panose="02040503050406030204" pitchFamily="18" charset="0"/>
                                <a:ea typeface="Source Code Pro"/>
                                <a:cs typeface="Source Code Pro"/>
                                <a:sym typeface="Source Code Pro"/>
                              </a:rPr>
                            </m:ctrlPr>
                          </m:dPr>
                          <m:e>
                            <m:r>
                              <m:rPr>
                                <m:sty m:val="p"/>
                              </m:rPr>
                              <a:rPr lang="en-US" sz="2800">
                                <a:solidFill>
                                  <a:srgbClr val="0070C0"/>
                                </a:solidFill>
                                <a:latin typeface="Cambria Math" panose="02040503050406030204" pitchFamily="18" charset="0"/>
                                <a:ea typeface="Source Code Pro"/>
                                <a:cs typeface="Source Code Pro"/>
                                <a:sym typeface="Source Code Pro"/>
                              </a:rPr>
                              <m:t>min</m:t>
                            </m:r>
                            <m:d>
                              <m:dPr>
                                <m:begChr m:val="{"/>
                                <m:endChr m:val="}"/>
                                <m:ctrlPr>
                                  <a:rPr lang="en-US" sz="2800" i="1">
                                    <a:solidFill>
                                      <a:srgbClr val="0070C0"/>
                                    </a:solidFill>
                                    <a:latin typeface="Cambria Math" panose="02040503050406030204" pitchFamily="18" charset="0"/>
                                    <a:ea typeface="Source Code Pro"/>
                                    <a:cs typeface="Source Code Pro"/>
                                    <a:sym typeface="Source Code Pro"/>
                                  </a:rPr>
                                </m:ctrlPr>
                              </m:dPr>
                              <m:e>
                                <m:sSub>
                                  <m:sSubPr>
                                    <m:ctrlPr>
                                      <a:rPr lang="en-US" sz="2800" i="1">
                                        <a:solidFill>
                                          <a:srgbClr val="0070C0"/>
                                        </a:solidFill>
                                        <a:latin typeface="Cambria Math" panose="02040503050406030204" pitchFamily="18" charset="0"/>
                                        <a:ea typeface="Helvetica" charset="0"/>
                                        <a:cs typeface="Helvetica" charset="0"/>
                                      </a:rPr>
                                    </m:ctrlPr>
                                  </m:sSubPr>
                                  <m:e>
                                    <m:r>
                                      <a:rPr lang="en-US" sz="2800" i="1">
                                        <a:solidFill>
                                          <a:srgbClr val="0070C0"/>
                                        </a:solidFill>
                                        <a:latin typeface="Cambria Math" panose="02040503050406030204" pitchFamily="18" charset="0"/>
                                        <a:ea typeface="Helvetica" charset="0"/>
                                        <a:cs typeface="Helvetica" charset="0"/>
                                      </a:rPr>
                                      <m:t>h</m:t>
                                    </m:r>
                                    <m:r>
                                      <a:rPr lang="en-US" sz="2800" b="1" i="1">
                                        <a:solidFill>
                                          <a:srgbClr val="0070C0"/>
                                        </a:solidFill>
                                        <a:latin typeface="Cambria Math" panose="02040503050406030204" pitchFamily="18" charset="0"/>
                                        <a:ea typeface="Helvetica" charset="0"/>
                                        <a:cs typeface="Helvetica" charset="0"/>
                                      </a:rPr>
                                      <m:t>(</m:t>
                                    </m:r>
                                    <m:r>
                                      <a:rPr lang="en-US" sz="2800" i="1">
                                        <a:solidFill>
                                          <a:srgbClr val="0070C0"/>
                                        </a:solidFill>
                                        <a:latin typeface="Cambria Math" panose="02040503050406030204" pitchFamily="18" charset="0"/>
                                        <a:ea typeface="Helvetica" charset="0"/>
                                        <a:cs typeface="Helvetica" charset="0"/>
                                      </a:rPr>
                                      <m:t>𝑥</m:t>
                                    </m:r>
                                  </m:e>
                                  <m:sub>
                                    <m:r>
                                      <a:rPr lang="en-US" sz="2800" i="1">
                                        <a:solidFill>
                                          <a:srgbClr val="0070C0"/>
                                        </a:solidFill>
                                        <a:latin typeface="Cambria Math" panose="02040503050406030204" pitchFamily="18" charset="0"/>
                                        <a:ea typeface="Helvetica" charset="0"/>
                                        <a:cs typeface="Helvetica" charset="0"/>
                                      </a:rPr>
                                      <m:t>1</m:t>
                                    </m:r>
                                  </m:sub>
                                </m:sSub>
                                <m:r>
                                  <a:rPr lang="en-US" sz="2800" i="1">
                                    <a:solidFill>
                                      <a:srgbClr val="0070C0"/>
                                    </a:solidFill>
                                    <a:latin typeface="Cambria Math" panose="02040503050406030204" pitchFamily="18" charset="0"/>
                                    <a:ea typeface="Helvetica" charset="0"/>
                                    <a:cs typeface="Helvetica" charset="0"/>
                                  </a:rPr>
                                  <m:t>),…,</m:t>
                                </m:r>
                                <m:r>
                                  <a:rPr lang="en-US" sz="2800" i="1">
                                    <a:solidFill>
                                      <a:srgbClr val="0070C0"/>
                                    </a:solidFill>
                                    <a:latin typeface="Cambria Math" panose="02040503050406030204" pitchFamily="18" charset="0"/>
                                    <a:ea typeface="Helvetica" charset="0"/>
                                    <a:cs typeface="Helvetica" charset="0"/>
                                  </a:rPr>
                                  <m:t>h</m:t>
                                </m:r>
                                <m:r>
                                  <a:rPr lang="en-US" sz="2800" i="1">
                                    <a:solidFill>
                                      <a:srgbClr val="0070C0"/>
                                    </a:solidFill>
                                    <a:latin typeface="Cambria Math" panose="02040503050406030204" pitchFamily="18" charset="0"/>
                                    <a:ea typeface="Helvetica" charset="0"/>
                                    <a:cs typeface="Helvetica" charset="0"/>
                                  </a:rPr>
                                  <m:t>(</m:t>
                                </m:r>
                                <m:sSub>
                                  <m:sSubPr>
                                    <m:ctrlPr>
                                      <a:rPr lang="en-US" sz="2800" i="1">
                                        <a:solidFill>
                                          <a:srgbClr val="0070C0"/>
                                        </a:solidFill>
                                        <a:latin typeface="Cambria Math" panose="02040503050406030204" pitchFamily="18" charset="0"/>
                                        <a:ea typeface="Helvetica" charset="0"/>
                                        <a:cs typeface="Helvetica" charset="0"/>
                                      </a:rPr>
                                    </m:ctrlPr>
                                  </m:sSubPr>
                                  <m:e>
                                    <m:r>
                                      <a:rPr lang="en-US" sz="2800" i="1">
                                        <a:solidFill>
                                          <a:srgbClr val="0070C0"/>
                                        </a:solidFill>
                                        <a:latin typeface="Cambria Math" panose="02040503050406030204" pitchFamily="18" charset="0"/>
                                        <a:ea typeface="Helvetica" charset="0"/>
                                        <a:cs typeface="Helvetica" charset="0"/>
                                      </a:rPr>
                                      <m:t>𝑥</m:t>
                                    </m:r>
                                  </m:e>
                                  <m:sub>
                                    <m:r>
                                      <a:rPr lang="en-US" sz="2800" i="1">
                                        <a:solidFill>
                                          <a:srgbClr val="C00000"/>
                                        </a:solidFill>
                                        <a:latin typeface="Cambria Math" panose="02040503050406030204" pitchFamily="18" charset="0"/>
                                        <a:ea typeface="Helvetica" charset="0"/>
                                        <a:cs typeface="Helvetica" charset="0"/>
                                      </a:rPr>
                                      <m:t>𝑁</m:t>
                                    </m:r>
                                  </m:sub>
                                </m:sSub>
                                <m:r>
                                  <a:rPr lang="en-US" sz="2800" i="1">
                                    <a:solidFill>
                                      <a:srgbClr val="0070C0"/>
                                    </a:solidFill>
                                    <a:latin typeface="Cambria Math" panose="02040503050406030204" pitchFamily="18" charset="0"/>
                                    <a:ea typeface="Helvetica" charset="0"/>
                                    <a:cs typeface="Helvetica" charset="0"/>
                                  </a:rPr>
                                  <m:t>)</m:t>
                                </m:r>
                              </m:e>
                            </m:d>
                          </m:e>
                        </m:d>
                      </m:den>
                    </m:f>
                    <m:r>
                      <a:rPr lang="en-US" sz="2800" b="0" i="1" smtClean="0">
                        <a:solidFill>
                          <a:srgbClr val="0070C0"/>
                        </a:solidFill>
                        <a:latin typeface="Cambria Math" panose="02040503050406030204" pitchFamily="18" charset="0"/>
                        <a:ea typeface="Source Code Pro"/>
                        <a:cs typeface="Source Code Pro"/>
                        <a:sym typeface="Source Code Pro"/>
                      </a:rPr>
                      <m:t>−1</m:t>
                    </m:r>
                  </m:oMath>
                </a14:m>
                <a:endParaRPr lang="en-US" sz="2800" dirty="0">
                  <a:latin typeface="Candara" panose="020E0502030303020204" pitchFamily="34" charset="0"/>
                </a:endParaRPr>
              </a:p>
            </p:txBody>
          </p:sp>
        </mc:Choice>
        <mc:Fallback>
          <p:sp>
            <p:nvSpPr>
              <p:cNvPr id="26" name="Rectangle 25">
                <a:extLst>
                  <a:ext uri="{FF2B5EF4-FFF2-40B4-BE49-F238E27FC236}">
                    <a16:creationId xmlns:a16="http://schemas.microsoft.com/office/drawing/2014/main" id="{A99484A4-E326-67AE-D6F2-06D4A52126C0}"/>
                  </a:ext>
                </a:extLst>
              </p:cNvPr>
              <p:cNvSpPr>
                <a:spLocks noRot="1" noChangeAspect="1" noMove="1" noResize="1" noEditPoints="1" noAdjustHandles="1" noChangeArrowheads="1" noChangeShapeType="1" noTextEdit="1"/>
              </p:cNvSpPr>
              <p:nvPr/>
            </p:nvSpPr>
            <p:spPr>
              <a:xfrm>
                <a:off x="1098044" y="5561171"/>
                <a:ext cx="4767331" cy="758606"/>
              </a:xfrm>
              <a:prstGeom prst="rect">
                <a:avLst/>
              </a:prstGeom>
              <a:blipFill>
                <a:blip r:embed="rId2"/>
                <a:stretch>
                  <a:fillRect l="-2660" r="-266" b="-8197"/>
                </a:stretch>
              </a:blipFill>
            </p:spPr>
            <p:txBody>
              <a:bodyPr/>
              <a:lstStyle/>
              <a:p>
                <a:r>
                  <a:rPr lang="en-US">
                    <a:noFill/>
                  </a:rPr>
                  <a:t> </a:t>
                </a:r>
              </a:p>
            </p:txBody>
          </p:sp>
        </mc:Fallback>
      </mc:AlternateContent>
      <p:pic>
        <p:nvPicPr>
          <p:cNvPr id="28" name="Picture 27">
            <a:extLst>
              <a:ext uri="{FF2B5EF4-FFF2-40B4-BE49-F238E27FC236}">
                <a16:creationId xmlns:a16="http://schemas.microsoft.com/office/drawing/2014/main" id="{AEA65D7D-1A95-0993-0C6D-0A241C59DD26}"/>
              </a:ext>
            </a:extLst>
          </p:cNvPr>
          <p:cNvPicPr>
            <a:picLocks noChangeAspect="1"/>
          </p:cNvPicPr>
          <p:nvPr/>
        </p:nvPicPr>
        <p:blipFill rotWithShape="1">
          <a:blip r:embed="rId3"/>
          <a:srcRect l="11780" t="9899" b="7727"/>
          <a:stretch/>
        </p:blipFill>
        <p:spPr>
          <a:xfrm>
            <a:off x="8964821" y="3069054"/>
            <a:ext cx="3129643" cy="2238787"/>
          </a:xfrm>
          <a:prstGeom prst="rect">
            <a:avLst/>
          </a:prstGeom>
        </p:spPr>
      </p:pic>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5618D02B-BEFC-7252-4DA0-15CBE2B4CC75}"/>
                  </a:ext>
                </a:extLst>
              </p:cNvPr>
              <p:cNvSpPr/>
              <p:nvPr/>
            </p:nvSpPr>
            <p:spPr>
              <a:xfrm>
                <a:off x="726820" y="4458488"/>
                <a:ext cx="5509777" cy="9089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solidFill>
                            <a:srgbClr val="0070C0"/>
                          </a:solidFill>
                          <a:latin typeface="Cambria Math" panose="02040503050406030204" pitchFamily="18" charset="0"/>
                          <a:ea typeface="Source Code Pro"/>
                          <a:cs typeface="Source Code Pro"/>
                          <a:sym typeface="Source Code Pro"/>
                        </a:rPr>
                        <m:t>𝔼</m:t>
                      </m:r>
                      <m:d>
                        <m:dPr>
                          <m:begChr m:val="["/>
                          <m:endChr m:val="]"/>
                          <m:ctrlPr>
                            <a:rPr lang="en-US" sz="2800" i="1">
                              <a:solidFill>
                                <a:srgbClr val="0070C0"/>
                              </a:solidFill>
                              <a:latin typeface="Cambria Math" panose="02040503050406030204" pitchFamily="18" charset="0"/>
                              <a:ea typeface="Source Code Pro"/>
                              <a:cs typeface="Source Code Pro"/>
                              <a:sym typeface="Source Code Pro"/>
                            </a:rPr>
                          </m:ctrlPr>
                        </m:dPr>
                        <m:e>
                          <m:r>
                            <m:rPr>
                              <m:sty m:val="p"/>
                            </m:rPr>
                            <a:rPr lang="en-US" sz="2800">
                              <a:solidFill>
                                <a:srgbClr val="0070C0"/>
                              </a:solidFill>
                              <a:latin typeface="Cambria Math" panose="02040503050406030204" pitchFamily="18" charset="0"/>
                              <a:ea typeface="Source Code Pro"/>
                              <a:cs typeface="Source Code Pro"/>
                              <a:sym typeface="Source Code Pro"/>
                            </a:rPr>
                            <m:t>min</m:t>
                          </m:r>
                          <m:d>
                            <m:dPr>
                              <m:begChr m:val="{"/>
                              <m:endChr m:val="}"/>
                              <m:ctrlPr>
                                <a:rPr lang="en-US" sz="2800" i="1">
                                  <a:solidFill>
                                    <a:srgbClr val="0070C0"/>
                                  </a:solidFill>
                                  <a:latin typeface="Cambria Math" panose="02040503050406030204" pitchFamily="18" charset="0"/>
                                  <a:ea typeface="Source Code Pro"/>
                                  <a:cs typeface="Source Code Pro"/>
                                  <a:sym typeface="Source Code Pro"/>
                                </a:rPr>
                              </m:ctrlPr>
                            </m:dPr>
                            <m:e>
                              <m:sSub>
                                <m:sSubPr>
                                  <m:ctrlPr>
                                    <a:rPr lang="en-US" sz="2800" i="1">
                                      <a:solidFill>
                                        <a:srgbClr val="0070C0"/>
                                      </a:solidFill>
                                      <a:latin typeface="Cambria Math" panose="02040503050406030204" pitchFamily="18" charset="0"/>
                                      <a:ea typeface="Helvetica" charset="0"/>
                                      <a:cs typeface="Helvetica" charset="0"/>
                                    </a:rPr>
                                  </m:ctrlPr>
                                </m:sSubPr>
                                <m:e>
                                  <m:r>
                                    <a:rPr lang="en-US" sz="2800" i="1">
                                      <a:solidFill>
                                        <a:srgbClr val="0070C0"/>
                                      </a:solidFill>
                                      <a:latin typeface="Cambria Math" panose="02040503050406030204" pitchFamily="18" charset="0"/>
                                      <a:ea typeface="Helvetica" charset="0"/>
                                      <a:cs typeface="Helvetica" charset="0"/>
                                    </a:rPr>
                                    <m:t>h</m:t>
                                  </m:r>
                                  <m:r>
                                    <a:rPr lang="en-US" sz="2800" b="1" i="1">
                                      <a:solidFill>
                                        <a:srgbClr val="0070C0"/>
                                      </a:solidFill>
                                      <a:latin typeface="Cambria Math" panose="02040503050406030204" pitchFamily="18" charset="0"/>
                                      <a:ea typeface="Helvetica" charset="0"/>
                                      <a:cs typeface="Helvetica" charset="0"/>
                                    </a:rPr>
                                    <m:t>(</m:t>
                                  </m:r>
                                  <m:r>
                                    <a:rPr lang="en-US" sz="2800" i="1">
                                      <a:solidFill>
                                        <a:srgbClr val="0070C0"/>
                                      </a:solidFill>
                                      <a:latin typeface="Cambria Math" panose="02040503050406030204" pitchFamily="18" charset="0"/>
                                      <a:ea typeface="Helvetica" charset="0"/>
                                      <a:cs typeface="Helvetica" charset="0"/>
                                    </a:rPr>
                                    <m:t>𝑥</m:t>
                                  </m:r>
                                </m:e>
                                <m:sub>
                                  <m:r>
                                    <a:rPr lang="en-US" sz="2800" i="1">
                                      <a:solidFill>
                                        <a:srgbClr val="0070C0"/>
                                      </a:solidFill>
                                      <a:latin typeface="Cambria Math" panose="02040503050406030204" pitchFamily="18" charset="0"/>
                                      <a:ea typeface="Helvetica" charset="0"/>
                                      <a:cs typeface="Helvetica" charset="0"/>
                                    </a:rPr>
                                    <m:t>1</m:t>
                                  </m:r>
                                </m:sub>
                              </m:sSub>
                              <m:r>
                                <a:rPr lang="en-US" sz="2800" i="1">
                                  <a:solidFill>
                                    <a:srgbClr val="0070C0"/>
                                  </a:solidFill>
                                  <a:latin typeface="Cambria Math" panose="02040503050406030204" pitchFamily="18" charset="0"/>
                                  <a:ea typeface="Helvetica" charset="0"/>
                                  <a:cs typeface="Helvetica" charset="0"/>
                                </a:rPr>
                                <m:t>),…,</m:t>
                              </m:r>
                              <m:r>
                                <a:rPr lang="en-US" sz="2800" i="1">
                                  <a:solidFill>
                                    <a:srgbClr val="0070C0"/>
                                  </a:solidFill>
                                  <a:latin typeface="Cambria Math" panose="02040503050406030204" pitchFamily="18" charset="0"/>
                                  <a:ea typeface="Helvetica" charset="0"/>
                                  <a:cs typeface="Helvetica" charset="0"/>
                                </a:rPr>
                                <m:t>h</m:t>
                              </m:r>
                              <m:r>
                                <a:rPr lang="en-US" sz="2800" i="1">
                                  <a:solidFill>
                                    <a:srgbClr val="0070C0"/>
                                  </a:solidFill>
                                  <a:latin typeface="Cambria Math" panose="02040503050406030204" pitchFamily="18" charset="0"/>
                                  <a:ea typeface="Helvetica" charset="0"/>
                                  <a:cs typeface="Helvetica" charset="0"/>
                                </a:rPr>
                                <m:t>(</m:t>
                              </m:r>
                              <m:sSub>
                                <m:sSubPr>
                                  <m:ctrlPr>
                                    <a:rPr lang="en-US" sz="2800" i="1">
                                      <a:solidFill>
                                        <a:srgbClr val="0070C0"/>
                                      </a:solidFill>
                                      <a:latin typeface="Cambria Math" panose="02040503050406030204" pitchFamily="18" charset="0"/>
                                      <a:ea typeface="Helvetica" charset="0"/>
                                      <a:cs typeface="Helvetica" charset="0"/>
                                    </a:rPr>
                                  </m:ctrlPr>
                                </m:sSubPr>
                                <m:e>
                                  <m:r>
                                    <a:rPr lang="en-US" sz="2800" i="1">
                                      <a:solidFill>
                                        <a:srgbClr val="0070C0"/>
                                      </a:solidFill>
                                      <a:latin typeface="Cambria Math" panose="02040503050406030204" pitchFamily="18" charset="0"/>
                                      <a:ea typeface="Helvetica" charset="0"/>
                                      <a:cs typeface="Helvetica" charset="0"/>
                                    </a:rPr>
                                    <m:t>𝑥</m:t>
                                  </m:r>
                                </m:e>
                                <m:sub>
                                  <m:r>
                                    <a:rPr lang="en-US" sz="2800" i="1">
                                      <a:solidFill>
                                        <a:srgbClr val="C00000"/>
                                      </a:solidFill>
                                      <a:latin typeface="Cambria Math" panose="02040503050406030204" pitchFamily="18" charset="0"/>
                                      <a:ea typeface="Helvetica" charset="0"/>
                                      <a:cs typeface="Helvetica" charset="0"/>
                                    </a:rPr>
                                    <m:t>𝑁</m:t>
                                  </m:r>
                                </m:sub>
                              </m:sSub>
                              <m:r>
                                <a:rPr lang="en-US" sz="2800" i="1">
                                  <a:solidFill>
                                    <a:srgbClr val="0070C0"/>
                                  </a:solidFill>
                                  <a:latin typeface="Cambria Math" panose="02040503050406030204" pitchFamily="18" charset="0"/>
                                  <a:ea typeface="Helvetica" charset="0"/>
                                  <a:cs typeface="Helvetica" charset="0"/>
                                </a:rPr>
                                <m:t>)</m:t>
                              </m:r>
                            </m:e>
                          </m:d>
                        </m:e>
                      </m:d>
                      <m:r>
                        <a:rPr lang="en-US" sz="2800" b="0" i="1" smtClean="0">
                          <a:solidFill>
                            <a:srgbClr val="0070C0"/>
                          </a:solidFill>
                          <a:latin typeface="Cambria Math" panose="02040503050406030204" pitchFamily="18" charset="0"/>
                          <a:ea typeface="Source Code Pro"/>
                          <a:cs typeface="Source Code Pro"/>
                          <a:sym typeface="Source Code Pro"/>
                        </a:rPr>
                        <m:t>=</m:t>
                      </m:r>
                      <m:f>
                        <m:fPr>
                          <m:ctrlPr>
                            <a:rPr lang="en-US" sz="2800" b="0" i="1" smtClean="0">
                              <a:solidFill>
                                <a:srgbClr val="0070C0"/>
                              </a:solidFill>
                              <a:latin typeface="Cambria Math" panose="02040503050406030204" pitchFamily="18" charset="0"/>
                              <a:ea typeface="Source Code Pro"/>
                              <a:cs typeface="Source Code Pro"/>
                              <a:sym typeface="Source Code Pro"/>
                            </a:rPr>
                          </m:ctrlPr>
                        </m:fPr>
                        <m:num>
                          <m:r>
                            <a:rPr lang="en-US" sz="2800" b="0" i="1" smtClean="0">
                              <a:solidFill>
                                <a:srgbClr val="0070C0"/>
                              </a:solidFill>
                              <a:latin typeface="Cambria Math" panose="02040503050406030204" pitchFamily="18" charset="0"/>
                              <a:ea typeface="Source Code Pro"/>
                              <a:cs typeface="Source Code Pro"/>
                              <a:sym typeface="Source Code Pro"/>
                            </a:rPr>
                            <m:t>1</m:t>
                          </m:r>
                        </m:num>
                        <m:den>
                          <m:r>
                            <a:rPr lang="en-US" sz="2800" i="1">
                              <a:solidFill>
                                <a:srgbClr val="036A18"/>
                              </a:solidFill>
                              <a:latin typeface="Cambria Math" panose="02040503050406030204" pitchFamily="18" charset="0"/>
                              <a:ea typeface="Helvetica" charset="0"/>
                              <a:cs typeface="Helvetica" charset="0"/>
                            </a:rPr>
                            <m:t>𝑚</m:t>
                          </m:r>
                          <m:r>
                            <a:rPr lang="en-US" sz="2800" b="0" i="0" smtClean="0">
                              <a:solidFill>
                                <a:srgbClr val="0070C0"/>
                              </a:solidFill>
                              <a:latin typeface="Cambria Math" panose="02040503050406030204" pitchFamily="18" charset="0"/>
                              <a:ea typeface="Source Code Pro"/>
                              <a:cs typeface="Source Code Pro"/>
                              <a:sym typeface="Source Code Pro"/>
                            </a:rPr>
                            <m:t>+1</m:t>
                          </m:r>
                        </m:den>
                      </m:f>
                    </m:oMath>
                  </m:oMathPara>
                </a14:m>
                <a:endParaRPr lang="en-US" sz="2800" dirty="0">
                  <a:latin typeface="Candara" panose="020E0502030303020204" pitchFamily="34" charset="0"/>
                </a:endParaRPr>
              </a:p>
            </p:txBody>
          </p:sp>
        </mc:Choice>
        <mc:Fallback>
          <p:sp>
            <p:nvSpPr>
              <p:cNvPr id="6" name="Rectangle 5">
                <a:extLst>
                  <a:ext uri="{FF2B5EF4-FFF2-40B4-BE49-F238E27FC236}">
                    <a16:creationId xmlns:a16="http://schemas.microsoft.com/office/drawing/2014/main" id="{5618D02B-BEFC-7252-4DA0-15CBE2B4CC75}"/>
                  </a:ext>
                </a:extLst>
              </p:cNvPr>
              <p:cNvSpPr>
                <a:spLocks noRot="1" noChangeAspect="1" noMove="1" noResize="1" noEditPoints="1" noAdjustHandles="1" noChangeArrowheads="1" noChangeShapeType="1" noTextEdit="1"/>
              </p:cNvSpPr>
              <p:nvPr/>
            </p:nvSpPr>
            <p:spPr>
              <a:xfrm>
                <a:off x="726820" y="4458488"/>
                <a:ext cx="5509777" cy="908967"/>
              </a:xfrm>
              <a:prstGeom prst="rect">
                <a:avLst/>
              </a:prstGeom>
              <a:blipFill>
                <a:blip r:embed="rId4"/>
                <a:stretch>
                  <a:fillRect b="-684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E8CE10A9-8464-07EC-B1E8-CD5718F05941}"/>
                  </a:ext>
                </a:extLst>
              </p:cNvPr>
              <p:cNvSpPr txBox="1"/>
              <p:nvPr/>
            </p:nvSpPr>
            <p:spPr>
              <a:xfrm>
                <a:off x="-229602" y="2294260"/>
                <a:ext cx="12189954" cy="584775"/>
              </a:xfrm>
              <a:prstGeom prst="rect">
                <a:avLst/>
              </a:prstGeom>
              <a:noFill/>
            </p:spPr>
            <p:txBody>
              <a:bodyPr wrap="square" rtlCol="0">
                <a:spAutoFit/>
              </a:bodyPr>
              <a:lstStyle/>
              <a:p>
                <a:pPr algn="ctr"/>
                <a:r>
                  <a:rPr lang="en-US" sz="3200" dirty="0">
                    <a:latin typeface="Candara" panose="020E0502030303020204" pitchFamily="34" charset="0"/>
                    <a:ea typeface="Helvetica" charset="0"/>
                    <a:cs typeface="Helvetica" charset="0"/>
                  </a:rPr>
                  <a:t>Suppose that </a:t>
                </a:r>
                <a14:m>
                  <m:oMath xmlns:m="http://schemas.openxmlformats.org/officeDocument/2006/math">
                    <m:r>
                      <m:rPr>
                        <m:sty m:val="p"/>
                      </m:rPr>
                      <a:rPr lang="en-US" sz="3200">
                        <a:solidFill>
                          <a:srgbClr val="0070C0"/>
                        </a:solidFill>
                        <a:latin typeface="Cambria Math" panose="02040503050406030204" pitchFamily="18" charset="0"/>
                        <a:ea typeface="Source Code Pro"/>
                        <a:cs typeface="Source Code Pro"/>
                        <a:sym typeface="Source Code Pro"/>
                      </a:rPr>
                      <m:t>min</m:t>
                    </m:r>
                    <m:d>
                      <m:dPr>
                        <m:begChr m:val="{"/>
                        <m:endChr m:val="}"/>
                        <m:ctrlPr>
                          <a:rPr lang="en-US" sz="3200" i="1">
                            <a:solidFill>
                              <a:srgbClr val="0070C0"/>
                            </a:solidFill>
                            <a:latin typeface="Cambria Math" panose="02040503050406030204" pitchFamily="18" charset="0"/>
                            <a:ea typeface="Source Code Pro"/>
                            <a:cs typeface="Source Code Pro"/>
                            <a:sym typeface="Source Code Pro"/>
                          </a:rPr>
                        </m:ctrlPr>
                      </m:dPr>
                      <m:e>
                        <m:sSub>
                          <m:sSubPr>
                            <m:ctrlPr>
                              <a:rPr lang="en-US" sz="3200" i="1">
                                <a:solidFill>
                                  <a:srgbClr val="0070C0"/>
                                </a:solidFill>
                                <a:latin typeface="Cambria Math" panose="02040503050406030204" pitchFamily="18" charset="0"/>
                                <a:ea typeface="Helvetica" charset="0"/>
                                <a:cs typeface="Helvetica" charset="0"/>
                              </a:rPr>
                            </m:ctrlPr>
                          </m:sSubPr>
                          <m:e>
                            <m:r>
                              <a:rPr lang="en-US" sz="3200" i="1">
                                <a:solidFill>
                                  <a:srgbClr val="0070C0"/>
                                </a:solidFill>
                                <a:latin typeface="Cambria Math" panose="02040503050406030204" pitchFamily="18" charset="0"/>
                                <a:ea typeface="Helvetica" charset="0"/>
                                <a:cs typeface="Helvetica" charset="0"/>
                              </a:rPr>
                              <m:t>h</m:t>
                            </m:r>
                            <m:r>
                              <a:rPr lang="en-US" sz="3200" b="1" i="1">
                                <a:solidFill>
                                  <a:srgbClr val="0070C0"/>
                                </a:solidFill>
                                <a:latin typeface="Cambria Math" panose="02040503050406030204" pitchFamily="18" charset="0"/>
                                <a:ea typeface="Helvetica" charset="0"/>
                                <a:cs typeface="Helvetica" charset="0"/>
                              </a:rPr>
                              <m:t>(</m:t>
                            </m:r>
                            <m:r>
                              <a:rPr lang="en-US" sz="3200" i="1">
                                <a:solidFill>
                                  <a:srgbClr val="0070C0"/>
                                </a:solidFill>
                                <a:latin typeface="Cambria Math" panose="02040503050406030204" pitchFamily="18" charset="0"/>
                                <a:ea typeface="Helvetica" charset="0"/>
                                <a:cs typeface="Helvetica" charset="0"/>
                              </a:rPr>
                              <m:t>𝑥</m:t>
                            </m:r>
                          </m:e>
                          <m:sub>
                            <m:r>
                              <a:rPr lang="en-US" sz="3200" i="1">
                                <a:solidFill>
                                  <a:srgbClr val="0070C0"/>
                                </a:solidFill>
                                <a:latin typeface="Cambria Math" panose="02040503050406030204" pitchFamily="18" charset="0"/>
                                <a:ea typeface="Helvetica" charset="0"/>
                                <a:cs typeface="Helvetica" charset="0"/>
                              </a:rPr>
                              <m:t>1</m:t>
                            </m:r>
                          </m:sub>
                        </m:sSub>
                        <m:r>
                          <a:rPr lang="en-US" sz="3200" i="1">
                            <a:solidFill>
                              <a:srgbClr val="0070C0"/>
                            </a:solidFill>
                            <a:latin typeface="Cambria Math" panose="02040503050406030204" pitchFamily="18" charset="0"/>
                            <a:ea typeface="Helvetica" charset="0"/>
                            <a:cs typeface="Helvetica" charset="0"/>
                          </a:rPr>
                          <m:t>),…,</m:t>
                        </m:r>
                        <m:r>
                          <a:rPr lang="en-US" sz="3200" i="1">
                            <a:solidFill>
                              <a:srgbClr val="0070C0"/>
                            </a:solidFill>
                            <a:latin typeface="Cambria Math" panose="02040503050406030204" pitchFamily="18" charset="0"/>
                            <a:ea typeface="Helvetica" charset="0"/>
                            <a:cs typeface="Helvetica" charset="0"/>
                          </a:rPr>
                          <m:t>h</m:t>
                        </m:r>
                        <m:r>
                          <a:rPr lang="en-US" sz="3200" i="1">
                            <a:solidFill>
                              <a:srgbClr val="0070C0"/>
                            </a:solidFill>
                            <a:latin typeface="Cambria Math" panose="02040503050406030204" pitchFamily="18" charset="0"/>
                            <a:ea typeface="Helvetica" charset="0"/>
                            <a:cs typeface="Helvetica" charset="0"/>
                          </a:rPr>
                          <m:t>(</m:t>
                        </m:r>
                        <m:sSub>
                          <m:sSubPr>
                            <m:ctrlPr>
                              <a:rPr lang="en-US" sz="3200" i="1">
                                <a:solidFill>
                                  <a:srgbClr val="0070C0"/>
                                </a:solidFill>
                                <a:latin typeface="Cambria Math" panose="02040503050406030204" pitchFamily="18" charset="0"/>
                                <a:ea typeface="Helvetica" charset="0"/>
                                <a:cs typeface="Helvetica" charset="0"/>
                              </a:rPr>
                            </m:ctrlPr>
                          </m:sSubPr>
                          <m:e>
                            <m:r>
                              <a:rPr lang="en-US" sz="3200" i="1">
                                <a:solidFill>
                                  <a:srgbClr val="0070C0"/>
                                </a:solidFill>
                                <a:latin typeface="Cambria Math" panose="02040503050406030204" pitchFamily="18" charset="0"/>
                                <a:ea typeface="Helvetica" charset="0"/>
                                <a:cs typeface="Helvetica" charset="0"/>
                              </a:rPr>
                              <m:t>𝑥</m:t>
                            </m:r>
                          </m:e>
                          <m:sub>
                            <m:r>
                              <a:rPr lang="en-US" sz="3200" i="1">
                                <a:solidFill>
                                  <a:srgbClr val="C00000"/>
                                </a:solidFill>
                                <a:latin typeface="Cambria Math" panose="02040503050406030204" pitchFamily="18" charset="0"/>
                                <a:ea typeface="Helvetica" charset="0"/>
                                <a:cs typeface="Helvetica" charset="0"/>
                              </a:rPr>
                              <m:t>𝑁</m:t>
                            </m:r>
                          </m:sub>
                        </m:sSub>
                        <m:r>
                          <a:rPr lang="en-US" sz="3200" i="1">
                            <a:solidFill>
                              <a:srgbClr val="0070C0"/>
                            </a:solidFill>
                            <a:latin typeface="Cambria Math" panose="02040503050406030204" pitchFamily="18" charset="0"/>
                            <a:ea typeface="Helvetica" charset="0"/>
                            <a:cs typeface="Helvetica" charset="0"/>
                          </a:rPr>
                          <m:t>)</m:t>
                        </m:r>
                      </m:e>
                    </m:d>
                  </m:oMath>
                </a14:m>
                <a:r>
                  <a:rPr lang="en-US" sz="3200" dirty="0">
                    <a:latin typeface="Candara" panose="020E0502030303020204" pitchFamily="34" charset="0"/>
                    <a:ea typeface="Helvetica" charset="0"/>
                    <a:cs typeface="Helvetica" charset="0"/>
                  </a:rPr>
                  <a:t> is </a:t>
                </a:r>
                <a14:m>
                  <m:oMath xmlns:m="http://schemas.openxmlformats.org/officeDocument/2006/math">
                    <m:r>
                      <a:rPr lang="en-US" sz="3200" b="0" i="1" smtClean="0">
                        <a:solidFill>
                          <a:srgbClr val="0070C0"/>
                        </a:solidFill>
                        <a:latin typeface="Cambria Math" panose="02040503050406030204" pitchFamily="18" charset="0"/>
                        <a:ea typeface="Source Code Pro"/>
                        <a:cs typeface="Source Code Pro"/>
                        <a:sym typeface="Source Code Pro"/>
                      </a:rPr>
                      <m:t>≈</m:t>
                    </m:r>
                    <m:r>
                      <a:rPr lang="en-US" sz="3200" i="1">
                        <a:solidFill>
                          <a:srgbClr val="0070C0"/>
                        </a:solidFill>
                        <a:latin typeface="Cambria Math" panose="02040503050406030204" pitchFamily="18" charset="0"/>
                        <a:ea typeface="Source Code Pro"/>
                        <a:cs typeface="Source Code Pro"/>
                        <a:sym typeface="Source Code Pro"/>
                      </a:rPr>
                      <m:t>𝔼</m:t>
                    </m:r>
                    <m:d>
                      <m:dPr>
                        <m:begChr m:val="["/>
                        <m:endChr m:val="]"/>
                        <m:ctrlPr>
                          <a:rPr lang="en-US" sz="3200" i="1">
                            <a:solidFill>
                              <a:srgbClr val="0070C0"/>
                            </a:solidFill>
                            <a:latin typeface="Cambria Math" panose="02040503050406030204" pitchFamily="18" charset="0"/>
                            <a:ea typeface="Source Code Pro"/>
                            <a:cs typeface="Source Code Pro"/>
                            <a:sym typeface="Source Code Pro"/>
                          </a:rPr>
                        </m:ctrlPr>
                      </m:dPr>
                      <m:e>
                        <m:r>
                          <m:rPr>
                            <m:sty m:val="p"/>
                          </m:rPr>
                          <a:rPr lang="en-US" sz="3200">
                            <a:solidFill>
                              <a:srgbClr val="0070C0"/>
                            </a:solidFill>
                            <a:latin typeface="Cambria Math" panose="02040503050406030204" pitchFamily="18" charset="0"/>
                            <a:ea typeface="Source Code Pro"/>
                            <a:cs typeface="Source Code Pro"/>
                            <a:sym typeface="Source Code Pro"/>
                          </a:rPr>
                          <m:t>min</m:t>
                        </m:r>
                        <m:d>
                          <m:dPr>
                            <m:begChr m:val="{"/>
                            <m:endChr m:val="}"/>
                            <m:ctrlPr>
                              <a:rPr lang="en-US" sz="3200" i="1">
                                <a:solidFill>
                                  <a:srgbClr val="0070C0"/>
                                </a:solidFill>
                                <a:latin typeface="Cambria Math" panose="02040503050406030204" pitchFamily="18" charset="0"/>
                                <a:ea typeface="Source Code Pro"/>
                                <a:cs typeface="Source Code Pro"/>
                                <a:sym typeface="Source Code Pro"/>
                              </a:rPr>
                            </m:ctrlPr>
                          </m:dPr>
                          <m:e>
                            <m:sSub>
                              <m:sSubPr>
                                <m:ctrlPr>
                                  <a:rPr lang="en-US" sz="3200" i="1">
                                    <a:solidFill>
                                      <a:srgbClr val="0070C0"/>
                                    </a:solidFill>
                                    <a:latin typeface="Cambria Math" panose="02040503050406030204" pitchFamily="18" charset="0"/>
                                    <a:ea typeface="Helvetica" charset="0"/>
                                    <a:cs typeface="Helvetica" charset="0"/>
                                  </a:rPr>
                                </m:ctrlPr>
                              </m:sSubPr>
                              <m:e>
                                <m:r>
                                  <a:rPr lang="en-US" sz="3200" i="1">
                                    <a:solidFill>
                                      <a:srgbClr val="0070C0"/>
                                    </a:solidFill>
                                    <a:latin typeface="Cambria Math" panose="02040503050406030204" pitchFamily="18" charset="0"/>
                                    <a:ea typeface="Helvetica" charset="0"/>
                                    <a:cs typeface="Helvetica" charset="0"/>
                                  </a:rPr>
                                  <m:t>h</m:t>
                                </m:r>
                                <m:r>
                                  <a:rPr lang="en-US" sz="3200" b="1" i="1">
                                    <a:solidFill>
                                      <a:srgbClr val="0070C0"/>
                                    </a:solidFill>
                                    <a:latin typeface="Cambria Math" panose="02040503050406030204" pitchFamily="18" charset="0"/>
                                    <a:ea typeface="Helvetica" charset="0"/>
                                    <a:cs typeface="Helvetica" charset="0"/>
                                  </a:rPr>
                                  <m:t>(</m:t>
                                </m:r>
                                <m:r>
                                  <a:rPr lang="en-US" sz="3200" i="1">
                                    <a:solidFill>
                                      <a:srgbClr val="0070C0"/>
                                    </a:solidFill>
                                    <a:latin typeface="Cambria Math" panose="02040503050406030204" pitchFamily="18" charset="0"/>
                                    <a:ea typeface="Helvetica" charset="0"/>
                                    <a:cs typeface="Helvetica" charset="0"/>
                                  </a:rPr>
                                  <m:t>𝑥</m:t>
                                </m:r>
                              </m:e>
                              <m:sub>
                                <m:r>
                                  <a:rPr lang="en-US" sz="3200" i="1">
                                    <a:solidFill>
                                      <a:srgbClr val="0070C0"/>
                                    </a:solidFill>
                                    <a:latin typeface="Cambria Math" panose="02040503050406030204" pitchFamily="18" charset="0"/>
                                    <a:ea typeface="Helvetica" charset="0"/>
                                    <a:cs typeface="Helvetica" charset="0"/>
                                  </a:rPr>
                                  <m:t>1</m:t>
                                </m:r>
                              </m:sub>
                            </m:sSub>
                            <m:r>
                              <a:rPr lang="en-US" sz="3200" i="1">
                                <a:solidFill>
                                  <a:srgbClr val="0070C0"/>
                                </a:solidFill>
                                <a:latin typeface="Cambria Math" panose="02040503050406030204" pitchFamily="18" charset="0"/>
                                <a:ea typeface="Helvetica" charset="0"/>
                                <a:cs typeface="Helvetica" charset="0"/>
                              </a:rPr>
                              <m:t>),…,</m:t>
                            </m:r>
                            <m:r>
                              <a:rPr lang="en-US" sz="3200" i="1">
                                <a:solidFill>
                                  <a:srgbClr val="0070C0"/>
                                </a:solidFill>
                                <a:latin typeface="Cambria Math" panose="02040503050406030204" pitchFamily="18" charset="0"/>
                                <a:ea typeface="Helvetica" charset="0"/>
                                <a:cs typeface="Helvetica" charset="0"/>
                              </a:rPr>
                              <m:t>h</m:t>
                            </m:r>
                            <m:r>
                              <a:rPr lang="en-US" sz="3200" i="1">
                                <a:solidFill>
                                  <a:srgbClr val="0070C0"/>
                                </a:solidFill>
                                <a:latin typeface="Cambria Math" panose="02040503050406030204" pitchFamily="18" charset="0"/>
                                <a:ea typeface="Helvetica" charset="0"/>
                                <a:cs typeface="Helvetica" charset="0"/>
                              </a:rPr>
                              <m:t>(</m:t>
                            </m:r>
                            <m:sSub>
                              <m:sSubPr>
                                <m:ctrlPr>
                                  <a:rPr lang="en-US" sz="3200" i="1">
                                    <a:solidFill>
                                      <a:srgbClr val="0070C0"/>
                                    </a:solidFill>
                                    <a:latin typeface="Cambria Math" panose="02040503050406030204" pitchFamily="18" charset="0"/>
                                    <a:ea typeface="Helvetica" charset="0"/>
                                    <a:cs typeface="Helvetica" charset="0"/>
                                  </a:rPr>
                                </m:ctrlPr>
                              </m:sSubPr>
                              <m:e>
                                <m:r>
                                  <a:rPr lang="en-US" sz="3200" i="1">
                                    <a:solidFill>
                                      <a:srgbClr val="0070C0"/>
                                    </a:solidFill>
                                    <a:latin typeface="Cambria Math" panose="02040503050406030204" pitchFamily="18" charset="0"/>
                                    <a:ea typeface="Helvetica" charset="0"/>
                                    <a:cs typeface="Helvetica" charset="0"/>
                                  </a:rPr>
                                  <m:t>𝑥</m:t>
                                </m:r>
                              </m:e>
                              <m:sub>
                                <m:r>
                                  <a:rPr lang="en-US" sz="3200" i="1">
                                    <a:solidFill>
                                      <a:srgbClr val="C00000"/>
                                    </a:solidFill>
                                    <a:latin typeface="Cambria Math" panose="02040503050406030204" pitchFamily="18" charset="0"/>
                                    <a:ea typeface="Helvetica" charset="0"/>
                                    <a:cs typeface="Helvetica" charset="0"/>
                                  </a:rPr>
                                  <m:t>𝑁</m:t>
                                </m:r>
                              </m:sub>
                            </m:sSub>
                            <m:r>
                              <a:rPr lang="en-US" sz="3200" i="1">
                                <a:solidFill>
                                  <a:srgbClr val="0070C0"/>
                                </a:solidFill>
                                <a:latin typeface="Cambria Math" panose="02040503050406030204" pitchFamily="18" charset="0"/>
                                <a:ea typeface="Helvetica" charset="0"/>
                                <a:cs typeface="Helvetica" charset="0"/>
                              </a:rPr>
                              <m:t>)</m:t>
                            </m:r>
                          </m:e>
                        </m:d>
                      </m:e>
                    </m:d>
                  </m:oMath>
                </a14:m>
                <a:r>
                  <a:rPr lang="en-US" sz="3200" dirty="0">
                    <a:latin typeface="Candara" panose="020E0502030303020204" pitchFamily="34" charset="0"/>
                    <a:ea typeface="Helvetica" charset="0"/>
                    <a:cs typeface="Helvetica" charset="0"/>
                  </a:rPr>
                  <a:t> .</a:t>
                </a:r>
              </a:p>
            </p:txBody>
          </p:sp>
        </mc:Choice>
        <mc:Fallback>
          <p:sp>
            <p:nvSpPr>
              <p:cNvPr id="7" name="TextBox 6">
                <a:extLst>
                  <a:ext uri="{FF2B5EF4-FFF2-40B4-BE49-F238E27FC236}">
                    <a16:creationId xmlns:a16="http://schemas.microsoft.com/office/drawing/2014/main" id="{E8CE10A9-8464-07EC-B1E8-CD5718F05941}"/>
                  </a:ext>
                </a:extLst>
              </p:cNvPr>
              <p:cNvSpPr txBox="1">
                <a:spLocks noRot="1" noChangeAspect="1" noMove="1" noResize="1" noEditPoints="1" noAdjustHandles="1" noChangeArrowheads="1" noChangeShapeType="1" noTextEdit="1"/>
              </p:cNvSpPr>
              <p:nvPr/>
            </p:nvSpPr>
            <p:spPr>
              <a:xfrm>
                <a:off x="-229602" y="2294260"/>
                <a:ext cx="12189954" cy="584775"/>
              </a:xfrm>
              <a:prstGeom prst="rect">
                <a:avLst/>
              </a:prstGeom>
              <a:blipFill>
                <a:blip r:embed="rId5"/>
                <a:stretch>
                  <a:fillRect t="-12766" b="-319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D5A370A7-F4D8-792E-9F8A-4F6484A537A2}"/>
                  </a:ext>
                </a:extLst>
              </p:cNvPr>
              <p:cNvSpPr txBox="1"/>
              <p:nvPr/>
            </p:nvSpPr>
            <p:spPr>
              <a:xfrm>
                <a:off x="0" y="1490545"/>
                <a:ext cx="12094464" cy="584775"/>
              </a:xfrm>
              <a:prstGeom prst="rect">
                <a:avLst/>
              </a:prstGeom>
              <a:noFill/>
            </p:spPr>
            <p:txBody>
              <a:bodyPr wrap="square" rtlCol="0">
                <a:spAutoFit/>
              </a:bodyPr>
              <a:lstStyle/>
              <a:p>
                <a:pPr algn="ctr"/>
                <a:r>
                  <a:rPr lang="en-US" sz="3200" dirty="0">
                    <a:latin typeface="Candara" panose="020E0502030303020204" pitchFamily="34" charset="0"/>
                    <a:ea typeface="Helvetica" charset="0"/>
                    <a:cs typeface="Helvetica" charset="0"/>
                  </a:rPr>
                  <a:t>We can track </a:t>
                </a:r>
                <a14:m>
                  <m:oMath xmlns:m="http://schemas.openxmlformats.org/officeDocument/2006/math">
                    <m:r>
                      <m:rPr>
                        <m:sty m:val="p"/>
                      </m:rPr>
                      <a:rPr lang="en-US" sz="3200">
                        <a:solidFill>
                          <a:srgbClr val="0070C0"/>
                        </a:solidFill>
                        <a:latin typeface="Cambria Math" panose="02040503050406030204" pitchFamily="18" charset="0"/>
                        <a:ea typeface="Source Code Pro"/>
                        <a:cs typeface="Source Code Pro"/>
                        <a:sym typeface="Source Code Pro"/>
                      </a:rPr>
                      <m:t>min</m:t>
                    </m:r>
                    <m:d>
                      <m:dPr>
                        <m:begChr m:val="{"/>
                        <m:endChr m:val="}"/>
                        <m:ctrlPr>
                          <a:rPr lang="en-US" sz="3200" i="1">
                            <a:solidFill>
                              <a:srgbClr val="0070C0"/>
                            </a:solidFill>
                            <a:latin typeface="Cambria Math" panose="02040503050406030204" pitchFamily="18" charset="0"/>
                            <a:ea typeface="Source Code Pro"/>
                            <a:cs typeface="Source Code Pro"/>
                            <a:sym typeface="Source Code Pro"/>
                          </a:rPr>
                        </m:ctrlPr>
                      </m:dPr>
                      <m:e>
                        <m:sSub>
                          <m:sSubPr>
                            <m:ctrlPr>
                              <a:rPr lang="en-US" sz="3200" i="1">
                                <a:solidFill>
                                  <a:srgbClr val="0070C0"/>
                                </a:solidFill>
                                <a:latin typeface="Cambria Math" panose="02040503050406030204" pitchFamily="18" charset="0"/>
                                <a:ea typeface="Helvetica" charset="0"/>
                                <a:cs typeface="Helvetica" charset="0"/>
                              </a:rPr>
                            </m:ctrlPr>
                          </m:sSubPr>
                          <m:e>
                            <m:r>
                              <a:rPr lang="en-US" sz="3200" i="1">
                                <a:solidFill>
                                  <a:srgbClr val="0070C0"/>
                                </a:solidFill>
                                <a:latin typeface="Cambria Math" panose="02040503050406030204" pitchFamily="18" charset="0"/>
                                <a:ea typeface="Helvetica" charset="0"/>
                                <a:cs typeface="Helvetica" charset="0"/>
                              </a:rPr>
                              <m:t>h</m:t>
                            </m:r>
                            <m:r>
                              <a:rPr lang="en-US" sz="3200" b="1" i="1">
                                <a:solidFill>
                                  <a:srgbClr val="0070C0"/>
                                </a:solidFill>
                                <a:latin typeface="Cambria Math" panose="02040503050406030204" pitchFamily="18" charset="0"/>
                                <a:ea typeface="Helvetica" charset="0"/>
                                <a:cs typeface="Helvetica" charset="0"/>
                              </a:rPr>
                              <m:t>(</m:t>
                            </m:r>
                            <m:r>
                              <a:rPr lang="en-US" sz="3200" i="1">
                                <a:solidFill>
                                  <a:srgbClr val="0070C0"/>
                                </a:solidFill>
                                <a:latin typeface="Cambria Math" panose="02040503050406030204" pitchFamily="18" charset="0"/>
                                <a:ea typeface="Helvetica" charset="0"/>
                                <a:cs typeface="Helvetica" charset="0"/>
                              </a:rPr>
                              <m:t>𝑥</m:t>
                            </m:r>
                          </m:e>
                          <m:sub>
                            <m:r>
                              <a:rPr lang="en-US" sz="3200" i="1">
                                <a:solidFill>
                                  <a:srgbClr val="0070C0"/>
                                </a:solidFill>
                                <a:latin typeface="Cambria Math" panose="02040503050406030204" pitchFamily="18" charset="0"/>
                                <a:ea typeface="Helvetica" charset="0"/>
                                <a:cs typeface="Helvetica" charset="0"/>
                              </a:rPr>
                              <m:t>1</m:t>
                            </m:r>
                          </m:sub>
                        </m:sSub>
                        <m:r>
                          <a:rPr lang="en-US" sz="3200" i="1">
                            <a:solidFill>
                              <a:srgbClr val="0070C0"/>
                            </a:solidFill>
                            <a:latin typeface="Cambria Math" panose="02040503050406030204" pitchFamily="18" charset="0"/>
                            <a:ea typeface="Helvetica" charset="0"/>
                            <a:cs typeface="Helvetica" charset="0"/>
                          </a:rPr>
                          <m:t>),…,</m:t>
                        </m:r>
                        <m:r>
                          <a:rPr lang="en-US" sz="3200" i="1">
                            <a:solidFill>
                              <a:srgbClr val="0070C0"/>
                            </a:solidFill>
                            <a:latin typeface="Cambria Math" panose="02040503050406030204" pitchFamily="18" charset="0"/>
                            <a:ea typeface="Helvetica" charset="0"/>
                            <a:cs typeface="Helvetica" charset="0"/>
                          </a:rPr>
                          <m:t>h</m:t>
                        </m:r>
                        <m:r>
                          <a:rPr lang="en-US" sz="3200" i="1">
                            <a:solidFill>
                              <a:srgbClr val="0070C0"/>
                            </a:solidFill>
                            <a:latin typeface="Cambria Math" panose="02040503050406030204" pitchFamily="18" charset="0"/>
                            <a:ea typeface="Helvetica" charset="0"/>
                            <a:cs typeface="Helvetica" charset="0"/>
                          </a:rPr>
                          <m:t>(</m:t>
                        </m:r>
                        <m:sSub>
                          <m:sSubPr>
                            <m:ctrlPr>
                              <a:rPr lang="en-US" sz="3200" i="1">
                                <a:solidFill>
                                  <a:srgbClr val="0070C0"/>
                                </a:solidFill>
                                <a:latin typeface="Cambria Math" panose="02040503050406030204" pitchFamily="18" charset="0"/>
                                <a:ea typeface="Helvetica" charset="0"/>
                                <a:cs typeface="Helvetica" charset="0"/>
                              </a:rPr>
                            </m:ctrlPr>
                          </m:sSubPr>
                          <m:e>
                            <m:r>
                              <a:rPr lang="en-US" sz="3200" i="1">
                                <a:solidFill>
                                  <a:srgbClr val="0070C0"/>
                                </a:solidFill>
                                <a:latin typeface="Cambria Math" panose="02040503050406030204" pitchFamily="18" charset="0"/>
                                <a:ea typeface="Helvetica" charset="0"/>
                                <a:cs typeface="Helvetica" charset="0"/>
                              </a:rPr>
                              <m:t>𝑥</m:t>
                            </m:r>
                          </m:e>
                          <m:sub>
                            <m:r>
                              <a:rPr lang="en-US" sz="3200" i="1">
                                <a:solidFill>
                                  <a:srgbClr val="C00000"/>
                                </a:solidFill>
                                <a:latin typeface="Cambria Math" panose="02040503050406030204" pitchFamily="18" charset="0"/>
                                <a:ea typeface="Helvetica" charset="0"/>
                                <a:cs typeface="Helvetica" charset="0"/>
                              </a:rPr>
                              <m:t>𝑁</m:t>
                            </m:r>
                          </m:sub>
                        </m:sSub>
                        <m:r>
                          <a:rPr lang="en-US" sz="3200" i="1">
                            <a:solidFill>
                              <a:srgbClr val="0070C0"/>
                            </a:solidFill>
                            <a:latin typeface="Cambria Math" panose="02040503050406030204" pitchFamily="18" charset="0"/>
                            <a:ea typeface="Helvetica" charset="0"/>
                            <a:cs typeface="Helvetica" charset="0"/>
                          </a:rPr>
                          <m:t>)</m:t>
                        </m:r>
                      </m:e>
                    </m:d>
                  </m:oMath>
                </a14:m>
                <a:r>
                  <a:rPr lang="en-US" sz="3200" dirty="0">
                    <a:latin typeface="Candara" panose="020E0502030303020204" pitchFamily="34" charset="0"/>
                    <a:ea typeface="Helvetica" charset="0"/>
                    <a:cs typeface="Helvetica" charset="0"/>
                  </a:rPr>
                  <a:t> by storing only a single element. </a:t>
                </a:r>
              </a:p>
            </p:txBody>
          </p:sp>
        </mc:Choice>
        <mc:Fallback>
          <p:sp>
            <p:nvSpPr>
              <p:cNvPr id="3" name="TextBox 2">
                <a:extLst>
                  <a:ext uri="{FF2B5EF4-FFF2-40B4-BE49-F238E27FC236}">
                    <a16:creationId xmlns:a16="http://schemas.microsoft.com/office/drawing/2014/main" id="{D5A370A7-F4D8-792E-9F8A-4F6484A537A2}"/>
                  </a:ext>
                </a:extLst>
              </p:cNvPr>
              <p:cNvSpPr txBox="1">
                <a:spLocks noRot="1" noChangeAspect="1" noMove="1" noResize="1" noEditPoints="1" noAdjustHandles="1" noChangeArrowheads="1" noChangeShapeType="1" noTextEdit="1"/>
              </p:cNvSpPr>
              <p:nvPr/>
            </p:nvSpPr>
            <p:spPr>
              <a:xfrm>
                <a:off x="0" y="1490545"/>
                <a:ext cx="12094464" cy="584775"/>
              </a:xfrm>
              <a:prstGeom prst="rect">
                <a:avLst/>
              </a:prstGeom>
              <a:blipFill>
                <a:blip r:embed="rId6"/>
                <a:stretch>
                  <a:fillRect t="-12766" r="-630" b="-31915"/>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676C5610-E43E-BFA2-1CB8-87ABA7E44CEF}"/>
              </a:ext>
            </a:extLst>
          </p:cNvPr>
          <p:cNvSpPr txBox="1"/>
          <p:nvPr/>
        </p:nvSpPr>
        <p:spPr>
          <a:xfrm>
            <a:off x="97536" y="3362385"/>
            <a:ext cx="5509777" cy="584775"/>
          </a:xfrm>
          <a:prstGeom prst="rect">
            <a:avLst/>
          </a:prstGeom>
          <a:noFill/>
        </p:spPr>
        <p:txBody>
          <a:bodyPr wrap="square" rtlCol="0">
            <a:spAutoFit/>
          </a:bodyPr>
          <a:lstStyle/>
          <a:p>
            <a:pPr algn="ctr"/>
            <a:r>
              <a:rPr lang="en-US" sz="3200" dirty="0">
                <a:latin typeface="Candara" panose="020E0502030303020204" pitchFamily="34" charset="0"/>
                <a:ea typeface="Helvetica" charset="0"/>
                <a:cs typeface="Helvetica" charset="0"/>
              </a:rPr>
              <a:t>Then we would be golden! </a:t>
            </a:r>
          </a:p>
        </p:txBody>
      </p:sp>
    </p:spTree>
    <p:extLst>
      <p:ext uri="{BB962C8B-B14F-4D97-AF65-F5344CB8AC3E}">
        <p14:creationId xmlns:p14="http://schemas.microsoft.com/office/powerpoint/2010/main" val="412757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75FC4-1362-F8BB-6C0D-DB0E9CE8F7C7}"/>
              </a:ext>
            </a:extLst>
          </p:cNvPr>
          <p:cNvSpPr>
            <a:spLocks noGrp="1"/>
          </p:cNvSpPr>
          <p:nvPr>
            <p:ph type="title"/>
          </p:nvPr>
        </p:nvSpPr>
        <p:spPr/>
        <p:txBody>
          <a:bodyPr/>
          <a:lstStyle/>
          <a:p>
            <a:r>
              <a:rPr lang="en-US" dirty="0"/>
              <a:t>The </a:t>
            </a:r>
            <a:r>
              <a:rPr lang="en-US" dirty="0" err="1"/>
              <a:t>MinHash</a:t>
            </a:r>
            <a:r>
              <a:rPr lang="en-US" dirty="0"/>
              <a:t> Algorithm – Idea</a:t>
            </a:r>
          </a:p>
        </p:txBody>
      </p:sp>
      <mc:AlternateContent xmlns:mc="http://schemas.openxmlformats.org/markup-compatibility/2006" xmlns:a14="http://schemas.microsoft.com/office/drawing/2010/main">
        <mc:Choice Requires="a14">
          <p:sp>
            <p:nvSpPr>
              <p:cNvPr id="27" name="Content Placeholder 26">
                <a:extLst>
                  <a:ext uri="{FF2B5EF4-FFF2-40B4-BE49-F238E27FC236}">
                    <a16:creationId xmlns:a16="http://schemas.microsoft.com/office/drawing/2014/main" id="{C5215320-4589-CDE5-A601-FF1957222121}"/>
                  </a:ext>
                </a:extLst>
              </p:cNvPr>
              <p:cNvSpPr>
                <a:spLocks noGrp="1"/>
              </p:cNvSpPr>
              <p:nvPr>
                <p:ph idx="1"/>
              </p:nvPr>
            </p:nvSpPr>
            <p:spPr/>
            <p:txBody>
              <a:bodyPr/>
              <a:lstStyle/>
              <a:p>
                <a:pPr marL="514350" indent="-514350">
                  <a:buFont typeface="+mj-lt"/>
                  <a:buAutoNum type="arabicPeriod"/>
                </a:pPr>
                <a:r>
                  <a:rPr lang="en-US" dirty="0"/>
                  <a:t>Compute </a:t>
                </a:r>
                <a14:m>
                  <m:oMath xmlns:m="http://schemas.openxmlformats.org/officeDocument/2006/math">
                    <m:r>
                      <m:rPr>
                        <m:sty m:val="p"/>
                      </m:rPr>
                      <a:rPr lang="en-US">
                        <a:solidFill>
                          <a:srgbClr val="0070C0"/>
                        </a:solidFill>
                        <a:latin typeface="Cambria Math" panose="02040503050406030204" pitchFamily="18" charset="0"/>
                        <a:ea typeface="Helvetica" charset="0"/>
                        <a:cs typeface="Helvetica" charset="0"/>
                      </a:rPr>
                      <m:t>val</m:t>
                    </m:r>
                    <m:r>
                      <a:rPr lang="en-US" b="0" i="1" smtClean="0">
                        <a:solidFill>
                          <a:srgbClr val="0070C0"/>
                        </a:solidFill>
                        <a:latin typeface="Cambria Math" panose="02040503050406030204" pitchFamily="18" charset="0"/>
                        <a:ea typeface="Helvetica" charset="0"/>
                        <a:cs typeface="Helvetica" charset="0"/>
                      </a:rPr>
                      <m:t>=</m:t>
                    </m:r>
                    <m:func>
                      <m:funcPr>
                        <m:ctrlPr>
                          <a:rPr lang="en-US" i="1">
                            <a:solidFill>
                              <a:srgbClr val="0070C0"/>
                            </a:solidFill>
                            <a:latin typeface="Cambria Math" panose="02040503050406030204" pitchFamily="18" charset="0"/>
                            <a:ea typeface="Helvetica" charset="0"/>
                            <a:cs typeface="Helvetica" charset="0"/>
                          </a:rPr>
                        </m:ctrlPr>
                      </m:funcPr>
                      <m:fName>
                        <m:r>
                          <m:rPr>
                            <m:sty m:val="p"/>
                          </m:rPr>
                          <a:rPr lang="en-US">
                            <a:solidFill>
                              <a:srgbClr val="0070C0"/>
                            </a:solidFill>
                            <a:latin typeface="Cambria Math" panose="02040503050406030204" pitchFamily="18" charset="0"/>
                            <a:ea typeface="Helvetica" charset="0"/>
                            <a:cs typeface="Helvetica" charset="0"/>
                          </a:rPr>
                          <m:t>min</m:t>
                        </m:r>
                      </m:fName>
                      <m:e>
                        <m:r>
                          <a:rPr lang="en-US" i="1">
                            <a:solidFill>
                              <a:srgbClr val="0070C0"/>
                            </a:solidFill>
                            <a:latin typeface="Cambria Math" panose="02040503050406030204" pitchFamily="18" charset="0"/>
                            <a:ea typeface="Helvetica" charset="0"/>
                            <a:cs typeface="Helvetica" charset="0"/>
                          </a:rPr>
                          <m:t>{</m:t>
                        </m:r>
                        <m:sSub>
                          <m:sSubPr>
                            <m:ctrlPr>
                              <a:rPr lang="en-US" i="1">
                                <a:solidFill>
                                  <a:srgbClr val="0070C0"/>
                                </a:solidFill>
                                <a:latin typeface="Cambria Math" panose="02040503050406030204" pitchFamily="18" charset="0"/>
                                <a:ea typeface="Helvetica" charset="0"/>
                                <a:cs typeface="Helvetica" charset="0"/>
                              </a:rPr>
                            </m:ctrlPr>
                          </m:sSubPr>
                          <m:e>
                            <m:r>
                              <a:rPr lang="en-US" i="1">
                                <a:solidFill>
                                  <a:srgbClr val="0070C0"/>
                                </a:solidFill>
                                <a:latin typeface="Cambria Math" panose="02040503050406030204" pitchFamily="18" charset="0"/>
                                <a:ea typeface="Helvetica" charset="0"/>
                                <a:cs typeface="Helvetica" charset="0"/>
                              </a:rPr>
                              <m:t>h</m:t>
                            </m:r>
                            <m:r>
                              <a:rPr lang="en-US" b="1" i="1">
                                <a:solidFill>
                                  <a:srgbClr val="0070C0"/>
                                </a:solidFill>
                                <a:latin typeface="Cambria Math" panose="02040503050406030204" pitchFamily="18" charset="0"/>
                                <a:ea typeface="Helvetica" charset="0"/>
                                <a:cs typeface="Helvetica" charset="0"/>
                              </a:rPr>
                              <m:t>(</m:t>
                            </m:r>
                            <m:r>
                              <a:rPr lang="en-US" i="1">
                                <a:solidFill>
                                  <a:srgbClr val="0070C0"/>
                                </a:solidFill>
                                <a:latin typeface="Cambria Math" panose="02040503050406030204" pitchFamily="18" charset="0"/>
                                <a:ea typeface="Helvetica" charset="0"/>
                                <a:cs typeface="Helvetica" charset="0"/>
                              </a:rPr>
                              <m:t>𝑥</m:t>
                            </m:r>
                          </m:e>
                          <m:sub>
                            <m:r>
                              <a:rPr lang="en-US" i="1">
                                <a:solidFill>
                                  <a:srgbClr val="0070C0"/>
                                </a:solidFill>
                                <a:latin typeface="Cambria Math" panose="02040503050406030204" pitchFamily="18" charset="0"/>
                                <a:ea typeface="Helvetica" charset="0"/>
                                <a:cs typeface="Helvetica" charset="0"/>
                              </a:rPr>
                              <m:t>1</m:t>
                            </m:r>
                          </m:sub>
                        </m:sSub>
                        <m:r>
                          <a:rPr lang="en-US" i="1">
                            <a:solidFill>
                              <a:srgbClr val="0070C0"/>
                            </a:solidFill>
                            <a:latin typeface="Cambria Math" panose="02040503050406030204" pitchFamily="18" charset="0"/>
                            <a:ea typeface="Helvetica" charset="0"/>
                            <a:cs typeface="Helvetica" charset="0"/>
                          </a:rPr>
                          <m:t>),…,</m:t>
                        </m:r>
                        <m:r>
                          <a:rPr lang="en-US" i="1">
                            <a:solidFill>
                              <a:srgbClr val="0070C0"/>
                            </a:solidFill>
                            <a:latin typeface="Cambria Math" panose="02040503050406030204" pitchFamily="18" charset="0"/>
                            <a:ea typeface="Helvetica" charset="0"/>
                            <a:cs typeface="Helvetica" charset="0"/>
                          </a:rPr>
                          <m:t>h</m:t>
                        </m:r>
                        <m:r>
                          <a:rPr lang="en-US" i="1">
                            <a:solidFill>
                              <a:srgbClr val="0070C0"/>
                            </a:solidFill>
                            <a:latin typeface="Cambria Math" panose="02040503050406030204" pitchFamily="18" charset="0"/>
                            <a:ea typeface="Helvetica" charset="0"/>
                            <a:cs typeface="Helvetica" charset="0"/>
                          </a:rPr>
                          <m:t>(</m:t>
                        </m:r>
                        <m:sSub>
                          <m:sSubPr>
                            <m:ctrlPr>
                              <a:rPr lang="en-US" i="1">
                                <a:solidFill>
                                  <a:srgbClr val="0070C0"/>
                                </a:solidFill>
                                <a:latin typeface="Cambria Math" panose="02040503050406030204" pitchFamily="18" charset="0"/>
                                <a:ea typeface="Helvetica" charset="0"/>
                                <a:cs typeface="Helvetica" charset="0"/>
                              </a:rPr>
                            </m:ctrlPr>
                          </m:sSubPr>
                          <m:e>
                            <m:r>
                              <a:rPr lang="en-US" i="1">
                                <a:solidFill>
                                  <a:srgbClr val="0070C0"/>
                                </a:solidFill>
                                <a:latin typeface="Cambria Math" panose="02040503050406030204" pitchFamily="18" charset="0"/>
                                <a:ea typeface="Helvetica" charset="0"/>
                                <a:cs typeface="Helvetica" charset="0"/>
                              </a:rPr>
                              <m:t>𝑥</m:t>
                            </m:r>
                          </m:e>
                          <m:sub>
                            <m:r>
                              <a:rPr lang="en-US" i="1">
                                <a:solidFill>
                                  <a:srgbClr val="C00000"/>
                                </a:solidFill>
                                <a:latin typeface="Cambria Math" panose="02040503050406030204" pitchFamily="18" charset="0"/>
                                <a:ea typeface="Helvetica" charset="0"/>
                                <a:cs typeface="Helvetica" charset="0"/>
                              </a:rPr>
                              <m:t>𝑁</m:t>
                            </m:r>
                          </m:sub>
                        </m:sSub>
                        <m:r>
                          <a:rPr lang="en-US" i="1">
                            <a:solidFill>
                              <a:srgbClr val="0070C0"/>
                            </a:solidFill>
                            <a:latin typeface="Cambria Math" panose="02040503050406030204" pitchFamily="18" charset="0"/>
                            <a:ea typeface="Helvetica" charset="0"/>
                            <a:cs typeface="Helvetica" charset="0"/>
                          </a:rPr>
                          <m:t>)}</m:t>
                        </m:r>
                      </m:e>
                    </m:func>
                  </m:oMath>
                </a14:m>
                <a:endParaRPr lang="en-US" dirty="0"/>
              </a:p>
              <a:p>
                <a:pPr marL="514350" indent="-514350">
                  <a:buFont typeface="+mj-lt"/>
                  <a:buAutoNum type="arabicPeriod"/>
                </a:pPr>
                <a:r>
                  <a:rPr lang="en-US" dirty="0"/>
                  <a:t>Assume that </a:t>
                </a:r>
                <a14:m>
                  <m:oMath xmlns:m="http://schemas.openxmlformats.org/officeDocument/2006/math">
                    <m:r>
                      <m:rPr>
                        <m:sty m:val="p"/>
                      </m:rPr>
                      <a:rPr lang="en-US">
                        <a:solidFill>
                          <a:srgbClr val="0070C0"/>
                        </a:solidFill>
                        <a:latin typeface="Cambria Math" panose="02040503050406030204" pitchFamily="18" charset="0"/>
                        <a:ea typeface="Helvetica" charset="0"/>
                        <a:cs typeface="Helvetica" charset="0"/>
                      </a:rPr>
                      <m:t>val</m:t>
                    </m:r>
                    <m:r>
                      <a:rPr lang="en-US" i="1">
                        <a:solidFill>
                          <a:srgbClr val="0070C0"/>
                        </a:solidFill>
                        <a:latin typeface="Cambria Math" panose="02040503050406030204" pitchFamily="18" charset="0"/>
                        <a:ea typeface="Helvetica" charset="0"/>
                        <a:cs typeface="Helvetica" charset="0"/>
                      </a:rPr>
                      <m:t>≈</m:t>
                    </m:r>
                    <m:r>
                      <a:rPr lang="en-US" i="1">
                        <a:solidFill>
                          <a:srgbClr val="0070C0"/>
                        </a:solidFill>
                        <a:latin typeface="Cambria Math" panose="02040503050406030204" pitchFamily="18" charset="0"/>
                        <a:ea typeface="Source Code Pro"/>
                        <a:cs typeface="Source Code Pro"/>
                        <a:sym typeface="Source Code Pro"/>
                      </a:rPr>
                      <m:t>𝔼</m:t>
                    </m:r>
                    <m:d>
                      <m:dPr>
                        <m:begChr m:val="["/>
                        <m:endChr m:val="]"/>
                        <m:ctrlPr>
                          <a:rPr lang="en-US" i="1">
                            <a:solidFill>
                              <a:srgbClr val="0070C0"/>
                            </a:solidFill>
                            <a:latin typeface="Cambria Math" panose="02040503050406030204" pitchFamily="18" charset="0"/>
                            <a:ea typeface="Source Code Pro"/>
                            <a:cs typeface="Source Code Pro"/>
                            <a:sym typeface="Source Code Pro"/>
                          </a:rPr>
                        </m:ctrlPr>
                      </m:dPr>
                      <m:e>
                        <m:r>
                          <m:rPr>
                            <m:sty m:val="p"/>
                          </m:rPr>
                          <a:rPr lang="en-US">
                            <a:solidFill>
                              <a:srgbClr val="0070C0"/>
                            </a:solidFill>
                            <a:latin typeface="Cambria Math" panose="02040503050406030204" pitchFamily="18" charset="0"/>
                            <a:ea typeface="Source Code Pro"/>
                            <a:cs typeface="Source Code Pro"/>
                            <a:sym typeface="Source Code Pro"/>
                          </a:rPr>
                          <m:t>min</m:t>
                        </m:r>
                        <m:d>
                          <m:dPr>
                            <m:begChr m:val="{"/>
                            <m:endChr m:val="}"/>
                            <m:ctrlPr>
                              <a:rPr lang="en-US" i="1">
                                <a:solidFill>
                                  <a:srgbClr val="0070C0"/>
                                </a:solidFill>
                                <a:latin typeface="Cambria Math" panose="02040503050406030204" pitchFamily="18" charset="0"/>
                                <a:ea typeface="Source Code Pro"/>
                                <a:cs typeface="Source Code Pro"/>
                                <a:sym typeface="Source Code Pro"/>
                              </a:rPr>
                            </m:ctrlPr>
                          </m:dPr>
                          <m:e>
                            <m:sSub>
                              <m:sSubPr>
                                <m:ctrlPr>
                                  <a:rPr lang="en-US" i="1">
                                    <a:solidFill>
                                      <a:srgbClr val="0070C0"/>
                                    </a:solidFill>
                                    <a:latin typeface="Cambria Math" panose="02040503050406030204" pitchFamily="18" charset="0"/>
                                    <a:ea typeface="Helvetica" charset="0"/>
                                    <a:cs typeface="Helvetica" charset="0"/>
                                  </a:rPr>
                                </m:ctrlPr>
                              </m:sSubPr>
                              <m:e>
                                <m:r>
                                  <a:rPr lang="en-US" i="1">
                                    <a:solidFill>
                                      <a:srgbClr val="0070C0"/>
                                    </a:solidFill>
                                    <a:latin typeface="Cambria Math" panose="02040503050406030204" pitchFamily="18" charset="0"/>
                                    <a:ea typeface="Helvetica" charset="0"/>
                                    <a:cs typeface="Helvetica" charset="0"/>
                                  </a:rPr>
                                  <m:t>h</m:t>
                                </m:r>
                                <m:r>
                                  <a:rPr lang="en-US" b="1" i="1">
                                    <a:solidFill>
                                      <a:srgbClr val="0070C0"/>
                                    </a:solidFill>
                                    <a:latin typeface="Cambria Math" panose="02040503050406030204" pitchFamily="18" charset="0"/>
                                    <a:ea typeface="Helvetica" charset="0"/>
                                    <a:cs typeface="Helvetica" charset="0"/>
                                  </a:rPr>
                                  <m:t>(</m:t>
                                </m:r>
                                <m:r>
                                  <a:rPr lang="en-US" i="1">
                                    <a:solidFill>
                                      <a:srgbClr val="0070C0"/>
                                    </a:solidFill>
                                    <a:latin typeface="Cambria Math" panose="02040503050406030204" pitchFamily="18" charset="0"/>
                                    <a:ea typeface="Helvetica" charset="0"/>
                                    <a:cs typeface="Helvetica" charset="0"/>
                                  </a:rPr>
                                  <m:t>𝑥</m:t>
                                </m:r>
                              </m:e>
                              <m:sub>
                                <m:r>
                                  <a:rPr lang="en-US" i="1">
                                    <a:solidFill>
                                      <a:srgbClr val="0070C0"/>
                                    </a:solidFill>
                                    <a:latin typeface="Cambria Math" panose="02040503050406030204" pitchFamily="18" charset="0"/>
                                    <a:ea typeface="Helvetica" charset="0"/>
                                    <a:cs typeface="Helvetica" charset="0"/>
                                  </a:rPr>
                                  <m:t>1</m:t>
                                </m:r>
                              </m:sub>
                            </m:sSub>
                            <m:r>
                              <a:rPr lang="en-US" i="1">
                                <a:solidFill>
                                  <a:srgbClr val="0070C0"/>
                                </a:solidFill>
                                <a:latin typeface="Cambria Math" panose="02040503050406030204" pitchFamily="18" charset="0"/>
                                <a:ea typeface="Helvetica" charset="0"/>
                                <a:cs typeface="Helvetica" charset="0"/>
                              </a:rPr>
                              <m:t>),…,</m:t>
                            </m:r>
                            <m:r>
                              <a:rPr lang="en-US" i="1">
                                <a:solidFill>
                                  <a:srgbClr val="0070C0"/>
                                </a:solidFill>
                                <a:latin typeface="Cambria Math" panose="02040503050406030204" pitchFamily="18" charset="0"/>
                                <a:ea typeface="Helvetica" charset="0"/>
                                <a:cs typeface="Helvetica" charset="0"/>
                              </a:rPr>
                              <m:t>h</m:t>
                            </m:r>
                            <m:r>
                              <a:rPr lang="en-US" i="1">
                                <a:solidFill>
                                  <a:srgbClr val="0070C0"/>
                                </a:solidFill>
                                <a:latin typeface="Cambria Math" panose="02040503050406030204" pitchFamily="18" charset="0"/>
                                <a:ea typeface="Helvetica" charset="0"/>
                                <a:cs typeface="Helvetica" charset="0"/>
                              </a:rPr>
                              <m:t>(</m:t>
                            </m:r>
                            <m:sSub>
                              <m:sSubPr>
                                <m:ctrlPr>
                                  <a:rPr lang="en-US" i="1">
                                    <a:solidFill>
                                      <a:srgbClr val="0070C0"/>
                                    </a:solidFill>
                                    <a:latin typeface="Cambria Math" panose="02040503050406030204" pitchFamily="18" charset="0"/>
                                    <a:ea typeface="Helvetica" charset="0"/>
                                    <a:cs typeface="Helvetica" charset="0"/>
                                  </a:rPr>
                                </m:ctrlPr>
                              </m:sSubPr>
                              <m:e>
                                <m:r>
                                  <a:rPr lang="en-US" i="1">
                                    <a:solidFill>
                                      <a:srgbClr val="0070C0"/>
                                    </a:solidFill>
                                    <a:latin typeface="Cambria Math" panose="02040503050406030204" pitchFamily="18" charset="0"/>
                                    <a:ea typeface="Helvetica" charset="0"/>
                                    <a:cs typeface="Helvetica" charset="0"/>
                                  </a:rPr>
                                  <m:t>𝑥</m:t>
                                </m:r>
                              </m:e>
                              <m:sub>
                                <m:r>
                                  <a:rPr lang="en-US" i="1">
                                    <a:solidFill>
                                      <a:srgbClr val="C00000"/>
                                    </a:solidFill>
                                    <a:latin typeface="Cambria Math" panose="02040503050406030204" pitchFamily="18" charset="0"/>
                                    <a:ea typeface="Helvetica" charset="0"/>
                                    <a:cs typeface="Helvetica" charset="0"/>
                                  </a:rPr>
                                  <m:t>𝑁</m:t>
                                </m:r>
                              </m:sub>
                            </m:sSub>
                            <m:r>
                              <a:rPr lang="en-US" i="1">
                                <a:solidFill>
                                  <a:srgbClr val="0070C0"/>
                                </a:solidFill>
                                <a:latin typeface="Cambria Math" panose="02040503050406030204" pitchFamily="18" charset="0"/>
                                <a:ea typeface="Helvetica" charset="0"/>
                                <a:cs typeface="Helvetica" charset="0"/>
                              </a:rPr>
                              <m:t>)</m:t>
                            </m:r>
                          </m:e>
                        </m:d>
                      </m:e>
                    </m:d>
                  </m:oMath>
                </a14:m>
                <a:endParaRPr lang="en-US" dirty="0"/>
              </a:p>
              <a:p>
                <a:pPr marL="514350" indent="-514350">
                  <a:buFont typeface="+mj-lt"/>
                  <a:buAutoNum type="arabicPeriod"/>
                </a:pPr>
                <a:r>
                  <a:rPr lang="en-US" dirty="0"/>
                  <a:t>Output as estimate for </a:t>
                </a:r>
                <a14:m>
                  <m:oMath xmlns:m="http://schemas.openxmlformats.org/officeDocument/2006/math">
                    <m:r>
                      <a:rPr lang="en-US" i="1">
                        <a:solidFill>
                          <a:srgbClr val="036A18"/>
                        </a:solidFill>
                        <a:latin typeface="Cambria Math" panose="02040503050406030204" pitchFamily="18" charset="0"/>
                        <a:ea typeface="Helvetica" charset="0"/>
                        <a:cs typeface="Helvetica" charset="0"/>
                      </a:rPr>
                      <m:t>𝑚</m:t>
                    </m:r>
                    <m:r>
                      <a:rPr lang="en-US" b="0" i="1" smtClean="0">
                        <a:solidFill>
                          <a:srgbClr val="036A18"/>
                        </a:solidFill>
                        <a:latin typeface="Cambria Math" panose="02040503050406030204" pitchFamily="18" charset="0"/>
                        <a:ea typeface="Helvetica" charset="0"/>
                        <a:cs typeface="Helvetica" charset="0"/>
                      </a:rPr>
                      <m:t>:    </m:t>
                    </m:r>
                    <m:r>
                      <a:rPr lang="en-US" i="1">
                        <a:solidFill>
                          <a:srgbClr val="036A18"/>
                        </a:solidFill>
                        <a:latin typeface="Cambria Math" panose="02040503050406030204" pitchFamily="18" charset="0"/>
                        <a:ea typeface="Helvetica" charset="0"/>
                        <a:cs typeface="Helvetica" charset="0"/>
                      </a:rPr>
                      <m:t> </m:t>
                    </m:r>
                    <m:r>
                      <m:rPr>
                        <m:sty m:val="p"/>
                      </m:rPr>
                      <a:rPr lang="en-US">
                        <a:solidFill>
                          <a:srgbClr val="0070C0"/>
                        </a:solidFill>
                        <a:latin typeface="Cambria Math" panose="02040503050406030204" pitchFamily="18" charset="0"/>
                        <a:ea typeface="Helvetica" charset="0"/>
                        <a:cs typeface="Helvetica" charset="0"/>
                      </a:rPr>
                      <m:t>round</m:t>
                    </m:r>
                    <m:d>
                      <m:dPr>
                        <m:ctrlPr>
                          <a:rPr lang="en-US" b="1" i="1">
                            <a:solidFill>
                              <a:srgbClr val="0070C0"/>
                            </a:solidFill>
                            <a:latin typeface="Cambria Math" panose="02040503050406030204" pitchFamily="18" charset="0"/>
                            <a:ea typeface="Helvetica" charset="0"/>
                            <a:cs typeface="Helvetica" charset="0"/>
                          </a:rPr>
                        </m:ctrlPr>
                      </m:dPr>
                      <m:e>
                        <m:f>
                          <m:fPr>
                            <m:ctrlPr>
                              <a:rPr lang="en-US" i="1">
                                <a:solidFill>
                                  <a:srgbClr val="0070C0"/>
                                </a:solidFill>
                                <a:latin typeface="Cambria Math" panose="02040503050406030204" pitchFamily="18" charset="0"/>
                                <a:ea typeface="Helvetica" charset="0"/>
                                <a:cs typeface="Helvetica" charset="0"/>
                              </a:rPr>
                            </m:ctrlPr>
                          </m:fPr>
                          <m:num>
                            <m:r>
                              <a:rPr lang="en-US">
                                <a:solidFill>
                                  <a:srgbClr val="0070C0"/>
                                </a:solidFill>
                                <a:latin typeface="Cambria Math" panose="02040503050406030204" pitchFamily="18" charset="0"/>
                                <a:ea typeface="Helvetica" charset="0"/>
                                <a:cs typeface="Helvetica" charset="0"/>
                              </a:rPr>
                              <m:t>1</m:t>
                            </m:r>
                          </m:num>
                          <m:den>
                            <m:r>
                              <m:rPr>
                                <m:sty m:val="p"/>
                              </m:rPr>
                              <a:rPr lang="en-US">
                                <a:solidFill>
                                  <a:srgbClr val="0070C0"/>
                                </a:solidFill>
                                <a:latin typeface="Cambria Math" panose="02040503050406030204" pitchFamily="18" charset="0"/>
                                <a:ea typeface="Helvetica" charset="0"/>
                                <a:cs typeface="Helvetica" charset="0"/>
                              </a:rPr>
                              <m:t>val</m:t>
                            </m:r>
                          </m:den>
                        </m:f>
                        <m:r>
                          <a:rPr lang="en-US" i="1">
                            <a:solidFill>
                              <a:srgbClr val="0070C0"/>
                            </a:solidFill>
                            <a:latin typeface="Cambria Math" panose="02040503050406030204" pitchFamily="18" charset="0"/>
                            <a:ea typeface="Helvetica" charset="0"/>
                            <a:cs typeface="Helvetica" charset="0"/>
                          </a:rPr>
                          <m:t>−1</m:t>
                        </m:r>
                      </m:e>
                    </m:d>
                  </m:oMath>
                </a14:m>
                <a:endParaRPr lang="en-US" dirty="0"/>
              </a:p>
            </p:txBody>
          </p:sp>
        </mc:Choice>
        <mc:Fallback xmlns="">
          <p:sp>
            <p:nvSpPr>
              <p:cNvPr id="27" name="Content Placeholder 26">
                <a:extLst>
                  <a:ext uri="{FF2B5EF4-FFF2-40B4-BE49-F238E27FC236}">
                    <a16:creationId xmlns:a16="http://schemas.microsoft.com/office/drawing/2014/main" id="{C5215320-4589-CDE5-A601-FF1957222121}"/>
                  </a:ext>
                </a:extLst>
              </p:cNvPr>
              <p:cNvSpPr>
                <a:spLocks noGrp="1" noRot="1" noChangeAspect="1" noMove="1" noResize="1" noEditPoints="1" noAdjustHandles="1" noChangeArrowheads="1" noChangeShapeType="1" noTextEdit="1"/>
              </p:cNvSpPr>
              <p:nvPr>
                <p:ph idx="1"/>
              </p:nvPr>
            </p:nvSpPr>
            <p:spPr>
              <a:blipFill>
                <a:blip r:embed="rId2"/>
                <a:stretch>
                  <a:fillRect l="-1503" t="-17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F116D6B5-7F86-F47B-07CF-C377571CD5E8}"/>
                  </a:ext>
                </a:extLst>
              </p:cNvPr>
              <p:cNvSpPr/>
              <p:nvPr/>
            </p:nvSpPr>
            <p:spPr>
              <a:xfrm>
                <a:off x="6682223" y="-26099"/>
                <a:ext cx="5509777" cy="9782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036A18"/>
                          </a:solidFill>
                          <a:latin typeface="Cambria Math" panose="02040503050406030204" pitchFamily="18" charset="0"/>
                          <a:ea typeface="Helvetica" charset="0"/>
                          <a:cs typeface="Helvetica" charset="0"/>
                        </a:rPr>
                        <m:t>𝑚</m:t>
                      </m:r>
                      <m:r>
                        <a:rPr lang="en-US" sz="2800" b="0" i="1" smtClean="0">
                          <a:solidFill>
                            <a:srgbClr val="0070C0"/>
                          </a:solidFill>
                          <a:latin typeface="Cambria Math" panose="02040503050406030204" pitchFamily="18" charset="0"/>
                          <a:ea typeface="Source Code Pro"/>
                          <a:cs typeface="Source Code Pro"/>
                          <a:sym typeface="Source Code Pro"/>
                        </a:rPr>
                        <m:t>=</m:t>
                      </m:r>
                      <m:f>
                        <m:fPr>
                          <m:ctrlPr>
                            <a:rPr lang="en-US" sz="2800" b="0" i="1" smtClean="0">
                              <a:solidFill>
                                <a:srgbClr val="0070C0"/>
                              </a:solidFill>
                              <a:latin typeface="Cambria Math" panose="02040503050406030204" pitchFamily="18" charset="0"/>
                              <a:ea typeface="Source Code Pro"/>
                              <a:cs typeface="Source Code Pro"/>
                              <a:sym typeface="Source Code Pro"/>
                            </a:rPr>
                          </m:ctrlPr>
                        </m:fPr>
                        <m:num>
                          <m:r>
                            <a:rPr lang="en-US" sz="2800" b="0" i="1" smtClean="0">
                              <a:solidFill>
                                <a:srgbClr val="0070C0"/>
                              </a:solidFill>
                              <a:latin typeface="Cambria Math" panose="02040503050406030204" pitchFamily="18" charset="0"/>
                              <a:ea typeface="Source Code Pro"/>
                              <a:cs typeface="Source Code Pro"/>
                              <a:sym typeface="Source Code Pro"/>
                            </a:rPr>
                            <m:t>1</m:t>
                          </m:r>
                        </m:num>
                        <m:den>
                          <m:r>
                            <a:rPr lang="en-US" sz="2800" i="1">
                              <a:solidFill>
                                <a:srgbClr val="0070C0"/>
                              </a:solidFill>
                              <a:latin typeface="Cambria Math" panose="02040503050406030204" pitchFamily="18" charset="0"/>
                              <a:ea typeface="Source Code Pro"/>
                              <a:cs typeface="Source Code Pro"/>
                              <a:sym typeface="Source Code Pro"/>
                            </a:rPr>
                            <m:t>𝔼</m:t>
                          </m:r>
                          <m:d>
                            <m:dPr>
                              <m:begChr m:val="["/>
                              <m:endChr m:val="]"/>
                              <m:ctrlPr>
                                <a:rPr lang="en-US" sz="2800" i="1">
                                  <a:solidFill>
                                    <a:srgbClr val="0070C0"/>
                                  </a:solidFill>
                                  <a:latin typeface="Cambria Math" panose="02040503050406030204" pitchFamily="18" charset="0"/>
                                  <a:ea typeface="Source Code Pro"/>
                                  <a:cs typeface="Source Code Pro"/>
                                  <a:sym typeface="Source Code Pro"/>
                                </a:rPr>
                              </m:ctrlPr>
                            </m:dPr>
                            <m:e>
                              <m:r>
                                <m:rPr>
                                  <m:sty m:val="p"/>
                                </m:rPr>
                                <a:rPr lang="en-US" sz="2800">
                                  <a:solidFill>
                                    <a:srgbClr val="0070C0"/>
                                  </a:solidFill>
                                  <a:latin typeface="Cambria Math" panose="02040503050406030204" pitchFamily="18" charset="0"/>
                                  <a:ea typeface="Source Code Pro"/>
                                  <a:cs typeface="Source Code Pro"/>
                                  <a:sym typeface="Source Code Pro"/>
                                </a:rPr>
                                <m:t>min</m:t>
                              </m:r>
                              <m:d>
                                <m:dPr>
                                  <m:begChr m:val="{"/>
                                  <m:endChr m:val="}"/>
                                  <m:ctrlPr>
                                    <a:rPr lang="en-US" sz="2800" i="1">
                                      <a:solidFill>
                                        <a:srgbClr val="0070C0"/>
                                      </a:solidFill>
                                      <a:latin typeface="Cambria Math" panose="02040503050406030204" pitchFamily="18" charset="0"/>
                                      <a:ea typeface="Source Code Pro"/>
                                      <a:cs typeface="Source Code Pro"/>
                                      <a:sym typeface="Source Code Pro"/>
                                    </a:rPr>
                                  </m:ctrlPr>
                                </m:dPr>
                                <m:e>
                                  <m:sSub>
                                    <m:sSubPr>
                                      <m:ctrlPr>
                                        <a:rPr lang="en-US" sz="2800" i="1">
                                          <a:solidFill>
                                            <a:srgbClr val="0070C0"/>
                                          </a:solidFill>
                                          <a:latin typeface="Cambria Math" panose="02040503050406030204" pitchFamily="18" charset="0"/>
                                          <a:ea typeface="Helvetica" charset="0"/>
                                          <a:cs typeface="Helvetica" charset="0"/>
                                        </a:rPr>
                                      </m:ctrlPr>
                                    </m:sSubPr>
                                    <m:e>
                                      <m:r>
                                        <a:rPr lang="en-US" sz="2800" i="1">
                                          <a:solidFill>
                                            <a:srgbClr val="0070C0"/>
                                          </a:solidFill>
                                          <a:latin typeface="Cambria Math" panose="02040503050406030204" pitchFamily="18" charset="0"/>
                                          <a:ea typeface="Helvetica" charset="0"/>
                                          <a:cs typeface="Helvetica" charset="0"/>
                                        </a:rPr>
                                        <m:t>h</m:t>
                                      </m:r>
                                      <m:r>
                                        <a:rPr lang="en-US" sz="2800" b="1" i="1">
                                          <a:solidFill>
                                            <a:srgbClr val="0070C0"/>
                                          </a:solidFill>
                                          <a:latin typeface="Cambria Math" panose="02040503050406030204" pitchFamily="18" charset="0"/>
                                          <a:ea typeface="Helvetica" charset="0"/>
                                          <a:cs typeface="Helvetica" charset="0"/>
                                        </a:rPr>
                                        <m:t>(</m:t>
                                      </m:r>
                                      <m:r>
                                        <a:rPr lang="en-US" sz="2800" i="1">
                                          <a:solidFill>
                                            <a:srgbClr val="0070C0"/>
                                          </a:solidFill>
                                          <a:latin typeface="Cambria Math" panose="02040503050406030204" pitchFamily="18" charset="0"/>
                                          <a:ea typeface="Helvetica" charset="0"/>
                                          <a:cs typeface="Helvetica" charset="0"/>
                                        </a:rPr>
                                        <m:t>𝑥</m:t>
                                      </m:r>
                                    </m:e>
                                    <m:sub>
                                      <m:r>
                                        <a:rPr lang="en-US" sz="2800" i="1">
                                          <a:solidFill>
                                            <a:srgbClr val="0070C0"/>
                                          </a:solidFill>
                                          <a:latin typeface="Cambria Math" panose="02040503050406030204" pitchFamily="18" charset="0"/>
                                          <a:ea typeface="Helvetica" charset="0"/>
                                          <a:cs typeface="Helvetica" charset="0"/>
                                        </a:rPr>
                                        <m:t>1</m:t>
                                      </m:r>
                                    </m:sub>
                                  </m:sSub>
                                  <m:r>
                                    <a:rPr lang="en-US" sz="2800" i="1">
                                      <a:solidFill>
                                        <a:srgbClr val="0070C0"/>
                                      </a:solidFill>
                                      <a:latin typeface="Cambria Math" panose="02040503050406030204" pitchFamily="18" charset="0"/>
                                      <a:ea typeface="Helvetica" charset="0"/>
                                      <a:cs typeface="Helvetica" charset="0"/>
                                    </a:rPr>
                                    <m:t>),…,</m:t>
                                  </m:r>
                                  <m:r>
                                    <a:rPr lang="en-US" sz="2800" i="1">
                                      <a:solidFill>
                                        <a:srgbClr val="0070C0"/>
                                      </a:solidFill>
                                      <a:latin typeface="Cambria Math" panose="02040503050406030204" pitchFamily="18" charset="0"/>
                                      <a:ea typeface="Helvetica" charset="0"/>
                                      <a:cs typeface="Helvetica" charset="0"/>
                                    </a:rPr>
                                    <m:t>h</m:t>
                                  </m:r>
                                  <m:r>
                                    <a:rPr lang="en-US" sz="2800" i="1">
                                      <a:solidFill>
                                        <a:srgbClr val="0070C0"/>
                                      </a:solidFill>
                                      <a:latin typeface="Cambria Math" panose="02040503050406030204" pitchFamily="18" charset="0"/>
                                      <a:ea typeface="Helvetica" charset="0"/>
                                      <a:cs typeface="Helvetica" charset="0"/>
                                    </a:rPr>
                                    <m:t>(</m:t>
                                  </m:r>
                                  <m:sSub>
                                    <m:sSubPr>
                                      <m:ctrlPr>
                                        <a:rPr lang="en-US" sz="2800" i="1">
                                          <a:solidFill>
                                            <a:srgbClr val="0070C0"/>
                                          </a:solidFill>
                                          <a:latin typeface="Cambria Math" panose="02040503050406030204" pitchFamily="18" charset="0"/>
                                          <a:ea typeface="Helvetica" charset="0"/>
                                          <a:cs typeface="Helvetica" charset="0"/>
                                        </a:rPr>
                                      </m:ctrlPr>
                                    </m:sSubPr>
                                    <m:e>
                                      <m:r>
                                        <a:rPr lang="en-US" sz="2800" i="1">
                                          <a:solidFill>
                                            <a:srgbClr val="0070C0"/>
                                          </a:solidFill>
                                          <a:latin typeface="Cambria Math" panose="02040503050406030204" pitchFamily="18" charset="0"/>
                                          <a:ea typeface="Helvetica" charset="0"/>
                                          <a:cs typeface="Helvetica" charset="0"/>
                                        </a:rPr>
                                        <m:t>𝑥</m:t>
                                      </m:r>
                                    </m:e>
                                    <m:sub>
                                      <m:r>
                                        <a:rPr lang="en-US" sz="2800" i="1">
                                          <a:solidFill>
                                            <a:srgbClr val="C00000"/>
                                          </a:solidFill>
                                          <a:latin typeface="Cambria Math" panose="02040503050406030204" pitchFamily="18" charset="0"/>
                                          <a:ea typeface="Helvetica" charset="0"/>
                                          <a:cs typeface="Helvetica" charset="0"/>
                                        </a:rPr>
                                        <m:t>𝑁</m:t>
                                      </m:r>
                                    </m:sub>
                                  </m:sSub>
                                  <m:r>
                                    <a:rPr lang="en-US" sz="2800" i="1">
                                      <a:solidFill>
                                        <a:srgbClr val="0070C0"/>
                                      </a:solidFill>
                                      <a:latin typeface="Cambria Math" panose="02040503050406030204" pitchFamily="18" charset="0"/>
                                      <a:ea typeface="Helvetica" charset="0"/>
                                      <a:cs typeface="Helvetica" charset="0"/>
                                    </a:rPr>
                                    <m:t>)</m:t>
                                  </m:r>
                                </m:e>
                              </m:d>
                            </m:e>
                          </m:d>
                        </m:den>
                      </m:f>
                      <m:r>
                        <a:rPr lang="en-US" sz="2800" b="0" i="1" smtClean="0">
                          <a:solidFill>
                            <a:srgbClr val="0070C0"/>
                          </a:solidFill>
                          <a:latin typeface="Cambria Math" panose="02040503050406030204" pitchFamily="18" charset="0"/>
                          <a:ea typeface="Source Code Pro"/>
                          <a:cs typeface="Source Code Pro"/>
                          <a:sym typeface="Source Code Pro"/>
                        </a:rPr>
                        <m:t>−1</m:t>
                      </m:r>
                    </m:oMath>
                  </m:oMathPara>
                </a14:m>
                <a:endParaRPr lang="en-US" sz="2800" dirty="0">
                  <a:latin typeface="Candara" panose="020E0502030303020204" pitchFamily="34" charset="0"/>
                </a:endParaRPr>
              </a:p>
            </p:txBody>
          </p:sp>
        </mc:Choice>
        <mc:Fallback xmlns="">
          <p:sp>
            <p:nvSpPr>
              <p:cNvPr id="26" name="Rectangle 25">
                <a:extLst>
                  <a:ext uri="{FF2B5EF4-FFF2-40B4-BE49-F238E27FC236}">
                    <a16:creationId xmlns:a16="http://schemas.microsoft.com/office/drawing/2014/main" id="{F116D6B5-7F86-F47B-07CF-C377571CD5E8}"/>
                  </a:ext>
                </a:extLst>
              </p:cNvPr>
              <p:cNvSpPr>
                <a:spLocks noRot="1" noChangeAspect="1" noMove="1" noResize="1" noEditPoints="1" noAdjustHandles="1" noChangeArrowheads="1" noChangeShapeType="1" noTextEdit="1"/>
              </p:cNvSpPr>
              <p:nvPr/>
            </p:nvSpPr>
            <p:spPr>
              <a:xfrm>
                <a:off x="6682223" y="-26099"/>
                <a:ext cx="5509777" cy="978217"/>
              </a:xfrm>
              <a:prstGeom prst="rect">
                <a:avLst/>
              </a:prstGeom>
              <a:blipFill>
                <a:blip r:embed="rId3"/>
                <a:stretch>
                  <a:fillRect b="-11688"/>
                </a:stretch>
              </a:blipFill>
            </p:spPr>
            <p:txBody>
              <a:bodyPr/>
              <a:lstStyle/>
              <a:p>
                <a:r>
                  <a:rPr lang="en-US">
                    <a:noFill/>
                  </a:rPr>
                  <a:t> </a:t>
                </a:r>
              </a:p>
            </p:txBody>
          </p:sp>
        </mc:Fallback>
      </mc:AlternateContent>
      <p:pic>
        <p:nvPicPr>
          <p:cNvPr id="28" name="Picture 27">
            <a:extLst>
              <a:ext uri="{FF2B5EF4-FFF2-40B4-BE49-F238E27FC236}">
                <a16:creationId xmlns:a16="http://schemas.microsoft.com/office/drawing/2014/main" id="{82E9F870-BE73-8419-74C0-BE8A3488614E}"/>
              </a:ext>
            </a:extLst>
          </p:cNvPr>
          <p:cNvPicPr>
            <a:picLocks noChangeAspect="1"/>
          </p:cNvPicPr>
          <p:nvPr/>
        </p:nvPicPr>
        <p:blipFill rotWithShape="1">
          <a:blip r:embed="rId4"/>
          <a:srcRect l="11780" t="9899" b="7727"/>
          <a:stretch/>
        </p:blipFill>
        <p:spPr>
          <a:xfrm>
            <a:off x="7332643" y="4344574"/>
            <a:ext cx="3129643" cy="2238787"/>
          </a:xfrm>
          <a:prstGeom prst="rect">
            <a:avLst/>
          </a:prstGeom>
        </p:spPr>
      </p:pic>
    </p:spTree>
    <p:extLst>
      <p:ext uri="{BB962C8B-B14F-4D97-AF65-F5344CB8AC3E}">
        <p14:creationId xmlns:p14="http://schemas.microsoft.com/office/powerpoint/2010/main" val="2620853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75FC4-1362-F8BB-6C0D-DB0E9CE8F7C7}"/>
              </a:ext>
            </a:extLst>
          </p:cNvPr>
          <p:cNvSpPr>
            <a:spLocks noGrp="1"/>
          </p:cNvSpPr>
          <p:nvPr>
            <p:ph type="title"/>
          </p:nvPr>
        </p:nvSpPr>
        <p:spPr/>
        <p:txBody>
          <a:bodyPr/>
          <a:lstStyle/>
          <a:p>
            <a:r>
              <a:rPr lang="en-US" dirty="0"/>
              <a:t>The </a:t>
            </a:r>
            <a:r>
              <a:rPr lang="en-US" dirty="0" err="1"/>
              <a:t>MinHash</a:t>
            </a:r>
            <a:r>
              <a:rPr lang="en-US" dirty="0"/>
              <a:t> Algorithm – Implementation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C068CB6-B76A-CB4B-D402-48F84AA55234}"/>
                  </a:ext>
                </a:extLst>
              </p:cNvPr>
              <p:cNvSpPr txBox="1"/>
              <p:nvPr/>
            </p:nvSpPr>
            <p:spPr>
              <a:xfrm>
                <a:off x="6866581" y="2509428"/>
                <a:ext cx="4775200" cy="830997"/>
              </a:xfrm>
              <a:prstGeom prst="rect">
                <a:avLst/>
              </a:prstGeom>
              <a:noFill/>
            </p:spPr>
            <p:txBody>
              <a:bodyPr wrap="square" rtlCol="0">
                <a:spAutoFit/>
              </a:bodyPr>
              <a:lstStyle/>
              <a:p>
                <a:r>
                  <a:rPr lang="en-US" sz="2400" b="0" dirty="0">
                    <a:latin typeface="Candara" panose="020E0502030303020204" pitchFamily="34" charset="0"/>
                    <a:ea typeface="Helvetica" charset="0"/>
                    <a:cs typeface="Helvetica" charset="0"/>
                  </a:rPr>
                  <a:t>Memory cost = just remember </a:t>
                </a:r>
                <a14:m>
                  <m:oMath xmlns:m="http://schemas.openxmlformats.org/officeDocument/2006/math">
                    <m:r>
                      <m:rPr>
                        <m:sty m:val="p"/>
                      </m:rPr>
                      <a:rPr lang="en-US" sz="2400">
                        <a:solidFill>
                          <a:srgbClr val="0070C0"/>
                        </a:solidFill>
                        <a:latin typeface="Cambria Math" panose="02040503050406030204" pitchFamily="18" charset="0"/>
                        <a:ea typeface="Helvetica" charset="0"/>
                        <a:cs typeface="Helvetica" charset="0"/>
                      </a:rPr>
                      <m:t>val</m:t>
                    </m:r>
                  </m:oMath>
                </a14:m>
                <a:r>
                  <a:rPr lang="en-US" sz="2400" b="0" dirty="0">
                    <a:latin typeface="Candara" panose="020E0502030303020204" pitchFamily="34" charset="0"/>
                    <a:ea typeface="Helvetica" charset="0"/>
                    <a:cs typeface="Helvetica" charset="0"/>
                  </a:rPr>
                  <a:t> (with sufficient precision)</a:t>
                </a:r>
              </a:p>
            </p:txBody>
          </p:sp>
        </mc:Choice>
        <mc:Fallback xmlns="">
          <p:sp>
            <p:nvSpPr>
              <p:cNvPr id="4" name="TextBox 3">
                <a:extLst>
                  <a:ext uri="{FF2B5EF4-FFF2-40B4-BE49-F238E27FC236}">
                    <a16:creationId xmlns:a16="http://schemas.microsoft.com/office/drawing/2014/main" id="{3C068CB6-B76A-CB4B-D402-48F84AA55234}"/>
                  </a:ext>
                </a:extLst>
              </p:cNvPr>
              <p:cNvSpPr txBox="1">
                <a:spLocks noRot="1" noChangeAspect="1" noMove="1" noResize="1" noEditPoints="1" noAdjustHandles="1" noChangeArrowheads="1" noChangeShapeType="1" noTextEdit="1"/>
              </p:cNvSpPr>
              <p:nvPr/>
            </p:nvSpPr>
            <p:spPr>
              <a:xfrm>
                <a:off x="6866581" y="2509428"/>
                <a:ext cx="4775200" cy="830997"/>
              </a:xfrm>
              <a:prstGeom prst="rect">
                <a:avLst/>
              </a:prstGeom>
              <a:blipFill>
                <a:blip r:embed="rId2"/>
                <a:stretch>
                  <a:fillRect l="-1857" t="-4478" b="-149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093C90F-2B45-67CB-4104-5B90054C4099}"/>
                  </a:ext>
                </a:extLst>
              </p:cNvPr>
              <p:cNvSpPr txBox="1"/>
              <p:nvPr/>
            </p:nvSpPr>
            <p:spPr>
              <a:xfrm>
                <a:off x="660400" y="1396605"/>
                <a:ext cx="11955163" cy="584775"/>
              </a:xfrm>
              <a:prstGeom prst="rect">
                <a:avLst/>
              </a:prstGeom>
              <a:noFill/>
            </p:spPr>
            <p:txBody>
              <a:bodyPr wrap="square" rtlCol="0">
                <a:spAutoFit/>
              </a:bodyPr>
              <a:lstStyle/>
              <a:p>
                <a:r>
                  <a:rPr lang="en-US" sz="3200" b="1" dirty="0">
                    <a:latin typeface="Candara" panose="020E0502030303020204" pitchFamily="34" charset="0"/>
                    <a:ea typeface="Helvetica" charset="0"/>
                    <a:cs typeface="Helvetica" charset="0"/>
                  </a:rPr>
                  <a:t>Algorithm</a:t>
                </a:r>
                <a:r>
                  <a:rPr lang="en-US" sz="3200" b="0" dirty="0">
                    <a:latin typeface="Candara" panose="020E0502030303020204" pitchFamily="34" charset="0"/>
                    <a:ea typeface="Helvetica" charset="0"/>
                    <a:cs typeface="Helvetica" charset="0"/>
                  </a:rPr>
                  <a:t> </a:t>
                </a:r>
                <a:r>
                  <a:rPr lang="en-US" sz="3200" b="1" dirty="0" err="1">
                    <a:solidFill>
                      <a:srgbClr val="C00000"/>
                    </a:solidFill>
                    <a:latin typeface="Courier" pitchFamily="2" charset="0"/>
                    <a:ea typeface="Helvetica" charset="0"/>
                    <a:cs typeface="Helvetica" charset="0"/>
                  </a:rPr>
                  <a:t>MinHash</a:t>
                </a:r>
                <a14:m>
                  <m:oMath xmlns:m="http://schemas.openxmlformats.org/officeDocument/2006/math">
                    <m:r>
                      <a:rPr lang="en-US" sz="3200" b="0" i="0" smtClean="0">
                        <a:solidFill>
                          <a:srgbClr val="0070C0"/>
                        </a:solidFill>
                        <a:latin typeface="Cambria Math" panose="02040503050406030204" pitchFamily="18" charset="0"/>
                        <a:ea typeface="Helvetica" charset="0"/>
                        <a:cs typeface="Helvetica" charset="0"/>
                      </a:rPr>
                      <m:t>(</m:t>
                    </m:r>
                    <m:sSub>
                      <m:sSubPr>
                        <m:ctrlPr>
                          <a:rPr lang="en-US" sz="3200" i="1">
                            <a:solidFill>
                              <a:srgbClr val="0070C0"/>
                            </a:solidFill>
                            <a:latin typeface="Cambria Math" panose="02040503050406030204" pitchFamily="18" charset="0"/>
                            <a:ea typeface="Helvetica" charset="0"/>
                            <a:cs typeface="Helvetica" charset="0"/>
                          </a:rPr>
                        </m:ctrlPr>
                      </m:sSubPr>
                      <m:e>
                        <m:r>
                          <a:rPr lang="en-US" sz="3200" i="1">
                            <a:solidFill>
                              <a:srgbClr val="0070C0"/>
                            </a:solidFill>
                            <a:latin typeface="Cambria Math" panose="02040503050406030204" pitchFamily="18" charset="0"/>
                            <a:ea typeface="Helvetica" charset="0"/>
                            <a:cs typeface="Helvetica" charset="0"/>
                          </a:rPr>
                          <m:t>𝑥</m:t>
                        </m:r>
                      </m:e>
                      <m:sub>
                        <m:r>
                          <a:rPr lang="en-US" sz="3200" i="1">
                            <a:solidFill>
                              <a:srgbClr val="0070C0"/>
                            </a:solidFill>
                            <a:latin typeface="Cambria Math" panose="02040503050406030204" pitchFamily="18" charset="0"/>
                            <a:ea typeface="Helvetica" charset="0"/>
                            <a:cs typeface="Helvetica" charset="0"/>
                          </a:rPr>
                          <m:t>1</m:t>
                        </m:r>
                      </m:sub>
                    </m:sSub>
                    <m:r>
                      <a:rPr lang="en-US" sz="3200" i="1">
                        <a:solidFill>
                          <a:srgbClr val="0070C0"/>
                        </a:solidFill>
                        <a:latin typeface="Cambria Math" panose="02040503050406030204" pitchFamily="18" charset="0"/>
                        <a:ea typeface="Helvetica" charset="0"/>
                        <a:cs typeface="Helvetica" charset="0"/>
                      </a:rPr>
                      <m:t>,</m:t>
                    </m:r>
                    <m:sSub>
                      <m:sSubPr>
                        <m:ctrlPr>
                          <a:rPr lang="en-US" sz="3200" i="1">
                            <a:solidFill>
                              <a:srgbClr val="0070C0"/>
                            </a:solidFill>
                            <a:latin typeface="Cambria Math" panose="02040503050406030204" pitchFamily="18" charset="0"/>
                            <a:ea typeface="Helvetica" charset="0"/>
                            <a:cs typeface="Helvetica" charset="0"/>
                          </a:rPr>
                        </m:ctrlPr>
                      </m:sSubPr>
                      <m:e>
                        <m:r>
                          <a:rPr lang="en-US" sz="3200" i="1">
                            <a:solidFill>
                              <a:srgbClr val="0070C0"/>
                            </a:solidFill>
                            <a:latin typeface="Cambria Math" panose="02040503050406030204" pitchFamily="18" charset="0"/>
                            <a:ea typeface="Helvetica" charset="0"/>
                            <a:cs typeface="Helvetica" charset="0"/>
                          </a:rPr>
                          <m:t>𝑥</m:t>
                        </m:r>
                      </m:e>
                      <m:sub>
                        <m:r>
                          <a:rPr lang="en-US" sz="3200" i="1">
                            <a:solidFill>
                              <a:srgbClr val="0070C0"/>
                            </a:solidFill>
                            <a:latin typeface="Cambria Math" panose="02040503050406030204" pitchFamily="18" charset="0"/>
                            <a:ea typeface="Helvetica" charset="0"/>
                            <a:cs typeface="Helvetica" charset="0"/>
                          </a:rPr>
                          <m:t>2</m:t>
                        </m:r>
                      </m:sub>
                    </m:sSub>
                    <m:r>
                      <a:rPr lang="en-US" sz="3200" i="1">
                        <a:solidFill>
                          <a:srgbClr val="0070C0"/>
                        </a:solidFill>
                        <a:latin typeface="Cambria Math" panose="02040503050406030204" pitchFamily="18" charset="0"/>
                        <a:ea typeface="Helvetica" charset="0"/>
                        <a:cs typeface="Helvetica" charset="0"/>
                      </a:rPr>
                      <m:t>,…,</m:t>
                    </m:r>
                    <m:sSub>
                      <m:sSubPr>
                        <m:ctrlPr>
                          <a:rPr lang="en-US" sz="3200" i="1">
                            <a:solidFill>
                              <a:srgbClr val="0070C0"/>
                            </a:solidFill>
                            <a:latin typeface="Cambria Math" panose="02040503050406030204" pitchFamily="18" charset="0"/>
                            <a:ea typeface="Helvetica" charset="0"/>
                            <a:cs typeface="Helvetica" charset="0"/>
                          </a:rPr>
                        </m:ctrlPr>
                      </m:sSubPr>
                      <m:e>
                        <m:r>
                          <a:rPr lang="en-US" sz="3200" i="1">
                            <a:solidFill>
                              <a:srgbClr val="0070C0"/>
                            </a:solidFill>
                            <a:latin typeface="Cambria Math" panose="02040503050406030204" pitchFamily="18" charset="0"/>
                            <a:ea typeface="Helvetica" charset="0"/>
                            <a:cs typeface="Helvetica" charset="0"/>
                          </a:rPr>
                          <m:t>𝑥</m:t>
                        </m:r>
                      </m:e>
                      <m:sub>
                        <m:r>
                          <a:rPr lang="en-US" sz="3200" i="1">
                            <a:solidFill>
                              <a:srgbClr val="C00000"/>
                            </a:solidFill>
                            <a:latin typeface="Cambria Math" panose="02040503050406030204" pitchFamily="18" charset="0"/>
                            <a:ea typeface="Helvetica" charset="0"/>
                            <a:cs typeface="Helvetica" charset="0"/>
                          </a:rPr>
                          <m:t>𝑁</m:t>
                        </m:r>
                      </m:sub>
                    </m:sSub>
                    <m:r>
                      <a:rPr lang="en-US" sz="3200" b="0" i="1" smtClean="0">
                        <a:solidFill>
                          <a:srgbClr val="0070C0"/>
                        </a:solidFill>
                        <a:latin typeface="Cambria Math" panose="02040503050406030204" pitchFamily="18" charset="0"/>
                        <a:ea typeface="Helvetica" charset="0"/>
                        <a:cs typeface="Helvetica" charset="0"/>
                      </a:rPr>
                      <m:t>)</m:t>
                    </m:r>
                  </m:oMath>
                </a14:m>
                <a:endParaRPr lang="en-US" sz="3200" b="0" dirty="0">
                  <a:solidFill>
                    <a:srgbClr val="C00000"/>
                  </a:solidFill>
                  <a:latin typeface="Candara" panose="020E0502030303020204" pitchFamily="34" charset="0"/>
                  <a:ea typeface="Helvetica" charset="0"/>
                  <a:cs typeface="Helvetica" charset="0"/>
                </a:endParaRPr>
              </a:p>
            </p:txBody>
          </p:sp>
        </mc:Choice>
        <mc:Fallback xmlns="">
          <p:sp>
            <p:nvSpPr>
              <p:cNvPr id="5" name="TextBox 4">
                <a:extLst>
                  <a:ext uri="{FF2B5EF4-FFF2-40B4-BE49-F238E27FC236}">
                    <a16:creationId xmlns:a16="http://schemas.microsoft.com/office/drawing/2014/main" id="{D093C90F-2B45-67CB-4104-5B90054C4099}"/>
                  </a:ext>
                </a:extLst>
              </p:cNvPr>
              <p:cNvSpPr txBox="1">
                <a:spLocks noRot="1" noChangeAspect="1" noMove="1" noResize="1" noEditPoints="1" noAdjustHandles="1" noChangeArrowheads="1" noChangeShapeType="1" noTextEdit="1"/>
              </p:cNvSpPr>
              <p:nvPr/>
            </p:nvSpPr>
            <p:spPr>
              <a:xfrm>
                <a:off x="660400" y="1396605"/>
                <a:ext cx="11955163" cy="584775"/>
              </a:xfrm>
              <a:prstGeom prst="rect">
                <a:avLst/>
              </a:prstGeom>
              <a:blipFill>
                <a:blip r:embed="rId3"/>
                <a:stretch>
                  <a:fillRect l="-1275" t="-15625"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D55FB3D-214C-ABA8-BF7A-9D54951FBC0F}"/>
                  </a:ext>
                </a:extLst>
              </p:cNvPr>
              <p:cNvSpPr txBox="1"/>
              <p:nvPr/>
            </p:nvSpPr>
            <p:spPr>
              <a:xfrm>
                <a:off x="660400" y="1981380"/>
                <a:ext cx="5232400" cy="2537490"/>
              </a:xfrm>
              <a:prstGeom prst="rect">
                <a:avLst/>
              </a:prstGeom>
              <a:noFill/>
            </p:spPr>
            <p:txBody>
              <a:bodyPr wrap="square" rtlCol="0">
                <a:spAutoFit/>
              </a:bodyPr>
              <a:lstStyle/>
              <a:p>
                <a:pPr algn="l">
                  <a:spcBef>
                    <a:spcPts val="600"/>
                  </a:spcBef>
                </a:pPr>
                <a14:m>
                  <m:oMathPara xmlns:m="http://schemas.openxmlformats.org/officeDocument/2006/math">
                    <m:oMathParaPr>
                      <m:jc m:val="left"/>
                    </m:oMathParaPr>
                    <m:oMath xmlns:m="http://schemas.openxmlformats.org/officeDocument/2006/math">
                      <m:r>
                        <m:rPr>
                          <m:sty m:val="p"/>
                        </m:rPr>
                        <a:rPr lang="en-US" sz="3200" b="0" i="0" smtClean="0">
                          <a:solidFill>
                            <a:srgbClr val="0070C0"/>
                          </a:solidFill>
                          <a:latin typeface="Cambria Math" panose="02040503050406030204" pitchFamily="18" charset="0"/>
                          <a:ea typeface="Helvetica" charset="0"/>
                          <a:cs typeface="Helvetica" charset="0"/>
                        </a:rPr>
                        <m:t>val</m:t>
                      </m:r>
                      <m:r>
                        <a:rPr lang="en-US" sz="3200" b="0" i="1" smtClean="0">
                          <a:solidFill>
                            <a:srgbClr val="0070C0"/>
                          </a:solidFill>
                          <a:latin typeface="Cambria Math" panose="02040503050406030204" pitchFamily="18" charset="0"/>
                          <a:ea typeface="Helvetica" charset="0"/>
                          <a:cs typeface="Helvetica" charset="0"/>
                        </a:rPr>
                        <m:t>←∞</m:t>
                      </m:r>
                    </m:oMath>
                  </m:oMathPara>
                </a14:m>
                <a:endParaRPr lang="en-US" sz="3200" b="0" dirty="0">
                  <a:solidFill>
                    <a:srgbClr val="0070C0"/>
                  </a:solidFill>
                  <a:latin typeface="Candara" panose="020E0502030303020204" pitchFamily="34" charset="0"/>
                  <a:ea typeface="Helvetica" charset="0"/>
                  <a:cs typeface="Helvetica" charset="0"/>
                </a:endParaRPr>
              </a:p>
              <a:p>
                <a:pPr>
                  <a:spcBef>
                    <a:spcPts val="600"/>
                  </a:spcBef>
                </a:pPr>
                <a:r>
                  <a:rPr lang="en-US" sz="3200" b="1" dirty="0">
                    <a:latin typeface="Candara" panose="020E0502030303020204" pitchFamily="34" charset="0"/>
                    <a:ea typeface="Helvetica" charset="0"/>
                    <a:cs typeface="Helvetica" charset="0"/>
                  </a:rPr>
                  <a:t>for</a:t>
                </a:r>
                <a:r>
                  <a:rPr lang="en-US" sz="3200" b="0" dirty="0">
                    <a:solidFill>
                      <a:srgbClr val="0070C0"/>
                    </a:solidFill>
                    <a:latin typeface="Candara" panose="020E0502030303020204" pitchFamily="34" charset="0"/>
                    <a:ea typeface="Helvetica" charset="0"/>
                    <a:cs typeface="Helvetica" charset="0"/>
                  </a:rPr>
                  <a:t> </a:t>
                </a:r>
                <a14:m>
                  <m:oMath xmlns:m="http://schemas.openxmlformats.org/officeDocument/2006/math">
                    <m:r>
                      <a:rPr lang="en-US" sz="3200" b="0" i="1" smtClean="0">
                        <a:solidFill>
                          <a:srgbClr val="0070C0"/>
                        </a:solidFill>
                        <a:latin typeface="Cambria Math" panose="02040503050406030204" pitchFamily="18" charset="0"/>
                        <a:ea typeface="Helvetica" charset="0"/>
                        <a:cs typeface="Helvetica" charset="0"/>
                      </a:rPr>
                      <m:t>𝑖</m:t>
                    </m:r>
                    <m:r>
                      <a:rPr lang="en-US" sz="3200" b="0" i="1" smtClean="0">
                        <a:solidFill>
                          <a:srgbClr val="0070C0"/>
                        </a:solidFill>
                        <a:latin typeface="Cambria Math" panose="02040503050406030204" pitchFamily="18" charset="0"/>
                        <a:ea typeface="Helvetica" charset="0"/>
                        <a:cs typeface="Helvetica" charset="0"/>
                      </a:rPr>
                      <m:t>=1</m:t>
                    </m:r>
                  </m:oMath>
                </a14:m>
                <a:r>
                  <a:rPr lang="en-US" sz="3200" b="0" dirty="0">
                    <a:solidFill>
                      <a:srgbClr val="0070C0"/>
                    </a:solidFill>
                    <a:latin typeface="Candara" panose="020E0502030303020204" pitchFamily="34" charset="0"/>
                    <a:ea typeface="Helvetica" charset="0"/>
                    <a:cs typeface="Helvetica" charset="0"/>
                  </a:rPr>
                  <a:t> </a:t>
                </a:r>
                <a:r>
                  <a:rPr lang="en-US" sz="3200" b="1" dirty="0">
                    <a:latin typeface="Candara" panose="020E0502030303020204" pitchFamily="34" charset="0"/>
                    <a:ea typeface="Helvetica" charset="0"/>
                    <a:cs typeface="Helvetica" charset="0"/>
                  </a:rPr>
                  <a:t>to</a:t>
                </a:r>
                <a:r>
                  <a:rPr lang="en-US" sz="3200" b="0" dirty="0">
                    <a:solidFill>
                      <a:srgbClr val="0070C0"/>
                    </a:solidFill>
                    <a:latin typeface="Candara" panose="020E0502030303020204" pitchFamily="34" charset="0"/>
                    <a:ea typeface="Helvetica" charset="0"/>
                    <a:cs typeface="Helvetica" charset="0"/>
                  </a:rPr>
                  <a:t> </a:t>
                </a:r>
                <a14:m>
                  <m:oMath xmlns:m="http://schemas.openxmlformats.org/officeDocument/2006/math">
                    <m:r>
                      <a:rPr lang="en-US" sz="3200" i="1">
                        <a:solidFill>
                          <a:srgbClr val="C00000"/>
                        </a:solidFill>
                        <a:latin typeface="Cambria Math" panose="02040503050406030204" pitchFamily="18" charset="0"/>
                        <a:ea typeface="Helvetica" charset="0"/>
                        <a:cs typeface="Helvetica" charset="0"/>
                      </a:rPr>
                      <m:t>𝑁</m:t>
                    </m:r>
                  </m:oMath>
                </a14:m>
                <a:r>
                  <a:rPr lang="en-US" sz="3200" b="0" dirty="0">
                    <a:solidFill>
                      <a:srgbClr val="0070C0"/>
                    </a:solidFill>
                    <a:latin typeface="Candara" panose="020E0502030303020204" pitchFamily="34" charset="0"/>
                    <a:ea typeface="Helvetica" charset="0"/>
                    <a:cs typeface="Helvetica" charset="0"/>
                  </a:rPr>
                  <a:t> </a:t>
                </a:r>
                <a:r>
                  <a:rPr lang="en-US" sz="3200" b="1" dirty="0">
                    <a:latin typeface="Candara" panose="020E0502030303020204" pitchFamily="34" charset="0"/>
                    <a:ea typeface="Helvetica" charset="0"/>
                    <a:cs typeface="Helvetica" charset="0"/>
                  </a:rPr>
                  <a:t>do</a:t>
                </a:r>
              </a:p>
              <a:p>
                <a:pPr lvl="1">
                  <a:spcBef>
                    <a:spcPts val="600"/>
                  </a:spcBef>
                </a:pPr>
                <a:r>
                  <a:rPr lang="en-US" sz="3200" b="0" dirty="0">
                    <a:solidFill>
                      <a:srgbClr val="0070C0"/>
                    </a:solidFill>
                    <a:latin typeface="Candara" panose="020E0502030303020204" pitchFamily="34" charset="0"/>
                    <a:ea typeface="Helvetica" charset="0"/>
                    <a:cs typeface="Helvetica" charset="0"/>
                  </a:rPr>
                  <a:t> </a:t>
                </a:r>
                <a14:m>
                  <m:oMath xmlns:m="http://schemas.openxmlformats.org/officeDocument/2006/math">
                    <m:r>
                      <m:rPr>
                        <m:sty m:val="p"/>
                      </m:rPr>
                      <a:rPr lang="en-US" sz="3200">
                        <a:solidFill>
                          <a:srgbClr val="0070C0"/>
                        </a:solidFill>
                        <a:latin typeface="Cambria Math" panose="02040503050406030204" pitchFamily="18" charset="0"/>
                        <a:ea typeface="Helvetica" charset="0"/>
                        <a:cs typeface="Helvetica" charset="0"/>
                      </a:rPr>
                      <m:t>val</m:t>
                    </m:r>
                    <m:r>
                      <a:rPr lang="en-US" sz="3200" b="0" i="1" smtClean="0">
                        <a:solidFill>
                          <a:srgbClr val="0070C0"/>
                        </a:solidFill>
                        <a:latin typeface="Cambria Math" panose="02040503050406030204" pitchFamily="18" charset="0"/>
                        <a:ea typeface="Helvetica" charset="0"/>
                        <a:cs typeface="Helvetica" charset="0"/>
                      </a:rPr>
                      <m:t>←</m:t>
                    </m:r>
                    <m:func>
                      <m:funcPr>
                        <m:ctrlPr>
                          <a:rPr lang="en-US" sz="3200" b="0" i="1" smtClean="0">
                            <a:solidFill>
                              <a:srgbClr val="0070C0"/>
                            </a:solidFill>
                            <a:latin typeface="Cambria Math" panose="02040503050406030204" pitchFamily="18" charset="0"/>
                            <a:ea typeface="Helvetica" charset="0"/>
                            <a:cs typeface="Helvetica" charset="0"/>
                          </a:rPr>
                        </m:ctrlPr>
                      </m:funcPr>
                      <m:fName>
                        <m:r>
                          <m:rPr>
                            <m:sty m:val="p"/>
                          </m:rPr>
                          <a:rPr lang="en-US" sz="3200" b="0" i="0" smtClean="0">
                            <a:solidFill>
                              <a:srgbClr val="0070C0"/>
                            </a:solidFill>
                            <a:latin typeface="Cambria Math" panose="02040503050406030204" pitchFamily="18" charset="0"/>
                            <a:ea typeface="Helvetica" charset="0"/>
                            <a:cs typeface="Helvetica" charset="0"/>
                          </a:rPr>
                          <m:t>min</m:t>
                        </m:r>
                      </m:fName>
                      <m:e>
                        <m:r>
                          <a:rPr lang="en-US" sz="3200" b="0" i="1" smtClean="0">
                            <a:solidFill>
                              <a:srgbClr val="0070C0"/>
                            </a:solidFill>
                            <a:latin typeface="Cambria Math" panose="02040503050406030204" pitchFamily="18" charset="0"/>
                            <a:ea typeface="Helvetica" charset="0"/>
                            <a:cs typeface="Helvetica" charset="0"/>
                          </a:rPr>
                          <m:t>{</m:t>
                        </m:r>
                        <m:r>
                          <m:rPr>
                            <m:sty m:val="p"/>
                          </m:rPr>
                          <a:rPr lang="en-US" sz="3200">
                            <a:solidFill>
                              <a:srgbClr val="0070C0"/>
                            </a:solidFill>
                            <a:latin typeface="Cambria Math" panose="02040503050406030204" pitchFamily="18" charset="0"/>
                            <a:ea typeface="Helvetica" charset="0"/>
                            <a:cs typeface="Helvetica" charset="0"/>
                          </a:rPr>
                          <m:t>val</m:t>
                        </m:r>
                        <m:r>
                          <a:rPr lang="en-US" sz="3200" b="0" i="1" smtClean="0">
                            <a:solidFill>
                              <a:srgbClr val="0070C0"/>
                            </a:solidFill>
                            <a:latin typeface="Cambria Math" panose="02040503050406030204" pitchFamily="18" charset="0"/>
                            <a:ea typeface="Helvetica" charset="0"/>
                            <a:cs typeface="Helvetica" charset="0"/>
                          </a:rPr>
                          <m:t>,</m:t>
                        </m:r>
                        <m:r>
                          <a:rPr lang="en-US" sz="3200" b="0" i="1" smtClean="0">
                            <a:solidFill>
                              <a:srgbClr val="0070C0"/>
                            </a:solidFill>
                            <a:latin typeface="Cambria Math" panose="02040503050406030204" pitchFamily="18" charset="0"/>
                            <a:ea typeface="Helvetica" charset="0"/>
                            <a:cs typeface="Helvetica" charset="0"/>
                          </a:rPr>
                          <m:t>h</m:t>
                        </m:r>
                        <m:r>
                          <a:rPr lang="en-US" sz="3200" b="0" i="1" smtClean="0">
                            <a:solidFill>
                              <a:srgbClr val="0070C0"/>
                            </a:solidFill>
                            <a:latin typeface="Cambria Math" panose="02040503050406030204" pitchFamily="18" charset="0"/>
                            <a:ea typeface="Helvetica" charset="0"/>
                            <a:cs typeface="Helvetica" charset="0"/>
                          </a:rPr>
                          <m:t>(</m:t>
                        </m:r>
                        <m:sSub>
                          <m:sSubPr>
                            <m:ctrlPr>
                              <a:rPr lang="en-US" sz="3200" b="0" i="1" smtClean="0">
                                <a:solidFill>
                                  <a:srgbClr val="0070C0"/>
                                </a:solidFill>
                                <a:latin typeface="Cambria Math" panose="02040503050406030204" pitchFamily="18" charset="0"/>
                                <a:ea typeface="Helvetica" charset="0"/>
                                <a:cs typeface="Helvetica" charset="0"/>
                              </a:rPr>
                            </m:ctrlPr>
                          </m:sSubPr>
                          <m:e>
                            <m:r>
                              <a:rPr lang="en-US" sz="3200" b="0" i="1" smtClean="0">
                                <a:solidFill>
                                  <a:srgbClr val="0070C0"/>
                                </a:solidFill>
                                <a:latin typeface="Cambria Math" panose="02040503050406030204" pitchFamily="18" charset="0"/>
                                <a:ea typeface="Helvetica" charset="0"/>
                                <a:cs typeface="Helvetica" charset="0"/>
                              </a:rPr>
                              <m:t>𝑥</m:t>
                            </m:r>
                          </m:e>
                          <m:sub>
                            <m:r>
                              <a:rPr lang="en-US" sz="3200" b="0" i="1" smtClean="0">
                                <a:solidFill>
                                  <a:srgbClr val="0070C0"/>
                                </a:solidFill>
                                <a:latin typeface="Cambria Math" panose="02040503050406030204" pitchFamily="18" charset="0"/>
                                <a:ea typeface="Helvetica" charset="0"/>
                                <a:cs typeface="Helvetica" charset="0"/>
                              </a:rPr>
                              <m:t>𝑖</m:t>
                            </m:r>
                          </m:sub>
                        </m:sSub>
                        <m:r>
                          <a:rPr lang="en-US" sz="3200" b="0" i="1" smtClean="0">
                            <a:solidFill>
                              <a:srgbClr val="0070C0"/>
                            </a:solidFill>
                            <a:latin typeface="Cambria Math" panose="02040503050406030204" pitchFamily="18" charset="0"/>
                            <a:ea typeface="Helvetica" charset="0"/>
                            <a:cs typeface="Helvetica" charset="0"/>
                          </a:rPr>
                          <m:t>)}</m:t>
                        </m:r>
                      </m:e>
                    </m:func>
                  </m:oMath>
                </a14:m>
                <a:endParaRPr lang="en-US" sz="3200" b="0" dirty="0">
                  <a:solidFill>
                    <a:srgbClr val="0070C0"/>
                  </a:solidFill>
                  <a:latin typeface="Candara" panose="020E0502030303020204" pitchFamily="34" charset="0"/>
                  <a:ea typeface="Helvetica" charset="0"/>
                  <a:cs typeface="Helvetica" charset="0"/>
                </a:endParaRPr>
              </a:p>
              <a:p>
                <a:pPr>
                  <a:spcBef>
                    <a:spcPts val="600"/>
                  </a:spcBef>
                </a:pPr>
                <a:r>
                  <a:rPr lang="en-US" sz="3200" b="1" dirty="0">
                    <a:latin typeface="Candara" panose="020E0502030303020204" pitchFamily="34" charset="0"/>
                    <a:ea typeface="Helvetica" charset="0"/>
                    <a:cs typeface="Helvetica" charset="0"/>
                  </a:rPr>
                  <a:t>return </a:t>
                </a:r>
                <a14:m>
                  <m:oMath xmlns:m="http://schemas.openxmlformats.org/officeDocument/2006/math">
                    <m:r>
                      <m:rPr>
                        <m:sty m:val="p"/>
                      </m:rPr>
                      <a:rPr lang="en-US" sz="3200" b="0" i="0" smtClean="0">
                        <a:solidFill>
                          <a:srgbClr val="0070C0"/>
                        </a:solidFill>
                        <a:latin typeface="Cambria Math" panose="02040503050406030204" pitchFamily="18" charset="0"/>
                        <a:ea typeface="Helvetica" charset="0"/>
                        <a:cs typeface="Helvetica" charset="0"/>
                      </a:rPr>
                      <m:t>round</m:t>
                    </m:r>
                    <m:d>
                      <m:dPr>
                        <m:ctrlPr>
                          <a:rPr lang="en-US" sz="3200" b="1" i="1" smtClean="0">
                            <a:solidFill>
                              <a:srgbClr val="0070C0"/>
                            </a:solidFill>
                            <a:latin typeface="Cambria Math" panose="02040503050406030204" pitchFamily="18" charset="0"/>
                            <a:ea typeface="Helvetica" charset="0"/>
                            <a:cs typeface="Helvetica" charset="0"/>
                          </a:rPr>
                        </m:ctrlPr>
                      </m:dPr>
                      <m:e>
                        <m:f>
                          <m:fPr>
                            <m:ctrlPr>
                              <a:rPr lang="en-US" sz="3200" i="1">
                                <a:solidFill>
                                  <a:srgbClr val="0070C0"/>
                                </a:solidFill>
                                <a:latin typeface="Cambria Math" panose="02040503050406030204" pitchFamily="18" charset="0"/>
                                <a:ea typeface="Helvetica" charset="0"/>
                                <a:cs typeface="Helvetica" charset="0"/>
                              </a:rPr>
                            </m:ctrlPr>
                          </m:fPr>
                          <m:num>
                            <m:r>
                              <a:rPr lang="en-US" sz="3200">
                                <a:solidFill>
                                  <a:srgbClr val="0070C0"/>
                                </a:solidFill>
                                <a:latin typeface="Cambria Math" panose="02040503050406030204" pitchFamily="18" charset="0"/>
                                <a:ea typeface="Helvetica" charset="0"/>
                                <a:cs typeface="Helvetica" charset="0"/>
                              </a:rPr>
                              <m:t>1</m:t>
                            </m:r>
                          </m:num>
                          <m:den>
                            <m:r>
                              <m:rPr>
                                <m:sty m:val="p"/>
                              </m:rPr>
                              <a:rPr lang="en-US" sz="3200">
                                <a:solidFill>
                                  <a:srgbClr val="0070C0"/>
                                </a:solidFill>
                                <a:latin typeface="Cambria Math" panose="02040503050406030204" pitchFamily="18" charset="0"/>
                                <a:ea typeface="Helvetica" charset="0"/>
                                <a:cs typeface="Helvetica" charset="0"/>
                              </a:rPr>
                              <m:t>val</m:t>
                            </m:r>
                          </m:den>
                        </m:f>
                        <m:r>
                          <a:rPr lang="en-US" sz="3200" i="1">
                            <a:solidFill>
                              <a:srgbClr val="0070C0"/>
                            </a:solidFill>
                            <a:latin typeface="Cambria Math" panose="02040503050406030204" pitchFamily="18" charset="0"/>
                            <a:ea typeface="Helvetica" charset="0"/>
                            <a:cs typeface="Helvetica" charset="0"/>
                          </a:rPr>
                          <m:t>−1</m:t>
                        </m:r>
                      </m:e>
                    </m:d>
                  </m:oMath>
                </a14:m>
                <a:endParaRPr lang="en-US" sz="3200" dirty="0">
                  <a:solidFill>
                    <a:srgbClr val="0070C0"/>
                  </a:solidFill>
                  <a:latin typeface="Candara" panose="020E0502030303020204" pitchFamily="34" charset="0"/>
                  <a:ea typeface="Helvetica" charset="0"/>
                  <a:cs typeface="Helvetica" charset="0"/>
                </a:endParaRPr>
              </a:p>
            </p:txBody>
          </p:sp>
        </mc:Choice>
        <mc:Fallback xmlns="">
          <p:sp>
            <p:nvSpPr>
              <p:cNvPr id="6" name="TextBox 5">
                <a:extLst>
                  <a:ext uri="{FF2B5EF4-FFF2-40B4-BE49-F238E27FC236}">
                    <a16:creationId xmlns:a16="http://schemas.microsoft.com/office/drawing/2014/main" id="{6D55FB3D-214C-ABA8-BF7A-9D54951FBC0F}"/>
                  </a:ext>
                </a:extLst>
              </p:cNvPr>
              <p:cNvSpPr txBox="1">
                <a:spLocks noRot="1" noChangeAspect="1" noMove="1" noResize="1" noEditPoints="1" noAdjustHandles="1" noChangeArrowheads="1" noChangeShapeType="1" noTextEdit="1"/>
              </p:cNvSpPr>
              <p:nvPr/>
            </p:nvSpPr>
            <p:spPr>
              <a:xfrm>
                <a:off x="660400" y="1981380"/>
                <a:ext cx="5232400" cy="2537490"/>
              </a:xfrm>
              <a:prstGeom prst="rect">
                <a:avLst/>
              </a:prstGeom>
              <a:blipFill>
                <a:blip r:embed="rId4"/>
                <a:stretch>
                  <a:fillRect l="-2899" b="-2000"/>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B262DE4B-6F01-A3D8-2F0A-296A7261EFD0}"/>
              </a:ext>
            </a:extLst>
          </p:cNvPr>
          <p:cNvCxnSpPr>
            <a:stCxn id="4" idx="1"/>
          </p:cNvCxnSpPr>
          <p:nvPr/>
        </p:nvCxnSpPr>
        <p:spPr>
          <a:xfrm flipH="1">
            <a:off x="5215467" y="2924927"/>
            <a:ext cx="1651114" cy="504073"/>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9FAD99E9-CD9A-D26F-EDA0-B53E6373D184}"/>
              </a:ext>
            </a:extLst>
          </p:cNvPr>
          <p:cNvCxnSpPr>
            <a:cxnSpLocks/>
          </p:cNvCxnSpPr>
          <p:nvPr/>
        </p:nvCxnSpPr>
        <p:spPr>
          <a:xfrm flipH="1" flipV="1">
            <a:off x="3276600" y="2225045"/>
            <a:ext cx="3589981" cy="59893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56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Google Shape;288;p3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dirty="0" err="1"/>
              <a:t>MinHash</a:t>
            </a:r>
            <a:r>
              <a:rPr lang="en" dirty="0"/>
              <a:t> Example</a:t>
            </a:r>
            <a:endParaRPr dirty="0"/>
          </a:p>
        </p:txBody>
      </p:sp>
      <p:sp>
        <p:nvSpPr>
          <p:cNvPr id="287" name="Google Shape;287;p34"/>
          <p:cNvSpPr txBox="1">
            <a:spLocks noGrp="1"/>
          </p:cNvSpPr>
          <p:nvPr>
            <p:ph type="body" idx="4294967295"/>
          </p:nvPr>
        </p:nvSpPr>
        <p:spPr>
          <a:xfrm>
            <a:off x="660400" y="1314449"/>
            <a:ext cx="11360150" cy="1412875"/>
          </a:xfrm>
          <a:prstGeom prst="rect">
            <a:avLst/>
          </a:prstGeom>
        </p:spPr>
        <p:txBody>
          <a:bodyPr spcFirstLastPara="1" vert="horz" wrap="square" lIns="121900" tIns="121900" rIns="121900" bIns="121900" rtlCol="0" anchor="t" anchorCtr="0">
            <a:noAutofit/>
          </a:bodyPr>
          <a:lstStyle/>
          <a:p>
            <a:pPr marL="0" indent="0">
              <a:buNone/>
            </a:pPr>
            <a:r>
              <a:rPr lang="en" dirty="0"/>
              <a:t>Stream:    13,      25,       19,     25,       19,      19</a:t>
            </a:r>
            <a:endParaRPr dirty="0"/>
          </a:p>
          <a:p>
            <a:pPr marL="0" indent="0">
              <a:spcBef>
                <a:spcPts val="2133"/>
              </a:spcBef>
              <a:buNone/>
            </a:pPr>
            <a:r>
              <a:rPr lang="en" dirty="0"/>
              <a:t>Hashes: 0.51,  0.26,  0.79,  0.26,  0.79,  0.79</a:t>
            </a:r>
            <a:endParaRPr dirty="0"/>
          </a:p>
          <a:p>
            <a:pPr marL="0" indent="0">
              <a:spcBef>
                <a:spcPts val="2133"/>
              </a:spcBef>
              <a:buNone/>
            </a:pPr>
            <a:endParaRPr dirty="0"/>
          </a:p>
          <a:p>
            <a:pPr marL="0" indent="0">
              <a:spcBef>
                <a:spcPts val="2133"/>
              </a:spcBef>
              <a:buNone/>
            </a:pPr>
            <a:endParaRPr dirty="0"/>
          </a:p>
          <a:p>
            <a:pPr marL="0" indent="0">
              <a:spcBef>
                <a:spcPts val="2133"/>
              </a:spcBef>
              <a:spcAft>
                <a:spcPts val="2133"/>
              </a:spcAft>
              <a:buNone/>
            </a:pPr>
            <a:r>
              <a:rPr lang="en" dirty="0"/>
              <a:t> </a:t>
            </a:r>
            <a:endParaRPr dirty="0"/>
          </a:p>
        </p:txBody>
      </p:sp>
      <p:sp>
        <p:nvSpPr>
          <p:cNvPr id="2" name="TextBox 1">
            <a:extLst>
              <a:ext uri="{FF2B5EF4-FFF2-40B4-BE49-F238E27FC236}">
                <a16:creationId xmlns:a16="http://schemas.microsoft.com/office/drawing/2014/main" id="{6336ACCF-0902-4E82-CB52-4B050C9BA0A4}"/>
              </a:ext>
            </a:extLst>
          </p:cNvPr>
          <p:cNvSpPr txBox="1"/>
          <p:nvPr/>
        </p:nvSpPr>
        <p:spPr>
          <a:xfrm>
            <a:off x="1817605" y="4035446"/>
            <a:ext cx="3420533" cy="1077218"/>
          </a:xfrm>
          <a:prstGeom prst="rect">
            <a:avLst/>
          </a:prstGeom>
          <a:noFill/>
        </p:spPr>
        <p:txBody>
          <a:bodyPr wrap="square" rtlCol="0">
            <a:spAutoFit/>
          </a:bodyPr>
          <a:lstStyle/>
          <a:p>
            <a:pPr algn="l"/>
            <a:r>
              <a:rPr lang="en-US" sz="3200" b="1" dirty="0">
                <a:solidFill>
                  <a:srgbClr val="C00000"/>
                </a:solidFill>
                <a:latin typeface="Candara" panose="020E0502030303020204" pitchFamily="34" charset="0"/>
                <a:ea typeface="Helvetica" charset="0"/>
                <a:cs typeface="Helvetica" charset="0"/>
              </a:rPr>
              <a:t>What does </a:t>
            </a:r>
            <a:r>
              <a:rPr lang="en-US" sz="3200" b="1" dirty="0" err="1">
                <a:solidFill>
                  <a:srgbClr val="C00000"/>
                </a:solidFill>
                <a:latin typeface="Candara" panose="020E0502030303020204" pitchFamily="34" charset="0"/>
                <a:ea typeface="Helvetica" charset="0"/>
                <a:cs typeface="Helvetica" charset="0"/>
              </a:rPr>
              <a:t>MinHash</a:t>
            </a:r>
            <a:r>
              <a:rPr lang="en-US" sz="3200" b="1" dirty="0">
                <a:solidFill>
                  <a:srgbClr val="C00000"/>
                </a:solidFill>
                <a:latin typeface="Candara" panose="020E0502030303020204" pitchFamily="34" charset="0"/>
                <a:ea typeface="Helvetica" charset="0"/>
                <a:cs typeface="Helvetica" charset="0"/>
              </a:rPr>
              <a:t> return?</a:t>
            </a:r>
          </a:p>
        </p:txBody>
      </p:sp>
      <mc:AlternateContent xmlns:mc="http://schemas.openxmlformats.org/markup-compatibility/2006" xmlns:a14="http://schemas.microsoft.com/office/drawing/2010/main">
        <mc:Choice Requires="a14">
          <p:sp>
            <p:nvSpPr>
              <p:cNvPr id="3" name="Content Placeholder 26">
                <a:extLst>
                  <a:ext uri="{FF2B5EF4-FFF2-40B4-BE49-F238E27FC236}">
                    <a16:creationId xmlns:a16="http://schemas.microsoft.com/office/drawing/2014/main" id="{F15004EF-3C7D-C1E6-135E-B1A365B5A3C7}"/>
                  </a:ext>
                </a:extLst>
              </p:cNvPr>
              <p:cNvSpPr txBox="1">
                <a:spLocks/>
              </p:cNvSpPr>
              <p:nvPr/>
            </p:nvSpPr>
            <p:spPr>
              <a:xfrm>
                <a:off x="7321446" y="0"/>
                <a:ext cx="8420308" cy="1879509"/>
              </a:xfrm>
              <a:prstGeom prst="rect">
                <a:avLst/>
              </a:prstGeom>
            </p:spPr>
            <p:txBody>
              <a:bodyPr/>
              <a:lstStyle>
                <a:lvl1pPr marL="342900" indent="-342900" algn="l" defTabSz="457200" rtl="0" eaLnBrk="1" latinLnBrk="0" hangingPunct="1">
                  <a:spcBef>
                    <a:spcPct val="20000"/>
                  </a:spcBef>
                  <a:buFont typeface="Arial"/>
                  <a:buChar char="•"/>
                  <a:defRPr sz="32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en-US" sz="1800" dirty="0"/>
                  <a:t>Compute </a:t>
                </a:r>
                <a14:m>
                  <m:oMath xmlns:m="http://schemas.openxmlformats.org/officeDocument/2006/math">
                    <m:r>
                      <m:rPr>
                        <m:sty m:val="p"/>
                      </m:rPr>
                      <a:rPr lang="en-US" sz="1800">
                        <a:solidFill>
                          <a:srgbClr val="0070C0"/>
                        </a:solidFill>
                        <a:latin typeface="Cambria Math" panose="02040503050406030204" pitchFamily="18" charset="0"/>
                        <a:ea typeface="Helvetica" charset="0"/>
                        <a:cs typeface="Helvetica" charset="0"/>
                      </a:rPr>
                      <m:t>val</m:t>
                    </m:r>
                    <m:r>
                      <a:rPr lang="en-US" sz="1800" i="1" smtClean="0">
                        <a:solidFill>
                          <a:srgbClr val="0070C0"/>
                        </a:solidFill>
                        <a:latin typeface="Cambria Math" panose="02040503050406030204" pitchFamily="18" charset="0"/>
                        <a:ea typeface="Helvetica" charset="0"/>
                        <a:cs typeface="Helvetica" charset="0"/>
                      </a:rPr>
                      <m:t>=</m:t>
                    </m:r>
                    <m:func>
                      <m:funcPr>
                        <m:ctrlPr>
                          <a:rPr lang="en-US" sz="1800" i="1">
                            <a:solidFill>
                              <a:srgbClr val="0070C0"/>
                            </a:solidFill>
                            <a:latin typeface="Cambria Math" panose="02040503050406030204" pitchFamily="18" charset="0"/>
                            <a:ea typeface="Helvetica" charset="0"/>
                            <a:cs typeface="Helvetica" charset="0"/>
                          </a:rPr>
                        </m:ctrlPr>
                      </m:funcPr>
                      <m:fName>
                        <m:r>
                          <m:rPr>
                            <m:sty m:val="p"/>
                          </m:rPr>
                          <a:rPr lang="en-US" sz="1800">
                            <a:solidFill>
                              <a:srgbClr val="0070C0"/>
                            </a:solidFill>
                            <a:latin typeface="Cambria Math" panose="02040503050406030204" pitchFamily="18" charset="0"/>
                            <a:ea typeface="Helvetica" charset="0"/>
                            <a:cs typeface="Helvetica" charset="0"/>
                          </a:rPr>
                          <m:t>min</m:t>
                        </m:r>
                      </m:fName>
                      <m:e>
                        <m:r>
                          <a:rPr lang="en-US" sz="1800" i="1">
                            <a:solidFill>
                              <a:srgbClr val="0070C0"/>
                            </a:solidFill>
                            <a:latin typeface="Cambria Math" panose="02040503050406030204" pitchFamily="18" charset="0"/>
                            <a:ea typeface="Helvetica" charset="0"/>
                            <a:cs typeface="Helvetica" charset="0"/>
                          </a:rPr>
                          <m:t>{</m:t>
                        </m:r>
                        <m:sSub>
                          <m:sSubPr>
                            <m:ctrlPr>
                              <a:rPr lang="en-US" sz="1800" i="1">
                                <a:solidFill>
                                  <a:srgbClr val="0070C0"/>
                                </a:solidFill>
                                <a:latin typeface="Cambria Math" panose="02040503050406030204" pitchFamily="18" charset="0"/>
                                <a:ea typeface="Helvetica" charset="0"/>
                                <a:cs typeface="Helvetica" charset="0"/>
                              </a:rPr>
                            </m:ctrlPr>
                          </m:sSubPr>
                          <m:e>
                            <m:r>
                              <a:rPr lang="en-US" sz="1800" i="1">
                                <a:solidFill>
                                  <a:srgbClr val="0070C0"/>
                                </a:solidFill>
                                <a:latin typeface="Cambria Math" panose="02040503050406030204" pitchFamily="18" charset="0"/>
                                <a:ea typeface="Helvetica" charset="0"/>
                                <a:cs typeface="Helvetica" charset="0"/>
                              </a:rPr>
                              <m:t>h</m:t>
                            </m:r>
                            <m:r>
                              <a:rPr lang="en-US" sz="1800" b="1" i="1">
                                <a:solidFill>
                                  <a:srgbClr val="0070C0"/>
                                </a:solidFill>
                                <a:latin typeface="Cambria Math" panose="02040503050406030204" pitchFamily="18" charset="0"/>
                                <a:ea typeface="Helvetica" charset="0"/>
                                <a:cs typeface="Helvetica" charset="0"/>
                              </a:rPr>
                              <m:t>(</m:t>
                            </m:r>
                            <m:r>
                              <a:rPr lang="en-US" sz="1800" i="1">
                                <a:solidFill>
                                  <a:srgbClr val="0070C0"/>
                                </a:solidFill>
                                <a:latin typeface="Cambria Math" panose="02040503050406030204" pitchFamily="18" charset="0"/>
                                <a:ea typeface="Helvetica" charset="0"/>
                                <a:cs typeface="Helvetica" charset="0"/>
                              </a:rPr>
                              <m:t>𝑥</m:t>
                            </m:r>
                          </m:e>
                          <m:sub>
                            <m:r>
                              <a:rPr lang="en-US" sz="1800" i="1">
                                <a:solidFill>
                                  <a:srgbClr val="0070C0"/>
                                </a:solidFill>
                                <a:latin typeface="Cambria Math" panose="02040503050406030204" pitchFamily="18" charset="0"/>
                                <a:ea typeface="Helvetica" charset="0"/>
                                <a:cs typeface="Helvetica" charset="0"/>
                              </a:rPr>
                              <m:t>1</m:t>
                            </m:r>
                          </m:sub>
                        </m:sSub>
                        <m:r>
                          <a:rPr lang="en-US" sz="1800" i="1">
                            <a:solidFill>
                              <a:srgbClr val="0070C0"/>
                            </a:solidFill>
                            <a:latin typeface="Cambria Math" panose="02040503050406030204" pitchFamily="18" charset="0"/>
                            <a:ea typeface="Helvetica" charset="0"/>
                            <a:cs typeface="Helvetica" charset="0"/>
                          </a:rPr>
                          <m:t>),…,</m:t>
                        </m:r>
                        <m:r>
                          <a:rPr lang="en-US" sz="1800" i="1">
                            <a:solidFill>
                              <a:srgbClr val="0070C0"/>
                            </a:solidFill>
                            <a:latin typeface="Cambria Math" panose="02040503050406030204" pitchFamily="18" charset="0"/>
                            <a:ea typeface="Helvetica" charset="0"/>
                            <a:cs typeface="Helvetica" charset="0"/>
                          </a:rPr>
                          <m:t>h</m:t>
                        </m:r>
                        <m:r>
                          <a:rPr lang="en-US" sz="1800" i="1">
                            <a:solidFill>
                              <a:srgbClr val="0070C0"/>
                            </a:solidFill>
                            <a:latin typeface="Cambria Math" panose="02040503050406030204" pitchFamily="18" charset="0"/>
                            <a:ea typeface="Helvetica" charset="0"/>
                            <a:cs typeface="Helvetica" charset="0"/>
                          </a:rPr>
                          <m:t>(</m:t>
                        </m:r>
                        <m:sSub>
                          <m:sSubPr>
                            <m:ctrlPr>
                              <a:rPr lang="en-US" sz="1800" i="1">
                                <a:solidFill>
                                  <a:srgbClr val="0070C0"/>
                                </a:solidFill>
                                <a:latin typeface="Cambria Math" panose="02040503050406030204" pitchFamily="18" charset="0"/>
                                <a:ea typeface="Helvetica" charset="0"/>
                                <a:cs typeface="Helvetica" charset="0"/>
                              </a:rPr>
                            </m:ctrlPr>
                          </m:sSubPr>
                          <m:e>
                            <m:r>
                              <a:rPr lang="en-US" sz="1800" i="1">
                                <a:solidFill>
                                  <a:srgbClr val="0070C0"/>
                                </a:solidFill>
                                <a:latin typeface="Cambria Math" panose="02040503050406030204" pitchFamily="18" charset="0"/>
                                <a:ea typeface="Helvetica" charset="0"/>
                                <a:cs typeface="Helvetica" charset="0"/>
                              </a:rPr>
                              <m:t>𝑥</m:t>
                            </m:r>
                          </m:e>
                          <m:sub>
                            <m:r>
                              <a:rPr lang="en-US" sz="1800" i="1">
                                <a:solidFill>
                                  <a:srgbClr val="C00000"/>
                                </a:solidFill>
                                <a:latin typeface="Cambria Math" panose="02040503050406030204" pitchFamily="18" charset="0"/>
                                <a:ea typeface="Helvetica" charset="0"/>
                                <a:cs typeface="Helvetica" charset="0"/>
                              </a:rPr>
                              <m:t>𝑁</m:t>
                            </m:r>
                          </m:sub>
                        </m:sSub>
                        <m:r>
                          <a:rPr lang="en-US" sz="1800" i="1">
                            <a:solidFill>
                              <a:srgbClr val="0070C0"/>
                            </a:solidFill>
                            <a:latin typeface="Cambria Math" panose="02040503050406030204" pitchFamily="18" charset="0"/>
                            <a:ea typeface="Helvetica" charset="0"/>
                            <a:cs typeface="Helvetica" charset="0"/>
                          </a:rPr>
                          <m:t>)}</m:t>
                        </m:r>
                      </m:e>
                    </m:func>
                  </m:oMath>
                </a14:m>
                <a:endParaRPr lang="en-US" sz="1800" dirty="0"/>
              </a:p>
              <a:p>
                <a:pPr marL="514350" indent="-514350">
                  <a:buFont typeface="+mj-lt"/>
                  <a:buAutoNum type="arabicPeriod"/>
                </a:pPr>
                <a:r>
                  <a:rPr lang="en-US" sz="1800" dirty="0"/>
                  <a:t>Assume that </a:t>
                </a:r>
                <a14:m>
                  <m:oMath xmlns:m="http://schemas.openxmlformats.org/officeDocument/2006/math">
                    <m:r>
                      <m:rPr>
                        <m:sty m:val="p"/>
                      </m:rPr>
                      <a:rPr lang="en-US" sz="1800">
                        <a:solidFill>
                          <a:srgbClr val="0070C0"/>
                        </a:solidFill>
                        <a:latin typeface="Cambria Math" panose="02040503050406030204" pitchFamily="18" charset="0"/>
                        <a:ea typeface="Helvetica" charset="0"/>
                        <a:cs typeface="Helvetica" charset="0"/>
                      </a:rPr>
                      <m:t>val</m:t>
                    </m:r>
                    <m:r>
                      <a:rPr lang="en-US" sz="1800" i="1">
                        <a:solidFill>
                          <a:srgbClr val="0070C0"/>
                        </a:solidFill>
                        <a:latin typeface="Cambria Math" panose="02040503050406030204" pitchFamily="18" charset="0"/>
                        <a:ea typeface="Helvetica" charset="0"/>
                        <a:cs typeface="Helvetica" charset="0"/>
                      </a:rPr>
                      <m:t>≈</m:t>
                    </m:r>
                    <m:r>
                      <a:rPr lang="en-US" sz="1800" i="1">
                        <a:solidFill>
                          <a:srgbClr val="0070C0"/>
                        </a:solidFill>
                        <a:latin typeface="Cambria Math" panose="02040503050406030204" pitchFamily="18" charset="0"/>
                        <a:ea typeface="Source Code Pro"/>
                        <a:cs typeface="Source Code Pro"/>
                        <a:sym typeface="Source Code Pro"/>
                      </a:rPr>
                      <m:t>𝔼</m:t>
                    </m:r>
                    <m:d>
                      <m:dPr>
                        <m:begChr m:val="["/>
                        <m:endChr m:val="]"/>
                        <m:ctrlPr>
                          <a:rPr lang="en-US" sz="1800" i="1">
                            <a:solidFill>
                              <a:srgbClr val="0070C0"/>
                            </a:solidFill>
                            <a:latin typeface="Cambria Math" panose="02040503050406030204" pitchFamily="18" charset="0"/>
                            <a:ea typeface="Source Code Pro"/>
                            <a:cs typeface="Source Code Pro"/>
                            <a:sym typeface="Source Code Pro"/>
                          </a:rPr>
                        </m:ctrlPr>
                      </m:dPr>
                      <m:e>
                        <m:r>
                          <m:rPr>
                            <m:sty m:val="p"/>
                          </m:rPr>
                          <a:rPr lang="en-US" sz="1800">
                            <a:solidFill>
                              <a:srgbClr val="0070C0"/>
                            </a:solidFill>
                            <a:latin typeface="Cambria Math" panose="02040503050406030204" pitchFamily="18" charset="0"/>
                            <a:ea typeface="Source Code Pro"/>
                            <a:cs typeface="Source Code Pro"/>
                            <a:sym typeface="Source Code Pro"/>
                          </a:rPr>
                          <m:t>min</m:t>
                        </m:r>
                        <m:d>
                          <m:dPr>
                            <m:begChr m:val="{"/>
                            <m:endChr m:val="}"/>
                            <m:ctrlPr>
                              <a:rPr lang="en-US" sz="1800" i="1">
                                <a:solidFill>
                                  <a:srgbClr val="0070C0"/>
                                </a:solidFill>
                                <a:latin typeface="Cambria Math" panose="02040503050406030204" pitchFamily="18" charset="0"/>
                                <a:ea typeface="Source Code Pro"/>
                                <a:cs typeface="Source Code Pro"/>
                                <a:sym typeface="Source Code Pro"/>
                              </a:rPr>
                            </m:ctrlPr>
                          </m:dPr>
                          <m:e>
                            <m:sSub>
                              <m:sSubPr>
                                <m:ctrlPr>
                                  <a:rPr lang="en-US" sz="1800" i="1">
                                    <a:solidFill>
                                      <a:srgbClr val="0070C0"/>
                                    </a:solidFill>
                                    <a:latin typeface="Cambria Math" panose="02040503050406030204" pitchFamily="18" charset="0"/>
                                    <a:ea typeface="Helvetica" charset="0"/>
                                    <a:cs typeface="Helvetica" charset="0"/>
                                  </a:rPr>
                                </m:ctrlPr>
                              </m:sSubPr>
                              <m:e>
                                <m:r>
                                  <a:rPr lang="en-US" sz="1800" i="1">
                                    <a:solidFill>
                                      <a:srgbClr val="0070C0"/>
                                    </a:solidFill>
                                    <a:latin typeface="Cambria Math" panose="02040503050406030204" pitchFamily="18" charset="0"/>
                                    <a:ea typeface="Helvetica" charset="0"/>
                                    <a:cs typeface="Helvetica" charset="0"/>
                                  </a:rPr>
                                  <m:t>h</m:t>
                                </m:r>
                                <m:r>
                                  <a:rPr lang="en-US" sz="1800" b="1" i="1">
                                    <a:solidFill>
                                      <a:srgbClr val="0070C0"/>
                                    </a:solidFill>
                                    <a:latin typeface="Cambria Math" panose="02040503050406030204" pitchFamily="18" charset="0"/>
                                    <a:ea typeface="Helvetica" charset="0"/>
                                    <a:cs typeface="Helvetica" charset="0"/>
                                  </a:rPr>
                                  <m:t>(</m:t>
                                </m:r>
                                <m:r>
                                  <a:rPr lang="en-US" sz="1800" i="1">
                                    <a:solidFill>
                                      <a:srgbClr val="0070C0"/>
                                    </a:solidFill>
                                    <a:latin typeface="Cambria Math" panose="02040503050406030204" pitchFamily="18" charset="0"/>
                                    <a:ea typeface="Helvetica" charset="0"/>
                                    <a:cs typeface="Helvetica" charset="0"/>
                                  </a:rPr>
                                  <m:t>𝑥</m:t>
                                </m:r>
                              </m:e>
                              <m:sub>
                                <m:r>
                                  <a:rPr lang="en-US" sz="1800" i="1">
                                    <a:solidFill>
                                      <a:srgbClr val="0070C0"/>
                                    </a:solidFill>
                                    <a:latin typeface="Cambria Math" panose="02040503050406030204" pitchFamily="18" charset="0"/>
                                    <a:ea typeface="Helvetica" charset="0"/>
                                    <a:cs typeface="Helvetica" charset="0"/>
                                  </a:rPr>
                                  <m:t>1</m:t>
                                </m:r>
                              </m:sub>
                            </m:sSub>
                            <m:r>
                              <a:rPr lang="en-US" sz="1800" i="1">
                                <a:solidFill>
                                  <a:srgbClr val="0070C0"/>
                                </a:solidFill>
                                <a:latin typeface="Cambria Math" panose="02040503050406030204" pitchFamily="18" charset="0"/>
                                <a:ea typeface="Helvetica" charset="0"/>
                                <a:cs typeface="Helvetica" charset="0"/>
                              </a:rPr>
                              <m:t>),…,</m:t>
                            </m:r>
                            <m:r>
                              <a:rPr lang="en-US" sz="1800" i="1">
                                <a:solidFill>
                                  <a:srgbClr val="0070C0"/>
                                </a:solidFill>
                                <a:latin typeface="Cambria Math" panose="02040503050406030204" pitchFamily="18" charset="0"/>
                                <a:ea typeface="Helvetica" charset="0"/>
                                <a:cs typeface="Helvetica" charset="0"/>
                              </a:rPr>
                              <m:t>h</m:t>
                            </m:r>
                            <m:r>
                              <a:rPr lang="en-US" sz="1800" i="1">
                                <a:solidFill>
                                  <a:srgbClr val="0070C0"/>
                                </a:solidFill>
                                <a:latin typeface="Cambria Math" panose="02040503050406030204" pitchFamily="18" charset="0"/>
                                <a:ea typeface="Helvetica" charset="0"/>
                                <a:cs typeface="Helvetica" charset="0"/>
                              </a:rPr>
                              <m:t>(</m:t>
                            </m:r>
                            <m:sSub>
                              <m:sSubPr>
                                <m:ctrlPr>
                                  <a:rPr lang="en-US" sz="1800" i="1">
                                    <a:solidFill>
                                      <a:srgbClr val="0070C0"/>
                                    </a:solidFill>
                                    <a:latin typeface="Cambria Math" panose="02040503050406030204" pitchFamily="18" charset="0"/>
                                    <a:ea typeface="Helvetica" charset="0"/>
                                    <a:cs typeface="Helvetica" charset="0"/>
                                  </a:rPr>
                                </m:ctrlPr>
                              </m:sSubPr>
                              <m:e>
                                <m:r>
                                  <a:rPr lang="en-US" sz="1800" i="1">
                                    <a:solidFill>
                                      <a:srgbClr val="0070C0"/>
                                    </a:solidFill>
                                    <a:latin typeface="Cambria Math" panose="02040503050406030204" pitchFamily="18" charset="0"/>
                                    <a:ea typeface="Helvetica" charset="0"/>
                                    <a:cs typeface="Helvetica" charset="0"/>
                                  </a:rPr>
                                  <m:t>𝑥</m:t>
                                </m:r>
                              </m:e>
                              <m:sub>
                                <m:r>
                                  <a:rPr lang="en-US" sz="1800" i="1">
                                    <a:solidFill>
                                      <a:srgbClr val="C00000"/>
                                    </a:solidFill>
                                    <a:latin typeface="Cambria Math" panose="02040503050406030204" pitchFamily="18" charset="0"/>
                                    <a:ea typeface="Helvetica" charset="0"/>
                                    <a:cs typeface="Helvetica" charset="0"/>
                                  </a:rPr>
                                  <m:t>𝑁</m:t>
                                </m:r>
                              </m:sub>
                            </m:sSub>
                            <m:r>
                              <a:rPr lang="en-US" sz="1800" i="1">
                                <a:solidFill>
                                  <a:srgbClr val="0070C0"/>
                                </a:solidFill>
                                <a:latin typeface="Cambria Math" panose="02040503050406030204" pitchFamily="18" charset="0"/>
                                <a:ea typeface="Helvetica" charset="0"/>
                                <a:cs typeface="Helvetica" charset="0"/>
                              </a:rPr>
                              <m:t>)</m:t>
                            </m:r>
                          </m:e>
                        </m:d>
                      </m:e>
                    </m:d>
                  </m:oMath>
                </a14:m>
                <a:endParaRPr lang="en-US" sz="1800" dirty="0"/>
              </a:p>
              <a:p>
                <a:pPr marL="514350" indent="-514350">
                  <a:buFont typeface="+mj-lt"/>
                  <a:buAutoNum type="arabicPeriod"/>
                </a:pPr>
                <a:r>
                  <a:rPr lang="en-US" sz="1800" dirty="0"/>
                  <a:t>Output </a:t>
                </a:r>
                <a14:m>
                  <m:oMath xmlns:m="http://schemas.openxmlformats.org/officeDocument/2006/math">
                    <m:r>
                      <m:rPr>
                        <m:sty m:val="p"/>
                      </m:rPr>
                      <a:rPr lang="en-US" sz="1800">
                        <a:solidFill>
                          <a:srgbClr val="0070C0"/>
                        </a:solidFill>
                        <a:latin typeface="Cambria Math" panose="02040503050406030204" pitchFamily="18" charset="0"/>
                        <a:ea typeface="Helvetica" charset="0"/>
                        <a:cs typeface="Helvetica" charset="0"/>
                      </a:rPr>
                      <m:t>round</m:t>
                    </m:r>
                    <m:d>
                      <m:dPr>
                        <m:ctrlPr>
                          <a:rPr lang="en-US" sz="1800" b="1" i="1">
                            <a:solidFill>
                              <a:srgbClr val="0070C0"/>
                            </a:solidFill>
                            <a:latin typeface="Cambria Math" panose="02040503050406030204" pitchFamily="18" charset="0"/>
                            <a:ea typeface="Helvetica" charset="0"/>
                            <a:cs typeface="Helvetica" charset="0"/>
                          </a:rPr>
                        </m:ctrlPr>
                      </m:dPr>
                      <m:e>
                        <m:f>
                          <m:fPr>
                            <m:ctrlPr>
                              <a:rPr lang="en-US" sz="1800" i="1">
                                <a:solidFill>
                                  <a:srgbClr val="0070C0"/>
                                </a:solidFill>
                                <a:latin typeface="Cambria Math" panose="02040503050406030204" pitchFamily="18" charset="0"/>
                                <a:ea typeface="Helvetica" charset="0"/>
                                <a:cs typeface="Helvetica" charset="0"/>
                              </a:rPr>
                            </m:ctrlPr>
                          </m:fPr>
                          <m:num>
                            <m:r>
                              <a:rPr lang="en-US" sz="1800">
                                <a:solidFill>
                                  <a:srgbClr val="0070C0"/>
                                </a:solidFill>
                                <a:latin typeface="Cambria Math" panose="02040503050406030204" pitchFamily="18" charset="0"/>
                                <a:ea typeface="Helvetica" charset="0"/>
                                <a:cs typeface="Helvetica" charset="0"/>
                              </a:rPr>
                              <m:t>1</m:t>
                            </m:r>
                          </m:num>
                          <m:den>
                            <m:r>
                              <m:rPr>
                                <m:sty m:val="p"/>
                              </m:rPr>
                              <a:rPr lang="en-US" sz="1800">
                                <a:solidFill>
                                  <a:srgbClr val="0070C0"/>
                                </a:solidFill>
                                <a:latin typeface="Cambria Math" panose="02040503050406030204" pitchFamily="18" charset="0"/>
                                <a:ea typeface="Helvetica" charset="0"/>
                                <a:cs typeface="Helvetica" charset="0"/>
                              </a:rPr>
                              <m:t>val</m:t>
                            </m:r>
                          </m:den>
                        </m:f>
                        <m:r>
                          <a:rPr lang="en-US" sz="1800" i="1">
                            <a:solidFill>
                              <a:srgbClr val="0070C0"/>
                            </a:solidFill>
                            <a:latin typeface="Cambria Math" panose="02040503050406030204" pitchFamily="18" charset="0"/>
                            <a:ea typeface="Helvetica" charset="0"/>
                            <a:cs typeface="Helvetica" charset="0"/>
                          </a:rPr>
                          <m:t>−1</m:t>
                        </m:r>
                      </m:e>
                    </m:d>
                  </m:oMath>
                </a14:m>
                <a:endParaRPr lang="en-US" sz="1800" dirty="0"/>
              </a:p>
            </p:txBody>
          </p:sp>
        </mc:Choice>
        <mc:Fallback xmlns="">
          <p:sp>
            <p:nvSpPr>
              <p:cNvPr id="3" name="Content Placeholder 26">
                <a:extLst>
                  <a:ext uri="{FF2B5EF4-FFF2-40B4-BE49-F238E27FC236}">
                    <a16:creationId xmlns:a16="http://schemas.microsoft.com/office/drawing/2014/main" id="{F15004EF-3C7D-C1E6-135E-B1A365B5A3C7}"/>
                  </a:ext>
                </a:extLst>
              </p:cNvPr>
              <p:cNvSpPr txBox="1">
                <a:spLocks noRot="1" noChangeAspect="1" noMove="1" noResize="1" noEditPoints="1" noAdjustHandles="1" noChangeArrowheads="1" noChangeShapeType="1" noTextEdit="1"/>
              </p:cNvSpPr>
              <p:nvPr/>
            </p:nvSpPr>
            <p:spPr>
              <a:xfrm>
                <a:off x="7321446" y="0"/>
                <a:ext cx="8420308" cy="1879509"/>
              </a:xfrm>
              <a:prstGeom prst="rect">
                <a:avLst/>
              </a:prstGeom>
              <a:blipFill>
                <a:blip r:embed="rId4"/>
                <a:stretch>
                  <a:fillRect l="-602" t="-1351"/>
                </a:stretch>
              </a:blipFill>
            </p:spPr>
            <p:txBody>
              <a:bodyPr/>
              <a:lstStyle/>
              <a:p>
                <a:r>
                  <a:rPr lang="en-US">
                    <a:noFill/>
                  </a:rPr>
                  <a:t> </a:t>
                </a:r>
              </a:p>
            </p:txBody>
          </p:sp>
        </mc:Fallback>
      </mc:AlternateContent>
    </p:spTree>
    <p:extLst>
      <p:ext uri="{BB962C8B-B14F-4D97-AF65-F5344CB8AC3E}">
        <p14:creationId xmlns:p14="http://schemas.microsoft.com/office/powerpoint/2010/main" val="1941033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dirty="0" err="1"/>
              <a:t>MinHash</a:t>
            </a:r>
            <a:r>
              <a:rPr lang="en" dirty="0"/>
              <a:t> Example II</a:t>
            </a:r>
            <a:endParaRPr dirty="0"/>
          </a:p>
        </p:txBody>
      </p:sp>
      <p:sp>
        <p:nvSpPr>
          <p:cNvPr id="302" name="Google Shape;302;p35"/>
          <p:cNvSpPr txBox="1">
            <a:spLocks noGrp="1"/>
          </p:cNvSpPr>
          <p:nvPr>
            <p:ph type="body" idx="4294967295"/>
          </p:nvPr>
        </p:nvSpPr>
        <p:spPr>
          <a:xfrm>
            <a:off x="660400" y="1201737"/>
            <a:ext cx="11360150" cy="1846263"/>
          </a:xfrm>
          <a:prstGeom prst="rect">
            <a:avLst/>
          </a:prstGeom>
        </p:spPr>
        <p:txBody>
          <a:bodyPr spcFirstLastPara="1" vert="horz" wrap="square" lIns="121900" tIns="121900" rIns="121900" bIns="121900" rtlCol="0" anchor="t" anchorCtr="0">
            <a:noAutofit/>
          </a:bodyPr>
          <a:lstStyle/>
          <a:p>
            <a:pPr marL="0" indent="0">
              <a:buNone/>
            </a:pPr>
            <a:r>
              <a:rPr lang="en" dirty="0"/>
              <a:t>Stream:    11,     34,     89,     11,      89,     23</a:t>
            </a:r>
            <a:endParaRPr dirty="0"/>
          </a:p>
          <a:p>
            <a:pPr marL="0" indent="0">
              <a:spcBef>
                <a:spcPts val="2133"/>
              </a:spcBef>
              <a:spcAft>
                <a:spcPts val="2133"/>
              </a:spcAft>
              <a:buNone/>
            </a:pPr>
            <a:r>
              <a:rPr lang="en" dirty="0"/>
              <a:t>Hashes:  0.5,  0.21,  0.94,   0.5,  0.94,   </a:t>
            </a:r>
            <a:r>
              <a:rPr lang="en" dirty="0">
                <a:solidFill>
                  <a:srgbClr val="C00000"/>
                </a:solidFill>
              </a:rPr>
              <a:t>0.1</a:t>
            </a:r>
            <a:endParaRPr dirty="0">
              <a:solidFill>
                <a:srgbClr val="C00000"/>
              </a:solidFil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0ED699E-FA06-5F2B-C9F1-46DE5C6DA98D}"/>
                  </a:ext>
                </a:extLst>
              </p:cNvPr>
              <p:cNvSpPr txBox="1"/>
              <p:nvPr/>
            </p:nvSpPr>
            <p:spPr>
              <a:xfrm>
                <a:off x="660400" y="3378730"/>
                <a:ext cx="7196667" cy="790794"/>
              </a:xfrm>
              <a:prstGeom prst="rect">
                <a:avLst/>
              </a:prstGeom>
              <a:noFill/>
            </p:spPr>
            <p:txBody>
              <a:bodyPr wrap="square" rtlCol="0">
                <a:spAutoFit/>
              </a:bodyPr>
              <a:lstStyle/>
              <a:p>
                <a:pPr algn="l"/>
                <a:r>
                  <a:rPr lang="en-US" sz="3200" b="0" dirty="0">
                    <a:latin typeface="Candara" panose="020E0502030303020204" pitchFamily="34" charset="0"/>
                    <a:ea typeface="Helvetica" charset="0"/>
                    <a:cs typeface="Helvetica" charset="0"/>
                  </a:rPr>
                  <a:t>Output is </a:t>
                </a:r>
                <a14:m>
                  <m:oMath xmlns:m="http://schemas.openxmlformats.org/officeDocument/2006/math">
                    <m:f>
                      <m:fPr>
                        <m:ctrlPr>
                          <a:rPr lang="en-US" sz="3200" b="0" i="1" smtClean="0">
                            <a:latin typeface="Cambria Math" panose="02040503050406030204" pitchFamily="18" charset="0"/>
                            <a:ea typeface="Helvetica" charset="0"/>
                            <a:cs typeface="Helvetica" charset="0"/>
                          </a:rPr>
                        </m:ctrlPr>
                      </m:fPr>
                      <m:num>
                        <m:r>
                          <a:rPr lang="en-US" sz="3200" b="0" i="1" smtClean="0">
                            <a:latin typeface="Cambria Math" panose="02040503050406030204" pitchFamily="18" charset="0"/>
                            <a:ea typeface="Helvetica" charset="0"/>
                            <a:cs typeface="Helvetica" charset="0"/>
                          </a:rPr>
                          <m:t>1</m:t>
                        </m:r>
                      </m:num>
                      <m:den>
                        <m:r>
                          <a:rPr lang="en-US" sz="3200" b="0" i="1" smtClean="0">
                            <a:latin typeface="Cambria Math" panose="02040503050406030204" pitchFamily="18" charset="0"/>
                            <a:ea typeface="Helvetica" charset="0"/>
                            <a:cs typeface="Helvetica" charset="0"/>
                          </a:rPr>
                          <m:t>0.1</m:t>
                        </m:r>
                      </m:den>
                    </m:f>
                    <m:r>
                      <a:rPr lang="en-US" sz="3200" b="0" i="1" smtClean="0">
                        <a:latin typeface="Cambria Math" panose="02040503050406030204" pitchFamily="18" charset="0"/>
                        <a:ea typeface="Helvetica" charset="0"/>
                        <a:cs typeface="Helvetica" charset="0"/>
                      </a:rPr>
                      <m:t>−1=9</m:t>
                    </m:r>
                  </m:oMath>
                </a14:m>
                <a:endParaRPr lang="en-US" sz="3200" b="0" dirty="0" err="1">
                  <a:latin typeface="Candara" panose="020E0502030303020204" pitchFamily="34" charset="0"/>
                  <a:ea typeface="Helvetica" charset="0"/>
                  <a:cs typeface="Helvetica" charset="0"/>
                </a:endParaRPr>
              </a:p>
            </p:txBody>
          </p:sp>
        </mc:Choice>
        <mc:Fallback xmlns="">
          <p:sp>
            <p:nvSpPr>
              <p:cNvPr id="2" name="TextBox 1">
                <a:extLst>
                  <a:ext uri="{FF2B5EF4-FFF2-40B4-BE49-F238E27FC236}">
                    <a16:creationId xmlns:a16="http://schemas.microsoft.com/office/drawing/2014/main" id="{D0ED699E-FA06-5F2B-C9F1-46DE5C6DA98D}"/>
                  </a:ext>
                </a:extLst>
              </p:cNvPr>
              <p:cNvSpPr txBox="1">
                <a:spLocks noRot="1" noChangeAspect="1" noMove="1" noResize="1" noEditPoints="1" noAdjustHandles="1" noChangeArrowheads="1" noChangeShapeType="1" noTextEdit="1"/>
              </p:cNvSpPr>
              <p:nvPr/>
            </p:nvSpPr>
            <p:spPr>
              <a:xfrm>
                <a:off x="660400" y="3378730"/>
                <a:ext cx="7196667" cy="790794"/>
              </a:xfrm>
              <a:prstGeom prst="rect">
                <a:avLst/>
              </a:prstGeom>
              <a:blipFill>
                <a:blip r:embed="rId3"/>
                <a:stretch>
                  <a:fillRect l="-2113" b="-10938"/>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970DF822-E3B4-6DF3-668E-F736340F5E70}"/>
              </a:ext>
            </a:extLst>
          </p:cNvPr>
          <p:cNvSpPr txBox="1"/>
          <p:nvPr/>
        </p:nvSpPr>
        <p:spPr>
          <a:xfrm>
            <a:off x="5578475" y="3548391"/>
            <a:ext cx="5046133" cy="523220"/>
          </a:xfrm>
          <a:prstGeom prst="rect">
            <a:avLst/>
          </a:prstGeom>
          <a:noFill/>
        </p:spPr>
        <p:txBody>
          <a:bodyPr wrap="square" rtlCol="0">
            <a:spAutoFit/>
          </a:bodyPr>
          <a:lstStyle/>
          <a:p>
            <a:pPr algn="l"/>
            <a:r>
              <a:rPr lang="en-US" sz="2800" b="0" dirty="0">
                <a:solidFill>
                  <a:srgbClr val="C00000"/>
                </a:solidFill>
                <a:latin typeface="Candara" panose="020E0502030303020204" pitchFamily="34" charset="0"/>
                <a:ea typeface="Helvetica" charset="0"/>
                <a:cs typeface="Helvetica" charset="0"/>
              </a:rPr>
              <a:t>Clearly, not a very good answer!</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7ED3D0F7-505B-FD77-DD49-D6C0D8458CEF}"/>
                  </a:ext>
                </a:extLst>
              </p:cNvPr>
              <p:cNvSpPr txBox="1"/>
              <p:nvPr/>
            </p:nvSpPr>
            <p:spPr>
              <a:xfrm>
                <a:off x="4823884" y="4408305"/>
                <a:ext cx="7196666" cy="523220"/>
              </a:xfrm>
              <a:prstGeom prst="rect">
                <a:avLst/>
              </a:prstGeom>
              <a:noFill/>
            </p:spPr>
            <p:txBody>
              <a:bodyPr wrap="square" rtlCol="0">
                <a:spAutoFit/>
              </a:bodyPr>
              <a:lstStyle/>
              <a:p>
                <a:pPr algn="l"/>
                <a:r>
                  <a:rPr lang="en-US" sz="2800" b="0" dirty="0">
                    <a:solidFill>
                      <a:srgbClr val="C00000"/>
                    </a:solidFill>
                    <a:latin typeface="Candara" panose="020E0502030303020204" pitchFamily="34" charset="0"/>
                    <a:ea typeface="Helvetica" charset="0"/>
                    <a:cs typeface="Helvetica" charset="0"/>
                  </a:rPr>
                  <a:t>Not particularly unlikely: </a:t>
                </a:r>
                <a14:m>
                  <m:oMath xmlns:m="http://schemas.openxmlformats.org/officeDocument/2006/math">
                    <m:r>
                      <a:rPr lang="en-US" sz="2800" b="0" i="1" smtClean="0">
                        <a:solidFill>
                          <a:srgbClr val="C00000"/>
                        </a:solidFill>
                        <a:latin typeface="Cambria Math" panose="02040503050406030204" pitchFamily="18" charset="0"/>
                        <a:ea typeface="Helvetica" charset="0"/>
                        <a:cs typeface="Helvetica" charset="0"/>
                      </a:rPr>
                      <m:t>𝑃</m:t>
                    </m:r>
                    <m:d>
                      <m:dPr>
                        <m:ctrlPr>
                          <a:rPr lang="en-US" sz="2800" b="0" i="1" smtClean="0">
                            <a:solidFill>
                              <a:srgbClr val="C00000"/>
                            </a:solidFill>
                            <a:latin typeface="Cambria Math" panose="02040503050406030204" pitchFamily="18" charset="0"/>
                            <a:ea typeface="Helvetica" charset="0"/>
                            <a:cs typeface="Helvetica" charset="0"/>
                          </a:rPr>
                        </m:ctrlPr>
                      </m:dPr>
                      <m:e>
                        <m:r>
                          <a:rPr lang="en-US" sz="2800" b="0" i="1" smtClean="0">
                            <a:solidFill>
                              <a:srgbClr val="C00000"/>
                            </a:solidFill>
                            <a:latin typeface="Cambria Math" panose="02040503050406030204" pitchFamily="18" charset="0"/>
                            <a:ea typeface="Helvetica" charset="0"/>
                            <a:cs typeface="Helvetica" charset="0"/>
                          </a:rPr>
                          <m:t>h</m:t>
                        </m:r>
                        <m:d>
                          <m:dPr>
                            <m:ctrlPr>
                              <a:rPr lang="en-US" sz="2800" b="0" i="1" smtClean="0">
                                <a:solidFill>
                                  <a:srgbClr val="C00000"/>
                                </a:solidFill>
                                <a:latin typeface="Cambria Math" panose="02040503050406030204" pitchFamily="18" charset="0"/>
                                <a:ea typeface="Helvetica" charset="0"/>
                                <a:cs typeface="Helvetica" charset="0"/>
                              </a:rPr>
                            </m:ctrlPr>
                          </m:dPr>
                          <m:e>
                            <m:r>
                              <a:rPr lang="en-US" sz="2800" b="0" i="1" smtClean="0">
                                <a:solidFill>
                                  <a:srgbClr val="C00000"/>
                                </a:solidFill>
                                <a:latin typeface="Cambria Math" panose="02040503050406030204" pitchFamily="18" charset="0"/>
                                <a:ea typeface="Helvetica" charset="0"/>
                                <a:cs typeface="Helvetica" charset="0"/>
                              </a:rPr>
                              <m:t>𝑥</m:t>
                            </m:r>
                          </m:e>
                        </m:d>
                        <m:r>
                          <a:rPr lang="en-US" sz="2800" b="0" i="1" smtClean="0">
                            <a:solidFill>
                              <a:srgbClr val="C00000"/>
                            </a:solidFill>
                            <a:latin typeface="Cambria Math" panose="02040503050406030204" pitchFamily="18" charset="0"/>
                            <a:ea typeface="Helvetica" charset="0"/>
                            <a:cs typeface="Helvetica" charset="0"/>
                          </a:rPr>
                          <m:t>&lt;0.1</m:t>
                        </m:r>
                      </m:e>
                    </m:d>
                    <m:r>
                      <a:rPr lang="en-US" sz="2800" b="0" i="1" smtClean="0">
                        <a:solidFill>
                          <a:srgbClr val="C00000"/>
                        </a:solidFill>
                        <a:latin typeface="Cambria Math" panose="02040503050406030204" pitchFamily="18" charset="0"/>
                        <a:ea typeface="Helvetica" charset="0"/>
                        <a:cs typeface="Helvetica" charset="0"/>
                      </a:rPr>
                      <m:t>=0.1</m:t>
                    </m:r>
                  </m:oMath>
                </a14:m>
                <a:r>
                  <a:rPr lang="en-US" sz="2800" b="0" dirty="0">
                    <a:solidFill>
                      <a:srgbClr val="C00000"/>
                    </a:solidFill>
                    <a:latin typeface="Candara" panose="020E0502030303020204" pitchFamily="34" charset="0"/>
                    <a:ea typeface="Helvetica" charset="0"/>
                    <a:cs typeface="Helvetica" charset="0"/>
                  </a:rPr>
                  <a:t> </a:t>
                </a:r>
              </a:p>
            </p:txBody>
          </p:sp>
        </mc:Choice>
        <mc:Fallback>
          <p:sp>
            <p:nvSpPr>
              <p:cNvPr id="8" name="TextBox 7">
                <a:extLst>
                  <a:ext uri="{FF2B5EF4-FFF2-40B4-BE49-F238E27FC236}">
                    <a16:creationId xmlns:a16="http://schemas.microsoft.com/office/drawing/2014/main" id="{7ED3D0F7-505B-FD77-DD49-D6C0D8458CEF}"/>
                  </a:ext>
                </a:extLst>
              </p:cNvPr>
              <p:cNvSpPr txBox="1">
                <a:spLocks noRot="1" noChangeAspect="1" noMove="1" noResize="1" noEditPoints="1" noAdjustHandles="1" noChangeArrowheads="1" noChangeShapeType="1" noTextEdit="1"/>
              </p:cNvSpPr>
              <p:nvPr/>
            </p:nvSpPr>
            <p:spPr>
              <a:xfrm>
                <a:off x="4823884" y="4408305"/>
                <a:ext cx="7196666" cy="523220"/>
              </a:xfrm>
              <a:prstGeom prst="rect">
                <a:avLst/>
              </a:prstGeom>
              <a:blipFill>
                <a:blip r:embed="rId4"/>
                <a:stretch>
                  <a:fillRect l="-1761" t="-14286" b="-28571"/>
                </a:stretch>
              </a:blipFill>
            </p:spPr>
            <p:txBody>
              <a:bodyPr/>
              <a:lstStyle/>
              <a:p>
                <a:r>
                  <a:rPr lang="en-US">
                    <a:noFill/>
                  </a:rPr>
                  <a:t> </a:t>
                </a:r>
              </a:p>
            </p:txBody>
          </p:sp>
        </mc:Fallback>
      </mc:AlternateContent>
    </p:spTree>
    <p:extLst>
      <p:ext uri="{BB962C8B-B14F-4D97-AF65-F5344CB8AC3E}">
        <p14:creationId xmlns:p14="http://schemas.microsoft.com/office/powerpoint/2010/main" val="53673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D04AD-6A53-5F42-80EB-ABF03DC44AB1}"/>
              </a:ext>
            </a:extLst>
          </p:cNvPr>
          <p:cNvSpPr>
            <a:spLocks noGrp="1"/>
          </p:cNvSpPr>
          <p:nvPr>
            <p:ph type="title"/>
          </p:nvPr>
        </p:nvSpPr>
        <p:spPr/>
        <p:txBody>
          <a:bodyPr/>
          <a:lstStyle/>
          <a:p>
            <a:r>
              <a:rPr lang="en-US" dirty="0"/>
              <a:t>Stream Model – Problem Setup</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13AD3176-A188-E04A-9366-994D0D99D549}"/>
                  </a:ext>
                </a:extLst>
              </p:cNvPr>
              <p:cNvSpPr>
                <a:spLocks noGrp="1"/>
              </p:cNvSpPr>
              <p:nvPr>
                <p:ph idx="1"/>
              </p:nvPr>
            </p:nvSpPr>
            <p:spPr/>
            <p:txBody>
              <a:bodyPr/>
              <a:lstStyle/>
              <a:p>
                <a:pPr marL="152396" indent="0">
                  <a:buNone/>
                </a:pPr>
                <a:r>
                  <a:rPr lang="en-US" b="1" dirty="0">
                    <a:solidFill>
                      <a:srgbClr val="C00000"/>
                    </a:solidFill>
                  </a:rPr>
                  <a:t>Input</a:t>
                </a:r>
                <a:r>
                  <a:rPr lang="en-US" dirty="0">
                    <a:solidFill>
                      <a:srgbClr val="C00000"/>
                    </a:solidFill>
                  </a:rPr>
                  <a:t>:</a:t>
                </a:r>
                <a:r>
                  <a:rPr lang="en-US" dirty="0"/>
                  <a:t> sequence (aka.  “stream”) of </a:t>
                </a:r>
                <a14:m>
                  <m:oMath xmlns:m="http://schemas.openxmlformats.org/officeDocument/2006/math">
                    <m:r>
                      <a:rPr lang="en-US" i="1" smtClean="0">
                        <a:solidFill>
                          <a:srgbClr val="C00000"/>
                        </a:solidFill>
                        <a:latin typeface="Cambria Math" panose="02040503050406030204" pitchFamily="18" charset="0"/>
                      </a:rPr>
                      <m:t>𝑁</m:t>
                    </m:r>
                  </m:oMath>
                </a14:m>
                <a:r>
                  <a:rPr lang="en-US" dirty="0"/>
                  <a:t> elements</a:t>
                </a:r>
                <a14:m>
                  <m:oMath xmlns:m="http://schemas.openxmlformats.org/officeDocument/2006/math">
                    <m:r>
                      <a:rPr lang="en-US" b="0" i="1" smtClean="0">
                        <a:latin typeface="Cambria Math" panose="02040503050406030204" pitchFamily="18" charset="0"/>
                      </a:rPr>
                      <m:t> </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b="0" i="1" smtClean="0">
                            <a:solidFill>
                              <a:srgbClr val="0070C0"/>
                            </a:solidFill>
                            <a:latin typeface="Cambria Math" panose="02040503050406030204" pitchFamily="18" charset="0"/>
                          </a:rPr>
                          <m:t>1</m:t>
                        </m:r>
                      </m:sub>
                    </m:sSub>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b="0" i="1" smtClean="0">
                            <a:solidFill>
                              <a:srgbClr val="0070C0"/>
                            </a:solidFill>
                            <a:latin typeface="Cambria Math" panose="02040503050406030204" pitchFamily="18" charset="0"/>
                          </a:rPr>
                          <m:t>2</m:t>
                        </m:r>
                      </m:sub>
                    </m:sSub>
                    <m:r>
                      <a:rPr lang="en-US" b="0" i="1" smtClean="0">
                        <a:solidFill>
                          <a:srgbClr val="0070C0"/>
                        </a:solidFill>
                        <a:latin typeface="Cambria Math" panose="02040503050406030204" pitchFamily="18" charset="0"/>
                      </a:rPr>
                      <m:t>,…, </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i="1">
                            <a:solidFill>
                              <a:srgbClr val="C00000"/>
                            </a:solidFill>
                            <a:latin typeface="Cambria Math" panose="02040503050406030204" pitchFamily="18" charset="0"/>
                          </a:rPr>
                          <m:t>𝑁</m:t>
                        </m:r>
                      </m:sub>
                    </m:sSub>
                  </m:oMath>
                </a14:m>
                <a:r>
                  <a:rPr lang="en-US" b="0" dirty="0"/>
                  <a:t> from a known universe </a:t>
                </a:r>
                <a14:m>
                  <m:oMath xmlns:m="http://schemas.openxmlformats.org/officeDocument/2006/math">
                    <m:r>
                      <a:rPr lang="en-US" b="0" i="1" smtClean="0">
                        <a:solidFill>
                          <a:srgbClr val="036A18"/>
                        </a:solidFill>
                        <a:latin typeface="Cambria Math" panose="02040503050406030204" pitchFamily="18" charset="0"/>
                      </a:rPr>
                      <m:t>𝑈</m:t>
                    </m:r>
                    <m:r>
                      <a:rPr lang="en-US" b="0" i="1" smtClean="0">
                        <a:latin typeface="Cambria Math" panose="02040503050406030204" pitchFamily="18" charset="0"/>
                      </a:rPr>
                      <m:t> </m:t>
                    </m:r>
                  </m:oMath>
                </a14:m>
                <a:r>
                  <a:rPr lang="en-US" b="0" dirty="0"/>
                  <a:t>(e.g., 8-byte integers).</a:t>
                </a:r>
              </a:p>
              <a:p>
                <a:endParaRPr lang="en-US" b="0" dirty="0"/>
              </a:p>
              <a:p>
                <a:pPr marL="152396" indent="0">
                  <a:buNone/>
                </a:pPr>
                <a:r>
                  <a:rPr lang="en-US" b="1" dirty="0">
                    <a:solidFill>
                      <a:srgbClr val="C00000"/>
                    </a:solidFill>
                  </a:rPr>
                  <a:t>Goal: </a:t>
                </a:r>
                <a:r>
                  <a:rPr lang="en-US" b="0" dirty="0"/>
                  <a:t>perform a computation on the input, in a single left to right pass, where:</a:t>
                </a:r>
              </a:p>
              <a:p>
                <a:pPr lvl="1"/>
                <a:r>
                  <a:rPr lang="en-US" dirty="0"/>
                  <a:t>Elements processed in real time</a:t>
                </a:r>
              </a:p>
              <a:p>
                <a:pPr lvl="1"/>
                <a:r>
                  <a:rPr lang="en-US" b="0" dirty="0"/>
                  <a:t>Can’t store the full data </a:t>
                </a:r>
                <a:r>
                  <a:rPr lang="en-US" b="0" dirty="0">
                    <a:latin typeface="Cambria Math" panose="02040503050406030204" pitchFamily="18" charset="0"/>
                    <a:ea typeface="Cambria Math" panose="02040503050406030204" pitchFamily="18" charset="0"/>
                  </a:rPr>
                  <a:t>⇒</a:t>
                </a:r>
                <a:r>
                  <a:rPr lang="en-US" b="0" dirty="0"/>
                  <a:t> use minimal amount of storage while maintaining working “summary”</a:t>
                </a:r>
              </a:p>
              <a:p>
                <a:endParaRPr lang="en-US" dirty="0"/>
              </a:p>
            </p:txBody>
          </p:sp>
        </mc:Choice>
        <mc:Fallback xmlns="">
          <p:sp>
            <p:nvSpPr>
              <p:cNvPr id="3" name="Text Placeholder 2">
                <a:extLst>
                  <a:ext uri="{FF2B5EF4-FFF2-40B4-BE49-F238E27FC236}">
                    <a16:creationId xmlns:a16="http://schemas.microsoft.com/office/drawing/2014/main" id="{13AD3176-A188-E04A-9366-994D0D99D549}"/>
                  </a:ext>
                </a:extLst>
              </p:cNvPr>
              <p:cNvSpPr>
                <a:spLocks noGrp="1" noRot="1" noChangeAspect="1" noMove="1" noResize="1" noEditPoints="1" noAdjustHandles="1" noChangeArrowheads="1" noChangeShapeType="1" noTextEdit="1"/>
              </p:cNvSpPr>
              <p:nvPr>
                <p:ph idx="1"/>
              </p:nvPr>
            </p:nvSpPr>
            <p:spPr>
              <a:blipFill>
                <a:blip r:embed="rId3"/>
                <a:stretch>
                  <a:fillRect t="-1480"/>
                </a:stretch>
              </a:blipFill>
            </p:spPr>
            <p:txBody>
              <a:bodyPr/>
              <a:lstStyle/>
              <a:p>
                <a:r>
                  <a:rPr lang="en-US">
                    <a:noFill/>
                  </a:rPr>
                  <a:t> </a:t>
                </a:r>
              </a:p>
            </p:txBody>
          </p:sp>
        </mc:Fallback>
      </mc:AlternateContent>
    </p:spTree>
    <p:extLst>
      <p:ext uri="{BB962C8B-B14F-4D97-AF65-F5344CB8AC3E}">
        <p14:creationId xmlns:p14="http://schemas.microsoft.com/office/powerpoint/2010/main" val="1537163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75FC4-1362-F8BB-6C0D-DB0E9CE8F7C7}"/>
              </a:ext>
            </a:extLst>
          </p:cNvPr>
          <p:cNvSpPr>
            <a:spLocks noGrp="1"/>
          </p:cNvSpPr>
          <p:nvPr>
            <p:ph type="title"/>
          </p:nvPr>
        </p:nvSpPr>
        <p:spPr/>
        <p:txBody>
          <a:bodyPr/>
          <a:lstStyle/>
          <a:p>
            <a:r>
              <a:rPr lang="en-US" dirty="0"/>
              <a:t>The </a:t>
            </a:r>
            <a:r>
              <a:rPr lang="en-US" dirty="0" err="1"/>
              <a:t>MinHash</a:t>
            </a:r>
            <a:r>
              <a:rPr lang="en-US" dirty="0"/>
              <a:t> Algorithm – Problem</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093C90F-2B45-67CB-4104-5B90054C4099}"/>
                  </a:ext>
                </a:extLst>
              </p:cNvPr>
              <p:cNvSpPr txBox="1"/>
              <p:nvPr/>
            </p:nvSpPr>
            <p:spPr>
              <a:xfrm>
                <a:off x="94776" y="1396605"/>
                <a:ext cx="11955163" cy="584775"/>
              </a:xfrm>
              <a:prstGeom prst="rect">
                <a:avLst/>
              </a:prstGeom>
              <a:noFill/>
            </p:spPr>
            <p:txBody>
              <a:bodyPr wrap="square" rtlCol="0">
                <a:spAutoFit/>
              </a:bodyPr>
              <a:lstStyle/>
              <a:p>
                <a:r>
                  <a:rPr lang="en-US" sz="3200" b="1" dirty="0">
                    <a:latin typeface="Candara" panose="020E0502030303020204" pitchFamily="34" charset="0"/>
                    <a:ea typeface="Helvetica" charset="0"/>
                    <a:cs typeface="Helvetica" charset="0"/>
                  </a:rPr>
                  <a:t>Algorithm</a:t>
                </a:r>
                <a:r>
                  <a:rPr lang="en-US" sz="3200" b="0" dirty="0">
                    <a:latin typeface="Candara" panose="020E0502030303020204" pitchFamily="34" charset="0"/>
                    <a:ea typeface="Helvetica" charset="0"/>
                    <a:cs typeface="Helvetica" charset="0"/>
                  </a:rPr>
                  <a:t> </a:t>
                </a:r>
                <a:r>
                  <a:rPr lang="en-US" sz="3200" b="1" dirty="0" err="1">
                    <a:solidFill>
                      <a:srgbClr val="C00000"/>
                    </a:solidFill>
                    <a:latin typeface="Courier" pitchFamily="2" charset="0"/>
                    <a:ea typeface="Helvetica" charset="0"/>
                    <a:cs typeface="Helvetica" charset="0"/>
                  </a:rPr>
                  <a:t>MinHash</a:t>
                </a:r>
                <a14:m>
                  <m:oMath xmlns:m="http://schemas.openxmlformats.org/officeDocument/2006/math">
                    <m:r>
                      <a:rPr lang="en-US" sz="3200" b="0" i="0" smtClean="0">
                        <a:solidFill>
                          <a:srgbClr val="0070C0"/>
                        </a:solidFill>
                        <a:latin typeface="Cambria Math" panose="02040503050406030204" pitchFamily="18" charset="0"/>
                        <a:ea typeface="Helvetica" charset="0"/>
                        <a:cs typeface="Helvetica" charset="0"/>
                      </a:rPr>
                      <m:t>(</m:t>
                    </m:r>
                    <m:sSub>
                      <m:sSubPr>
                        <m:ctrlPr>
                          <a:rPr lang="en-US" sz="3200" i="1">
                            <a:solidFill>
                              <a:srgbClr val="0070C0"/>
                            </a:solidFill>
                            <a:latin typeface="Cambria Math" panose="02040503050406030204" pitchFamily="18" charset="0"/>
                            <a:ea typeface="Helvetica" charset="0"/>
                            <a:cs typeface="Helvetica" charset="0"/>
                          </a:rPr>
                        </m:ctrlPr>
                      </m:sSubPr>
                      <m:e>
                        <m:r>
                          <a:rPr lang="en-US" sz="3200" i="1">
                            <a:solidFill>
                              <a:srgbClr val="0070C0"/>
                            </a:solidFill>
                            <a:latin typeface="Cambria Math" panose="02040503050406030204" pitchFamily="18" charset="0"/>
                            <a:ea typeface="Helvetica" charset="0"/>
                            <a:cs typeface="Helvetica" charset="0"/>
                          </a:rPr>
                          <m:t>𝑥</m:t>
                        </m:r>
                      </m:e>
                      <m:sub>
                        <m:r>
                          <a:rPr lang="en-US" sz="3200" i="1">
                            <a:solidFill>
                              <a:srgbClr val="0070C0"/>
                            </a:solidFill>
                            <a:latin typeface="Cambria Math" panose="02040503050406030204" pitchFamily="18" charset="0"/>
                            <a:ea typeface="Helvetica" charset="0"/>
                            <a:cs typeface="Helvetica" charset="0"/>
                          </a:rPr>
                          <m:t>1</m:t>
                        </m:r>
                      </m:sub>
                    </m:sSub>
                    <m:r>
                      <a:rPr lang="en-US" sz="3200" i="1">
                        <a:solidFill>
                          <a:srgbClr val="0070C0"/>
                        </a:solidFill>
                        <a:latin typeface="Cambria Math" panose="02040503050406030204" pitchFamily="18" charset="0"/>
                        <a:ea typeface="Helvetica" charset="0"/>
                        <a:cs typeface="Helvetica" charset="0"/>
                      </a:rPr>
                      <m:t>,</m:t>
                    </m:r>
                    <m:sSub>
                      <m:sSubPr>
                        <m:ctrlPr>
                          <a:rPr lang="en-US" sz="3200" i="1">
                            <a:solidFill>
                              <a:srgbClr val="0070C0"/>
                            </a:solidFill>
                            <a:latin typeface="Cambria Math" panose="02040503050406030204" pitchFamily="18" charset="0"/>
                            <a:ea typeface="Helvetica" charset="0"/>
                            <a:cs typeface="Helvetica" charset="0"/>
                          </a:rPr>
                        </m:ctrlPr>
                      </m:sSubPr>
                      <m:e>
                        <m:r>
                          <a:rPr lang="en-US" sz="3200" i="1">
                            <a:solidFill>
                              <a:srgbClr val="0070C0"/>
                            </a:solidFill>
                            <a:latin typeface="Cambria Math" panose="02040503050406030204" pitchFamily="18" charset="0"/>
                            <a:ea typeface="Helvetica" charset="0"/>
                            <a:cs typeface="Helvetica" charset="0"/>
                          </a:rPr>
                          <m:t>𝑥</m:t>
                        </m:r>
                      </m:e>
                      <m:sub>
                        <m:r>
                          <a:rPr lang="en-US" sz="3200" i="1">
                            <a:solidFill>
                              <a:srgbClr val="0070C0"/>
                            </a:solidFill>
                            <a:latin typeface="Cambria Math" panose="02040503050406030204" pitchFamily="18" charset="0"/>
                            <a:ea typeface="Helvetica" charset="0"/>
                            <a:cs typeface="Helvetica" charset="0"/>
                          </a:rPr>
                          <m:t>2</m:t>
                        </m:r>
                      </m:sub>
                    </m:sSub>
                    <m:r>
                      <a:rPr lang="en-US" sz="3200" i="1">
                        <a:solidFill>
                          <a:srgbClr val="0070C0"/>
                        </a:solidFill>
                        <a:latin typeface="Cambria Math" panose="02040503050406030204" pitchFamily="18" charset="0"/>
                        <a:ea typeface="Helvetica" charset="0"/>
                        <a:cs typeface="Helvetica" charset="0"/>
                      </a:rPr>
                      <m:t>,…,</m:t>
                    </m:r>
                    <m:sSub>
                      <m:sSubPr>
                        <m:ctrlPr>
                          <a:rPr lang="en-US" sz="3200" i="1">
                            <a:solidFill>
                              <a:srgbClr val="0070C0"/>
                            </a:solidFill>
                            <a:latin typeface="Cambria Math" panose="02040503050406030204" pitchFamily="18" charset="0"/>
                            <a:ea typeface="Helvetica" charset="0"/>
                            <a:cs typeface="Helvetica" charset="0"/>
                          </a:rPr>
                        </m:ctrlPr>
                      </m:sSubPr>
                      <m:e>
                        <m:r>
                          <a:rPr lang="en-US" sz="3200" i="1">
                            <a:solidFill>
                              <a:srgbClr val="0070C0"/>
                            </a:solidFill>
                            <a:latin typeface="Cambria Math" panose="02040503050406030204" pitchFamily="18" charset="0"/>
                            <a:ea typeface="Helvetica" charset="0"/>
                            <a:cs typeface="Helvetica" charset="0"/>
                          </a:rPr>
                          <m:t>𝑥</m:t>
                        </m:r>
                      </m:e>
                      <m:sub>
                        <m:r>
                          <a:rPr lang="en-US" sz="3200" i="1">
                            <a:solidFill>
                              <a:srgbClr val="C00000"/>
                            </a:solidFill>
                            <a:latin typeface="Cambria Math" panose="02040503050406030204" pitchFamily="18" charset="0"/>
                            <a:ea typeface="Helvetica" charset="0"/>
                            <a:cs typeface="Helvetica" charset="0"/>
                          </a:rPr>
                          <m:t>𝑁</m:t>
                        </m:r>
                      </m:sub>
                    </m:sSub>
                    <m:r>
                      <a:rPr lang="en-US" sz="3200" b="0" i="1" smtClean="0">
                        <a:solidFill>
                          <a:srgbClr val="0070C0"/>
                        </a:solidFill>
                        <a:latin typeface="Cambria Math" panose="02040503050406030204" pitchFamily="18" charset="0"/>
                        <a:ea typeface="Helvetica" charset="0"/>
                        <a:cs typeface="Helvetica" charset="0"/>
                      </a:rPr>
                      <m:t>)</m:t>
                    </m:r>
                  </m:oMath>
                </a14:m>
                <a:endParaRPr lang="en-US" sz="3200" b="0" dirty="0">
                  <a:solidFill>
                    <a:srgbClr val="C00000"/>
                  </a:solidFill>
                  <a:latin typeface="Candara" panose="020E0502030303020204" pitchFamily="34" charset="0"/>
                  <a:ea typeface="Helvetica" charset="0"/>
                  <a:cs typeface="Helvetica" charset="0"/>
                </a:endParaRPr>
              </a:p>
            </p:txBody>
          </p:sp>
        </mc:Choice>
        <mc:Fallback xmlns="">
          <p:sp>
            <p:nvSpPr>
              <p:cNvPr id="5" name="TextBox 4">
                <a:extLst>
                  <a:ext uri="{FF2B5EF4-FFF2-40B4-BE49-F238E27FC236}">
                    <a16:creationId xmlns:a16="http://schemas.microsoft.com/office/drawing/2014/main" id="{D093C90F-2B45-67CB-4104-5B90054C4099}"/>
                  </a:ext>
                </a:extLst>
              </p:cNvPr>
              <p:cNvSpPr txBox="1">
                <a:spLocks noRot="1" noChangeAspect="1" noMove="1" noResize="1" noEditPoints="1" noAdjustHandles="1" noChangeArrowheads="1" noChangeShapeType="1" noTextEdit="1"/>
              </p:cNvSpPr>
              <p:nvPr/>
            </p:nvSpPr>
            <p:spPr>
              <a:xfrm>
                <a:off x="94776" y="1396605"/>
                <a:ext cx="11955163" cy="584775"/>
              </a:xfrm>
              <a:prstGeom prst="rect">
                <a:avLst/>
              </a:prstGeom>
              <a:blipFill>
                <a:blip r:embed="rId3"/>
                <a:stretch>
                  <a:fillRect l="-1274" t="-14894" b="-34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D55FB3D-214C-ABA8-BF7A-9D54951FBC0F}"/>
                  </a:ext>
                </a:extLst>
              </p:cNvPr>
              <p:cNvSpPr txBox="1"/>
              <p:nvPr/>
            </p:nvSpPr>
            <p:spPr>
              <a:xfrm>
                <a:off x="345606" y="1999049"/>
                <a:ext cx="5232400" cy="2537490"/>
              </a:xfrm>
              <a:prstGeom prst="rect">
                <a:avLst/>
              </a:prstGeom>
              <a:noFill/>
            </p:spPr>
            <p:txBody>
              <a:bodyPr wrap="square" rtlCol="0">
                <a:spAutoFit/>
              </a:bodyPr>
              <a:lstStyle/>
              <a:p>
                <a:pPr algn="l">
                  <a:spcBef>
                    <a:spcPts val="600"/>
                  </a:spcBef>
                </a:pPr>
                <a14:m>
                  <m:oMathPara xmlns:m="http://schemas.openxmlformats.org/officeDocument/2006/math">
                    <m:oMathParaPr>
                      <m:jc m:val="left"/>
                    </m:oMathParaPr>
                    <m:oMath xmlns:m="http://schemas.openxmlformats.org/officeDocument/2006/math">
                      <m:r>
                        <m:rPr>
                          <m:sty m:val="p"/>
                        </m:rPr>
                        <a:rPr lang="en-US" sz="3200" b="0" i="0" smtClean="0">
                          <a:solidFill>
                            <a:srgbClr val="0070C0"/>
                          </a:solidFill>
                          <a:latin typeface="Cambria Math" panose="02040503050406030204" pitchFamily="18" charset="0"/>
                          <a:ea typeface="Helvetica" charset="0"/>
                          <a:cs typeface="Helvetica" charset="0"/>
                        </a:rPr>
                        <m:t>val</m:t>
                      </m:r>
                      <m:r>
                        <a:rPr lang="en-US" sz="3200" b="0" i="1" smtClean="0">
                          <a:solidFill>
                            <a:srgbClr val="0070C0"/>
                          </a:solidFill>
                          <a:latin typeface="Cambria Math" panose="02040503050406030204" pitchFamily="18" charset="0"/>
                          <a:ea typeface="Helvetica" charset="0"/>
                          <a:cs typeface="Helvetica" charset="0"/>
                        </a:rPr>
                        <m:t>←∞</m:t>
                      </m:r>
                    </m:oMath>
                  </m:oMathPara>
                </a14:m>
                <a:endParaRPr lang="en-US" sz="3200" b="0" dirty="0">
                  <a:solidFill>
                    <a:srgbClr val="0070C0"/>
                  </a:solidFill>
                  <a:latin typeface="Candara" panose="020E0502030303020204" pitchFamily="34" charset="0"/>
                  <a:ea typeface="Helvetica" charset="0"/>
                  <a:cs typeface="Helvetica" charset="0"/>
                </a:endParaRPr>
              </a:p>
              <a:p>
                <a:pPr>
                  <a:spcBef>
                    <a:spcPts val="600"/>
                  </a:spcBef>
                </a:pPr>
                <a:r>
                  <a:rPr lang="en-US" sz="3200" b="1" dirty="0">
                    <a:latin typeface="Candara" panose="020E0502030303020204" pitchFamily="34" charset="0"/>
                    <a:ea typeface="Helvetica" charset="0"/>
                    <a:cs typeface="Helvetica" charset="0"/>
                  </a:rPr>
                  <a:t>for</a:t>
                </a:r>
                <a:r>
                  <a:rPr lang="en-US" sz="3200" b="0" dirty="0">
                    <a:solidFill>
                      <a:srgbClr val="0070C0"/>
                    </a:solidFill>
                    <a:latin typeface="Candara" panose="020E0502030303020204" pitchFamily="34" charset="0"/>
                    <a:ea typeface="Helvetica" charset="0"/>
                    <a:cs typeface="Helvetica" charset="0"/>
                  </a:rPr>
                  <a:t> </a:t>
                </a:r>
                <a14:m>
                  <m:oMath xmlns:m="http://schemas.openxmlformats.org/officeDocument/2006/math">
                    <m:r>
                      <a:rPr lang="en-US" sz="3200" b="0" i="1" smtClean="0">
                        <a:solidFill>
                          <a:srgbClr val="0070C0"/>
                        </a:solidFill>
                        <a:latin typeface="Cambria Math" panose="02040503050406030204" pitchFamily="18" charset="0"/>
                        <a:ea typeface="Helvetica" charset="0"/>
                        <a:cs typeface="Helvetica" charset="0"/>
                      </a:rPr>
                      <m:t>𝑖</m:t>
                    </m:r>
                    <m:r>
                      <a:rPr lang="en-US" sz="3200" b="0" i="1" smtClean="0">
                        <a:solidFill>
                          <a:srgbClr val="0070C0"/>
                        </a:solidFill>
                        <a:latin typeface="Cambria Math" panose="02040503050406030204" pitchFamily="18" charset="0"/>
                        <a:ea typeface="Helvetica" charset="0"/>
                        <a:cs typeface="Helvetica" charset="0"/>
                      </a:rPr>
                      <m:t>=1</m:t>
                    </m:r>
                  </m:oMath>
                </a14:m>
                <a:r>
                  <a:rPr lang="en-US" sz="3200" b="0" dirty="0">
                    <a:solidFill>
                      <a:srgbClr val="0070C0"/>
                    </a:solidFill>
                    <a:latin typeface="Candara" panose="020E0502030303020204" pitchFamily="34" charset="0"/>
                    <a:ea typeface="Helvetica" charset="0"/>
                    <a:cs typeface="Helvetica" charset="0"/>
                  </a:rPr>
                  <a:t> </a:t>
                </a:r>
                <a:r>
                  <a:rPr lang="en-US" sz="3200" b="1" dirty="0">
                    <a:latin typeface="Candara" panose="020E0502030303020204" pitchFamily="34" charset="0"/>
                    <a:ea typeface="Helvetica" charset="0"/>
                    <a:cs typeface="Helvetica" charset="0"/>
                  </a:rPr>
                  <a:t>to</a:t>
                </a:r>
                <a:r>
                  <a:rPr lang="en-US" sz="3200" b="0" dirty="0">
                    <a:solidFill>
                      <a:srgbClr val="0070C0"/>
                    </a:solidFill>
                    <a:latin typeface="Candara" panose="020E0502030303020204" pitchFamily="34" charset="0"/>
                    <a:ea typeface="Helvetica" charset="0"/>
                    <a:cs typeface="Helvetica" charset="0"/>
                  </a:rPr>
                  <a:t> </a:t>
                </a:r>
                <a14:m>
                  <m:oMath xmlns:m="http://schemas.openxmlformats.org/officeDocument/2006/math">
                    <m:r>
                      <a:rPr lang="en-US" sz="3200" i="1">
                        <a:solidFill>
                          <a:srgbClr val="C00000"/>
                        </a:solidFill>
                        <a:latin typeface="Cambria Math" panose="02040503050406030204" pitchFamily="18" charset="0"/>
                        <a:ea typeface="Helvetica" charset="0"/>
                        <a:cs typeface="Helvetica" charset="0"/>
                      </a:rPr>
                      <m:t>𝑁</m:t>
                    </m:r>
                  </m:oMath>
                </a14:m>
                <a:r>
                  <a:rPr lang="en-US" sz="3200" b="0" dirty="0">
                    <a:solidFill>
                      <a:srgbClr val="0070C0"/>
                    </a:solidFill>
                    <a:latin typeface="Candara" panose="020E0502030303020204" pitchFamily="34" charset="0"/>
                    <a:ea typeface="Helvetica" charset="0"/>
                    <a:cs typeface="Helvetica" charset="0"/>
                  </a:rPr>
                  <a:t> </a:t>
                </a:r>
                <a:r>
                  <a:rPr lang="en-US" sz="3200" b="1" dirty="0">
                    <a:latin typeface="Candara" panose="020E0502030303020204" pitchFamily="34" charset="0"/>
                    <a:ea typeface="Helvetica" charset="0"/>
                    <a:cs typeface="Helvetica" charset="0"/>
                  </a:rPr>
                  <a:t>do</a:t>
                </a:r>
              </a:p>
              <a:p>
                <a:pPr lvl="1">
                  <a:spcBef>
                    <a:spcPts val="600"/>
                  </a:spcBef>
                </a:pPr>
                <a:r>
                  <a:rPr lang="en-US" sz="3200" b="0" dirty="0">
                    <a:solidFill>
                      <a:srgbClr val="0070C0"/>
                    </a:solidFill>
                    <a:latin typeface="Candara" panose="020E0502030303020204" pitchFamily="34" charset="0"/>
                    <a:ea typeface="Helvetica" charset="0"/>
                    <a:cs typeface="Helvetica" charset="0"/>
                  </a:rPr>
                  <a:t> </a:t>
                </a:r>
                <a14:m>
                  <m:oMath xmlns:m="http://schemas.openxmlformats.org/officeDocument/2006/math">
                    <m:r>
                      <m:rPr>
                        <m:sty m:val="p"/>
                      </m:rPr>
                      <a:rPr lang="en-US" sz="3200">
                        <a:solidFill>
                          <a:srgbClr val="0070C0"/>
                        </a:solidFill>
                        <a:latin typeface="Cambria Math" panose="02040503050406030204" pitchFamily="18" charset="0"/>
                        <a:ea typeface="Helvetica" charset="0"/>
                        <a:cs typeface="Helvetica" charset="0"/>
                      </a:rPr>
                      <m:t>val</m:t>
                    </m:r>
                    <m:r>
                      <a:rPr lang="en-US" sz="3200" b="0" i="1" smtClean="0">
                        <a:solidFill>
                          <a:srgbClr val="0070C0"/>
                        </a:solidFill>
                        <a:latin typeface="Cambria Math" panose="02040503050406030204" pitchFamily="18" charset="0"/>
                        <a:ea typeface="Helvetica" charset="0"/>
                        <a:cs typeface="Helvetica" charset="0"/>
                      </a:rPr>
                      <m:t>←</m:t>
                    </m:r>
                    <m:func>
                      <m:funcPr>
                        <m:ctrlPr>
                          <a:rPr lang="en-US" sz="3200" b="0" i="1" smtClean="0">
                            <a:solidFill>
                              <a:srgbClr val="0070C0"/>
                            </a:solidFill>
                            <a:latin typeface="Cambria Math" panose="02040503050406030204" pitchFamily="18" charset="0"/>
                            <a:ea typeface="Helvetica" charset="0"/>
                            <a:cs typeface="Helvetica" charset="0"/>
                          </a:rPr>
                        </m:ctrlPr>
                      </m:funcPr>
                      <m:fName>
                        <m:r>
                          <m:rPr>
                            <m:sty m:val="p"/>
                          </m:rPr>
                          <a:rPr lang="en-US" sz="3200" b="0" i="0" smtClean="0">
                            <a:solidFill>
                              <a:srgbClr val="0070C0"/>
                            </a:solidFill>
                            <a:latin typeface="Cambria Math" panose="02040503050406030204" pitchFamily="18" charset="0"/>
                            <a:ea typeface="Helvetica" charset="0"/>
                            <a:cs typeface="Helvetica" charset="0"/>
                          </a:rPr>
                          <m:t>min</m:t>
                        </m:r>
                      </m:fName>
                      <m:e>
                        <m:r>
                          <a:rPr lang="en-US" sz="3200" b="0" i="1" smtClean="0">
                            <a:solidFill>
                              <a:srgbClr val="0070C0"/>
                            </a:solidFill>
                            <a:latin typeface="Cambria Math" panose="02040503050406030204" pitchFamily="18" charset="0"/>
                            <a:ea typeface="Helvetica" charset="0"/>
                            <a:cs typeface="Helvetica" charset="0"/>
                          </a:rPr>
                          <m:t>{</m:t>
                        </m:r>
                        <m:r>
                          <m:rPr>
                            <m:sty m:val="p"/>
                          </m:rPr>
                          <a:rPr lang="en-US" sz="3200">
                            <a:solidFill>
                              <a:srgbClr val="0070C0"/>
                            </a:solidFill>
                            <a:latin typeface="Cambria Math" panose="02040503050406030204" pitchFamily="18" charset="0"/>
                            <a:ea typeface="Helvetica" charset="0"/>
                            <a:cs typeface="Helvetica" charset="0"/>
                          </a:rPr>
                          <m:t>val</m:t>
                        </m:r>
                        <m:r>
                          <a:rPr lang="en-US" sz="3200" b="0" i="1" smtClean="0">
                            <a:solidFill>
                              <a:srgbClr val="0070C0"/>
                            </a:solidFill>
                            <a:latin typeface="Cambria Math" panose="02040503050406030204" pitchFamily="18" charset="0"/>
                            <a:ea typeface="Helvetica" charset="0"/>
                            <a:cs typeface="Helvetica" charset="0"/>
                          </a:rPr>
                          <m:t>,</m:t>
                        </m:r>
                        <m:r>
                          <a:rPr lang="en-US" sz="3200" b="0" i="1" smtClean="0">
                            <a:solidFill>
                              <a:srgbClr val="0070C0"/>
                            </a:solidFill>
                            <a:latin typeface="Cambria Math" panose="02040503050406030204" pitchFamily="18" charset="0"/>
                            <a:ea typeface="Helvetica" charset="0"/>
                            <a:cs typeface="Helvetica" charset="0"/>
                          </a:rPr>
                          <m:t>h</m:t>
                        </m:r>
                        <m:r>
                          <a:rPr lang="en-US" sz="3200" b="0" i="1" smtClean="0">
                            <a:solidFill>
                              <a:srgbClr val="0070C0"/>
                            </a:solidFill>
                            <a:latin typeface="Cambria Math" panose="02040503050406030204" pitchFamily="18" charset="0"/>
                            <a:ea typeface="Helvetica" charset="0"/>
                            <a:cs typeface="Helvetica" charset="0"/>
                          </a:rPr>
                          <m:t>(</m:t>
                        </m:r>
                        <m:sSub>
                          <m:sSubPr>
                            <m:ctrlPr>
                              <a:rPr lang="en-US" sz="3200" b="0" i="1" smtClean="0">
                                <a:solidFill>
                                  <a:srgbClr val="0070C0"/>
                                </a:solidFill>
                                <a:latin typeface="Cambria Math" panose="02040503050406030204" pitchFamily="18" charset="0"/>
                                <a:ea typeface="Helvetica" charset="0"/>
                                <a:cs typeface="Helvetica" charset="0"/>
                              </a:rPr>
                            </m:ctrlPr>
                          </m:sSubPr>
                          <m:e>
                            <m:r>
                              <a:rPr lang="en-US" sz="3200" b="0" i="1" smtClean="0">
                                <a:solidFill>
                                  <a:srgbClr val="0070C0"/>
                                </a:solidFill>
                                <a:latin typeface="Cambria Math" panose="02040503050406030204" pitchFamily="18" charset="0"/>
                                <a:ea typeface="Helvetica" charset="0"/>
                                <a:cs typeface="Helvetica" charset="0"/>
                              </a:rPr>
                              <m:t>𝑥</m:t>
                            </m:r>
                          </m:e>
                          <m:sub>
                            <m:r>
                              <a:rPr lang="en-US" sz="3200" b="0" i="1" smtClean="0">
                                <a:solidFill>
                                  <a:srgbClr val="0070C0"/>
                                </a:solidFill>
                                <a:latin typeface="Cambria Math" panose="02040503050406030204" pitchFamily="18" charset="0"/>
                                <a:ea typeface="Helvetica" charset="0"/>
                                <a:cs typeface="Helvetica" charset="0"/>
                              </a:rPr>
                              <m:t>𝑖</m:t>
                            </m:r>
                          </m:sub>
                        </m:sSub>
                        <m:r>
                          <a:rPr lang="en-US" sz="3200" b="0" i="1" smtClean="0">
                            <a:solidFill>
                              <a:srgbClr val="0070C0"/>
                            </a:solidFill>
                            <a:latin typeface="Cambria Math" panose="02040503050406030204" pitchFamily="18" charset="0"/>
                            <a:ea typeface="Helvetica" charset="0"/>
                            <a:cs typeface="Helvetica" charset="0"/>
                          </a:rPr>
                          <m:t>)}</m:t>
                        </m:r>
                      </m:e>
                    </m:func>
                  </m:oMath>
                </a14:m>
                <a:endParaRPr lang="en-US" sz="3200" b="0" dirty="0">
                  <a:solidFill>
                    <a:srgbClr val="0070C0"/>
                  </a:solidFill>
                  <a:latin typeface="Candara" panose="020E0502030303020204" pitchFamily="34" charset="0"/>
                  <a:ea typeface="Helvetica" charset="0"/>
                  <a:cs typeface="Helvetica" charset="0"/>
                </a:endParaRPr>
              </a:p>
              <a:p>
                <a:pPr>
                  <a:spcBef>
                    <a:spcPts val="600"/>
                  </a:spcBef>
                </a:pPr>
                <a:r>
                  <a:rPr lang="en-US" sz="3200" b="1" dirty="0">
                    <a:latin typeface="Candara" panose="020E0502030303020204" pitchFamily="34" charset="0"/>
                    <a:ea typeface="Helvetica" charset="0"/>
                    <a:cs typeface="Helvetica" charset="0"/>
                  </a:rPr>
                  <a:t>return </a:t>
                </a:r>
                <a14:m>
                  <m:oMath xmlns:m="http://schemas.openxmlformats.org/officeDocument/2006/math">
                    <m:r>
                      <m:rPr>
                        <m:sty m:val="p"/>
                      </m:rPr>
                      <a:rPr lang="en-US" sz="3200" b="0" i="0" smtClean="0">
                        <a:solidFill>
                          <a:srgbClr val="0070C0"/>
                        </a:solidFill>
                        <a:latin typeface="Cambria Math" panose="02040503050406030204" pitchFamily="18" charset="0"/>
                        <a:ea typeface="Helvetica" charset="0"/>
                        <a:cs typeface="Helvetica" charset="0"/>
                      </a:rPr>
                      <m:t>round</m:t>
                    </m:r>
                    <m:d>
                      <m:dPr>
                        <m:ctrlPr>
                          <a:rPr lang="en-US" sz="3200" b="1" i="1" smtClean="0">
                            <a:solidFill>
                              <a:srgbClr val="0070C0"/>
                            </a:solidFill>
                            <a:latin typeface="Cambria Math" panose="02040503050406030204" pitchFamily="18" charset="0"/>
                            <a:ea typeface="Helvetica" charset="0"/>
                            <a:cs typeface="Helvetica" charset="0"/>
                          </a:rPr>
                        </m:ctrlPr>
                      </m:dPr>
                      <m:e>
                        <m:f>
                          <m:fPr>
                            <m:ctrlPr>
                              <a:rPr lang="en-US" sz="3200" i="1">
                                <a:solidFill>
                                  <a:srgbClr val="0070C0"/>
                                </a:solidFill>
                                <a:latin typeface="Cambria Math" panose="02040503050406030204" pitchFamily="18" charset="0"/>
                                <a:ea typeface="Helvetica" charset="0"/>
                                <a:cs typeface="Helvetica" charset="0"/>
                              </a:rPr>
                            </m:ctrlPr>
                          </m:fPr>
                          <m:num>
                            <m:r>
                              <a:rPr lang="en-US" sz="3200">
                                <a:solidFill>
                                  <a:srgbClr val="0070C0"/>
                                </a:solidFill>
                                <a:latin typeface="Cambria Math" panose="02040503050406030204" pitchFamily="18" charset="0"/>
                                <a:ea typeface="Helvetica" charset="0"/>
                                <a:cs typeface="Helvetica" charset="0"/>
                              </a:rPr>
                              <m:t>1</m:t>
                            </m:r>
                          </m:num>
                          <m:den>
                            <m:r>
                              <m:rPr>
                                <m:sty m:val="p"/>
                              </m:rPr>
                              <a:rPr lang="en-US" sz="3200">
                                <a:solidFill>
                                  <a:srgbClr val="0070C0"/>
                                </a:solidFill>
                                <a:latin typeface="Cambria Math" panose="02040503050406030204" pitchFamily="18" charset="0"/>
                                <a:ea typeface="Helvetica" charset="0"/>
                                <a:cs typeface="Helvetica" charset="0"/>
                              </a:rPr>
                              <m:t>val</m:t>
                            </m:r>
                          </m:den>
                        </m:f>
                        <m:r>
                          <a:rPr lang="en-US" sz="3200" i="1">
                            <a:solidFill>
                              <a:srgbClr val="0070C0"/>
                            </a:solidFill>
                            <a:latin typeface="Cambria Math" panose="02040503050406030204" pitchFamily="18" charset="0"/>
                            <a:ea typeface="Helvetica" charset="0"/>
                            <a:cs typeface="Helvetica" charset="0"/>
                          </a:rPr>
                          <m:t>−1</m:t>
                        </m:r>
                      </m:e>
                    </m:d>
                  </m:oMath>
                </a14:m>
                <a:endParaRPr lang="en-US" sz="3200" dirty="0">
                  <a:solidFill>
                    <a:srgbClr val="0070C0"/>
                  </a:solidFill>
                  <a:latin typeface="Candara" panose="020E0502030303020204" pitchFamily="34" charset="0"/>
                  <a:ea typeface="Helvetica" charset="0"/>
                  <a:cs typeface="Helvetica" charset="0"/>
                </a:endParaRPr>
              </a:p>
            </p:txBody>
          </p:sp>
        </mc:Choice>
        <mc:Fallback xmlns="">
          <p:sp>
            <p:nvSpPr>
              <p:cNvPr id="6" name="TextBox 5">
                <a:extLst>
                  <a:ext uri="{FF2B5EF4-FFF2-40B4-BE49-F238E27FC236}">
                    <a16:creationId xmlns:a16="http://schemas.microsoft.com/office/drawing/2014/main" id="{6D55FB3D-214C-ABA8-BF7A-9D54951FBC0F}"/>
                  </a:ext>
                </a:extLst>
              </p:cNvPr>
              <p:cNvSpPr txBox="1">
                <a:spLocks noRot="1" noChangeAspect="1" noMove="1" noResize="1" noEditPoints="1" noAdjustHandles="1" noChangeArrowheads="1" noChangeShapeType="1" noTextEdit="1"/>
              </p:cNvSpPr>
              <p:nvPr/>
            </p:nvSpPr>
            <p:spPr>
              <a:xfrm>
                <a:off x="345606" y="1999049"/>
                <a:ext cx="5232400" cy="2537490"/>
              </a:xfrm>
              <a:prstGeom prst="rect">
                <a:avLst/>
              </a:prstGeom>
              <a:blipFill>
                <a:blip r:embed="rId4"/>
                <a:stretch>
                  <a:fillRect l="-2906" b="-1990"/>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9FAD99E9-CD9A-D26F-EDA0-B53E6373D184}"/>
              </a:ext>
            </a:extLst>
          </p:cNvPr>
          <p:cNvCxnSpPr>
            <a:cxnSpLocks/>
            <a:endCxn id="6" idx="2"/>
          </p:cNvCxnSpPr>
          <p:nvPr/>
        </p:nvCxnSpPr>
        <p:spPr>
          <a:xfrm flipV="1">
            <a:off x="1828800" y="4536539"/>
            <a:ext cx="1133006" cy="132239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FB87D616-07F8-4486-A380-243B43D73DDA}"/>
                  </a:ext>
                </a:extLst>
              </p:cNvPr>
              <p:cNvSpPr/>
              <p:nvPr/>
            </p:nvSpPr>
            <p:spPr>
              <a:xfrm>
                <a:off x="94776" y="5858933"/>
                <a:ext cx="320555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000">
                          <a:solidFill>
                            <a:srgbClr val="0070C0"/>
                          </a:solidFill>
                          <a:latin typeface="Cambria Math" panose="02040503050406030204" pitchFamily="18" charset="0"/>
                          <a:ea typeface="Helvetica" charset="0"/>
                          <a:cs typeface="Helvetica" charset="0"/>
                        </a:rPr>
                        <m:t>val</m:t>
                      </m:r>
                      <m:r>
                        <a:rPr lang="en-US" sz="2000" i="1">
                          <a:solidFill>
                            <a:srgbClr val="0070C0"/>
                          </a:solidFill>
                          <a:latin typeface="Cambria Math" panose="02040503050406030204" pitchFamily="18" charset="0"/>
                          <a:ea typeface="Helvetica" charset="0"/>
                          <a:cs typeface="Helvetica" charset="0"/>
                        </a:rPr>
                        <m:t>=</m:t>
                      </m:r>
                      <m:func>
                        <m:funcPr>
                          <m:ctrlPr>
                            <a:rPr lang="en-US" sz="2000" i="1">
                              <a:solidFill>
                                <a:srgbClr val="0070C0"/>
                              </a:solidFill>
                              <a:latin typeface="Cambria Math" panose="02040503050406030204" pitchFamily="18" charset="0"/>
                              <a:ea typeface="Helvetica" charset="0"/>
                              <a:cs typeface="Helvetica" charset="0"/>
                            </a:rPr>
                          </m:ctrlPr>
                        </m:funcPr>
                        <m:fName>
                          <m:r>
                            <m:rPr>
                              <m:sty m:val="p"/>
                            </m:rPr>
                            <a:rPr lang="en-US" sz="2000">
                              <a:solidFill>
                                <a:srgbClr val="0070C0"/>
                              </a:solidFill>
                              <a:latin typeface="Cambria Math" panose="02040503050406030204" pitchFamily="18" charset="0"/>
                              <a:ea typeface="Helvetica" charset="0"/>
                              <a:cs typeface="Helvetica" charset="0"/>
                            </a:rPr>
                            <m:t>min</m:t>
                          </m:r>
                        </m:fName>
                        <m:e>
                          <m:r>
                            <a:rPr lang="en-US" sz="2000" i="1">
                              <a:solidFill>
                                <a:srgbClr val="0070C0"/>
                              </a:solidFill>
                              <a:latin typeface="Cambria Math" panose="02040503050406030204" pitchFamily="18" charset="0"/>
                              <a:ea typeface="Helvetica" charset="0"/>
                              <a:cs typeface="Helvetica" charset="0"/>
                            </a:rPr>
                            <m:t>{</m:t>
                          </m:r>
                          <m:sSub>
                            <m:sSubPr>
                              <m:ctrlPr>
                                <a:rPr lang="en-US" sz="2000" i="1">
                                  <a:solidFill>
                                    <a:srgbClr val="0070C0"/>
                                  </a:solidFill>
                                  <a:latin typeface="Cambria Math" panose="02040503050406030204" pitchFamily="18" charset="0"/>
                                  <a:ea typeface="Helvetica" charset="0"/>
                                  <a:cs typeface="Helvetica" charset="0"/>
                                </a:rPr>
                              </m:ctrlPr>
                            </m:sSubPr>
                            <m:e>
                              <m:r>
                                <a:rPr lang="en-US" sz="2000" i="1">
                                  <a:solidFill>
                                    <a:srgbClr val="0070C0"/>
                                  </a:solidFill>
                                  <a:latin typeface="Cambria Math" panose="02040503050406030204" pitchFamily="18" charset="0"/>
                                  <a:ea typeface="Helvetica" charset="0"/>
                                  <a:cs typeface="Helvetica" charset="0"/>
                                </a:rPr>
                                <m:t>h</m:t>
                              </m:r>
                              <m:r>
                                <a:rPr lang="en-US" sz="2000" b="1" i="1">
                                  <a:solidFill>
                                    <a:srgbClr val="0070C0"/>
                                  </a:solidFill>
                                  <a:latin typeface="Cambria Math" panose="02040503050406030204" pitchFamily="18" charset="0"/>
                                  <a:ea typeface="Helvetica" charset="0"/>
                                  <a:cs typeface="Helvetica" charset="0"/>
                                </a:rPr>
                                <m:t>(</m:t>
                              </m:r>
                              <m:r>
                                <a:rPr lang="en-US" sz="2000" i="1">
                                  <a:solidFill>
                                    <a:srgbClr val="0070C0"/>
                                  </a:solidFill>
                                  <a:latin typeface="Cambria Math" panose="02040503050406030204" pitchFamily="18" charset="0"/>
                                  <a:ea typeface="Helvetica" charset="0"/>
                                  <a:cs typeface="Helvetica" charset="0"/>
                                </a:rPr>
                                <m:t>𝑥</m:t>
                              </m:r>
                            </m:e>
                            <m:sub>
                              <m:r>
                                <a:rPr lang="en-US" sz="2000" i="1">
                                  <a:solidFill>
                                    <a:srgbClr val="0070C0"/>
                                  </a:solidFill>
                                  <a:latin typeface="Cambria Math" panose="02040503050406030204" pitchFamily="18" charset="0"/>
                                  <a:ea typeface="Helvetica" charset="0"/>
                                  <a:cs typeface="Helvetica" charset="0"/>
                                </a:rPr>
                                <m:t>1</m:t>
                              </m:r>
                            </m:sub>
                          </m:sSub>
                          <m:r>
                            <a:rPr lang="en-US" sz="2000" i="1">
                              <a:solidFill>
                                <a:srgbClr val="0070C0"/>
                              </a:solidFill>
                              <a:latin typeface="Cambria Math" panose="02040503050406030204" pitchFamily="18" charset="0"/>
                              <a:ea typeface="Helvetica" charset="0"/>
                              <a:cs typeface="Helvetica" charset="0"/>
                            </a:rPr>
                            <m:t>),…,</m:t>
                          </m:r>
                          <m:r>
                            <a:rPr lang="en-US" sz="2000" i="1">
                              <a:solidFill>
                                <a:srgbClr val="0070C0"/>
                              </a:solidFill>
                              <a:latin typeface="Cambria Math" panose="02040503050406030204" pitchFamily="18" charset="0"/>
                              <a:ea typeface="Helvetica" charset="0"/>
                              <a:cs typeface="Helvetica" charset="0"/>
                            </a:rPr>
                            <m:t>h</m:t>
                          </m:r>
                          <m:r>
                            <a:rPr lang="en-US" sz="2000" i="1">
                              <a:solidFill>
                                <a:srgbClr val="0070C0"/>
                              </a:solidFill>
                              <a:latin typeface="Cambria Math" panose="02040503050406030204" pitchFamily="18" charset="0"/>
                              <a:ea typeface="Helvetica" charset="0"/>
                              <a:cs typeface="Helvetica" charset="0"/>
                            </a:rPr>
                            <m:t>(</m:t>
                          </m:r>
                          <m:sSub>
                            <m:sSubPr>
                              <m:ctrlPr>
                                <a:rPr lang="en-US" sz="2000" i="1">
                                  <a:solidFill>
                                    <a:srgbClr val="0070C0"/>
                                  </a:solidFill>
                                  <a:latin typeface="Cambria Math" panose="02040503050406030204" pitchFamily="18" charset="0"/>
                                  <a:ea typeface="Helvetica" charset="0"/>
                                  <a:cs typeface="Helvetica" charset="0"/>
                                </a:rPr>
                              </m:ctrlPr>
                            </m:sSubPr>
                            <m:e>
                              <m:r>
                                <a:rPr lang="en-US" sz="2000" i="1">
                                  <a:solidFill>
                                    <a:srgbClr val="0070C0"/>
                                  </a:solidFill>
                                  <a:latin typeface="Cambria Math" panose="02040503050406030204" pitchFamily="18" charset="0"/>
                                  <a:ea typeface="Helvetica" charset="0"/>
                                  <a:cs typeface="Helvetica" charset="0"/>
                                </a:rPr>
                                <m:t>𝑥</m:t>
                              </m:r>
                            </m:e>
                            <m:sub>
                              <m:r>
                                <a:rPr lang="en-US" sz="2000" i="1">
                                  <a:solidFill>
                                    <a:srgbClr val="C00000"/>
                                  </a:solidFill>
                                  <a:latin typeface="Cambria Math" panose="02040503050406030204" pitchFamily="18" charset="0"/>
                                  <a:ea typeface="Helvetica" charset="0"/>
                                  <a:cs typeface="Helvetica" charset="0"/>
                                </a:rPr>
                                <m:t>𝑁</m:t>
                              </m:r>
                            </m:sub>
                          </m:sSub>
                          <m:r>
                            <a:rPr lang="en-US" sz="2000" i="1">
                              <a:solidFill>
                                <a:srgbClr val="0070C0"/>
                              </a:solidFill>
                              <a:latin typeface="Cambria Math" panose="02040503050406030204" pitchFamily="18" charset="0"/>
                              <a:ea typeface="Helvetica" charset="0"/>
                              <a:cs typeface="Helvetica" charset="0"/>
                            </a:rPr>
                            <m:t>)}</m:t>
                          </m:r>
                        </m:e>
                      </m:func>
                    </m:oMath>
                  </m:oMathPara>
                </a14:m>
                <a:endParaRPr lang="en-US" dirty="0">
                  <a:solidFill>
                    <a:schemeClr val="accent1"/>
                  </a:solidFill>
                  <a:latin typeface="Cambria Math" panose="02040503050406030204" pitchFamily="18" charset="0"/>
                  <a:ea typeface="Source Code Pro"/>
                  <a:cs typeface="Source Code Pro"/>
                  <a:sym typeface="Source Code Pro"/>
                </a:endParaRPr>
              </a:p>
            </p:txBody>
          </p:sp>
        </mc:Choice>
        <mc:Fallback xmlns="">
          <p:sp>
            <p:nvSpPr>
              <p:cNvPr id="11" name="Rectangle 10">
                <a:extLst>
                  <a:ext uri="{FF2B5EF4-FFF2-40B4-BE49-F238E27FC236}">
                    <a16:creationId xmlns:a16="http://schemas.microsoft.com/office/drawing/2014/main" id="{FB87D616-07F8-4486-A380-243B43D73DDA}"/>
                  </a:ext>
                </a:extLst>
              </p:cNvPr>
              <p:cNvSpPr>
                <a:spLocks noRot="1" noChangeAspect="1" noMove="1" noResize="1" noEditPoints="1" noAdjustHandles="1" noChangeArrowheads="1" noChangeShapeType="1" noTextEdit="1"/>
              </p:cNvSpPr>
              <p:nvPr/>
            </p:nvSpPr>
            <p:spPr>
              <a:xfrm>
                <a:off x="94776" y="5858933"/>
                <a:ext cx="3205558" cy="400110"/>
              </a:xfrm>
              <a:prstGeom prst="rect">
                <a:avLst/>
              </a:prstGeom>
              <a:blipFill>
                <a:blip r:embed="rId5"/>
                <a:stretch>
                  <a:fillRect b="-15625"/>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15E59F0B-2FCA-9388-7B50-2520FFEF2924}"/>
              </a:ext>
            </a:extLst>
          </p:cNvPr>
          <p:cNvCxnSpPr>
            <a:cxnSpLocks/>
          </p:cNvCxnSpPr>
          <p:nvPr/>
        </p:nvCxnSpPr>
        <p:spPr>
          <a:xfrm flipH="1">
            <a:off x="4432716" y="3481505"/>
            <a:ext cx="2513384" cy="719667"/>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5" name="Google Shape;130;p20">
                <a:extLst>
                  <a:ext uri="{FF2B5EF4-FFF2-40B4-BE49-F238E27FC236}">
                    <a16:creationId xmlns:a16="http://schemas.microsoft.com/office/drawing/2014/main" id="{5C6CA138-2A88-EBA5-D045-1809AB28D96D}"/>
                  </a:ext>
                </a:extLst>
              </p:cNvPr>
              <p:cNvSpPr txBox="1"/>
              <p:nvPr/>
            </p:nvSpPr>
            <p:spPr>
              <a:xfrm>
                <a:off x="7112000" y="2677080"/>
                <a:ext cx="4350650" cy="1304774"/>
              </a:xfrm>
              <a:prstGeom prst="rect">
                <a:avLst/>
              </a:prstGeom>
              <a:noFill/>
              <a:ln>
                <a:noFill/>
              </a:ln>
            </p:spPr>
            <p:txBody>
              <a:bodyPr spcFirstLastPara="1" wrap="square" lIns="121900" tIns="121900" rIns="121900" bIns="121900" anchor="t" anchorCtr="0">
                <a:noAutofit/>
              </a:bodyPr>
              <a:lstStyle/>
              <a:p>
                <a:r>
                  <a:rPr lang="en-US" sz="2800" dirty="0">
                    <a:solidFill>
                      <a:srgbClr val="C00000"/>
                    </a:solidFill>
                    <a:latin typeface="Candara" panose="020E0502030303020204" pitchFamily="34" charset="0"/>
                    <a:ea typeface="Source Code Pro"/>
                    <a:cs typeface="Source Code Pro"/>
                    <a:sym typeface="Source Code Pro"/>
                  </a:rPr>
                  <a:t>Problem: </a:t>
                </a:r>
                <a14:m>
                  <m:oMath xmlns:m="http://schemas.openxmlformats.org/officeDocument/2006/math">
                    <m:r>
                      <m:rPr>
                        <m:sty m:val="p"/>
                      </m:rPr>
                      <a:rPr lang="en-US" sz="2800" i="0">
                        <a:solidFill>
                          <a:srgbClr val="C00000"/>
                        </a:solidFill>
                        <a:latin typeface="Cambria Math" panose="02040503050406030204" pitchFamily="18" charset="0"/>
                        <a:ea typeface="Source Code Pro"/>
                        <a:cs typeface="Source Code Pro"/>
                        <a:sym typeface="Source Code Pro"/>
                      </a:rPr>
                      <m:t>val</m:t>
                    </m:r>
                  </m:oMath>
                </a14:m>
                <a:r>
                  <a:rPr lang="en-US" sz="2800" dirty="0">
                    <a:solidFill>
                      <a:srgbClr val="C00000"/>
                    </a:solidFill>
                    <a:latin typeface="Candara" panose="020E0502030303020204" pitchFamily="34" charset="0"/>
                    <a:ea typeface="Source Code Pro"/>
                    <a:cs typeface="Source Code Pro"/>
                    <a:sym typeface="Source Code Pro"/>
                  </a:rPr>
                  <a:t> is not </a:t>
                </a:r>
                <a14:m>
                  <m:oMath xmlns:m="http://schemas.openxmlformats.org/officeDocument/2006/math">
                    <m:r>
                      <a:rPr lang="en-US" sz="2800" i="1">
                        <a:solidFill>
                          <a:srgbClr val="C00000"/>
                        </a:solidFill>
                        <a:latin typeface="Cambria Math" panose="02040503050406030204" pitchFamily="18" charset="0"/>
                        <a:ea typeface="Source Code Pro"/>
                        <a:cs typeface="Source Code Pro"/>
                        <a:sym typeface="Source Code Pro"/>
                      </a:rPr>
                      <m:t>𝔼</m:t>
                    </m:r>
                    <m:r>
                      <a:rPr lang="en-US" sz="2800" i="1">
                        <a:solidFill>
                          <a:srgbClr val="C00000"/>
                        </a:solidFill>
                        <a:latin typeface="Cambria Math" panose="02040503050406030204" pitchFamily="18" charset="0"/>
                        <a:ea typeface="Source Code Pro"/>
                        <a:cs typeface="Source Code Pro"/>
                        <a:sym typeface="Source Code Pro"/>
                      </a:rPr>
                      <m:t>[</m:t>
                    </m:r>
                    <m:r>
                      <m:rPr>
                        <m:sty m:val="p"/>
                      </m:rPr>
                      <a:rPr lang="en-US" sz="2800" i="0">
                        <a:solidFill>
                          <a:srgbClr val="C00000"/>
                        </a:solidFill>
                        <a:latin typeface="Cambria Math" panose="02040503050406030204" pitchFamily="18" charset="0"/>
                        <a:ea typeface="Source Code Pro"/>
                        <a:cs typeface="Source Code Pro"/>
                        <a:sym typeface="Source Code Pro"/>
                      </a:rPr>
                      <m:t>val</m:t>
                    </m:r>
                    <m:r>
                      <a:rPr lang="en-US" sz="2800" i="1">
                        <a:solidFill>
                          <a:srgbClr val="C00000"/>
                        </a:solidFill>
                        <a:latin typeface="Cambria Math" panose="02040503050406030204" pitchFamily="18" charset="0"/>
                        <a:ea typeface="Source Code Pro"/>
                        <a:cs typeface="Source Code Pro"/>
                        <a:sym typeface="Source Code Pro"/>
                      </a:rPr>
                      <m:t>]</m:t>
                    </m:r>
                  </m:oMath>
                </a14:m>
                <a:r>
                  <a:rPr lang="en-US" sz="2800" dirty="0">
                    <a:solidFill>
                      <a:srgbClr val="C00000"/>
                    </a:solidFill>
                    <a:latin typeface="Candara" panose="020E0502030303020204" pitchFamily="34" charset="0"/>
                    <a:ea typeface="Source Code Pro"/>
                    <a:cs typeface="Source Code Pro"/>
                    <a:sym typeface="Source Code Pro"/>
                  </a:rPr>
                  <a:t>!     How far is </a:t>
                </a:r>
                <a14:m>
                  <m:oMath xmlns:m="http://schemas.openxmlformats.org/officeDocument/2006/math">
                    <m:r>
                      <m:rPr>
                        <m:sty m:val="p"/>
                      </m:rPr>
                      <a:rPr lang="en-US" sz="2800" i="0">
                        <a:solidFill>
                          <a:srgbClr val="C00000"/>
                        </a:solidFill>
                        <a:latin typeface="Cambria Math" panose="02040503050406030204" pitchFamily="18" charset="0"/>
                        <a:ea typeface="Source Code Pro"/>
                        <a:cs typeface="Source Code Pro"/>
                        <a:sym typeface="Source Code Pro"/>
                      </a:rPr>
                      <m:t>val</m:t>
                    </m:r>
                  </m:oMath>
                </a14:m>
                <a:r>
                  <a:rPr lang="en-US" sz="2800" dirty="0">
                    <a:solidFill>
                      <a:srgbClr val="C00000"/>
                    </a:solidFill>
                    <a:latin typeface="Candara" panose="020E0502030303020204" pitchFamily="34" charset="0"/>
                    <a:ea typeface="Source Code Pro"/>
                    <a:cs typeface="Source Code Pro"/>
                    <a:sym typeface="Source Code Pro"/>
                  </a:rPr>
                  <a:t> from </a:t>
                </a:r>
                <a14:m>
                  <m:oMath xmlns:m="http://schemas.openxmlformats.org/officeDocument/2006/math">
                    <m:r>
                      <a:rPr lang="en-US" sz="2800" i="1">
                        <a:solidFill>
                          <a:srgbClr val="C00000"/>
                        </a:solidFill>
                        <a:latin typeface="Cambria Math" panose="02040503050406030204" pitchFamily="18" charset="0"/>
                        <a:ea typeface="Source Code Pro"/>
                        <a:cs typeface="Source Code Pro"/>
                        <a:sym typeface="Source Code Pro"/>
                      </a:rPr>
                      <m:t>𝔼</m:t>
                    </m:r>
                    <m:r>
                      <a:rPr lang="en-US" sz="2800" i="1">
                        <a:solidFill>
                          <a:srgbClr val="C00000"/>
                        </a:solidFill>
                        <a:latin typeface="Cambria Math" panose="02040503050406030204" pitchFamily="18" charset="0"/>
                        <a:ea typeface="Source Code Pro"/>
                        <a:cs typeface="Source Code Pro"/>
                        <a:sym typeface="Source Code Pro"/>
                      </a:rPr>
                      <m:t>[</m:t>
                    </m:r>
                    <m:r>
                      <m:rPr>
                        <m:sty m:val="p"/>
                      </m:rPr>
                      <a:rPr lang="en-US" sz="2800" i="0">
                        <a:solidFill>
                          <a:srgbClr val="C00000"/>
                        </a:solidFill>
                        <a:latin typeface="Cambria Math" panose="02040503050406030204" pitchFamily="18" charset="0"/>
                        <a:ea typeface="Source Code Pro"/>
                        <a:cs typeface="Source Code Pro"/>
                        <a:sym typeface="Source Code Pro"/>
                      </a:rPr>
                      <m:t>val</m:t>
                    </m:r>
                    <m:r>
                      <a:rPr lang="en-US" sz="2800" i="1">
                        <a:solidFill>
                          <a:srgbClr val="C00000"/>
                        </a:solidFill>
                        <a:latin typeface="Cambria Math" panose="02040503050406030204" pitchFamily="18" charset="0"/>
                        <a:ea typeface="Source Code Pro"/>
                        <a:cs typeface="Source Code Pro"/>
                        <a:sym typeface="Source Code Pro"/>
                      </a:rPr>
                      <m:t>]</m:t>
                    </m:r>
                  </m:oMath>
                </a14:m>
                <a:r>
                  <a:rPr lang="en-US" sz="2800" dirty="0">
                    <a:solidFill>
                      <a:srgbClr val="C00000"/>
                    </a:solidFill>
                    <a:latin typeface="Candara" panose="020E0502030303020204" pitchFamily="34" charset="0"/>
                    <a:ea typeface="Source Code Pro"/>
                    <a:cs typeface="Source Code Pro"/>
                    <a:sym typeface="Source Code Pro"/>
                  </a:rPr>
                  <a:t>? </a:t>
                </a:r>
              </a:p>
            </p:txBody>
          </p:sp>
        </mc:Choice>
        <mc:Fallback xmlns="">
          <p:sp>
            <p:nvSpPr>
              <p:cNvPr id="15" name="Google Shape;130;p20">
                <a:extLst>
                  <a:ext uri="{FF2B5EF4-FFF2-40B4-BE49-F238E27FC236}">
                    <a16:creationId xmlns:a16="http://schemas.microsoft.com/office/drawing/2014/main" id="{5C6CA138-2A88-EBA5-D045-1809AB28D96D}"/>
                  </a:ext>
                </a:extLst>
              </p:cNvPr>
              <p:cNvSpPr txBox="1">
                <a:spLocks noRot="1" noChangeAspect="1" noMove="1" noResize="1" noEditPoints="1" noAdjustHandles="1" noChangeArrowheads="1" noChangeShapeType="1" noTextEdit="1"/>
              </p:cNvSpPr>
              <p:nvPr/>
            </p:nvSpPr>
            <p:spPr>
              <a:xfrm>
                <a:off x="7112000" y="2677080"/>
                <a:ext cx="4350650" cy="1304774"/>
              </a:xfrm>
              <a:prstGeom prst="rect">
                <a:avLst/>
              </a:prstGeom>
              <a:blipFill>
                <a:blip r:embed="rId6"/>
                <a:stretch>
                  <a:fillRect l="-2332" r="-553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D03EB28D-BFA4-929E-2124-D1D3502B47D8}"/>
                  </a:ext>
                </a:extLst>
              </p:cNvPr>
              <p:cNvSpPr/>
              <p:nvPr/>
            </p:nvSpPr>
            <p:spPr>
              <a:xfrm>
                <a:off x="3778757" y="5721139"/>
                <a:ext cx="1910651" cy="675698"/>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000" i="1" smtClean="0">
                          <a:solidFill>
                            <a:schemeClr val="accent1"/>
                          </a:solidFill>
                          <a:latin typeface="Cambria Math" panose="02040503050406030204" pitchFamily="18" charset="0"/>
                          <a:ea typeface="Source Code Pro"/>
                          <a:cs typeface="Source Code Pro"/>
                          <a:sym typeface="Source Code Pro"/>
                        </a:rPr>
                        <m:t>𝔼</m:t>
                      </m:r>
                      <m:r>
                        <a:rPr lang="en-US" sz="2000" i="1">
                          <a:solidFill>
                            <a:schemeClr val="accent1"/>
                          </a:solidFill>
                          <a:latin typeface="Cambria Math" panose="02040503050406030204" pitchFamily="18" charset="0"/>
                          <a:ea typeface="Source Code Pro"/>
                          <a:cs typeface="Source Code Pro"/>
                          <a:sym typeface="Source Code Pro"/>
                        </a:rPr>
                        <m:t>[</m:t>
                      </m:r>
                      <m:r>
                        <m:rPr>
                          <m:sty m:val="p"/>
                        </m:rPr>
                        <a:rPr lang="en-US" sz="2000" i="0">
                          <a:solidFill>
                            <a:schemeClr val="accent1"/>
                          </a:solidFill>
                          <a:latin typeface="Cambria Math" panose="02040503050406030204" pitchFamily="18" charset="0"/>
                          <a:ea typeface="Source Code Pro"/>
                          <a:cs typeface="Source Code Pro"/>
                          <a:sym typeface="Source Code Pro"/>
                        </a:rPr>
                        <m:t>val</m:t>
                      </m:r>
                      <m:r>
                        <a:rPr lang="en-US" sz="2000" i="1">
                          <a:solidFill>
                            <a:schemeClr val="accent1"/>
                          </a:solidFill>
                          <a:latin typeface="Cambria Math" panose="02040503050406030204" pitchFamily="18" charset="0"/>
                          <a:ea typeface="Source Code Pro"/>
                          <a:cs typeface="Source Code Pro"/>
                          <a:sym typeface="Source Code Pro"/>
                        </a:rPr>
                        <m:t>]=</m:t>
                      </m:r>
                      <m:f>
                        <m:fPr>
                          <m:ctrlPr>
                            <a:rPr lang="en-US" sz="2000" i="1">
                              <a:solidFill>
                                <a:schemeClr val="accent1"/>
                              </a:solidFill>
                              <a:latin typeface="Cambria Math" panose="02040503050406030204" pitchFamily="18" charset="0"/>
                              <a:ea typeface="Source Code Pro"/>
                              <a:cs typeface="Source Code Pro"/>
                              <a:sym typeface="Source Code Pro"/>
                            </a:rPr>
                          </m:ctrlPr>
                        </m:fPr>
                        <m:num>
                          <m:r>
                            <a:rPr lang="en-US" sz="2000" i="1">
                              <a:solidFill>
                                <a:schemeClr val="accent1"/>
                              </a:solidFill>
                              <a:latin typeface="Cambria Math" panose="02040503050406030204" pitchFamily="18" charset="0"/>
                              <a:ea typeface="Source Code Pro"/>
                              <a:cs typeface="Source Code Pro"/>
                              <a:sym typeface="Source Code Pro"/>
                            </a:rPr>
                            <m:t>1</m:t>
                          </m:r>
                        </m:num>
                        <m:den>
                          <m:r>
                            <a:rPr lang="en-US" sz="2000" i="1" smtClean="0">
                              <a:solidFill>
                                <a:srgbClr val="036A18"/>
                              </a:solidFill>
                              <a:latin typeface="Cambria Math" panose="02040503050406030204" pitchFamily="18" charset="0"/>
                              <a:ea typeface="Source Code Pro"/>
                              <a:cs typeface="Source Code Pro"/>
                              <a:sym typeface="Source Code Pro"/>
                            </a:rPr>
                            <m:t>𝑚</m:t>
                          </m:r>
                          <m:r>
                            <a:rPr lang="en-US" sz="2000" i="1">
                              <a:solidFill>
                                <a:schemeClr val="accent1"/>
                              </a:solidFill>
                              <a:latin typeface="Cambria Math" panose="02040503050406030204" pitchFamily="18" charset="0"/>
                              <a:ea typeface="Source Code Pro"/>
                              <a:cs typeface="Source Code Pro"/>
                              <a:sym typeface="Source Code Pro"/>
                            </a:rPr>
                            <m:t>+1</m:t>
                          </m:r>
                        </m:den>
                      </m:f>
                    </m:oMath>
                  </m:oMathPara>
                </a14:m>
                <a:endParaRPr lang="en-US" sz="2000" dirty="0">
                  <a:solidFill>
                    <a:schemeClr val="accent1"/>
                  </a:solidFill>
                  <a:latin typeface="Candara" panose="020E0502030303020204" pitchFamily="34" charset="0"/>
                  <a:ea typeface="Source Code Pro"/>
                  <a:cs typeface="Source Code Pro"/>
                  <a:sym typeface="Source Code Pro"/>
                </a:endParaRPr>
              </a:p>
            </p:txBody>
          </p:sp>
        </mc:Choice>
        <mc:Fallback xmlns="">
          <p:sp>
            <p:nvSpPr>
              <p:cNvPr id="16" name="Rectangle 15">
                <a:extLst>
                  <a:ext uri="{FF2B5EF4-FFF2-40B4-BE49-F238E27FC236}">
                    <a16:creationId xmlns:a16="http://schemas.microsoft.com/office/drawing/2014/main" id="{D03EB28D-BFA4-929E-2124-D1D3502B47D8}"/>
                  </a:ext>
                </a:extLst>
              </p:cNvPr>
              <p:cNvSpPr>
                <a:spLocks noRot="1" noChangeAspect="1" noMove="1" noResize="1" noEditPoints="1" noAdjustHandles="1" noChangeArrowheads="1" noChangeShapeType="1" noTextEdit="1"/>
              </p:cNvSpPr>
              <p:nvPr/>
            </p:nvSpPr>
            <p:spPr>
              <a:xfrm>
                <a:off x="3778757" y="5721139"/>
                <a:ext cx="1910651" cy="675698"/>
              </a:xfrm>
              <a:prstGeom prst="rect">
                <a:avLst/>
              </a:prstGeom>
              <a:blipFill>
                <a:blip r:embed="rId7"/>
                <a:stretch>
                  <a:fillRect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Google Shape;130;p20">
                <a:extLst>
                  <a:ext uri="{FF2B5EF4-FFF2-40B4-BE49-F238E27FC236}">
                    <a16:creationId xmlns:a16="http://schemas.microsoft.com/office/drawing/2014/main" id="{049ABDFF-54A0-BB69-3E37-1F03014DBD4A}"/>
                  </a:ext>
                </a:extLst>
              </p:cNvPr>
              <p:cNvSpPr txBox="1"/>
              <p:nvPr/>
            </p:nvSpPr>
            <p:spPr>
              <a:xfrm>
                <a:off x="7112000" y="3981854"/>
                <a:ext cx="4588933" cy="906730"/>
              </a:xfrm>
              <a:prstGeom prst="rect">
                <a:avLst/>
              </a:prstGeom>
              <a:noFill/>
              <a:ln>
                <a:noFill/>
              </a:ln>
            </p:spPr>
            <p:txBody>
              <a:bodyPr spcFirstLastPara="1" wrap="square" lIns="121900" tIns="121900" rIns="121900" bIns="121900" anchor="t" anchorCtr="0">
                <a:noAutofit/>
              </a:bodyPr>
              <a:lstStyle/>
              <a:p>
                <a:pPr/>
                <a14:m>
                  <m:oMathPara xmlns:m="http://schemas.openxmlformats.org/officeDocument/2006/math">
                    <m:oMathParaPr>
                      <m:jc m:val="left"/>
                    </m:oMathParaPr>
                    <m:oMath xmlns:m="http://schemas.openxmlformats.org/officeDocument/2006/math">
                      <m:r>
                        <m:rPr>
                          <m:sty m:val="p"/>
                        </m:rPr>
                        <a:rPr lang="en-US" sz="2800" smtClean="0">
                          <a:solidFill>
                            <a:srgbClr val="C00000"/>
                          </a:solidFill>
                          <a:latin typeface="Cambria Math" panose="02040503050406030204" pitchFamily="18" charset="0"/>
                          <a:ea typeface="Source Code Pro"/>
                          <a:cs typeface="Source Code Pro"/>
                          <a:sym typeface="Source Code Pro"/>
                        </a:rPr>
                        <m:t>V</m:t>
                      </m:r>
                      <m:r>
                        <m:rPr>
                          <m:sty m:val="p"/>
                        </m:rPr>
                        <a:rPr lang="en-US" sz="2800" b="0" i="0" smtClean="0">
                          <a:solidFill>
                            <a:srgbClr val="C00000"/>
                          </a:solidFill>
                          <a:latin typeface="Cambria Math" panose="02040503050406030204" pitchFamily="18" charset="0"/>
                          <a:ea typeface="Source Code Pro"/>
                          <a:cs typeface="Source Code Pro"/>
                          <a:sym typeface="Source Code Pro"/>
                        </a:rPr>
                        <m:t>ar</m:t>
                      </m:r>
                      <m:r>
                        <a:rPr lang="en-US" sz="2800" b="0" i="1" smtClean="0">
                          <a:solidFill>
                            <a:srgbClr val="C00000"/>
                          </a:solidFill>
                          <a:latin typeface="Cambria Math" panose="02040503050406030204" pitchFamily="18" charset="0"/>
                          <a:ea typeface="Source Code Pro"/>
                          <a:cs typeface="Source Code Pro"/>
                          <a:sym typeface="Source Code Pro"/>
                        </a:rPr>
                        <m:t>(</m:t>
                      </m:r>
                      <m:r>
                        <m:rPr>
                          <m:sty m:val="p"/>
                        </m:rPr>
                        <a:rPr lang="en-US" sz="2800" b="0" i="0" smtClean="0">
                          <a:solidFill>
                            <a:srgbClr val="C00000"/>
                          </a:solidFill>
                          <a:latin typeface="Cambria Math" panose="02040503050406030204" pitchFamily="18" charset="0"/>
                          <a:ea typeface="Source Code Pro"/>
                          <a:cs typeface="Source Code Pro"/>
                          <a:sym typeface="Source Code Pro"/>
                        </a:rPr>
                        <m:t>val</m:t>
                      </m:r>
                      <m:r>
                        <a:rPr lang="en-US" sz="2800" b="0" i="1" smtClean="0">
                          <a:solidFill>
                            <a:srgbClr val="C00000"/>
                          </a:solidFill>
                          <a:latin typeface="Cambria Math" panose="02040503050406030204" pitchFamily="18" charset="0"/>
                          <a:ea typeface="Source Code Pro"/>
                          <a:cs typeface="Source Code Pro"/>
                          <a:sym typeface="Source Code Pro"/>
                        </a:rPr>
                        <m:t>)≈</m:t>
                      </m:r>
                      <m:f>
                        <m:fPr>
                          <m:ctrlPr>
                            <a:rPr lang="en-US" sz="2800" b="0" i="1" smtClean="0">
                              <a:solidFill>
                                <a:srgbClr val="C00000"/>
                              </a:solidFill>
                              <a:latin typeface="Cambria Math" panose="02040503050406030204" pitchFamily="18" charset="0"/>
                              <a:ea typeface="Source Code Pro"/>
                              <a:cs typeface="Source Code Pro"/>
                              <a:sym typeface="Source Code Pro"/>
                            </a:rPr>
                          </m:ctrlPr>
                        </m:fPr>
                        <m:num>
                          <m:r>
                            <a:rPr lang="en-US" sz="2800" b="0" i="1" smtClean="0">
                              <a:solidFill>
                                <a:srgbClr val="C00000"/>
                              </a:solidFill>
                              <a:latin typeface="Cambria Math" panose="02040503050406030204" pitchFamily="18" charset="0"/>
                              <a:ea typeface="Source Code Pro"/>
                              <a:cs typeface="Source Code Pro"/>
                              <a:sym typeface="Source Code Pro"/>
                            </a:rPr>
                            <m:t>1</m:t>
                          </m:r>
                        </m:num>
                        <m:den>
                          <m:sSup>
                            <m:sSupPr>
                              <m:ctrlPr>
                                <a:rPr lang="en-US" sz="2800" b="0" i="1" smtClean="0">
                                  <a:solidFill>
                                    <a:srgbClr val="C00000"/>
                                  </a:solidFill>
                                  <a:latin typeface="Cambria Math" panose="02040503050406030204" pitchFamily="18" charset="0"/>
                                  <a:ea typeface="Source Code Pro"/>
                                  <a:cs typeface="Source Code Pro"/>
                                  <a:sym typeface="Source Code Pro"/>
                                </a:rPr>
                              </m:ctrlPr>
                            </m:sSupPr>
                            <m:e>
                              <m:d>
                                <m:dPr>
                                  <m:ctrlPr>
                                    <a:rPr lang="en-US" sz="2800" b="0" i="1" smtClean="0">
                                      <a:solidFill>
                                        <a:srgbClr val="C00000"/>
                                      </a:solidFill>
                                      <a:latin typeface="Cambria Math" panose="02040503050406030204" pitchFamily="18" charset="0"/>
                                      <a:ea typeface="Source Code Pro"/>
                                      <a:cs typeface="Source Code Pro"/>
                                      <a:sym typeface="Source Code Pro"/>
                                    </a:rPr>
                                  </m:ctrlPr>
                                </m:dPr>
                                <m:e>
                                  <m:r>
                                    <a:rPr lang="en-US" sz="2800" b="0" i="1" smtClean="0">
                                      <a:solidFill>
                                        <a:srgbClr val="036A18"/>
                                      </a:solidFill>
                                      <a:latin typeface="Cambria Math" panose="02040503050406030204" pitchFamily="18" charset="0"/>
                                      <a:ea typeface="Source Code Pro"/>
                                      <a:cs typeface="Source Code Pro"/>
                                      <a:sym typeface="Source Code Pro"/>
                                    </a:rPr>
                                    <m:t>𝑚</m:t>
                                  </m:r>
                                  <m:r>
                                    <a:rPr lang="en-US" sz="2800" b="0" i="1" smtClean="0">
                                      <a:solidFill>
                                        <a:srgbClr val="C00000"/>
                                      </a:solidFill>
                                      <a:latin typeface="Cambria Math" panose="02040503050406030204" pitchFamily="18" charset="0"/>
                                      <a:ea typeface="Source Code Pro"/>
                                      <a:cs typeface="Source Code Pro"/>
                                      <a:sym typeface="Source Code Pro"/>
                                    </a:rPr>
                                    <m:t>+1</m:t>
                                  </m:r>
                                </m:e>
                              </m:d>
                            </m:e>
                            <m:sup>
                              <m:r>
                                <a:rPr lang="en-US" sz="2800" b="0" i="1" smtClean="0">
                                  <a:solidFill>
                                    <a:srgbClr val="C00000"/>
                                  </a:solidFill>
                                  <a:latin typeface="Cambria Math" panose="02040503050406030204" pitchFamily="18" charset="0"/>
                                  <a:ea typeface="Source Code Pro"/>
                                  <a:cs typeface="Source Code Pro"/>
                                  <a:sym typeface="Source Code Pro"/>
                                </a:rPr>
                                <m:t>2</m:t>
                              </m:r>
                            </m:sup>
                          </m:sSup>
                        </m:den>
                      </m:f>
                    </m:oMath>
                  </m:oMathPara>
                </a14:m>
                <a:endParaRPr lang="en-US" sz="2800" b="0" dirty="0">
                  <a:solidFill>
                    <a:srgbClr val="C00000"/>
                  </a:solidFill>
                  <a:latin typeface="Candara" panose="020E0502030303020204" pitchFamily="34" charset="0"/>
                  <a:ea typeface="Source Code Pro"/>
                  <a:cs typeface="Source Code Pro"/>
                  <a:sym typeface="Source Code Pro"/>
                </a:endParaRPr>
              </a:p>
              <a:p>
                <a:endParaRPr lang="en-US" sz="3200" dirty="0">
                  <a:solidFill>
                    <a:srgbClr val="C00000"/>
                  </a:solidFill>
                  <a:latin typeface="Candara" panose="020E0502030303020204" pitchFamily="34" charset="0"/>
                  <a:ea typeface="Source Code Pro"/>
                  <a:cs typeface="Source Code Pro"/>
                  <a:sym typeface="Source Code Pro"/>
                </a:endParaRPr>
              </a:p>
            </p:txBody>
          </p:sp>
        </mc:Choice>
        <mc:Fallback xmlns="">
          <p:sp>
            <p:nvSpPr>
              <p:cNvPr id="17" name="Google Shape;130;p20">
                <a:extLst>
                  <a:ext uri="{FF2B5EF4-FFF2-40B4-BE49-F238E27FC236}">
                    <a16:creationId xmlns:a16="http://schemas.microsoft.com/office/drawing/2014/main" id="{049ABDFF-54A0-BB69-3E37-1F03014DBD4A}"/>
                  </a:ext>
                </a:extLst>
              </p:cNvPr>
              <p:cNvSpPr txBox="1">
                <a:spLocks noRot="1" noChangeAspect="1" noMove="1" noResize="1" noEditPoints="1" noAdjustHandles="1" noChangeArrowheads="1" noChangeShapeType="1" noTextEdit="1"/>
              </p:cNvSpPr>
              <p:nvPr/>
            </p:nvSpPr>
            <p:spPr>
              <a:xfrm>
                <a:off x="7112000" y="3981854"/>
                <a:ext cx="4588933" cy="906730"/>
              </a:xfrm>
              <a:prstGeom prst="rect">
                <a:avLst/>
              </a:prstGeom>
              <a:blipFill>
                <a:blip r:embed="rId8"/>
                <a:stretch>
                  <a:fillRect l="-276" b="-1527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65485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4" name="Google Shape;174;p2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US" dirty="0"/>
              <a:t>H</a:t>
            </a:r>
            <a:r>
              <a:rPr lang="en" dirty="0"/>
              <a:t>ow can we reduce the variance?</a:t>
            </a:r>
            <a:endParaRPr dirty="0"/>
          </a:p>
        </p:txBody>
      </p:sp>
      <p:pic>
        <p:nvPicPr>
          <p:cNvPr id="2" name="Picture 1">
            <a:extLst>
              <a:ext uri="{FF2B5EF4-FFF2-40B4-BE49-F238E27FC236}">
                <a16:creationId xmlns:a16="http://schemas.microsoft.com/office/drawing/2014/main" id="{07DF7AB1-EB88-0F47-B187-0EC11F88D9AA}"/>
              </a:ext>
            </a:extLst>
          </p:cNvPr>
          <p:cNvPicPr>
            <a:picLocks noChangeAspect="1"/>
          </p:cNvPicPr>
          <p:nvPr/>
        </p:nvPicPr>
        <p:blipFill>
          <a:blip r:embed="rId3"/>
          <a:stretch>
            <a:fillRect/>
          </a:stretch>
        </p:blipFill>
        <p:spPr>
          <a:xfrm>
            <a:off x="8644467" y="99567"/>
            <a:ext cx="3547533" cy="2717800"/>
          </a:xfrm>
          <a:prstGeom prst="rect">
            <a:avLst/>
          </a:prstGeom>
        </p:spPr>
      </p:pic>
      <mc:AlternateContent xmlns:mc="http://schemas.openxmlformats.org/markup-compatibility/2006" xmlns:a14="http://schemas.microsoft.com/office/drawing/2010/main">
        <mc:Choice Requires="a14">
          <p:sp>
            <p:nvSpPr>
              <p:cNvPr id="4" name="Google Shape;130;p20">
                <a:extLst>
                  <a:ext uri="{FF2B5EF4-FFF2-40B4-BE49-F238E27FC236}">
                    <a16:creationId xmlns:a16="http://schemas.microsoft.com/office/drawing/2014/main" id="{7A271669-625A-284E-80E8-C9742AEC4F35}"/>
                  </a:ext>
                </a:extLst>
              </p:cNvPr>
              <p:cNvSpPr txBox="1"/>
              <p:nvPr/>
            </p:nvSpPr>
            <p:spPr>
              <a:xfrm>
                <a:off x="16154" y="1152940"/>
                <a:ext cx="10402079" cy="4406504"/>
              </a:xfrm>
              <a:prstGeom prst="rect">
                <a:avLst/>
              </a:prstGeom>
              <a:noFill/>
              <a:ln>
                <a:noFill/>
              </a:ln>
            </p:spPr>
            <p:txBody>
              <a:bodyPr spcFirstLastPara="1" wrap="square" lIns="121900" tIns="121900" rIns="121900" bIns="121900" anchor="t" anchorCtr="0">
                <a:noAutofit/>
              </a:bodyPr>
              <a:lstStyle/>
              <a:p>
                <a:r>
                  <a:rPr lang="en-US" sz="2800" b="1" dirty="0">
                    <a:solidFill>
                      <a:srgbClr val="0070C0"/>
                    </a:solidFill>
                    <a:latin typeface="Candara" panose="020E0502030303020204" pitchFamily="34" charset="0"/>
                    <a:ea typeface="Source Code Pro"/>
                    <a:cs typeface="Source Code Pro"/>
                    <a:sym typeface="Source Code Pro"/>
                  </a:rPr>
                  <a:t>Idea: Repetition to reduce variance!</a:t>
                </a:r>
                <a14:m>
                  <m:oMath xmlns:m="http://schemas.openxmlformats.org/officeDocument/2006/math">
                    <m:r>
                      <a:rPr lang="en-US" sz="2800" b="1" i="0" dirty="0" smtClean="0">
                        <a:solidFill>
                          <a:schemeClr val="tx1"/>
                        </a:solidFill>
                        <a:latin typeface="Cambria Math" panose="02040503050406030204" pitchFamily="18" charset="0"/>
                        <a:ea typeface="Source Code Pro"/>
                        <a:cs typeface="Source Code Pro"/>
                        <a:sym typeface="Source Code Pro"/>
                      </a:rPr>
                      <m:t> </m:t>
                    </m:r>
                  </m:oMath>
                </a14:m>
                <a:endParaRPr lang="en-US" sz="2800" b="1" dirty="0">
                  <a:solidFill>
                    <a:schemeClr val="tx1"/>
                  </a:solidFill>
                  <a:latin typeface="Candara" panose="020E0502030303020204" pitchFamily="34" charset="0"/>
                  <a:ea typeface="Source Code Pro"/>
                  <a:cs typeface="Source Code Pro"/>
                  <a:sym typeface="Source Code Pro"/>
                </a:endParaRPr>
              </a:p>
              <a:p>
                <a:r>
                  <a:rPr lang="en-US" sz="2800" dirty="0">
                    <a:solidFill>
                      <a:schemeClr val="tx1"/>
                    </a:solidFill>
                    <a:latin typeface="Candara" panose="020E0502030303020204" pitchFamily="34" charset="0"/>
                    <a:ea typeface="Source Code Pro"/>
                    <a:cs typeface="Source Code Pro"/>
                    <a:sym typeface="Source Code Pro"/>
                  </a:rPr>
                  <a:t>Use </a:t>
                </a:r>
                <a14:m>
                  <m:oMath xmlns:m="http://schemas.openxmlformats.org/officeDocument/2006/math">
                    <m:r>
                      <a:rPr lang="en-US" sz="2800" i="1" dirty="0" smtClean="0">
                        <a:solidFill>
                          <a:srgbClr val="0070C0"/>
                        </a:solidFill>
                        <a:latin typeface="Cambria Math" panose="02040503050406030204" pitchFamily="18" charset="0"/>
                        <a:ea typeface="Source Code Pro"/>
                        <a:cs typeface="Source Code Pro"/>
                        <a:sym typeface="Source Code Pro"/>
                      </a:rPr>
                      <m:t>𝑘</m:t>
                    </m:r>
                  </m:oMath>
                </a14:m>
                <a:r>
                  <a:rPr lang="en-US" sz="2800" dirty="0">
                    <a:solidFill>
                      <a:schemeClr val="tx1"/>
                    </a:solidFill>
                    <a:latin typeface="Candara" panose="020E0502030303020204" pitchFamily="34" charset="0"/>
                    <a:ea typeface="Source Code Pro"/>
                    <a:cs typeface="Source Code Pro"/>
                    <a:sym typeface="Source Code Pro"/>
                  </a:rPr>
                  <a:t> </a:t>
                </a:r>
                <a:r>
                  <a:rPr lang="en-US" sz="2800" b="1" dirty="0">
                    <a:solidFill>
                      <a:schemeClr val="tx1"/>
                    </a:solidFill>
                    <a:latin typeface="Candara" panose="020E0502030303020204" pitchFamily="34" charset="0"/>
                    <a:ea typeface="Source Code Pro"/>
                    <a:cs typeface="Source Code Pro"/>
                    <a:sym typeface="Source Code Pro"/>
                  </a:rPr>
                  <a:t>independent</a:t>
                </a:r>
                <a:r>
                  <a:rPr lang="en-US" sz="2800" dirty="0">
                    <a:solidFill>
                      <a:schemeClr val="tx1"/>
                    </a:solidFill>
                    <a:latin typeface="Candara" panose="020E0502030303020204" pitchFamily="34" charset="0"/>
                    <a:ea typeface="Source Code Pro"/>
                    <a:cs typeface="Source Code Pro"/>
                    <a:sym typeface="Source Code Pro"/>
                  </a:rPr>
                  <a:t> hash functions </a:t>
                </a:r>
                <a14:m>
                  <m:oMath xmlns:m="http://schemas.openxmlformats.org/officeDocument/2006/math">
                    <m:sSup>
                      <m:sSupPr>
                        <m:ctrlPr>
                          <a:rPr lang="en-US" sz="2800" b="0" i="1" smtClean="0">
                            <a:solidFill>
                              <a:srgbClr val="0070C0"/>
                            </a:solidFill>
                            <a:latin typeface="Cambria Math" panose="02040503050406030204" pitchFamily="18" charset="0"/>
                            <a:ea typeface="Source Code Pro"/>
                            <a:cs typeface="Source Code Pro"/>
                            <a:sym typeface="Source Code Pro"/>
                          </a:rPr>
                        </m:ctrlPr>
                      </m:sSupPr>
                      <m:e>
                        <m:r>
                          <a:rPr lang="en-US" sz="2800" b="0" i="1" smtClean="0">
                            <a:solidFill>
                              <a:srgbClr val="0070C0"/>
                            </a:solidFill>
                            <a:latin typeface="Cambria Math" panose="02040503050406030204" pitchFamily="18" charset="0"/>
                            <a:ea typeface="Source Code Pro"/>
                            <a:cs typeface="Source Code Pro"/>
                            <a:sym typeface="Source Code Pro"/>
                          </a:rPr>
                          <m:t>h</m:t>
                        </m:r>
                      </m:e>
                      <m:sup>
                        <m:r>
                          <a:rPr lang="en-US" sz="2800" b="0" i="1" smtClean="0">
                            <a:solidFill>
                              <a:srgbClr val="0070C0"/>
                            </a:solidFill>
                            <a:latin typeface="Cambria Math" panose="02040503050406030204" pitchFamily="18" charset="0"/>
                            <a:ea typeface="Source Code Pro"/>
                            <a:cs typeface="Source Code Pro"/>
                            <a:sym typeface="Source Code Pro"/>
                          </a:rPr>
                          <m:t>1</m:t>
                        </m:r>
                      </m:sup>
                    </m:sSup>
                    <m:r>
                      <a:rPr lang="en-US" sz="2800" b="0" i="1" smtClean="0">
                        <a:solidFill>
                          <a:srgbClr val="0070C0"/>
                        </a:solidFill>
                        <a:latin typeface="Cambria Math" panose="02040503050406030204" pitchFamily="18" charset="0"/>
                        <a:ea typeface="Source Code Pro"/>
                        <a:cs typeface="Source Code Pro"/>
                        <a:sym typeface="Source Code Pro"/>
                      </a:rPr>
                      <m:t>, </m:t>
                    </m:r>
                    <m:sSup>
                      <m:sSupPr>
                        <m:ctrlPr>
                          <a:rPr lang="en-US" sz="2800" b="0" i="1" smtClean="0">
                            <a:solidFill>
                              <a:srgbClr val="0070C0"/>
                            </a:solidFill>
                            <a:latin typeface="Cambria Math" panose="02040503050406030204" pitchFamily="18" charset="0"/>
                            <a:ea typeface="Source Code Pro"/>
                            <a:cs typeface="Source Code Pro"/>
                            <a:sym typeface="Source Code Pro"/>
                          </a:rPr>
                        </m:ctrlPr>
                      </m:sSupPr>
                      <m:e>
                        <m:r>
                          <a:rPr lang="en-US" sz="2800" b="0" i="1" smtClean="0">
                            <a:solidFill>
                              <a:srgbClr val="0070C0"/>
                            </a:solidFill>
                            <a:latin typeface="Cambria Math" panose="02040503050406030204" pitchFamily="18" charset="0"/>
                            <a:ea typeface="Source Code Pro"/>
                            <a:cs typeface="Source Code Pro"/>
                            <a:sym typeface="Source Code Pro"/>
                          </a:rPr>
                          <m:t>h</m:t>
                        </m:r>
                      </m:e>
                      <m:sup>
                        <m:r>
                          <a:rPr lang="en-US" sz="2800" b="0" i="1" smtClean="0">
                            <a:solidFill>
                              <a:srgbClr val="0070C0"/>
                            </a:solidFill>
                            <a:latin typeface="Cambria Math" panose="02040503050406030204" pitchFamily="18" charset="0"/>
                            <a:ea typeface="Source Code Pro"/>
                            <a:cs typeface="Source Code Pro"/>
                            <a:sym typeface="Source Code Pro"/>
                          </a:rPr>
                          <m:t>2</m:t>
                        </m:r>
                      </m:sup>
                    </m:sSup>
                    <m:r>
                      <a:rPr lang="en-US" sz="2800" b="0" i="1" smtClean="0">
                        <a:solidFill>
                          <a:srgbClr val="0070C0"/>
                        </a:solidFill>
                        <a:latin typeface="Cambria Math" panose="02040503050406030204" pitchFamily="18" charset="0"/>
                        <a:ea typeface="Source Code Pro"/>
                        <a:cs typeface="Source Code Pro"/>
                        <a:sym typeface="Source Code Pro"/>
                      </a:rPr>
                      <m:t>,⋯</m:t>
                    </m:r>
                    <m:sSup>
                      <m:sSupPr>
                        <m:ctrlPr>
                          <a:rPr lang="en-US" sz="2800" b="0" i="1" smtClean="0">
                            <a:solidFill>
                              <a:srgbClr val="0070C0"/>
                            </a:solidFill>
                            <a:latin typeface="Cambria Math" panose="02040503050406030204" pitchFamily="18" charset="0"/>
                            <a:ea typeface="Source Code Pro"/>
                            <a:cs typeface="Source Code Pro"/>
                            <a:sym typeface="Source Code Pro"/>
                          </a:rPr>
                        </m:ctrlPr>
                      </m:sSupPr>
                      <m:e>
                        <m:r>
                          <a:rPr lang="en-US" sz="2800" b="0" i="1" smtClean="0">
                            <a:solidFill>
                              <a:srgbClr val="0070C0"/>
                            </a:solidFill>
                            <a:latin typeface="Cambria Math" panose="02040503050406030204" pitchFamily="18" charset="0"/>
                            <a:ea typeface="Source Code Pro"/>
                            <a:cs typeface="Source Code Pro"/>
                            <a:sym typeface="Source Code Pro"/>
                          </a:rPr>
                          <m:t>h</m:t>
                        </m:r>
                      </m:e>
                      <m:sup>
                        <m:r>
                          <a:rPr lang="en-US" sz="2800" b="0" i="1" smtClean="0">
                            <a:solidFill>
                              <a:srgbClr val="0070C0"/>
                            </a:solidFill>
                            <a:latin typeface="Cambria Math" panose="02040503050406030204" pitchFamily="18" charset="0"/>
                            <a:ea typeface="Source Code Pro"/>
                            <a:cs typeface="Source Code Pro"/>
                            <a:sym typeface="Source Code Pro"/>
                          </a:rPr>
                          <m:t>𝑘</m:t>
                        </m:r>
                      </m:sup>
                    </m:sSup>
                  </m:oMath>
                </a14:m>
                <a:r>
                  <a:rPr lang="en-US" sz="2800" dirty="0">
                    <a:solidFill>
                      <a:schemeClr val="tx1"/>
                    </a:solidFill>
                    <a:latin typeface="Candara" panose="020E0502030303020204" pitchFamily="34" charset="0"/>
                    <a:ea typeface="Source Code Pro"/>
                    <a:cs typeface="Source Code Pro"/>
                    <a:sym typeface="Source Code Pro"/>
                  </a:rPr>
                  <a:t> </a:t>
                </a:r>
              </a:p>
            </p:txBody>
          </p:sp>
        </mc:Choice>
        <mc:Fallback xmlns="">
          <p:sp>
            <p:nvSpPr>
              <p:cNvPr id="4" name="Google Shape;130;p20">
                <a:extLst>
                  <a:ext uri="{FF2B5EF4-FFF2-40B4-BE49-F238E27FC236}">
                    <a16:creationId xmlns:a16="http://schemas.microsoft.com/office/drawing/2014/main" id="{7A271669-625A-284E-80E8-C9742AEC4F35}"/>
                  </a:ext>
                </a:extLst>
              </p:cNvPr>
              <p:cNvSpPr txBox="1">
                <a:spLocks noRot="1" noChangeAspect="1" noMove="1" noResize="1" noEditPoints="1" noAdjustHandles="1" noChangeArrowheads="1" noChangeShapeType="1" noTextEdit="1"/>
              </p:cNvSpPr>
              <p:nvPr/>
            </p:nvSpPr>
            <p:spPr>
              <a:xfrm>
                <a:off x="16154" y="1152940"/>
                <a:ext cx="10402079" cy="4406504"/>
              </a:xfrm>
              <a:prstGeom prst="rect">
                <a:avLst/>
              </a:prstGeom>
              <a:blipFill>
                <a:blip r:embed="rId4"/>
                <a:stretch>
                  <a:fillRect l="-97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6">
                <a:extLst>
                  <a:ext uri="{FF2B5EF4-FFF2-40B4-BE49-F238E27FC236}">
                    <a16:creationId xmlns:a16="http://schemas.microsoft.com/office/drawing/2014/main" id="{9E7C3042-F48E-D4B0-E9CF-3ABD9F4479FD}"/>
                  </a:ext>
                </a:extLst>
              </p:cNvPr>
              <p:cNvSpPr txBox="1">
                <a:spLocks/>
              </p:cNvSpPr>
              <p:nvPr/>
            </p:nvSpPr>
            <p:spPr>
              <a:xfrm>
                <a:off x="424406" y="2719298"/>
                <a:ext cx="4564283" cy="2003174"/>
              </a:xfrm>
              <a:prstGeom prst="rect">
                <a:avLst/>
              </a:prstGeom>
            </p:spPr>
            <p:txBody>
              <a:bodyPr/>
              <a:lstStyle>
                <a:lvl1pPr marL="342900" indent="-342900" algn="l" defTabSz="457200" rtl="0" eaLnBrk="1" latinLnBrk="0" hangingPunct="1">
                  <a:spcBef>
                    <a:spcPct val="20000"/>
                  </a:spcBef>
                  <a:buFont typeface="Arial"/>
                  <a:buChar char="•"/>
                  <a:defRPr sz="32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sz="2400" i="1" smtClean="0">
                              <a:solidFill>
                                <a:srgbClr val="0070C0"/>
                              </a:solidFill>
                              <a:latin typeface="Cambria Math" panose="02040503050406030204" pitchFamily="18" charset="0"/>
                              <a:ea typeface="Helvetica" charset="0"/>
                              <a:cs typeface="Helvetica" charset="0"/>
                            </a:rPr>
                          </m:ctrlPr>
                        </m:sSubPr>
                        <m:e>
                          <m:r>
                            <m:rPr>
                              <m:sty m:val="p"/>
                            </m:rPr>
                            <a:rPr lang="en-US" sz="2400">
                              <a:solidFill>
                                <a:srgbClr val="0070C0"/>
                              </a:solidFill>
                              <a:latin typeface="Cambria Math" panose="02040503050406030204" pitchFamily="18" charset="0"/>
                              <a:ea typeface="Helvetica" charset="0"/>
                              <a:cs typeface="Helvetica" charset="0"/>
                            </a:rPr>
                            <m:t>val</m:t>
                          </m:r>
                        </m:e>
                        <m:sub>
                          <m:r>
                            <a:rPr lang="en-US" sz="2400">
                              <a:solidFill>
                                <a:srgbClr val="0070C0"/>
                              </a:solidFill>
                              <a:latin typeface="Cambria Math" panose="02040503050406030204" pitchFamily="18" charset="0"/>
                              <a:ea typeface="Helvetica" charset="0"/>
                              <a:cs typeface="Helvetica" charset="0"/>
                            </a:rPr>
                            <m:t>1</m:t>
                          </m:r>
                        </m:sub>
                      </m:sSub>
                      <m:r>
                        <a:rPr lang="en-US" sz="2400" i="1" smtClean="0">
                          <a:solidFill>
                            <a:srgbClr val="0070C0"/>
                          </a:solidFill>
                          <a:latin typeface="Cambria Math" panose="02040503050406030204" pitchFamily="18" charset="0"/>
                          <a:ea typeface="Helvetica" charset="0"/>
                          <a:cs typeface="Helvetica" charset="0"/>
                        </a:rPr>
                        <m:t>=</m:t>
                      </m:r>
                      <m:func>
                        <m:funcPr>
                          <m:ctrlPr>
                            <a:rPr lang="en-US" sz="2400" i="1">
                              <a:solidFill>
                                <a:srgbClr val="0070C0"/>
                              </a:solidFill>
                              <a:latin typeface="Cambria Math" panose="02040503050406030204" pitchFamily="18" charset="0"/>
                              <a:ea typeface="Helvetica" charset="0"/>
                              <a:cs typeface="Helvetica" charset="0"/>
                            </a:rPr>
                          </m:ctrlPr>
                        </m:funcPr>
                        <m:fName>
                          <m:r>
                            <m:rPr>
                              <m:sty m:val="p"/>
                            </m:rPr>
                            <a:rPr lang="en-US" sz="2400">
                              <a:solidFill>
                                <a:srgbClr val="0070C0"/>
                              </a:solidFill>
                              <a:latin typeface="Cambria Math" panose="02040503050406030204" pitchFamily="18" charset="0"/>
                              <a:ea typeface="Helvetica" charset="0"/>
                              <a:cs typeface="Helvetica" charset="0"/>
                            </a:rPr>
                            <m:t>min</m:t>
                          </m:r>
                        </m:fName>
                        <m:e>
                          <m:r>
                            <a:rPr lang="en-US" sz="2400" i="1">
                              <a:solidFill>
                                <a:srgbClr val="0070C0"/>
                              </a:solidFill>
                              <a:latin typeface="Cambria Math" panose="02040503050406030204" pitchFamily="18" charset="0"/>
                              <a:ea typeface="Helvetica" charset="0"/>
                              <a:cs typeface="Helvetica" charset="0"/>
                            </a:rPr>
                            <m:t>{</m:t>
                          </m:r>
                          <m:sSub>
                            <m:sSubPr>
                              <m:ctrlPr>
                                <a:rPr lang="en-US" sz="2400" i="1">
                                  <a:solidFill>
                                    <a:srgbClr val="0070C0"/>
                                  </a:solidFill>
                                  <a:latin typeface="Cambria Math" panose="02040503050406030204" pitchFamily="18" charset="0"/>
                                  <a:ea typeface="Helvetica" charset="0"/>
                                  <a:cs typeface="Helvetica" charset="0"/>
                                </a:rPr>
                              </m:ctrlPr>
                            </m:sSubPr>
                            <m:e>
                              <m:sSup>
                                <m:sSupPr>
                                  <m:ctrlPr>
                                    <a:rPr lang="en-US" sz="2400" b="1" i="1" smtClean="0">
                                      <a:solidFill>
                                        <a:srgbClr val="0070C0"/>
                                      </a:solidFill>
                                      <a:latin typeface="Cambria Math" panose="02040503050406030204" pitchFamily="18" charset="0"/>
                                      <a:ea typeface="Helvetica" charset="0"/>
                                      <a:cs typeface="Helvetica" charset="0"/>
                                    </a:rPr>
                                  </m:ctrlPr>
                                </m:sSupPr>
                                <m:e>
                                  <m:r>
                                    <a:rPr lang="en-US" sz="2400" i="1">
                                      <a:solidFill>
                                        <a:srgbClr val="0070C0"/>
                                      </a:solidFill>
                                      <a:latin typeface="Cambria Math" panose="02040503050406030204" pitchFamily="18" charset="0"/>
                                      <a:ea typeface="Helvetica" charset="0"/>
                                      <a:cs typeface="Helvetica" charset="0"/>
                                    </a:rPr>
                                    <m:t>h</m:t>
                                  </m:r>
                                </m:e>
                                <m:sup>
                                  <m:r>
                                    <a:rPr lang="en-US" sz="2400" b="0" i="1" smtClean="0">
                                      <a:solidFill>
                                        <a:srgbClr val="0070C0"/>
                                      </a:solidFill>
                                      <a:latin typeface="Cambria Math" panose="02040503050406030204" pitchFamily="18" charset="0"/>
                                      <a:ea typeface="Helvetica" charset="0"/>
                                      <a:cs typeface="Helvetica" charset="0"/>
                                    </a:rPr>
                                    <m:t>1</m:t>
                                  </m:r>
                                </m:sup>
                              </m:sSup>
                              <m:r>
                                <a:rPr lang="en-US" sz="2400" b="1" i="1">
                                  <a:solidFill>
                                    <a:srgbClr val="0070C0"/>
                                  </a:solidFill>
                                  <a:latin typeface="Cambria Math" panose="02040503050406030204" pitchFamily="18" charset="0"/>
                                  <a:ea typeface="Helvetica" charset="0"/>
                                  <a:cs typeface="Helvetica" charset="0"/>
                                </a:rPr>
                                <m:t>(</m:t>
                              </m:r>
                              <m:r>
                                <a:rPr lang="en-US" sz="2400" i="1">
                                  <a:solidFill>
                                    <a:srgbClr val="0070C0"/>
                                  </a:solidFill>
                                  <a:latin typeface="Cambria Math" panose="02040503050406030204" pitchFamily="18" charset="0"/>
                                  <a:ea typeface="Helvetica" charset="0"/>
                                  <a:cs typeface="Helvetica" charset="0"/>
                                </a:rPr>
                                <m:t>𝑥</m:t>
                              </m:r>
                            </m:e>
                            <m:sub>
                              <m:r>
                                <a:rPr lang="en-US" sz="2400" i="1">
                                  <a:solidFill>
                                    <a:srgbClr val="0070C0"/>
                                  </a:solidFill>
                                  <a:latin typeface="Cambria Math" panose="02040503050406030204" pitchFamily="18" charset="0"/>
                                  <a:ea typeface="Helvetica" charset="0"/>
                                  <a:cs typeface="Helvetica" charset="0"/>
                                </a:rPr>
                                <m:t>1</m:t>
                              </m:r>
                            </m:sub>
                          </m:sSub>
                          <m:r>
                            <a:rPr lang="en-US" sz="2400" i="1">
                              <a:solidFill>
                                <a:srgbClr val="0070C0"/>
                              </a:solidFill>
                              <a:latin typeface="Cambria Math" panose="02040503050406030204" pitchFamily="18" charset="0"/>
                              <a:ea typeface="Helvetica" charset="0"/>
                              <a:cs typeface="Helvetica" charset="0"/>
                            </a:rPr>
                            <m:t>),…,</m:t>
                          </m:r>
                          <m:sSup>
                            <m:sSupPr>
                              <m:ctrlPr>
                                <a:rPr lang="en-US" sz="2400" b="1" i="1">
                                  <a:solidFill>
                                    <a:srgbClr val="0070C0"/>
                                  </a:solidFill>
                                  <a:latin typeface="Cambria Math" panose="02040503050406030204" pitchFamily="18" charset="0"/>
                                  <a:ea typeface="Helvetica" charset="0"/>
                                  <a:cs typeface="Helvetica" charset="0"/>
                                </a:rPr>
                              </m:ctrlPr>
                            </m:sSupPr>
                            <m:e>
                              <m:r>
                                <a:rPr lang="en-US" sz="2400" i="1">
                                  <a:solidFill>
                                    <a:srgbClr val="0070C0"/>
                                  </a:solidFill>
                                  <a:latin typeface="Cambria Math" panose="02040503050406030204" pitchFamily="18" charset="0"/>
                                  <a:ea typeface="Helvetica" charset="0"/>
                                  <a:cs typeface="Helvetica" charset="0"/>
                                </a:rPr>
                                <m:t>h</m:t>
                              </m:r>
                            </m:e>
                            <m:sup>
                              <m:r>
                                <a:rPr lang="en-US" sz="2400" i="1">
                                  <a:solidFill>
                                    <a:srgbClr val="0070C0"/>
                                  </a:solidFill>
                                  <a:latin typeface="Cambria Math" panose="02040503050406030204" pitchFamily="18" charset="0"/>
                                  <a:ea typeface="Helvetica" charset="0"/>
                                  <a:cs typeface="Helvetica" charset="0"/>
                                </a:rPr>
                                <m:t>1</m:t>
                              </m:r>
                            </m:sup>
                          </m:sSup>
                          <m:r>
                            <a:rPr lang="en-US" sz="2400" i="1">
                              <a:solidFill>
                                <a:srgbClr val="0070C0"/>
                              </a:solidFill>
                              <a:latin typeface="Cambria Math" panose="02040503050406030204" pitchFamily="18" charset="0"/>
                              <a:ea typeface="Helvetica" charset="0"/>
                              <a:cs typeface="Helvetica" charset="0"/>
                            </a:rPr>
                            <m:t>(</m:t>
                          </m:r>
                          <m:sSub>
                            <m:sSubPr>
                              <m:ctrlPr>
                                <a:rPr lang="en-US" sz="2400" i="1">
                                  <a:solidFill>
                                    <a:srgbClr val="0070C0"/>
                                  </a:solidFill>
                                  <a:latin typeface="Cambria Math" panose="02040503050406030204" pitchFamily="18" charset="0"/>
                                  <a:ea typeface="Helvetica" charset="0"/>
                                  <a:cs typeface="Helvetica" charset="0"/>
                                </a:rPr>
                              </m:ctrlPr>
                            </m:sSubPr>
                            <m:e>
                              <m:r>
                                <a:rPr lang="en-US" sz="2400" i="1">
                                  <a:solidFill>
                                    <a:srgbClr val="0070C0"/>
                                  </a:solidFill>
                                  <a:latin typeface="Cambria Math" panose="02040503050406030204" pitchFamily="18" charset="0"/>
                                  <a:ea typeface="Helvetica" charset="0"/>
                                  <a:cs typeface="Helvetica" charset="0"/>
                                </a:rPr>
                                <m:t>𝑥</m:t>
                              </m:r>
                            </m:e>
                            <m:sub>
                              <m:r>
                                <a:rPr lang="en-US" sz="2400" i="1">
                                  <a:solidFill>
                                    <a:srgbClr val="C00000"/>
                                  </a:solidFill>
                                  <a:latin typeface="Cambria Math" panose="02040503050406030204" pitchFamily="18" charset="0"/>
                                  <a:ea typeface="Helvetica" charset="0"/>
                                  <a:cs typeface="Helvetica" charset="0"/>
                                </a:rPr>
                                <m:t>𝑁</m:t>
                              </m:r>
                            </m:sub>
                          </m:sSub>
                          <m:r>
                            <a:rPr lang="en-US" sz="2400" i="1">
                              <a:solidFill>
                                <a:srgbClr val="0070C0"/>
                              </a:solidFill>
                              <a:latin typeface="Cambria Math" panose="02040503050406030204" pitchFamily="18" charset="0"/>
                              <a:ea typeface="Helvetica" charset="0"/>
                              <a:cs typeface="Helvetica" charset="0"/>
                            </a:rPr>
                            <m:t>)}</m:t>
                          </m:r>
                        </m:e>
                      </m:func>
                    </m:oMath>
                  </m:oMathPara>
                </a14:m>
                <a:endParaRPr lang="en-US" sz="2400" dirty="0"/>
              </a:p>
              <a:p>
                <a:pPr marL="0" indent="0">
                  <a:buNone/>
                </a:pPr>
                <a14:m>
                  <m:oMathPara xmlns:m="http://schemas.openxmlformats.org/officeDocument/2006/math">
                    <m:oMathParaPr>
                      <m:jc m:val="centerGroup"/>
                    </m:oMathParaPr>
                    <m:oMath xmlns:m="http://schemas.openxmlformats.org/officeDocument/2006/math">
                      <m:sSub>
                        <m:sSubPr>
                          <m:ctrlPr>
                            <a:rPr lang="en-US" sz="2400" i="1">
                              <a:solidFill>
                                <a:srgbClr val="0070C0"/>
                              </a:solidFill>
                              <a:latin typeface="Cambria Math" panose="02040503050406030204" pitchFamily="18" charset="0"/>
                              <a:ea typeface="Helvetica" charset="0"/>
                              <a:cs typeface="Helvetica" charset="0"/>
                            </a:rPr>
                          </m:ctrlPr>
                        </m:sSubPr>
                        <m:e>
                          <m:r>
                            <m:rPr>
                              <m:sty m:val="p"/>
                            </m:rPr>
                            <a:rPr lang="en-US" sz="2400">
                              <a:solidFill>
                                <a:srgbClr val="0070C0"/>
                              </a:solidFill>
                              <a:latin typeface="Cambria Math" panose="02040503050406030204" pitchFamily="18" charset="0"/>
                              <a:ea typeface="Helvetica" charset="0"/>
                              <a:cs typeface="Helvetica" charset="0"/>
                            </a:rPr>
                            <m:t>val</m:t>
                          </m:r>
                        </m:e>
                        <m:sub>
                          <m:r>
                            <a:rPr lang="en-US" sz="2400" b="0" i="0" smtClean="0">
                              <a:solidFill>
                                <a:srgbClr val="0070C0"/>
                              </a:solidFill>
                              <a:latin typeface="Cambria Math" panose="02040503050406030204" pitchFamily="18" charset="0"/>
                              <a:ea typeface="Helvetica" charset="0"/>
                              <a:cs typeface="Helvetica" charset="0"/>
                            </a:rPr>
                            <m:t>2</m:t>
                          </m:r>
                        </m:sub>
                      </m:sSub>
                      <m:r>
                        <a:rPr lang="en-US" sz="2400" i="1" smtClean="0">
                          <a:solidFill>
                            <a:srgbClr val="0070C0"/>
                          </a:solidFill>
                          <a:latin typeface="Cambria Math" panose="02040503050406030204" pitchFamily="18" charset="0"/>
                          <a:ea typeface="Helvetica" charset="0"/>
                          <a:cs typeface="Helvetica" charset="0"/>
                        </a:rPr>
                        <m:t>=</m:t>
                      </m:r>
                      <m:func>
                        <m:funcPr>
                          <m:ctrlPr>
                            <a:rPr lang="en-US" sz="2400" i="1">
                              <a:solidFill>
                                <a:srgbClr val="0070C0"/>
                              </a:solidFill>
                              <a:latin typeface="Cambria Math" panose="02040503050406030204" pitchFamily="18" charset="0"/>
                              <a:ea typeface="Helvetica" charset="0"/>
                              <a:cs typeface="Helvetica" charset="0"/>
                            </a:rPr>
                          </m:ctrlPr>
                        </m:funcPr>
                        <m:fName>
                          <m:r>
                            <m:rPr>
                              <m:sty m:val="p"/>
                            </m:rPr>
                            <a:rPr lang="en-US" sz="2400">
                              <a:solidFill>
                                <a:srgbClr val="0070C0"/>
                              </a:solidFill>
                              <a:latin typeface="Cambria Math" panose="02040503050406030204" pitchFamily="18" charset="0"/>
                              <a:ea typeface="Helvetica" charset="0"/>
                              <a:cs typeface="Helvetica" charset="0"/>
                            </a:rPr>
                            <m:t>min</m:t>
                          </m:r>
                        </m:fName>
                        <m:e>
                          <m:r>
                            <a:rPr lang="en-US" sz="2400" i="1">
                              <a:solidFill>
                                <a:srgbClr val="0070C0"/>
                              </a:solidFill>
                              <a:latin typeface="Cambria Math" panose="02040503050406030204" pitchFamily="18" charset="0"/>
                              <a:ea typeface="Helvetica" charset="0"/>
                              <a:cs typeface="Helvetica" charset="0"/>
                            </a:rPr>
                            <m:t>{</m:t>
                          </m:r>
                          <m:sSub>
                            <m:sSubPr>
                              <m:ctrlPr>
                                <a:rPr lang="en-US" sz="2400" i="1">
                                  <a:solidFill>
                                    <a:srgbClr val="0070C0"/>
                                  </a:solidFill>
                                  <a:latin typeface="Cambria Math" panose="02040503050406030204" pitchFamily="18" charset="0"/>
                                  <a:ea typeface="Helvetica" charset="0"/>
                                  <a:cs typeface="Helvetica" charset="0"/>
                                </a:rPr>
                              </m:ctrlPr>
                            </m:sSubPr>
                            <m:e>
                              <m:sSup>
                                <m:sSupPr>
                                  <m:ctrlPr>
                                    <a:rPr lang="en-US" sz="2400" b="1" i="1" smtClean="0">
                                      <a:solidFill>
                                        <a:srgbClr val="0070C0"/>
                                      </a:solidFill>
                                      <a:latin typeface="Cambria Math" panose="02040503050406030204" pitchFamily="18" charset="0"/>
                                      <a:ea typeface="Helvetica" charset="0"/>
                                      <a:cs typeface="Helvetica" charset="0"/>
                                    </a:rPr>
                                  </m:ctrlPr>
                                </m:sSupPr>
                                <m:e>
                                  <m:r>
                                    <a:rPr lang="en-US" sz="2400" i="1">
                                      <a:solidFill>
                                        <a:srgbClr val="0070C0"/>
                                      </a:solidFill>
                                      <a:latin typeface="Cambria Math" panose="02040503050406030204" pitchFamily="18" charset="0"/>
                                      <a:ea typeface="Helvetica" charset="0"/>
                                      <a:cs typeface="Helvetica" charset="0"/>
                                    </a:rPr>
                                    <m:t>h</m:t>
                                  </m:r>
                                </m:e>
                                <m:sup>
                                  <m:r>
                                    <a:rPr lang="en-US" sz="2400" b="0" i="1" smtClean="0">
                                      <a:solidFill>
                                        <a:srgbClr val="0070C0"/>
                                      </a:solidFill>
                                      <a:latin typeface="Cambria Math" panose="02040503050406030204" pitchFamily="18" charset="0"/>
                                      <a:ea typeface="Helvetica" charset="0"/>
                                      <a:cs typeface="Helvetica" charset="0"/>
                                    </a:rPr>
                                    <m:t>2</m:t>
                                  </m:r>
                                </m:sup>
                              </m:sSup>
                              <m:r>
                                <a:rPr lang="en-US" sz="2400" b="1" i="1">
                                  <a:solidFill>
                                    <a:srgbClr val="0070C0"/>
                                  </a:solidFill>
                                  <a:latin typeface="Cambria Math" panose="02040503050406030204" pitchFamily="18" charset="0"/>
                                  <a:ea typeface="Helvetica" charset="0"/>
                                  <a:cs typeface="Helvetica" charset="0"/>
                                </a:rPr>
                                <m:t>(</m:t>
                              </m:r>
                              <m:r>
                                <a:rPr lang="en-US" sz="2400" i="1">
                                  <a:solidFill>
                                    <a:srgbClr val="0070C0"/>
                                  </a:solidFill>
                                  <a:latin typeface="Cambria Math" panose="02040503050406030204" pitchFamily="18" charset="0"/>
                                  <a:ea typeface="Helvetica" charset="0"/>
                                  <a:cs typeface="Helvetica" charset="0"/>
                                </a:rPr>
                                <m:t>𝑥</m:t>
                              </m:r>
                            </m:e>
                            <m:sub>
                              <m:r>
                                <a:rPr lang="en-US" sz="2400" i="1">
                                  <a:solidFill>
                                    <a:srgbClr val="0070C0"/>
                                  </a:solidFill>
                                  <a:latin typeface="Cambria Math" panose="02040503050406030204" pitchFamily="18" charset="0"/>
                                  <a:ea typeface="Helvetica" charset="0"/>
                                  <a:cs typeface="Helvetica" charset="0"/>
                                </a:rPr>
                                <m:t>1</m:t>
                              </m:r>
                            </m:sub>
                          </m:sSub>
                          <m:r>
                            <a:rPr lang="en-US" sz="2400" i="1">
                              <a:solidFill>
                                <a:srgbClr val="0070C0"/>
                              </a:solidFill>
                              <a:latin typeface="Cambria Math" panose="02040503050406030204" pitchFamily="18" charset="0"/>
                              <a:ea typeface="Helvetica" charset="0"/>
                              <a:cs typeface="Helvetica" charset="0"/>
                            </a:rPr>
                            <m:t>),…,</m:t>
                          </m:r>
                          <m:sSup>
                            <m:sSupPr>
                              <m:ctrlPr>
                                <a:rPr lang="en-US" sz="2400" b="1" i="1">
                                  <a:solidFill>
                                    <a:srgbClr val="0070C0"/>
                                  </a:solidFill>
                                  <a:latin typeface="Cambria Math" panose="02040503050406030204" pitchFamily="18" charset="0"/>
                                  <a:ea typeface="Helvetica" charset="0"/>
                                  <a:cs typeface="Helvetica" charset="0"/>
                                </a:rPr>
                              </m:ctrlPr>
                            </m:sSupPr>
                            <m:e>
                              <m:r>
                                <a:rPr lang="en-US" sz="2400" i="1">
                                  <a:solidFill>
                                    <a:srgbClr val="0070C0"/>
                                  </a:solidFill>
                                  <a:latin typeface="Cambria Math" panose="02040503050406030204" pitchFamily="18" charset="0"/>
                                  <a:ea typeface="Helvetica" charset="0"/>
                                  <a:cs typeface="Helvetica" charset="0"/>
                                </a:rPr>
                                <m:t>h</m:t>
                              </m:r>
                            </m:e>
                            <m:sup>
                              <m:r>
                                <a:rPr lang="en-US" sz="2400" b="0" i="1" smtClean="0">
                                  <a:solidFill>
                                    <a:srgbClr val="0070C0"/>
                                  </a:solidFill>
                                  <a:latin typeface="Cambria Math" panose="02040503050406030204" pitchFamily="18" charset="0"/>
                                  <a:ea typeface="Helvetica" charset="0"/>
                                  <a:cs typeface="Helvetica" charset="0"/>
                                </a:rPr>
                                <m:t>2</m:t>
                              </m:r>
                            </m:sup>
                          </m:sSup>
                          <m:r>
                            <a:rPr lang="en-US" sz="2400" i="1">
                              <a:solidFill>
                                <a:srgbClr val="0070C0"/>
                              </a:solidFill>
                              <a:latin typeface="Cambria Math" panose="02040503050406030204" pitchFamily="18" charset="0"/>
                              <a:ea typeface="Helvetica" charset="0"/>
                              <a:cs typeface="Helvetica" charset="0"/>
                            </a:rPr>
                            <m:t>(</m:t>
                          </m:r>
                          <m:sSub>
                            <m:sSubPr>
                              <m:ctrlPr>
                                <a:rPr lang="en-US" sz="2400" i="1">
                                  <a:solidFill>
                                    <a:srgbClr val="0070C0"/>
                                  </a:solidFill>
                                  <a:latin typeface="Cambria Math" panose="02040503050406030204" pitchFamily="18" charset="0"/>
                                  <a:ea typeface="Helvetica" charset="0"/>
                                  <a:cs typeface="Helvetica" charset="0"/>
                                </a:rPr>
                              </m:ctrlPr>
                            </m:sSubPr>
                            <m:e>
                              <m:r>
                                <a:rPr lang="en-US" sz="2400" i="1">
                                  <a:solidFill>
                                    <a:srgbClr val="0070C0"/>
                                  </a:solidFill>
                                  <a:latin typeface="Cambria Math" panose="02040503050406030204" pitchFamily="18" charset="0"/>
                                  <a:ea typeface="Helvetica" charset="0"/>
                                  <a:cs typeface="Helvetica" charset="0"/>
                                </a:rPr>
                                <m:t>𝑥</m:t>
                              </m:r>
                            </m:e>
                            <m:sub>
                              <m:r>
                                <a:rPr lang="en-US" sz="2400" i="1">
                                  <a:solidFill>
                                    <a:srgbClr val="C00000"/>
                                  </a:solidFill>
                                  <a:latin typeface="Cambria Math" panose="02040503050406030204" pitchFamily="18" charset="0"/>
                                  <a:ea typeface="Helvetica" charset="0"/>
                                  <a:cs typeface="Helvetica" charset="0"/>
                                </a:rPr>
                                <m:t>𝑁</m:t>
                              </m:r>
                            </m:sub>
                          </m:sSub>
                          <m:r>
                            <a:rPr lang="en-US" sz="2400" i="1">
                              <a:solidFill>
                                <a:srgbClr val="0070C0"/>
                              </a:solidFill>
                              <a:latin typeface="Cambria Math" panose="02040503050406030204" pitchFamily="18" charset="0"/>
                              <a:ea typeface="Helvetica" charset="0"/>
                              <a:cs typeface="Helvetica" charset="0"/>
                            </a:rPr>
                            <m:t>)}</m:t>
                          </m:r>
                        </m:e>
                      </m:func>
                    </m:oMath>
                  </m:oMathPara>
                </a14:m>
                <a:endParaRPr lang="en-US" sz="2400" dirty="0"/>
              </a:p>
              <a:p>
                <a:pPr marL="0" indent="0">
                  <a:buNone/>
                </a:pPr>
                <a:r>
                  <a:rPr lang="en-US" sz="2400" dirty="0"/>
                  <a:t>                </a:t>
                </a:r>
                <a:r>
                  <a:rPr lang="en-US" sz="2400" dirty="0">
                    <a:solidFill>
                      <a:srgbClr val="0070C0"/>
                    </a:solidFill>
                  </a:rPr>
                  <a:t>…</a:t>
                </a:r>
              </a:p>
              <a:p>
                <a:pPr marL="0" indent="0">
                  <a:buNone/>
                </a:pPr>
                <a14:m>
                  <m:oMathPara xmlns:m="http://schemas.openxmlformats.org/officeDocument/2006/math">
                    <m:oMathParaPr>
                      <m:jc m:val="centerGroup"/>
                    </m:oMathParaPr>
                    <m:oMath xmlns:m="http://schemas.openxmlformats.org/officeDocument/2006/math">
                      <m:sSub>
                        <m:sSubPr>
                          <m:ctrlPr>
                            <a:rPr lang="en-US" sz="2400" i="1">
                              <a:solidFill>
                                <a:srgbClr val="0070C0"/>
                              </a:solidFill>
                              <a:latin typeface="Cambria Math" panose="02040503050406030204" pitchFamily="18" charset="0"/>
                              <a:ea typeface="Helvetica" charset="0"/>
                              <a:cs typeface="Helvetica" charset="0"/>
                            </a:rPr>
                          </m:ctrlPr>
                        </m:sSubPr>
                        <m:e>
                          <m:r>
                            <m:rPr>
                              <m:sty m:val="p"/>
                            </m:rPr>
                            <a:rPr lang="en-US" sz="2400">
                              <a:solidFill>
                                <a:srgbClr val="0070C0"/>
                              </a:solidFill>
                              <a:latin typeface="Cambria Math" panose="02040503050406030204" pitchFamily="18" charset="0"/>
                              <a:ea typeface="Helvetica" charset="0"/>
                              <a:cs typeface="Helvetica" charset="0"/>
                            </a:rPr>
                            <m:t>val</m:t>
                          </m:r>
                        </m:e>
                        <m:sub>
                          <m:r>
                            <m:rPr>
                              <m:sty m:val="p"/>
                            </m:rPr>
                            <a:rPr lang="en-US" sz="2400">
                              <a:solidFill>
                                <a:srgbClr val="0070C0"/>
                              </a:solidFill>
                              <a:latin typeface="Cambria Math" panose="02040503050406030204" pitchFamily="18" charset="0"/>
                              <a:ea typeface="Helvetica" charset="0"/>
                              <a:cs typeface="Helvetica" charset="0"/>
                            </a:rPr>
                            <m:t>k</m:t>
                          </m:r>
                        </m:sub>
                      </m:sSub>
                      <m:r>
                        <a:rPr lang="en-US" sz="2400" i="1" smtClean="0">
                          <a:solidFill>
                            <a:srgbClr val="0070C0"/>
                          </a:solidFill>
                          <a:latin typeface="Cambria Math" panose="02040503050406030204" pitchFamily="18" charset="0"/>
                          <a:ea typeface="Helvetica" charset="0"/>
                          <a:cs typeface="Helvetica" charset="0"/>
                        </a:rPr>
                        <m:t>=</m:t>
                      </m:r>
                      <m:func>
                        <m:funcPr>
                          <m:ctrlPr>
                            <a:rPr lang="en-US" sz="2400" i="1">
                              <a:solidFill>
                                <a:srgbClr val="0070C0"/>
                              </a:solidFill>
                              <a:latin typeface="Cambria Math" panose="02040503050406030204" pitchFamily="18" charset="0"/>
                              <a:ea typeface="Helvetica" charset="0"/>
                              <a:cs typeface="Helvetica" charset="0"/>
                            </a:rPr>
                          </m:ctrlPr>
                        </m:funcPr>
                        <m:fName>
                          <m:r>
                            <m:rPr>
                              <m:sty m:val="p"/>
                            </m:rPr>
                            <a:rPr lang="en-US" sz="2400">
                              <a:solidFill>
                                <a:srgbClr val="0070C0"/>
                              </a:solidFill>
                              <a:latin typeface="Cambria Math" panose="02040503050406030204" pitchFamily="18" charset="0"/>
                              <a:ea typeface="Helvetica" charset="0"/>
                              <a:cs typeface="Helvetica" charset="0"/>
                            </a:rPr>
                            <m:t>min</m:t>
                          </m:r>
                        </m:fName>
                        <m:e>
                          <m:r>
                            <a:rPr lang="en-US" sz="2400" i="1">
                              <a:solidFill>
                                <a:srgbClr val="0070C0"/>
                              </a:solidFill>
                              <a:latin typeface="Cambria Math" panose="02040503050406030204" pitchFamily="18" charset="0"/>
                              <a:ea typeface="Helvetica" charset="0"/>
                              <a:cs typeface="Helvetica" charset="0"/>
                            </a:rPr>
                            <m:t>{</m:t>
                          </m:r>
                          <m:sSub>
                            <m:sSubPr>
                              <m:ctrlPr>
                                <a:rPr lang="en-US" sz="2400" i="1">
                                  <a:solidFill>
                                    <a:srgbClr val="0070C0"/>
                                  </a:solidFill>
                                  <a:latin typeface="Cambria Math" panose="02040503050406030204" pitchFamily="18" charset="0"/>
                                  <a:ea typeface="Helvetica" charset="0"/>
                                  <a:cs typeface="Helvetica" charset="0"/>
                                </a:rPr>
                              </m:ctrlPr>
                            </m:sSubPr>
                            <m:e>
                              <m:sSup>
                                <m:sSupPr>
                                  <m:ctrlPr>
                                    <a:rPr lang="en-US" sz="2400" b="1" i="1" smtClean="0">
                                      <a:solidFill>
                                        <a:srgbClr val="0070C0"/>
                                      </a:solidFill>
                                      <a:latin typeface="Cambria Math" panose="02040503050406030204" pitchFamily="18" charset="0"/>
                                      <a:ea typeface="Helvetica" charset="0"/>
                                      <a:cs typeface="Helvetica" charset="0"/>
                                    </a:rPr>
                                  </m:ctrlPr>
                                </m:sSupPr>
                                <m:e>
                                  <m:r>
                                    <a:rPr lang="en-US" sz="2400" i="1">
                                      <a:solidFill>
                                        <a:srgbClr val="0070C0"/>
                                      </a:solidFill>
                                      <a:latin typeface="Cambria Math" panose="02040503050406030204" pitchFamily="18" charset="0"/>
                                      <a:ea typeface="Helvetica" charset="0"/>
                                      <a:cs typeface="Helvetica" charset="0"/>
                                    </a:rPr>
                                    <m:t>h</m:t>
                                  </m:r>
                                </m:e>
                                <m:sup>
                                  <m:r>
                                    <a:rPr lang="en-US" sz="2400" b="0" i="1" smtClean="0">
                                      <a:solidFill>
                                        <a:srgbClr val="0070C0"/>
                                      </a:solidFill>
                                      <a:latin typeface="Cambria Math" panose="02040503050406030204" pitchFamily="18" charset="0"/>
                                      <a:ea typeface="Helvetica" charset="0"/>
                                      <a:cs typeface="Helvetica" charset="0"/>
                                    </a:rPr>
                                    <m:t>𝑘</m:t>
                                  </m:r>
                                </m:sup>
                              </m:sSup>
                              <m:r>
                                <a:rPr lang="en-US" sz="2400" b="1" i="1">
                                  <a:solidFill>
                                    <a:srgbClr val="0070C0"/>
                                  </a:solidFill>
                                  <a:latin typeface="Cambria Math" panose="02040503050406030204" pitchFamily="18" charset="0"/>
                                  <a:ea typeface="Helvetica" charset="0"/>
                                  <a:cs typeface="Helvetica" charset="0"/>
                                </a:rPr>
                                <m:t>(</m:t>
                              </m:r>
                              <m:r>
                                <a:rPr lang="en-US" sz="2400" i="1">
                                  <a:solidFill>
                                    <a:srgbClr val="0070C0"/>
                                  </a:solidFill>
                                  <a:latin typeface="Cambria Math" panose="02040503050406030204" pitchFamily="18" charset="0"/>
                                  <a:ea typeface="Helvetica" charset="0"/>
                                  <a:cs typeface="Helvetica" charset="0"/>
                                </a:rPr>
                                <m:t>𝑥</m:t>
                              </m:r>
                            </m:e>
                            <m:sub>
                              <m:r>
                                <a:rPr lang="en-US" sz="2400" i="1">
                                  <a:solidFill>
                                    <a:srgbClr val="0070C0"/>
                                  </a:solidFill>
                                  <a:latin typeface="Cambria Math" panose="02040503050406030204" pitchFamily="18" charset="0"/>
                                  <a:ea typeface="Helvetica" charset="0"/>
                                  <a:cs typeface="Helvetica" charset="0"/>
                                </a:rPr>
                                <m:t>1</m:t>
                              </m:r>
                            </m:sub>
                          </m:sSub>
                          <m:r>
                            <a:rPr lang="en-US" sz="2400" i="1">
                              <a:solidFill>
                                <a:srgbClr val="0070C0"/>
                              </a:solidFill>
                              <a:latin typeface="Cambria Math" panose="02040503050406030204" pitchFamily="18" charset="0"/>
                              <a:ea typeface="Helvetica" charset="0"/>
                              <a:cs typeface="Helvetica" charset="0"/>
                            </a:rPr>
                            <m:t>),…,</m:t>
                          </m:r>
                          <m:sSup>
                            <m:sSupPr>
                              <m:ctrlPr>
                                <a:rPr lang="en-US" sz="2400" b="1" i="1">
                                  <a:solidFill>
                                    <a:srgbClr val="0070C0"/>
                                  </a:solidFill>
                                  <a:latin typeface="Cambria Math" panose="02040503050406030204" pitchFamily="18" charset="0"/>
                                  <a:ea typeface="Helvetica" charset="0"/>
                                  <a:cs typeface="Helvetica" charset="0"/>
                                </a:rPr>
                              </m:ctrlPr>
                            </m:sSupPr>
                            <m:e>
                              <m:r>
                                <a:rPr lang="en-US" sz="2400" i="1">
                                  <a:solidFill>
                                    <a:srgbClr val="0070C0"/>
                                  </a:solidFill>
                                  <a:latin typeface="Cambria Math" panose="02040503050406030204" pitchFamily="18" charset="0"/>
                                  <a:ea typeface="Helvetica" charset="0"/>
                                  <a:cs typeface="Helvetica" charset="0"/>
                                </a:rPr>
                                <m:t>h</m:t>
                              </m:r>
                            </m:e>
                            <m:sup>
                              <m:r>
                                <a:rPr lang="en-US" sz="2400" b="0" i="1" smtClean="0">
                                  <a:solidFill>
                                    <a:srgbClr val="0070C0"/>
                                  </a:solidFill>
                                  <a:latin typeface="Cambria Math" panose="02040503050406030204" pitchFamily="18" charset="0"/>
                                  <a:ea typeface="Helvetica" charset="0"/>
                                  <a:cs typeface="Helvetica" charset="0"/>
                                </a:rPr>
                                <m:t>𝑘</m:t>
                              </m:r>
                            </m:sup>
                          </m:sSup>
                          <m:r>
                            <a:rPr lang="en-US" sz="2400" i="1">
                              <a:solidFill>
                                <a:srgbClr val="0070C0"/>
                              </a:solidFill>
                              <a:latin typeface="Cambria Math" panose="02040503050406030204" pitchFamily="18" charset="0"/>
                              <a:ea typeface="Helvetica" charset="0"/>
                              <a:cs typeface="Helvetica" charset="0"/>
                            </a:rPr>
                            <m:t>(</m:t>
                          </m:r>
                          <m:sSub>
                            <m:sSubPr>
                              <m:ctrlPr>
                                <a:rPr lang="en-US" sz="2400" i="1">
                                  <a:solidFill>
                                    <a:srgbClr val="0070C0"/>
                                  </a:solidFill>
                                  <a:latin typeface="Cambria Math" panose="02040503050406030204" pitchFamily="18" charset="0"/>
                                  <a:ea typeface="Helvetica" charset="0"/>
                                  <a:cs typeface="Helvetica" charset="0"/>
                                </a:rPr>
                              </m:ctrlPr>
                            </m:sSubPr>
                            <m:e>
                              <m:r>
                                <a:rPr lang="en-US" sz="2400" i="1">
                                  <a:solidFill>
                                    <a:srgbClr val="0070C0"/>
                                  </a:solidFill>
                                  <a:latin typeface="Cambria Math" panose="02040503050406030204" pitchFamily="18" charset="0"/>
                                  <a:ea typeface="Helvetica" charset="0"/>
                                  <a:cs typeface="Helvetica" charset="0"/>
                                </a:rPr>
                                <m:t>𝑥</m:t>
                              </m:r>
                            </m:e>
                            <m:sub>
                              <m:r>
                                <a:rPr lang="en-US" sz="2400" i="1">
                                  <a:solidFill>
                                    <a:srgbClr val="C00000"/>
                                  </a:solidFill>
                                  <a:latin typeface="Cambria Math" panose="02040503050406030204" pitchFamily="18" charset="0"/>
                                  <a:ea typeface="Helvetica" charset="0"/>
                                  <a:cs typeface="Helvetica" charset="0"/>
                                </a:rPr>
                                <m:t>𝑁</m:t>
                              </m:r>
                            </m:sub>
                          </m:sSub>
                          <m:r>
                            <a:rPr lang="en-US" sz="2400" i="1">
                              <a:solidFill>
                                <a:srgbClr val="0070C0"/>
                              </a:solidFill>
                              <a:latin typeface="Cambria Math" panose="02040503050406030204" pitchFamily="18" charset="0"/>
                              <a:ea typeface="Helvetica" charset="0"/>
                              <a:cs typeface="Helvetica" charset="0"/>
                            </a:rPr>
                            <m:t>)}</m:t>
                          </m:r>
                        </m:e>
                      </m:func>
                    </m:oMath>
                  </m:oMathPara>
                </a14:m>
                <a:endParaRPr lang="en-US" sz="2400" dirty="0"/>
              </a:p>
              <a:p>
                <a:pPr marL="514350" indent="-514350">
                  <a:buFont typeface="+mj-lt"/>
                  <a:buAutoNum type="arabicPeriod"/>
                </a:pPr>
                <a:endParaRPr lang="en-US" dirty="0"/>
              </a:p>
            </p:txBody>
          </p:sp>
        </mc:Choice>
        <mc:Fallback xmlns="">
          <p:sp>
            <p:nvSpPr>
              <p:cNvPr id="3" name="Content Placeholder 26">
                <a:extLst>
                  <a:ext uri="{FF2B5EF4-FFF2-40B4-BE49-F238E27FC236}">
                    <a16:creationId xmlns:a16="http://schemas.microsoft.com/office/drawing/2014/main" id="{9E7C3042-F48E-D4B0-E9CF-3ABD9F4479FD}"/>
                  </a:ext>
                </a:extLst>
              </p:cNvPr>
              <p:cNvSpPr txBox="1">
                <a:spLocks noRot="1" noChangeAspect="1" noMove="1" noResize="1" noEditPoints="1" noAdjustHandles="1" noChangeArrowheads="1" noChangeShapeType="1" noTextEdit="1"/>
              </p:cNvSpPr>
              <p:nvPr/>
            </p:nvSpPr>
            <p:spPr>
              <a:xfrm>
                <a:off x="424406" y="2719298"/>
                <a:ext cx="4564283" cy="200317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B607271-C1C6-F21E-8048-4E220183ED22}"/>
                  </a:ext>
                </a:extLst>
              </p:cNvPr>
              <p:cNvSpPr/>
              <p:nvPr/>
            </p:nvSpPr>
            <p:spPr>
              <a:xfrm>
                <a:off x="215038" y="4421184"/>
                <a:ext cx="2506296" cy="113826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acc>
                        <m:accPr>
                          <m:chr m:val="̂"/>
                          <m:ctrlPr>
                            <a:rPr lang="en-US" sz="2400" i="1" dirty="0">
                              <a:solidFill>
                                <a:srgbClr val="0070C0"/>
                              </a:solidFill>
                              <a:latin typeface="Cambria Math" panose="02040503050406030204" pitchFamily="18" charset="0"/>
                              <a:ea typeface="Source Code Pro"/>
                              <a:cs typeface="Source Code Pro"/>
                              <a:sym typeface="Source Code Pro"/>
                            </a:rPr>
                          </m:ctrlPr>
                        </m:accPr>
                        <m:e>
                          <m:r>
                            <m:rPr>
                              <m:sty m:val="p"/>
                            </m:rPr>
                            <a:rPr lang="en-US" sz="2400" dirty="0" err="1">
                              <a:solidFill>
                                <a:srgbClr val="0070C0"/>
                              </a:solidFill>
                              <a:latin typeface="Cambria Math" panose="02040503050406030204" pitchFamily="18" charset="0"/>
                              <a:ea typeface="Source Code Pro"/>
                              <a:cs typeface="Source Code Pro"/>
                              <a:sym typeface="Source Code Pro"/>
                            </a:rPr>
                            <m:t>val</m:t>
                          </m:r>
                        </m:e>
                      </m:acc>
                      <m:r>
                        <a:rPr lang="en-US" sz="2400" i="1">
                          <a:solidFill>
                            <a:srgbClr val="0070C0"/>
                          </a:solidFill>
                          <a:latin typeface="Cambria Math" panose="02040503050406030204" pitchFamily="18" charset="0"/>
                          <a:ea typeface="Helvetica" charset="0"/>
                          <a:cs typeface="Helvetica" charset="0"/>
                        </a:rPr>
                        <m:t>←</m:t>
                      </m:r>
                      <m:f>
                        <m:fPr>
                          <m:ctrlPr>
                            <a:rPr lang="en-US" sz="2400" i="1">
                              <a:solidFill>
                                <a:srgbClr val="0070C0"/>
                              </a:solidFill>
                              <a:latin typeface="Cambria Math" panose="02040503050406030204" pitchFamily="18" charset="0"/>
                              <a:ea typeface="Helvetica" charset="0"/>
                              <a:cs typeface="Helvetica" charset="0"/>
                            </a:rPr>
                          </m:ctrlPr>
                        </m:fPr>
                        <m:num>
                          <m:r>
                            <a:rPr lang="en-US" sz="2400" i="1">
                              <a:solidFill>
                                <a:srgbClr val="0070C0"/>
                              </a:solidFill>
                              <a:latin typeface="Cambria Math" panose="02040503050406030204" pitchFamily="18" charset="0"/>
                              <a:ea typeface="Helvetica" charset="0"/>
                              <a:cs typeface="Helvetica" charset="0"/>
                            </a:rPr>
                            <m:t>1</m:t>
                          </m:r>
                        </m:num>
                        <m:den>
                          <m:r>
                            <a:rPr lang="en-US" sz="2400" i="1">
                              <a:solidFill>
                                <a:srgbClr val="0070C0"/>
                              </a:solidFill>
                              <a:latin typeface="Cambria Math" panose="02040503050406030204" pitchFamily="18" charset="0"/>
                              <a:ea typeface="Helvetica" charset="0"/>
                              <a:cs typeface="Helvetica" charset="0"/>
                            </a:rPr>
                            <m:t>𝑘</m:t>
                          </m:r>
                        </m:den>
                      </m:f>
                      <m:nary>
                        <m:naryPr>
                          <m:chr m:val="∑"/>
                          <m:ctrlPr>
                            <a:rPr lang="en-US" sz="2400" i="1">
                              <a:solidFill>
                                <a:srgbClr val="0070C0"/>
                              </a:solidFill>
                              <a:latin typeface="Cambria Math" panose="02040503050406030204" pitchFamily="18" charset="0"/>
                              <a:ea typeface="Helvetica" charset="0"/>
                              <a:cs typeface="Helvetica" charset="0"/>
                            </a:rPr>
                          </m:ctrlPr>
                        </m:naryPr>
                        <m:sub>
                          <m:r>
                            <a:rPr lang="en-US" sz="2400" i="1">
                              <a:solidFill>
                                <a:srgbClr val="0070C0"/>
                              </a:solidFill>
                              <a:latin typeface="Cambria Math" panose="02040503050406030204" pitchFamily="18" charset="0"/>
                              <a:ea typeface="Helvetica" charset="0"/>
                              <a:cs typeface="Helvetica" charset="0"/>
                            </a:rPr>
                            <m:t>𝑖</m:t>
                          </m:r>
                          <m:r>
                            <a:rPr lang="en-US" sz="2400" i="1">
                              <a:solidFill>
                                <a:srgbClr val="0070C0"/>
                              </a:solidFill>
                              <a:latin typeface="Cambria Math" panose="02040503050406030204" pitchFamily="18" charset="0"/>
                              <a:ea typeface="Helvetica" charset="0"/>
                              <a:cs typeface="Helvetica" charset="0"/>
                            </a:rPr>
                            <m:t>=1</m:t>
                          </m:r>
                        </m:sub>
                        <m:sup>
                          <m:r>
                            <a:rPr lang="en-US" sz="2400" i="1">
                              <a:solidFill>
                                <a:srgbClr val="0070C0"/>
                              </a:solidFill>
                              <a:latin typeface="Cambria Math" panose="02040503050406030204" pitchFamily="18" charset="0"/>
                              <a:ea typeface="Helvetica" charset="0"/>
                              <a:cs typeface="Helvetica" charset="0"/>
                            </a:rPr>
                            <m:t>𝑘</m:t>
                          </m:r>
                        </m:sup>
                        <m:e>
                          <m:sSub>
                            <m:sSubPr>
                              <m:ctrlPr>
                                <a:rPr lang="en-US" sz="2400" i="1">
                                  <a:solidFill>
                                    <a:srgbClr val="0070C0"/>
                                  </a:solidFill>
                                  <a:latin typeface="Cambria Math" panose="02040503050406030204" pitchFamily="18" charset="0"/>
                                  <a:ea typeface="Helvetica" charset="0"/>
                                  <a:cs typeface="Helvetica" charset="0"/>
                                </a:rPr>
                              </m:ctrlPr>
                            </m:sSubPr>
                            <m:e>
                              <m:r>
                                <m:rPr>
                                  <m:sty m:val="p"/>
                                </m:rPr>
                                <a:rPr lang="en-US" sz="2400">
                                  <a:solidFill>
                                    <a:srgbClr val="0070C0"/>
                                  </a:solidFill>
                                  <a:latin typeface="Cambria Math" panose="02040503050406030204" pitchFamily="18" charset="0"/>
                                  <a:ea typeface="Helvetica" charset="0"/>
                                  <a:cs typeface="Helvetica" charset="0"/>
                                </a:rPr>
                                <m:t>val</m:t>
                              </m:r>
                            </m:e>
                            <m:sub>
                              <m:r>
                                <m:rPr>
                                  <m:sty m:val="p"/>
                                </m:rPr>
                                <a:rPr lang="en-US" sz="2400">
                                  <a:solidFill>
                                    <a:srgbClr val="0070C0"/>
                                  </a:solidFill>
                                  <a:latin typeface="Cambria Math" panose="02040503050406030204" pitchFamily="18" charset="0"/>
                                  <a:ea typeface="Helvetica" charset="0"/>
                                  <a:cs typeface="Helvetica" charset="0"/>
                                </a:rPr>
                                <m:t>i</m:t>
                              </m:r>
                            </m:sub>
                          </m:sSub>
                        </m:e>
                      </m:nary>
                    </m:oMath>
                  </m:oMathPara>
                </a14:m>
                <a:endParaRPr lang="en-US" sz="2000" dirty="0">
                  <a:solidFill>
                    <a:schemeClr val="accent1"/>
                  </a:solidFill>
                  <a:latin typeface="Candara" panose="020E0502030303020204" pitchFamily="34" charset="0"/>
                  <a:ea typeface="Source Code Pro"/>
                  <a:cs typeface="Source Code Pro"/>
                  <a:sym typeface="Source Code Pro"/>
                </a:endParaRPr>
              </a:p>
            </p:txBody>
          </p:sp>
        </mc:Choice>
        <mc:Fallback xmlns="">
          <p:sp>
            <p:nvSpPr>
              <p:cNvPr id="5" name="Rectangle 4">
                <a:extLst>
                  <a:ext uri="{FF2B5EF4-FFF2-40B4-BE49-F238E27FC236}">
                    <a16:creationId xmlns:a16="http://schemas.microsoft.com/office/drawing/2014/main" id="{8B607271-C1C6-F21E-8048-4E220183ED22}"/>
                  </a:ext>
                </a:extLst>
              </p:cNvPr>
              <p:cNvSpPr>
                <a:spLocks noRot="1" noChangeAspect="1" noMove="1" noResize="1" noEditPoints="1" noAdjustHandles="1" noChangeArrowheads="1" noChangeShapeType="1" noTextEdit="1"/>
              </p:cNvSpPr>
              <p:nvPr/>
            </p:nvSpPr>
            <p:spPr>
              <a:xfrm>
                <a:off x="215038" y="4421184"/>
                <a:ext cx="2506296" cy="1138260"/>
              </a:xfrm>
              <a:prstGeom prst="rect">
                <a:avLst/>
              </a:prstGeom>
              <a:blipFill>
                <a:blip r:embed="rId6"/>
                <a:stretch>
                  <a:fillRect l="-2010" t="-101111" b="-15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18462DC-3B25-56DC-91D9-00F591F449F3}"/>
                  </a:ext>
                </a:extLst>
              </p:cNvPr>
              <p:cNvSpPr/>
              <p:nvPr/>
            </p:nvSpPr>
            <p:spPr>
              <a:xfrm>
                <a:off x="2990199" y="5335222"/>
                <a:ext cx="5040134" cy="134601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2800" dirty="0"/>
                        <m:t>Output</m:t>
                      </m:r>
                      <m:r>
                        <m:rPr>
                          <m:nor/>
                        </m:rPr>
                        <a:rPr lang="en-US" sz="2800" dirty="0"/>
                        <m:t> </m:t>
                      </m:r>
                      <m:r>
                        <m:rPr>
                          <m:nor/>
                        </m:rPr>
                        <a:rPr lang="en-US" sz="2800" dirty="0"/>
                        <m:t>as</m:t>
                      </m:r>
                      <m:r>
                        <m:rPr>
                          <m:nor/>
                        </m:rPr>
                        <a:rPr lang="en-US" sz="2800" dirty="0"/>
                        <m:t> </m:t>
                      </m:r>
                      <m:r>
                        <m:rPr>
                          <m:nor/>
                        </m:rPr>
                        <a:rPr lang="en-US" sz="2800" dirty="0"/>
                        <m:t>estimate</m:t>
                      </m:r>
                      <m:r>
                        <m:rPr>
                          <m:nor/>
                        </m:rPr>
                        <a:rPr lang="en-US" sz="2800" dirty="0"/>
                        <m:t> </m:t>
                      </m:r>
                      <m:r>
                        <m:rPr>
                          <m:nor/>
                        </m:rPr>
                        <a:rPr lang="en-US" sz="2800" dirty="0"/>
                        <m:t>for</m:t>
                      </m:r>
                      <m:r>
                        <m:rPr>
                          <m:nor/>
                        </m:rPr>
                        <a:rPr lang="en-US" sz="2800" dirty="0"/>
                        <m:t> </m:t>
                      </m:r>
                      <m:r>
                        <a:rPr lang="en-US" sz="2800" i="1">
                          <a:solidFill>
                            <a:srgbClr val="036A18"/>
                          </a:solidFill>
                          <a:latin typeface="Cambria Math" panose="02040503050406030204" pitchFamily="18" charset="0"/>
                          <a:ea typeface="Helvetica" charset="0"/>
                          <a:cs typeface="Helvetica" charset="0"/>
                        </a:rPr>
                        <m:t>𝑚</m:t>
                      </m:r>
                      <m:r>
                        <a:rPr lang="en-US" sz="2800" i="1">
                          <a:solidFill>
                            <a:srgbClr val="036A18"/>
                          </a:solidFill>
                          <a:latin typeface="Cambria Math" panose="02040503050406030204" pitchFamily="18" charset="0"/>
                          <a:ea typeface="Helvetica" charset="0"/>
                          <a:cs typeface="Helvetica" charset="0"/>
                        </a:rPr>
                        <m:t>:     </m:t>
                      </m:r>
                      <m:r>
                        <m:rPr>
                          <m:sty m:val="p"/>
                        </m:rPr>
                        <a:rPr lang="en-US" sz="2800">
                          <a:solidFill>
                            <a:srgbClr val="0070C0"/>
                          </a:solidFill>
                          <a:latin typeface="Cambria Math" panose="02040503050406030204" pitchFamily="18" charset="0"/>
                          <a:ea typeface="Helvetica" charset="0"/>
                          <a:cs typeface="Helvetica" charset="0"/>
                        </a:rPr>
                        <m:t>round</m:t>
                      </m:r>
                      <m:d>
                        <m:dPr>
                          <m:ctrlPr>
                            <a:rPr lang="en-US" sz="2800" b="1" i="1">
                              <a:solidFill>
                                <a:srgbClr val="0070C0"/>
                              </a:solidFill>
                              <a:latin typeface="Cambria Math" panose="02040503050406030204" pitchFamily="18" charset="0"/>
                              <a:ea typeface="Helvetica" charset="0"/>
                              <a:cs typeface="Helvetica" charset="0"/>
                            </a:rPr>
                          </m:ctrlPr>
                        </m:dPr>
                        <m:e>
                          <m:r>
                            <a:rPr lang="en-US" sz="2800" b="0" i="1" smtClean="0">
                              <a:solidFill>
                                <a:srgbClr val="0070C0"/>
                              </a:solidFill>
                              <a:latin typeface="Cambria Math" panose="02040503050406030204" pitchFamily="18" charset="0"/>
                              <a:ea typeface="Helvetica" charset="0"/>
                              <a:cs typeface="Helvetica" charset="0"/>
                            </a:rPr>
                            <m:t>1/</m:t>
                          </m:r>
                          <m:acc>
                            <m:accPr>
                              <m:chr m:val="̂"/>
                              <m:ctrlPr>
                                <a:rPr lang="en-US" sz="2800" i="1" dirty="0">
                                  <a:solidFill>
                                    <a:srgbClr val="0070C0"/>
                                  </a:solidFill>
                                  <a:latin typeface="Cambria Math" panose="02040503050406030204" pitchFamily="18" charset="0"/>
                                  <a:ea typeface="Source Code Pro"/>
                                  <a:cs typeface="Source Code Pro"/>
                                  <a:sym typeface="Source Code Pro"/>
                                </a:rPr>
                              </m:ctrlPr>
                            </m:accPr>
                            <m:e>
                              <m:r>
                                <m:rPr>
                                  <m:sty m:val="p"/>
                                </m:rPr>
                                <a:rPr lang="en-US" sz="2800" dirty="0" err="1">
                                  <a:solidFill>
                                    <a:srgbClr val="0070C0"/>
                                  </a:solidFill>
                                  <a:latin typeface="Cambria Math" panose="02040503050406030204" pitchFamily="18" charset="0"/>
                                  <a:ea typeface="Source Code Pro"/>
                                  <a:cs typeface="Source Code Pro"/>
                                  <a:sym typeface="Source Code Pro"/>
                                </a:rPr>
                                <m:t>val</m:t>
                              </m:r>
                            </m:e>
                          </m:acc>
                          <m:r>
                            <a:rPr lang="en-US" sz="2800" i="1">
                              <a:solidFill>
                                <a:srgbClr val="0070C0"/>
                              </a:solidFill>
                              <a:latin typeface="Cambria Math" panose="02040503050406030204" pitchFamily="18" charset="0"/>
                              <a:ea typeface="Helvetica" charset="0"/>
                              <a:cs typeface="Helvetica" charset="0"/>
                            </a:rPr>
                            <m:t>−1</m:t>
                          </m:r>
                        </m:e>
                      </m:d>
                    </m:oMath>
                  </m:oMathPara>
                </a14:m>
                <a:endParaRPr lang="en-US" sz="2800" dirty="0"/>
              </a:p>
              <a:p>
                <a:endParaRPr lang="en-US" sz="2000" dirty="0">
                  <a:solidFill>
                    <a:schemeClr val="accent1"/>
                  </a:solidFill>
                  <a:latin typeface="Candara" panose="020E0502030303020204" pitchFamily="34" charset="0"/>
                  <a:ea typeface="Source Code Pro"/>
                  <a:cs typeface="Source Code Pro"/>
                  <a:sym typeface="Source Code Pro"/>
                </a:endParaRPr>
              </a:p>
            </p:txBody>
          </p:sp>
        </mc:Choice>
        <mc:Fallback xmlns="">
          <p:sp>
            <p:nvSpPr>
              <p:cNvPr id="6" name="Rectangle 5">
                <a:extLst>
                  <a:ext uri="{FF2B5EF4-FFF2-40B4-BE49-F238E27FC236}">
                    <a16:creationId xmlns:a16="http://schemas.microsoft.com/office/drawing/2014/main" id="{218462DC-3B25-56DC-91D9-00F591F449F3}"/>
                  </a:ext>
                </a:extLst>
              </p:cNvPr>
              <p:cNvSpPr>
                <a:spLocks noRot="1" noChangeAspect="1" noMove="1" noResize="1" noEditPoints="1" noAdjustHandles="1" noChangeArrowheads="1" noChangeShapeType="1" noTextEdit="1"/>
              </p:cNvSpPr>
              <p:nvPr/>
            </p:nvSpPr>
            <p:spPr>
              <a:xfrm>
                <a:off x="2990199" y="5335222"/>
                <a:ext cx="5040134" cy="1346010"/>
              </a:xfrm>
              <a:prstGeom prst="rect">
                <a:avLst/>
              </a:prstGeom>
              <a:blipFill>
                <a:blip r:embed="rId7"/>
                <a:stretch>
                  <a:fillRect l="-1759" t="-3738"/>
                </a:stretch>
              </a:blipFill>
            </p:spPr>
            <p:txBody>
              <a:bodyPr/>
              <a:lstStyle/>
              <a:p>
                <a:r>
                  <a:rPr lang="en-US">
                    <a:noFill/>
                  </a:rPr>
                  <a:t> </a:t>
                </a:r>
              </a:p>
            </p:txBody>
          </p:sp>
        </mc:Fallback>
      </mc:AlternateContent>
    </p:spTree>
    <p:extLst>
      <p:ext uri="{BB962C8B-B14F-4D97-AF65-F5344CB8AC3E}">
        <p14:creationId xmlns:p14="http://schemas.microsoft.com/office/powerpoint/2010/main" val="3530376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4" name="Google Shape;174;p24"/>
          <p:cNvSpPr txBox="1">
            <a:spLocks noGrp="1"/>
          </p:cNvSpPr>
          <p:nvPr>
            <p:ph type="title"/>
          </p:nvPr>
        </p:nvSpPr>
        <p:spPr>
          <a:xfrm>
            <a:off x="182854" y="171814"/>
            <a:ext cx="10972800" cy="878301"/>
          </a:xfrm>
          <a:prstGeom prst="rect">
            <a:avLst/>
          </a:prstGeom>
        </p:spPr>
        <p:txBody>
          <a:bodyPr spcFirstLastPara="1" vert="horz" wrap="square" lIns="121900" tIns="121900" rIns="121900" bIns="121900" rtlCol="0" anchor="t" anchorCtr="0">
            <a:noAutofit/>
          </a:bodyPr>
          <a:lstStyle/>
          <a:p>
            <a:r>
              <a:rPr lang="en-US" dirty="0"/>
              <a:t>H</a:t>
            </a:r>
            <a:r>
              <a:rPr lang="en" dirty="0"/>
              <a:t>ow can we reduce the variance?</a:t>
            </a:r>
            <a:endParaRPr dirty="0"/>
          </a:p>
        </p:txBody>
      </p:sp>
      <p:pic>
        <p:nvPicPr>
          <p:cNvPr id="2" name="Picture 1">
            <a:extLst>
              <a:ext uri="{FF2B5EF4-FFF2-40B4-BE49-F238E27FC236}">
                <a16:creationId xmlns:a16="http://schemas.microsoft.com/office/drawing/2014/main" id="{07DF7AB1-EB88-0F47-B187-0EC11F88D9AA}"/>
              </a:ext>
            </a:extLst>
          </p:cNvPr>
          <p:cNvPicPr>
            <a:picLocks noChangeAspect="1"/>
          </p:cNvPicPr>
          <p:nvPr/>
        </p:nvPicPr>
        <p:blipFill>
          <a:blip r:embed="rId3"/>
          <a:stretch>
            <a:fillRect/>
          </a:stretch>
        </p:blipFill>
        <p:spPr>
          <a:xfrm>
            <a:off x="8644467" y="99567"/>
            <a:ext cx="3547533" cy="2717800"/>
          </a:xfrm>
          <a:prstGeom prst="rect">
            <a:avLst/>
          </a:prstGeom>
        </p:spPr>
      </p:pic>
      <mc:AlternateContent xmlns:mc="http://schemas.openxmlformats.org/markup-compatibility/2006" xmlns:a14="http://schemas.microsoft.com/office/drawing/2010/main">
        <mc:Choice Requires="a14">
          <p:sp>
            <p:nvSpPr>
              <p:cNvPr id="4" name="Google Shape;130;p20">
                <a:extLst>
                  <a:ext uri="{FF2B5EF4-FFF2-40B4-BE49-F238E27FC236}">
                    <a16:creationId xmlns:a16="http://schemas.microsoft.com/office/drawing/2014/main" id="{7A271669-625A-284E-80E8-C9742AEC4F35}"/>
                  </a:ext>
                </a:extLst>
              </p:cNvPr>
              <p:cNvSpPr txBox="1"/>
              <p:nvPr/>
            </p:nvSpPr>
            <p:spPr>
              <a:xfrm>
                <a:off x="236836" y="1152940"/>
                <a:ext cx="10402079" cy="4406504"/>
              </a:xfrm>
              <a:prstGeom prst="rect">
                <a:avLst/>
              </a:prstGeom>
              <a:noFill/>
              <a:ln>
                <a:noFill/>
              </a:ln>
            </p:spPr>
            <p:txBody>
              <a:bodyPr spcFirstLastPara="1" wrap="square" lIns="121900" tIns="121900" rIns="121900" bIns="121900" anchor="t" anchorCtr="0">
                <a:noAutofit/>
              </a:bodyPr>
              <a:lstStyle/>
              <a:p>
                <a:r>
                  <a:rPr lang="en-US" sz="2800" b="1" dirty="0">
                    <a:solidFill>
                      <a:srgbClr val="0070C0"/>
                    </a:solidFill>
                    <a:latin typeface="Candara" panose="020E0502030303020204" pitchFamily="34" charset="0"/>
                    <a:ea typeface="Source Code Pro"/>
                    <a:cs typeface="Source Code Pro"/>
                    <a:sym typeface="Source Code Pro"/>
                  </a:rPr>
                  <a:t>Idea: Repetition to reduce variance! </a:t>
                </a:r>
              </a:p>
              <a:p>
                <a:r>
                  <a:rPr lang="en-US" sz="2800" dirty="0">
                    <a:solidFill>
                      <a:schemeClr val="tx1"/>
                    </a:solidFill>
                    <a:latin typeface="Candara" panose="020E0502030303020204" pitchFamily="34" charset="0"/>
                    <a:ea typeface="Source Code Pro"/>
                    <a:cs typeface="Source Code Pro"/>
                    <a:sym typeface="Source Code Pro"/>
                  </a:rPr>
                  <a:t>Use </a:t>
                </a:r>
                <a14:m>
                  <m:oMath xmlns:m="http://schemas.openxmlformats.org/officeDocument/2006/math">
                    <m:r>
                      <a:rPr lang="en-US" sz="2800" i="1" dirty="0" smtClean="0">
                        <a:solidFill>
                          <a:srgbClr val="0070C0"/>
                        </a:solidFill>
                        <a:latin typeface="Cambria Math" panose="02040503050406030204" pitchFamily="18" charset="0"/>
                        <a:ea typeface="Source Code Pro"/>
                        <a:cs typeface="Source Code Pro"/>
                        <a:sym typeface="Source Code Pro"/>
                      </a:rPr>
                      <m:t>𝑘</m:t>
                    </m:r>
                  </m:oMath>
                </a14:m>
                <a:r>
                  <a:rPr lang="en-US" sz="2800" dirty="0">
                    <a:solidFill>
                      <a:schemeClr val="tx1"/>
                    </a:solidFill>
                    <a:latin typeface="Candara" panose="020E0502030303020204" pitchFamily="34" charset="0"/>
                    <a:ea typeface="Source Code Pro"/>
                    <a:cs typeface="Source Code Pro"/>
                    <a:sym typeface="Source Code Pro"/>
                  </a:rPr>
                  <a:t> </a:t>
                </a:r>
                <a:r>
                  <a:rPr lang="en-US" sz="2800" b="1" dirty="0">
                    <a:solidFill>
                      <a:schemeClr val="tx1"/>
                    </a:solidFill>
                    <a:latin typeface="Candara" panose="020E0502030303020204" pitchFamily="34" charset="0"/>
                    <a:ea typeface="Source Code Pro"/>
                    <a:cs typeface="Source Code Pro"/>
                    <a:sym typeface="Source Code Pro"/>
                  </a:rPr>
                  <a:t>independent</a:t>
                </a:r>
                <a:r>
                  <a:rPr lang="en-US" sz="2800" dirty="0">
                    <a:solidFill>
                      <a:schemeClr val="tx1"/>
                    </a:solidFill>
                    <a:latin typeface="Candara" panose="020E0502030303020204" pitchFamily="34" charset="0"/>
                    <a:ea typeface="Source Code Pro"/>
                    <a:cs typeface="Source Code Pro"/>
                    <a:sym typeface="Source Code Pro"/>
                  </a:rPr>
                  <a:t> hash functions </a:t>
                </a:r>
                <a14:m>
                  <m:oMath xmlns:m="http://schemas.openxmlformats.org/officeDocument/2006/math">
                    <m:sSup>
                      <m:sSupPr>
                        <m:ctrlPr>
                          <a:rPr lang="en-US" sz="2800" b="0" i="1" smtClean="0">
                            <a:solidFill>
                              <a:srgbClr val="0070C0"/>
                            </a:solidFill>
                            <a:latin typeface="Cambria Math" panose="02040503050406030204" pitchFamily="18" charset="0"/>
                            <a:ea typeface="Source Code Pro"/>
                            <a:cs typeface="Source Code Pro"/>
                            <a:sym typeface="Source Code Pro"/>
                          </a:rPr>
                        </m:ctrlPr>
                      </m:sSupPr>
                      <m:e>
                        <m:r>
                          <a:rPr lang="en-US" sz="2800" b="0" i="1" smtClean="0">
                            <a:solidFill>
                              <a:srgbClr val="0070C0"/>
                            </a:solidFill>
                            <a:latin typeface="Cambria Math" panose="02040503050406030204" pitchFamily="18" charset="0"/>
                            <a:ea typeface="Source Code Pro"/>
                            <a:cs typeface="Source Code Pro"/>
                            <a:sym typeface="Source Code Pro"/>
                          </a:rPr>
                          <m:t>h</m:t>
                        </m:r>
                      </m:e>
                      <m:sup>
                        <m:r>
                          <a:rPr lang="en-US" sz="2800" b="0" i="1" smtClean="0">
                            <a:solidFill>
                              <a:srgbClr val="0070C0"/>
                            </a:solidFill>
                            <a:latin typeface="Cambria Math" panose="02040503050406030204" pitchFamily="18" charset="0"/>
                            <a:ea typeface="Source Code Pro"/>
                            <a:cs typeface="Source Code Pro"/>
                            <a:sym typeface="Source Code Pro"/>
                          </a:rPr>
                          <m:t>1</m:t>
                        </m:r>
                      </m:sup>
                    </m:sSup>
                    <m:r>
                      <a:rPr lang="en-US" sz="2800" b="0" i="1" smtClean="0">
                        <a:solidFill>
                          <a:srgbClr val="0070C0"/>
                        </a:solidFill>
                        <a:latin typeface="Cambria Math" panose="02040503050406030204" pitchFamily="18" charset="0"/>
                        <a:ea typeface="Source Code Pro"/>
                        <a:cs typeface="Source Code Pro"/>
                        <a:sym typeface="Source Code Pro"/>
                      </a:rPr>
                      <m:t>, </m:t>
                    </m:r>
                    <m:sSup>
                      <m:sSupPr>
                        <m:ctrlPr>
                          <a:rPr lang="en-US" sz="2800" b="0" i="1" smtClean="0">
                            <a:solidFill>
                              <a:srgbClr val="0070C0"/>
                            </a:solidFill>
                            <a:latin typeface="Cambria Math" panose="02040503050406030204" pitchFamily="18" charset="0"/>
                            <a:ea typeface="Source Code Pro"/>
                            <a:cs typeface="Source Code Pro"/>
                            <a:sym typeface="Source Code Pro"/>
                          </a:rPr>
                        </m:ctrlPr>
                      </m:sSupPr>
                      <m:e>
                        <m:r>
                          <a:rPr lang="en-US" sz="2800" b="0" i="1" smtClean="0">
                            <a:solidFill>
                              <a:srgbClr val="0070C0"/>
                            </a:solidFill>
                            <a:latin typeface="Cambria Math" panose="02040503050406030204" pitchFamily="18" charset="0"/>
                            <a:ea typeface="Source Code Pro"/>
                            <a:cs typeface="Source Code Pro"/>
                            <a:sym typeface="Source Code Pro"/>
                          </a:rPr>
                          <m:t>h</m:t>
                        </m:r>
                      </m:e>
                      <m:sup>
                        <m:r>
                          <a:rPr lang="en-US" sz="2800" b="0" i="1" smtClean="0">
                            <a:solidFill>
                              <a:srgbClr val="0070C0"/>
                            </a:solidFill>
                            <a:latin typeface="Cambria Math" panose="02040503050406030204" pitchFamily="18" charset="0"/>
                            <a:ea typeface="Source Code Pro"/>
                            <a:cs typeface="Source Code Pro"/>
                            <a:sym typeface="Source Code Pro"/>
                          </a:rPr>
                          <m:t>2</m:t>
                        </m:r>
                      </m:sup>
                    </m:sSup>
                    <m:r>
                      <a:rPr lang="en-US" sz="2800" b="0" i="1" smtClean="0">
                        <a:solidFill>
                          <a:srgbClr val="0070C0"/>
                        </a:solidFill>
                        <a:latin typeface="Cambria Math" panose="02040503050406030204" pitchFamily="18" charset="0"/>
                        <a:ea typeface="Source Code Pro"/>
                        <a:cs typeface="Source Code Pro"/>
                        <a:sym typeface="Source Code Pro"/>
                      </a:rPr>
                      <m:t>,⋯</m:t>
                    </m:r>
                    <m:sSup>
                      <m:sSupPr>
                        <m:ctrlPr>
                          <a:rPr lang="en-US" sz="2800" b="0" i="1" smtClean="0">
                            <a:solidFill>
                              <a:srgbClr val="0070C0"/>
                            </a:solidFill>
                            <a:latin typeface="Cambria Math" panose="02040503050406030204" pitchFamily="18" charset="0"/>
                            <a:ea typeface="Source Code Pro"/>
                            <a:cs typeface="Source Code Pro"/>
                            <a:sym typeface="Source Code Pro"/>
                          </a:rPr>
                        </m:ctrlPr>
                      </m:sSupPr>
                      <m:e>
                        <m:r>
                          <a:rPr lang="en-US" sz="2800" b="0" i="1" smtClean="0">
                            <a:solidFill>
                              <a:srgbClr val="0070C0"/>
                            </a:solidFill>
                            <a:latin typeface="Cambria Math" panose="02040503050406030204" pitchFamily="18" charset="0"/>
                            <a:ea typeface="Source Code Pro"/>
                            <a:cs typeface="Source Code Pro"/>
                            <a:sym typeface="Source Code Pro"/>
                          </a:rPr>
                          <m:t>h</m:t>
                        </m:r>
                      </m:e>
                      <m:sup>
                        <m:r>
                          <a:rPr lang="en-US" sz="2800" b="0" i="1" smtClean="0">
                            <a:solidFill>
                              <a:srgbClr val="0070C0"/>
                            </a:solidFill>
                            <a:latin typeface="Cambria Math" panose="02040503050406030204" pitchFamily="18" charset="0"/>
                            <a:ea typeface="Source Code Pro"/>
                            <a:cs typeface="Source Code Pro"/>
                            <a:sym typeface="Source Code Pro"/>
                          </a:rPr>
                          <m:t>𝑘</m:t>
                        </m:r>
                      </m:sup>
                    </m:sSup>
                  </m:oMath>
                </a14:m>
                <a:r>
                  <a:rPr lang="en-US" sz="2800" dirty="0">
                    <a:solidFill>
                      <a:schemeClr val="tx1"/>
                    </a:solidFill>
                    <a:latin typeface="Candara" panose="020E0502030303020204" pitchFamily="34" charset="0"/>
                    <a:ea typeface="Source Code Pro"/>
                    <a:cs typeface="Source Code Pro"/>
                    <a:sym typeface="Source Code Pro"/>
                  </a:rPr>
                  <a:t> </a:t>
                </a:r>
              </a:p>
            </p:txBody>
          </p:sp>
        </mc:Choice>
        <mc:Fallback xmlns="">
          <p:sp>
            <p:nvSpPr>
              <p:cNvPr id="4" name="Google Shape;130;p20">
                <a:extLst>
                  <a:ext uri="{FF2B5EF4-FFF2-40B4-BE49-F238E27FC236}">
                    <a16:creationId xmlns:a16="http://schemas.microsoft.com/office/drawing/2014/main" id="{7A271669-625A-284E-80E8-C9742AEC4F35}"/>
                  </a:ext>
                </a:extLst>
              </p:cNvPr>
              <p:cNvSpPr txBox="1">
                <a:spLocks noRot="1" noChangeAspect="1" noMove="1" noResize="1" noEditPoints="1" noAdjustHandles="1" noChangeArrowheads="1" noChangeShapeType="1" noTextEdit="1"/>
              </p:cNvSpPr>
              <p:nvPr/>
            </p:nvSpPr>
            <p:spPr>
              <a:xfrm>
                <a:off x="236836" y="1152940"/>
                <a:ext cx="10402079" cy="4406504"/>
              </a:xfrm>
              <a:prstGeom prst="rect">
                <a:avLst/>
              </a:prstGeom>
              <a:blipFill>
                <a:blip r:embed="rId4"/>
                <a:stretch>
                  <a:fillRect l="-85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0F7EFC3-57BD-CDC6-47EB-0EE21FDAE8EA}"/>
                  </a:ext>
                </a:extLst>
              </p:cNvPr>
              <p:cNvSpPr txBox="1"/>
              <p:nvPr/>
            </p:nvSpPr>
            <p:spPr>
              <a:xfrm>
                <a:off x="470704" y="2422639"/>
                <a:ext cx="11955163" cy="523220"/>
              </a:xfrm>
              <a:prstGeom prst="rect">
                <a:avLst/>
              </a:prstGeom>
              <a:noFill/>
            </p:spPr>
            <p:txBody>
              <a:bodyPr wrap="square" rtlCol="0">
                <a:spAutoFit/>
              </a:bodyPr>
              <a:lstStyle/>
              <a:p>
                <a:r>
                  <a:rPr lang="en-US" sz="2800" b="1" dirty="0">
                    <a:latin typeface="Candara" panose="020E0502030303020204" pitchFamily="34" charset="0"/>
                    <a:ea typeface="Helvetica" charset="0"/>
                    <a:cs typeface="Helvetica" charset="0"/>
                  </a:rPr>
                  <a:t>Algorithm</a:t>
                </a:r>
                <a:r>
                  <a:rPr lang="en-US" sz="2800" b="0" dirty="0">
                    <a:latin typeface="Candara" panose="020E0502030303020204" pitchFamily="34" charset="0"/>
                    <a:ea typeface="Helvetica" charset="0"/>
                    <a:cs typeface="Helvetica" charset="0"/>
                  </a:rPr>
                  <a:t> </a:t>
                </a:r>
                <a:r>
                  <a:rPr lang="en-US" sz="2800" b="1" dirty="0" err="1">
                    <a:solidFill>
                      <a:srgbClr val="C00000"/>
                    </a:solidFill>
                    <a:latin typeface="Courier" pitchFamily="2" charset="0"/>
                    <a:ea typeface="Helvetica" charset="0"/>
                    <a:cs typeface="Helvetica" charset="0"/>
                  </a:rPr>
                  <a:t>MinHash</a:t>
                </a:r>
                <a14:m>
                  <m:oMath xmlns:m="http://schemas.openxmlformats.org/officeDocument/2006/math">
                    <m:r>
                      <a:rPr lang="en-US" sz="2800" b="0" i="0" smtClean="0">
                        <a:solidFill>
                          <a:srgbClr val="0070C0"/>
                        </a:solidFill>
                        <a:latin typeface="Cambria Math" panose="02040503050406030204" pitchFamily="18" charset="0"/>
                        <a:ea typeface="Helvetica" charset="0"/>
                        <a:cs typeface="Helvetica" charset="0"/>
                      </a:rPr>
                      <m:t>(</m:t>
                    </m:r>
                    <m:sSub>
                      <m:sSubPr>
                        <m:ctrlPr>
                          <a:rPr lang="en-US" sz="2800" i="1">
                            <a:solidFill>
                              <a:srgbClr val="0070C0"/>
                            </a:solidFill>
                            <a:latin typeface="Cambria Math" panose="02040503050406030204" pitchFamily="18" charset="0"/>
                            <a:ea typeface="Helvetica" charset="0"/>
                            <a:cs typeface="Helvetica" charset="0"/>
                          </a:rPr>
                        </m:ctrlPr>
                      </m:sSubPr>
                      <m:e>
                        <m:r>
                          <a:rPr lang="en-US" sz="2800" i="1">
                            <a:solidFill>
                              <a:srgbClr val="0070C0"/>
                            </a:solidFill>
                            <a:latin typeface="Cambria Math" panose="02040503050406030204" pitchFamily="18" charset="0"/>
                            <a:ea typeface="Helvetica" charset="0"/>
                            <a:cs typeface="Helvetica" charset="0"/>
                          </a:rPr>
                          <m:t>𝑥</m:t>
                        </m:r>
                      </m:e>
                      <m:sub>
                        <m:r>
                          <a:rPr lang="en-US" sz="2800" i="1">
                            <a:solidFill>
                              <a:srgbClr val="0070C0"/>
                            </a:solidFill>
                            <a:latin typeface="Cambria Math" panose="02040503050406030204" pitchFamily="18" charset="0"/>
                            <a:ea typeface="Helvetica" charset="0"/>
                            <a:cs typeface="Helvetica" charset="0"/>
                          </a:rPr>
                          <m:t>1</m:t>
                        </m:r>
                      </m:sub>
                    </m:sSub>
                    <m:r>
                      <a:rPr lang="en-US" sz="2800" i="1">
                        <a:solidFill>
                          <a:srgbClr val="0070C0"/>
                        </a:solidFill>
                        <a:latin typeface="Cambria Math" panose="02040503050406030204" pitchFamily="18" charset="0"/>
                        <a:ea typeface="Helvetica" charset="0"/>
                        <a:cs typeface="Helvetica" charset="0"/>
                      </a:rPr>
                      <m:t>,</m:t>
                    </m:r>
                    <m:sSub>
                      <m:sSubPr>
                        <m:ctrlPr>
                          <a:rPr lang="en-US" sz="2800" i="1">
                            <a:solidFill>
                              <a:srgbClr val="0070C0"/>
                            </a:solidFill>
                            <a:latin typeface="Cambria Math" panose="02040503050406030204" pitchFamily="18" charset="0"/>
                            <a:ea typeface="Helvetica" charset="0"/>
                            <a:cs typeface="Helvetica" charset="0"/>
                          </a:rPr>
                        </m:ctrlPr>
                      </m:sSubPr>
                      <m:e>
                        <m:r>
                          <a:rPr lang="en-US" sz="2800" i="1">
                            <a:solidFill>
                              <a:srgbClr val="0070C0"/>
                            </a:solidFill>
                            <a:latin typeface="Cambria Math" panose="02040503050406030204" pitchFamily="18" charset="0"/>
                            <a:ea typeface="Helvetica" charset="0"/>
                            <a:cs typeface="Helvetica" charset="0"/>
                          </a:rPr>
                          <m:t>𝑥</m:t>
                        </m:r>
                      </m:e>
                      <m:sub>
                        <m:r>
                          <a:rPr lang="en-US" sz="2800" i="1">
                            <a:solidFill>
                              <a:srgbClr val="0070C0"/>
                            </a:solidFill>
                            <a:latin typeface="Cambria Math" panose="02040503050406030204" pitchFamily="18" charset="0"/>
                            <a:ea typeface="Helvetica" charset="0"/>
                            <a:cs typeface="Helvetica" charset="0"/>
                          </a:rPr>
                          <m:t>2</m:t>
                        </m:r>
                      </m:sub>
                    </m:sSub>
                    <m:r>
                      <a:rPr lang="en-US" sz="2800" i="1">
                        <a:solidFill>
                          <a:srgbClr val="0070C0"/>
                        </a:solidFill>
                        <a:latin typeface="Cambria Math" panose="02040503050406030204" pitchFamily="18" charset="0"/>
                        <a:ea typeface="Helvetica" charset="0"/>
                        <a:cs typeface="Helvetica" charset="0"/>
                      </a:rPr>
                      <m:t>,…,</m:t>
                    </m:r>
                    <m:sSub>
                      <m:sSubPr>
                        <m:ctrlPr>
                          <a:rPr lang="en-US" sz="2800" i="1">
                            <a:solidFill>
                              <a:srgbClr val="0070C0"/>
                            </a:solidFill>
                            <a:latin typeface="Cambria Math" panose="02040503050406030204" pitchFamily="18" charset="0"/>
                            <a:ea typeface="Helvetica" charset="0"/>
                            <a:cs typeface="Helvetica" charset="0"/>
                          </a:rPr>
                        </m:ctrlPr>
                      </m:sSubPr>
                      <m:e>
                        <m:r>
                          <a:rPr lang="en-US" sz="2800" i="1">
                            <a:solidFill>
                              <a:srgbClr val="0070C0"/>
                            </a:solidFill>
                            <a:latin typeface="Cambria Math" panose="02040503050406030204" pitchFamily="18" charset="0"/>
                            <a:ea typeface="Helvetica" charset="0"/>
                            <a:cs typeface="Helvetica" charset="0"/>
                          </a:rPr>
                          <m:t>𝑥</m:t>
                        </m:r>
                      </m:e>
                      <m:sub>
                        <m:r>
                          <a:rPr lang="en-US" sz="2800" i="1">
                            <a:solidFill>
                              <a:srgbClr val="C00000"/>
                            </a:solidFill>
                            <a:latin typeface="Cambria Math" panose="02040503050406030204" pitchFamily="18" charset="0"/>
                            <a:ea typeface="Helvetica" charset="0"/>
                            <a:cs typeface="Helvetica" charset="0"/>
                          </a:rPr>
                          <m:t>𝑁</m:t>
                        </m:r>
                      </m:sub>
                    </m:sSub>
                    <m:r>
                      <a:rPr lang="en-US" sz="2800" b="0" i="1" smtClean="0">
                        <a:solidFill>
                          <a:srgbClr val="0070C0"/>
                        </a:solidFill>
                        <a:latin typeface="Cambria Math" panose="02040503050406030204" pitchFamily="18" charset="0"/>
                        <a:ea typeface="Helvetica" charset="0"/>
                        <a:cs typeface="Helvetica" charset="0"/>
                      </a:rPr>
                      <m:t>)</m:t>
                    </m:r>
                  </m:oMath>
                </a14:m>
                <a:endParaRPr lang="en-US" sz="2800" b="0" dirty="0">
                  <a:solidFill>
                    <a:srgbClr val="C00000"/>
                  </a:solidFill>
                  <a:latin typeface="Candara" panose="020E0502030303020204" pitchFamily="34" charset="0"/>
                  <a:ea typeface="Helvetica" charset="0"/>
                  <a:cs typeface="Helvetica" charset="0"/>
                </a:endParaRPr>
              </a:p>
            </p:txBody>
          </p:sp>
        </mc:Choice>
        <mc:Fallback xmlns="">
          <p:sp>
            <p:nvSpPr>
              <p:cNvPr id="6" name="TextBox 5">
                <a:extLst>
                  <a:ext uri="{FF2B5EF4-FFF2-40B4-BE49-F238E27FC236}">
                    <a16:creationId xmlns:a16="http://schemas.microsoft.com/office/drawing/2014/main" id="{20F7EFC3-57BD-CDC6-47EB-0EE21FDAE8EA}"/>
                  </a:ext>
                </a:extLst>
              </p:cNvPr>
              <p:cNvSpPr txBox="1">
                <a:spLocks noRot="1" noChangeAspect="1" noMove="1" noResize="1" noEditPoints="1" noAdjustHandles="1" noChangeArrowheads="1" noChangeShapeType="1" noTextEdit="1"/>
              </p:cNvSpPr>
              <p:nvPr/>
            </p:nvSpPr>
            <p:spPr>
              <a:xfrm>
                <a:off x="470704" y="2422639"/>
                <a:ext cx="11955163" cy="523220"/>
              </a:xfrm>
              <a:prstGeom prst="rect">
                <a:avLst/>
              </a:prstGeom>
              <a:blipFill>
                <a:blip r:embed="rId5"/>
                <a:stretch>
                  <a:fillRect l="-1060" t="-14286"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B92562D-A78E-B3E4-4669-4D1C3348152B}"/>
                  </a:ext>
                </a:extLst>
              </p:cNvPr>
              <p:cNvSpPr txBox="1"/>
              <p:nvPr/>
            </p:nvSpPr>
            <p:spPr>
              <a:xfrm>
                <a:off x="512782" y="2945859"/>
                <a:ext cx="10126133" cy="3419590"/>
              </a:xfrm>
              <a:prstGeom prst="rect">
                <a:avLst/>
              </a:prstGeom>
              <a:noFill/>
            </p:spPr>
            <p:txBody>
              <a:bodyPr wrap="square" rtlCol="0">
                <a:spAutoFit/>
              </a:bodyPr>
              <a:lstStyle/>
              <a:p>
                <a:pPr>
                  <a:spcBef>
                    <a:spcPts val="600"/>
                  </a:spcBef>
                </a:pPr>
                <a14:m>
                  <m:oMathPara xmlns:m="http://schemas.openxmlformats.org/officeDocument/2006/math">
                    <m:oMathParaPr>
                      <m:jc m:val="left"/>
                    </m:oMathParaPr>
                    <m:oMath xmlns:m="http://schemas.openxmlformats.org/officeDocument/2006/math">
                      <m:sSub>
                        <m:sSubPr>
                          <m:ctrlPr>
                            <a:rPr lang="en-US" sz="2800" b="0" i="1" smtClean="0">
                              <a:solidFill>
                                <a:srgbClr val="0070C0"/>
                              </a:solidFill>
                              <a:latin typeface="Cambria Math" panose="02040503050406030204" pitchFamily="18" charset="0"/>
                              <a:ea typeface="Helvetica" charset="0"/>
                              <a:cs typeface="Helvetica" charset="0"/>
                            </a:rPr>
                          </m:ctrlPr>
                        </m:sSubPr>
                        <m:e>
                          <m:r>
                            <m:rPr>
                              <m:sty m:val="p"/>
                            </m:rPr>
                            <a:rPr lang="en-US" sz="2800" b="0" i="0" smtClean="0">
                              <a:solidFill>
                                <a:srgbClr val="0070C0"/>
                              </a:solidFill>
                              <a:latin typeface="Cambria Math" panose="02040503050406030204" pitchFamily="18" charset="0"/>
                              <a:ea typeface="Helvetica" charset="0"/>
                              <a:cs typeface="Helvetica" charset="0"/>
                            </a:rPr>
                            <m:t>val</m:t>
                          </m:r>
                        </m:e>
                        <m:sub>
                          <m:r>
                            <a:rPr lang="en-US" sz="2800" b="0" i="0" smtClean="0">
                              <a:solidFill>
                                <a:srgbClr val="0070C0"/>
                              </a:solidFill>
                              <a:latin typeface="Cambria Math" panose="02040503050406030204" pitchFamily="18" charset="0"/>
                              <a:ea typeface="Helvetica" charset="0"/>
                              <a:cs typeface="Helvetica" charset="0"/>
                            </a:rPr>
                            <m:t>1</m:t>
                          </m:r>
                        </m:sub>
                      </m:sSub>
                      <m:r>
                        <a:rPr lang="en-US" sz="2800" b="0" i="0" smtClean="0">
                          <a:solidFill>
                            <a:srgbClr val="0070C0"/>
                          </a:solidFill>
                          <a:latin typeface="Cambria Math" panose="02040503050406030204" pitchFamily="18" charset="0"/>
                          <a:ea typeface="Helvetica" charset="0"/>
                          <a:cs typeface="Helvetica" charset="0"/>
                        </a:rPr>
                        <m:t>,…</m:t>
                      </m:r>
                      <m:r>
                        <a:rPr lang="en-US" sz="2800" b="0" i="1" smtClean="0">
                          <a:solidFill>
                            <a:srgbClr val="0070C0"/>
                          </a:solidFill>
                          <a:latin typeface="Cambria Math" panose="02040503050406030204" pitchFamily="18" charset="0"/>
                          <a:ea typeface="Helvetica" charset="0"/>
                          <a:cs typeface="Helvetica" charset="0"/>
                        </a:rPr>
                        <m:t>,</m:t>
                      </m:r>
                      <m:sSub>
                        <m:sSubPr>
                          <m:ctrlPr>
                            <a:rPr lang="en-US" sz="2800" i="1">
                              <a:solidFill>
                                <a:srgbClr val="0070C0"/>
                              </a:solidFill>
                              <a:latin typeface="Cambria Math" panose="02040503050406030204" pitchFamily="18" charset="0"/>
                              <a:ea typeface="Helvetica" charset="0"/>
                              <a:cs typeface="Helvetica" charset="0"/>
                            </a:rPr>
                          </m:ctrlPr>
                        </m:sSubPr>
                        <m:e>
                          <m:r>
                            <m:rPr>
                              <m:sty m:val="p"/>
                            </m:rPr>
                            <a:rPr lang="en-US" sz="2800">
                              <a:solidFill>
                                <a:srgbClr val="0070C0"/>
                              </a:solidFill>
                              <a:latin typeface="Cambria Math" panose="02040503050406030204" pitchFamily="18" charset="0"/>
                              <a:ea typeface="Helvetica" charset="0"/>
                              <a:cs typeface="Helvetica" charset="0"/>
                            </a:rPr>
                            <m:t>val</m:t>
                          </m:r>
                        </m:e>
                        <m:sub>
                          <m:r>
                            <m:rPr>
                              <m:sty m:val="p"/>
                            </m:rPr>
                            <a:rPr lang="en-US" sz="2800" b="0" i="0" smtClean="0">
                              <a:solidFill>
                                <a:srgbClr val="0070C0"/>
                              </a:solidFill>
                              <a:latin typeface="Cambria Math" panose="02040503050406030204" pitchFamily="18" charset="0"/>
                              <a:ea typeface="Helvetica" charset="0"/>
                              <a:cs typeface="Helvetica" charset="0"/>
                            </a:rPr>
                            <m:t>k</m:t>
                          </m:r>
                        </m:sub>
                      </m:sSub>
                      <m:r>
                        <a:rPr lang="en-US" sz="2800" b="0" i="1" smtClean="0">
                          <a:solidFill>
                            <a:srgbClr val="0070C0"/>
                          </a:solidFill>
                          <a:latin typeface="Cambria Math" panose="02040503050406030204" pitchFamily="18" charset="0"/>
                          <a:ea typeface="Helvetica" charset="0"/>
                          <a:cs typeface="Helvetica" charset="0"/>
                        </a:rPr>
                        <m:t>←∞</m:t>
                      </m:r>
                    </m:oMath>
                  </m:oMathPara>
                </a14:m>
                <a:endParaRPr lang="en-US" sz="2800" b="0" dirty="0">
                  <a:solidFill>
                    <a:srgbClr val="0070C0"/>
                  </a:solidFill>
                  <a:latin typeface="Candara" panose="020E0502030303020204" pitchFamily="34" charset="0"/>
                  <a:ea typeface="Helvetica" charset="0"/>
                  <a:cs typeface="Helvetica" charset="0"/>
                </a:endParaRPr>
              </a:p>
              <a:p>
                <a:pPr>
                  <a:spcBef>
                    <a:spcPts val="600"/>
                  </a:spcBef>
                </a:pPr>
                <a:r>
                  <a:rPr lang="en-US" sz="2800" b="1" dirty="0">
                    <a:latin typeface="Candara" panose="020E0502030303020204" pitchFamily="34" charset="0"/>
                    <a:ea typeface="Helvetica" charset="0"/>
                    <a:cs typeface="Helvetica" charset="0"/>
                  </a:rPr>
                  <a:t>for</a:t>
                </a:r>
                <a:r>
                  <a:rPr lang="en-US" sz="2800" b="0" dirty="0">
                    <a:solidFill>
                      <a:srgbClr val="0070C0"/>
                    </a:solidFill>
                    <a:latin typeface="Candara" panose="020E0502030303020204" pitchFamily="34" charset="0"/>
                    <a:ea typeface="Helvetica" charset="0"/>
                    <a:cs typeface="Helvetica" charset="0"/>
                  </a:rPr>
                  <a:t> </a:t>
                </a:r>
                <a14:m>
                  <m:oMath xmlns:m="http://schemas.openxmlformats.org/officeDocument/2006/math">
                    <m:r>
                      <a:rPr lang="en-US" sz="2800" b="0" i="1" smtClean="0">
                        <a:solidFill>
                          <a:srgbClr val="0070C0"/>
                        </a:solidFill>
                        <a:latin typeface="Cambria Math" panose="02040503050406030204" pitchFamily="18" charset="0"/>
                        <a:ea typeface="Helvetica" charset="0"/>
                        <a:cs typeface="Helvetica" charset="0"/>
                      </a:rPr>
                      <m:t>𝑖</m:t>
                    </m:r>
                    <m:r>
                      <a:rPr lang="en-US" sz="2800" b="0" i="1" smtClean="0">
                        <a:solidFill>
                          <a:srgbClr val="0070C0"/>
                        </a:solidFill>
                        <a:latin typeface="Cambria Math" panose="02040503050406030204" pitchFamily="18" charset="0"/>
                        <a:ea typeface="Helvetica" charset="0"/>
                        <a:cs typeface="Helvetica" charset="0"/>
                      </a:rPr>
                      <m:t>=1</m:t>
                    </m:r>
                  </m:oMath>
                </a14:m>
                <a:r>
                  <a:rPr lang="en-US" sz="2800" b="0" dirty="0">
                    <a:solidFill>
                      <a:srgbClr val="0070C0"/>
                    </a:solidFill>
                    <a:latin typeface="Candara" panose="020E0502030303020204" pitchFamily="34" charset="0"/>
                    <a:ea typeface="Helvetica" charset="0"/>
                    <a:cs typeface="Helvetica" charset="0"/>
                  </a:rPr>
                  <a:t> </a:t>
                </a:r>
                <a:r>
                  <a:rPr lang="en-US" sz="2800" b="1" dirty="0">
                    <a:latin typeface="Candara" panose="020E0502030303020204" pitchFamily="34" charset="0"/>
                    <a:ea typeface="Helvetica" charset="0"/>
                    <a:cs typeface="Helvetica" charset="0"/>
                  </a:rPr>
                  <a:t>to</a:t>
                </a:r>
                <a:r>
                  <a:rPr lang="en-US" sz="2800" b="0" dirty="0">
                    <a:solidFill>
                      <a:srgbClr val="0070C0"/>
                    </a:solidFill>
                    <a:latin typeface="Candara" panose="020E0502030303020204" pitchFamily="34" charset="0"/>
                    <a:ea typeface="Helvetica" charset="0"/>
                    <a:cs typeface="Helvetica" charset="0"/>
                  </a:rPr>
                  <a:t> </a:t>
                </a:r>
                <a14:m>
                  <m:oMath xmlns:m="http://schemas.openxmlformats.org/officeDocument/2006/math">
                    <m:r>
                      <a:rPr lang="en-US" sz="2800" i="1">
                        <a:solidFill>
                          <a:srgbClr val="C00000"/>
                        </a:solidFill>
                        <a:latin typeface="Cambria Math" panose="02040503050406030204" pitchFamily="18" charset="0"/>
                        <a:ea typeface="Helvetica" charset="0"/>
                        <a:cs typeface="Helvetica" charset="0"/>
                      </a:rPr>
                      <m:t>𝑁</m:t>
                    </m:r>
                  </m:oMath>
                </a14:m>
                <a:r>
                  <a:rPr lang="en-US" sz="2800" b="0" dirty="0">
                    <a:solidFill>
                      <a:srgbClr val="0070C0"/>
                    </a:solidFill>
                    <a:latin typeface="Candara" panose="020E0502030303020204" pitchFamily="34" charset="0"/>
                    <a:ea typeface="Helvetica" charset="0"/>
                    <a:cs typeface="Helvetica" charset="0"/>
                  </a:rPr>
                  <a:t> </a:t>
                </a:r>
                <a:r>
                  <a:rPr lang="en-US" sz="2800" b="1" dirty="0">
                    <a:latin typeface="Candara" panose="020E0502030303020204" pitchFamily="34" charset="0"/>
                    <a:ea typeface="Helvetica" charset="0"/>
                    <a:cs typeface="Helvetica" charset="0"/>
                  </a:rPr>
                  <a:t>do</a:t>
                </a:r>
              </a:p>
              <a:p>
                <a:pPr>
                  <a:spcBef>
                    <a:spcPts val="600"/>
                  </a:spcBef>
                </a:pPr>
                <a:r>
                  <a:rPr lang="en-US" sz="2800" b="1" dirty="0">
                    <a:latin typeface="Candara" panose="020E0502030303020204" pitchFamily="34" charset="0"/>
                    <a:ea typeface="Helvetica" charset="0"/>
                    <a:cs typeface="Helvetica" charset="0"/>
                  </a:rPr>
                  <a:t>        for</a:t>
                </a:r>
                <a:r>
                  <a:rPr lang="en-US" sz="2800" dirty="0">
                    <a:solidFill>
                      <a:srgbClr val="0070C0"/>
                    </a:solidFill>
                    <a:latin typeface="Candara" panose="020E0502030303020204" pitchFamily="34" charset="0"/>
                    <a:ea typeface="Helvetica" charset="0"/>
                    <a:cs typeface="Helvetica" charset="0"/>
                  </a:rPr>
                  <a:t> </a:t>
                </a:r>
                <a14:m>
                  <m:oMath xmlns:m="http://schemas.openxmlformats.org/officeDocument/2006/math">
                    <m:r>
                      <a:rPr lang="en-US" sz="2800" b="0" i="1" smtClean="0">
                        <a:solidFill>
                          <a:srgbClr val="0070C0"/>
                        </a:solidFill>
                        <a:latin typeface="Cambria Math" panose="02040503050406030204" pitchFamily="18" charset="0"/>
                        <a:ea typeface="Helvetica" charset="0"/>
                        <a:cs typeface="Helvetica" charset="0"/>
                      </a:rPr>
                      <m:t>𝑗</m:t>
                    </m:r>
                    <m:r>
                      <a:rPr lang="en-US" sz="2800" i="1">
                        <a:solidFill>
                          <a:srgbClr val="0070C0"/>
                        </a:solidFill>
                        <a:latin typeface="Cambria Math" panose="02040503050406030204" pitchFamily="18" charset="0"/>
                        <a:ea typeface="Helvetica" charset="0"/>
                        <a:cs typeface="Helvetica" charset="0"/>
                      </a:rPr>
                      <m:t>=1</m:t>
                    </m:r>
                  </m:oMath>
                </a14:m>
                <a:r>
                  <a:rPr lang="en-US" sz="2800" dirty="0">
                    <a:solidFill>
                      <a:srgbClr val="0070C0"/>
                    </a:solidFill>
                    <a:latin typeface="Candara" panose="020E0502030303020204" pitchFamily="34" charset="0"/>
                    <a:ea typeface="Helvetica" charset="0"/>
                    <a:cs typeface="Helvetica" charset="0"/>
                  </a:rPr>
                  <a:t> </a:t>
                </a:r>
                <a:r>
                  <a:rPr lang="en-US" sz="2800" b="1" dirty="0">
                    <a:latin typeface="Candara" panose="020E0502030303020204" pitchFamily="34" charset="0"/>
                    <a:ea typeface="Helvetica" charset="0"/>
                    <a:cs typeface="Helvetica" charset="0"/>
                  </a:rPr>
                  <a:t>to</a:t>
                </a:r>
                <a:r>
                  <a:rPr lang="en-US" sz="2800" dirty="0">
                    <a:solidFill>
                      <a:srgbClr val="0070C0"/>
                    </a:solidFill>
                    <a:latin typeface="Candara" panose="020E0502030303020204" pitchFamily="34" charset="0"/>
                    <a:ea typeface="Helvetica" charset="0"/>
                    <a:cs typeface="Helvetica" charset="0"/>
                  </a:rPr>
                  <a:t> </a:t>
                </a:r>
                <a14:m>
                  <m:oMath xmlns:m="http://schemas.openxmlformats.org/officeDocument/2006/math">
                    <m:r>
                      <a:rPr lang="en-US" sz="2800" b="0" i="1" smtClean="0">
                        <a:solidFill>
                          <a:srgbClr val="C00000"/>
                        </a:solidFill>
                        <a:latin typeface="Cambria Math" panose="02040503050406030204" pitchFamily="18" charset="0"/>
                        <a:ea typeface="Helvetica" charset="0"/>
                        <a:cs typeface="Helvetica" charset="0"/>
                      </a:rPr>
                      <m:t>𝑘</m:t>
                    </m:r>
                  </m:oMath>
                </a14:m>
                <a:r>
                  <a:rPr lang="en-US" sz="2800" dirty="0">
                    <a:solidFill>
                      <a:srgbClr val="0070C0"/>
                    </a:solidFill>
                    <a:latin typeface="Candara" panose="020E0502030303020204" pitchFamily="34" charset="0"/>
                    <a:ea typeface="Helvetica" charset="0"/>
                    <a:cs typeface="Helvetica" charset="0"/>
                  </a:rPr>
                  <a:t> </a:t>
                </a:r>
                <a:r>
                  <a:rPr lang="en-US" sz="2800" b="1" dirty="0">
                    <a:latin typeface="Candara" panose="020E0502030303020204" pitchFamily="34" charset="0"/>
                    <a:ea typeface="Helvetica" charset="0"/>
                    <a:cs typeface="Helvetica" charset="0"/>
                  </a:rPr>
                  <a:t>do    </a:t>
                </a:r>
                <a14:m>
                  <m:oMath xmlns:m="http://schemas.openxmlformats.org/officeDocument/2006/math">
                    <m:sSub>
                      <m:sSubPr>
                        <m:ctrlPr>
                          <a:rPr lang="en-US" sz="2800" i="1">
                            <a:solidFill>
                              <a:srgbClr val="0070C0"/>
                            </a:solidFill>
                            <a:latin typeface="Cambria Math" panose="02040503050406030204" pitchFamily="18" charset="0"/>
                            <a:ea typeface="Helvetica" charset="0"/>
                            <a:cs typeface="Helvetica" charset="0"/>
                          </a:rPr>
                        </m:ctrlPr>
                      </m:sSubPr>
                      <m:e>
                        <m:r>
                          <m:rPr>
                            <m:sty m:val="p"/>
                          </m:rPr>
                          <a:rPr lang="en-US" sz="2800">
                            <a:solidFill>
                              <a:srgbClr val="0070C0"/>
                            </a:solidFill>
                            <a:latin typeface="Cambria Math" panose="02040503050406030204" pitchFamily="18" charset="0"/>
                            <a:ea typeface="Helvetica" charset="0"/>
                            <a:cs typeface="Helvetica" charset="0"/>
                          </a:rPr>
                          <m:t>val</m:t>
                        </m:r>
                      </m:e>
                      <m:sub>
                        <m:r>
                          <a:rPr lang="en-US" sz="2800" b="0" i="1" smtClean="0">
                            <a:solidFill>
                              <a:srgbClr val="0070C0"/>
                            </a:solidFill>
                            <a:latin typeface="Cambria Math" panose="02040503050406030204" pitchFamily="18" charset="0"/>
                            <a:ea typeface="Helvetica" charset="0"/>
                            <a:cs typeface="Helvetica" charset="0"/>
                          </a:rPr>
                          <m:t>𝑗</m:t>
                        </m:r>
                      </m:sub>
                    </m:sSub>
                    <m:r>
                      <a:rPr lang="en-US" sz="2800" i="1">
                        <a:solidFill>
                          <a:srgbClr val="0070C0"/>
                        </a:solidFill>
                        <a:latin typeface="Cambria Math" panose="02040503050406030204" pitchFamily="18" charset="0"/>
                        <a:ea typeface="Helvetica" charset="0"/>
                        <a:cs typeface="Helvetica" charset="0"/>
                      </a:rPr>
                      <m:t>←</m:t>
                    </m:r>
                    <m:func>
                      <m:funcPr>
                        <m:ctrlPr>
                          <a:rPr lang="en-US" sz="2800" i="1">
                            <a:solidFill>
                              <a:srgbClr val="0070C0"/>
                            </a:solidFill>
                            <a:latin typeface="Cambria Math" panose="02040503050406030204" pitchFamily="18" charset="0"/>
                            <a:ea typeface="Helvetica" charset="0"/>
                            <a:cs typeface="Helvetica" charset="0"/>
                          </a:rPr>
                        </m:ctrlPr>
                      </m:funcPr>
                      <m:fName>
                        <m:r>
                          <m:rPr>
                            <m:sty m:val="p"/>
                          </m:rPr>
                          <a:rPr lang="en-US" sz="2800">
                            <a:solidFill>
                              <a:srgbClr val="0070C0"/>
                            </a:solidFill>
                            <a:latin typeface="Cambria Math" panose="02040503050406030204" pitchFamily="18" charset="0"/>
                            <a:ea typeface="Helvetica" charset="0"/>
                            <a:cs typeface="Helvetica" charset="0"/>
                          </a:rPr>
                          <m:t>min</m:t>
                        </m:r>
                      </m:fName>
                      <m:e>
                        <m:r>
                          <a:rPr lang="en-US" sz="2800" i="1">
                            <a:solidFill>
                              <a:srgbClr val="0070C0"/>
                            </a:solidFill>
                            <a:latin typeface="Cambria Math" panose="02040503050406030204" pitchFamily="18" charset="0"/>
                            <a:ea typeface="Helvetica" charset="0"/>
                            <a:cs typeface="Helvetica" charset="0"/>
                          </a:rPr>
                          <m:t>{</m:t>
                        </m:r>
                        <m:sSub>
                          <m:sSubPr>
                            <m:ctrlPr>
                              <a:rPr lang="en-US" sz="2800" i="1">
                                <a:solidFill>
                                  <a:srgbClr val="0070C0"/>
                                </a:solidFill>
                                <a:latin typeface="Cambria Math" panose="02040503050406030204" pitchFamily="18" charset="0"/>
                                <a:ea typeface="Helvetica" charset="0"/>
                                <a:cs typeface="Helvetica" charset="0"/>
                              </a:rPr>
                            </m:ctrlPr>
                          </m:sSubPr>
                          <m:e>
                            <m:r>
                              <m:rPr>
                                <m:sty m:val="p"/>
                              </m:rPr>
                              <a:rPr lang="en-US" sz="2800">
                                <a:solidFill>
                                  <a:srgbClr val="0070C0"/>
                                </a:solidFill>
                                <a:latin typeface="Cambria Math" panose="02040503050406030204" pitchFamily="18" charset="0"/>
                                <a:ea typeface="Helvetica" charset="0"/>
                                <a:cs typeface="Helvetica" charset="0"/>
                              </a:rPr>
                              <m:t>val</m:t>
                            </m:r>
                          </m:e>
                          <m:sub>
                            <m:r>
                              <a:rPr lang="en-US" sz="2800" b="0" i="1" smtClean="0">
                                <a:solidFill>
                                  <a:srgbClr val="0070C0"/>
                                </a:solidFill>
                                <a:latin typeface="Cambria Math" panose="02040503050406030204" pitchFamily="18" charset="0"/>
                                <a:ea typeface="Helvetica" charset="0"/>
                                <a:cs typeface="Helvetica" charset="0"/>
                              </a:rPr>
                              <m:t>𝑗</m:t>
                            </m:r>
                          </m:sub>
                        </m:sSub>
                        <m:r>
                          <a:rPr lang="en-US" sz="2800" i="1">
                            <a:solidFill>
                              <a:srgbClr val="0070C0"/>
                            </a:solidFill>
                            <a:latin typeface="Cambria Math" panose="02040503050406030204" pitchFamily="18" charset="0"/>
                            <a:ea typeface="Helvetica" charset="0"/>
                            <a:cs typeface="Helvetica" charset="0"/>
                          </a:rPr>
                          <m:t>,</m:t>
                        </m:r>
                        <m:sSup>
                          <m:sSupPr>
                            <m:ctrlPr>
                              <a:rPr lang="en-US" sz="2800" i="1">
                                <a:solidFill>
                                  <a:srgbClr val="0070C0"/>
                                </a:solidFill>
                                <a:latin typeface="Cambria Math" panose="02040503050406030204" pitchFamily="18" charset="0"/>
                                <a:ea typeface="Helvetica" charset="0"/>
                                <a:cs typeface="Helvetica" charset="0"/>
                              </a:rPr>
                            </m:ctrlPr>
                          </m:sSupPr>
                          <m:e>
                            <m:r>
                              <a:rPr lang="en-US" sz="2800" i="1">
                                <a:solidFill>
                                  <a:srgbClr val="0070C0"/>
                                </a:solidFill>
                                <a:latin typeface="Cambria Math" panose="02040503050406030204" pitchFamily="18" charset="0"/>
                                <a:ea typeface="Helvetica" charset="0"/>
                                <a:cs typeface="Helvetica" charset="0"/>
                              </a:rPr>
                              <m:t>h</m:t>
                            </m:r>
                          </m:e>
                          <m:sup>
                            <m:r>
                              <a:rPr lang="en-US" sz="2800" b="0" i="1" smtClean="0">
                                <a:solidFill>
                                  <a:srgbClr val="0070C0"/>
                                </a:solidFill>
                                <a:latin typeface="Cambria Math" panose="02040503050406030204" pitchFamily="18" charset="0"/>
                                <a:ea typeface="Helvetica" charset="0"/>
                                <a:cs typeface="Helvetica" charset="0"/>
                              </a:rPr>
                              <m:t>𝑗</m:t>
                            </m:r>
                          </m:sup>
                        </m:sSup>
                        <m:r>
                          <a:rPr lang="en-US" sz="2800" i="1">
                            <a:solidFill>
                              <a:srgbClr val="0070C0"/>
                            </a:solidFill>
                            <a:latin typeface="Cambria Math" panose="02040503050406030204" pitchFamily="18" charset="0"/>
                            <a:ea typeface="Helvetica" charset="0"/>
                            <a:cs typeface="Helvetica" charset="0"/>
                          </a:rPr>
                          <m:t>(</m:t>
                        </m:r>
                        <m:sSub>
                          <m:sSubPr>
                            <m:ctrlPr>
                              <a:rPr lang="en-US" sz="2800" i="1">
                                <a:solidFill>
                                  <a:srgbClr val="0070C0"/>
                                </a:solidFill>
                                <a:latin typeface="Cambria Math" panose="02040503050406030204" pitchFamily="18" charset="0"/>
                                <a:ea typeface="Helvetica" charset="0"/>
                                <a:cs typeface="Helvetica" charset="0"/>
                              </a:rPr>
                            </m:ctrlPr>
                          </m:sSubPr>
                          <m:e>
                            <m:r>
                              <a:rPr lang="en-US" sz="2800" i="1">
                                <a:solidFill>
                                  <a:srgbClr val="0070C0"/>
                                </a:solidFill>
                                <a:latin typeface="Cambria Math" panose="02040503050406030204" pitchFamily="18" charset="0"/>
                                <a:ea typeface="Helvetica" charset="0"/>
                                <a:cs typeface="Helvetica" charset="0"/>
                              </a:rPr>
                              <m:t>𝑥</m:t>
                            </m:r>
                          </m:e>
                          <m:sub>
                            <m:r>
                              <a:rPr lang="en-US" sz="2800" i="1">
                                <a:solidFill>
                                  <a:srgbClr val="0070C0"/>
                                </a:solidFill>
                                <a:latin typeface="Cambria Math" panose="02040503050406030204" pitchFamily="18" charset="0"/>
                                <a:ea typeface="Helvetica" charset="0"/>
                                <a:cs typeface="Helvetica" charset="0"/>
                              </a:rPr>
                              <m:t>𝑖</m:t>
                            </m:r>
                          </m:sub>
                        </m:sSub>
                        <m:r>
                          <a:rPr lang="en-US" sz="2800" i="1">
                            <a:solidFill>
                              <a:srgbClr val="0070C0"/>
                            </a:solidFill>
                            <a:latin typeface="Cambria Math" panose="02040503050406030204" pitchFamily="18" charset="0"/>
                            <a:ea typeface="Helvetica" charset="0"/>
                            <a:cs typeface="Helvetica" charset="0"/>
                          </a:rPr>
                          <m:t>)}</m:t>
                        </m:r>
                      </m:e>
                    </m:func>
                  </m:oMath>
                </a14:m>
                <a:endParaRPr lang="en-US" sz="2800" b="0" dirty="0">
                  <a:solidFill>
                    <a:srgbClr val="0070C0"/>
                  </a:solidFill>
                  <a:latin typeface="Candara" panose="020E0502030303020204" pitchFamily="34" charset="0"/>
                  <a:ea typeface="Helvetica" charset="0"/>
                  <a:cs typeface="Helvetica" charset="0"/>
                </a:endParaRPr>
              </a:p>
              <a:p>
                <a:pPr>
                  <a:spcBef>
                    <a:spcPts val="600"/>
                  </a:spcBef>
                </a:pPr>
                <a14:m>
                  <m:oMathPara xmlns:m="http://schemas.openxmlformats.org/officeDocument/2006/math">
                    <m:oMathParaPr>
                      <m:jc m:val="left"/>
                    </m:oMathParaPr>
                    <m:oMath xmlns:m="http://schemas.openxmlformats.org/officeDocument/2006/math">
                      <m:acc>
                        <m:accPr>
                          <m:chr m:val="̂"/>
                          <m:ctrlPr>
                            <a:rPr lang="en-US" sz="2800" i="1" dirty="0">
                              <a:solidFill>
                                <a:srgbClr val="0070C0"/>
                              </a:solidFill>
                              <a:latin typeface="Cambria Math" panose="02040503050406030204" pitchFamily="18" charset="0"/>
                              <a:ea typeface="Source Code Pro"/>
                              <a:cs typeface="Source Code Pro"/>
                              <a:sym typeface="Source Code Pro"/>
                            </a:rPr>
                          </m:ctrlPr>
                        </m:accPr>
                        <m:e>
                          <m:r>
                            <m:rPr>
                              <m:sty m:val="p"/>
                            </m:rPr>
                            <a:rPr lang="en-US" sz="2800" dirty="0" err="1">
                              <a:solidFill>
                                <a:srgbClr val="0070C0"/>
                              </a:solidFill>
                              <a:latin typeface="Cambria Math" panose="02040503050406030204" pitchFamily="18" charset="0"/>
                              <a:ea typeface="Source Code Pro"/>
                              <a:cs typeface="Source Code Pro"/>
                              <a:sym typeface="Source Code Pro"/>
                            </a:rPr>
                            <m:t>val</m:t>
                          </m:r>
                        </m:e>
                      </m:acc>
                      <m:r>
                        <a:rPr lang="en-US" sz="2800" b="0" i="1" smtClean="0">
                          <a:solidFill>
                            <a:srgbClr val="0070C0"/>
                          </a:solidFill>
                          <a:latin typeface="Cambria Math" panose="02040503050406030204" pitchFamily="18" charset="0"/>
                          <a:ea typeface="Helvetica" charset="0"/>
                          <a:cs typeface="Helvetica" charset="0"/>
                        </a:rPr>
                        <m:t>←</m:t>
                      </m:r>
                      <m:f>
                        <m:fPr>
                          <m:ctrlPr>
                            <a:rPr lang="en-US" sz="2800" i="1" smtClean="0">
                              <a:solidFill>
                                <a:srgbClr val="0070C0"/>
                              </a:solidFill>
                              <a:latin typeface="Cambria Math" panose="02040503050406030204" pitchFamily="18" charset="0"/>
                              <a:ea typeface="Helvetica" charset="0"/>
                              <a:cs typeface="Helvetica" charset="0"/>
                            </a:rPr>
                          </m:ctrlPr>
                        </m:fPr>
                        <m:num>
                          <m:r>
                            <a:rPr lang="en-US" sz="2800" b="0" i="1" smtClean="0">
                              <a:solidFill>
                                <a:srgbClr val="0070C0"/>
                              </a:solidFill>
                              <a:latin typeface="Cambria Math" panose="02040503050406030204" pitchFamily="18" charset="0"/>
                              <a:ea typeface="Helvetica" charset="0"/>
                              <a:cs typeface="Helvetica" charset="0"/>
                            </a:rPr>
                            <m:t>1</m:t>
                          </m:r>
                        </m:num>
                        <m:den>
                          <m:r>
                            <a:rPr lang="en-US" sz="2800" b="0" i="1" smtClean="0">
                              <a:solidFill>
                                <a:srgbClr val="0070C0"/>
                              </a:solidFill>
                              <a:latin typeface="Cambria Math" panose="02040503050406030204" pitchFamily="18" charset="0"/>
                              <a:ea typeface="Helvetica" charset="0"/>
                              <a:cs typeface="Helvetica" charset="0"/>
                            </a:rPr>
                            <m:t>𝑘</m:t>
                          </m:r>
                        </m:den>
                      </m:f>
                      <m:nary>
                        <m:naryPr>
                          <m:chr m:val="∑"/>
                          <m:ctrlPr>
                            <a:rPr lang="en-US" sz="2800" b="0" i="1" smtClean="0">
                              <a:solidFill>
                                <a:srgbClr val="0070C0"/>
                              </a:solidFill>
                              <a:latin typeface="Cambria Math" panose="02040503050406030204" pitchFamily="18" charset="0"/>
                              <a:ea typeface="Helvetica" charset="0"/>
                              <a:cs typeface="Helvetica" charset="0"/>
                            </a:rPr>
                          </m:ctrlPr>
                        </m:naryPr>
                        <m:sub>
                          <m:r>
                            <a:rPr lang="en-US" sz="2800" b="0" i="1" smtClean="0">
                              <a:solidFill>
                                <a:srgbClr val="0070C0"/>
                              </a:solidFill>
                              <a:latin typeface="Cambria Math" panose="02040503050406030204" pitchFamily="18" charset="0"/>
                              <a:ea typeface="Helvetica" charset="0"/>
                              <a:cs typeface="Helvetica" charset="0"/>
                            </a:rPr>
                            <m:t>𝑖</m:t>
                          </m:r>
                          <m:r>
                            <a:rPr lang="en-US" sz="2800" b="0" i="1" smtClean="0">
                              <a:solidFill>
                                <a:srgbClr val="0070C0"/>
                              </a:solidFill>
                              <a:latin typeface="Cambria Math" panose="02040503050406030204" pitchFamily="18" charset="0"/>
                              <a:ea typeface="Helvetica" charset="0"/>
                              <a:cs typeface="Helvetica" charset="0"/>
                            </a:rPr>
                            <m:t>=1</m:t>
                          </m:r>
                        </m:sub>
                        <m:sup>
                          <m:r>
                            <a:rPr lang="en-US" sz="2800" b="0" i="1" smtClean="0">
                              <a:solidFill>
                                <a:srgbClr val="0070C0"/>
                              </a:solidFill>
                              <a:latin typeface="Cambria Math" panose="02040503050406030204" pitchFamily="18" charset="0"/>
                              <a:ea typeface="Helvetica" charset="0"/>
                              <a:cs typeface="Helvetica" charset="0"/>
                            </a:rPr>
                            <m:t>𝑘</m:t>
                          </m:r>
                        </m:sup>
                        <m:e>
                          <m:sSub>
                            <m:sSubPr>
                              <m:ctrlPr>
                                <a:rPr lang="en-US" sz="2800" i="1">
                                  <a:solidFill>
                                    <a:srgbClr val="0070C0"/>
                                  </a:solidFill>
                                  <a:latin typeface="Cambria Math" panose="02040503050406030204" pitchFamily="18" charset="0"/>
                                  <a:ea typeface="Helvetica" charset="0"/>
                                  <a:cs typeface="Helvetica" charset="0"/>
                                </a:rPr>
                              </m:ctrlPr>
                            </m:sSubPr>
                            <m:e>
                              <m:r>
                                <m:rPr>
                                  <m:sty m:val="p"/>
                                </m:rPr>
                                <a:rPr lang="en-US" sz="2800">
                                  <a:solidFill>
                                    <a:srgbClr val="0070C0"/>
                                  </a:solidFill>
                                  <a:latin typeface="Cambria Math" panose="02040503050406030204" pitchFamily="18" charset="0"/>
                                  <a:ea typeface="Helvetica" charset="0"/>
                                  <a:cs typeface="Helvetica" charset="0"/>
                                </a:rPr>
                                <m:t>val</m:t>
                              </m:r>
                            </m:e>
                            <m:sub>
                              <m:r>
                                <m:rPr>
                                  <m:sty m:val="p"/>
                                </m:rPr>
                                <a:rPr lang="en-US" sz="2800" b="0" i="0" smtClean="0">
                                  <a:solidFill>
                                    <a:srgbClr val="0070C0"/>
                                  </a:solidFill>
                                  <a:latin typeface="Cambria Math" panose="02040503050406030204" pitchFamily="18" charset="0"/>
                                  <a:ea typeface="Helvetica" charset="0"/>
                                  <a:cs typeface="Helvetica" charset="0"/>
                                </a:rPr>
                                <m:t>i</m:t>
                              </m:r>
                            </m:sub>
                          </m:sSub>
                        </m:e>
                      </m:nary>
                    </m:oMath>
                  </m:oMathPara>
                </a14:m>
                <a:endParaRPr lang="en-US" sz="2800" dirty="0">
                  <a:latin typeface="Candara" panose="020E0502030303020204" pitchFamily="34" charset="0"/>
                  <a:ea typeface="Helvetica" charset="0"/>
                  <a:cs typeface="Helvetica" charset="0"/>
                </a:endParaRPr>
              </a:p>
              <a:p>
                <a:pPr>
                  <a:spcBef>
                    <a:spcPts val="600"/>
                  </a:spcBef>
                </a:pPr>
                <a:r>
                  <a:rPr lang="en-US" sz="2800" b="1" dirty="0">
                    <a:latin typeface="Candara" panose="020E0502030303020204" pitchFamily="34" charset="0"/>
                    <a:ea typeface="Helvetica" charset="0"/>
                    <a:cs typeface="Helvetica" charset="0"/>
                  </a:rPr>
                  <a:t>return </a:t>
                </a:r>
                <a14:m>
                  <m:oMath xmlns:m="http://schemas.openxmlformats.org/officeDocument/2006/math">
                    <m:r>
                      <m:rPr>
                        <m:sty m:val="p"/>
                      </m:rPr>
                      <a:rPr lang="en-US" sz="2800" b="0" i="0" smtClean="0">
                        <a:solidFill>
                          <a:srgbClr val="0070C0"/>
                        </a:solidFill>
                        <a:latin typeface="Cambria Math" panose="02040503050406030204" pitchFamily="18" charset="0"/>
                        <a:ea typeface="Helvetica" charset="0"/>
                        <a:cs typeface="Helvetica" charset="0"/>
                      </a:rPr>
                      <m:t>round</m:t>
                    </m:r>
                    <m:d>
                      <m:dPr>
                        <m:ctrlPr>
                          <a:rPr lang="en-US" sz="2800" b="1" i="1">
                            <a:solidFill>
                              <a:srgbClr val="0070C0"/>
                            </a:solidFill>
                            <a:latin typeface="Cambria Math" panose="02040503050406030204" pitchFamily="18" charset="0"/>
                            <a:ea typeface="Helvetica" charset="0"/>
                            <a:cs typeface="Helvetica" charset="0"/>
                          </a:rPr>
                        </m:ctrlPr>
                      </m:dPr>
                      <m:e>
                        <m:r>
                          <a:rPr lang="en-US" sz="2800" i="1">
                            <a:solidFill>
                              <a:srgbClr val="0070C0"/>
                            </a:solidFill>
                            <a:latin typeface="Cambria Math" panose="02040503050406030204" pitchFamily="18" charset="0"/>
                            <a:ea typeface="Helvetica" charset="0"/>
                            <a:cs typeface="Helvetica" charset="0"/>
                          </a:rPr>
                          <m:t>1/</m:t>
                        </m:r>
                        <m:acc>
                          <m:accPr>
                            <m:chr m:val="̂"/>
                            <m:ctrlPr>
                              <a:rPr lang="en-US" sz="2800" i="1" dirty="0">
                                <a:solidFill>
                                  <a:srgbClr val="0070C0"/>
                                </a:solidFill>
                                <a:latin typeface="Cambria Math" panose="02040503050406030204" pitchFamily="18" charset="0"/>
                                <a:ea typeface="Source Code Pro"/>
                                <a:cs typeface="Source Code Pro"/>
                                <a:sym typeface="Source Code Pro"/>
                              </a:rPr>
                            </m:ctrlPr>
                          </m:accPr>
                          <m:e>
                            <m:r>
                              <m:rPr>
                                <m:sty m:val="p"/>
                              </m:rPr>
                              <a:rPr lang="en-US" sz="2800" dirty="0" err="1">
                                <a:solidFill>
                                  <a:srgbClr val="0070C0"/>
                                </a:solidFill>
                                <a:latin typeface="Cambria Math" panose="02040503050406030204" pitchFamily="18" charset="0"/>
                                <a:ea typeface="Source Code Pro"/>
                                <a:cs typeface="Source Code Pro"/>
                                <a:sym typeface="Source Code Pro"/>
                              </a:rPr>
                              <m:t>val</m:t>
                            </m:r>
                          </m:e>
                        </m:acc>
                        <m:r>
                          <a:rPr lang="en-US" sz="2800" i="1">
                            <a:solidFill>
                              <a:srgbClr val="0070C0"/>
                            </a:solidFill>
                            <a:latin typeface="Cambria Math" panose="02040503050406030204" pitchFamily="18" charset="0"/>
                            <a:ea typeface="Helvetica" charset="0"/>
                            <a:cs typeface="Helvetica" charset="0"/>
                          </a:rPr>
                          <m:t>−1</m:t>
                        </m:r>
                      </m:e>
                    </m:d>
                  </m:oMath>
                </a14:m>
                <a:endParaRPr lang="en-US" sz="2800" dirty="0">
                  <a:solidFill>
                    <a:srgbClr val="0070C0"/>
                  </a:solidFill>
                  <a:latin typeface="Candara" panose="020E0502030303020204" pitchFamily="34" charset="0"/>
                  <a:ea typeface="Helvetica" charset="0"/>
                  <a:cs typeface="Helvetica" charset="0"/>
                </a:endParaRPr>
              </a:p>
            </p:txBody>
          </p:sp>
        </mc:Choice>
        <mc:Fallback xmlns="">
          <p:sp>
            <p:nvSpPr>
              <p:cNvPr id="7" name="TextBox 6">
                <a:extLst>
                  <a:ext uri="{FF2B5EF4-FFF2-40B4-BE49-F238E27FC236}">
                    <a16:creationId xmlns:a16="http://schemas.microsoft.com/office/drawing/2014/main" id="{AB92562D-A78E-B3E4-4669-4D1C3348152B}"/>
                  </a:ext>
                </a:extLst>
              </p:cNvPr>
              <p:cNvSpPr txBox="1">
                <a:spLocks noRot="1" noChangeAspect="1" noMove="1" noResize="1" noEditPoints="1" noAdjustHandles="1" noChangeArrowheads="1" noChangeShapeType="1" noTextEdit="1"/>
              </p:cNvSpPr>
              <p:nvPr/>
            </p:nvSpPr>
            <p:spPr>
              <a:xfrm>
                <a:off x="512782" y="2945859"/>
                <a:ext cx="10126133" cy="3419590"/>
              </a:xfrm>
              <a:prstGeom prst="rect">
                <a:avLst/>
              </a:prstGeom>
              <a:blipFill>
                <a:blip r:embed="rId6"/>
                <a:stretch>
                  <a:fillRect l="-1253" b="-42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AADE5216-86CD-9ED6-9D4A-9AF409F985E0}"/>
                  </a:ext>
                </a:extLst>
              </p:cNvPr>
              <p:cNvSpPr/>
              <p:nvPr/>
            </p:nvSpPr>
            <p:spPr>
              <a:xfrm>
                <a:off x="7163919" y="5252492"/>
                <a:ext cx="4340740" cy="1087157"/>
              </a:xfrm>
              <a:prstGeom prst="rect">
                <a:avLst/>
              </a:prstGeom>
              <a:solidFill>
                <a:srgbClr val="FFFF00"/>
              </a:solidFill>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3200" b="0" i="0" smtClean="0">
                          <a:solidFill>
                            <a:srgbClr val="C00000"/>
                          </a:solidFill>
                          <a:latin typeface="Cambria Math" panose="02040503050406030204" pitchFamily="18" charset="0"/>
                          <a:ea typeface="Helvetica" charset="0"/>
                          <a:cs typeface="Helvetica" charset="0"/>
                        </a:rPr>
                        <m:t>Var</m:t>
                      </m:r>
                      <m:r>
                        <a:rPr lang="en-US" sz="3200" b="0" i="0" smtClean="0">
                          <a:solidFill>
                            <a:srgbClr val="C00000"/>
                          </a:solidFill>
                          <a:latin typeface="Cambria Math" panose="02040503050406030204" pitchFamily="18" charset="0"/>
                          <a:ea typeface="Helvetica" charset="0"/>
                          <a:cs typeface="Helvetica" charset="0"/>
                        </a:rPr>
                        <m:t> (</m:t>
                      </m:r>
                      <m:acc>
                        <m:accPr>
                          <m:chr m:val="̂"/>
                          <m:ctrlPr>
                            <a:rPr lang="en-US" sz="3200" i="1" dirty="0" smtClean="0">
                              <a:solidFill>
                                <a:srgbClr val="C00000"/>
                              </a:solidFill>
                              <a:latin typeface="Cambria Math" panose="02040503050406030204" pitchFamily="18" charset="0"/>
                              <a:ea typeface="Source Code Pro"/>
                              <a:cs typeface="Source Code Pro"/>
                              <a:sym typeface="Source Code Pro"/>
                            </a:rPr>
                          </m:ctrlPr>
                        </m:accPr>
                        <m:e>
                          <m:r>
                            <m:rPr>
                              <m:sty m:val="p"/>
                            </m:rPr>
                            <a:rPr lang="en-US" sz="3200" dirty="0" err="1">
                              <a:solidFill>
                                <a:srgbClr val="C00000"/>
                              </a:solidFill>
                              <a:latin typeface="Cambria Math" panose="02040503050406030204" pitchFamily="18" charset="0"/>
                              <a:ea typeface="Source Code Pro"/>
                              <a:cs typeface="Source Code Pro"/>
                              <a:sym typeface="Source Code Pro"/>
                            </a:rPr>
                            <m:t>val</m:t>
                          </m:r>
                        </m:e>
                      </m:acc>
                      <m:r>
                        <a:rPr lang="en-US" sz="3200" b="0" i="1" dirty="0" smtClean="0">
                          <a:solidFill>
                            <a:srgbClr val="C00000"/>
                          </a:solidFill>
                          <a:latin typeface="Cambria Math" panose="02040503050406030204" pitchFamily="18" charset="0"/>
                          <a:ea typeface="Source Code Pro"/>
                          <a:cs typeface="Source Code Pro"/>
                          <a:sym typeface="Source Code Pro"/>
                        </a:rPr>
                        <m:t>) =</m:t>
                      </m:r>
                      <m:f>
                        <m:fPr>
                          <m:ctrlPr>
                            <a:rPr lang="en-US" sz="3200" b="0" i="1" smtClean="0">
                              <a:solidFill>
                                <a:srgbClr val="C00000"/>
                              </a:solidFill>
                              <a:latin typeface="Cambria Math" panose="02040503050406030204" pitchFamily="18" charset="0"/>
                              <a:ea typeface="Helvetica" charset="0"/>
                              <a:cs typeface="Helvetica" charset="0"/>
                            </a:rPr>
                          </m:ctrlPr>
                        </m:fPr>
                        <m:num>
                          <m:r>
                            <a:rPr lang="en-US" sz="3200" b="0" i="0" smtClean="0">
                              <a:solidFill>
                                <a:srgbClr val="C00000"/>
                              </a:solidFill>
                              <a:latin typeface="Cambria Math" panose="02040503050406030204" pitchFamily="18" charset="0"/>
                              <a:ea typeface="Helvetica" charset="0"/>
                              <a:cs typeface="Helvetica" charset="0"/>
                            </a:rPr>
                            <m:t>1</m:t>
                          </m:r>
                        </m:num>
                        <m:den>
                          <m:r>
                            <a:rPr lang="en-US" sz="3200" b="0" i="1" smtClean="0">
                              <a:solidFill>
                                <a:srgbClr val="C00000"/>
                              </a:solidFill>
                              <a:latin typeface="Cambria Math" panose="02040503050406030204" pitchFamily="18" charset="0"/>
                              <a:ea typeface="Helvetica" charset="0"/>
                              <a:cs typeface="Helvetica" charset="0"/>
                            </a:rPr>
                            <m:t>𝑘</m:t>
                          </m:r>
                        </m:den>
                      </m:f>
                      <m:f>
                        <m:fPr>
                          <m:ctrlPr>
                            <a:rPr lang="en-US" sz="3200" i="1">
                              <a:solidFill>
                                <a:srgbClr val="C00000"/>
                              </a:solidFill>
                              <a:latin typeface="Cambria Math" panose="02040503050406030204" pitchFamily="18" charset="0"/>
                              <a:ea typeface="Source Code Pro"/>
                              <a:cs typeface="Source Code Pro"/>
                              <a:sym typeface="Source Code Pro"/>
                            </a:rPr>
                          </m:ctrlPr>
                        </m:fPr>
                        <m:num>
                          <m:r>
                            <a:rPr lang="en-US" sz="3200" i="1">
                              <a:solidFill>
                                <a:srgbClr val="C00000"/>
                              </a:solidFill>
                              <a:latin typeface="Cambria Math" panose="02040503050406030204" pitchFamily="18" charset="0"/>
                              <a:ea typeface="Source Code Pro"/>
                              <a:cs typeface="Source Code Pro"/>
                              <a:sym typeface="Source Code Pro"/>
                            </a:rPr>
                            <m:t>1</m:t>
                          </m:r>
                        </m:num>
                        <m:den>
                          <m:sSup>
                            <m:sSupPr>
                              <m:ctrlPr>
                                <a:rPr lang="en-US" sz="3200" i="1">
                                  <a:solidFill>
                                    <a:srgbClr val="C00000"/>
                                  </a:solidFill>
                                  <a:latin typeface="Cambria Math" panose="02040503050406030204" pitchFamily="18" charset="0"/>
                                  <a:ea typeface="Source Code Pro"/>
                                  <a:cs typeface="Source Code Pro"/>
                                  <a:sym typeface="Source Code Pro"/>
                                </a:rPr>
                              </m:ctrlPr>
                            </m:sSupPr>
                            <m:e>
                              <m:d>
                                <m:dPr>
                                  <m:ctrlPr>
                                    <a:rPr lang="en-US" sz="3200" i="1">
                                      <a:solidFill>
                                        <a:srgbClr val="C00000"/>
                                      </a:solidFill>
                                      <a:latin typeface="Cambria Math" panose="02040503050406030204" pitchFamily="18" charset="0"/>
                                      <a:ea typeface="Source Code Pro"/>
                                      <a:cs typeface="Source Code Pro"/>
                                      <a:sym typeface="Source Code Pro"/>
                                    </a:rPr>
                                  </m:ctrlPr>
                                </m:dPr>
                                <m:e>
                                  <m:r>
                                    <a:rPr lang="en-US" sz="3200" i="1" smtClean="0">
                                      <a:solidFill>
                                        <a:srgbClr val="036A18"/>
                                      </a:solidFill>
                                      <a:latin typeface="Cambria Math" panose="02040503050406030204" pitchFamily="18" charset="0"/>
                                      <a:ea typeface="Source Code Pro"/>
                                      <a:cs typeface="Source Code Pro"/>
                                      <a:sym typeface="Source Code Pro"/>
                                    </a:rPr>
                                    <m:t>𝑚</m:t>
                                  </m:r>
                                  <m:r>
                                    <a:rPr lang="en-US" sz="3200" i="1">
                                      <a:solidFill>
                                        <a:srgbClr val="C00000"/>
                                      </a:solidFill>
                                      <a:latin typeface="Cambria Math" panose="02040503050406030204" pitchFamily="18" charset="0"/>
                                      <a:ea typeface="Source Code Pro"/>
                                      <a:cs typeface="Source Code Pro"/>
                                      <a:sym typeface="Source Code Pro"/>
                                    </a:rPr>
                                    <m:t>+1</m:t>
                                  </m:r>
                                </m:e>
                              </m:d>
                            </m:e>
                            <m:sup>
                              <m:r>
                                <a:rPr lang="en-US" sz="3200" i="1">
                                  <a:solidFill>
                                    <a:srgbClr val="C00000"/>
                                  </a:solidFill>
                                  <a:latin typeface="Cambria Math" panose="02040503050406030204" pitchFamily="18" charset="0"/>
                                  <a:ea typeface="Source Code Pro"/>
                                  <a:cs typeface="Source Code Pro"/>
                                  <a:sym typeface="Source Code Pro"/>
                                </a:rPr>
                                <m:t>2</m:t>
                              </m:r>
                            </m:sup>
                          </m:sSup>
                        </m:den>
                      </m:f>
                    </m:oMath>
                  </m:oMathPara>
                </a14:m>
                <a:endParaRPr lang="en-US" sz="3200" dirty="0">
                  <a:solidFill>
                    <a:srgbClr val="C00000"/>
                  </a:solidFill>
                </a:endParaRPr>
              </a:p>
            </p:txBody>
          </p:sp>
        </mc:Choice>
        <mc:Fallback xmlns="">
          <p:sp>
            <p:nvSpPr>
              <p:cNvPr id="10" name="Rectangle 9">
                <a:extLst>
                  <a:ext uri="{FF2B5EF4-FFF2-40B4-BE49-F238E27FC236}">
                    <a16:creationId xmlns:a16="http://schemas.microsoft.com/office/drawing/2014/main" id="{AADE5216-86CD-9ED6-9D4A-9AF409F985E0}"/>
                  </a:ext>
                </a:extLst>
              </p:cNvPr>
              <p:cNvSpPr>
                <a:spLocks noRot="1" noChangeAspect="1" noMove="1" noResize="1" noEditPoints="1" noAdjustHandles="1" noChangeArrowheads="1" noChangeShapeType="1" noTextEdit="1"/>
              </p:cNvSpPr>
              <p:nvPr/>
            </p:nvSpPr>
            <p:spPr>
              <a:xfrm>
                <a:off x="7163919" y="5252492"/>
                <a:ext cx="4340740" cy="1087157"/>
              </a:xfrm>
              <a:prstGeom prst="rect">
                <a:avLst/>
              </a:prstGeom>
              <a:blipFill>
                <a:blip r:embed="rId7"/>
                <a:stretch>
                  <a:fillRect b="-1149"/>
                </a:stretch>
              </a:blipFill>
            </p:spPr>
            <p:txBody>
              <a:bodyPr/>
              <a:lstStyle/>
              <a:p>
                <a:r>
                  <a:rPr lang="en-US">
                    <a:noFill/>
                  </a:rPr>
                  <a:t> </a:t>
                </a:r>
              </a:p>
            </p:txBody>
          </p:sp>
        </mc:Fallback>
      </mc:AlternateContent>
    </p:spTree>
    <p:extLst>
      <p:ext uri="{BB962C8B-B14F-4D97-AF65-F5344CB8AC3E}">
        <p14:creationId xmlns:p14="http://schemas.microsoft.com/office/powerpoint/2010/main" val="309709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A443E-D87A-49DF-D678-5A98A957924C}"/>
              </a:ext>
            </a:extLst>
          </p:cNvPr>
          <p:cNvSpPr>
            <a:spLocks noGrp="1"/>
          </p:cNvSpPr>
          <p:nvPr>
            <p:ph type="title"/>
          </p:nvPr>
        </p:nvSpPr>
        <p:spPr>
          <a:xfrm>
            <a:off x="487680" y="1298767"/>
            <a:ext cx="10972800" cy="878301"/>
          </a:xfrm>
        </p:spPr>
        <p:txBody>
          <a:bodyPr/>
          <a:lstStyle/>
          <a:p>
            <a:r>
              <a:rPr lang="en-US" dirty="0"/>
              <a:t>How do we get a handle on how many hash functions to use?</a:t>
            </a:r>
          </a:p>
        </p:txBody>
      </p:sp>
      <p:sp>
        <p:nvSpPr>
          <p:cNvPr id="3" name="Google Shape;130;p20">
            <a:extLst>
              <a:ext uri="{FF2B5EF4-FFF2-40B4-BE49-F238E27FC236}">
                <a16:creationId xmlns:a16="http://schemas.microsoft.com/office/drawing/2014/main" id="{AB11F090-6338-3BB4-700C-6BF24D1E3633}"/>
              </a:ext>
            </a:extLst>
          </p:cNvPr>
          <p:cNvSpPr txBox="1"/>
          <p:nvPr/>
        </p:nvSpPr>
        <p:spPr>
          <a:xfrm>
            <a:off x="1211072" y="2343912"/>
            <a:ext cx="4350650" cy="1304774"/>
          </a:xfrm>
          <a:prstGeom prst="rect">
            <a:avLst/>
          </a:prstGeom>
          <a:noFill/>
          <a:ln>
            <a:noFill/>
          </a:ln>
        </p:spPr>
        <p:txBody>
          <a:bodyPr spcFirstLastPara="1" wrap="square" lIns="121900" tIns="121900" rIns="121900" bIns="121900" anchor="t" anchorCtr="0">
            <a:noAutofit/>
          </a:bodyPr>
          <a:lstStyle/>
          <a:p>
            <a:r>
              <a:rPr lang="en-US" sz="3600" b="1" dirty="0">
                <a:solidFill>
                  <a:srgbClr val="C00000"/>
                </a:solidFill>
                <a:latin typeface="Candara" panose="020E0502030303020204" pitchFamily="34" charset="0"/>
                <a:ea typeface="Source Code Pro"/>
                <a:cs typeface="Source Code Pro"/>
                <a:sym typeface="Source Code Pro"/>
              </a:rPr>
              <a:t>CLT</a:t>
            </a:r>
          </a:p>
          <a:p>
            <a:endParaRPr lang="en-US" sz="3600" b="1" dirty="0">
              <a:solidFill>
                <a:srgbClr val="C00000"/>
              </a:solidFill>
              <a:latin typeface="Candara" panose="020E0502030303020204" pitchFamily="34" charset="0"/>
              <a:ea typeface="Source Code Pro"/>
              <a:cs typeface="Source Code Pro"/>
              <a:sym typeface="Source Code Pro"/>
            </a:endParaRPr>
          </a:p>
          <a:p>
            <a:r>
              <a:rPr lang="en-US" sz="3600" b="1" dirty="0">
                <a:solidFill>
                  <a:srgbClr val="C00000"/>
                </a:solidFill>
                <a:latin typeface="Candara" panose="020E0502030303020204" pitchFamily="34" charset="0"/>
                <a:ea typeface="Source Code Pro"/>
                <a:cs typeface="Source Code Pro"/>
                <a:sym typeface="Source Code Pro"/>
              </a:rPr>
              <a:t>Tail bounds</a:t>
            </a:r>
          </a:p>
        </p:txBody>
      </p:sp>
    </p:spTree>
    <p:extLst>
      <p:ext uri="{BB962C8B-B14F-4D97-AF65-F5344CB8AC3E}">
        <p14:creationId xmlns:p14="http://schemas.microsoft.com/office/powerpoint/2010/main" val="41304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88B41-B726-4BBB-B931-2DBAB57F4D5B}"/>
              </a:ext>
            </a:extLst>
          </p:cNvPr>
          <p:cNvSpPr>
            <a:spLocks noGrp="1"/>
          </p:cNvSpPr>
          <p:nvPr>
            <p:ph type="title"/>
          </p:nvPr>
        </p:nvSpPr>
        <p:spPr/>
        <p:txBody>
          <a:bodyPr/>
          <a:lstStyle/>
          <a:p>
            <a:r>
              <a:rPr lang="en-US" dirty="0"/>
              <a:t>Tail Bounds (Idea)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AE24DD5-DE58-4571-8CF9-0DB1C43ADB83}"/>
                  </a:ext>
                </a:extLst>
              </p:cNvPr>
              <p:cNvSpPr>
                <a:spLocks noGrp="1"/>
              </p:cNvSpPr>
              <p:nvPr>
                <p:ph idx="1"/>
              </p:nvPr>
            </p:nvSpPr>
            <p:spPr>
              <a:xfrm>
                <a:off x="744511" y="1406666"/>
                <a:ext cx="10972800" cy="4949685"/>
              </a:xfrm>
            </p:spPr>
            <p:txBody>
              <a:bodyPr>
                <a:normAutofit lnSpcReduction="10000"/>
              </a:bodyPr>
              <a:lstStyle/>
              <a:p>
                <a:pPr marL="0" indent="0">
                  <a:buNone/>
                </a:pPr>
                <a:r>
                  <a:rPr lang="en-US" dirty="0"/>
                  <a:t>Bounding the probability a random variable is far from its mean. Usually statements of the form:</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unc>
                        <m:funcPr>
                          <m:ctrlPr>
                            <a:rPr lang="en-US" i="1">
                              <a:solidFill>
                                <a:srgbClr val="0070C0"/>
                              </a:solidFill>
                              <a:latin typeface="Cambria Math" panose="02040503050406030204" pitchFamily="18" charset="0"/>
                            </a:rPr>
                          </m:ctrlPr>
                        </m:funcPr>
                        <m:fName>
                          <m:r>
                            <m:rPr>
                              <m:sty m:val="p"/>
                            </m:rPr>
                            <a:rPr lang="en-US">
                              <a:solidFill>
                                <a:srgbClr val="0070C0"/>
                              </a:solidFill>
                              <a:latin typeface="Cambria Math" panose="02040503050406030204" pitchFamily="18" charset="0"/>
                            </a:rPr>
                            <m:t>Pr</m:t>
                          </m:r>
                        </m:fName>
                        <m:e>
                          <m:d>
                            <m:dPr>
                              <m:ctrlPr>
                                <a:rPr lang="en-US" i="1">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𝑋</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𝑎</m:t>
                              </m:r>
                            </m:e>
                          </m:d>
                        </m:e>
                      </m:func>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𝑏</m:t>
                      </m:r>
                    </m:oMath>
                  </m:oMathPara>
                </a14:m>
                <a:endParaRPr lang="en-US" dirty="0"/>
              </a:p>
              <a:p>
                <a:pPr marL="0" indent="0">
                  <a:buNone/>
                </a:pPr>
                <a14:m>
                  <m:oMathPara xmlns:m="http://schemas.openxmlformats.org/officeDocument/2006/math">
                    <m:oMathParaPr>
                      <m:jc m:val="centerGroup"/>
                    </m:oMathParaPr>
                    <m:oMath xmlns:m="http://schemas.openxmlformats.org/officeDocument/2006/math">
                      <m:func>
                        <m:funcPr>
                          <m:ctrlPr>
                            <a:rPr lang="en-US" i="1">
                              <a:solidFill>
                                <a:srgbClr val="0070C0"/>
                              </a:solidFill>
                              <a:latin typeface="Cambria Math" panose="02040503050406030204" pitchFamily="18" charset="0"/>
                            </a:rPr>
                          </m:ctrlPr>
                        </m:funcPr>
                        <m:fName>
                          <m:r>
                            <m:rPr>
                              <m:sty m:val="p"/>
                            </m:rPr>
                            <a:rPr lang="en-US">
                              <a:solidFill>
                                <a:srgbClr val="0070C0"/>
                              </a:solidFill>
                              <a:latin typeface="Cambria Math" panose="02040503050406030204" pitchFamily="18" charset="0"/>
                            </a:rPr>
                            <m:t>Pr</m:t>
                          </m:r>
                        </m:fName>
                        <m:e>
                          <m:d>
                            <m:dPr>
                              <m:ctrlPr>
                                <a:rPr lang="en-US" i="1">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𝑋</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𝐸</m:t>
                              </m:r>
                              <m:d>
                                <m:dPr>
                                  <m:begChr m:val="["/>
                                  <m:endChr m:val="]"/>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𝑋</m:t>
                                  </m:r>
                                </m:e>
                              </m:d>
                              <m:r>
                                <a:rPr lang="en-US" b="0" i="1" smtClean="0">
                                  <a:solidFill>
                                    <a:srgbClr val="0070C0"/>
                                  </a:solidFill>
                                  <a:latin typeface="Cambria Math" panose="02040503050406030204" pitchFamily="18" charset="0"/>
                                </a:rPr>
                                <m:t>|</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𝑎</m:t>
                              </m:r>
                            </m:e>
                          </m:d>
                        </m:e>
                      </m:func>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𝑏</m:t>
                      </m:r>
                    </m:oMath>
                  </m:oMathPara>
                </a14:m>
                <a:endParaRPr lang="en-US" dirty="0"/>
              </a:p>
              <a:p>
                <a:pPr marL="0" indent="0">
                  <a:buNone/>
                </a:pPr>
                <a:endParaRPr lang="en-US" dirty="0"/>
              </a:p>
              <a:p>
                <a:pPr marL="0" indent="0">
                  <a:buNone/>
                </a:pPr>
                <a:r>
                  <a:rPr lang="en-US" dirty="0"/>
                  <a:t>Useful tool when</a:t>
                </a:r>
              </a:p>
              <a:p>
                <a:r>
                  <a:rPr lang="en-US" dirty="0"/>
                  <a:t>An approximation that is easy to compute is sufficient</a:t>
                </a:r>
              </a:p>
              <a:p>
                <a:r>
                  <a:rPr lang="en-US" dirty="0"/>
                  <a:t>The process is too complex to analyze exactly</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CAE24DD5-DE58-4571-8CF9-0DB1C43ADB83}"/>
                  </a:ext>
                </a:extLst>
              </p:cNvPr>
              <p:cNvSpPr>
                <a:spLocks noGrp="1" noRot="1" noChangeAspect="1" noMove="1" noResize="1" noEditPoints="1" noAdjustHandles="1" noChangeArrowheads="1" noChangeShapeType="1" noTextEdit="1"/>
              </p:cNvSpPr>
              <p:nvPr>
                <p:ph idx="1"/>
              </p:nvPr>
            </p:nvSpPr>
            <p:spPr>
              <a:xfrm>
                <a:off x="744511" y="1406666"/>
                <a:ext cx="10972800" cy="4949685"/>
              </a:xfrm>
              <a:blipFill>
                <a:blip r:embed="rId2"/>
                <a:stretch>
                  <a:fillRect l="-1387" t="-255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B8ACE58-DFD3-4F36-B047-B10AA7B8DEF8}"/>
              </a:ext>
            </a:extLst>
          </p:cNvPr>
          <p:cNvSpPr>
            <a:spLocks noGrp="1"/>
          </p:cNvSpPr>
          <p:nvPr>
            <p:ph type="sldNum" sz="quarter" idx="12"/>
          </p:nvPr>
        </p:nvSpPr>
        <p:spPr/>
        <p:txBody>
          <a:bodyPr/>
          <a:lstStyle/>
          <a:p>
            <a:fld id="{39E65F0E-D8D0-8548-A870-8F1E432EFAAD}" type="slidenum">
              <a:rPr lang="en-US" smtClean="0"/>
              <a:pPr/>
              <a:t>34</a:t>
            </a:fld>
            <a:endParaRPr lang="en-US" dirty="0"/>
          </a:p>
        </p:txBody>
      </p:sp>
    </p:spTree>
    <p:extLst>
      <p:ext uri="{BB962C8B-B14F-4D97-AF65-F5344CB8AC3E}">
        <p14:creationId xmlns:p14="http://schemas.microsoft.com/office/powerpoint/2010/main" val="3591082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CD80-8524-F34A-AE99-C656AD7AC0F4}"/>
              </a:ext>
            </a:extLst>
          </p:cNvPr>
          <p:cNvSpPr>
            <a:spLocks noGrp="1"/>
          </p:cNvSpPr>
          <p:nvPr>
            <p:ph type="title"/>
          </p:nvPr>
        </p:nvSpPr>
        <p:spPr/>
        <p:txBody>
          <a:bodyPr/>
          <a:lstStyle/>
          <a:p>
            <a:r>
              <a:rPr lang="en-US" dirty="0"/>
              <a:t>Key point</a:t>
            </a:r>
          </a:p>
        </p:txBody>
      </p:sp>
      <p:sp>
        <p:nvSpPr>
          <p:cNvPr id="3" name="Content Placeholder 2">
            <a:extLst>
              <a:ext uri="{FF2B5EF4-FFF2-40B4-BE49-F238E27FC236}">
                <a16:creationId xmlns:a16="http://schemas.microsoft.com/office/drawing/2014/main" id="{7AECD4CF-B124-2C46-A940-32B3299E83A4}"/>
              </a:ext>
            </a:extLst>
          </p:cNvPr>
          <p:cNvSpPr>
            <a:spLocks noGrp="1"/>
          </p:cNvSpPr>
          <p:nvPr>
            <p:ph idx="1"/>
          </p:nvPr>
        </p:nvSpPr>
        <p:spPr/>
        <p:txBody>
          <a:bodyPr>
            <a:normAutofit/>
          </a:bodyPr>
          <a:lstStyle/>
          <a:p>
            <a:r>
              <a:rPr lang="en-US" dirty="0"/>
              <a:t>A random variable might almost never be at least its expectation. </a:t>
            </a:r>
          </a:p>
          <a:p>
            <a:r>
              <a:rPr lang="en-US" dirty="0"/>
              <a:t>Similarly, a random variable might almost always be at least its expectation or even much bigger.</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3799B2C-55FF-824B-883F-57617D196946}"/>
              </a:ext>
            </a:extLst>
          </p:cNvPr>
          <p:cNvSpPr>
            <a:spLocks noGrp="1"/>
          </p:cNvSpPr>
          <p:nvPr>
            <p:ph type="sldNum" sz="quarter" idx="12"/>
          </p:nvPr>
        </p:nvSpPr>
        <p:spPr/>
        <p:txBody>
          <a:bodyPr/>
          <a:lstStyle/>
          <a:p>
            <a:fld id="{39E65F0E-D8D0-8548-A870-8F1E432EFAAD}" type="slidenum">
              <a:rPr lang="en-US" smtClean="0"/>
              <a:pPr/>
              <a:t>35</a:t>
            </a:fld>
            <a:endParaRPr lang="en-US" dirty="0"/>
          </a:p>
        </p:txBody>
      </p:sp>
    </p:spTree>
    <p:extLst>
      <p:ext uri="{BB962C8B-B14F-4D97-AF65-F5344CB8AC3E}">
        <p14:creationId xmlns:p14="http://schemas.microsoft.com/office/powerpoint/2010/main" val="1267159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22575-9EA5-E26A-3402-C6202497C0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F5516F-1F68-2B92-6544-D241BC72915A}"/>
              </a:ext>
            </a:extLst>
          </p:cNvPr>
          <p:cNvSpPr>
            <a:spLocks noGrp="1"/>
          </p:cNvSpPr>
          <p:nvPr>
            <p:ph type="title"/>
          </p:nvPr>
        </p:nvSpPr>
        <p:spPr/>
        <p:txBody>
          <a:bodyPr/>
          <a:lstStyle/>
          <a:p>
            <a:r>
              <a:rPr lang="en-US" dirty="0"/>
              <a:t>Tail Bounds</a:t>
            </a:r>
          </a:p>
        </p:txBody>
      </p:sp>
      <p:sp>
        <p:nvSpPr>
          <p:cNvPr id="3" name="Content Placeholder 2">
            <a:extLst>
              <a:ext uri="{FF2B5EF4-FFF2-40B4-BE49-F238E27FC236}">
                <a16:creationId xmlns:a16="http://schemas.microsoft.com/office/drawing/2014/main" id="{051A84FF-4795-2A5E-1FDF-BF8E4AE08685}"/>
              </a:ext>
            </a:extLst>
          </p:cNvPr>
          <p:cNvSpPr>
            <a:spLocks noGrp="1"/>
          </p:cNvSpPr>
          <p:nvPr>
            <p:ph idx="1"/>
          </p:nvPr>
        </p:nvSpPr>
        <p:spPr/>
        <p:txBody>
          <a:bodyPr/>
          <a:lstStyle/>
          <a:p>
            <a:pPr marL="0" indent="0">
              <a:buNone/>
            </a:pPr>
            <a:r>
              <a:rPr lang="en-US" dirty="0"/>
              <a:t>Generally, the more you know about your random variable the better tail bounds you can get.</a:t>
            </a:r>
          </a:p>
          <a:p>
            <a:pPr marL="0" indent="0">
              <a:buNone/>
            </a:pPr>
            <a:endParaRPr lang="en-US" dirty="0"/>
          </a:p>
          <a:p>
            <a:r>
              <a:rPr lang="en-US" dirty="0">
                <a:solidFill>
                  <a:schemeClr val="tx2"/>
                </a:solidFill>
              </a:rPr>
              <a:t>Markov’s Inequality</a:t>
            </a:r>
          </a:p>
          <a:p>
            <a:r>
              <a:rPr lang="en-US" dirty="0">
                <a:solidFill>
                  <a:schemeClr val="tx1">
                    <a:lumMod val="50000"/>
                    <a:lumOff val="50000"/>
                  </a:schemeClr>
                </a:solidFill>
              </a:rPr>
              <a:t>Chebyshev’s Inequality</a:t>
            </a:r>
          </a:p>
          <a:p>
            <a:pPr marL="0" indent="0">
              <a:buNone/>
            </a:pPr>
            <a:endParaRPr lang="en-US" dirty="0"/>
          </a:p>
        </p:txBody>
      </p:sp>
      <p:sp>
        <p:nvSpPr>
          <p:cNvPr id="4" name="Slide Number Placeholder 3">
            <a:extLst>
              <a:ext uri="{FF2B5EF4-FFF2-40B4-BE49-F238E27FC236}">
                <a16:creationId xmlns:a16="http://schemas.microsoft.com/office/drawing/2014/main" id="{2EBFDFB0-8971-8F3E-1BC5-C4F63CC5C474}"/>
              </a:ext>
            </a:extLst>
          </p:cNvPr>
          <p:cNvSpPr>
            <a:spLocks noGrp="1"/>
          </p:cNvSpPr>
          <p:nvPr>
            <p:ph type="sldNum" sz="quarter" idx="12"/>
          </p:nvPr>
        </p:nvSpPr>
        <p:spPr/>
        <p:txBody>
          <a:bodyPr/>
          <a:lstStyle/>
          <a:p>
            <a:fld id="{39E65F0E-D8D0-8548-A870-8F1E432EFAAD}" type="slidenum">
              <a:rPr lang="en-US" smtClean="0"/>
              <a:pPr/>
              <a:t>36</a:t>
            </a:fld>
            <a:endParaRPr lang="en-US" dirty="0"/>
          </a:p>
        </p:txBody>
      </p:sp>
      <p:sp>
        <p:nvSpPr>
          <p:cNvPr id="5" name="Pentagon 4">
            <a:extLst>
              <a:ext uri="{FF2B5EF4-FFF2-40B4-BE49-F238E27FC236}">
                <a16:creationId xmlns:a16="http://schemas.microsoft.com/office/drawing/2014/main" id="{673C0962-A8C7-ACED-CEE1-86C324F8E60A}"/>
              </a:ext>
            </a:extLst>
          </p:cNvPr>
          <p:cNvSpPr/>
          <p:nvPr/>
        </p:nvSpPr>
        <p:spPr>
          <a:xfrm rot="10800000">
            <a:off x="5123357" y="3308604"/>
            <a:ext cx="342681" cy="240791"/>
          </a:xfrm>
          <a:prstGeom prst="homePlate">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7637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7EE6A-0C79-D646-85B9-E0CC8B69501E}"/>
              </a:ext>
            </a:extLst>
          </p:cNvPr>
          <p:cNvSpPr>
            <a:spLocks noGrp="1"/>
          </p:cNvSpPr>
          <p:nvPr>
            <p:ph type="title"/>
          </p:nvPr>
        </p:nvSpPr>
        <p:spPr/>
        <p:txBody>
          <a:bodyPr/>
          <a:lstStyle/>
          <a:p>
            <a:r>
              <a:rPr lang="en-US" dirty="0"/>
              <a:t>Markov’s Inequality </a:t>
            </a:r>
          </a:p>
        </p:txBody>
      </p:sp>
      <p:sp>
        <p:nvSpPr>
          <p:cNvPr id="4" name="Slide Number Placeholder 3">
            <a:extLst>
              <a:ext uri="{FF2B5EF4-FFF2-40B4-BE49-F238E27FC236}">
                <a16:creationId xmlns:a16="http://schemas.microsoft.com/office/drawing/2014/main" id="{F79A6747-3BE4-2642-8BFA-33A843E2163B}"/>
              </a:ext>
            </a:extLst>
          </p:cNvPr>
          <p:cNvSpPr>
            <a:spLocks noGrp="1"/>
          </p:cNvSpPr>
          <p:nvPr>
            <p:ph type="sldNum" sz="quarter" idx="12"/>
          </p:nvPr>
        </p:nvSpPr>
        <p:spPr/>
        <p:txBody>
          <a:bodyPr/>
          <a:lstStyle/>
          <a:p>
            <a:fld id="{39E65F0E-D8D0-8548-A870-8F1E432EFAAD}" type="slidenum">
              <a:rPr lang="en-US" smtClean="0"/>
              <a:pPr/>
              <a:t>37</a:t>
            </a:fld>
            <a:endParaRPr lang="en-US"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3038428-2A7A-3443-9296-F45A07C0FE5B}"/>
                  </a:ext>
                </a:extLst>
              </p:cNvPr>
              <p:cNvSpPr txBox="1"/>
              <p:nvPr/>
            </p:nvSpPr>
            <p:spPr>
              <a:xfrm>
                <a:off x="609600" y="1581612"/>
                <a:ext cx="10972800" cy="4382738"/>
              </a:xfrm>
              <a:prstGeom prst="rect">
                <a:avLst/>
              </a:prstGeom>
              <a:noFill/>
              <a:ln>
                <a:solidFill>
                  <a:srgbClr val="036A18"/>
                </a:solidFill>
                <a:prstDash val="dash"/>
              </a:ln>
            </p:spPr>
            <p:txBody>
              <a:bodyPr wrap="square" lIns="182880" tIns="182880" rIns="182880" bIns="182880" rtlCol="0">
                <a:spAutoFit/>
              </a:bodyPr>
              <a:lstStyle/>
              <a:p>
                <a:r>
                  <a:rPr lang="en-US" sz="2800" b="1" dirty="0">
                    <a:solidFill>
                      <a:srgbClr val="036A18"/>
                    </a:solidFill>
                    <a:latin typeface="Candara" panose="020E0502030303020204" pitchFamily="34" charset="0"/>
                    <a:ea typeface="Helvetica" charset="0"/>
                    <a:cs typeface="Helvetica" charset="0"/>
                  </a:rPr>
                  <a:t>Theorem. </a:t>
                </a:r>
                <a:r>
                  <a:rPr lang="en-US" sz="2800" b="0" dirty="0">
                    <a:latin typeface="Candara" panose="020E0502030303020204" pitchFamily="34" charset="0"/>
                    <a:ea typeface="Helvetica" charset="0"/>
                    <a:cs typeface="Helvetica" charset="0"/>
                  </a:rPr>
                  <a:t>Let </a:t>
                </a:r>
                <a14:m>
                  <m:oMath xmlns:m="http://schemas.openxmlformats.org/officeDocument/2006/math">
                    <m:r>
                      <a:rPr lang="en-US" sz="2800" b="0" i="1" smtClean="0">
                        <a:solidFill>
                          <a:srgbClr val="0070C0"/>
                        </a:solidFill>
                        <a:latin typeface="Cambria Math" panose="02040503050406030204" pitchFamily="18" charset="0"/>
                        <a:ea typeface="Helvetica" charset="0"/>
                        <a:cs typeface="Helvetica" charset="0"/>
                      </a:rPr>
                      <m:t>𝑋</m:t>
                    </m:r>
                  </m:oMath>
                </a14:m>
                <a:r>
                  <a:rPr lang="en-US" sz="2800" b="0" dirty="0">
                    <a:latin typeface="Candara" panose="020E0502030303020204" pitchFamily="34" charset="0"/>
                    <a:ea typeface="Helvetica" charset="0"/>
                    <a:cs typeface="Helvetica" charset="0"/>
                  </a:rPr>
                  <a:t> be a random variable taking only non-negative values. Then, for any </a:t>
                </a:r>
                <a14:m>
                  <m:oMath xmlns:m="http://schemas.openxmlformats.org/officeDocument/2006/math">
                    <m:r>
                      <a:rPr lang="en-US" sz="2800" b="0" i="1" smtClean="0">
                        <a:solidFill>
                          <a:srgbClr val="0070C0"/>
                        </a:solidFill>
                        <a:latin typeface="Cambria Math" panose="02040503050406030204" pitchFamily="18" charset="0"/>
                        <a:ea typeface="Helvetica" charset="0"/>
                        <a:cs typeface="Helvetica" charset="0"/>
                      </a:rPr>
                      <m:t>𝑡</m:t>
                    </m:r>
                    <m:r>
                      <a:rPr lang="en-US" sz="2800" b="0" i="1" smtClean="0">
                        <a:solidFill>
                          <a:srgbClr val="0070C0"/>
                        </a:solidFill>
                        <a:latin typeface="Cambria Math" panose="02040503050406030204" pitchFamily="18" charset="0"/>
                        <a:ea typeface="Helvetica" charset="0"/>
                        <a:cs typeface="Helvetica" charset="0"/>
                      </a:rPr>
                      <m:t>&gt;0</m:t>
                    </m:r>
                  </m:oMath>
                </a14:m>
                <a:r>
                  <a:rPr lang="en-US" sz="2800" b="0" dirty="0">
                    <a:latin typeface="Candara" panose="020E0502030303020204" pitchFamily="34" charset="0"/>
                    <a:ea typeface="Helvetica" charset="0"/>
                    <a:cs typeface="Helvetica" charset="0"/>
                  </a:rPr>
                  <a:t>,</a:t>
                </a:r>
              </a:p>
              <a:p>
                <a:pPr algn="ctr">
                  <a:lnSpc>
                    <a:spcPct val="150000"/>
                  </a:lnSpc>
                </a:pPr>
                <a14:m>
                  <m:oMath xmlns:m="http://schemas.openxmlformats.org/officeDocument/2006/math">
                    <m:r>
                      <a:rPr lang="en-US" sz="2800" b="0" i="1" smtClean="0">
                        <a:solidFill>
                          <a:srgbClr val="0070C0"/>
                        </a:solidFill>
                        <a:latin typeface="Cambria Math" panose="02040503050406030204" pitchFamily="18" charset="0"/>
                        <a:ea typeface="Helvetica" charset="0"/>
                        <a:cs typeface="Helvetica" charset="0"/>
                      </a:rPr>
                      <m:t>ℙ</m:t>
                    </m:r>
                    <m:d>
                      <m:dPr>
                        <m:ctrlPr>
                          <a:rPr lang="en-US" sz="2800" b="0" i="1" smtClean="0">
                            <a:solidFill>
                              <a:srgbClr val="0070C0"/>
                            </a:solidFill>
                            <a:latin typeface="Cambria Math" panose="02040503050406030204" pitchFamily="18" charset="0"/>
                            <a:ea typeface="Helvetica" charset="0"/>
                            <a:cs typeface="Helvetica" charset="0"/>
                          </a:rPr>
                        </m:ctrlPr>
                      </m:dPr>
                      <m:e>
                        <m:r>
                          <a:rPr lang="en-US" sz="2800" b="0" i="1" smtClean="0">
                            <a:solidFill>
                              <a:srgbClr val="0070C0"/>
                            </a:solidFill>
                            <a:latin typeface="Cambria Math" panose="02040503050406030204" pitchFamily="18" charset="0"/>
                            <a:ea typeface="Helvetica" charset="0"/>
                            <a:cs typeface="Helvetica" charset="0"/>
                          </a:rPr>
                          <m:t>𝑋</m:t>
                        </m:r>
                        <m:r>
                          <a:rPr lang="en-US" sz="2800" b="0" i="1" smtClean="0">
                            <a:solidFill>
                              <a:srgbClr val="0070C0"/>
                            </a:solidFill>
                            <a:latin typeface="Cambria Math" panose="02040503050406030204" pitchFamily="18" charset="0"/>
                            <a:ea typeface="Helvetica" charset="0"/>
                            <a:cs typeface="Helvetica" charset="0"/>
                          </a:rPr>
                          <m:t>≥</m:t>
                        </m:r>
                        <m:r>
                          <a:rPr lang="en-US" sz="2800" b="0" i="1" smtClean="0">
                            <a:solidFill>
                              <a:srgbClr val="0070C0"/>
                            </a:solidFill>
                            <a:latin typeface="Cambria Math" panose="02040503050406030204" pitchFamily="18" charset="0"/>
                            <a:ea typeface="Helvetica" charset="0"/>
                            <a:cs typeface="Helvetica" charset="0"/>
                          </a:rPr>
                          <m:t>𝑡</m:t>
                        </m:r>
                      </m:e>
                    </m:d>
                    <m:r>
                      <a:rPr lang="en-US" sz="2800" b="0" i="1" smtClean="0">
                        <a:solidFill>
                          <a:srgbClr val="0070C0"/>
                        </a:solidFill>
                        <a:latin typeface="Cambria Math" panose="02040503050406030204" pitchFamily="18" charset="0"/>
                        <a:ea typeface="Helvetica" charset="0"/>
                        <a:cs typeface="Helvetica" charset="0"/>
                      </a:rPr>
                      <m:t>≤</m:t>
                    </m:r>
                    <m:f>
                      <m:fPr>
                        <m:ctrlPr>
                          <a:rPr lang="en-US" sz="2800" b="0" i="1" smtClean="0">
                            <a:solidFill>
                              <a:srgbClr val="0070C0"/>
                            </a:solidFill>
                            <a:latin typeface="Cambria Math" panose="02040503050406030204" pitchFamily="18" charset="0"/>
                            <a:ea typeface="Helvetica" charset="0"/>
                            <a:cs typeface="Helvetica" charset="0"/>
                          </a:rPr>
                        </m:ctrlPr>
                      </m:fPr>
                      <m:num>
                        <m:r>
                          <a:rPr lang="en-US" sz="2800" b="0" i="1" smtClean="0">
                            <a:solidFill>
                              <a:srgbClr val="0070C0"/>
                            </a:solidFill>
                            <a:latin typeface="Cambria Math" panose="02040503050406030204" pitchFamily="18" charset="0"/>
                            <a:ea typeface="Helvetica" charset="0"/>
                            <a:cs typeface="Helvetica" charset="0"/>
                          </a:rPr>
                          <m:t>𝔼</m:t>
                        </m:r>
                        <m:d>
                          <m:dPr>
                            <m:ctrlPr>
                              <a:rPr lang="en-US" sz="2800" b="0" i="1" smtClean="0">
                                <a:solidFill>
                                  <a:srgbClr val="0070C0"/>
                                </a:solidFill>
                                <a:latin typeface="Cambria Math" panose="02040503050406030204" pitchFamily="18" charset="0"/>
                                <a:ea typeface="Helvetica" charset="0"/>
                                <a:cs typeface="Helvetica" charset="0"/>
                              </a:rPr>
                            </m:ctrlPr>
                          </m:dPr>
                          <m:e>
                            <m:r>
                              <a:rPr lang="en-US" sz="2800" b="0" i="1" smtClean="0">
                                <a:solidFill>
                                  <a:srgbClr val="0070C0"/>
                                </a:solidFill>
                                <a:latin typeface="Cambria Math" panose="02040503050406030204" pitchFamily="18" charset="0"/>
                                <a:ea typeface="Helvetica" charset="0"/>
                                <a:cs typeface="Helvetica" charset="0"/>
                              </a:rPr>
                              <m:t>𝑋</m:t>
                            </m:r>
                          </m:e>
                        </m:d>
                      </m:num>
                      <m:den>
                        <m:r>
                          <a:rPr lang="en-US" sz="2800" b="0" i="1" smtClean="0">
                            <a:solidFill>
                              <a:srgbClr val="0070C0"/>
                            </a:solidFill>
                            <a:latin typeface="Cambria Math" panose="02040503050406030204" pitchFamily="18" charset="0"/>
                            <a:ea typeface="Helvetica" charset="0"/>
                            <a:cs typeface="Helvetica" charset="0"/>
                          </a:rPr>
                          <m:t>𝑡</m:t>
                        </m:r>
                      </m:den>
                    </m:f>
                  </m:oMath>
                </a14:m>
                <a:r>
                  <a:rPr lang="en-US" sz="2800" b="0" dirty="0">
                    <a:latin typeface="Candara" panose="020E0502030303020204" pitchFamily="34" charset="0"/>
                    <a:ea typeface="Helvetica" charset="0"/>
                    <a:cs typeface="Helvetica" charset="0"/>
                  </a:rPr>
                  <a:t>. </a:t>
                </a:r>
              </a:p>
              <a:p>
                <a:pPr algn="ctr">
                  <a:lnSpc>
                    <a:spcPct val="150000"/>
                  </a:lnSpc>
                </a:pPr>
                <a:endParaRPr lang="en-US" sz="2800" dirty="0">
                  <a:latin typeface="Candara" panose="020E0502030303020204" pitchFamily="34" charset="0"/>
                  <a:ea typeface="Helvetica" charset="0"/>
                  <a:cs typeface="Helvetica" charset="0"/>
                </a:endParaRPr>
              </a:p>
              <a:p>
                <a:pPr algn="ctr">
                  <a:lnSpc>
                    <a:spcPct val="150000"/>
                  </a:lnSpc>
                </a:pPr>
                <a14:m>
                  <m:oMath xmlns:m="http://schemas.openxmlformats.org/officeDocument/2006/math">
                    <m:r>
                      <a:rPr lang="en-US" sz="2800" i="1">
                        <a:solidFill>
                          <a:srgbClr val="0070C0"/>
                        </a:solidFill>
                        <a:latin typeface="Cambria Math" panose="02040503050406030204" pitchFamily="18" charset="0"/>
                        <a:ea typeface="Helvetica" charset="0"/>
                        <a:cs typeface="Helvetica" charset="0"/>
                      </a:rPr>
                      <m:t>ℙ</m:t>
                    </m:r>
                    <m:d>
                      <m:dPr>
                        <m:ctrlPr>
                          <a:rPr lang="en-US" sz="2800" i="1">
                            <a:solidFill>
                              <a:srgbClr val="0070C0"/>
                            </a:solidFill>
                            <a:latin typeface="Cambria Math" panose="02040503050406030204" pitchFamily="18" charset="0"/>
                            <a:ea typeface="Helvetica" charset="0"/>
                            <a:cs typeface="Helvetica" charset="0"/>
                          </a:rPr>
                        </m:ctrlPr>
                      </m:dPr>
                      <m:e>
                        <m:r>
                          <a:rPr lang="en-US" sz="2800" i="1">
                            <a:solidFill>
                              <a:srgbClr val="0070C0"/>
                            </a:solidFill>
                            <a:latin typeface="Cambria Math" panose="02040503050406030204" pitchFamily="18" charset="0"/>
                            <a:ea typeface="Helvetica" charset="0"/>
                            <a:cs typeface="Helvetica" charset="0"/>
                          </a:rPr>
                          <m:t>𝑋</m:t>
                        </m:r>
                        <m:r>
                          <a:rPr lang="en-US" sz="2800" i="1">
                            <a:solidFill>
                              <a:srgbClr val="0070C0"/>
                            </a:solidFill>
                            <a:latin typeface="Cambria Math" panose="02040503050406030204" pitchFamily="18" charset="0"/>
                            <a:ea typeface="Helvetica" charset="0"/>
                            <a:cs typeface="Helvetica" charset="0"/>
                          </a:rPr>
                          <m:t>≥</m:t>
                        </m:r>
                        <m:r>
                          <a:rPr lang="en-US" sz="2800" i="1">
                            <a:solidFill>
                              <a:srgbClr val="0070C0"/>
                            </a:solidFill>
                            <a:latin typeface="Cambria Math" panose="02040503050406030204" pitchFamily="18" charset="0"/>
                            <a:ea typeface="Helvetica" charset="0"/>
                            <a:cs typeface="Helvetica" charset="0"/>
                          </a:rPr>
                          <m:t>𝑡</m:t>
                        </m:r>
                        <m:r>
                          <a:rPr lang="en-US" sz="2800" b="0" i="1" smtClean="0">
                            <a:solidFill>
                              <a:srgbClr val="0070C0"/>
                            </a:solidFill>
                            <a:latin typeface="Cambria Math" panose="02040503050406030204" pitchFamily="18" charset="0"/>
                            <a:ea typeface="Helvetica" charset="0"/>
                            <a:cs typeface="Helvetica" charset="0"/>
                          </a:rPr>
                          <m:t>⋅</m:t>
                        </m:r>
                        <m:r>
                          <a:rPr lang="en-US" sz="2800" i="1">
                            <a:solidFill>
                              <a:srgbClr val="0070C0"/>
                            </a:solidFill>
                            <a:latin typeface="Cambria Math" panose="02040503050406030204" pitchFamily="18" charset="0"/>
                            <a:ea typeface="Helvetica" charset="0"/>
                            <a:cs typeface="Helvetica" charset="0"/>
                          </a:rPr>
                          <m:t>𝔼</m:t>
                        </m:r>
                        <m:d>
                          <m:dPr>
                            <m:ctrlPr>
                              <a:rPr lang="en-US" sz="2800" i="1">
                                <a:solidFill>
                                  <a:srgbClr val="0070C0"/>
                                </a:solidFill>
                                <a:latin typeface="Cambria Math" panose="02040503050406030204" pitchFamily="18" charset="0"/>
                                <a:ea typeface="Helvetica" charset="0"/>
                                <a:cs typeface="Helvetica" charset="0"/>
                              </a:rPr>
                            </m:ctrlPr>
                          </m:dPr>
                          <m:e>
                            <m:r>
                              <a:rPr lang="en-US" sz="2800" i="1">
                                <a:solidFill>
                                  <a:srgbClr val="0070C0"/>
                                </a:solidFill>
                                <a:latin typeface="Cambria Math" panose="02040503050406030204" pitchFamily="18" charset="0"/>
                                <a:ea typeface="Helvetica" charset="0"/>
                                <a:cs typeface="Helvetica" charset="0"/>
                              </a:rPr>
                              <m:t>𝑋</m:t>
                            </m:r>
                          </m:e>
                        </m:d>
                      </m:e>
                    </m:d>
                    <m:r>
                      <a:rPr lang="en-US" sz="2800" i="1">
                        <a:solidFill>
                          <a:srgbClr val="0070C0"/>
                        </a:solidFill>
                        <a:latin typeface="Cambria Math" panose="02040503050406030204" pitchFamily="18" charset="0"/>
                        <a:ea typeface="Helvetica" charset="0"/>
                        <a:cs typeface="Helvetica" charset="0"/>
                      </a:rPr>
                      <m:t>≤</m:t>
                    </m:r>
                    <m:f>
                      <m:fPr>
                        <m:ctrlPr>
                          <a:rPr lang="en-US" sz="2800" i="1">
                            <a:solidFill>
                              <a:srgbClr val="0070C0"/>
                            </a:solidFill>
                            <a:latin typeface="Cambria Math" panose="02040503050406030204" pitchFamily="18" charset="0"/>
                            <a:ea typeface="Helvetica" charset="0"/>
                            <a:cs typeface="Helvetica" charset="0"/>
                          </a:rPr>
                        </m:ctrlPr>
                      </m:fPr>
                      <m:num>
                        <m:r>
                          <a:rPr lang="en-US" sz="2800" b="0" i="1" smtClean="0">
                            <a:solidFill>
                              <a:srgbClr val="0070C0"/>
                            </a:solidFill>
                            <a:latin typeface="Cambria Math" panose="02040503050406030204" pitchFamily="18" charset="0"/>
                            <a:ea typeface="Helvetica" charset="0"/>
                            <a:cs typeface="Helvetica" charset="0"/>
                          </a:rPr>
                          <m:t>1</m:t>
                        </m:r>
                      </m:num>
                      <m:den>
                        <m:r>
                          <a:rPr lang="en-US" sz="2800" i="1">
                            <a:solidFill>
                              <a:srgbClr val="0070C0"/>
                            </a:solidFill>
                            <a:latin typeface="Cambria Math" panose="02040503050406030204" pitchFamily="18" charset="0"/>
                            <a:ea typeface="Helvetica" charset="0"/>
                            <a:cs typeface="Helvetica" charset="0"/>
                          </a:rPr>
                          <m:t>𝑡</m:t>
                        </m:r>
                      </m:den>
                    </m:f>
                  </m:oMath>
                </a14:m>
                <a:r>
                  <a:rPr lang="en-US" sz="2800" dirty="0">
                    <a:latin typeface="Candara" panose="020E0502030303020204" pitchFamily="34" charset="0"/>
                    <a:ea typeface="Helvetica" charset="0"/>
                    <a:cs typeface="Helvetica" charset="0"/>
                  </a:rPr>
                  <a:t>. </a:t>
                </a:r>
              </a:p>
              <a:p>
                <a:pPr algn="ctr">
                  <a:lnSpc>
                    <a:spcPct val="150000"/>
                  </a:lnSpc>
                </a:pPr>
                <a:endParaRPr lang="en-US" sz="2800" b="0" dirty="0">
                  <a:latin typeface="Candara" panose="020E0502030303020204" pitchFamily="34" charset="0"/>
                  <a:ea typeface="Helvetica" charset="0"/>
                  <a:cs typeface="Helvetica" charset="0"/>
                </a:endParaRPr>
              </a:p>
            </p:txBody>
          </p:sp>
        </mc:Choice>
        <mc:Fallback xmlns="">
          <p:sp>
            <p:nvSpPr>
              <p:cNvPr id="17" name="TextBox 16">
                <a:extLst>
                  <a:ext uri="{FF2B5EF4-FFF2-40B4-BE49-F238E27FC236}">
                    <a16:creationId xmlns:a16="http://schemas.microsoft.com/office/drawing/2014/main" id="{A3038428-2A7A-3443-9296-F45A07C0FE5B}"/>
                  </a:ext>
                </a:extLst>
              </p:cNvPr>
              <p:cNvSpPr txBox="1">
                <a:spLocks noRot="1" noChangeAspect="1" noMove="1" noResize="1" noEditPoints="1" noAdjustHandles="1" noChangeArrowheads="1" noChangeShapeType="1" noTextEdit="1"/>
              </p:cNvSpPr>
              <p:nvPr/>
            </p:nvSpPr>
            <p:spPr>
              <a:xfrm>
                <a:off x="609600" y="1581612"/>
                <a:ext cx="10972800" cy="4382738"/>
              </a:xfrm>
              <a:prstGeom prst="rect">
                <a:avLst/>
              </a:prstGeom>
              <a:blipFill>
                <a:blip r:embed="rId3"/>
                <a:stretch>
                  <a:fillRect l="-231"/>
                </a:stretch>
              </a:blipFill>
              <a:ln>
                <a:solidFill>
                  <a:srgbClr val="036A18"/>
                </a:solidFill>
                <a:prstDash val="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A67268F-0183-2149-A9C9-92260739A9F8}"/>
                  </a:ext>
                </a:extLst>
              </p:cNvPr>
              <p:cNvSpPr txBox="1"/>
              <p:nvPr/>
            </p:nvSpPr>
            <p:spPr>
              <a:xfrm>
                <a:off x="339777" y="5521147"/>
                <a:ext cx="10972800" cy="1200329"/>
              </a:xfrm>
              <a:prstGeom prst="rect">
                <a:avLst/>
              </a:prstGeom>
              <a:noFill/>
            </p:spPr>
            <p:txBody>
              <a:bodyPr wrap="square" rtlCol="0">
                <a:spAutoFit/>
              </a:bodyPr>
              <a:lstStyle/>
              <a:p>
                <a:r>
                  <a:rPr lang="en-US" sz="2400" b="0" dirty="0">
                    <a:latin typeface="Candara" panose="020E0502030303020204" pitchFamily="34" charset="0"/>
                    <a:ea typeface="Helvetica" charset="0"/>
                    <a:cs typeface="Helvetica" charset="0"/>
                  </a:rPr>
                  <a:t>Incredibly simplistic – only requires that the random variable is non-negative and only needs you to know </a:t>
                </a:r>
                <a:r>
                  <a:rPr lang="en-US" sz="2400" b="0" u="sng" dirty="0">
                    <a:latin typeface="Candara" panose="020E0502030303020204" pitchFamily="34" charset="0"/>
                    <a:ea typeface="Helvetica" charset="0"/>
                    <a:cs typeface="Helvetica" charset="0"/>
                  </a:rPr>
                  <a:t>expectation</a:t>
                </a:r>
                <a:r>
                  <a:rPr lang="en-US" sz="2400" b="0" dirty="0">
                    <a:latin typeface="Candara" panose="020E0502030303020204" pitchFamily="34" charset="0"/>
                    <a:ea typeface="Helvetica" charset="0"/>
                    <a:cs typeface="Helvetica" charset="0"/>
                  </a:rPr>
                  <a:t>. You don’t need to know </a:t>
                </a:r>
                <a:r>
                  <a:rPr lang="en-US" sz="2400" b="1" dirty="0">
                    <a:latin typeface="Candara" panose="020E0502030303020204" pitchFamily="34" charset="0"/>
                    <a:ea typeface="Helvetica" charset="0"/>
                    <a:cs typeface="Helvetica" charset="0"/>
                  </a:rPr>
                  <a:t>anything else</a:t>
                </a:r>
                <a:r>
                  <a:rPr lang="en-US" sz="2400" dirty="0">
                    <a:latin typeface="Candara" panose="020E0502030303020204" pitchFamily="34" charset="0"/>
                    <a:ea typeface="Helvetica" charset="0"/>
                    <a:cs typeface="Helvetica" charset="0"/>
                  </a:rPr>
                  <a:t> about the distribution of </a:t>
                </a:r>
                <a14:m>
                  <m:oMath xmlns:m="http://schemas.openxmlformats.org/officeDocument/2006/math">
                    <m:r>
                      <a:rPr lang="en-US" sz="2400" i="1">
                        <a:solidFill>
                          <a:srgbClr val="0070C0"/>
                        </a:solidFill>
                        <a:latin typeface="Cambria Math" panose="02040503050406030204" pitchFamily="18" charset="0"/>
                        <a:ea typeface="Helvetica" charset="0"/>
                        <a:cs typeface="Helvetica" charset="0"/>
                      </a:rPr>
                      <m:t>𝑋</m:t>
                    </m:r>
                  </m:oMath>
                </a14:m>
                <a:r>
                  <a:rPr lang="en-US" sz="2400" b="0" dirty="0">
                    <a:latin typeface="Candara" panose="020E0502030303020204" pitchFamily="34" charset="0"/>
                    <a:ea typeface="Helvetica" charset="0"/>
                    <a:cs typeface="Helvetica" charset="0"/>
                  </a:rPr>
                  <a:t>.</a:t>
                </a:r>
              </a:p>
            </p:txBody>
          </p:sp>
        </mc:Choice>
        <mc:Fallback xmlns="">
          <p:sp>
            <p:nvSpPr>
              <p:cNvPr id="18" name="TextBox 17">
                <a:extLst>
                  <a:ext uri="{FF2B5EF4-FFF2-40B4-BE49-F238E27FC236}">
                    <a16:creationId xmlns:a16="http://schemas.microsoft.com/office/drawing/2014/main" id="{7A67268F-0183-2149-A9C9-92260739A9F8}"/>
                  </a:ext>
                </a:extLst>
              </p:cNvPr>
              <p:cNvSpPr txBox="1">
                <a:spLocks noRot="1" noChangeAspect="1" noMove="1" noResize="1" noEditPoints="1" noAdjustHandles="1" noChangeArrowheads="1" noChangeShapeType="1" noTextEdit="1"/>
              </p:cNvSpPr>
              <p:nvPr/>
            </p:nvSpPr>
            <p:spPr>
              <a:xfrm>
                <a:off x="339777" y="5521147"/>
                <a:ext cx="10972800" cy="1200329"/>
              </a:xfrm>
              <a:prstGeom prst="rect">
                <a:avLst/>
              </a:prstGeom>
              <a:blipFill>
                <a:blip r:embed="rId4"/>
                <a:stretch>
                  <a:fillRect l="-809" t="-3125" b="-10417"/>
                </a:stretch>
              </a:blipFill>
            </p:spPr>
            <p:txBody>
              <a:bodyPr/>
              <a:lstStyle/>
              <a:p>
                <a:r>
                  <a:rPr lang="en-US">
                    <a:noFill/>
                  </a:rPr>
                  <a:t> </a:t>
                </a:r>
              </a:p>
            </p:txBody>
          </p:sp>
        </mc:Fallback>
      </mc:AlternateContent>
    </p:spTree>
    <p:extLst>
      <p:ext uri="{BB962C8B-B14F-4D97-AF65-F5344CB8AC3E}">
        <p14:creationId xmlns:p14="http://schemas.microsoft.com/office/powerpoint/2010/main" val="7113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7EE6A-0C79-D646-85B9-E0CC8B69501E}"/>
              </a:ext>
            </a:extLst>
          </p:cNvPr>
          <p:cNvSpPr>
            <a:spLocks noGrp="1"/>
          </p:cNvSpPr>
          <p:nvPr>
            <p:ph type="title"/>
          </p:nvPr>
        </p:nvSpPr>
        <p:spPr/>
        <p:txBody>
          <a:bodyPr/>
          <a:lstStyle/>
          <a:p>
            <a:r>
              <a:rPr lang="en-US" dirty="0"/>
              <a:t>Markov’s Inequality – Proof  </a:t>
            </a:r>
          </a:p>
        </p:txBody>
      </p:sp>
      <p:sp>
        <p:nvSpPr>
          <p:cNvPr id="4" name="Slide Number Placeholder 3">
            <a:extLst>
              <a:ext uri="{FF2B5EF4-FFF2-40B4-BE49-F238E27FC236}">
                <a16:creationId xmlns:a16="http://schemas.microsoft.com/office/drawing/2014/main" id="{F79A6747-3BE4-2642-8BFA-33A843E2163B}"/>
              </a:ext>
            </a:extLst>
          </p:cNvPr>
          <p:cNvSpPr>
            <a:spLocks noGrp="1"/>
          </p:cNvSpPr>
          <p:nvPr>
            <p:ph type="sldNum" sz="quarter" idx="12"/>
          </p:nvPr>
        </p:nvSpPr>
        <p:spPr/>
        <p:txBody>
          <a:bodyPr/>
          <a:lstStyle/>
          <a:p>
            <a:fld id="{39E65F0E-D8D0-8548-A870-8F1E432EFAAD}" type="slidenum">
              <a:rPr lang="en-US" smtClean="0"/>
              <a:pPr/>
              <a:t>38</a:t>
            </a:fld>
            <a:endParaRPr lang="en-US"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3038428-2A7A-3443-9296-F45A07C0FE5B}"/>
                  </a:ext>
                </a:extLst>
              </p:cNvPr>
              <p:cNvSpPr txBox="1"/>
              <p:nvPr/>
            </p:nvSpPr>
            <p:spPr>
              <a:xfrm>
                <a:off x="6574971" y="-31576"/>
                <a:ext cx="5617029" cy="1490729"/>
              </a:xfrm>
              <a:prstGeom prst="rect">
                <a:avLst/>
              </a:prstGeom>
              <a:noFill/>
              <a:ln>
                <a:solidFill>
                  <a:srgbClr val="036A18"/>
                </a:solidFill>
                <a:prstDash val="dash"/>
              </a:ln>
            </p:spPr>
            <p:txBody>
              <a:bodyPr wrap="square" lIns="182880" tIns="182880" rIns="182880" bIns="182880" rtlCol="0">
                <a:spAutoFit/>
              </a:bodyPr>
              <a:lstStyle/>
              <a:p>
                <a:r>
                  <a:rPr lang="en-US" b="1" dirty="0">
                    <a:solidFill>
                      <a:srgbClr val="036A18"/>
                    </a:solidFill>
                    <a:latin typeface="Candara" panose="020E0502030303020204" pitchFamily="34" charset="0"/>
                    <a:ea typeface="Helvetica" charset="0"/>
                    <a:cs typeface="Helvetica" charset="0"/>
                  </a:rPr>
                  <a:t>Theorem. </a:t>
                </a:r>
                <a:r>
                  <a:rPr lang="en-US" b="0" dirty="0">
                    <a:latin typeface="Candara" panose="020E0502030303020204" pitchFamily="34" charset="0"/>
                    <a:ea typeface="Helvetica" charset="0"/>
                    <a:cs typeface="Helvetica" charset="0"/>
                  </a:rPr>
                  <a:t>Let </a:t>
                </a:r>
                <a14:m>
                  <m:oMath xmlns:m="http://schemas.openxmlformats.org/officeDocument/2006/math">
                    <m:r>
                      <a:rPr lang="en-US" b="0" i="1" smtClean="0">
                        <a:solidFill>
                          <a:srgbClr val="0070C0"/>
                        </a:solidFill>
                        <a:latin typeface="Cambria Math" panose="02040503050406030204" pitchFamily="18" charset="0"/>
                        <a:ea typeface="Helvetica" charset="0"/>
                        <a:cs typeface="Helvetica" charset="0"/>
                      </a:rPr>
                      <m:t>𝑋</m:t>
                    </m:r>
                  </m:oMath>
                </a14:m>
                <a:r>
                  <a:rPr lang="en-US" b="0" dirty="0">
                    <a:latin typeface="Candara" panose="020E0502030303020204" pitchFamily="34" charset="0"/>
                    <a:ea typeface="Helvetica" charset="0"/>
                    <a:cs typeface="Helvetica" charset="0"/>
                  </a:rPr>
                  <a:t> be a (discrete) random variable taking only non-negative values. Then, for any </a:t>
                </a:r>
                <a14:m>
                  <m:oMath xmlns:m="http://schemas.openxmlformats.org/officeDocument/2006/math">
                    <m:r>
                      <a:rPr lang="en-US" b="0" i="1" smtClean="0">
                        <a:solidFill>
                          <a:srgbClr val="0070C0"/>
                        </a:solidFill>
                        <a:latin typeface="Cambria Math" panose="02040503050406030204" pitchFamily="18" charset="0"/>
                        <a:ea typeface="Helvetica" charset="0"/>
                        <a:cs typeface="Helvetica" charset="0"/>
                      </a:rPr>
                      <m:t>𝑡</m:t>
                    </m:r>
                    <m:r>
                      <a:rPr lang="en-US" b="0" i="1" smtClean="0">
                        <a:solidFill>
                          <a:srgbClr val="0070C0"/>
                        </a:solidFill>
                        <a:latin typeface="Cambria Math" panose="02040503050406030204" pitchFamily="18" charset="0"/>
                        <a:ea typeface="Helvetica" charset="0"/>
                        <a:cs typeface="Helvetica" charset="0"/>
                      </a:rPr>
                      <m:t>&gt;0</m:t>
                    </m:r>
                  </m:oMath>
                </a14:m>
                <a:r>
                  <a:rPr lang="en-US" b="0" dirty="0">
                    <a:latin typeface="Candara" panose="020E0502030303020204" pitchFamily="34" charset="0"/>
                    <a:ea typeface="Helvetica" charset="0"/>
                    <a:cs typeface="Helvetica" charset="0"/>
                  </a:rPr>
                  <a:t>,</a:t>
                </a:r>
              </a:p>
              <a:p>
                <a:pPr algn="ctr">
                  <a:lnSpc>
                    <a:spcPct val="150000"/>
                  </a:lnSpc>
                </a:pPr>
                <a14:m>
                  <m:oMath xmlns:m="http://schemas.openxmlformats.org/officeDocument/2006/math">
                    <m:r>
                      <a:rPr lang="en-US" b="0" i="1" smtClean="0">
                        <a:solidFill>
                          <a:srgbClr val="0070C0"/>
                        </a:solidFill>
                        <a:latin typeface="Cambria Math" panose="02040503050406030204" pitchFamily="18" charset="0"/>
                        <a:ea typeface="Helvetica" charset="0"/>
                        <a:cs typeface="Helvetica" charset="0"/>
                      </a:rPr>
                      <m:t>ℙ</m:t>
                    </m:r>
                    <m:d>
                      <m:dPr>
                        <m:ctrlPr>
                          <a:rPr lang="en-US" b="0" i="1" smtClean="0">
                            <a:solidFill>
                              <a:srgbClr val="0070C0"/>
                            </a:solidFill>
                            <a:latin typeface="Cambria Math" panose="02040503050406030204" pitchFamily="18" charset="0"/>
                            <a:ea typeface="Helvetica" charset="0"/>
                            <a:cs typeface="Helvetica" charset="0"/>
                          </a:rPr>
                        </m:ctrlPr>
                      </m:dPr>
                      <m:e>
                        <m:r>
                          <a:rPr lang="en-US" b="0" i="1" smtClean="0">
                            <a:solidFill>
                              <a:srgbClr val="0070C0"/>
                            </a:solidFill>
                            <a:latin typeface="Cambria Math" panose="02040503050406030204" pitchFamily="18" charset="0"/>
                            <a:ea typeface="Helvetica" charset="0"/>
                            <a:cs typeface="Helvetica" charset="0"/>
                          </a:rPr>
                          <m:t>𝑋</m:t>
                        </m:r>
                        <m:r>
                          <a:rPr lang="en-US" b="0" i="1" smtClean="0">
                            <a:solidFill>
                              <a:srgbClr val="0070C0"/>
                            </a:solidFill>
                            <a:latin typeface="Cambria Math" panose="02040503050406030204" pitchFamily="18" charset="0"/>
                            <a:ea typeface="Helvetica" charset="0"/>
                            <a:cs typeface="Helvetica" charset="0"/>
                          </a:rPr>
                          <m:t>≥</m:t>
                        </m:r>
                        <m:r>
                          <a:rPr lang="en-US" b="0" i="1" smtClean="0">
                            <a:solidFill>
                              <a:srgbClr val="0070C0"/>
                            </a:solidFill>
                            <a:latin typeface="Cambria Math" panose="02040503050406030204" pitchFamily="18" charset="0"/>
                            <a:ea typeface="Helvetica" charset="0"/>
                            <a:cs typeface="Helvetica" charset="0"/>
                          </a:rPr>
                          <m:t>𝑡</m:t>
                        </m:r>
                      </m:e>
                    </m:d>
                    <m:r>
                      <a:rPr lang="en-US" b="0" i="1" smtClean="0">
                        <a:solidFill>
                          <a:srgbClr val="0070C0"/>
                        </a:solidFill>
                        <a:latin typeface="Cambria Math" panose="02040503050406030204" pitchFamily="18" charset="0"/>
                        <a:ea typeface="Helvetica" charset="0"/>
                        <a:cs typeface="Helvetica" charset="0"/>
                      </a:rPr>
                      <m:t>≤</m:t>
                    </m:r>
                    <m:f>
                      <m:fPr>
                        <m:ctrlPr>
                          <a:rPr lang="en-US" b="0" i="1" smtClean="0">
                            <a:solidFill>
                              <a:srgbClr val="0070C0"/>
                            </a:solidFill>
                            <a:latin typeface="Cambria Math" panose="02040503050406030204" pitchFamily="18" charset="0"/>
                            <a:ea typeface="Helvetica" charset="0"/>
                            <a:cs typeface="Helvetica" charset="0"/>
                          </a:rPr>
                        </m:ctrlPr>
                      </m:fPr>
                      <m:num>
                        <m:r>
                          <a:rPr lang="en-US" b="0" i="1" smtClean="0">
                            <a:solidFill>
                              <a:srgbClr val="0070C0"/>
                            </a:solidFill>
                            <a:latin typeface="Cambria Math" panose="02040503050406030204" pitchFamily="18" charset="0"/>
                            <a:ea typeface="Helvetica" charset="0"/>
                            <a:cs typeface="Helvetica" charset="0"/>
                          </a:rPr>
                          <m:t>𝔼</m:t>
                        </m:r>
                        <m:d>
                          <m:dPr>
                            <m:ctrlPr>
                              <a:rPr lang="en-US" b="0" i="1" smtClean="0">
                                <a:solidFill>
                                  <a:srgbClr val="0070C0"/>
                                </a:solidFill>
                                <a:latin typeface="Cambria Math" panose="02040503050406030204" pitchFamily="18" charset="0"/>
                                <a:ea typeface="Helvetica" charset="0"/>
                                <a:cs typeface="Helvetica" charset="0"/>
                              </a:rPr>
                            </m:ctrlPr>
                          </m:dPr>
                          <m:e>
                            <m:r>
                              <a:rPr lang="en-US" b="0" i="1" smtClean="0">
                                <a:solidFill>
                                  <a:srgbClr val="0070C0"/>
                                </a:solidFill>
                                <a:latin typeface="Cambria Math" panose="02040503050406030204" pitchFamily="18" charset="0"/>
                                <a:ea typeface="Helvetica" charset="0"/>
                                <a:cs typeface="Helvetica" charset="0"/>
                              </a:rPr>
                              <m:t>𝑋</m:t>
                            </m:r>
                          </m:e>
                        </m:d>
                      </m:num>
                      <m:den>
                        <m:r>
                          <a:rPr lang="en-US" b="0" i="1" smtClean="0">
                            <a:solidFill>
                              <a:srgbClr val="0070C0"/>
                            </a:solidFill>
                            <a:latin typeface="Cambria Math" panose="02040503050406030204" pitchFamily="18" charset="0"/>
                            <a:ea typeface="Helvetica" charset="0"/>
                            <a:cs typeface="Helvetica" charset="0"/>
                          </a:rPr>
                          <m:t>𝑡</m:t>
                        </m:r>
                      </m:den>
                    </m:f>
                  </m:oMath>
                </a14:m>
                <a:r>
                  <a:rPr lang="en-US" b="0" dirty="0">
                    <a:latin typeface="Candara" panose="020E0502030303020204" pitchFamily="34" charset="0"/>
                    <a:ea typeface="Helvetica" charset="0"/>
                    <a:cs typeface="Helvetica" charset="0"/>
                  </a:rPr>
                  <a:t>. </a:t>
                </a:r>
              </a:p>
            </p:txBody>
          </p:sp>
        </mc:Choice>
        <mc:Fallback xmlns="">
          <p:sp>
            <p:nvSpPr>
              <p:cNvPr id="17" name="TextBox 16">
                <a:extLst>
                  <a:ext uri="{FF2B5EF4-FFF2-40B4-BE49-F238E27FC236}">
                    <a16:creationId xmlns:a16="http://schemas.microsoft.com/office/drawing/2014/main" id="{A3038428-2A7A-3443-9296-F45A07C0FE5B}"/>
                  </a:ext>
                </a:extLst>
              </p:cNvPr>
              <p:cNvSpPr txBox="1">
                <a:spLocks noRot="1" noChangeAspect="1" noMove="1" noResize="1" noEditPoints="1" noAdjustHandles="1" noChangeArrowheads="1" noChangeShapeType="1" noTextEdit="1"/>
              </p:cNvSpPr>
              <p:nvPr/>
            </p:nvSpPr>
            <p:spPr>
              <a:xfrm>
                <a:off x="6574971" y="-31576"/>
                <a:ext cx="5617029" cy="1490729"/>
              </a:xfrm>
              <a:prstGeom prst="rect">
                <a:avLst/>
              </a:prstGeom>
              <a:blipFill>
                <a:blip r:embed="rId3"/>
                <a:stretch>
                  <a:fillRect/>
                </a:stretch>
              </a:blipFill>
              <a:ln>
                <a:solidFill>
                  <a:srgbClr val="036A18"/>
                </a:solidFill>
                <a:prstDash val="dash"/>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36C526FB-6290-0748-847E-F600A608DC91}"/>
                  </a:ext>
                </a:extLst>
              </p:cNvPr>
              <p:cNvSpPr/>
              <p:nvPr/>
            </p:nvSpPr>
            <p:spPr>
              <a:xfrm>
                <a:off x="609600" y="1262685"/>
                <a:ext cx="3953711" cy="113787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800" i="1" smtClean="0">
                          <a:solidFill>
                            <a:srgbClr val="0070C0"/>
                          </a:solidFill>
                          <a:latin typeface="Cambria Math" panose="02040503050406030204" pitchFamily="18" charset="0"/>
                          <a:ea typeface="Helvetica" charset="0"/>
                          <a:cs typeface="Helvetica" charset="0"/>
                        </a:rPr>
                        <m:t>𝔼</m:t>
                      </m:r>
                      <m:d>
                        <m:dPr>
                          <m:ctrlPr>
                            <a:rPr lang="en-US" sz="2800" i="1">
                              <a:solidFill>
                                <a:srgbClr val="0070C0"/>
                              </a:solidFill>
                              <a:latin typeface="Cambria Math" panose="02040503050406030204" pitchFamily="18" charset="0"/>
                              <a:ea typeface="Helvetica" charset="0"/>
                              <a:cs typeface="Helvetica" charset="0"/>
                            </a:rPr>
                          </m:ctrlPr>
                        </m:dPr>
                        <m:e>
                          <m:r>
                            <a:rPr lang="en-US" sz="2800" i="1">
                              <a:solidFill>
                                <a:srgbClr val="0070C0"/>
                              </a:solidFill>
                              <a:latin typeface="Cambria Math" panose="02040503050406030204" pitchFamily="18" charset="0"/>
                              <a:ea typeface="Helvetica" charset="0"/>
                              <a:cs typeface="Helvetica" charset="0"/>
                            </a:rPr>
                            <m:t>𝑋</m:t>
                          </m:r>
                        </m:e>
                      </m:d>
                      <m:r>
                        <a:rPr lang="en-US" sz="2800" b="0" i="1" smtClean="0">
                          <a:solidFill>
                            <a:srgbClr val="0070C0"/>
                          </a:solidFill>
                          <a:latin typeface="Cambria Math" panose="02040503050406030204" pitchFamily="18" charset="0"/>
                          <a:ea typeface="Helvetica" charset="0"/>
                          <a:cs typeface="Helvetica" charset="0"/>
                        </a:rPr>
                        <m:t>=</m:t>
                      </m:r>
                      <m:nary>
                        <m:naryPr>
                          <m:chr m:val="∑"/>
                          <m:supHide m:val="on"/>
                          <m:ctrlPr>
                            <a:rPr lang="en-US" sz="2800" i="1">
                              <a:solidFill>
                                <a:srgbClr val="0070C0"/>
                              </a:solidFill>
                              <a:latin typeface="Cambria Math" panose="02040503050406030204" pitchFamily="18" charset="0"/>
                              <a:ea typeface="Helvetica" charset="0"/>
                              <a:cs typeface="Helvetica" charset="0"/>
                            </a:rPr>
                          </m:ctrlPr>
                        </m:naryPr>
                        <m:sub>
                          <m:r>
                            <a:rPr lang="en-US" sz="2800" i="1">
                              <a:solidFill>
                                <a:srgbClr val="0070C0"/>
                              </a:solidFill>
                              <a:latin typeface="Cambria Math" panose="02040503050406030204" pitchFamily="18" charset="0"/>
                              <a:ea typeface="Helvetica" charset="0"/>
                              <a:cs typeface="Helvetica" charset="0"/>
                            </a:rPr>
                            <m:t>𝑥</m:t>
                          </m:r>
                          <m:r>
                            <a:rPr lang="en-US" sz="2800" b="0" i="1" smtClean="0">
                              <a:solidFill>
                                <a:srgbClr val="0070C0"/>
                              </a:solidFill>
                              <a:latin typeface="Cambria Math" panose="02040503050406030204" pitchFamily="18" charset="0"/>
                              <a:ea typeface="Helvetica" charset="0"/>
                              <a:cs typeface="Helvetica" charset="0"/>
                            </a:rPr>
                            <m:t>≥0</m:t>
                          </m:r>
                        </m:sub>
                        <m:sup/>
                        <m:e>
                          <m:r>
                            <a:rPr lang="en-US" sz="2800" i="1">
                              <a:solidFill>
                                <a:srgbClr val="0070C0"/>
                              </a:solidFill>
                              <a:latin typeface="Cambria Math" panose="02040503050406030204" pitchFamily="18" charset="0"/>
                              <a:ea typeface="Helvetica" charset="0"/>
                              <a:cs typeface="Helvetica" charset="0"/>
                            </a:rPr>
                            <m:t>𝑥</m:t>
                          </m:r>
                          <m:r>
                            <a:rPr lang="en-US" sz="2800" i="1">
                              <a:solidFill>
                                <a:srgbClr val="0070C0"/>
                              </a:solidFill>
                              <a:latin typeface="Cambria Math" panose="02040503050406030204" pitchFamily="18" charset="0"/>
                              <a:ea typeface="Helvetica" charset="0"/>
                              <a:cs typeface="Helvetica" charset="0"/>
                            </a:rPr>
                            <m:t>⋅</m:t>
                          </m:r>
                          <m:r>
                            <a:rPr lang="en-US" sz="2800" i="1">
                              <a:solidFill>
                                <a:srgbClr val="0070C0"/>
                              </a:solidFill>
                              <a:latin typeface="Cambria Math" panose="02040503050406030204" pitchFamily="18" charset="0"/>
                              <a:ea typeface="Helvetica" charset="0"/>
                              <a:cs typeface="Helvetica" charset="0"/>
                            </a:rPr>
                            <m:t>ℙ</m:t>
                          </m:r>
                          <m:r>
                            <a:rPr lang="en-US" sz="2800" i="1">
                              <a:solidFill>
                                <a:srgbClr val="0070C0"/>
                              </a:solidFill>
                              <a:latin typeface="Cambria Math" panose="02040503050406030204" pitchFamily="18" charset="0"/>
                              <a:ea typeface="Helvetica" charset="0"/>
                              <a:cs typeface="Helvetica" charset="0"/>
                            </a:rPr>
                            <m:t>(</m:t>
                          </m:r>
                          <m:r>
                            <a:rPr lang="en-US" sz="2800" i="1">
                              <a:solidFill>
                                <a:srgbClr val="0070C0"/>
                              </a:solidFill>
                              <a:latin typeface="Cambria Math" panose="02040503050406030204" pitchFamily="18" charset="0"/>
                              <a:ea typeface="Helvetica" charset="0"/>
                              <a:cs typeface="Helvetica" charset="0"/>
                            </a:rPr>
                            <m:t>𝑋</m:t>
                          </m:r>
                          <m:r>
                            <a:rPr lang="en-US" sz="2800" i="1">
                              <a:solidFill>
                                <a:srgbClr val="0070C0"/>
                              </a:solidFill>
                              <a:latin typeface="Cambria Math" panose="02040503050406030204" pitchFamily="18" charset="0"/>
                              <a:ea typeface="Helvetica" charset="0"/>
                              <a:cs typeface="Helvetica" charset="0"/>
                            </a:rPr>
                            <m:t>=</m:t>
                          </m:r>
                          <m:r>
                            <a:rPr lang="en-US" sz="2800" i="1">
                              <a:solidFill>
                                <a:srgbClr val="0070C0"/>
                              </a:solidFill>
                              <a:latin typeface="Cambria Math" panose="02040503050406030204" pitchFamily="18" charset="0"/>
                              <a:ea typeface="Helvetica" charset="0"/>
                              <a:cs typeface="Helvetica" charset="0"/>
                            </a:rPr>
                            <m:t>𝑥</m:t>
                          </m:r>
                          <m:r>
                            <a:rPr lang="en-US" sz="2800" i="1">
                              <a:solidFill>
                                <a:srgbClr val="0070C0"/>
                              </a:solidFill>
                              <a:latin typeface="Cambria Math" panose="02040503050406030204" pitchFamily="18" charset="0"/>
                              <a:ea typeface="Helvetica" charset="0"/>
                              <a:cs typeface="Helvetica" charset="0"/>
                            </a:rPr>
                            <m:t>)</m:t>
                          </m:r>
                        </m:e>
                      </m:nary>
                    </m:oMath>
                  </m:oMathPara>
                </a14:m>
                <a:endParaRPr lang="en-US" sz="2800" dirty="0"/>
              </a:p>
            </p:txBody>
          </p:sp>
        </mc:Choice>
        <mc:Fallback>
          <p:sp>
            <p:nvSpPr>
              <p:cNvPr id="5" name="Rectangle 4">
                <a:extLst>
                  <a:ext uri="{FF2B5EF4-FFF2-40B4-BE49-F238E27FC236}">
                    <a16:creationId xmlns:a16="http://schemas.microsoft.com/office/drawing/2014/main" id="{36C526FB-6290-0748-847E-F600A608DC91}"/>
                  </a:ext>
                </a:extLst>
              </p:cNvPr>
              <p:cNvSpPr>
                <a:spLocks noRot="1" noChangeAspect="1" noMove="1" noResize="1" noEditPoints="1" noAdjustHandles="1" noChangeArrowheads="1" noChangeShapeType="1" noTextEdit="1"/>
              </p:cNvSpPr>
              <p:nvPr/>
            </p:nvSpPr>
            <p:spPr>
              <a:xfrm>
                <a:off x="609600" y="1262685"/>
                <a:ext cx="3953711" cy="1137876"/>
              </a:xfrm>
              <a:prstGeom prst="rect">
                <a:avLst/>
              </a:prstGeom>
              <a:blipFill>
                <a:blip r:embed="rId4"/>
                <a:stretch>
                  <a:fillRect l="-962" t="-129670" b="-18022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21E4DBA8-BE11-1C4D-8B58-437F33DD07DE}"/>
                  </a:ext>
                </a:extLst>
              </p:cNvPr>
              <p:cNvSpPr/>
              <p:nvPr/>
            </p:nvSpPr>
            <p:spPr>
              <a:xfrm>
                <a:off x="1488672" y="2407176"/>
                <a:ext cx="5968813" cy="1139543"/>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800" b="0" i="1" smtClean="0">
                          <a:solidFill>
                            <a:srgbClr val="0070C0"/>
                          </a:solidFill>
                          <a:latin typeface="Cambria Math" panose="02040503050406030204" pitchFamily="18" charset="0"/>
                          <a:ea typeface="Helvetica" charset="0"/>
                          <a:cs typeface="Helvetica" charset="0"/>
                        </a:rPr>
                        <m:t>=</m:t>
                      </m:r>
                      <m:nary>
                        <m:naryPr>
                          <m:chr m:val="∑"/>
                          <m:supHide m:val="on"/>
                          <m:ctrlPr>
                            <a:rPr lang="en-US" sz="2800" b="0" i="1" smtClean="0">
                              <a:solidFill>
                                <a:srgbClr val="0070C0"/>
                              </a:solidFill>
                              <a:latin typeface="Cambria Math" panose="02040503050406030204" pitchFamily="18" charset="0"/>
                              <a:ea typeface="Helvetica" charset="0"/>
                              <a:cs typeface="Helvetica" charset="0"/>
                            </a:rPr>
                          </m:ctrlPr>
                        </m:naryPr>
                        <m:sub>
                          <m:r>
                            <a:rPr lang="en-US" sz="2800" b="0" i="1" smtClean="0">
                              <a:solidFill>
                                <a:srgbClr val="0070C0"/>
                              </a:solidFill>
                              <a:latin typeface="Cambria Math" panose="02040503050406030204" pitchFamily="18" charset="0"/>
                              <a:ea typeface="Helvetica" charset="0"/>
                              <a:cs typeface="Helvetica" charset="0"/>
                            </a:rPr>
                            <m:t>𝑥</m:t>
                          </m:r>
                          <m:r>
                            <a:rPr lang="en-US" sz="2800" b="0" i="1" smtClean="0">
                              <a:solidFill>
                                <a:srgbClr val="0070C0"/>
                              </a:solidFill>
                              <a:latin typeface="Cambria Math" panose="02040503050406030204" pitchFamily="18" charset="0"/>
                              <a:ea typeface="Helvetica" charset="0"/>
                              <a:cs typeface="Helvetica" charset="0"/>
                            </a:rPr>
                            <m:t>≥</m:t>
                          </m:r>
                          <m:r>
                            <a:rPr lang="en-US" sz="2800" b="0" i="1" smtClean="0">
                              <a:solidFill>
                                <a:srgbClr val="0070C0"/>
                              </a:solidFill>
                              <a:latin typeface="Cambria Math" panose="02040503050406030204" pitchFamily="18" charset="0"/>
                              <a:ea typeface="Helvetica" charset="0"/>
                              <a:cs typeface="Helvetica" charset="0"/>
                            </a:rPr>
                            <m:t>𝑡</m:t>
                          </m:r>
                        </m:sub>
                        <m:sup/>
                        <m:e>
                          <m:r>
                            <a:rPr lang="en-US" sz="2800" b="0" i="1" smtClean="0">
                              <a:solidFill>
                                <a:srgbClr val="0070C0"/>
                              </a:solidFill>
                              <a:latin typeface="Cambria Math" panose="02040503050406030204" pitchFamily="18" charset="0"/>
                              <a:ea typeface="Helvetica" charset="0"/>
                              <a:cs typeface="Helvetica" charset="0"/>
                            </a:rPr>
                            <m:t>𝑥</m:t>
                          </m:r>
                          <m:r>
                            <a:rPr lang="en-US" sz="2800" b="0" i="1" smtClean="0">
                              <a:solidFill>
                                <a:srgbClr val="0070C0"/>
                              </a:solidFill>
                              <a:latin typeface="Cambria Math" panose="02040503050406030204" pitchFamily="18" charset="0"/>
                              <a:ea typeface="Helvetica" charset="0"/>
                              <a:cs typeface="Helvetica" charset="0"/>
                            </a:rPr>
                            <m:t>⋅</m:t>
                          </m:r>
                          <m:r>
                            <a:rPr lang="en-US" sz="2800" b="0" i="1" smtClean="0">
                              <a:solidFill>
                                <a:srgbClr val="0070C0"/>
                              </a:solidFill>
                              <a:latin typeface="Cambria Math" panose="02040503050406030204" pitchFamily="18" charset="0"/>
                              <a:ea typeface="Helvetica" charset="0"/>
                              <a:cs typeface="Helvetica" charset="0"/>
                            </a:rPr>
                            <m:t>ℙ</m:t>
                          </m:r>
                          <m:r>
                            <a:rPr lang="en-US" sz="2800" b="0" i="1" smtClean="0">
                              <a:solidFill>
                                <a:srgbClr val="0070C0"/>
                              </a:solidFill>
                              <a:latin typeface="Cambria Math" panose="02040503050406030204" pitchFamily="18" charset="0"/>
                              <a:ea typeface="Helvetica" charset="0"/>
                              <a:cs typeface="Helvetica" charset="0"/>
                            </a:rPr>
                            <m:t>(</m:t>
                          </m:r>
                          <m:r>
                            <a:rPr lang="en-US" sz="2800" b="0" i="1" smtClean="0">
                              <a:solidFill>
                                <a:srgbClr val="0070C0"/>
                              </a:solidFill>
                              <a:latin typeface="Cambria Math" panose="02040503050406030204" pitchFamily="18" charset="0"/>
                              <a:ea typeface="Helvetica" charset="0"/>
                              <a:cs typeface="Helvetica" charset="0"/>
                            </a:rPr>
                            <m:t>𝑋</m:t>
                          </m:r>
                          <m:r>
                            <a:rPr lang="en-US" sz="2800" b="0" i="1" smtClean="0">
                              <a:solidFill>
                                <a:srgbClr val="0070C0"/>
                              </a:solidFill>
                              <a:latin typeface="Cambria Math" panose="02040503050406030204" pitchFamily="18" charset="0"/>
                              <a:ea typeface="Helvetica" charset="0"/>
                              <a:cs typeface="Helvetica" charset="0"/>
                            </a:rPr>
                            <m:t>=</m:t>
                          </m:r>
                          <m:r>
                            <a:rPr lang="en-US" sz="2800" b="0" i="1" smtClean="0">
                              <a:solidFill>
                                <a:srgbClr val="0070C0"/>
                              </a:solidFill>
                              <a:latin typeface="Cambria Math" panose="02040503050406030204" pitchFamily="18" charset="0"/>
                              <a:ea typeface="Helvetica" charset="0"/>
                              <a:cs typeface="Helvetica" charset="0"/>
                            </a:rPr>
                            <m:t>𝑥</m:t>
                          </m:r>
                          <m:r>
                            <a:rPr lang="en-US" sz="2800" b="0" i="1" smtClean="0">
                              <a:solidFill>
                                <a:srgbClr val="0070C0"/>
                              </a:solidFill>
                              <a:latin typeface="Cambria Math" panose="02040503050406030204" pitchFamily="18" charset="0"/>
                              <a:ea typeface="Helvetica" charset="0"/>
                              <a:cs typeface="Helvetica" charset="0"/>
                            </a:rPr>
                            <m:t>)</m:t>
                          </m:r>
                        </m:e>
                      </m:nary>
                      <m:r>
                        <a:rPr lang="en-US" sz="2800" b="0" i="1" smtClean="0">
                          <a:solidFill>
                            <a:srgbClr val="0070C0"/>
                          </a:solidFill>
                          <a:latin typeface="Cambria Math" panose="02040503050406030204" pitchFamily="18" charset="0"/>
                          <a:ea typeface="Helvetica" charset="0"/>
                          <a:cs typeface="Helvetica" charset="0"/>
                        </a:rPr>
                        <m:t>+</m:t>
                      </m:r>
                      <m:nary>
                        <m:naryPr>
                          <m:chr m:val="∑"/>
                          <m:supHide m:val="on"/>
                          <m:ctrlPr>
                            <a:rPr lang="en-US" sz="2800" i="1">
                              <a:solidFill>
                                <a:srgbClr val="0070C0"/>
                              </a:solidFill>
                              <a:latin typeface="Cambria Math" panose="02040503050406030204" pitchFamily="18" charset="0"/>
                              <a:ea typeface="Helvetica" charset="0"/>
                              <a:cs typeface="Helvetica" charset="0"/>
                            </a:rPr>
                          </m:ctrlPr>
                        </m:naryPr>
                        <m:sub>
                          <m:r>
                            <a:rPr lang="en-US" sz="2800" i="1">
                              <a:solidFill>
                                <a:srgbClr val="0070C0"/>
                              </a:solidFill>
                              <a:latin typeface="Cambria Math" panose="02040503050406030204" pitchFamily="18" charset="0"/>
                              <a:ea typeface="Helvetica" charset="0"/>
                              <a:cs typeface="Helvetica" charset="0"/>
                            </a:rPr>
                            <m:t>𝑥</m:t>
                          </m:r>
                          <m:r>
                            <a:rPr lang="en-US" sz="2800" b="0" i="1" smtClean="0">
                              <a:solidFill>
                                <a:srgbClr val="0070C0"/>
                              </a:solidFill>
                              <a:latin typeface="Cambria Math" panose="02040503050406030204" pitchFamily="18" charset="0"/>
                              <a:ea typeface="Helvetica" charset="0"/>
                              <a:cs typeface="Helvetica" charset="0"/>
                            </a:rPr>
                            <m:t>&lt;</m:t>
                          </m:r>
                          <m:r>
                            <a:rPr lang="en-US" sz="2800" i="1">
                              <a:solidFill>
                                <a:srgbClr val="0070C0"/>
                              </a:solidFill>
                              <a:latin typeface="Cambria Math" panose="02040503050406030204" pitchFamily="18" charset="0"/>
                              <a:ea typeface="Helvetica" charset="0"/>
                              <a:cs typeface="Helvetica" charset="0"/>
                            </a:rPr>
                            <m:t>𝑡</m:t>
                          </m:r>
                        </m:sub>
                        <m:sup/>
                        <m:e>
                          <m:r>
                            <a:rPr lang="en-US" sz="2800" i="1">
                              <a:solidFill>
                                <a:srgbClr val="0070C0"/>
                              </a:solidFill>
                              <a:latin typeface="Cambria Math" panose="02040503050406030204" pitchFamily="18" charset="0"/>
                              <a:ea typeface="Helvetica" charset="0"/>
                              <a:cs typeface="Helvetica" charset="0"/>
                            </a:rPr>
                            <m:t>𝑥</m:t>
                          </m:r>
                          <m:r>
                            <a:rPr lang="en-US" sz="2800" i="1">
                              <a:solidFill>
                                <a:srgbClr val="0070C0"/>
                              </a:solidFill>
                              <a:latin typeface="Cambria Math" panose="02040503050406030204" pitchFamily="18" charset="0"/>
                              <a:ea typeface="Helvetica" charset="0"/>
                              <a:cs typeface="Helvetica" charset="0"/>
                            </a:rPr>
                            <m:t>⋅</m:t>
                          </m:r>
                          <m:r>
                            <a:rPr lang="en-US" sz="2800" i="1">
                              <a:solidFill>
                                <a:srgbClr val="0070C0"/>
                              </a:solidFill>
                              <a:latin typeface="Cambria Math" panose="02040503050406030204" pitchFamily="18" charset="0"/>
                              <a:ea typeface="Helvetica" charset="0"/>
                              <a:cs typeface="Helvetica" charset="0"/>
                            </a:rPr>
                            <m:t>ℙ</m:t>
                          </m:r>
                          <m:r>
                            <a:rPr lang="en-US" sz="2800" i="1">
                              <a:solidFill>
                                <a:srgbClr val="0070C0"/>
                              </a:solidFill>
                              <a:latin typeface="Cambria Math" panose="02040503050406030204" pitchFamily="18" charset="0"/>
                              <a:ea typeface="Helvetica" charset="0"/>
                              <a:cs typeface="Helvetica" charset="0"/>
                            </a:rPr>
                            <m:t>(</m:t>
                          </m:r>
                          <m:r>
                            <a:rPr lang="en-US" sz="2800" i="1">
                              <a:solidFill>
                                <a:srgbClr val="0070C0"/>
                              </a:solidFill>
                              <a:latin typeface="Cambria Math" panose="02040503050406030204" pitchFamily="18" charset="0"/>
                              <a:ea typeface="Helvetica" charset="0"/>
                              <a:cs typeface="Helvetica" charset="0"/>
                            </a:rPr>
                            <m:t>𝑋</m:t>
                          </m:r>
                          <m:r>
                            <a:rPr lang="en-US" sz="2800" i="1">
                              <a:solidFill>
                                <a:srgbClr val="0070C0"/>
                              </a:solidFill>
                              <a:latin typeface="Cambria Math" panose="02040503050406030204" pitchFamily="18" charset="0"/>
                              <a:ea typeface="Helvetica" charset="0"/>
                              <a:cs typeface="Helvetica" charset="0"/>
                            </a:rPr>
                            <m:t>=</m:t>
                          </m:r>
                          <m:r>
                            <a:rPr lang="en-US" sz="2800" i="1">
                              <a:solidFill>
                                <a:srgbClr val="0070C0"/>
                              </a:solidFill>
                              <a:latin typeface="Cambria Math" panose="02040503050406030204" pitchFamily="18" charset="0"/>
                              <a:ea typeface="Helvetica" charset="0"/>
                              <a:cs typeface="Helvetica" charset="0"/>
                            </a:rPr>
                            <m:t>𝑥</m:t>
                          </m:r>
                          <m:r>
                            <a:rPr lang="en-US" sz="2800" i="1">
                              <a:solidFill>
                                <a:srgbClr val="0070C0"/>
                              </a:solidFill>
                              <a:latin typeface="Cambria Math" panose="02040503050406030204" pitchFamily="18" charset="0"/>
                              <a:ea typeface="Helvetica" charset="0"/>
                              <a:cs typeface="Helvetica" charset="0"/>
                            </a:rPr>
                            <m:t>)</m:t>
                          </m:r>
                        </m:e>
                      </m:nary>
                    </m:oMath>
                  </m:oMathPara>
                </a14:m>
                <a:endParaRPr lang="en-US" sz="2800" dirty="0"/>
              </a:p>
            </p:txBody>
          </p:sp>
        </mc:Choice>
        <mc:Fallback>
          <p:sp>
            <p:nvSpPr>
              <p:cNvPr id="12" name="Rectangle 11">
                <a:extLst>
                  <a:ext uri="{FF2B5EF4-FFF2-40B4-BE49-F238E27FC236}">
                    <a16:creationId xmlns:a16="http://schemas.microsoft.com/office/drawing/2014/main" id="{21E4DBA8-BE11-1C4D-8B58-437F33DD07DE}"/>
                  </a:ext>
                </a:extLst>
              </p:cNvPr>
              <p:cNvSpPr>
                <a:spLocks noRot="1" noChangeAspect="1" noMove="1" noResize="1" noEditPoints="1" noAdjustHandles="1" noChangeArrowheads="1" noChangeShapeType="1" noTextEdit="1"/>
              </p:cNvSpPr>
              <p:nvPr/>
            </p:nvSpPr>
            <p:spPr>
              <a:xfrm>
                <a:off x="1488672" y="2407176"/>
                <a:ext cx="5968813" cy="1139543"/>
              </a:xfrm>
              <a:prstGeom prst="rect">
                <a:avLst/>
              </a:prstGeom>
              <a:blipFill>
                <a:blip r:embed="rId5"/>
                <a:stretch>
                  <a:fillRect l="-14862" t="-128571" b="-180220"/>
                </a:stretch>
              </a:blipFill>
            </p:spPr>
            <p:txBody>
              <a:bodyPr/>
              <a:lstStyle/>
              <a:p>
                <a:r>
                  <a:rPr lang="en-US">
                    <a:noFill/>
                  </a:rPr>
                  <a:t> </a:t>
                </a:r>
              </a:p>
            </p:txBody>
          </p:sp>
        </mc:Fallback>
      </mc:AlternateContent>
    </p:spTree>
    <p:extLst>
      <p:ext uri="{BB962C8B-B14F-4D97-AF65-F5344CB8AC3E}">
        <p14:creationId xmlns:p14="http://schemas.microsoft.com/office/powerpoint/2010/main" val="79504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7EE6A-0C79-D646-85B9-E0CC8B69501E}"/>
              </a:ext>
            </a:extLst>
          </p:cNvPr>
          <p:cNvSpPr>
            <a:spLocks noGrp="1"/>
          </p:cNvSpPr>
          <p:nvPr>
            <p:ph type="title"/>
          </p:nvPr>
        </p:nvSpPr>
        <p:spPr/>
        <p:txBody>
          <a:bodyPr/>
          <a:lstStyle/>
          <a:p>
            <a:r>
              <a:rPr lang="en-US" dirty="0"/>
              <a:t>Markov’s Inequality – Proof  </a:t>
            </a:r>
          </a:p>
        </p:txBody>
      </p:sp>
      <p:sp>
        <p:nvSpPr>
          <p:cNvPr id="4" name="Slide Number Placeholder 3">
            <a:extLst>
              <a:ext uri="{FF2B5EF4-FFF2-40B4-BE49-F238E27FC236}">
                <a16:creationId xmlns:a16="http://schemas.microsoft.com/office/drawing/2014/main" id="{F79A6747-3BE4-2642-8BFA-33A843E2163B}"/>
              </a:ext>
            </a:extLst>
          </p:cNvPr>
          <p:cNvSpPr>
            <a:spLocks noGrp="1"/>
          </p:cNvSpPr>
          <p:nvPr>
            <p:ph type="sldNum" sz="quarter" idx="12"/>
          </p:nvPr>
        </p:nvSpPr>
        <p:spPr/>
        <p:txBody>
          <a:bodyPr/>
          <a:lstStyle/>
          <a:p>
            <a:fld id="{39E65F0E-D8D0-8548-A870-8F1E432EFAAD}" type="slidenum">
              <a:rPr lang="en-US" smtClean="0"/>
              <a:pPr/>
              <a:t>39</a:t>
            </a:fld>
            <a:endParaRPr lang="en-US"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3038428-2A7A-3443-9296-F45A07C0FE5B}"/>
                  </a:ext>
                </a:extLst>
              </p:cNvPr>
              <p:cNvSpPr txBox="1"/>
              <p:nvPr/>
            </p:nvSpPr>
            <p:spPr>
              <a:xfrm>
                <a:off x="6574971" y="-31576"/>
                <a:ext cx="5617029" cy="1490729"/>
              </a:xfrm>
              <a:prstGeom prst="rect">
                <a:avLst/>
              </a:prstGeom>
              <a:noFill/>
              <a:ln>
                <a:solidFill>
                  <a:srgbClr val="036A18"/>
                </a:solidFill>
                <a:prstDash val="dash"/>
              </a:ln>
            </p:spPr>
            <p:txBody>
              <a:bodyPr wrap="square" lIns="182880" tIns="182880" rIns="182880" bIns="182880" rtlCol="0">
                <a:spAutoFit/>
              </a:bodyPr>
              <a:lstStyle/>
              <a:p>
                <a:r>
                  <a:rPr lang="en-US" b="1" dirty="0">
                    <a:solidFill>
                      <a:srgbClr val="036A18"/>
                    </a:solidFill>
                    <a:latin typeface="Candara" panose="020E0502030303020204" pitchFamily="34" charset="0"/>
                    <a:ea typeface="Helvetica" charset="0"/>
                    <a:cs typeface="Helvetica" charset="0"/>
                  </a:rPr>
                  <a:t>Theorem. </a:t>
                </a:r>
                <a:r>
                  <a:rPr lang="en-US" b="0" dirty="0">
                    <a:latin typeface="Candara" panose="020E0502030303020204" pitchFamily="34" charset="0"/>
                    <a:ea typeface="Helvetica" charset="0"/>
                    <a:cs typeface="Helvetica" charset="0"/>
                  </a:rPr>
                  <a:t>Let </a:t>
                </a:r>
                <a14:m>
                  <m:oMath xmlns:m="http://schemas.openxmlformats.org/officeDocument/2006/math">
                    <m:r>
                      <a:rPr lang="en-US" b="0" i="1" smtClean="0">
                        <a:solidFill>
                          <a:srgbClr val="0070C0"/>
                        </a:solidFill>
                        <a:latin typeface="Cambria Math" panose="02040503050406030204" pitchFamily="18" charset="0"/>
                        <a:ea typeface="Helvetica" charset="0"/>
                        <a:cs typeface="Helvetica" charset="0"/>
                      </a:rPr>
                      <m:t>𝑋</m:t>
                    </m:r>
                  </m:oMath>
                </a14:m>
                <a:r>
                  <a:rPr lang="en-US" b="0" dirty="0">
                    <a:latin typeface="Candara" panose="020E0502030303020204" pitchFamily="34" charset="0"/>
                    <a:ea typeface="Helvetica" charset="0"/>
                    <a:cs typeface="Helvetica" charset="0"/>
                  </a:rPr>
                  <a:t> be a (discrete) random variable taking only non-negative values. Then, for any </a:t>
                </a:r>
                <a14:m>
                  <m:oMath xmlns:m="http://schemas.openxmlformats.org/officeDocument/2006/math">
                    <m:r>
                      <a:rPr lang="en-US" b="0" i="1" smtClean="0">
                        <a:solidFill>
                          <a:srgbClr val="0070C0"/>
                        </a:solidFill>
                        <a:latin typeface="Cambria Math" panose="02040503050406030204" pitchFamily="18" charset="0"/>
                        <a:ea typeface="Helvetica" charset="0"/>
                        <a:cs typeface="Helvetica" charset="0"/>
                      </a:rPr>
                      <m:t>𝑡</m:t>
                    </m:r>
                    <m:r>
                      <a:rPr lang="en-US" b="0" i="1" smtClean="0">
                        <a:solidFill>
                          <a:srgbClr val="0070C0"/>
                        </a:solidFill>
                        <a:latin typeface="Cambria Math" panose="02040503050406030204" pitchFamily="18" charset="0"/>
                        <a:ea typeface="Helvetica" charset="0"/>
                        <a:cs typeface="Helvetica" charset="0"/>
                      </a:rPr>
                      <m:t>&gt;0</m:t>
                    </m:r>
                  </m:oMath>
                </a14:m>
                <a:r>
                  <a:rPr lang="en-US" b="0" dirty="0">
                    <a:latin typeface="Candara" panose="020E0502030303020204" pitchFamily="34" charset="0"/>
                    <a:ea typeface="Helvetica" charset="0"/>
                    <a:cs typeface="Helvetica" charset="0"/>
                  </a:rPr>
                  <a:t>,</a:t>
                </a:r>
              </a:p>
              <a:p>
                <a:pPr algn="ctr">
                  <a:lnSpc>
                    <a:spcPct val="150000"/>
                  </a:lnSpc>
                </a:pPr>
                <a14:m>
                  <m:oMath xmlns:m="http://schemas.openxmlformats.org/officeDocument/2006/math">
                    <m:r>
                      <a:rPr lang="en-US" b="0" i="1" smtClean="0">
                        <a:solidFill>
                          <a:srgbClr val="0070C0"/>
                        </a:solidFill>
                        <a:latin typeface="Cambria Math" panose="02040503050406030204" pitchFamily="18" charset="0"/>
                        <a:ea typeface="Helvetica" charset="0"/>
                        <a:cs typeface="Helvetica" charset="0"/>
                      </a:rPr>
                      <m:t>ℙ</m:t>
                    </m:r>
                    <m:d>
                      <m:dPr>
                        <m:ctrlPr>
                          <a:rPr lang="en-US" b="0" i="1" smtClean="0">
                            <a:solidFill>
                              <a:srgbClr val="0070C0"/>
                            </a:solidFill>
                            <a:latin typeface="Cambria Math" panose="02040503050406030204" pitchFamily="18" charset="0"/>
                            <a:ea typeface="Helvetica" charset="0"/>
                            <a:cs typeface="Helvetica" charset="0"/>
                          </a:rPr>
                        </m:ctrlPr>
                      </m:dPr>
                      <m:e>
                        <m:r>
                          <a:rPr lang="en-US" b="0" i="1" smtClean="0">
                            <a:solidFill>
                              <a:srgbClr val="0070C0"/>
                            </a:solidFill>
                            <a:latin typeface="Cambria Math" panose="02040503050406030204" pitchFamily="18" charset="0"/>
                            <a:ea typeface="Helvetica" charset="0"/>
                            <a:cs typeface="Helvetica" charset="0"/>
                          </a:rPr>
                          <m:t>𝑋</m:t>
                        </m:r>
                        <m:r>
                          <a:rPr lang="en-US" b="0" i="1" smtClean="0">
                            <a:solidFill>
                              <a:srgbClr val="0070C0"/>
                            </a:solidFill>
                            <a:latin typeface="Cambria Math" panose="02040503050406030204" pitchFamily="18" charset="0"/>
                            <a:ea typeface="Helvetica" charset="0"/>
                            <a:cs typeface="Helvetica" charset="0"/>
                          </a:rPr>
                          <m:t>≥</m:t>
                        </m:r>
                        <m:r>
                          <a:rPr lang="en-US" b="0" i="1" smtClean="0">
                            <a:solidFill>
                              <a:srgbClr val="0070C0"/>
                            </a:solidFill>
                            <a:latin typeface="Cambria Math" panose="02040503050406030204" pitchFamily="18" charset="0"/>
                            <a:ea typeface="Helvetica" charset="0"/>
                            <a:cs typeface="Helvetica" charset="0"/>
                          </a:rPr>
                          <m:t>𝑡</m:t>
                        </m:r>
                      </m:e>
                    </m:d>
                    <m:r>
                      <a:rPr lang="en-US" b="0" i="1" smtClean="0">
                        <a:solidFill>
                          <a:srgbClr val="0070C0"/>
                        </a:solidFill>
                        <a:latin typeface="Cambria Math" panose="02040503050406030204" pitchFamily="18" charset="0"/>
                        <a:ea typeface="Helvetica" charset="0"/>
                        <a:cs typeface="Helvetica" charset="0"/>
                      </a:rPr>
                      <m:t>≤</m:t>
                    </m:r>
                    <m:f>
                      <m:fPr>
                        <m:ctrlPr>
                          <a:rPr lang="en-US" b="0" i="1" smtClean="0">
                            <a:solidFill>
                              <a:srgbClr val="0070C0"/>
                            </a:solidFill>
                            <a:latin typeface="Cambria Math" panose="02040503050406030204" pitchFamily="18" charset="0"/>
                            <a:ea typeface="Helvetica" charset="0"/>
                            <a:cs typeface="Helvetica" charset="0"/>
                          </a:rPr>
                        </m:ctrlPr>
                      </m:fPr>
                      <m:num>
                        <m:r>
                          <a:rPr lang="en-US" b="0" i="1" smtClean="0">
                            <a:solidFill>
                              <a:srgbClr val="0070C0"/>
                            </a:solidFill>
                            <a:latin typeface="Cambria Math" panose="02040503050406030204" pitchFamily="18" charset="0"/>
                            <a:ea typeface="Helvetica" charset="0"/>
                            <a:cs typeface="Helvetica" charset="0"/>
                          </a:rPr>
                          <m:t>𝔼</m:t>
                        </m:r>
                        <m:d>
                          <m:dPr>
                            <m:ctrlPr>
                              <a:rPr lang="en-US" b="0" i="1" smtClean="0">
                                <a:solidFill>
                                  <a:srgbClr val="0070C0"/>
                                </a:solidFill>
                                <a:latin typeface="Cambria Math" panose="02040503050406030204" pitchFamily="18" charset="0"/>
                                <a:ea typeface="Helvetica" charset="0"/>
                                <a:cs typeface="Helvetica" charset="0"/>
                              </a:rPr>
                            </m:ctrlPr>
                          </m:dPr>
                          <m:e>
                            <m:r>
                              <a:rPr lang="en-US" b="0" i="1" smtClean="0">
                                <a:solidFill>
                                  <a:srgbClr val="0070C0"/>
                                </a:solidFill>
                                <a:latin typeface="Cambria Math" panose="02040503050406030204" pitchFamily="18" charset="0"/>
                                <a:ea typeface="Helvetica" charset="0"/>
                                <a:cs typeface="Helvetica" charset="0"/>
                              </a:rPr>
                              <m:t>𝑋</m:t>
                            </m:r>
                          </m:e>
                        </m:d>
                      </m:num>
                      <m:den>
                        <m:r>
                          <a:rPr lang="en-US" b="0" i="1" smtClean="0">
                            <a:solidFill>
                              <a:srgbClr val="0070C0"/>
                            </a:solidFill>
                            <a:latin typeface="Cambria Math" panose="02040503050406030204" pitchFamily="18" charset="0"/>
                            <a:ea typeface="Helvetica" charset="0"/>
                            <a:cs typeface="Helvetica" charset="0"/>
                          </a:rPr>
                          <m:t>𝑡</m:t>
                        </m:r>
                      </m:den>
                    </m:f>
                  </m:oMath>
                </a14:m>
                <a:r>
                  <a:rPr lang="en-US" b="0" dirty="0">
                    <a:latin typeface="Candara" panose="020E0502030303020204" pitchFamily="34" charset="0"/>
                    <a:ea typeface="Helvetica" charset="0"/>
                    <a:cs typeface="Helvetica" charset="0"/>
                  </a:rPr>
                  <a:t>. </a:t>
                </a:r>
              </a:p>
            </p:txBody>
          </p:sp>
        </mc:Choice>
        <mc:Fallback xmlns="">
          <p:sp>
            <p:nvSpPr>
              <p:cNvPr id="17" name="TextBox 16">
                <a:extLst>
                  <a:ext uri="{FF2B5EF4-FFF2-40B4-BE49-F238E27FC236}">
                    <a16:creationId xmlns:a16="http://schemas.microsoft.com/office/drawing/2014/main" id="{A3038428-2A7A-3443-9296-F45A07C0FE5B}"/>
                  </a:ext>
                </a:extLst>
              </p:cNvPr>
              <p:cNvSpPr txBox="1">
                <a:spLocks noRot="1" noChangeAspect="1" noMove="1" noResize="1" noEditPoints="1" noAdjustHandles="1" noChangeArrowheads="1" noChangeShapeType="1" noTextEdit="1"/>
              </p:cNvSpPr>
              <p:nvPr/>
            </p:nvSpPr>
            <p:spPr>
              <a:xfrm>
                <a:off x="6574971" y="-31576"/>
                <a:ext cx="5617029" cy="1490729"/>
              </a:xfrm>
              <a:prstGeom prst="rect">
                <a:avLst/>
              </a:prstGeom>
              <a:blipFill>
                <a:blip r:embed="rId3"/>
                <a:stretch>
                  <a:fillRect/>
                </a:stretch>
              </a:blipFill>
              <a:ln>
                <a:solidFill>
                  <a:srgbClr val="036A18"/>
                </a:solidFill>
                <a:prstDash val="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6C526FB-6290-0748-847E-F600A608DC91}"/>
                  </a:ext>
                </a:extLst>
              </p:cNvPr>
              <p:cNvSpPr/>
              <p:nvPr/>
            </p:nvSpPr>
            <p:spPr>
              <a:xfrm>
                <a:off x="609600" y="1262685"/>
                <a:ext cx="3953711" cy="113787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800" i="1" smtClean="0">
                          <a:solidFill>
                            <a:srgbClr val="0070C0"/>
                          </a:solidFill>
                          <a:latin typeface="Cambria Math" panose="02040503050406030204" pitchFamily="18" charset="0"/>
                          <a:ea typeface="Helvetica" charset="0"/>
                          <a:cs typeface="Helvetica" charset="0"/>
                        </a:rPr>
                        <m:t>𝔼</m:t>
                      </m:r>
                      <m:d>
                        <m:dPr>
                          <m:ctrlPr>
                            <a:rPr lang="en-US" sz="2800" i="1">
                              <a:solidFill>
                                <a:srgbClr val="0070C0"/>
                              </a:solidFill>
                              <a:latin typeface="Cambria Math" panose="02040503050406030204" pitchFamily="18" charset="0"/>
                              <a:ea typeface="Helvetica" charset="0"/>
                              <a:cs typeface="Helvetica" charset="0"/>
                            </a:rPr>
                          </m:ctrlPr>
                        </m:dPr>
                        <m:e>
                          <m:r>
                            <a:rPr lang="en-US" sz="2800" i="1">
                              <a:solidFill>
                                <a:srgbClr val="0070C0"/>
                              </a:solidFill>
                              <a:latin typeface="Cambria Math" panose="02040503050406030204" pitchFamily="18" charset="0"/>
                              <a:ea typeface="Helvetica" charset="0"/>
                              <a:cs typeface="Helvetica" charset="0"/>
                            </a:rPr>
                            <m:t>𝑋</m:t>
                          </m:r>
                        </m:e>
                      </m:d>
                      <m:r>
                        <a:rPr lang="en-US" sz="2800" b="0" i="1" smtClean="0">
                          <a:solidFill>
                            <a:srgbClr val="0070C0"/>
                          </a:solidFill>
                          <a:latin typeface="Cambria Math" panose="02040503050406030204" pitchFamily="18" charset="0"/>
                          <a:ea typeface="Helvetica" charset="0"/>
                          <a:cs typeface="Helvetica" charset="0"/>
                        </a:rPr>
                        <m:t>=</m:t>
                      </m:r>
                      <m:nary>
                        <m:naryPr>
                          <m:chr m:val="∑"/>
                          <m:supHide m:val="on"/>
                          <m:ctrlPr>
                            <a:rPr lang="en-US" sz="2800" i="1">
                              <a:solidFill>
                                <a:srgbClr val="0070C0"/>
                              </a:solidFill>
                              <a:latin typeface="Cambria Math" panose="02040503050406030204" pitchFamily="18" charset="0"/>
                              <a:ea typeface="Helvetica" charset="0"/>
                              <a:cs typeface="Helvetica" charset="0"/>
                            </a:rPr>
                          </m:ctrlPr>
                        </m:naryPr>
                        <m:sub>
                          <m:r>
                            <a:rPr lang="en-US" sz="2800" i="1">
                              <a:solidFill>
                                <a:srgbClr val="0070C0"/>
                              </a:solidFill>
                              <a:latin typeface="Cambria Math" panose="02040503050406030204" pitchFamily="18" charset="0"/>
                              <a:ea typeface="Helvetica" charset="0"/>
                              <a:cs typeface="Helvetica" charset="0"/>
                            </a:rPr>
                            <m:t>𝑥</m:t>
                          </m:r>
                        </m:sub>
                        <m:sup/>
                        <m:e>
                          <m:r>
                            <a:rPr lang="en-US" sz="2800" i="1">
                              <a:solidFill>
                                <a:srgbClr val="0070C0"/>
                              </a:solidFill>
                              <a:latin typeface="Cambria Math" panose="02040503050406030204" pitchFamily="18" charset="0"/>
                              <a:ea typeface="Helvetica" charset="0"/>
                              <a:cs typeface="Helvetica" charset="0"/>
                            </a:rPr>
                            <m:t>𝑥</m:t>
                          </m:r>
                          <m:r>
                            <a:rPr lang="en-US" sz="2800" i="1">
                              <a:solidFill>
                                <a:srgbClr val="0070C0"/>
                              </a:solidFill>
                              <a:latin typeface="Cambria Math" panose="02040503050406030204" pitchFamily="18" charset="0"/>
                              <a:ea typeface="Helvetica" charset="0"/>
                              <a:cs typeface="Helvetica" charset="0"/>
                            </a:rPr>
                            <m:t>⋅</m:t>
                          </m:r>
                          <m:r>
                            <a:rPr lang="en-US" sz="2800" i="1">
                              <a:solidFill>
                                <a:srgbClr val="0070C0"/>
                              </a:solidFill>
                              <a:latin typeface="Cambria Math" panose="02040503050406030204" pitchFamily="18" charset="0"/>
                              <a:ea typeface="Helvetica" charset="0"/>
                              <a:cs typeface="Helvetica" charset="0"/>
                            </a:rPr>
                            <m:t>ℙ</m:t>
                          </m:r>
                          <m:r>
                            <a:rPr lang="en-US" sz="2800" i="1">
                              <a:solidFill>
                                <a:srgbClr val="0070C0"/>
                              </a:solidFill>
                              <a:latin typeface="Cambria Math" panose="02040503050406030204" pitchFamily="18" charset="0"/>
                              <a:ea typeface="Helvetica" charset="0"/>
                              <a:cs typeface="Helvetica" charset="0"/>
                            </a:rPr>
                            <m:t>(</m:t>
                          </m:r>
                          <m:r>
                            <a:rPr lang="en-US" sz="2800" i="1">
                              <a:solidFill>
                                <a:srgbClr val="0070C0"/>
                              </a:solidFill>
                              <a:latin typeface="Cambria Math" panose="02040503050406030204" pitchFamily="18" charset="0"/>
                              <a:ea typeface="Helvetica" charset="0"/>
                              <a:cs typeface="Helvetica" charset="0"/>
                            </a:rPr>
                            <m:t>𝑋</m:t>
                          </m:r>
                          <m:r>
                            <a:rPr lang="en-US" sz="2800" i="1">
                              <a:solidFill>
                                <a:srgbClr val="0070C0"/>
                              </a:solidFill>
                              <a:latin typeface="Cambria Math" panose="02040503050406030204" pitchFamily="18" charset="0"/>
                              <a:ea typeface="Helvetica" charset="0"/>
                              <a:cs typeface="Helvetica" charset="0"/>
                            </a:rPr>
                            <m:t>=</m:t>
                          </m:r>
                          <m:r>
                            <a:rPr lang="en-US" sz="2800" i="1">
                              <a:solidFill>
                                <a:srgbClr val="0070C0"/>
                              </a:solidFill>
                              <a:latin typeface="Cambria Math" panose="02040503050406030204" pitchFamily="18" charset="0"/>
                              <a:ea typeface="Helvetica" charset="0"/>
                              <a:cs typeface="Helvetica" charset="0"/>
                            </a:rPr>
                            <m:t>𝑥</m:t>
                          </m:r>
                          <m:r>
                            <a:rPr lang="en-US" sz="2800" i="1">
                              <a:solidFill>
                                <a:srgbClr val="0070C0"/>
                              </a:solidFill>
                              <a:latin typeface="Cambria Math" panose="02040503050406030204" pitchFamily="18" charset="0"/>
                              <a:ea typeface="Helvetica" charset="0"/>
                              <a:cs typeface="Helvetica" charset="0"/>
                            </a:rPr>
                            <m:t>)</m:t>
                          </m:r>
                        </m:e>
                      </m:nary>
                    </m:oMath>
                  </m:oMathPara>
                </a14:m>
                <a:endParaRPr lang="en-US" sz="2800" dirty="0"/>
              </a:p>
            </p:txBody>
          </p:sp>
        </mc:Choice>
        <mc:Fallback xmlns="">
          <p:sp>
            <p:nvSpPr>
              <p:cNvPr id="5" name="Rectangle 4">
                <a:extLst>
                  <a:ext uri="{FF2B5EF4-FFF2-40B4-BE49-F238E27FC236}">
                    <a16:creationId xmlns:a16="http://schemas.microsoft.com/office/drawing/2014/main" id="{36C526FB-6290-0748-847E-F600A608DC91}"/>
                  </a:ext>
                </a:extLst>
              </p:cNvPr>
              <p:cNvSpPr>
                <a:spLocks noRot="1" noChangeAspect="1" noMove="1" noResize="1" noEditPoints="1" noAdjustHandles="1" noChangeArrowheads="1" noChangeShapeType="1" noTextEdit="1"/>
              </p:cNvSpPr>
              <p:nvPr/>
            </p:nvSpPr>
            <p:spPr>
              <a:xfrm>
                <a:off x="609600" y="1262685"/>
                <a:ext cx="3953711" cy="1137876"/>
              </a:xfrm>
              <a:prstGeom prst="rect">
                <a:avLst/>
              </a:prstGeom>
              <a:blipFill>
                <a:blip r:embed="rId4"/>
                <a:stretch>
                  <a:fillRect l="-965" t="-127473" b="-1802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21E4DBA8-BE11-1C4D-8B58-437F33DD07DE}"/>
                  </a:ext>
                </a:extLst>
              </p:cNvPr>
              <p:cNvSpPr/>
              <p:nvPr/>
            </p:nvSpPr>
            <p:spPr>
              <a:xfrm>
                <a:off x="1488672" y="2407176"/>
                <a:ext cx="5967467" cy="113787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800" b="0" i="1" smtClean="0">
                          <a:solidFill>
                            <a:srgbClr val="0070C0"/>
                          </a:solidFill>
                          <a:latin typeface="Cambria Math" panose="02040503050406030204" pitchFamily="18" charset="0"/>
                          <a:ea typeface="Helvetica" charset="0"/>
                          <a:cs typeface="Helvetica" charset="0"/>
                        </a:rPr>
                        <m:t>=</m:t>
                      </m:r>
                      <m:nary>
                        <m:naryPr>
                          <m:chr m:val="∑"/>
                          <m:supHide m:val="on"/>
                          <m:ctrlPr>
                            <a:rPr lang="en-US" sz="2800" b="0" i="1" smtClean="0">
                              <a:solidFill>
                                <a:srgbClr val="0070C0"/>
                              </a:solidFill>
                              <a:latin typeface="Cambria Math" panose="02040503050406030204" pitchFamily="18" charset="0"/>
                              <a:ea typeface="Helvetica" charset="0"/>
                              <a:cs typeface="Helvetica" charset="0"/>
                            </a:rPr>
                          </m:ctrlPr>
                        </m:naryPr>
                        <m:sub>
                          <m:r>
                            <a:rPr lang="en-US" sz="2800" b="0" i="1" smtClean="0">
                              <a:solidFill>
                                <a:srgbClr val="0070C0"/>
                              </a:solidFill>
                              <a:latin typeface="Cambria Math" panose="02040503050406030204" pitchFamily="18" charset="0"/>
                              <a:ea typeface="Helvetica" charset="0"/>
                              <a:cs typeface="Helvetica" charset="0"/>
                            </a:rPr>
                            <m:t>𝑥</m:t>
                          </m:r>
                          <m:r>
                            <a:rPr lang="en-US" sz="2800" b="0" i="1" smtClean="0">
                              <a:solidFill>
                                <a:srgbClr val="0070C0"/>
                              </a:solidFill>
                              <a:latin typeface="Cambria Math" panose="02040503050406030204" pitchFamily="18" charset="0"/>
                              <a:ea typeface="Helvetica" charset="0"/>
                              <a:cs typeface="Helvetica" charset="0"/>
                            </a:rPr>
                            <m:t>≥</m:t>
                          </m:r>
                          <m:r>
                            <a:rPr lang="en-US" sz="2800" b="0" i="1" smtClean="0">
                              <a:solidFill>
                                <a:srgbClr val="0070C0"/>
                              </a:solidFill>
                              <a:latin typeface="Cambria Math" panose="02040503050406030204" pitchFamily="18" charset="0"/>
                              <a:ea typeface="Helvetica" charset="0"/>
                              <a:cs typeface="Helvetica" charset="0"/>
                            </a:rPr>
                            <m:t>𝑡</m:t>
                          </m:r>
                        </m:sub>
                        <m:sup/>
                        <m:e>
                          <m:r>
                            <a:rPr lang="en-US" sz="2800" b="0" i="1" smtClean="0">
                              <a:solidFill>
                                <a:srgbClr val="0070C0"/>
                              </a:solidFill>
                              <a:latin typeface="Cambria Math" panose="02040503050406030204" pitchFamily="18" charset="0"/>
                              <a:ea typeface="Helvetica" charset="0"/>
                              <a:cs typeface="Helvetica" charset="0"/>
                            </a:rPr>
                            <m:t>𝑥</m:t>
                          </m:r>
                          <m:r>
                            <a:rPr lang="en-US" sz="2800" b="0" i="1" smtClean="0">
                              <a:solidFill>
                                <a:srgbClr val="0070C0"/>
                              </a:solidFill>
                              <a:latin typeface="Cambria Math" panose="02040503050406030204" pitchFamily="18" charset="0"/>
                              <a:ea typeface="Helvetica" charset="0"/>
                              <a:cs typeface="Helvetica" charset="0"/>
                            </a:rPr>
                            <m:t>⋅</m:t>
                          </m:r>
                          <m:r>
                            <a:rPr lang="en-US" sz="2800" b="0" i="1" smtClean="0">
                              <a:solidFill>
                                <a:srgbClr val="0070C0"/>
                              </a:solidFill>
                              <a:latin typeface="Cambria Math" panose="02040503050406030204" pitchFamily="18" charset="0"/>
                              <a:ea typeface="Helvetica" charset="0"/>
                              <a:cs typeface="Helvetica" charset="0"/>
                            </a:rPr>
                            <m:t>ℙ</m:t>
                          </m:r>
                          <m:r>
                            <a:rPr lang="en-US" sz="2800" b="0" i="1" smtClean="0">
                              <a:solidFill>
                                <a:srgbClr val="0070C0"/>
                              </a:solidFill>
                              <a:latin typeface="Cambria Math" panose="02040503050406030204" pitchFamily="18" charset="0"/>
                              <a:ea typeface="Helvetica" charset="0"/>
                              <a:cs typeface="Helvetica" charset="0"/>
                            </a:rPr>
                            <m:t>(</m:t>
                          </m:r>
                          <m:r>
                            <a:rPr lang="en-US" sz="2800" b="0" i="1" smtClean="0">
                              <a:solidFill>
                                <a:srgbClr val="0070C0"/>
                              </a:solidFill>
                              <a:latin typeface="Cambria Math" panose="02040503050406030204" pitchFamily="18" charset="0"/>
                              <a:ea typeface="Helvetica" charset="0"/>
                              <a:cs typeface="Helvetica" charset="0"/>
                            </a:rPr>
                            <m:t>𝑋</m:t>
                          </m:r>
                          <m:r>
                            <a:rPr lang="en-US" sz="2800" b="0" i="1" smtClean="0">
                              <a:solidFill>
                                <a:srgbClr val="0070C0"/>
                              </a:solidFill>
                              <a:latin typeface="Cambria Math" panose="02040503050406030204" pitchFamily="18" charset="0"/>
                              <a:ea typeface="Helvetica" charset="0"/>
                              <a:cs typeface="Helvetica" charset="0"/>
                            </a:rPr>
                            <m:t>=</m:t>
                          </m:r>
                          <m:r>
                            <a:rPr lang="en-US" sz="2800" b="0" i="1" smtClean="0">
                              <a:solidFill>
                                <a:srgbClr val="0070C0"/>
                              </a:solidFill>
                              <a:latin typeface="Cambria Math" panose="02040503050406030204" pitchFamily="18" charset="0"/>
                              <a:ea typeface="Helvetica" charset="0"/>
                              <a:cs typeface="Helvetica" charset="0"/>
                            </a:rPr>
                            <m:t>𝑥</m:t>
                          </m:r>
                          <m:r>
                            <a:rPr lang="en-US" sz="2800" b="0" i="1" smtClean="0">
                              <a:solidFill>
                                <a:srgbClr val="0070C0"/>
                              </a:solidFill>
                              <a:latin typeface="Cambria Math" panose="02040503050406030204" pitchFamily="18" charset="0"/>
                              <a:ea typeface="Helvetica" charset="0"/>
                              <a:cs typeface="Helvetica" charset="0"/>
                            </a:rPr>
                            <m:t>)</m:t>
                          </m:r>
                        </m:e>
                      </m:nary>
                      <m:r>
                        <a:rPr lang="en-US" sz="2800" b="0" i="1" smtClean="0">
                          <a:solidFill>
                            <a:srgbClr val="0070C0"/>
                          </a:solidFill>
                          <a:latin typeface="Cambria Math" panose="02040503050406030204" pitchFamily="18" charset="0"/>
                          <a:ea typeface="Helvetica" charset="0"/>
                          <a:cs typeface="Helvetica" charset="0"/>
                        </a:rPr>
                        <m:t>+</m:t>
                      </m:r>
                      <m:nary>
                        <m:naryPr>
                          <m:chr m:val="∑"/>
                          <m:supHide m:val="on"/>
                          <m:ctrlPr>
                            <a:rPr lang="en-US" sz="2800" i="1">
                              <a:solidFill>
                                <a:srgbClr val="0070C0"/>
                              </a:solidFill>
                              <a:latin typeface="Cambria Math" panose="02040503050406030204" pitchFamily="18" charset="0"/>
                              <a:ea typeface="Helvetica" charset="0"/>
                              <a:cs typeface="Helvetica" charset="0"/>
                            </a:rPr>
                          </m:ctrlPr>
                        </m:naryPr>
                        <m:sub>
                          <m:r>
                            <a:rPr lang="en-US" sz="2800" i="1">
                              <a:solidFill>
                                <a:srgbClr val="0070C0"/>
                              </a:solidFill>
                              <a:latin typeface="Cambria Math" panose="02040503050406030204" pitchFamily="18" charset="0"/>
                              <a:ea typeface="Helvetica" charset="0"/>
                              <a:cs typeface="Helvetica" charset="0"/>
                            </a:rPr>
                            <m:t>𝑥</m:t>
                          </m:r>
                          <m:r>
                            <a:rPr lang="en-US" sz="2800" b="0" i="1" smtClean="0">
                              <a:solidFill>
                                <a:srgbClr val="0070C0"/>
                              </a:solidFill>
                              <a:latin typeface="Cambria Math" panose="02040503050406030204" pitchFamily="18" charset="0"/>
                              <a:ea typeface="Helvetica" charset="0"/>
                              <a:cs typeface="Helvetica" charset="0"/>
                            </a:rPr>
                            <m:t>&lt;</m:t>
                          </m:r>
                          <m:r>
                            <a:rPr lang="en-US" sz="2800" i="1">
                              <a:solidFill>
                                <a:srgbClr val="0070C0"/>
                              </a:solidFill>
                              <a:latin typeface="Cambria Math" panose="02040503050406030204" pitchFamily="18" charset="0"/>
                              <a:ea typeface="Helvetica" charset="0"/>
                              <a:cs typeface="Helvetica" charset="0"/>
                            </a:rPr>
                            <m:t>𝑡</m:t>
                          </m:r>
                        </m:sub>
                        <m:sup/>
                        <m:e>
                          <m:r>
                            <a:rPr lang="en-US" sz="2800" i="1">
                              <a:solidFill>
                                <a:srgbClr val="0070C0"/>
                              </a:solidFill>
                              <a:latin typeface="Cambria Math" panose="02040503050406030204" pitchFamily="18" charset="0"/>
                              <a:ea typeface="Helvetica" charset="0"/>
                              <a:cs typeface="Helvetica" charset="0"/>
                            </a:rPr>
                            <m:t>𝑥</m:t>
                          </m:r>
                          <m:r>
                            <a:rPr lang="en-US" sz="2800" i="1">
                              <a:solidFill>
                                <a:srgbClr val="0070C0"/>
                              </a:solidFill>
                              <a:latin typeface="Cambria Math" panose="02040503050406030204" pitchFamily="18" charset="0"/>
                              <a:ea typeface="Helvetica" charset="0"/>
                              <a:cs typeface="Helvetica" charset="0"/>
                            </a:rPr>
                            <m:t>⋅</m:t>
                          </m:r>
                          <m:r>
                            <a:rPr lang="en-US" sz="2800" i="1">
                              <a:solidFill>
                                <a:srgbClr val="0070C0"/>
                              </a:solidFill>
                              <a:latin typeface="Cambria Math" panose="02040503050406030204" pitchFamily="18" charset="0"/>
                              <a:ea typeface="Helvetica" charset="0"/>
                              <a:cs typeface="Helvetica" charset="0"/>
                            </a:rPr>
                            <m:t>ℙ</m:t>
                          </m:r>
                          <m:r>
                            <a:rPr lang="en-US" sz="2800" i="1">
                              <a:solidFill>
                                <a:srgbClr val="0070C0"/>
                              </a:solidFill>
                              <a:latin typeface="Cambria Math" panose="02040503050406030204" pitchFamily="18" charset="0"/>
                              <a:ea typeface="Helvetica" charset="0"/>
                              <a:cs typeface="Helvetica" charset="0"/>
                            </a:rPr>
                            <m:t>(</m:t>
                          </m:r>
                          <m:r>
                            <a:rPr lang="en-US" sz="2800" i="1">
                              <a:solidFill>
                                <a:srgbClr val="0070C0"/>
                              </a:solidFill>
                              <a:latin typeface="Cambria Math" panose="02040503050406030204" pitchFamily="18" charset="0"/>
                              <a:ea typeface="Helvetica" charset="0"/>
                              <a:cs typeface="Helvetica" charset="0"/>
                            </a:rPr>
                            <m:t>𝑋</m:t>
                          </m:r>
                          <m:r>
                            <a:rPr lang="en-US" sz="2800" i="1">
                              <a:solidFill>
                                <a:srgbClr val="0070C0"/>
                              </a:solidFill>
                              <a:latin typeface="Cambria Math" panose="02040503050406030204" pitchFamily="18" charset="0"/>
                              <a:ea typeface="Helvetica" charset="0"/>
                              <a:cs typeface="Helvetica" charset="0"/>
                            </a:rPr>
                            <m:t>=</m:t>
                          </m:r>
                          <m:r>
                            <a:rPr lang="en-US" sz="2800" i="1">
                              <a:solidFill>
                                <a:srgbClr val="0070C0"/>
                              </a:solidFill>
                              <a:latin typeface="Cambria Math" panose="02040503050406030204" pitchFamily="18" charset="0"/>
                              <a:ea typeface="Helvetica" charset="0"/>
                              <a:cs typeface="Helvetica" charset="0"/>
                            </a:rPr>
                            <m:t>𝑥</m:t>
                          </m:r>
                          <m:r>
                            <a:rPr lang="en-US" sz="2800" i="1">
                              <a:solidFill>
                                <a:srgbClr val="0070C0"/>
                              </a:solidFill>
                              <a:latin typeface="Cambria Math" panose="02040503050406030204" pitchFamily="18" charset="0"/>
                              <a:ea typeface="Helvetica" charset="0"/>
                              <a:cs typeface="Helvetica" charset="0"/>
                            </a:rPr>
                            <m:t>)</m:t>
                          </m:r>
                        </m:e>
                      </m:nary>
                    </m:oMath>
                  </m:oMathPara>
                </a14:m>
                <a:endParaRPr lang="en-US" sz="2800" dirty="0"/>
              </a:p>
            </p:txBody>
          </p:sp>
        </mc:Choice>
        <mc:Fallback xmlns="">
          <p:sp>
            <p:nvSpPr>
              <p:cNvPr id="12" name="Rectangle 11">
                <a:extLst>
                  <a:ext uri="{FF2B5EF4-FFF2-40B4-BE49-F238E27FC236}">
                    <a16:creationId xmlns:a16="http://schemas.microsoft.com/office/drawing/2014/main" id="{21E4DBA8-BE11-1C4D-8B58-437F33DD07DE}"/>
                  </a:ext>
                </a:extLst>
              </p:cNvPr>
              <p:cNvSpPr>
                <a:spLocks noRot="1" noChangeAspect="1" noMove="1" noResize="1" noEditPoints="1" noAdjustHandles="1" noChangeArrowheads="1" noChangeShapeType="1" noTextEdit="1"/>
              </p:cNvSpPr>
              <p:nvPr/>
            </p:nvSpPr>
            <p:spPr>
              <a:xfrm>
                <a:off x="1488672" y="2407176"/>
                <a:ext cx="5967467" cy="1137876"/>
              </a:xfrm>
              <a:prstGeom prst="rect">
                <a:avLst/>
              </a:prstGeom>
              <a:blipFill>
                <a:blip r:embed="rId5"/>
                <a:stretch>
                  <a:fillRect l="-14650" t="-130000" b="-18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E2E3E06D-F7F6-474F-BCDF-6E34FFB23455}"/>
                  </a:ext>
                </a:extLst>
              </p:cNvPr>
              <p:cNvSpPr/>
              <p:nvPr/>
            </p:nvSpPr>
            <p:spPr>
              <a:xfrm>
                <a:off x="1488672" y="3594269"/>
                <a:ext cx="3088666" cy="113787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800" b="0" i="1" smtClean="0">
                          <a:solidFill>
                            <a:srgbClr val="0070C0"/>
                          </a:solidFill>
                          <a:latin typeface="Cambria Math" panose="02040503050406030204" pitchFamily="18" charset="0"/>
                          <a:ea typeface="Helvetica" charset="0"/>
                          <a:cs typeface="Helvetica" charset="0"/>
                        </a:rPr>
                        <m:t>≥</m:t>
                      </m:r>
                      <m:nary>
                        <m:naryPr>
                          <m:chr m:val="∑"/>
                          <m:supHide m:val="on"/>
                          <m:ctrlPr>
                            <a:rPr lang="en-US" sz="2800" b="0" i="1" smtClean="0">
                              <a:solidFill>
                                <a:srgbClr val="0070C0"/>
                              </a:solidFill>
                              <a:latin typeface="Cambria Math" panose="02040503050406030204" pitchFamily="18" charset="0"/>
                              <a:ea typeface="Helvetica" charset="0"/>
                              <a:cs typeface="Helvetica" charset="0"/>
                            </a:rPr>
                          </m:ctrlPr>
                        </m:naryPr>
                        <m:sub>
                          <m:r>
                            <a:rPr lang="en-US" sz="2800" b="0" i="1" smtClean="0">
                              <a:solidFill>
                                <a:srgbClr val="0070C0"/>
                              </a:solidFill>
                              <a:latin typeface="Cambria Math" panose="02040503050406030204" pitchFamily="18" charset="0"/>
                              <a:ea typeface="Helvetica" charset="0"/>
                              <a:cs typeface="Helvetica" charset="0"/>
                            </a:rPr>
                            <m:t>𝑥</m:t>
                          </m:r>
                          <m:r>
                            <a:rPr lang="en-US" sz="2800" b="0" i="1" smtClean="0">
                              <a:solidFill>
                                <a:srgbClr val="0070C0"/>
                              </a:solidFill>
                              <a:latin typeface="Cambria Math" panose="02040503050406030204" pitchFamily="18" charset="0"/>
                              <a:ea typeface="Helvetica" charset="0"/>
                              <a:cs typeface="Helvetica" charset="0"/>
                            </a:rPr>
                            <m:t>≥</m:t>
                          </m:r>
                          <m:r>
                            <a:rPr lang="en-US" sz="2800" b="0" i="1" smtClean="0">
                              <a:solidFill>
                                <a:srgbClr val="0070C0"/>
                              </a:solidFill>
                              <a:latin typeface="Cambria Math" panose="02040503050406030204" pitchFamily="18" charset="0"/>
                              <a:ea typeface="Helvetica" charset="0"/>
                              <a:cs typeface="Helvetica" charset="0"/>
                            </a:rPr>
                            <m:t>𝑡</m:t>
                          </m:r>
                        </m:sub>
                        <m:sup/>
                        <m:e>
                          <m:r>
                            <a:rPr lang="en-US" sz="2800" b="0" i="1" smtClean="0">
                              <a:solidFill>
                                <a:srgbClr val="0070C0"/>
                              </a:solidFill>
                              <a:latin typeface="Cambria Math" panose="02040503050406030204" pitchFamily="18" charset="0"/>
                              <a:ea typeface="Helvetica" charset="0"/>
                              <a:cs typeface="Helvetica" charset="0"/>
                            </a:rPr>
                            <m:t>𝑥</m:t>
                          </m:r>
                          <m:r>
                            <a:rPr lang="en-US" sz="2800" b="0" i="1" smtClean="0">
                              <a:solidFill>
                                <a:srgbClr val="0070C0"/>
                              </a:solidFill>
                              <a:latin typeface="Cambria Math" panose="02040503050406030204" pitchFamily="18" charset="0"/>
                              <a:ea typeface="Helvetica" charset="0"/>
                              <a:cs typeface="Helvetica" charset="0"/>
                            </a:rPr>
                            <m:t>⋅</m:t>
                          </m:r>
                          <m:r>
                            <a:rPr lang="en-US" sz="2800" b="0" i="1" smtClean="0">
                              <a:solidFill>
                                <a:srgbClr val="0070C0"/>
                              </a:solidFill>
                              <a:latin typeface="Cambria Math" panose="02040503050406030204" pitchFamily="18" charset="0"/>
                              <a:ea typeface="Helvetica" charset="0"/>
                              <a:cs typeface="Helvetica" charset="0"/>
                            </a:rPr>
                            <m:t>ℙ</m:t>
                          </m:r>
                          <m:r>
                            <a:rPr lang="en-US" sz="2800" b="0" i="1" smtClean="0">
                              <a:solidFill>
                                <a:srgbClr val="0070C0"/>
                              </a:solidFill>
                              <a:latin typeface="Cambria Math" panose="02040503050406030204" pitchFamily="18" charset="0"/>
                              <a:ea typeface="Helvetica" charset="0"/>
                              <a:cs typeface="Helvetica" charset="0"/>
                            </a:rPr>
                            <m:t>(</m:t>
                          </m:r>
                          <m:r>
                            <a:rPr lang="en-US" sz="2800" b="0" i="1" smtClean="0">
                              <a:solidFill>
                                <a:srgbClr val="0070C0"/>
                              </a:solidFill>
                              <a:latin typeface="Cambria Math" panose="02040503050406030204" pitchFamily="18" charset="0"/>
                              <a:ea typeface="Helvetica" charset="0"/>
                              <a:cs typeface="Helvetica" charset="0"/>
                            </a:rPr>
                            <m:t>𝑋</m:t>
                          </m:r>
                          <m:r>
                            <a:rPr lang="en-US" sz="2800" b="0" i="1" smtClean="0">
                              <a:solidFill>
                                <a:srgbClr val="0070C0"/>
                              </a:solidFill>
                              <a:latin typeface="Cambria Math" panose="02040503050406030204" pitchFamily="18" charset="0"/>
                              <a:ea typeface="Helvetica" charset="0"/>
                              <a:cs typeface="Helvetica" charset="0"/>
                            </a:rPr>
                            <m:t>=</m:t>
                          </m:r>
                          <m:r>
                            <a:rPr lang="en-US" sz="2800" b="0" i="1" smtClean="0">
                              <a:solidFill>
                                <a:srgbClr val="0070C0"/>
                              </a:solidFill>
                              <a:latin typeface="Cambria Math" panose="02040503050406030204" pitchFamily="18" charset="0"/>
                              <a:ea typeface="Helvetica" charset="0"/>
                              <a:cs typeface="Helvetica" charset="0"/>
                            </a:rPr>
                            <m:t>𝑥</m:t>
                          </m:r>
                          <m:r>
                            <a:rPr lang="en-US" sz="2800" b="0" i="1" smtClean="0">
                              <a:solidFill>
                                <a:srgbClr val="0070C0"/>
                              </a:solidFill>
                              <a:latin typeface="Cambria Math" panose="02040503050406030204" pitchFamily="18" charset="0"/>
                              <a:ea typeface="Helvetica" charset="0"/>
                              <a:cs typeface="Helvetica" charset="0"/>
                            </a:rPr>
                            <m:t>)</m:t>
                          </m:r>
                        </m:e>
                      </m:nary>
                    </m:oMath>
                  </m:oMathPara>
                </a14:m>
                <a:endParaRPr lang="en-US" sz="2800" dirty="0"/>
              </a:p>
            </p:txBody>
          </p:sp>
        </mc:Choice>
        <mc:Fallback xmlns="">
          <p:sp>
            <p:nvSpPr>
              <p:cNvPr id="13" name="Rectangle 12">
                <a:extLst>
                  <a:ext uri="{FF2B5EF4-FFF2-40B4-BE49-F238E27FC236}">
                    <a16:creationId xmlns:a16="http://schemas.microsoft.com/office/drawing/2014/main" id="{E2E3E06D-F7F6-474F-BCDF-6E34FFB23455}"/>
                  </a:ext>
                </a:extLst>
              </p:cNvPr>
              <p:cNvSpPr>
                <a:spLocks noRot="1" noChangeAspect="1" noMove="1" noResize="1" noEditPoints="1" noAdjustHandles="1" noChangeArrowheads="1" noChangeShapeType="1" noTextEdit="1"/>
              </p:cNvSpPr>
              <p:nvPr/>
            </p:nvSpPr>
            <p:spPr>
              <a:xfrm>
                <a:off x="1488672" y="3594269"/>
                <a:ext cx="3088666" cy="1137876"/>
              </a:xfrm>
              <a:prstGeom prst="rect">
                <a:avLst/>
              </a:prstGeom>
              <a:blipFill>
                <a:blip r:embed="rId6"/>
                <a:stretch>
                  <a:fillRect l="-28279" t="-128571" b="-179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B4C0D58F-D1B7-DF48-B9B8-128568D8B964}"/>
                  </a:ext>
                </a:extLst>
              </p:cNvPr>
              <p:cNvSpPr/>
              <p:nvPr/>
            </p:nvSpPr>
            <p:spPr>
              <a:xfrm>
                <a:off x="1488672" y="4769339"/>
                <a:ext cx="3088666" cy="113787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800" b="0" i="1" smtClean="0">
                          <a:solidFill>
                            <a:srgbClr val="0070C0"/>
                          </a:solidFill>
                          <a:latin typeface="Cambria Math" panose="02040503050406030204" pitchFamily="18" charset="0"/>
                          <a:ea typeface="Helvetica" charset="0"/>
                          <a:cs typeface="Helvetica" charset="0"/>
                        </a:rPr>
                        <m:t>≥</m:t>
                      </m:r>
                      <m:nary>
                        <m:naryPr>
                          <m:chr m:val="∑"/>
                          <m:supHide m:val="on"/>
                          <m:ctrlPr>
                            <a:rPr lang="en-US" sz="2800" b="0" i="1" smtClean="0">
                              <a:solidFill>
                                <a:srgbClr val="0070C0"/>
                              </a:solidFill>
                              <a:latin typeface="Cambria Math" panose="02040503050406030204" pitchFamily="18" charset="0"/>
                              <a:ea typeface="Helvetica" charset="0"/>
                              <a:cs typeface="Helvetica" charset="0"/>
                            </a:rPr>
                          </m:ctrlPr>
                        </m:naryPr>
                        <m:sub>
                          <m:r>
                            <a:rPr lang="en-US" sz="2800" b="0" i="1" smtClean="0">
                              <a:solidFill>
                                <a:srgbClr val="0070C0"/>
                              </a:solidFill>
                              <a:latin typeface="Cambria Math" panose="02040503050406030204" pitchFamily="18" charset="0"/>
                              <a:ea typeface="Helvetica" charset="0"/>
                              <a:cs typeface="Helvetica" charset="0"/>
                            </a:rPr>
                            <m:t>𝑥</m:t>
                          </m:r>
                          <m:r>
                            <a:rPr lang="en-US" sz="2800" b="0" i="1" smtClean="0">
                              <a:solidFill>
                                <a:srgbClr val="0070C0"/>
                              </a:solidFill>
                              <a:latin typeface="Cambria Math" panose="02040503050406030204" pitchFamily="18" charset="0"/>
                              <a:ea typeface="Helvetica" charset="0"/>
                              <a:cs typeface="Helvetica" charset="0"/>
                            </a:rPr>
                            <m:t>≥</m:t>
                          </m:r>
                          <m:r>
                            <a:rPr lang="en-US" sz="2800" b="0" i="1" smtClean="0">
                              <a:solidFill>
                                <a:srgbClr val="0070C0"/>
                              </a:solidFill>
                              <a:latin typeface="Cambria Math" panose="02040503050406030204" pitchFamily="18" charset="0"/>
                              <a:ea typeface="Helvetica" charset="0"/>
                              <a:cs typeface="Helvetica" charset="0"/>
                            </a:rPr>
                            <m:t>𝑡</m:t>
                          </m:r>
                        </m:sub>
                        <m:sup/>
                        <m:e>
                          <m:r>
                            <a:rPr lang="en-US" sz="2800" b="0" i="1" smtClean="0">
                              <a:solidFill>
                                <a:srgbClr val="0070C0"/>
                              </a:solidFill>
                              <a:latin typeface="Cambria Math" panose="02040503050406030204" pitchFamily="18" charset="0"/>
                              <a:ea typeface="Helvetica" charset="0"/>
                              <a:cs typeface="Helvetica" charset="0"/>
                            </a:rPr>
                            <m:t>𝑡</m:t>
                          </m:r>
                          <m:r>
                            <a:rPr lang="en-US" sz="2800" b="0" i="1" smtClean="0">
                              <a:solidFill>
                                <a:srgbClr val="0070C0"/>
                              </a:solidFill>
                              <a:latin typeface="Cambria Math" panose="02040503050406030204" pitchFamily="18" charset="0"/>
                              <a:ea typeface="Helvetica" charset="0"/>
                              <a:cs typeface="Helvetica" charset="0"/>
                            </a:rPr>
                            <m:t>⋅</m:t>
                          </m:r>
                          <m:r>
                            <a:rPr lang="en-US" sz="2800" b="0" i="1" smtClean="0">
                              <a:solidFill>
                                <a:srgbClr val="0070C0"/>
                              </a:solidFill>
                              <a:latin typeface="Cambria Math" panose="02040503050406030204" pitchFamily="18" charset="0"/>
                              <a:ea typeface="Helvetica" charset="0"/>
                              <a:cs typeface="Helvetica" charset="0"/>
                            </a:rPr>
                            <m:t>ℙ</m:t>
                          </m:r>
                          <m:r>
                            <a:rPr lang="en-US" sz="2800" b="0" i="1" smtClean="0">
                              <a:solidFill>
                                <a:srgbClr val="0070C0"/>
                              </a:solidFill>
                              <a:latin typeface="Cambria Math" panose="02040503050406030204" pitchFamily="18" charset="0"/>
                              <a:ea typeface="Helvetica" charset="0"/>
                              <a:cs typeface="Helvetica" charset="0"/>
                            </a:rPr>
                            <m:t>(</m:t>
                          </m:r>
                          <m:r>
                            <a:rPr lang="en-US" sz="2800" b="0" i="1" smtClean="0">
                              <a:solidFill>
                                <a:srgbClr val="0070C0"/>
                              </a:solidFill>
                              <a:latin typeface="Cambria Math" panose="02040503050406030204" pitchFamily="18" charset="0"/>
                              <a:ea typeface="Helvetica" charset="0"/>
                              <a:cs typeface="Helvetica" charset="0"/>
                            </a:rPr>
                            <m:t>𝑋</m:t>
                          </m:r>
                          <m:r>
                            <a:rPr lang="en-US" sz="2800" b="0" i="1" smtClean="0">
                              <a:solidFill>
                                <a:srgbClr val="0070C0"/>
                              </a:solidFill>
                              <a:latin typeface="Cambria Math" panose="02040503050406030204" pitchFamily="18" charset="0"/>
                              <a:ea typeface="Helvetica" charset="0"/>
                              <a:cs typeface="Helvetica" charset="0"/>
                            </a:rPr>
                            <m:t>=</m:t>
                          </m:r>
                          <m:r>
                            <a:rPr lang="en-US" sz="2800" b="0" i="1" smtClean="0">
                              <a:solidFill>
                                <a:srgbClr val="0070C0"/>
                              </a:solidFill>
                              <a:latin typeface="Cambria Math" panose="02040503050406030204" pitchFamily="18" charset="0"/>
                              <a:ea typeface="Helvetica" charset="0"/>
                              <a:cs typeface="Helvetica" charset="0"/>
                            </a:rPr>
                            <m:t>𝑥</m:t>
                          </m:r>
                          <m:r>
                            <a:rPr lang="en-US" sz="2800" b="0" i="1" smtClean="0">
                              <a:solidFill>
                                <a:srgbClr val="0070C0"/>
                              </a:solidFill>
                              <a:latin typeface="Cambria Math" panose="02040503050406030204" pitchFamily="18" charset="0"/>
                              <a:ea typeface="Helvetica" charset="0"/>
                              <a:cs typeface="Helvetica" charset="0"/>
                            </a:rPr>
                            <m:t>)</m:t>
                          </m:r>
                        </m:e>
                      </m:nary>
                    </m:oMath>
                  </m:oMathPara>
                </a14:m>
                <a:endParaRPr lang="en-US" sz="2800" dirty="0"/>
              </a:p>
            </p:txBody>
          </p:sp>
        </mc:Choice>
        <mc:Fallback xmlns="">
          <p:sp>
            <p:nvSpPr>
              <p:cNvPr id="14" name="Rectangle 13">
                <a:extLst>
                  <a:ext uri="{FF2B5EF4-FFF2-40B4-BE49-F238E27FC236}">
                    <a16:creationId xmlns:a16="http://schemas.microsoft.com/office/drawing/2014/main" id="{B4C0D58F-D1B7-DF48-B9B8-128568D8B964}"/>
                  </a:ext>
                </a:extLst>
              </p:cNvPr>
              <p:cNvSpPr>
                <a:spLocks noRot="1" noChangeAspect="1" noMove="1" noResize="1" noEditPoints="1" noAdjustHandles="1" noChangeArrowheads="1" noChangeShapeType="1" noTextEdit="1"/>
              </p:cNvSpPr>
              <p:nvPr/>
            </p:nvSpPr>
            <p:spPr>
              <a:xfrm>
                <a:off x="1488672" y="4769339"/>
                <a:ext cx="3088666" cy="1137876"/>
              </a:xfrm>
              <a:prstGeom prst="rect">
                <a:avLst/>
              </a:prstGeom>
              <a:blipFill>
                <a:blip r:embed="rId7"/>
                <a:stretch>
                  <a:fillRect l="-28279" t="-131111" b="-18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ED3731C2-E045-2D40-9944-40716CE31B13}"/>
                  </a:ext>
                </a:extLst>
              </p:cNvPr>
              <p:cNvSpPr/>
              <p:nvPr/>
            </p:nvSpPr>
            <p:spPr>
              <a:xfrm>
                <a:off x="4472405" y="5072095"/>
                <a:ext cx="2449197" cy="52322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800" b="0" i="1" smtClean="0">
                          <a:solidFill>
                            <a:srgbClr val="0070C0"/>
                          </a:solidFill>
                          <a:latin typeface="Cambria Math" panose="02040503050406030204" pitchFamily="18" charset="0"/>
                          <a:ea typeface="Helvetica" charset="0"/>
                          <a:cs typeface="Helvetica" charset="0"/>
                        </a:rPr>
                        <m:t>=</m:t>
                      </m:r>
                      <m:r>
                        <a:rPr lang="en-US" sz="2800" b="0" i="1" smtClean="0">
                          <a:solidFill>
                            <a:srgbClr val="0070C0"/>
                          </a:solidFill>
                          <a:latin typeface="Cambria Math" panose="02040503050406030204" pitchFamily="18" charset="0"/>
                          <a:ea typeface="Helvetica" charset="0"/>
                          <a:cs typeface="Helvetica" charset="0"/>
                        </a:rPr>
                        <m:t>𝑡</m:t>
                      </m:r>
                      <m:r>
                        <a:rPr lang="en-US" sz="2800" b="0" i="1" smtClean="0">
                          <a:solidFill>
                            <a:srgbClr val="0070C0"/>
                          </a:solidFill>
                          <a:latin typeface="Cambria Math" panose="02040503050406030204" pitchFamily="18" charset="0"/>
                          <a:ea typeface="Helvetica" charset="0"/>
                          <a:cs typeface="Helvetica" charset="0"/>
                        </a:rPr>
                        <m:t>⋅</m:t>
                      </m:r>
                      <m:r>
                        <a:rPr lang="en-US" sz="2800" b="0" i="1" smtClean="0">
                          <a:solidFill>
                            <a:srgbClr val="0070C0"/>
                          </a:solidFill>
                          <a:latin typeface="Cambria Math" panose="02040503050406030204" pitchFamily="18" charset="0"/>
                          <a:ea typeface="Helvetica" charset="0"/>
                          <a:cs typeface="Helvetica" charset="0"/>
                        </a:rPr>
                        <m:t>ℙ</m:t>
                      </m:r>
                      <m:r>
                        <a:rPr lang="en-US" sz="2800" b="0" i="1" smtClean="0">
                          <a:solidFill>
                            <a:srgbClr val="0070C0"/>
                          </a:solidFill>
                          <a:latin typeface="Cambria Math" panose="02040503050406030204" pitchFamily="18" charset="0"/>
                          <a:ea typeface="Helvetica" charset="0"/>
                          <a:cs typeface="Helvetica" charset="0"/>
                        </a:rPr>
                        <m:t>(</m:t>
                      </m:r>
                      <m:r>
                        <a:rPr lang="en-US" sz="2800" b="0" i="1" smtClean="0">
                          <a:solidFill>
                            <a:srgbClr val="0070C0"/>
                          </a:solidFill>
                          <a:latin typeface="Cambria Math" panose="02040503050406030204" pitchFamily="18" charset="0"/>
                          <a:ea typeface="Helvetica" charset="0"/>
                          <a:cs typeface="Helvetica" charset="0"/>
                        </a:rPr>
                        <m:t>𝑋</m:t>
                      </m:r>
                      <m:r>
                        <a:rPr lang="en-US" sz="2800" b="0" i="1" smtClean="0">
                          <a:solidFill>
                            <a:srgbClr val="0070C0"/>
                          </a:solidFill>
                          <a:latin typeface="Cambria Math" panose="02040503050406030204" pitchFamily="18" charset="0"/>
                          <a:ea typeface="Helvetica" charset="0"/>
                          <a:cs typeface="Helvetica" charset="0"/>
                        </a:rPr>
                        <m:t>≥</m:t>
                      </m:r>
                      <m:r>
                        <a:rPr lang="en-US" sz="2800" b="0" i="1" smtClean="0">
                          <a:solidFill>
                            <a:srgbClr val="0070C0"/>
                          </a:solidFill>
                          <a:latin typeface="Cambria Math" panose="02040503050406030204" pitchFamily="18" charset="0"/>
                          <a:ea typeface="Helvetica" charset="0"/>
                          <a:cs typeface="Helvetica" charset="0"/>
                        </a:rPr>
                        <m:t>𝑡</m:t>
                      </m:r>
                      <m:r>
                        <a:rPr lang="en-US" sz="2800" b="0" i="1" smtClean="0">
                          <a:solidFill>
                            <a:srgbClr val="0070C0"/>
                          </a:solidFill>
                          <a:latin typeface="Cambria Math" panose="02040503050406030204" pitchFamily="18" charset="0"/>
                          <a:ea typeface="Helvetica" charset="0"/>
                          <a:cs typeface="Helvetica" charset="0"/>
                        </a:rPr>
                        <m:t>)</m:t>
                      </m:r>
                    </m:oMath>
                  </m:oMathPara>
                </a14:m>
                <a:endParaRPr lang="en-US" sz="2800" dirty="0"/>
              </a:p>
            </p:txBody>
          </p:sp>
        </mc:Choice>
        <mc:Fallback xmlns="">
          <p:sp>
            <p:nvSpPr>
              <p:cNvPr id="19" name="Rectangle 18">
                <a:extLst>
                  <a:ext uri="{FF2B5EF4-FFF2-40B4-BE49-F238E27FC236}">
                    <a16:creationId xmlns:a16="http://schemas.microsoft.com/office/drawing/2014/main" id="{ED3731C2-E045-2D40-9944-40716CE31B13}"/>
                  </a:ext>
                </a:extLst>
              </p:cNvPr>
              <p:cNvSpPr>
                <a:spLocks noRot="1" noChangeAspect="1" noMove="1" noResize="1" noEditPoints="1" noAdjustHandles="1" noChangeArrowheads="1" noChangeShapeType="1" noTextEdit="1"/>
              </p:cNvSpPr>
              <p:nvPr/>
            </p:nvSpPr>
            <p:spPr>
              <a:xfrm>
                <a:off x="4472405" y="5072095"/>
                <a:ext cx="2449197" cy="523220"/>
              </a:xfrm>
              <a:prstGeom prst="rect">
                <a:avLst/>
              </a:prstGeom>
              <a:blipFill>
                <a:blip r:embed="rId8"/>
                <a:stretch>
                  <a:fillRect b="-16279"/>
                </a:stretch>
              </a:blipFill>
            </p:spPr>
            <p:txBody>
              <a:bodyPr/>
              <a:lstStyle/>
              <a:p>
                <a:r>
                  <a:rPr lang="en-US">
                    <a:noFill/>
                  </a:rPr>
                  <a:t> </a:t>
                </a:r>
              </a:p>
            </p:txBody>
          </p:sp>
        </mc:Fallback>
      </mc:AlternateContent>
      <p:sp>
        <p:nvSpPr>
          <p:cNvPr id="7" name="Oval 6">
            <a:extLst>
              <a:ext uri="{FF2B5EF4-FFF2-40B4-BE49-F238E27FC236}">
                <a16:creationId xmlns:a16="http://schemas.microsoft.com/office/drawing/2014/main" id="{6194E789-7DE6-0C47-BEB7-35BC9AAC0409}"/>
              </a:ext>
            </a:extLst>
          </p:cNvPr>
          <p:cNvSpPr/>
          <p:nvPr/>
        </p:nvSpPr>
        <p:spPr>
          <a:xfrm>
            <a:off x="4367473" y="2018114"/>
            <a:ext cx="3088666" cy="1816517"/>
          </a:xfrm>
          <a:prstGeom prst="ellipse">
            <a:avLst/>
          </a:prstGeom>
          <a:solidFill>
            <a:schemeClr val="accent3">
              <a:lumMod val="20000"/>
              <a:lumOff val="80000"/>
              <a:alpha val="18000"/>
            </a:schemeClr>
          </a:solidFill>
          <a:ln w="28575">
            <a:solidFill>
              <a:srgbClr val="036A1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8FF9123-2EF8-B547-B3F8-01D323C95E81}"/>
                  </a:ext>
                </a:extLst>
              </p:cNvPr>
              <p:cNvSpPr txBox="1"/>
              <p:nvPr/>
            </p:nvSpPr>
            <p:spPr>
              <a:xfrm>
                <a:off x="7788728" y="2191284"/>
                <a:ext cx="3189514" cy="1569660"/>
              </a:xfrm>
              <a:prstGeom prst="rect">
                <a:avLst/>
              </a:prstGeom>
              <a:noFill/>
            </p:spPr>
            <p:txBody>
              <a:bodyPr wrap="square" rtlCol="0">
                <a:spAutoFit/>
              </a:bodyPr>
              <a:lstStyle/>
              <a:p>
                <a14:m>
                  <m:oMath xmlns:m="http://schemas.openxmlformats.org/officeDocument/2006/math">
                    <m:r>
                      <a:rPr lang="en-US" sz="2400" b="0" i="1" smtClean="0">
                        <a:solidFill>
                          <a:srgbClr val="0070C0"/>
                        </a:solidFill>
                        <a:latin typeface="Cambria Math" panose="02040503050406030204" pitchFamily="18" charset="0"/>
                        <a:ea typeface="Helvetica" charset="0"/>
                        <a:cs typeface="Helvetica" charset="0"/>
                      </a:rPr>
                      <m:t>≥0</m:t>
                    </m:r>
                  </m:oMath>
                </a14:m>
                <a:r>
                  <a:rPr lang="en-US" sz="2400" b="0" dirty="0">
                    <a:latin typeface="Candara" panose="020E0502030303020204" pitchFamily="34" charset="0"/>
                    <a:ea typeface="Helvetica" charset="0"/>
                    <a:cs typeface="Helvetica" charset="0"/>
                  </a:rPr>
                  <a:t> because </a:t>
                </a:r>
                <a14:m>
                  <m:oMath xmlns:m="http://schemas.openxmlformats.org/officeDocument/2006/math">
                    <m:r>
                      <a:rPr lang="en-US" sz="2400" b="0" i="1" smtClean="0">
                        <a:solidFill>
                          <a:srgbClr val="0070C0"/>
                        </a:solidFill>
                        <a:latin typeface="Cambria Math" panose="02040503050406030204" pitchFamily="18" charset="0"/>
                        <a:ea typeface="Helvetica" charset="0"/>
                        <a:cs typeface="Helvetica" charset="0"/>
                      </a:rPr>
                      <m:t>𝑥</m:t>
                    </m:r>
                    <m:r>
                      <a:rPr lang="en-US" sz="2400" i="1">
                        <a:solidFill>
                          <a:srgbClr val="0070C0"/>
                        </a:solidFill>
                        <a:latin typeface="Cambria Math" panose="02040503050406030204" pitchFamily="18" charset="0"/>
                        <a:ea typeface="Helvetica" charset="0"/>
                        <a:cs typeface="Helvetica" charset="0"/>
                      </a:rPr>
                      <m:t>≥0</m:t>
                    </m:r>
                  </m:oMath>
                </a14:m>
                <a:r>
                  <a:rPr lang="en-US" sz="2400" b="0" dirty="0">
                    <a:solidFill>
                      <a:srgbClr val="0070C0"/>
                    </a:solidFill>
                    <a:latin typeface="Candara" panose="020E0502030303020204" pitchFamily="34" charset="0"/>
                    <a:ea typeface="Helvetica" charset="0"/>
                    <a:cs typeface="Helvetica" charset="0"/>
                  </a:rPr>
                  <a:t> </a:t>
                </a:r>
                <a:r>
                  <a:rPr lang="en-US" sz="2400" b="0" dirty="0">
                    <a:latin typeface="Candara" panose="020E0502030303020204" pitchFamily="34" charset="0"/>
                    <a:ea typeface="Helvetica" charset="0"/>
                    <a:cs typeface="Helvetica" charset="0"/>
                  </a:rPr>
                  <a:t>whenever </a:t>
                </a:r>
                <a14:m>
                  <m:oMath xmlns:m="http://schemas.openxmlformats.org/officeDocument/2006/math">
                    <m:r>
                      <a:rPr lang="en-US" sz="2400" i="1">
                        <a:solidFill>
                          <a:srgbClr val="0070C0"/>
                        </a:solidFill>
                        <a:latin typeface="Cambria Math" panose="02040503050406030204" pitchFamily="18" charset="0"/>
                        <a:ea typeface="Helvetica" charset="0"/>
                        <a:cs typeface="Helvetica" charset="0"/>
                      </a:rPr>
                      <m:t>ℙ</m:t>
                    </m:r>
                    <m:d>
                      <m:dPr>
                        <m:ctrlPr>
                          <a:rPr lang="en-US" sz="2400" i="1">
                            <a:solidFill>
                              <a:srgbClr val="0070C0"/>
                            </a:solidFill>
                            <a:latin typeface="Cambria Math" panose="02040503050406030204" pitchFamily="18" charset="0"/>
                            <a:ea typeface="Helvetica" charset="0"/>
                            <a:cs typeface="Helvetica" charset="0"/>
                          </a:rPr>
                        </m:ctrlPr>
                      </m:dPr>
                      <m:e>
                        <m:r>
                          <a:rPr lang="en-US" sz="2400" i="1">
                            <a:solidFill>
                              <a:srgbClr val="0070C0"/>
                            </a:solidFill>
                            <a:latin typeface="Cambria Math" panose="02040503050406030204" pitchFamily="18" charset="0"/>
                            <a:ea typeface="Helvetica" charset="0"/>
                            <a:cs typeface="Helvetica" charset="0"/>
                          </a:rPr>
                          <m:t>𝑋</m:t>
                        </m:r>
                        <m:r>
                          <a:rPr lang="en-US" sz="2400" i="1">
                            <a:solidFill>
                              <a:srgbClr val="0070C0"/>
                            </a:solidFill>
                            <a:latin typeface="Cambria Math" panose="02040503050406030204" pitchFamily="18" charset="0"/>
                            <a:ea typeface="Helvetica" charset="0"/>
                            <a:cs typeface="Helvetica" charset="0"/>
                          </a:rPr>
                          <m:t>=</m:t>
                        </m:r>
                        <m:r>
                          <a:rPr lang="en-US" sz="2400" i="1">
                            <a:solidFill>
                              <a:srgbClr val="0070C0"/>
                            </a:solidFill>
                            <a:latin typeface="Cambria Math" panose="02040503050406030204" pitchFamily="18" charset="0"/>
                            <a:ea typeface="Helvetica" charset="0"/>
                            <a:cs typeface="Helvetica" charset="0"/>
                          </a:rPr>
                          <m:t>𝑥</m:t>
                        </m:r>
                      </m:e>
                    </m:d>
                    <m:r>
                      <a:rPr lang="en-US" sz="2400" b="0" i="1" smtClean="0">
                        <a:solidFill>
                          <a:srgbClr val="0070C0"/>
                        </a:solidFill>
                        <a:latin typeface="Cambria Math" panose="02040503050406030204" pitchFamily="18" charset="0"/>
                        <a:ea typeface="Helvetica" charset="0"/>
                        <a:cs typeface="Helvetica" charset="0"/>
                      </a:rPr>
                      <m:t>≥0</m:t>
                    </m:r>
                  </m:oMath>
                </a14:m>
                <a:r>
                  <a:rPr lang="en-US" sz="2400" b="0" dirty="0">
                    <a:latin typeface="Candara" panose="020E0502030303020204" pitchFamily="34" charset="0"/>
                    <a:ea typeface="Helvetica" charset="0"/>
                    <a:cs typeface="Helvetica" charset="0"/>
                  </a:rPr>
                  <a:t> (takes only non-negative values)  </a:t>
                </a:r>
              </a:p>
            </p:txBody>
          </p:sp>
        </mc:Choice>
        <mc:Fallback xmlns="">
          <p:sp>
            <p:nvSpPr>
              <p:cNvPr id="8" name="TextBox 7">
                <a:extLst>
                  <a:ext uri="{FF2B5EF4-FFF2-40B4-BE49-F238E27FC236}">
                    <a16:creationId xmlns:a16="http://schemas.microsoft.com/office/drawing/2014/main" id="{D8FF9123-2EF8-B547-B3F8-01D323C95E81}"/>
                  </a:ext>
                </a:extLst>
              </p:cNvPr>
              <p:cNvSpPr txBox="1">
                <a:spLocks noRot="1" noChangeAspect="1" noMove="1" noResize="1" noEditPoints="1" noAdjustHandles="1" noChangeArrowheads="1" noChangeShapeType="1" noTextEdit="1"/>
              </p:cNvSpPr>
              <p:nvPr/>
            </p:nvSpPr>
            <p:spPr>
              <a:xfrm>
                <a:off x="7788728" y="2191284"/>
                <a:ext cx="3189514" cy="1569660"/>
              </a:xfrm>
              <a:prstGeom prst="rect">
                <a:avLst/>
              </a:prstGeom>
              <a:blipFill>
                <a:blip r:embed="rId9"/>
                <a:stretch>
                  <a:fillRect l="-2778" t="-2419" b="-7258"/>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509AEB28-43CB-2745-8354-6F43201FF3F1}"/>
              </a:ext>
            </a:extLst>
          </p:cNvPr>
          <p:cNvSpPr txBox="1"/>
          <p:nvPr/>
        </p:nvSpPr>
        <p:spPr>
          <a:xfrm>
            <a:off x="7788728" y="5072095"/>
            <a:ext cx="4196443" cy="830997"/>
          </a:xfrm>
          <a:prstGeom prst="rect">
            <a:avLst/>
          </a:prstGeom>
          <a:noFill/>
        </p:spPr>
        <p:txBody>
          <a:bodyPr wrap="square" rtlCol="0">
            <a:spAutoFit/>
          </a:bodyPr>
          <a:lstStyle/>
          <a:p>
            <a:pPr algn="l"/>
            <a:r>
              <a:rPr lang="en-US" sz="2400" b="0" dirty="0">
                <a:latin typeface="Candara" panose="020E0502030303020204" pitchFamily="34" charset="0"/>
                <a:ea typeface="Helvetica" charset="0"/>
                <a:cs typeface="Helvetica" charset="0"/>
              </a:rPr>
              <a:t>Follows by re-arranging terms … </a:t>
            </a:r>
          </a:p>
        </p:txBody>
      </p:sp>
    </p:spTree>
    <p:extLst>
      <p:ext uri="{BB962C8B-B14F-4D97-AF65-F5344CB8AC3E}">
        <p14:creationId xmlns:p14="http://schemas.microsoft.com/office/powerpoint/2010/main" val="38185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9" grpId="0"/>
      <p:bldP spid="7" grpId="0" animBg="1"/>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D04AD-6A53-5F42-80EB-ABF03DC44AB1}"/>
              </a:ext>
            </a:extLst>
          </p:cNvPr>
          <p:cNvSpPr>
            <a:spLocks noGrp="1"/>
          </p:cNvSpPr>
          <p:nvPr>
            <p:ph type="title"/>
          </p:nvPr>
        </p:nvSpPr>
        <p:spPr/>
        <p:txBody>
          <a:bodyPr/>
          <a:lstStyle/>
          <a:p>
            <a:r>
              <a:rPr lang="en-US" dirty="0"/>
              <a:t>What can we compute?</a:t>
            </a:r>
          </a:p>
        </p:txBody>
      </p:sp>
      <p:sp>
        <p:nvSpPr>
          <p:cNvPr id="3" name="Text Placeholder 2">
            <a:extLst>
              <a:ext uri="{FF2B5EF4-FFF2-40B4-BE49-F238E27FC236}">
                <a16:creationId xmlns:a16="http://schemas.microsoft.com/office/drawing/2014/main" id="{13AD3176-A188-E04A-9366-994D0D99D549}"/>
              </a:ext>
            </a:extLst>
          </p:cNvPr>
          <p:cNvSpPr>
            <a:spLocks noGrp="1"/>
          </p:cNvSpPr>
          <p:nvPr>
            <p:ph idx="1"/>
          </p:nvPr>
        </p:nvSpPr>
        <p:spPr/>
        <p:txBody>
          <a:bodyPr/>
          <a:lstStyle/>
          <a:p>
            <a:endParaRPr lang="en-US" dirty="0"/>
          </a:p>
          <a:p>
            <a:endParaRPr lang="en-US" dirty="0"/>
          </a:p>
          <a:p>
            <a:endParaRPr lang="en-US" dirty="0"/>
          </a:p>
          <a:p>
            <a:pPr marL="152396" indent="0">
              <a:buNone/>
            </a:pPr>
            <a:r>
              <a:rPr lang="en-US" dirty="0"/>
              <a:t>Some functions are easy:</a:t>
            </a:r>
          </a:p>
          <a:p>
            <a:pPr lvl="1"/>
            <a:r>
              <a:rPr lang="en-US" dirty="0"/>
              <a:t>Min</a:t>
            </a:r>
          </a:p>
          <a:p>
            <a:pPr lvl="1"/>
            <a:r>
              <a:rPr lang="en-US" dirty="0"/>
              <a:t>Max </a:t>
            </a:r>
          </a:p>
          <a:p>
            <a:pPr lvl="1"/>
            <a:r>
              <a:rPr lang="en-US" dirty="0"/>
              <a:t>Sum</a:t>
            </a:r>
          </a:p>
          <a:p>
            <a:pPr lvl="1"/>
            <a:r>
              <a:rPr lang="en-US" dirty="0"/>
              <a:t>Average</a:t>
            </a:r>
          </a:p>
        </p:txBody>
      </p:sp>
      <p:sp>
        <p:nvSpPr>
          <p:cNvPr id="5" name="Title 1">
            <a:extLst>
              <a:ext uri="{FF2B5EF4-FFF2-40B4-BE49-F238E27FC236}">
                <a16:creationId xmlns:a16="http://schemas.microsoft.com/office/drawing/2014/main" id="{AF7B52FB-52E6-464E-9437-43B5CECE7CEF}"/>
              </a:ext>
            </a:extLst>
          </p:cNvPr>
          <p:cNvSpPr txBox="1">
            <a:spLocks/>
          </p:cNvSpPr>
          <p:nvPr/>
        </p:nvSpPr>
        <p:spPr>
          <a:xfrm>
            <a:off x="660400" y="1638233"/>
            <a:ext cx="11360800" cy="1068000"/>
          </a:xfrm>
          <a:prstGeom prst="rect">
            <a:avLst/>
          </a:prstGeom>
        </p:spPr>
        <p:txBody>
          <a:bodyPr spcFirstLastPara="1" vert="horz" wrap="square" lIns="91425" tIns="91425" rIns="91425" bIns="91425" rtlCol="0" anchor="t" anchorCtr="0">
            <a:noAutofit/>
          </a:bodyPr>
          <a:lstStyle>
            <a:lvl1pPr lvl="0" algn="l" defTabSz="457200" rtl="0" eaLnBrk="1" latinLnBrk="0" hangingPunct="1">
              <a:spcBef>
                <a:spcPts val="0"/>
              </a:spcBef>
              <a:spcAft>
                <a:spcPts val="0"/>
              </a:spcAft>
              <a:buSzPts val="4200"/>
              <a:buNone/>
              <a:defRPr sz="3200" b="1" i="0" kern="1200">
                <a:solidFill>
                  <a:schemeClr val="accent1">
                    <a:lumMod val="75000"/>
                  </a:schemeClr>
                </a:solidFill>
                <a:latin typeface="Candara" panose="020E0502030303020204" pitchFamily="34" charset="0"/>
                <a:ea typeface="Helvetica Neue Condensed" panose="02000503000000020004" pitchFamily="2" charset="0"/>
                <a:cs typeface="Helvetica Neue Condensed" panose="02000503000000020004" pitchFamily="2" charset="0"/>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r>
              <a:rPr lang="en-US" sz="4000">
                <a:solidFill>
                  <a:srgbClr val="FF0000"/>
                </a:solidFill>
              </a:rPr>
              <a:t>32,   </a:t>
            </a:r>
            <a:r>
              <a:rPr lang="en-US" sz="4000">
                <a:solidFill>
                  <a:srgbClr val="00B050"/>
                </a:solidFill>
              </a:rPr>
              <a:t>12,</a:t>
            </a:r>
            <a:r>
              <a:rPr lang="en-US" sz="4000"/>
              <a:t>   14,   </a:t>
            </a:r>
            <a:r>
              <a:rPr lang="en-US" sz="4000">
                <a:solidFill>
                  <a:srgbClr val="FF0000"/>
                </a:solidFill>
              </a:rPr>
              <a:t>32,</a:t>
            </a:r>
            <a:r>
              <a:rPr lang="en-US" sz="4000"/>
              <a:t>   </a:t>
            </a:r>
            <a:r>
              <a:rPr lang="en-US" sz="4000">
                <a:solidFill>
                  <a:srgbClr val="7030A0"/>
                </a:solidFill>
              </a:rPr>
              <a:t>7,   </a:t>
            </a:r>
            <a:r>
              <a:rPr lang="en-US" sz="4000">
                <a:solidFill>
                  <a:srgbClr val="00B050"/>
                </a:solidFill>
              </a:rPr>
              <a:t>12,</a:t>
            </a:r>
            <a:r>
              <a:rPr lang="en-US" sz="4000"/>
              <a:t>   </a:t>
            </a:r>
            <a:r>
              <a:rPr lang="en-US" sz="4000">
                <a:solidFill>
                  <a:srgbClr val="FF0000"/>
                </a:solidFill>
              </a:rPr>
              <a:t>32,</a:t>
            </a:r>
            <a:r>
              <a:rPr lang="en-US" sz="4000"/>
              <a:t>    </a:t>
            </a:r>
            <a:r>
              <a:rPr lang="en-US" sz="4000">
                <a:solidFill>
                  <a:srgbClr val="7030A0"/>
                </a:solidFill>
              </a:rPr>
              <a:t>7,    </a:t>
            </a:r>
            <a:r>
              <a:rPr lang="en-US" sz="4000">
                <a:solidFill>
                  <a:srgbClr val="FF0000"/>
                </a:solidFill>
              </a:rPr>
              <a:t>32,</a:t>
            </a:r>
            <a:r>
              <a:rPr lang="en-US" sz="4000"/>
              <a:t>    </a:t>
            </a:r>
            <a:r>
              <a:rPr lang="en-US" sz="4000">
                <a:solidFill>
                  <a:srgbClr val="00B050"/>
                </a:solidFill>
              </a:rPr>
              <a:t>12,</a:t>
            </a:r>
            <a:r>
              <a:rPr lang="en-US" sz="4000"/>
              <a:t>   </a:t>
            </a:r>
            <a:r>
              <a:rPr lang="en-US" sz="4000">
                <a:solidFill>
                  <a:srgbClr val="FFC000"/>
                </a:solidFill>
              </a:rPr>
              <a:t>4</a:t>
            </a:r>
            <a:endParaRPr lang="en-US" sz="4000" dirty="0">
              <a:solidFill>
                <a:srgbClr val="FFC000"/>
              </a:solidFill>
            </a:endParaRPr>
          </a:p>
        </p:txBody>
      </p:sp>
    </p:spTree>
    <p:extLst>
      <p:ext uri="{BB962C8B-B14F-4D97-AF65-F5344CB8AC3E}">
        <p14:creationId xmlns:p14="http://schemas.microsoft.com/office/powerpoint/2010/main" val="24081406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85B6A-6A68-5243-AB57-7B6D0B05066B}"/>
              </a:ext>
            </a:extLst>
          </p:cNvPr>
          <p:cNvSpPr>
            <a:spLocks noGrp="1"/>
          </p:cNvSpPr>
          <p:nvPr>
            <p:ph type="title"/>
          </p:nvPr>
        </p:nvSpPr>
        <p:spPr/>
        <p:txBody>
          <a:bodyPr/>
          <a:lstStyle/>
          <a:p>
            <a:r>
              <a:rPr lang="en-US" dirty="0"/>
              <a:t>Example – Binomial Random Variable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5A0DCFE-096C-6C47-8596-971D6C1F4858}"/>
                  </a:ext>
                </a:extLst>
              </p:cNvPr>
              <p:cNvSpPr>
                <a:spLocks noGrp="1"/>
              </p:cNvSpPr>
              <p:nvPr>
                <p:ph idx="1"/>
              </p:nvPr>
            </p:nvSpPr>
            <p:spPr>
              <a:xfrm>
                <a:off x="609600" y="1442733"/>
                <a:ext cx="10972800" cy="597056"/>
              </a:xfrm>
            </p:spPr>
            <p:txBody>
              <a:bodyPr/>
              <a:lstStyle/>
              <a:p>
                <a:pPr marL="0" indent="0">
                  <a:buNone/>
                </a:pPr>
                <a:r>
                  <a:rPr lang="en-US" dirty="0"/>
                  <a:t>Let </a:t>
                </a:r>
                <a14:m>
                  <m:oMath xmlns:m="http://schemas.openxmlformats.org/officeDocument/2006/math">
                    <m:r>
                      <a:rPr lang="en-US" b="0" i="1" smtClean="0">
                        <a:solidFill>
                          <a:srgbClr val="0070C0"/>
                        </a:solidFill>
                        <a:latin typeface="Cambria Math" panose="02040503050406030204" pitchFamily="18" charset="0"/>
                      </a:rPr>
                      <m:t>𝑋</m:t>
                    </m:r>
                  </m:oMath>
                </a14:m>
                <a:r>
                  <a:rPr lang="en-US" dirty="0"/>
                  <a:t> be Binomial RV with parameters. </a:t>
                </a:r>
                <a14:m>
                  <m:oMath xmlns:m="http://schemas.openxmlformats.org/officeDocument/2006/math">
                    <m:r>
                      <a:rPr lang="en-US" i="1" smtClean="0">
                        <a:solidFill>
                          <a:srgbClr val="036A18"/>
                        </a:solidFill>
                        <a:latin typeface="Cambria Math" panose="02040503050406030204" pitchFamily="18" charset="0"/>
                      </a:rPr>
                      <m:t>𝑛</m:t>
                    </m:r>
                    <m:r>
                      <a:rPr lang="en-US" b="0" i="0" smtClean="0">
                        <a:solidFill>
                          <a:srgbClr val="036A18"/>
                        </a:solidFill>
                        <a:latin typeface="Cambria Math" panose="02040503050406030204" pitchFamily="18" charset="0"/>
                      </a:rPr>
                      <m:t>, </m:t>
                    </m:r>
                    <m:r>
                      <m:rPr>
                        <m:sty m:val="p"/>
                      </m:rPr>
                      <a:rPr lang="en-US" b="0" i="1" smtClean="0">
                        <a:solidFill>
                          <a:srgbClr val="036A18"/>
                        </a:solidFill>
                        <a:latin typeface="Cambria Math" panose="02040503050406030204" pitchFamily="18" charset="0"/>
                      </a:rPr>
                      <m:t>p</m:t>
                    </m:r>
                    <m:r>
                      <a:rPr lang="en-US" b="0" i="1" smtClean="0">
                        <a:solidFill>
                          <a:srgbClr val="036A18"/>
                        </a:solidFill>
                        <a:latin typeface="Cambria Math" panose="02040503050406030204" pitchFamily="18" charset="0"/>
                      </a:rPr>
                      <m:t>=0.5</m:t>
                    </m:r>
                  </m:oMath>
                </a14:m>
                <a:endParaRPr lang="en-US" dirty="0"/>
              </a:p>
            </p:txBody>
          </p:sp>
        </mc:Choice>
        <mc:Fallback>
          <p:sp>
            <p:nvSpPr>
              <p:cNvPr id="3" name="Content Placeholder 2">
                <a:extLst>
                  <a:ext uri="{FF2B5EF4-FFF2-40B4-BE49-F238E27FC236}">
                    <a16:creationId xmlns:a16="http://schemas.microsoft.com/office/drawing/2014/main" id="{15A0DCFE-096C-6C47-8596-971D6C1F4858}"/>
                  </a:ext>
                </a:extLst>
              </p:cNvPr>
              <p:cNvSpPr>
                <a:spLocks noGrp="1" noRot="1" noChangeAspect="1" noMove="1" noResize="1" noEditPoints="1" noAdjustHandles="1" noChangeArrowheads="1" noChangeShapeType="1" noTextEdit="1"/>
              </p:cNvSpPr>
              <p:nvPr>
                <p:ph idx="1"/>
              </p:nvPr>
            </p:nvSpPr>
            <p:spPr>
              <a:xfrm>
                <a:off x="609600" y="1442733"/>
                <a:ext cx="10972800" cy="597056"/>
              </a:xfrm>
              <a:blipFill>
                <a:blip r:embed="rId3"/>
                <a:stretch>
                  <a:fillRect l="-1387" t="-12500" b="-291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2F75582-8F7C-234E-845D-5A27D8A6A358}"/>
              </a:ext>
            </a:extLst>
          </p:cNvPr>
          <p:cNvSpPr>
            <a:spLocks noGrp="1"/>
          </p:cNvSpPr>
          <p:nvPr>
            <p:ph type="sldNum" sz="quarter" idx="12"/>
          </p:nvPr>
        </p:nvSpPr>
        <p:spPr/>
        <p:txBody>
          <a:bodyPr/>
          <a:lstStyle/>
          <a:p>
            <a:fld id="{39E65F0E-D8D0-8548-A870-8F1E432EFAAD}" type="slidenum">
              <a:rPr lang="en-US" smtClean="0"/>
              <a:pPr/>
              <a:t>40</a:t>
            </a:fld>
            <a:endParaRPr lang="en-US" dirty="0"/>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4F87442-F29E-2D4F-8F12-777F6DB30B07}"/>
                  </a:ext>
                </a:extLst>
              </p:cNvPr>
              <p:cNvSpPr/>
              <p:nvPr/>
            </p:nvSpPr>
            <p:spPr>
              <a:xfrm>
                <a:off x="1933868" y="2329582"/>
                <a:ext cx="1713482" cy="8274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70C0"/>
                          </a:solidFill>
                          <a:latin typeface="Cambria Math" panose="02040503050406030204" pitchFamily="18" charset="0"/>
                        </a:rPr>
                        <m:t>𝔼</m:t>
                      </m:r>
                      <m:d>
                        <m:dPr>
                          <m:ctrlPr>
                            <a:rPr lang="en-US" sz="2800" b="0" i="1" smtClean="0">
                              <a:solidFill>
                                <a:srgbClr val="0070C0"/>
                              </a:solidFill>
                              <a:latin typeface="Cambria Math" panose="02040503050406030204" pitchFamily="18" charset="0"/>
                            </a:rPr>
                          </m:ctrlPr>
                        </m:dPr>
                        <m:e>
                          <m:r>
                            <a:rPr lang="en-US" sz="2800" i="1">
                              <a:solidFill>
                                <a:srgbClr val="0070C0"/>
                              </a:solidFill>
                              <a:latin typeface="Cambria Math" panose="02040503050406030204" pitchFamily="18" charset="0"/>
                            </a:rPr>
                            <m:t>𝑋</m:t>
                          </m:r>
                        </m:e>
                      </m:d>
                      <m:r>
                        <a:rPr lang="en-US" sz="2800" b="0" i="1" smtClean="0">
                          <a:solidFill>
                            <a:srgbClr val="0070C0"/>
                          </a:solidFill>
                          <a:latin typeface="Cambria Math" panose="02040503050406030204" pitchFamily="18" charset="0"/>
                        </a:rPr>
                        <m:t>=</m:t>
                      </m:r>
                      <m:f>
                        <m:fPr>
                          <m:ctrlPr>
                            <a:rPr lang="en-US" sz="2800" b="0" i="1" smtClean="0">
                              <a:solidFill>
                                <a:srgbClr val="0070C0"/>
                              </a:solidFill>
                              <a:latin typeface="Cambria Math" panose="02040503050406030204" pitchFamily="18" charset="0"/>
                            </a:rPr>
                          </m:ctrlPr>
                        </m:fPr>
                        <m:num>
                          <m:r>
                            <a:rPr lang="en-US" sz="2800" b="0" i="1" smtClean="0">
                              <a:solidFill>
                                <a:srgbClr val="0070C0"/>
                              </a:solidFill>
                              <a:latin typeface="Cambria Math" panose="02040503050406030204" pitchFamily="18" charset="0"/>
                            </a:rPr>
                            <m:t>𝑛</m:t>
                          </m:r>
                        </m:num>
                        <m:den>
                          <m:r>
                            <a:rPr lang="en-US" sz="2800" b="0" i="1" smtClean="0">
                              <a:solidFill>
                                <a:srgbClr val="0070C0"/>
                              </a:solidFill>
                              <a:latin typeface="Cambria Math" panose="02040503050406030204" pitchFamily="18" charset="0"/>
                            </a:rPr>
                            <m:t>2</m:t>
                          </m:r>
                        </m:den>
                      </m:f>
                    </m:oMath>
                  </m:oMathPara>
                </a14:m>
                <a:endParaRPr lang="en-US" sz="2800" dirty="0"/>
              </a:p>
            </p:txBody>
          </p:sp>
        </mc:Choice>
        <mc:Fallback xmlns="">
          <p:sp>
            <p:nvSpPr>
              <p:cNvPr id="6" name="Rectangle 5">
                <a:extLst>
                  <a:ext uri="{FF2B5EF4-FFF2-40B4-BE49-F238E27FC236}">
                    <a16:creationId xmlns:a16="http://schemas.microsoft.com/office/drawing/2014/main" id="{24F87442-F29E-2D4F-8F12-777F6DB30B07}"/>
                  </a:ext>
                </a:extLst>
              </p:cNvPr>
              <p:cNvSpPr>
                <a:spLocks noRot="1" noChangeAspect="1" noMove="1" noResize="1" noEditPoints="1" noAdjustHandles="1" noChangeArrowheads="1" noChangeShapeType="1" noTextEdit="1"/>
              </p:cNvSpPr>
              <p:nvPr/>
            </p:nvSpPr>
            <p:spPr>
              <a:xfrm>
                <a:off x="1933868" y="2329582"/>
                <a:ext cx="1713482" cy="827471"/>
              </a:xfrm>
              <a:prstGeom prst="rect">
                <a:avLst/>
              </a:prstGeom>
              <a:blipFill>
                <a:blip r:embed="rId4"/>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8B89797-7424-234B-83AC-3EB6EBD27CB5}"/>
                  </a:ext>
                </a:extLst>
              </p:cNvPr>
              <p:cNvSpPr txBox="1"/>
              <p:nvPr/>
            </p:nvSpPr>
            <p:spPr>
              <a:xfrm>
                <a:off x="609600" y="3904132"/>
                <a:ext cx="7473043" cy="701602"/>
              </a:xfrm>
              <a:prstGeom prst="rect">
                <a:avLst/>
              </a:prstGeom>
              <a:noFill/>
            </p:spPr>
            <p:txBody>
              <a:bodyPr wrap="square" rtlCol="0">
                <a:spAutoFit/>
              </a:bodyPr>
              <a:lstStyle/>
              <a:p>
                <a:r>
                  <a:rPr lang="en-US" sz="2800" b="0" i="1" dirty="0">
                    <a:solidFill>
                      <a:srgbClr val="036A18"/>
                    </a:solidFill>
                    <a:latin typeface="Candara" panose="020E0502030303020204" pitchFamily="34" charset="0"/>
                    <a:ea typeface="Helvetica" charset="0"/>
                    <a:cs typeface="Helvetica" charset="0"/>
                  </a:rPr>
                  <a:t>What is the probability that </a:t>
                </a:r>
                <a14:m>
                  <m:oMath xmlns:m="http://schemas.openxmlformats.org/officeDocument/2006/math">
                    <m:r>
                      <a:rPr lang="en-US" sz="2800" i="1">
                        <a:solidFill>
                          <a:srgbClr val="036A18"/>
                        </a:solidFill>
                        <a:latin typeface="Cambria Math" panose="02040503050406030204" pitchFamily="18" charset="0"/>
                      </a:rPr>
                      <m:t>𝑋</m:t>
                    </m:r>
                    <m:r>
                      <a:rPr lang="en-US" sz="2800" b="0" i="1" smtClean="0">
                        <a:solidFill>
                          <a:srgbClr val="036A18"/>
                        </a:solidFill>
                        <a:latin typeface="Cambria Math" panose="02040503050406030204" pitchFamily="18" charset="0"/>
                      </a:rPr>
                      <m:t>≥</m:t>
                    </m:r>
                    <m:f>
                      <m:fPr>
                        <m:ctrlPr>
                          <a:rPr lang="en-US" sz="2800" i="1" smtClean="0">
                            <a:solidFill>
                              <a:srgbClr val="036A18"/>
                            </a:solidFill>
                            <a:latin typeface="Cambria Math" panose="02040503050406030204" pitchFamily="18" charset="0"/>
                          </a:rPr>
                        </m:ctrlPr>
                      </m:fPr>
                      <m:num>
                        <m:r>
                          <a:rPr lang="en-US" sz="2800" b="0" i="1" smtClean="0">
                            <a:solidFill>
                              <a:srgbClr val="036A18"/>
                            </a:solidFill>
                            <a:latin typeface="Cambria Math" panose="02040503050406030204" pitchFamily="18" charset="0"/>
                          </a:rPr>
                          <m:t>3</m:t>
                        </m:r>
                        <m:r>
                          <a:rPr lang="en-US" sz="2800" i="1">
                            <a:solidFill>
                              <a:srgbClr val="036A18"/>
                            </a:solidFill>
                            <a:latin typeface="Cambria Math" panose="02040503050406030204" pitchFamily="18" charset="0"/>
                          </a:rPr>
                          <m:t>𝑛</m:t>
                        </m:r>
                      </m:num>
                      <m:den>
                        <m:r>
                          <a:rPr lang="en-US" sz="2800" b="0" i="1" smtClean="0">
                            <a:solidFill>
                              <a:srgbClr val="036A18"/>
                            </a:solidFill>
                            <a:latin typeface="Cambria Math" panose="02040503050406030204" pitchFamily="18" charset="0"/>
                          </a:rPr>
                          <m:t>4</m:t>
                        </m:r>
                      </m:den>
                    </m:f>
                    <m:r>
                      <a:rPr lang="en-US" sz="2800" b="0" i="1" smtClean="0">
                        <a:solidFill>
                          <a:srgbClr val="036A18"/>
                        </a:solidFill>
                        <a:latin typeface="Cambria Math" panose="02040503050406030204" pitchFamily="18" charset="0"/>
                      </a:rPr>
                      <m:t> </m:t>
                    </m:r>
                  </m:oMath>
                </a14:m>
                <a:r>
                  <a:rPr lang="en-US" sz="2800" b="0" i="1" dirty="0">
                    <a:solidFill>
                      <a:srgbClr val="036A18"/>
                    </a:solidFill>
                    <a:latin typeface="Candara" panose="020E0502030303020204" pitchFamily="34" charset="0"/>
                    <a:ea typeface="Helvetica" charset="0"/>
                    <a:cs typeface="Helvetica" charset="0"/>
                  </a:rPr>
                  <a:t>? </a:t>
                </a:r>
              </a:p>
            </p:txBody>
          </p:sp>
        </mc:Choice>
        <mc:Fallback xmlns="">
          <p:sp>
            <p:nvSpPr>
              <p:cNvPr id="8" name="TextBox 7">
                <a:extLst>
                  <a:ext uri="{FF2B5EF4-FFF2-40B4-BE49-F238E27FC236}">
                    <a16:creationId xmlns:a16="http://schemas.microsoft.com/office/drawing/2014/main" id="{18B89797-7424-234B-83AC-3EB6EBD27CB5}"/>
                  </a:ext>
                </a:extLst>
              </p:cNvPr>
              <p:cNvSpPr txBox="1">
                <a:spLocks noRot="1" noChangeAspect="1" noMove="1" noResize="1" noEditPoints="1" noAdjustHandles="1" noChangeArrowheads="1" noChangeShapeType="1" noTextEdit="1"/>
              </p:cNvSpPr>
              <p:nvPr/>
            </p:nvSpPr>
            <p:spPr>
              <a:xfrm>
                <a:off x="609600" y="3904132"/>
                <a:ext cx="7473043" cy="701602"/>
              </a:xfrm>
              <a:prstGeom prst="rect">
                <a:avLst/>
              </a:prstGeom>
              <a:blipFill>
                <a:blip r:embed="rId5"/>
                <a:stretch>
                  <a:fillRect l="-1868"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7C90C95-8F87-804F-9182-F2C53A86CFA4}"/>
                  </a:ext>
                </a:extLst>
              </p:cNvPr>
              <p:cNvSpPr txBox="1"/>
              <p:nvPr/>
            </p:nvSpPr>
            <p:spPr>
              <a:xfrm>
                <a:off x="609600" y="5383530"/>
                <a:ext cx="9334500" cy="737189"/>
              </a:xfrm>
              <a:prstGeom prst="rect">
                <a:avLst/>
              </a:prstGeom>
              <a:noFill/>
            </p:spPr>
            <p:txBody>
              <a:bodyPr wrap="square" rtlCol="0">
                <a:spAutoFit/>
              </a:bodyPr>
              <a:lstStyle/>
              <a:p>
                <a:r>
                  <a:rPr lang="en-US" sz="2800" b="0" dirty="0">
                    <a:latin typeface="Candara" panose="020E0502030303020204" pitchFamily="34" charset="0"/>
                    <a:ea typeface="Helvetica" charset="0"/>
                    <a:cs typeface="Helvetica" charset="0"/>
                  </a:rPr>
                  <a:t>Markov’s inequality: </a:t>
                </a:r>
                <a14:m>
                  <m:oMath xmlns:m="http://schemas.openxmlformats.org/officeDocument/2006/math">
                    <m:r>
                      <a:rPr lang="en-US" sz="2800" i="1">
                        <a:solidFill>
                          <a:srgbClr val="0070C0"/>
                        </a:solidFill>
                        <a:latin typeface="Cambria Math" panose="02040503050406030204" pitchFamily="18" charset="0"/>
                        <a:ea typeface="Helvetica" charset="0"/>
                        <a:cs typeface="Helvetica" charset="0"/>
                      </a:rPr>
                      <m:t>ℙ</m:t>
                    </m:r>
                    <m:d>
                      <m:dPr>
                        <m:ctrlPr>
                          <a:rPr lang="en-US" sz="2800" i="1">
                            <a:solidFill>
                              <a:srgbClr val="0070C0"/>
                            </a:solidFill>
                            <a:latin typeface="Cambria Math" panose="02040503050406030204" pitchFamily="18" charset="0"/>
                            <a:ea typeface="Helvetica" charset="0"/>
                            <a:cs typeface="Helvetica" charset="0"/>
                          </a:rPr>
                        </m:ctrlPr>
                      </m:dPr>
                      <m:e>
                        <m:r>
                          <a:rPr lang="en-US" sz="2800" i="1">
                            <a:solidFill>
                              <a:srgbClr val="0070C0"/>
                            </a:solidFill>
                            <a:latin typeface="Cambria Math" panose="02040503050406030204" pitchFamily="18" charset="0"/>
                            <a:ea typeface="Helvetica" charset="0"/>
                            <a:cs typeface="Helvetica" charset="0"/>
                          </a:rPr>
                          <m:t>𝑋</m:t>
                        </m:r>
                        <m:r>
                          <a:rPr lang="en-US" sz="2800" i="1">
                            <a:solidFill>
                              <a:srgbClr val="0070C0"/>
                            </a:solidFill>
                            <a:latin typeface="Cambria Math" panose="02040503050406030204" pitchFamily="18" charset="0"/>
                            <a:ea typeface="Helvetica" charset="0"/>
                            <a:cs typeface="Helvetica" charset="0"/>
                          </a:rPr>
                          <m:t>≥</m:t>
                        </m:r>
                        <m:f>
                          <m:fPr>
                            <m:ctrlPr>
                              <a:rPr lang="en-US" sz="2800" i="1">
                                <a:solidFill>
                                  <a:srgbClr val="0070C0"/>
                                </a:solidFill>
                                <a:latin typeface="Cambria Math" panose="02040503050406030204" pitchFamily="18" charset="0"/>
                              </a:rPr>
                            </m:ctrlPr>
                          </m:fPr>
                          <m:num>
                            <m:r>
                              <a:rPr lang="en-US" sz="2800" i="1">
                                <a:solidFill>
                                  <a:srgbClr val="0070C0"/>
                                </a:solidFill>
                                <a:latin typeface="Cambria Math" panose="02040503050406030204" pitchFamily="18" charset="0"/>
                              </a:rPr>
                              <m:t>3</m:t>
                            </m:r>
                            <m:r>
                              <a:rPr lang="en-US" sz="2800" i="1">
                                <a:solidFill>
                                  <a:srgbClr val="0070C0"/>
                                </a:solidFill>
                                <a:latin typeface="Cambria Math" panose="02040503050406030204" pitchFamily="18" charset="0"/>
                              </a:rPr>
                              <m:t>𝑛</m:t>
                            </m:r>
                          </m:num>
                          <m:den>
                            <m:r>
                              <a:rPr lang="en-US" sz="2800" i="1">
                                <a:solidFill>
                                  <a:srgbClr val="0070C0"/>
                                </a:solidFill>
                                <a:latin typeface="Cambria Math" panose="02040503050406030204" pitchFamily="18" charset="0"/>
                              </a:rPr>
                              <m:t>4</m:t>
                            </m:r>
                          </m:den>
                        </m:f>
                      </m:e>
                    </m:d>
                    <m:r>
                      <a:rPr lang="en-US" sz="2800" i="1">
                        <a:solidFill>
                          <a:srgbClr val="0070C0"/>
                        </a:solidFill>
                        <a:latin typeface="Cambria Math" panose="02040503050406030204" pitchFamily="18" charset="0"/>
                        <a:ea typeface="Helvetica" charset="0"/>
                        <a:cs typeface="Helvetica" charset="0"/>
                      </a:rPr>
                      <m:t>≤</m:t>
                    </m:r>
                    <m:r>
                      <a:rPr lang="en-US" sz="2800" b="0" i="1" smtClean="0">
                        <a:solidFill>
                          <a:srgbClr val="0070C0"/>
                        </a:solidFill>
                        <a:latin typeface="Cambria Math" panose="02040503050406030204" pitchFamily="18" charset="0"/>
                        <a:ea typeface="Helvetica" charset="0"/>
                        <a:cs typeface="Helvetica" charset="0"/>
                      </a:rPr>
                      <m:t> </m:t>
                    </m:r>
                    <m:f>
                      <m:fPr>
                        <m:ctrlPr>
                          <a:rPr lang="en-US" sz="2800" b="0" i="1" smtClean="0">
                            <a:solidFill>
                              <a:srgbClr val="0070C0"/>
                            </a:solidFill>
                            <a:latin typeface="Cambria Math" panose="02040503050406030204" pitchFamily="18" charset="0"/>
                            <a:ea typeface="Helvetica" charset="0"/>
                            <a:cs typeface="Helvetica" charset="0"/>
                          </a:rPr>
                        </m:ctrlPr>
                      </m:fPr>
                      <m:num>
                        <m:r>
                          <a:rPr lang="en-US" sz="2800" b="0" i="1" smtClean="0">
                            <a:solidFill>
                              <a:srgbClr val="0070C0"/>
                            </a:solidFill>
                            <a:latin typeface="Cambria Math" panose="02040503050406030204" pitchFamily="18" charset="0"/>
                            <a:ea typeface="Helvetica" charset="0"/>
                            <a:cs typeface="Helvetica" charset="0"/>
                          </a:rPr>
                          <m:t>4</m:t>
                        </m:r>
                      </m:num>
                      <m:den>
                        <m:r>
                          <a:rPr lang="en-US" sz="2800" b="0" i="1" smtClean="0">
                            <a:solidFill>
                              <a:srgbClr val="0070C0"/>
                            </a:solidFill>
                            <a:latin typeface="Cambria Math" panose="02040503050406030204" pitchFamily="18" charset="0"/>
                            <a:ea typeface="Helvetica" charset="0"/>
                            <a:cs typeface="Helvetica" charset="0"/>
                          </a:rPr>
                          <m:t>3</m:t>
                        </m:r>
                        <m:r>
                          <a:rPr lang="en-US" sz="2800" b="0" i="1" smtClean="0">
                            <a:solidFill>
                              <a:srgbClr val="0070C0"/>
                            </a:solidFill>
                            <a:latin typeface="Cambria Math" panose="02040503050406030204" pitchFamily="18" charset="0"/>
                            <a:ea typeface="Helvetica" charset="0"/>
                            <a:cs typeface="Helvetica" charset="0"/>
                          </a:rPr>
                          <m:t>𝑛</m:t>
                        </m:r>
                      </m:den>
                    </m:f>
                    <m:r>
                      <a:rPr lang="en-US" sz="2800" b="0" i="1" smtClean="0">
                        <a:solidFill>
                          <a:srgbClr val="0070C0"/>
                        </a:solidFill>
                        <a:latin typeface="Cambria Math" panose="02040503050406030204" pitchFamily="18" charset="0"/>
                        <a:ea typeface="Helvetica" charset="0"/>
                        <a:cs typeface="Helvetica" charset="0"/>
                      </a:rPr>
                      <m:t>⋅</m:t>
                    </m:r>
                    <m:f>
                      <m:fPr>
                        <m:ctrlPr>
                          <a:rPr lang="en-US" sz="2800" b="0" i="1" smtClean="0">
                            <a:solidFill>
                              <a:srgbClr val="0070C0"/>
                            </a:solidFill>
                            <a:latin typeface="Cambria Math" panose="02040503050406030204" pitchFamily="18" charset="0"/>
                            <a:ea typeface="Helvetica" charset="0"/>
                            <a:cs typeface="Helvetica" charset="0"/>
                          </a:rPr>
                        </m:ctrlPr>
                      </m:fPr>
                      <m:num>
                        <m:r>
                          <a:rPr lang="en-US" sz="2800" b="0" i="1" smtClean="0">
                            <a:solidFill>
                              <a:srgbClr val="0070C0"/>
                            </a:solidFill>
                            <a:latin typeface="Cambria Math" panose="02040503050406030204" pitchFamily="18" charset="0"/>
                            <a:ea typeface="Helvetica" charset="0"/>
                            <a:cs typeface="Helvetica" charset="0"/>
                          </a:rPr>
                          <m:t>𝑛</m:t>
                        </m:r>
                      </m:num>
                      <m:den>
                        <m:r>
                          <a:rPr lang="en-US" sz="2800" b="0" i="1" smtClean="0">
                            <a:solidFill>
                              <a:srgbClr val="0070C0"/>
                            </a:solidFill>
                            <a:latin typeface="Cambria Math" panose="02040503050406030204" pitchFamily="18" charset="0"/>
                            <a:ea typeface="Helvetica" charset="0"/>
                            <a:cs typeface="Helvetica" charset="0"/>
                          </a:rPr>
                          <m:t>2</m:t>
                        </m:r>
                      </m:den>
                    </m:f>
                    <m:r>
                      <a:rPr lang="en-US" sz="2800" b="0" i="1" smtClean="0">
                        <a:solidFill>
                          <a:srgbClr val="0070C0"/>
                        </a:solidFill>
                        <a:latin typeface="Cambria Math" panose="02040503050406030204" pitchFamily="18" charset="0"/>
                        <a:ea typeface="Helvetica" charset="0"/>
                        <a:cs typeface="Helvetica" charset="0"/>
                      </a:rPr>
                      <m:t>=</m:t>
                    </m:r>
                    <m:f>
                      <m:fPr>
                        <m:ctrlPr>
                          <a:rPr lang="en-US" sz="2800" b="0" i="1" smtClean="0">
                            <a:solidFill>
                              <a:srgbClr val="0070C0"/>
                            </a:solidFill>
                            <a:latin typeface="Cambria Math" panose="02040503050406030204" pitchFamily="18" charset="0"/>
                            <a:ea typeface="Helvetica" charset="0"/>
                            <a:cs typeface="Helvetica" charset="0"/>
                          </a:rPr>
                        </m:ctrlPr>
                      </m:fPr>
                      <m:num>
                        <m:r>
                          <a:rPr lang="en-US" sz="2800" b="0" i="1" smtClean="0">
                            <a:solidFill>
                              <a:srgbClr val="0070C0"/>
                            </a:solidFill>
                            <a:latin typeface="Cambria Math" panose="02040503050406030204" pitchFamily="18" charset="0"/>
                            <a:ea typeface="Helvetica" charset="0"/>
                            <a:cs typeface="Helvetica" charset="0"/>
                          </a:rPr>
                          <m:t>2</m:t>
                        </m:r>
                      </m:num>
                      <m:den>
                        <m:r>
                          <a:rPr lang="en-US" sz="2800" b="0" i="1" smtClean="0">
                            <a:solidFill>
                              <a:srgbClr val="0070C0"/>
                            </a:solidFill>
                            <a:latin typeface="Cambria Math" panose="02040503050406030204" pitchFamily="18" charset="0"/>
                            <a:ea typeface="Helvetica" charset="0"/>
                            <a:cs typeface="Helvetica" charset="0"/>
                          </a:rPr>
                          <m:t>3</m:t>
                        </m:r>
                      </m:den>
                    </m:f>
                  </m:oMath>
                </a14:m>
                <a:endParaRPr lang="en-US" sz="2800" b="0" dirty="0" err="1">
                  <a:latin typeface="Candara" panose="020E0502030303020204" pitchFamily="34" charset="0"/>
                  <a:ea typeface="Helvetica" charset="0"/>
                  <a:cs typeface="Helvetica" charset="0"/>
                </a:endParaRPr>
              </a:p>
            </p:txBody>
          </p:sp>
        </mc:Choice>
        <mc:Fallback xmlns="">
          <p:sp>
            <p:nvSpPr>
              <p:cNvPr id="9" name="TextBox 8">
                <a:extLst>
                  <a:ext uri="{FF2B5EF4-FFF2-40B4-BE49-F238E27FC236}">
                    <a16:creationId xmlns:a16="http://schemas.microsoft.com/office/drawing/2014/main" id="{D7C90C95-8F87-804F-9182-F2C53A86CFA4}"/>
                  </a:ext>
                </a:extLst>
              </p:cNvPr>
              <p:cNvSpPr txBox="1">
                <a:spLocks noRot="1" noChangeAspect="1" noMove="1" noResize="1" noEditPoints="1" noAdjustHandles="1" noChangeArrowheads="1" noChangeShapeType="1" noTextEdit="1"/>
              </p:cNvSpPr>
              <p:nvPr/>
            </p:nvSpPr>
            <p:spPr>
              <a:xfrm>
                <a:off x="609600" y="5383530"/>
                <a:ext cx="9334500" cy="737189"/>
              </a:xfrm>
              <a:prstGeom prst="rect">
                <a:avLst/>
              </a:prstGeom>
              <a:blipFill>
                <a:blip r:embed="rId6"/>
                <a:stretch>
                  <a:fillRect l="-1497" b="-8475"/>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A1BB3B1C-4C58-C04A-B62F-3F6049EF42B7}"/>
              </a:ext>
            </a:extLst>
          </p:cNvPr>
          <p:cNvSpPr txBox="1"/>
          <p:nvPr/>
        </p:nvSpPr>
        <p:spPr>
          <a:xfrm>
            <a:off x="8737600" y="5543530"/>
            <a:ext cx="3069772" cy="523220"/>
          </a:xfrm>
          <a:prstGeom prst="rect">
            <a:avLst/>
          </a:prstGeom>
          <a:noFill/>
        </p:spPr>
        <p:txBody>
          <a:bodyPr wrap="square" rtlCol="0">
            <a:spAutoFit/>
          </a:bodyPr>
          <a:lstStyle/>
          <a:p>
            <a:pPr algn="l"/>
            <a:r>
              <a:rPr lang="en-US" sz="2800" b="1" dirty="0">
                <a:solidFill>
                  <a:srgbClr val="C00000"/>
                </a:solidFill>
                <a:latin typeface="Candara" panose="020E0502030303020204" pitchFamily="34" charset="0"/>
                <a:ea typeface="Helvetica" charset="0"/>
                <a:cs typeface="Helvetica" charset="0"/>
              </a:rPr>
              <a:t>Can we do better?</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DB4AA21-6503-0749-B6F2-63D9743F017F}"/>
                  </a:ext>
                </a:extLst>
              </p:cNvPr>
              <p:cNvSpPr txBox="1"/>
              <p:nvPr/>
            </p:nvSpPr>
            <p:spPr>
              <a:xfrm>
                <a:off x="8937469" y="112580"/>
                <a:ext cx="3254531" cy="1381340"/>
              </a:xfrm>
              <a:prstGeom prst="rect">
                <a:avLst/>
              </a:prstGeom>
              <a:noFill/>
            </p:spPr>
            <p:txBody>
              <a:bodyPr wrap="square" rtlCol="0">
                <a:spAutoFit/>
              </a:bodyPr>
              <a:lstStyle/>
              <a:p>
                <a:r>
                  <a:rPr lang="en-US" sz="2400" dirty="0">
                    <a:solidFill>
                      <a:srgbClr val="0070C0"/>
                    </a:solidFill>
                    <a:latin typeface="Cambria Math" panose="02040503050406030204" pitchFamily="18" charset="0"/>
                    <a:ea typeface="Helvetica" charset="0"/>
                    <a:cs typeface="Helvetica" charset="0"/>
                  </a:rPr>
                  <a:t>Markov’s inequality</a:t>
                </a:r>
              </a:p>
              <a:p>
                <a14:m>
                  <m:oMath xmlns:m="http://schemas.openxmlformats.org/officeDocument/2006/math">
                    <m:r>
                      <a:rPr lang="en-US" sz="2400" i="1">
                        <a:solidFill>
                          <a:srgbClr val="0070C0"/>
                        </a:solidFill>
                        <a:latin typeface="Cambria Math" panose="02040503050406030204" pitchFamily="18" charset="0"/>
                        <a:ea typeface="Helvetica" charset="0"/>
                        <a:cs typeface="Helvetica" charset="0"/>
                      </a:rPr>
                      <m:t>ℙ</m:t>
                    </m:r>
                    <m:d>
                      <m:dPr>
                        <m:ctrlPr>
                          <a:rPr lang="en-US" sz="2400" i="1">
                            <a:solidFill>
                              <a:srgbClr val="0070C0"/>
                            </a:solidFill>
                            <a:latin typeface="Cambria Math" panose="02040503050406030204" pitchFamily="18" charset="0"/>
                            <a:ea typeface="Helvetica" charset="0"/>
                            <a:cs typeface="Helvetica" charset="0"/>
                          </a:rPr>
                        </m:ctrlPr>
                      </m:dPr>
                      <m:e>
                        <m:r>
                          <a:rPr lang="en-US" sz="2400" i="1">
                            <a:solidFill>
                              <a:srgbClr val="0070C0"/>
                            </a:solidFill>
                            <a:latin typeface="Cambria Math" panose="02040503050406030204" pitchFamily="18" charset="0"/>
                            <a:ea typeface="Helvetica" charset="0"/>
                            <a:cs typeface="Helvetica" charset="0"/>
                          </a:rPr>
                          <m:t>𝑋</m:t>
                        </m:r>
                        <m:r>
                          <a:rPr lang="en-US" sz="2400" i="1">
                            <a:solidFill>
                              <a:srgbClr val="0070C0"/>
                            </a:solidFill>
                            <a:latin typeface="Cambria Math" panose="02040503050406030204" pitchFamily="18" charset="0"/>
                            <a:ea typeface="Helvetica" charset="0"/>
                            <a:cs typeface="Helvetica" charset="0"/>
                          </a:rPr>
                          <m:t>≥</m:t>
                        </m:r>
                        <m:r>
                          <a:rPr lang="en-US" sz="2400" i="1">
                            <a:solidFill>
                              <a:srgbClr val="0070C0"/>
                            </a:solidFill>
                            <a:latin typeface="Cambria Math" panose="02040503050406030204" pitchFamily="18" charset="0"/>
                            <a:ea typeface="Helvetica" charset="0"/>
                            <a:cs typeface="Helvetica" charset="0"/>
                          </a:rPr>
                          <m:t>𝑡</m:t>
                        </m:r>
                      </m:e>
                    </m:d>
                    <m:r>
                      <a:rPr lang="en-US" sz="2400" i="1">
                        <a:solidFill>
                          <a:srgbClr val="0070C0"/>
                        </a:solidFill>
                        <a:latin typeface="Cambria Math" panose="02040503050406030204" pitchFamily="18" charset="0"/>
                        <a:ea typeface="Helvetica" charset="0"/>
                        <a:cs typeface="Helvetica" charset="0"/>
                      </a:rPr>
                      <m:t>≤</m:t>
                    </m:r>
                    <m:f>
                      <m:fPr>
                        <m:ctrlPr>
                          <a:rPr lang="en-US" sz="2400" i="1">
                            <a:solidFill>
                              <a:srgbClr val="0070C0"/>
                            </a:solidFill>
                            <a:latin typeface="Cambria Math" panose="02040503050406030204" pitchFamily="18" charset="0"/>
                            <a:ea typeface="Helvetica" charset="0"/>
                            <a:cs typeface="Helvetica" charset="0"/>
                          </a:rPr>
                        </m:ctrlPr>
                      </m:fPr>
                      <m:num>
                        <m:r>
                          <a:rPr lang="en-US" sz="2400" i="1">
                            <a:solidFill>
                              <a:srgbClr val="0070C0"/>
                            </a:solidFill>
                            <a:latin typeface="Cambria Math" panose="02040503050406030204" pitchFamily="18" charset="0"/>
                            <a:ea typeface="Helvetica" charset="0"/>
                            <a:cs typeface="Helvetica" charset="0"/>
                          </a:rPr>
                          <m:t>𝔼</m:t>
                        </m:r>
                        <m:d>
                          <m:dPr>
                            <m:ctrlPr>
                              <a:rPr lang="en-US" sz="2400" i="1">
                                <a:solidFill>
                                  <a:srgbClr val="0070C0"/>
                                </a:solidFill>
                                <a:latin typeface="Cambria Math" panose="02040503050406030204" pitchFamily="18" charset="0"/>
                                <a:ea typeface="Helvetica" charset="0"/>
                                <a:cs typeface="Helvetica" charset="0"/>
                              </a:rPr>
                            </m:ctrlPr>
                          </m:dPr>
                          <m:e>
                            <m:r>
                              <a:rPr lang="en-US" sz="2400" i="1">
                                <a:solidFill>
                                  <a:srgbClr val="0070C0"/>
                                </a:solidFill>
                                <a:latin typeface="Cambria Math" panose="02040503050406030204" pitchFamily="18" charset="0"/>
                                <a:ea typeface="Helvetica" charset="0"/>
                                <a:cs typeface="Helvetica" charset="0"/>
                              </a:rPr>
                              <m:t>𝑋</m:t>
                            </m:r>
                          </m:e>
                        </m:d>
                      </m:num>
                      <m:den>
                        <m:r>
                          <a:rPr lang="en-US" sz="2400" i="1">
                            <a:solidFill>
                              <a:srgbClr val="0070C0"/>
                            </a:solidFill>
                            <a:latin typeface="Cambria Math" panose="02040503050406030204" pitchFamily="18" charset="0"/>
                            <a:ea typeface="Helvetica" charset="0"/>
                            <a:cs typeface="Helvetica" charset="0"/>
                          </a:rPr>
                          <m:t>𝑡</m:t>
                        </m:r>
                      </m:den>
                    </m:f>
                  </m:oMath>
                </a14:m>
                <a:r>
                  <a:rPr lang="en-US" sz="2400" dirty="0">
                    <a:latin typeface="Candara" panose="020E0502030303020204" pitchFamily="34" charset="0"/>
                    <a:ea typeface="Helvetica" charset="0"/>
                    <a:cs typeface="Helvetica" charset="0"/>
                  </a:rPr>
                  <a:t>. </a:t>
                </a:r>
              </a:p>
              <a:p>
                <a:pPr algn="l"/>
                <a:endParaRPr lang="en-US" sz="2400" b="0" dirty="0" err="1">
                  <a:latin typeface="Candara" panose="020E0502030303020204" pitchFamily="34" charset="0"/>
                  <a:ea typeface="Helvetica" charset="0"/>
                  <a:cs typeface="Helvetica" charset="0"/>
                </a:endParaRPr>
              </a:p>
            </p:txBody>
          </p:sp>
        </mc:Choice>
        <mc:Fallback xmlns="">
          <p:sp>
            <p:nvSpPr>
              <p:cNvPr id="5" name="TextBox 4">
                <a:extLst>
                  <a:ext uri="{FF2B5EF4-FFF2-40B4-BE49-F238E27FC236}">
                    <a16:creationId xmlns:a16="http://schemas.microsoft.com/office/drawing/2014/main" id="{2DB4AA21-6503-0749-B6F2-63D9743F017F}"/>
                  </a:ext>
                </a:extLst>
              </p:cNvPr>
              <p:cNvSpPr txBox="1">
                <a:spLocks noRot="1" noChangeAspect="1" noMove="1" noResize="1" noEditPoints="1" noAdjustHandles="1" noChangeArrowheads="1" noChangeShapeType="1" noTextEdit="1"/>
              </p:cNvSpPr>
              <p:nvPr/>
            </p:nvSpPr>
            <p:spPr>
              <a:xfrm>
                <a:off x="8937469" y="112580"/>
                <a:ext cx="3254531" cy="1381340"/>
              </a:xfrm>
              <a:prstGeom prst="rect">
                <a:avLst/>
              </a:prstGeom>
              <a:blipFill>
                <a:blip r:embed="rId7"/>
                <a:stretch>
                  <a:fillRect l="-2713" t="-3636"/>
                </a:stretch>
              </a:blipFill>
            </p:spPr>
            <p:txBody>
              <a:bodyPr/>
              <a:lstStyle/>
              <a:p>
                <a:r>
                  <a:rPr lang="en-US">
                    <a:noFill/>
                  </a:rPr>
                  <a:t> </a:t>
                </a:r>
              </a:p>
            </p:txBody>
          </p:sp>
        </mc:Fallback>
      </mc:AlternateContent>
    </p:spTree>
    <p:extLst>
      <p:ext uri="{BB962C8B-B14F-4D97-AF65-F5344CB8AC3E}">
        <p14:creationId xmlns:p14="http://schemas.microsoft.com/office/powerpoint/2010/main" val="412511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3772-6139-434F-BBFA-785B82061616}"/>
              </a:ext>
            </a:extLst>
          </p:cNvPr>
          <p:cNvSpPr>
            <a:spLocks noGrp="1"/>
          </p:cNvSpPr>
          <p:nvPr>
            <p:ph type="title"/>
          </p:nvPr>
        </p:nvSpPr>
        <p:spPr>
          <a:xfrm>
            <a:off x="0" y="1"/>
            <a:ext cx="12192000" cy="1152940"/>
          </a:xfrm>
          <a:solidFill>
            <a:schemeClr val="accent1">
              <a:lumMod val="20000"/>
              <a:lumOff val="80000"/>
            </a:schemeClr>
          </a:solidFill>
          <a:ln>
            <a:solidFill>
              <a:schemeClr val="tx2">
                <a:lumMod val="20000"/>
                <a:lumOff val="80000"/>
              </a:schemeClr>
            </a:solidFill>
          </a:ln>
        </p:spPr>
        <p:txBody>
          <a:bodyPr anchor="ctr"/>
          <a:lstStyle/>
          <a:p>
            <a:r>
              <a:rPr lang="en-US" dirty="0"/>
              <a:t>Some tail bounds</a:t>
            </a:r>
          </a:p>
        </p:txBody>
      </p:sp>
      <p:sp>
        <p:nvSpPr>
          <p:cNvPr id="3" name="Content Placeholder 2">
            <a:extLst>
              <a:ext uri="{FF2B5EF4-FFF2-40B4-BE49-F238E27FC236}">
                <a16:creationId xmlns:a16="http://schemas.microsoft.com/office/drawing/2014/main" id="{01521933-D2BF-7241-B1C3-98D59BDB3880}"/>
              </a:ext>
            </a:extLst>
          </p:cNvPr>
          <p:cNvSpPr>
            <a:spLocks noGrp="1"/>
          </p:cNvSpPr>
          <p:nvPr>
            <p:ph idx="1"/>
          </p:nvPr>
        </p:nvSpPr>
        <p:spPr/>
        <p:txBody>
          <a:bodyPr/>
          <a:lstStyle/>
          <a:p>
            <a:r>
              <a:rPr lang="en-US" dirty="0">
                <a:solidFill>
                  <a:schemeClr val="tx1">
                    <a:lumMod val="50000"/>
                    <a:lumOff val="50000"/>
                  </a:schemeClr>
                </a:solidFill>
              </a:rPr>
              <a:t>Markov’s Inequality</a:t>
            </a:r>
          </a:p>
          <a:p>
            <a:r>
              <a:rPr lang="en-US" dirty="0">
                <a:solidFill>
                  <a:schemeClr val="accent1">
                    <a:lumMod val="75000"/>
                  </a:schemeClr>
                </a:solidFill>
              </a:rPr>
              <a:t>Chebyshev’s Inequality</a:t>
            </a:r>
          </a:p>
          <a:p>
            <a:endParaRPr lang="en-US" dirty="0">
              <a:solidFill>
                <a:schemeClr val="accent1">
                  <a:lumMod val="75000"/>
                </a:schemeClr>
              </a:solidFill>
            </a:endParaRPr>
          </a:p>
        </p:txBody>
      </p:sp>
      <p:sp>
        <p:nvSpPr>
          <p:cNvPr id="4" name="Slide Number Placeholder 3">
            <a:extLst>
              <a:ext uri="{FF2B5EF4-FFF2-40B4-BE49-F238E27FC236}">
                <a16:creationId xmlns:a16="http://schemas.microsoft.com/office/drawing/2014/main" id="{706022D0-5147-2541-9B6F-4904F7D272C9}"/>
              </a:ext>
            </a:extLst>
          </p:cNvPr>
          <p:cNvSpPr>
            <a:spLocks noGrp="1"/>
          </p:cNvSpPr>
          <p:nvPr>
            <p:ph type="sldNum" sz="quarter" idx="12"/>
          </p:nvPr>
        </p:nvSpPr>
        <p:spPr/>
        <p:txBody>
          <a:bodyPr/>
          <a:lstStyle/>
          <a:p>
            <a:fld id="{39E65F0E-D8D0-8548-A870-8F1E432EFAAD}" type="slidenum">
              <a:rPr lang="en-US" smtClean="0"/>
              <a:pPr/>
              <a:t>41</a:t>
            </a:fld>
            <a:endParaRPr lang="en-US"/>
          </a:p>
        </p:txBody>
      </p:sp>
      <p:sp>
        <p:nvSpPr>
          <p:cNvPr id="5" name="Pentagon 4">
            <a:extLst>
              <a:ext uri="{FF2B5EF4-FFF2-40B4-BE49-F238E27FC236}">
                <a16:creationId xmlns:a16="http://schemas.microsoft.com/office/drawing/2014/main" id="{1F46FEEC-B38C-534C-BE0B-DA702BA04678}"/>
              </a:ext>
            </a:extLst>
          </p:cNvPr>
          <p:cNvSpPr/>
          <p:nvPr/>
        </p:nvSpPr>
        <p:spPr>
          <a:xfrm rot="10800000">
            <a:off x="5081534" y="2147864"/>
            <a:ext cx="342681" cy="240791"/>
          </a:xfrm>
          <a:prstGeom prst="homePlate">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5699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B5EE-0E6B-D940-BE14-EF19DE9D9F96}"/>
              </a:ext>
            </a:extLst>
          </p:cNvPr>
          <p:cNvSpPr>
            <a:spLocks noGrp="1"/>
          </p:cNvSpPr>
          <p:nvPr>
            <p:ph type="title"/>
          </p:nvPr>
        </p:nvSpPr>
        <p:spPr/>
        <p:txBody>
          <a:bodyPr/>
          <a:lstStyle/>
          <a:p>
            <a:r>
              <a:rPr lang="en-US" dirty="0"/>
              <a:t>Using variance</a:t>
            </a:r>
          </a:p>
        </p:txBody>
      </p:sp>
      <p:sp>
        <p:nvSpPr>
          <p:cNvPr id="3" name="Content Placeholder 2">
            <a:extLst>
              <a:ext uri="{FF2B5EF4-FFF2-40B4-BE49-F238E27FC236}">
                <a16:creationId xmlns:a16="http://schemas.microsoft.com/office/drawing/2014/main" id="{0F6411CB-86A3-F94D-8CE8-8BC9487B4A06}"/>
              </a:ext>
            </a:extLst>
          </p:cNvPr>
          <p:cNvSpPr>
            <a:spLocks noGrp="1"/>
          </p:cNvSpPr>
          <p:nvPr>
            <p:ph idx="1"/>
          </p:nvPr>
        </p:nvSpPr>
        <p:spPr/>
        <p:txBody>
          <a:bodyPr/>
          <a:lstStyle/>
          <a:p>
            <a:r>
              <a:rPr lang="en-US" dirty="0"/>
              <a:t>If we know more about the random variable, e.g. its variance, we can get a better bound!</a:t>
            </a:r>
          </a:p>
        </p:txBody>
      </p:sp>
      <p:sp>
        <p:nvSpPr>
          <p:cNvPr id="4" name="Slide Number Placeholder 3">
            <a:extLst>
              <a:ext uri="{FF2B5EF4-FFF2-40B4-BE49-F238E27FC236}">
                <a16:creationId xmlns:a16="http://schemas.microsoft.com/office/drawing/2014/main" id="{F6A1EF95-D9B9-8D4B-963A-D5684BCBF796}"/>
              </a:ext>
            </a:extLst>
          </p:cNvPr>
          <p:cNvSpPr>
            <a:spLocks noGrp="1"/>
          </p:cNvSpPr>
          <p:nvPr>
            <p:ph type="sldNum" sz="quarter" idx="12"/>
          </p:nvPr>
        </p:nvSpPr>
        <p:spPr/>
        <p:txBody>
          <a:bodyPr/>
          <a:lstStyle/>
          <a:p>
            <a:fld id="{39E65F0E-D8D0-8548-A870-8F1E432EFAAD}" type="slidenum">
              <a:rPr lang="en-US" smtClean="0"/>
              <a:pPr/>
              <a:t>42</a:t>
            </a:fld>
            <a:endParaRPr lang="en-US" dirty="0"/>
          </a:p>
        </p:txBody>
      </p:sp>
    </p:spTree>
    <p:extLst>
      <p:ext uri="{BB962C8B-B14F-4D97-AF65-F5344CB8AC3E}">
        <p14:creationId xmlns:p14="http://schemas.microsoft.com/office/powerpoint/2010/main" val="31178584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7EE6A-0C79-D646-85B9-E0CC8B69501E}"/>
              </a:ext>
            </a:extLst>
          </p:cNvPr>
          <p:cNvSpPr>
            <a:spLocks noGrp="1"/>
          </p:cNvSpPr>
          <p:nvPr>
            <p:ph type="title"/>
          </p:nvPr>
        </p:nvSpPr>
        <p:spPr/>
        <p:txBody>
          <a:bodyPr/>
          <a:lstStyle/>
          <a:p>
            <a:r>
              <a:rPr lang="en-US" dirty="0"/>
              <a:t>Chebyshev’s Inequality </a:t>
            </a:r>
          </a:p>
        </p:txBody>
      </p:sp>
      <p:sp>
        <p:nvSpPr>
          <p:cNvPr id="4" name="Slide Number Placeholder 3">
            <a:extLst>
              <a:ext uri="{FF2B5EF4-FFF2-40B4-BE49-F238E27FC236}">
                <a16:creationId xmlns:a16="http://schemas.microsoft.com/office/drawing/2014/main" id="{F79A6747-3BE4-2642-8BFA-33A843E2163B}"/>
              </a:ext>
            </a:extLst>
          </p:cNvPr>
          <p:cNvSpPr>
            <a:spLocks noGrp="1"/>
          </p:cNvSpPr>
          <p:nvPr>
            <p:ph type="sldNum" sz="quarter" idx="12"/>
          </p:nvPr>
        </p:nvSpPr>
        <p:spPr/>
        <p:txBody>
          <a:bodyPr/>
          <a:lstStyle/>
          <a:p>
            <a:fld id="{39E65F0E-D8D0-8548-A870-8F1E432EFAAD}" type="slidenum">
              <a:rPr lang="en-US" smtClean="0"/>
              <a:pPr/>
              <a:t>43</a:t>
            </a:fld>
            <a:endParaRPr lang="en-US"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3038428-2A7A-3443-9296-F45A07C0FE5B}"/>
                  </a:ext>
                </a:extLst>
              </p:cNvPr>
              <p:cNvSpPr txBox="1"/>
              <p:nvPr/>
            </p:nvSpPr>
            <p:spPr>
              <a:xfrm>
                <a:off x="609600" y="1255588"/>
                <a:ext cx="10101943" cy="1682897"/>
              </a:xfrm>
              <a:prstGeom prst="rect">
                <a:avLst/>
              </a:prstGeom>
              <a:noFill/>
              <a:ln>
                <a:solidFill>
                  <a:srgbClr val="036A18"/>
                </a:solidFill>
                <a:prstDash val="dash"/>
              </a:ln>
            </p:spPr>
            <p:txBody>
              <a:bodyPr wrap="square" lIns="182880" tIns="182880" rIns="182880" bIns="182880" rtlCol="0">
                <a:spAutoFit/>
              </a:bodyPr>
              <a:lstStyle/>
              <a:p>
                <a:r>
                  <a:rPr lang="en-US" sz="2800" b="1" dirty="0">
                    <a:solidFill>
                      <a:srgbClr val="036A18"/>
                    </a:solidFill>
                    <a:latin typeface="Candara" panose="020E0502030303020204" pitchFamily="34" charset="0"/>
                    <a:ea typeface="Helvetica" charset="0"/>
                    <a:cs typeface="Helvetica" charset="0"/>
                  </a:rPr>
                  <a:t>Theorem. </a:t>
                </a:r>
                <a:r>
                  <a:rPr lang="en-US" sz="2800" b="0" dirty="0">
                    <a:latin typeface="Candara" panose="020E0502030303020204" pitchFamily="34" charset="0"/>
                    <a:ea typeface="Helvetica" charset="0"/>
                    <a:cs typeface="Helvetica" charset="0"/>
                  </a:rPr>
                  <a:t>Let </a:t>
                </a:r>
                <a14:m>
                  <m:oMath xmlns:m="http://schemas.openxmlformats.org/officeDocument/2006/math">
                    <m:r>
                      <a:rPr lang="en-US" sz="2800" b="0" i="1" smtClean="0">
                        <a:solidFill>
                          <a:srgbClr val="0070C0"/>
                        </a:solidFill>
                        <a:latin typeface="Cambria Math" panose="02040503050406030204" pitchFamily="18" charset="0"/>
                        <a:ea typeface="Helvetica" charset="0"/>
                        <a:cs typeface="Helvetica" charset="0"/>
                      </a:rPr>
                      <m:t>𝑋</m:t>
                    </m:r>
                  </m:oMath>
                </a14:m>
                <a:r>
                  <a:rPr lang="en-US" sz="2800" b="0" dirty="0">
                    <a:latin typeface="Candara" panose="020E0502030303020204" pitchFamily="34" charset="0"/>
                    <a:ea typeface="Helvetica" charset="0"/>
                    <a:cs typeface="Helvetica" charset="0"/>
                  </a:rPr>
                  <a:t> be a random variable. Then, for any </a:t>
                </a:r>
                <a14:m>
                  <m:oMath xmlns:m="http://schemas.openxmlformats.org/officeDocument/2006/math">
                    <m:r>
                      <a:rPr lang="en-US" sz="2800" b="0" i="1" smtClean="0">
                        <a:solidFill>
                          <a:srgbClr val="0070C0"/>
                        </a:solidFill>
                        <a:latin typeface="Cambria Math" panose="02040503050406030204" pitchFamily="18" charset="0"/>
                        <a:ea typeface="Helvetica" charset="0"/>
                        <a:cs typeface="Helvetica" charset="0"/>
                      </a:rPr>
                      <m:t>𝑡</m:t>
                    </m:r>
                    <m:r>
                      <a:rPr lang="en-US" sz="2800" b="0" i="1" smtClean="0">
                        <a:solidFill>
                          <a:srgbClr val="0070C0"/>
                        </a:solidFill>
                        <a:latin typeface="Cambria Math" panose="02040503050406030204" pitchFamily="18" charset="0"/>
                        <a:ea typeface="Helvetica" charset="0"/>
                        <a:cs typeface="Helvetica" charset="0"/>
                      </a:rPr>
                      <m:t>&gt;0</m:t>
                    </m:r>
                  </m:oMath>
                </a14:m>
                <a:r>
                  <a:rPr lang="en-US" sz="2800" b="0" dirty="0">
                    <a:latin typeface="Candara" panose="020E0502030303020204" pitchFamily="34" charset="0"/>
                    <a:ea typeface="Helvetica" charset="0"/>
                    <a:cs typeface="Helvetica" charset="0"/>
                  </a:rPr>
                  <a:t>,</a:t>
                </a:r>
              </a:p>
              <a:p>
                <a:pPr algn="ctr">
                  <a:lnSpc>
                    <a:spcPct val="150000"/>
                  </a:lnSpc>
                </a:pPr>
                <a14:m>
                  <m:oMath xmlns:m="http://schemas.openxmlformats.org/officeDocument/2006/math">
                    <m:r>
                      <a:rPr lang="en-US" sz="2800" b="0" i="1" smtClean="0">
                        <a:solidFill>
                          <a:srgbClr val="0070C0"/>
                        </a:solidFill>
                        <a:latin typeface="Cambria Math" panose="02040503050406030204" pitchFamily="18" charset="0"/>
                        <a:ea typeface="Helvetica" charset="0"/>
                        <a:cs typeface="Helvetica" charset="0"/>
                      </a:rPr>
                      <m:t>ℙ</m:t>
                    </m:r>
                    <m:d>
                      <m:dPr>
                        <m:ctrlPr>
                          <a:rPr lang="en-US" sz="2800" b="0" i="1" smtClean="0">
                            <a:solidFill>
                              <a:srgbClr val="0070C0"/>
                            </a:solidFill>
                            <a:latin typeface="Cambria Math" panose="02040503050406030204" pitchFamily="18" charset="0"/>
                            <a:ea typeface="Helvetica" charset="0"/>
                            <a:cs typeface="Helvetica" charset="0"/>
                          </a:rPr>
                        </m:ctrlPr>
                      </m:dPr>
                      <m:e>
                        <m:r>
                          <a:rPr lang="en-US" sz="2800" b="0" i="1" smtClean="0">
                            <a:solidFill>
                              <a:srgbClr val="0070C0"/>
                            </a:solidFill>
                            <a:latin typeface="Cambria Math" panose="02040503050406030204" pitchFamily="18" charset="0"/>
                            <a:ea typeface="Helvetica" charset="0"/>
                            <a:cs typeface="Helvetica" charset="0"/>
                          </a:rPr>
                          <m:t>|</m:t>
                        </m:r>
                        <m:r>
                          <a:rPr lang="en-US" sz="2800" b="0" i="1" smtClean="0">
                            <a:solidFill>
                              <a:srgbClr val="0070C0"/>
                            </a:solidFill>
                            <a:latin typeface="Cambria Math" panose="02040503050406030204" pitchFamily="18" charset="0"/>
                            <a:ea typeface="Helvetica" charset="0"/>
                            <a:cs typeface="Helvetica" charset="0"/>
                          </a:rPr>
                          <m:t>𝑋</m:t>
                        </m:r>
                        <m:r>
                          <a:rPr lang="en-US" sz="2800" b="0" i="1" smtClean="0">
                            <a:solidFill>
                              <a:srgbClr val="0070C0"/>
                            </a:solidFill>
                            <a:latin typeface="Cambria Math" panose="02040503050406030204" pitchFamily="18" charset="0"/>
                            <a:ea typeface="Helvetica" charset="0"/>
                            <a:cs typeface="Helvetica" charset="0"/>
                          </a:rPr>
                          <m:t>−</m:t>
                        </m:r>
                        <m:r>
                          <a:rPr lang="en-US" sz="2800" b="0" i="1" smtClean="0">
                            <a:solidFill>
                              <a:srgbClr val="0070C0"/>
                            </a:solidFill>
                            <a:latin typeface="Cambria Math" panose="02040503050406030204" pitchFamily="18" charset="0"/>
                            <a:ea typeface="Helvetica" charset="0"/>
                            <a:cs typeface="Helvetica" charset="0"/>
                          </a:rPr>
                          <m:t>𝔼</m:t>
                        </m:r>
                        <m:d>
                          <m:dPr>
                            <m:ctrlPr>
                              <a:rPr lang="en-US" sz="2800" b="0" i="1" smtClean="0">
                                <a:solidFill>
                                  <a:srgbClr val="0070C0"/>
                                </a:solidFill>
                                <a:latin typeface="Cambria Math" panose="02040503050406030204" pitchFamily="18" charset="0"/>
                                <a:ea typeface="Helvetica" charset="0"/>
                                <a:cs typeface="Helvetica" charset="0"/>
                              </a:rPr>
                            </m:ctrlPr>
                          </m:dPr>
                          <m:e>
                            <m:r>
                              <a:rPr lang="en-US" sz="2800" b="0" i="1" smtClean="0">
                                <a:solidFill>
                                  <a:srgbClr val="0070C0"/>
                                </a:solidFill>
                                <a:latin typeface="Cambria Math" panose="02040503050406030204" pitchFamily="18" charset="0"/>
                                <a:ea typeface="Helvetica" charset="0"/>
                                <a:cs typeface="Helvetica" charset="0"/>
                              </a:rPr>
                              <m:t>𝑋</m:t>
                            </m:r>
                          </m:e>
                        </m:d>
                        <m:r>
                          <a:rPr lang="en-US" sz="2800" b="0" i="1" smtClean="0">
                            <a:solidFill>
                              <a:srgbClr val="0070C0"/>
                            </a:solidFill>
                            <a:latin typeface="Cambria Math" panose="02040503050406030204" pitchFamily="18" charset="0"/>
                            <a:ea typeface="Helvetica" charset="0"/>
                            <a:cs typeface="Helvetica" charset="0"/>
                          </a:rPr>
                          <m:t>|≥</m:t>
                        </m:r>
                        <m:r>
                          <a:rPr lang="en-US" sz="2800" b="0" i="1" smtClean="0">
                            <a:solidFill>
                              <a:srgbClr val="0070C0"/>
                            </a:solidFill>
                            <a:latin typeface="Cambria Math" panose="02040503050406030204" pitchFamily="18" charset="0"/>
                            <a:ea typeface="Helvetica" charset="0"/>
                            <a:cs typeface="Helvetica" charset="0"/>
                          </a:rPr>
                          <m:t>𝑡</m:t>
                        </m:r>
                      </m:e>
                    </m:d>
                    <m:r>
                      <a:rPr lang="en-US" sz="2800" b="0" i="1" smtClean="0">
                        <a:solidFill>
                          <a:srgbClr val="0070C0"/>
                        </a:solidFill>
                        <a:latin typeface="Cambria Math" panose="02040503050406030204" pitchFamily="18" charset="0"/>
                        <a:ea typeface="Helvetica" charset="0"/>
                        <a:cs typeface="Helvetica" charset="0"/>
                      </a:rPr>
                      <m:t>≤</m:t>
                    </m:r>
                    <m:f>
                      <m:fPr>
                        <m:ctrlPr>
                          <a:rPr lang="en-US" sz="2800" b="0" i="1" smtClean="0">
                            <a:solidFill>
                              <a:srgbClr val="0070C0"/>
                            </a:solidFill>
                            <a:latin typeface="Cambria Math" panose="02040503050406030204" pitchFamily="18" charset="0"/>
                            <a:ea typeface="Helvetica" charset="0"/>
                            <a:cs typeface="Helvetica" charset="0"/>
                          </a:rPr>
                        </m:ctrlPr>
                      </m:fPr>
                      <m:num>
                        <m:r>
                          <m:rPr>
                            <m:sty m:val="p"/>
                          </m:rPr>
                          <a:rPr lang="en-US" sz="2800" b="0" i="0" smtClean="0">
                            <a:solidFill>
                              <a:srgbClr val="0070C0"/>
                            </a:solidFill>
                            <a:latin typeface="Cambria Math" panose="02040503050406030204" pitchFamily="18" charset="0"/>
                            <a:ea typeface="Helvetica" charset="0"/>
                            <a:cs typeface="Helvetica" charset="0"/>
                          </a:rPr>
                          <m:t>Var</m:t>
                        </m:r>
                        <m:d>
                          <m:dPr>
                            <m:ctrlPr>
                              <a:rPr lang="en-US" sz="2800" b="0" i="1" smtClean="0">
                                <a:solidFill>
                                  <a:srgbClr val="0070C0"/>
                                </a:solidFill>
                                <a:latin typeface="Cambria Math" panose="02040503050406030204" pitchFamily="18" charset="0"/>
                                <a:ea typeface="Helvetica" charset="0"/>
                                <a:cs typeface="Helvetica" charset="0"/>
                              </a:rPr>
                            </m:ctrlPr>
                          </m:dPr>
                          <m:e>
                            <m:r>
                              <a:rPr lang="en-US" sz="2800" b="0" i="1" smtClean="0">
                                <a:solidFill>
                                  <a:srgbClr val="0070C0"/>
                                </a:solidFill>
                                <a:latin typeface="Cambria Math" panose="02040503050406030204" pitchFamily="18" charset="0"/>
                                <a:ea typeface="Helvetica" charset="0"/>
                                <a:cs typeface="Helvetica" charset="0"/>
                              </a:rPr>
                              <m:t>𝑋</m:t>
                            </m:r>
                          </m:e>
                        </m:d>
                      </m:num>
                      <m:den>
                        <m:sSup>
                          <m:sSupPr>
                            <m:ctrlPr>
                              <a:rPr lang="en-US" sz="2800" b="0" i="1" smtClean="0">
                                <a:solidFill>
                                  <a:srgbClr val="0070C0"/>
                                </a:solidFill>
                                <a:latin typeface="Cambria Math" panose="02040503050406030204" pitchFamily="18" charset="0"/>
                                <a:ea typeface="Helvetica" charset="0"/>
                                <a:cs typeface="Helvetica" charset="0"/>
                              </a:rPr>
                            </m:ctrlPr>
                          </m:sSupPr>
                          <m:e>
                            <m:r>
                              <a:rPr lang="en-US" sz="2800" b="0" i="1" smtClean="0">
                                <a:solidFill>
                                  <a:srgbClr val="0070C0"/>
                                </a:solidFill>
                                <a:latin typeface="Cambria Math" panose="02040503050406030204" pitchFamily="18" charset="0"/>
                                <a:ea typeface="Helvetica" charset="0"/>
                                <a:cs typeface="Helvetica" charset="0"/>
                              </a:rPr>
                              <m:t>𝑡</m:t>
                            </m:r>
                          </m:e>
                          <m:sup>
                            <m:r>
                              <a:rPr lang="en-US" sz="2800" b="0" i="1" smtClean="0">
                                <a:solidFill>
                                  <a:srgbClr val="0070C0"/>
                                </a:solidFill>
                                <a:latin typeface="Cambria Math" panose="02040503050406030204" pitchFamily="18" charset="0"/>
                                <a:ea typeface="Helvetica" charset="0"/>
                                <a:cs typeface="Helvetica" charset="0"/>
                              </a:rPr>
                              <m:t>2</m:t>
                            </m:r>
                          </m:sup>
                        </m:sSup>
                      </m:den>
                    </m:f>
                  </m:oMath>
                </a14:m>
                <a:r>
                  <a:rPr lang="en-US" sz="2800" b="0" dirty="0">
                    <a:latin typeface="Candara" panose="020E0502030303020204" pitchFamily="34" charset="0"/>
                    <a:ea typeface="Helvetica" charset="0"/>
                    <a:cs typeface="Helvetica" charset="0"/>
                  </a:rPr>
                  <a:t>. </a:t>
                </a:r>
              </a:p>
            </p:txBody>
          </p:sp>
        </mc:Choice>
        <mc:Fallback xmlns="">
          <p:sp>
            <p:nvSpPr>
              <p:cNvPr id="17" name="TextBox 16">
                <a:extLst>
                  <a:ext uri="{FF2B5EF4-FFF2-40B4-BE49-F238E27FC236}">
                    <a16:creationId xmlns:a16="http://schemas.microsoft.com/office/drawing/2014/main" id="{A3038428-2A7A-3443-9296-F45A07C0FE5B}"/>
                  </a:ext>
                </a:extLst>
              </p:cNvPr>
              <p:cNvSpPr txBox="1">
                <a:spLocks noRot="1" noChangeAspect="1" noMove="1" noResize="1" noEditPoints="1" noAdjustHandles="1" noChangeArrowheads="1" noChangeShapeType="1" noTextEdit="1"/>
              </p:cNvSpPr>
              <p:nvPr/>
            </p:nvSpPr>
            <p:spPr>
              <a:xfrm>
                <a:off x="609600" y="1255588"/>
                <a:ext cx="10101943" cy="1682897"/>
              </a:xfrm>
              <a:prstGeom prst="rect">
                <a:avLst/>
              </a:prstGeom>
              <a:blipFill>
                <a:blip r:embed="rId3"/>
                <a:stretch>
                  <a:fillRect l="-377"/>
                </a:stretch>
              </a:blipFill>
              <a:ln>
                <a:solidFill>
                  <a:srgbClr val="036A18"/>
                </a:solidFill>
                <a:prstDash val="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1C044D77-B642-0640-B627-F35CA4CC7F08}"/>
                  </a:ext>
                </a:extLst>
              </p:cNvPr>
              <p:cNvSpPr/>
              <p:nvPr/>
            </p:nvSpPr>
            <p:spPr>
              <a:xfrm>
                <a:off x="609600" y="3615554"/>
                <a:ext cx="4399538" cy="523220"/>
              </a:xfrm>
              <a:prstGeom prst="rect">
                <a:avLst/>
              </a:prstGeom>
            </p:spPr>
            <p:txBody>
              <a:bodyPr wrap="none">
                <a:spAutoFit/>
              </a:bodyPr>
              <a:lstStyle/>
              <a:p>
                <a:r>
                  <a:rPr lang="en-US" sz="2800" b="1" dirty="0">
                    <a:latin typeface="Candara" panose="020E0502030303020204" pitchFamily="34" charset="0"/>
                    <a:ea typeface="Helvetica" charset="0"/>
                    <a:cs typeface="Helvetica" charset="0"/>
                  </a:rPr>
                  <a:t>Proof: </a:t>
                </a:r>
                <a:r>
                  <a:rPr lang="en-US" sz="2800" b="0" dirty="0">
                    <a:latin typeface="Candara" panose="020E0502030303020204" pitchFamily="34" charset="0"/>
                    <a:ea typeface="Helvetica" charset="0"/>
                    <a:cs typeface="Helvetica" charset="0"/>
                  </a:rPr>
                  <a:t>Define</a:t>
                </a:r>
                <a:r>
                  <a:rPr lang="en-US" sz="2800" b="0" dirty="0">
                    <a:solidFill>
                      <a:srgbClr val="0070C0"/>
                    </a:solidFill>
                    <a:ea typeface="Helvetica" charset="0"/>
                    <a:cs typeface="Helvetica" charset="0"/>
                  </a:rPr>
                  <a:t> </a:t>
                </a:r>
                <a14:m>
                  <m:oMath xmlns:m="http://schemas.openxmlformats.org/officeDocument/2006/math">
                    <m:r>
                      <a:rPr lang="en-US" sz="2800" b="0" i="1" smtClean="0">
                        <a:solidFill>
                          <a:srgbClr val="0070C0"/>
                        </a:solidFill>
                        <a:latin typeface="Cambria Math" panose="02040503050406030204" pitchFamily="18" charset="0"/>
                        <a:ea typeface="Helvetica" charset="0"/>
                        <a:cs typeface="Helvetica" charset="0"/>
                      </a:rPr>
                      <m:t>𝑍</m:t>
                    </m:r>
                    <m:r>
                      <a:rPr lang="en-US" sz="2800" b="0" i="1" smtClean="0">
                        <a:solidFill>
                          <a:srgbClr val="0070C0"/>
                        </a:solidFill>
                        <a:latin typeface="Cambria Math" panose="02040503050406030204" pitchFamily="18" charset="0"/>
                        <a:ea typeface="Helvetica" charset="0"/>
                        <a:cs typeface="Helvetica" charset="0"/>
                      </a:rPr>
                      <m:t>=</m:t>
                    </m:r>
                    <m:r>
                      <a:rPr lang="en-US" sz="2800" b="0" i="1" smtClean="0">
                        <a:solidFill>
                          <a:srgbClr val="0070C0"/>
                        </a:solidFill>
                        <a:latin typeface="Cambria Math" panose="02040503050406030204" pitchFamily="18" charset="0"/>
                        <a:ea typeface="Helvetica" charset="0"/>
                        <a:cs typeface="Helvetica" charset="0"/>
                      </a:rPr>
                      <m:t>𝑋</m:t>
                    </m:r>
                    <m:r>
                      <a:rPr lang="en-US" sz="2800" b="0" i="1" smtClean="0">
                        <a:solidFill>
                          <a:srgbClr val="0070C0"/>
                        </a:solidFill>
                        <a:latin typeface="Cambria Math" panose="02040503050406030204" pitchFamily="18" charset="0"/>
                        <a:ea typeface="Helvetica" charset="0"/>
                        <a:cs typeface="Helvetica" charset="0"/>
                      </a:rPr>
                      <m:t>−</m:t>
                    </m:r>
                    <m:r>
                      <a:rPr lang="en-US" sz="2800" b="0" i="1" smtClean="0">
                        <a:solidFill>
                          <a:srgbClr val="0070C0"/>
                        </a:solidFill>
                        <a:latin typeface="Cambria Math" panose="02040503050406030204" pitchFamily="18" charset="0"/>
                        <a:ea typeface="Helvetica" charset="0"/>
                        <a:cs typeface="Helvetica" charset="0"/>
                      </a:rPr>
                      <m:t>𝔼</m:t>
                    </m:r>
                    <m:d>
                      <m:dPr>
                        <m:ctrlPr>
                          <a:rPr lang="en-US" sz="2800" b="0" i="1" smtClean="0">
                            <a:solidFill>
                              <a:srgbClr val="0070C0"/>
                            </a:solidFill>
                            <a:latin typeface="Cambria Math" panose="02040503050406030204" pitchFamily="18" charset="0"/>
                            <a:ea typeface="Helvetica" charset="0"/>
                            <a:cs typeface="Helvetica" charset="0"/>
                          </a:rPr>
                        </m:ctrlPr>
                      </m:dPr>
                      <m:e>
                        <m:r>
                          <a:rPr lang="en-US" sz="2800" b="0" i="1" smtClean="0">
                            <a:solidFill>
                              <a:srgbClr val="0070C0"/>
                            </a:solidFill>
                            <a:latin typeface="Cambria Math" panose="02040503050406030204" pitchFamily="18" charset="0"/>
                            <a:ea typeface="Helvetica" charset="0"/>
                            <a:cs typeface="Helvetica" charset="0"/>
                          </a:rPr>
                          <m:t>𝑋</m:t>
                        </m:r>
                      </m:e>
                    </m:d>
                  </m:oMath>
                </a14:m>
                <a:endParaRPr lang="en-US" sz="2800" dirty="0"/>
              </a:p>
            </p:txBody>
          </p:sp>
        </mc:Choice>
        <mc:Fallback xmlns="">
          <p:sp>
            <p:nvSpPr>
              <p:cNvPr id="10" name="Rectangle 9">
                <a:extLst>
                  <a:ext uri="{FF2B5EF4-FFF2-40B4-BE49-F238E27FC236}">
                    <a16:creationId xmlns:a16="http://schemas.microsoft.com/office/drawing/2014/main" id="{1C044D77-B642-0640-B627-F35CA4CC7F08}"/>
                  </a:ext>
                </a:extLst>
              </p:cNvPr>
              <p:cNvSpPr>
                <a:spLocks noRot="1" noChangeAspect="1" noMove="1" noResize="1" noEditPoints="1" noAdjustHandles="1" noChangeArrowheads="1" noChangeShapeType="1" noTextEdit="1"/>
              </p:cNvSpPr>
              <p:nvPr/>
            </p:nvSpPr>
            <p:spPr>
              <a:xfrm>
                <a:off x="609600" y="3615554"/>
                <a:ext cx="4399538" cy="523220"/>
              </a:xfrm>
              <a:prstGeom prst="rect">
                <a:avLst/>
              </a:prstGeom>
              <a:blipFill>
                <a:blip r:embed="rId5"/>
                <a:stretch>
                  <a:fillRect l="-3179" t="-11905"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CBD5987C-7CFA-4B48-83C1-34A5163FD7B5}"/>
                  </a:ext>
                </a:extLst>
              </p:cNvPr>
              <p:cNvSpPr/>
              <p:nvPr/>
            </p:nvSpPr>
            <p:spPr>
              <a:xfrm>
                <a:off x="2603217" y="4558206"/>
                <a:ext cx="6985566" cy="9569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0070C0"/>
                          </a:solidFill>
                          <a:latin typeface="Cambria Math" panose="02040503050406030204" pitchFamily="18" charset="0"/>
                          <a:ea typeface="Helvetica" charset="0"/>
                          <a:cs typeface="Helvetica" charset="0"/>
                        </a:rPr>
                        <m:t>ℙ</m:t>
                      </m:r>
                      <m:d>
                        <m:dPr>
                          <m:ctrlPr>
                            <a:rPr lang="en-US" sz="2800" i="1">
                              <a:solidFill>
                                <a:srgbClr val="0070C0"/>
                              </a:solidFill>
                              <a:latin typeface="Cambria Math" panose="02040503050406030204" pitchFamily="18" charset="0"/>
                              <a:ea typeface="Helvetica" charset="0"/>
                              <a:cs typeface="Helvetica" charset="0"/>
                            </a:rPr>
                          </m:ctrlPr>
                        </m:dPr>
                        <m:e>
                          <m:r>
                            <a:rPr lang="en-US" sz="2800" i="1">
                              <a:solidFill>
                                <a:srgbClr val="0070C0"/>
                              </a:solidFill>
                              <a:latin typeface="Cambria Math" panose="02040503050406030204" pitchFamily="18" charset="0"/>
                              <a:ea typeface="Helvetica" charset="0"/>
                              <a:cs typeface="Helvetica" charset="0"/>
                            </a:rPr>
                            <m:t>|</m:t>
                          </m:r>
                          <m:r>
                            <a:rPr lang="en-US" sz="2800" b="0" i="1" smtClean="0">
                              <a:solidFill>
                                <a:srgbClr val="0070C0"/>
                              </a:solidFill>
                              <a:latin typeface="Cambria Math" panose="02040503050406030204" pitchFamily="18" charset="0"/>
                              <a:ea typeface="Helvetica" charset="0"/>
                              <a:cs typeface="Helvetica" charset="0"/>
                            </a:rPr>
                            <m:t>𝑍</m:t>
                          </m:r>
                          <m:r>
                            <a:rPr lang="en-US" sz="2800" i="1">
                              <a:solidFill>
                                <a:srgbClr val="0070C0"/>
                              </a:solidFill>
                              <a:latin typeface="Cambria Math" panose="02040503050406030204" pitchFamily="18" charset="0"/>
                              <a:ea typeface="Helvetica" charset="0"/>
                              <a:cs typeface="Helvetica" charset="0"/>
                            </a:rPr>
                            <m:t>|≥</m:t>
                          </m:r>
                          <m:r>
                            <a:rPr lang="en-US" sz="2800" i="1">
                              <a:solidFill>
                                <a:srgbClr val="0070C0"/>
                              </a:solidFill>
                              <a:latin typeface="Cambria Math" panose="02040503050406030204" pitchFamily="18" charset="0"/>
                              <a:ea typeface="Helvetica" charset="0"/>
                              <a:cs typeface="Helvetica" charset="0"/>
                            </a:rPr>
                            <m:t>𝑡</m:t>
                          </m:r>
                        </m:e>
                      </m:d>
                      <m:r>
                        <a:rPr lang="en-US" sz="2800" b="0" i="1" smtClean="0">
                          <a:solidFill>
                            <a:srgbClr val="0070C0"/>
                          </a:solidFill>
                          <a:latin typeface="Cambria Math" panose="02040503050406030204" pitchFamily="18" charset="0"/>
                          <a:ea typeface="Helvetica" charset="0"/>
                          <a:cs typeface="Helvetica" charset="0"/>
                        </a:rPr>
                        <m:t>=</m:t>
                      </m:r>
                      <m:r>
                        <a:rPr lang="en-US" sz="2800" i="1">
                          <a:solidFill>
                            <a:srgbClr val="0070C0"/>
                          </a:solidFill>
                          <a:latin typeface="Cambria Math" panose="02040503050406030204" pitchFamily="18" charset="0"/>
                          <a:ea typeface="Helvetica" charset="0"/>
                          <a:cs typeface="Helvetica" charset="0"/>
                        </a:rPr>
                        <m:t>ℙ</m:t>
                      </m:r>
                      <m:d>
                        <m:dPr>
                          <m:ctrlPr>
                            <a:rPr lang="en-US" sz="2800" i="1">
                              <a:solidFill>
                                <a:srgbClr val="0070C0"/>
                              </a:solidFill>
                              <a:latin typeface="Cambria Math" panose="02040503050406030204" pitchFamily="18" charset="0"/>
                              <a:ea typeface="Helvetica" charset="0"/>
                              <a:cs typeface="Helvetica" charset="0"/>
                            </a:rPr>
                          </m:ctrlPr>
                        </m:dPr>
                        <m:e>
                          <m:sSup>
                            <m:sSupPr>
                              <m:ctrlPr>
                                <a:rPr lang="en-US" sz="2800" b="0" i="1" smtClean="0">
                                  <a:solidFill>
                                    <a:srgbClr val="0070C0"/>
                                  </a:solidFill>
                                  <a:latin typeface="Cambria Math" panose="02040503050406030204" pitchFamily="18" charset="0"/>
                                  <a:ea typeface="Helvetica" charset="0"/>
                                  <a:cs typeface="Helvetica" charset="0"/>
                                </a:rPr>
                              </m:ctrlPr>
                            </m:sSupPr>
                            <m:e>
                              <m:r>
                                <a:rPr lang="en-US" sz="2800" b="0" i="1" smtClean="0">
                                  <a:solidFill>
                                    <a:srgbClr val="0070C0"/>
                                  </a:solidFill>
                                  <a:latin typeface="Cambria Math" panose="02040503050406030204" pitchFamily="18" charset="0"/>
                                  <a:ea typeface="Helvetica" charset="0"/>
                                  <a:cs typeface="Helvetica" charset="0"/>
                                </a:rPr>
                                <m:t>𝑍</m:t>
                              </m:r>
                            </m:e>
                            <m:sup>
                              <m:r>
                                <a:rPr lang="en-US" sz="2800" b="0" i="1" smtClean="0">
                                  <a:solidFill>
                                    <a:srgbClr val="0070C0"/>
                                  </a:solidFill>
                                  <a:latin typeface="Cambria Math" panose="02040503050406030204" pitchFamily="18" charset="0"/>
                                  <a:ea typeface="Helvetica" charset="0"/>
                                  <a:cs typeface="Helvetica" charset="0"/>
                                </a:rPr>
                                <m:t>2</m:t>
                              </m:r>
                            </m:sup>
                          </m:sSup>
                          <m:r>
                            <a:rPr lang="en-US" sz="2800" i="1">
                              <a:solidFill>
                                <a:srgbClr val="0070C0"/>
                              </a:solidFill>
                              <a:latin typeface="Cambria Math" panose="02040503050406030204" pitchFamily="18" charset="0"/>
                              <a:ea typeface="Helvetica" charset="0"/>
                              <a:cs typeface="Helvetica" charset="0"/>
                            </a:rPr>
                            <m:t>≥</m:t>
                          </m:r>
                          <m:sSup>
                            <m:sSupPr>
                              <m:ctrlPr>
                                <a:rPr lang="en-US" sz="2800" b="0" i="1" smtClean="0">
                                  <a:solidFill>
                                    <a:srgbClr val="0070C0"/>
                                  </a:solidFill>
                                  <a:latin typeface="Cambria Math" panose="02040503050406030204" pitchFamily="18" charset="0"/>
                                  <a:ea typeface="Helvetica" charset="0"/>
                                  <a:cs typeface="Helvetica" charset="0"/>
                                </a:rPr>
                              </m:ctrlPr>
                            </m:sSupPr>
                            <m:e>
                              <m:r>
                                <a:rPr lang="en-US" sz="2800" i="1">
                                  <a:solidFill>
                                    <a:srgbClr val="0070C0"/>
                                  </a:solidFill>
                                  <a:latin typeface="Cambria Math" panose="02040503050406030204" pitchFamily="18" charset="0"/>
                                  <a:ea typeface="Helvetica" charset="0"/>
                                  <a:cs typeface="Helvetica" charset="0"/>
                                </a:rPr>
                                <m:t>𝑡</m:t>
                              </m:r>
                            </m:e>
                            <m:sup>
                              <m:r>
                                <a:rPr lang="en-US" sz="2800" b="0" i="1" smtClean="0">
                                  <a:solidFill>
                                    <a:srgbClr val="0070C0"/>
                                  </a:solidFill>
                                  <a:latin typeface="Cambria Math" panose="02040503050406030204" pitchFamily="18" charset="0"/>
                                  <a:ea typeface="Helvetica" charset="0"/>
                                  <a:cs typeface="Helvetica" charset="0"/>
                                </a:rPr>
                                <m:t>2</m:t>
                              </m:r>
                            </m:sup>
                          </m:sSup>
                        </m:e>
                      </m:d>
                      <m:r>
                        <a:rPr lang="en-US" sz="2800" b="0" i="1" smtClean="0">
                          <a:solidFill>
                            <a:srgbClr val="0070C0"/>
                          </a:solidFill>
                          <a:latin typeface="Cambria Math" panose="02040503050406030204" pitchFamily="18" charset="0"/>
                          <a:ea typeface="Helvetica" charset="0"/>
                          <a:cs typeface="Helvetica" charset="0"/>
                        </a:rPr>
                        <m:t>≤</m:t>
                      </m:r>
                      <m:f>
                        <m:fPr>
                          <m:ctrlPr>
                            <a:rPr lang="en-US" sz="2800" b="0" i="1" smtClean="0">
                              <a:solidFill>
                                <a:srgbClr val="0070C0"/>
                              </a:solidFill>
                              <a:latin typeface="Cambria Math" panose="02040503050406030204" pitchFamily="18" charset="0"/>
                              <a:ea typeface="Helvetica" charset="0"/>
                              <a:cs typeface="Helvetica" charset="0"/>
                            </a:rPr>
                          </m:ctrlPr>
                        </m:fPr>
                        <m:num>
                          <m:r>
                            <a:rPr lang="en-US" sz="2800" b="0" i="1" smtClean="0">
                              <a:solidFill>
                                <a:srgbClr val="0070C0"/>
                              </a:solidFill>
                              <a:latin typeface="Cambria Math" panose="02040503050406030204" pitchFamily="18" charset="0"/>
                              <a:ea typeface="Helvetica" charset="0"/>
                              <a:cs typeface="Helvetica" charset="0"/>
                            </a:rPr>
                            <m:t>𝔼</m:t>
                          </m:r>
                          <m:d>
                            <m:dPr>
                              <m:ctrlPr>
                                <a:rPr lang="en-US" sz="2800" b="0" i="1" smtClean="0">
                                  <a:solidFill>
                                    <a:srgbClr val="0070C0"/>
                                  </a:solidFill>
                                  <a:latin typeface="Cambria Math" panose="02040503050406030204" pitchFamily="18" charset="0"/>
                                  <a:ea typeface="Helvetica" charset="0"/>
                                  <a:cs typeface="Helvetica" charset="0"/>
                                </a:rPr>
                              </m:ctrlPr>
                            </m:dPr>
                            <m:e>
                              <m:sSup>
                                <m:sSupPr>
                                  <m:ctrlPr>
                                    <a:rPr lang="en-US" sz="2800" b="0" i="1" smtClean="0">
                                      <a:solidFill>
                                        <a:srgbClr val="0070C0"/>
                                      </a:solidFill>
                                      <a:latin typeface="Cambria Math" panose="02040503050406030204" pitchFamily="18" charset="0"/>
                                      <a:ea typeface="Helvetica" charset="0"/>
                                      <a:cs typeface="Helvetica" charset="0"/>
                                    </a:rPr>
                                  </m:ctrlPr>
                                </m:sSupPr>
                                <m:e>
                                  <m:r>
                                    <a:rPr lang="en-US" sz="2800" b="0" i="1" smtClean="0">
                                      <a:solidFill>
                                        <a:srgbClr val="0070C0"/>
                                      </a:solidFill>
                                      <a:latin typeface="Cambria Math" panose="02040503050406030204" pitchFamily="18" charset="0"/>
                                      <a:ea typeface="Helvetica" charset="0"/>
                                      <a:cs typeface="Helvetica" charset="0"/>
                                    </a:rPr>
                                    <m:t>𝑍</m:t>
                                  </m:r>
                                </m:e>
                                <m:sup>
                                  <m:r>
                                    <a:rPr lang="en-US" sz="2800" b="0" i="1" smtClean="0">
                                      <a:solidFill>
                                        <a:srgbClr val="0070C0"/>
                                      </a:solidFill>
                                      <a:latin typeface="Cambria Math" panose="02040503050406030204" pitchFamily="18" charset="0"/>
                                      <a:ea typeface="Helvetica" charset="0"/>
                                      <a:cs typeface="Helvetica" charset="0"/>
                                    </a:rPr>
                                    <m:t>2</m:t>
                                  </m:r>
                                </m:sup>
                              </m:sSup>
                            </m:e>
                          </m:d>
                        </m:num>
                        <m:den>
                          <m:sSup>
                            <m:sSupPr>
                              <m:ctrlPr>
                                <a:rPr lang="en-US" sz="2800" b="0" i="1" smtClean="0">
                                  <a:solidFill>
                                    <a:srgbClr val="0070C0"/>
                                  </a:solidFill>
                                  <a:latin typeface="Cambria Math" panose="02040503050406030204" pitchFamily="18" charset="0"/>
                                  <a:ea typeface="Helvetica" charset="0"/>
                                  <a:cs typeface="Helvetica" charset="0"/>
                                </a:rPr>
                              </m:ctrlPr>
                            </m:sSupPr>
                            <m:e>
                              <m:r>
                                <a:rPr lang="en-US" sz="2800" b="0" i="1" smtClean="0">
                                  <a:solidFill>
                                    <a:srgbClr val="0070C0"/>
                                  </a:solidFill>
                                  <a:latin typeface="Cambria Math" panose="02040503050406030204" pitchFamily="18" charset="0"/>
                                  <a:ea typeface="Helvetica" charset="0"/>
                                  <a:cs typeface="Helvetica" charset="0"/>
                                </a:rPr>
                                <m:t>𝑡</m:t>
                              </m:r>
                            </m:e>
                            <m:sup>
                              <m:r>
                                <a:rPr lang="en-US" sz="2800" b="0" i="1" smtClean="0">
                                  <a:solidFill>
                                    <a:srgbClr val="0070C0"/>
                                  </a:solidFill>
                                  <a:latin typeface="Cambria Math" panose="02040503050406030204" pitchFamily="18" charset="0"/>
                                  <a:ea typeface="Helvetica" charset="0"/>
                                  <a:cs typeface="Helvetica" charset="0"/>
                                </a:rPr>
                                <m:t>2</m:t>
                              </m:r>
                            </m:sup>
                          </m:sSup>
                        </m:den>
                      </m:f>
                      <m:r>
                        <a:rPr lang="en-US" sz="2800" b="0" i="1" smtClean="0">
                          <a:solidFill>
                            <a:srgbClr val="0070C0"/>
                          </a:solidFill>
                          <a:latin typeface="Cambria Math" panose="02040503050406030204" pitchFamily="18" charset="0"/>
                          <a:ea typeface="Helvetica" charset="0"/>
                          <a:cs typeface="Helvetica" charset="0"/>
                        </a:rPr>
                        <m:t>=</m:t>
                      </m:r>
                      <m:f>
                        <m:fPr>
                          <m:ctrlPr>
                            <a:rPr lang="en-US" sz="2800" b="0" i="1" smtClean="0">
                              <a:solidFill>
                                <a:srgbClr val="0070C0"/>
                              </a:solidFill>
                              <a:latin typeface="Cambria Math" panose="02040503050406030204" pitchFamily="18" charset="0"/>
                              <a:ea typeface="Helvetica" charset="0"/>
                              <a:cs typeface="Helvetica" charset="0"/>
                            </a:rPr>
                          </m:ctrlPr>
                        </m:fPr>
                        <m:num>
                          <m:r>
                            <m:rPr>
                              <m:sty m:val="p"/>
                            </m:rPr>
                            <a:rPr lang="en-US" sz="2800" b="0" i="0" smtClean="0">
                              <a:solidFill>
                                <a:srgbClr val="0070C0"/>
                              </a:solidFill>
                              <a:latin typeface="Cambria Math" panose="02040503050406030204" pitchFamily="18" charset="0"/>
                              <a:ea typeface="Helvetica" charset="0"/>
                              <a:cs typeface="Helvetica" charset="0"/>
                            </a:rPr>
                            <m:t>Var</m:t>
                          </m:r>
                          <m:d>
                            <m:dPr>
                              <m:ctrlPr>
                                <a:rPr lang="en-US" sz="2800" b="0" i="1" smtClean="0">
                                  <a:solidFill>
                                    <a:srgbClr val="0070C0"/>
                                  </a:solidFill>
                                  <a:latin typeface="Cambria Math" panose="02040503050406030204" pitchFamily="18" charset="0"/>
                                  <a:ea typeface="Helvetica" charset="0"/>
                                  <a:cs typeface="Helvetica" charset="0"/>
                                </a:rPr>
                              </m:ctrlPr>
                            </m:dPr>
                            <m:e>
                              <m:r>
                                <a:rPr lang="en-US" sz="2800" b="0" i="1" smtClean="0">
                                  <a:solidFill>
                                    <a:srgbClr val="0070C0"/>
                                  </a:solidFill>
                                  <a:latin typeface="Cambria Math" panose="02040503050406030204" pitchFamily="18" charset="0"/>
                                  <a:ea typeface="Helvetica" charset="0"/>
                                  <a:cs typeface="Helvetica" charset="0"/>
                                </a:rPr>
                                <m:t>𝑋</m:t>
                              </m:r>
                            </m:e>
                          </m:d>
                        </m:num>
                        <m:den>
                          <m:sSup>
                            <m:sSupPr>
                              <m:ctrlPr>
                                <a:rPr lang="en-US" sz="2800" b="0" i="1" smtClean="0">
                                  <a:solidFill>
                                    <a:srgbClr val="0070C0"/>
                                  </a:solidFill>
                                  <a:latin typeface="Cambria Math" panose="02040503050406030204" pitchFamily="18" charset="0"/>
                                  <a:ea typeface="Helvetica" charset="0"/>
                                  <a:cs typeface="Helvetica" charset="0"/>
                                </a:rPr>
                              </m:ctrlPr>
                            </m:sSupPr>
                            <m:e>
                              <m:r>
                                <a:rPr lang="en-US" sz="2800" b="0" i="1" smtClean="0">
                                  <a:solidFill>
                                    <a:srgbClr val="0070C0"/>
                                  </a:solidFill>
                                  <a:latin typeface="Cambria Math" panose="02040503050406030204" pitchFamily="18" charset="0"/>
                                  <a:ea typeface="Helvetica" charset="0"/>
                                  <a:cs typeface="Helvetica" charset="0"/>
                                </a:rPr>
                                <m:t>𝑡</m:t>
                              </m:r>
                            </m:e>
                            <m:sup>
                              <m:r>
                                <a:rPr lang="en-US" sz="2800" b="0" i="1" smtClean="0">
                                  <a:solidFill>
                                    <a:srgbClr val="0070C0"/>
                                  </a:solidFill>
                                  <a:latin typeface="Cambria Math" panose="02040503050406030204" pitchFamily="18" charset="0"/>
                                  <a:ea typeface="Helvetica" charset="0"/>
                                  <a:cs typeface="Helvetica" charset="0"/>
                                </a:rPr>
                                <m:t>2</m:t>
                              </m:r>
                            </m:sup>
                          </m:sSup>
                        </m:den>
                      </m:f>
                    </m:oMath>
                  </m:oMathPara>
                </a14:m>
                <a:endParaRPr lang="en-US" sz="2800" dirty="0"/>
              </a:p>
            </p:txBody>
          </p:sp>
        </mc:Choice>
        <mc:Fallback xmlns="">
          <p:sp>
            <p:nvSpPr>
              <p:cNvPr id="11" name="Rectangle 10">
                <a:extLst>
                  <a:ext uri="{FF2B5EF4-FFF2-40B4-BE49-F238E27FC236}">
                    <a16:creationId xmlns:a16="http://schemas.microsoft.com/office/drawing/2014/main" id="{CBD5987C-7CFA-4B48-83C1-34A5163FD7B5}"/>
                  </a:ext>
                </a:extLst>
              </p:cNvPr>
              <p:cNvSpPr>
                <a:spLocks noRot="1" noChangeAspect="1" noMove="1" noResize="1" noEditPoints="1" noAdjustHandles="1" noChangeArrowheads="1" noChangeShapeType="1" noTextEdit="1"/>
              </p:cNvSpPr>
              <p:nvPr/>
            </p:nvSpPr>
            <p:spPr>
              <a:xfrm>
                <a:off x="2603217" y="4558206"/>
                <a:ext cx="6985566" cy="956929"/>
              </a:xfrm>
              <a:prstGeom prst="rect">
                <a:avLst/>
              </a:prstGeom>
              <a:blipFill>
                <a:blip r:embed="rId6"/>
                <a:stretch>
                  <a:fillRect b="-3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C215C6A-77F5-AD48-A0C4-19DB3CC6B664}"/>
                  </a:ext>
                </a:extLst>
              </p:cNvPr>
              <p:cNvSpPr txBox="1"/>
              <p:nvPr/>
            </p:nvSpPr>
            <p:spPr>
              <a:xfrm>
                <a:off x="5649686" y="6019048"/>
                <a:ext cx="4109020" cy="461665"/>
              </a:xfrm>
              <a:prstGeom prst="rect">
                <a:avLst/>
              </a:prstGeom>
              <a:noFill/>
            </p:spPr>
            <p:txBody>
              <a:bodyPr wrap="square" rtlCol="0">
                <a:spAutoFit/>
              </a:bodyPr>
              <a:lstStyle/>
              <a:p>
                <a:r>
                  <a:rPr lang="en-US" sz="2400" b="0" dirty="0">
                    <a:latin typeface="Candara" panose="020E0502030303020204" pitchFamily="34" charset="0"/>
                    <a:ea typeface="Helvetica" charset="0"/>
                    <a:cs typeface="Helvetica" charset="0"/>
                  </a:rPr>
                  <a:t>Markov’s inequality (</a:t>
                </a:r>
                <a14:m>
                  <m:oMath xmlns:m="http://schemas.openxmlformats.org/officeDocument/2006/math">
                    <m:sSup>
                      <m:sSupPr>
                        <m:ctrlPr>
                          <a:rPr lang="en-US" sz="2400" i="1">
                            <a:solidFill>
                              <a:srgbClr val="0070C0"/>
                            </a:solidFill>
                            <a:latin typeface="Cambria Math" panose="02040503050406030204" pitchFamily="18" charset="0"/>
                            <a:ea typeface="Helvetica" charset="0"/>
                            <a:cs typeface="Helvetica" charset="0"/>
                          </a:rPr>
                        </m:ctrlPr>
                      </m:sSupPr>
                      <m:e>
                        <m:r>
                          <a:rPr lang="en-US" sz="2400" i="1">
                            <a:solidFill>
                              <a:srgbClr val="0070C0"/>
                            </a:solidFill>
                            <a:latin typeface="Cambria Math" panose="02040503050406030204" pitchFamily="18" charset="0"/>
                            <a:ea typeface="Helvetica" charset="0"/>
                            <a:cs typeface="Helvetica" charset="0"/>
                          </a:rPr>
                          <m:t>𝑍</m:t>
                        </m:r>
                      </m:e>
                      <m:sup>
                        <m:r>
                          <a:rPr lang="en-US" sz="2400" i="1">
                            <a:solidFill>
                              <a:srgbClr val="0070C0"/>
                            </a:solidFill>
                            <a:latin typeface="Cambria Math" panose="02040503050406030204" pitchFamily="18" charset="0"/>
                            <a:ea typeface="Helvetica" charset="0"/>
                            <a:cs typeface="Helvetica" charset="0"/>
                          </a:rPr>
                          <m:t>2</m:t>
                        </m:r>
                      </m:sup>
                    </m:sSup>
                    <m:r>
                      <a:rPr lang="en-US" sz="2400" b="0" i="1" smtClean="0">
                        <a:solidFill>
                          <a:srgbClr val="0070C0"/>
                        </a:solidFill>
                        <a:latin typeface="Cambria Math" panose="02040503050406030204" pitchFamily="18" charset="0"/>
                        <a:ea typeface="Helvetica" charset="0"/>
                        <a:cs typeface="Helvetica" charset="0"/>
                      </a:rPr>
                      <m:t>≥0</m:t>
                    </m:r>
                  </m:oMath>
                </a14:m>
                <a:r>
                  <a:rPr lang="en-US" sz="2400" b="0" dirty="0">
                    <a:latin typeface="Candara" panose="020E0502030303020204" pitchFamily="34" charset="0"/>
                    <a:ea typeface="Helvetica" charset="0"/>
                    <a:cs typeface="Helvetica" charset="0"/>
                  </a:rPr>
                  <a:t>)</a:t>
                </a:r>
              </a:p>
            </p:txBody>
          </p:sp>
        </mc:Choice>
        <mc:Fallback xmlns="">
          <p:sp>
            <p:nvSpPr>
              <p:cNvPr id="5" name="TextBox 4">
                <a:extLst>
                  <a:ext uri="{FF2B5EF4-FFF2-40B4-BE49-F238E27FC236}">
                    <a16:creationId xmlns:a16="http://schemas.microsoft.com/office/drawing/2014/main" id="{CC215C6A-77F5-AD48-A0C4-19DB3CC6B664}"/>
                  </a:ext>
                </a:extLst>
              </p:cNvPr>
              <p:cNvSpPr txBox="1">
                <a:spLocks noRot="1" noChangeAspect="1" noMove="1" noResize="1" noEditPoints="1" noAdjustHandles="1" noChangeArrowheads="1" noChangeShapeType="1" noTextEdit="1"/>
              </p:cNvSpPr>
              <p:nvPr/>
            </p:nvSpPr>
            <p:spPr>
              <a:xfrm>
                <a:off x="5649686" y="6019048"/>
                <a:ext cx="4109020" cy="461665"/>
              </a:xfrm>
              <a:prstGeom prst="rect">
                <a:avLst/>
              </a:prstGeom>
              <a:blipFill>
                <a:blip r:embed="rId7"/>
                <a:stretch>
                  <a:fillRect l="-2160" t="-8108" b="-29730"/>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3AEA9D4E-6B63-584D-A3CB-3E0157155371}"/>
              </a:ext>
            </a:extLst>
          </p:cNvPr>
          <p:cNvCxnSpPr>
            <a:cxnSpLocks/>
            <a:stCxn id="5" idx="0"/>
          </p:cNvCxnSpPr>
          <p:nvPr/>
        </p:nvCxnSpPr>
        <p:spPr>
          <a:xfrm flipH="1" flipV="1">
            <a:off x="6858000" y="5339444"/>
            <a:ext cx="846196" cy="679604"/>
          </a:xfrm>
          <a:prstGeom prst="straightConnector1">
            <a:avLst/>
          </a:prstGeom>
          <a:ln w="6350">
            <a:solidFill>
              <a:srgbClr val="036A18"/>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CB1D44F4-0D0E-7242-8C0E-9BCDC1BA094C}"/>
              </a:ext>
            </a:extLst>
          </p:cNvPr>
          <p:cNvCxnSpPr>
            <a:cxnSpLocks/>
          </p:cNvCxnSpPr>
          <p:nvPr/>
        </p:nvCxnSpPr>
        <p:spPr>
          <a:xfrm flipH="1">
            <a:off x="8147821" y="3877164"/>
            <a:ext cx="1026159" cy="1159507"/>
          </a:xfrm>
          <a:prstGeom prst="straightConnector1">
            <a:avLst/>
          </a:prstGeom>
          <a:ln w="6350">
            <a:solidFill>
              <a:srgbClr val="036A18"/>
            </a:solidFill>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C8AED6CF-B5FA-9C4C-8472-FA3A2CCF4689}"/>
              </a:ext>
            </a:extLst>
          </p:cNvPr>
          <p:cNvSpPr txBox="1"/>
          <p:nvPr/>
        </p:nvSpPr>
        <p:spPr>
          <a:xfrm>
            <a:off x="8523791" y="3489520"/>
            <a:ext cx="3058609" cy="461665"/>
          </a:xfrm>
          <a:prstGeom prst="rect">
            <a:avLst/>
          </a:prstGeom>
          <a:noFill/>
        </p:spPr>
        <p:txBody>
          <a:bodyPr wrap="square" rtlCol="0">
            <a:spAutoFit/>
          </a:bodyPr>
          <a:lstStyle/>
          <a:p>
            <a:pPr algn="l"/>
            <a:r>
              <a:rPr lang="en-US" sz="2400" b="0" dirty="0">
                <a:latin typeface="Candara" panose="020E0502030303020204" pitchFamily="34" charset="0"/>
                <a:ea typeface="Helvetica" charset="0"/>
                <a:cs typeface="Helvetica" charset="0"/>
              </a:rPr>
              <a:t>Definition of Variance</a:t>
            </a:r>
          </a:p>
        </p:txBody>
      </p:sp>
      <p:cxnSp>
        <p:nvCxnSpPr>
          <p:cNvPr id="14" name="Straight Arrow Connector 13">
            <a:extLst>
              <a:ext uri="{FF2B5EF4-FFF2-40B4-BE49-F238E27FC236}">
                <a16:creationId xmlns:a16="http://schemas.microsoft.com/office/drawing/2014/main" id="{AC05C4A0-B732-E34C-AED1-9BFD1FD83CF5}"/>
              </a:ext>
            </a:extLst>
          </p:cNvPr>
          <p:cNvCxnSpPr>
            <a:cxnSpLocks/>
          </p:cNvCxnSpPr>
          <p:nvPr/>
        </p:nvCxnSpPr>
        <p:spPr>
          <a:xfrm flipV="1">
            <a:off x="3969834" y="5339443"/>
            <a:ext cx="666819" cy="813128"/>
          </a:xfrm>
          <a:prstGeom prst="straightConnector1">
            <a:avLst/>
          </a:prstGeom>
          <a:ln w="6350">
            <a:solidFill>
              <a:srgbClr val="036A18"/>
            </a:solidFill>
            <a:prstDash val="dash"/>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8868091-CEF9-A945-995E-3268ED86E0DB}"/>
                  </a:ext>
                </a:extLst>
              </p:cNvPr>
              <p:cNvSpPr txBox="1"/>
              <p:nvPr/>
            </p:nvSpPr>
            <p:spPr>
              <a:xfrm>
                <a:off x="2433294" y="6179538"/>
                <a:ext cx="2709875" cy="461665"/>
              </a:xfrm>
              <a:prstGeom prst="rect">
                <a:avLst/>
              </a:prstGeom>
              <a:noFill/>
            </p:spPr>
            <p:txBody>
              <a:bodyPr wrap="square" rtlCol="0">
                <a:spAutoFit/>
              </a:bodyPr>
              <a:lstStyle/>
              <a:p>
                <a14:m>
                  <m:oMath xmlns:m="http://schemas.openxmlformats.org/officeDocument/2006/math">
                    <m:r>
                      <a:rPr lang="en-US" sz="2400" i="1">
                        <a:solidFill>
                          <a:srgbClr val="0070C0"/>
                        </a:solidFill>
                        <a:latin typeface="Cambria Math" panose="02040503050406030204" pitchFamily="18" charset="0"/>
                        <a:ea typeface="Helvetica" charset="0"/>
                        <a:cs typeface="Helvetica" charset="0"/>
                      </a:rPr>
                      <m:t>|</m:t>
                    </m:r>
                    <m:r>
                      <a:rPr lang="en-US" sz="2400" i="1">
                        <a:solidFill>
                          <a:srgbClr val="0070C0"/>
                        </a:solidFill>
                        <a:latin typeface="Cambria Math" panose="02040503050406030204" pitchFamily="18" charset="0"/>
                        <a:ea typeface="Helvetica" charset="0"/>
                        <a:cs typeface="Helvetica" charset="0"/>
                      </a:rPr>
                      <m:t>𝑍</m:t>
                    </m:r>
                    <m:r>
                      <a:rPr lang="en-US" sz="2400" i="1">
                        <a:solidFill>
                          <a:srgbClr val="0070C0"/>
                        </a:solidFill>
                        <a:latin typeface="Cambria Math" panose="02040503050406030204" pitchFamily="18" charset="0"/>
                        <a:ea typeface="Helvetica" charset="0"/>
                        <a:cs typeface="Helvetica" charset="0"/>
                      </a:rPr>
                      <m:t>|≥</m:t>
                    </m:r>
                    <m:r>
                      <a:rPr lang="en-US" sz="2400" i="1">
                        <a:solidFill>
                          <a:srgbClr val="0070C0"/>
                        </a:solidFill>
                        <a:latin typeface="Cambria Math" panose="02040503050406030204" pitchFamily="18" charset="0"/>
                        <a:ea typeface="Helvetica" charset="0"/>
                        <a:cs typeface="Helvetica" charset="0"/>
                      </a:rPr>
                      <m:t>𝑡</m:t>
                    </m:r>
                    <m:r>
                      <a:rPr lang="en-US" sz="2400" i="1">
                        <a:solidFill>
                          <a:srgbClr val="0070C0"/>
                        </a:solidFill>
                        <a:latin typeface="Cambria Math" panose="02040503050406030204" pitchFamily="18" charset="0"/>
                        <a:ea typeface="Helvetica" charset="0"/>
                        <a:cs typeface="Helvetica" charset="0"/>
                      </a:rPr>
                      <m:t> </m:t>
                    </m:r>
                  </m:oMath>
                </a14:m>
                <a:r>
                  <a:rPr lang="en-US" sz="2400" b="0" dirty="0">
                    <a:latin typeface="Candara" panose="020E0502030303020204" pitchFamily="34" charset="0"/>
                    <a:ea typeface="Helvetica" charset="0"/>
                    <a:cs typeface="Helvetica" charset="0"/>
                  </a:rPr>
                  <a:t>iff </a:t>
                </a:r>
                <a14:m>
                  <m:oMath xmlns:m="http://schemas.openxmlformats.org/officeDocument/2006/math">
                    <m:sSup>
                      <m:sSupPr>
                        <m:ctrlPr>
                          <a:rPr lang="en-US" sz="2400" i="1">
                            <a:solidFill>
                              <a:srgbClr val="0070C0"/>
                            </a:solidFill>
                            <a:latin typeface="Cambria Math" panose="02040503050406030204" pitchFamily="18" charset="0"/>
                            <a:ea typeface="Helvetica" charset="0"/>
                            <a:cs typeface="Helvetica" charset="0"/>
                          </a:rPr>
                        </m:ctrlPr>
                      </m:sSupPr>
                      <m:e>
                        <m:r>
                          <a:rPr lang="en-US" sz="2400" i="1">
                            <a:solidFill>
                              <a:srgbClr val="0070C0"/>
                            </a:solidFill>
                            <a:latin typeface="Cambria Math" panose="02040503050406030204" pitchFamily="18" charset="0"/>
                            <a:ea typeface="Helvetica" charset="0"/>
                            <a:cs typeface="Helvetica" charset="0"/>
                          </a:rPr>
                          <m:t>𝑍</m:t>
                        </m:r>
                      </m:e>
                      <m:sup>
                        <m:r>
                          <a:rPr lang="en-US" sz="2400" i="1">
                            <a:solidFill>
                              <a:srgbClr val="0070C0"/>
                            </a:solidFill>
                            <a:latin typeface="Cambria Math" panose="02040503050406030204" pitchFamily="18" charset="0"/>
                            <a:ea typeface="Helvetica" charset="0"/>
                            <a:cs typeface="Helvetica" charset="0"/>
                          </a:rPr>
                          <m:t>2</m:t>
                        </m:r>
                      </m:sup>
                    </m:sSup>
                    <m:r>
                      <a:rPr lang="en-US" sz="2400" i="1">
                        <a:solidFill>
                          <a:srgbClr val="0070C0"/>
                        </a:solidFill>
                        <a:latin typeface="Cambria Math" panose="02040503050406030204" pitchFamily="18" charset="0"/>
                        <a:ea typeface="Helvetica" charset="0"/>
                        <a:cs typeface="Helvetica" charset="0"/>
                      </a:rPr>
                      <m:t>≥</m:t>
                    </m:r>
                    <m:sSup>
                      <m:sSupPr>
                        <m:ctrlPr>
                          <a:rPr lang="en-US" sz="2400" i="1">
                            <a:solidFill>
                              <a:srgbClr val="0070C0"/>
                            </a:solidFill>
                            <a:latin typeface="Cambria Math" panose="02040503050406030204" pitchFamily="18" charset="0"/>
                            <a:ea typeface="Helvetica" charset="0"/>
                            <a:cs typeface="Helvetica" charset="0"/>
                          </a:rPr>
                        </m:ctrlPr>
                      </m:sSupPr>
                      <m:e>
                        <m:r>
                          <a:rPr lang="en-US" sz="2400" i="1">
                            <a:solidFill>
                              <a:srgbClr val="0070C0"/>
                            </a:solidFill>
                            <a:latin typeface="Cambria Math" panose="02040503050406030204" pitchFamily="18" charset="0"/>
                            <a:ea typeface="Helvetica" charset="0"/>
                            <a:cs typeface="Helvetica" charset="0"/>
                          </a:rPr>
                          <m:t>𝑡</m:t>
                        </m:r>
                      </m:e>
                      <m:sup>
                        <m:r>
                          <a:rPr lang="en-US" sz="2400" i="1">
                            <a:solidFill>
                              <a:srgbClr val="0070C0"/>
                            </a:solidFill>
                            <a:latin typeface="Cambria Math" panose="02040503050406030204" pitchFamily="18" charset="0"/>
                            <a:ea typeface="Helvetica" charset="0"/>
                            <a:cs typeface="Helvetica" charset="0"/>
                          </a:rPr>
                          <m:t>2</m:t>
                        </m:r>
                      </m:sup>
                    </m:sSup>
                  </m:oMath>
                </a14:m>
                <a:endParaRPr lang="en-US" sz="2400" b="0" dirty="0">
                  <a:latin typeface="Candara" panose="020E0502030303020204" pitchFamily="34" charset="0"/>
                  <a:ea typeface="Helvetica" charset="0"/>
                  <a:cs typeface="Helvetica" charset="0"/>
                </a:endParaRPr>
              </a:p>
            </p:txBody>
          </p:sp>
        </mc:Choice>
        <mc:Fallback xmlns="">
          <p:sp>
            <p:nvSpPr>
              <p:cNvPr id="18" name="TextBox 17">
                <a:extLst>
                  <a:ext uri="{FF2B5EF4-FFF2-40B4-BE49-F238E27FC236}">
                    <a16:creationId xmlns:a16="http://schemas.microsoft.com/office/drawing/2014/main" id="{48868091-CEF9-A945-995E-3268ED86E0DB}"/>
                  </a:ext>
                </a:extLst>
              </p:cNvPr>
              <p:cNvSpPr txBox="1">
                <a:spLocks noRot="1" noChangeAspect="1" noMove="1" noResize="1" noEditPoints="1" noAdjustHandles="1" noChangeArrowheads="1" noChangeShapeType="1" noTextEdit="1"/>
              </p:cNvSpPr>
              <p:nvPr/>
            </p:nvSpPr>
            <p:spPr>
              <a:xfrm>
                <a:off x="2433294" y="6179538"/>
                <a:ext cx="2709875" cy="461665"/>
              </a:xfrm>
              <a:prstGeom prst="rect">
                <a:avLst/>
              </a:prstGeom>
              <a:blipFill>
                <a:blip r:embed="rId8"/>
                <a:stretch>
                  <a:fillRect l="-2347" t="-8108" b="-270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ADB017C-4628-AE4A-B19C-F40E523DB67D}"/>
                  </a:ext>
                </a:extLst>
              </p:cNvPr>
              <p:cNvSpPr txBox="1"/>
              <p:nvPr/>
            </p:nvSpPr>
            <p:spPr>
              <a:xfrm>
                <a:off x="9173980" y="-36862"/>
                <a:ext cx="3254531" cy="1381340"/>
              </a:xfrm>
              <a:prstGeom prst="rect">
                <a:avLst/>
              </a:prstGeom>
              <a:noFill/>
            </p:spPr>
            <p:txBody>
              <a:bodyPr wrap="square" rtlCol="0">
                <a:spAutoFit/>
              </a:bodyPr>
              <a:lstStyle/>
              <a:p>
                <a:r>
                  <a:rPr lang="en-US" sz="2400" dirty="0">
                    <a:solidFill>
                      <a:srgbClr val="0070C0"/>
                    </a:solidFill>
                    <a:latin typeface="Cambria Math" panose="02040503050406030204" pitchFamily="18" charset="0"/>
                    <a:ea typeface="Helvetica" charset="0"/>
                    <a:cs typeface="Helvetica" charset="0"/>
                  </a:rPr>
                  <a:t>Markov’s inequality</a:t>
                </a:r>
              </a:p>
              <a:p>
                <a14:m>
                  <m:oMath xmlns:m="http://schemas.openxmlformats.org/officeDocument/2006/math">
                    <m:r>
                      <a:rPr lang="en-US" sz="2400" i="1">
                        <a:solidFill>
                          <a:srgbClr val="0070C0"/>
                        </a:solidFill>
                        <a:latin typeface="Cambria Math" panose="02040503050406030204" pitchFamily="18" charset="0"/>
                        <a:ea typeface="Helvetica" charset="0"/>
                        <a:cs typeface="Helvetica" charset="0"/>
                      </a:rPr>
                      <m:t>ℙ</m:t>
                    </m:r>
                    <m:d>
                      <m:dPr>
                        <m:ctrlPr>
                          <a:rPr lang="en-US" sz="2400" i="1">
                            <a:solidFill>
                              <a:srgbClr val="0070C0"/>
                            </a:solidFill>
                            <a:latin typeface="Cambria Math" panose="02040503050406030204" pitchFamily="18" charset="0"/>
                            <a:ea typeface="Helvetica" charset="0"/>
                            <a:cs typeface="Helvetica" charset="0"/>
                          </a:rPr>
                        </m:ctrlPr>
                      </m:dPr>
                      <m:e>
                        <m:r>
                          <a:rPr lang="en-US" sz="2400" i="1">
                            <a:solidFill>
                              <a:srgbClr val="0070C0"/>
                            </a:solidFill>
                            <a:latin typeface="Cambria Math" panose="02040503050406030204" pitchFamily="18" charset="0"/>
                            <a:ea typeface="Helvetica" charset="0"/>
                            <a:cs typeface="Helvetica" charset="0"/>
                          </a:rPr>
                          <m:t>𝑋</m:t>
                        </m:r>
                        <m:r>
                          <a:rPr lang="en-US" sz="2400" i="1">
                            <a:solidFill>
                              <a:srgbClr val="0070C0"/>
                            </a:solidFill>
                            <a:latin typeface="Cambria Math" panose="02040503050406030204" pitchFamily="18" charset="0"/>
                            <a:ea typeface="Helvetica" charset="0"/>
                            <a:cs typeface="Helvetica" charset="0"/>
                          </a:rPr>
                          <m:t>≥</m:t>
                        </m:r>
                        <m:r>
                          <a:rPr lang="en-US" sz="2400" i="1">
                            <a:solidFill>
                              <a:srgbClr val="0070C0"/>
                            </a:solidFill>
                            <a:latin typeface="Cambria Math" panose="02040503050406030204" pitchFamily="18" charset="0"/>
                            <a:ea typeface="Helvetica" charset="0"/>
                            <a:cs typeface="Helvetica" charset="0"/>
                          </a:rPr>
                          <m:t>𝑡</m:t>
                        </m:r>
                      </m:e>
                    </m:d>
                    <m:r>
                      <a:rPr lang="en-US" sz="2400" i="1">
                        <a:solidFill>
                          <a:srgbClr val="0070C0"/>
                        </a:solidFill>
                        <a:latin typeface="Cambria Math" panose="02040503050406030204" pitchFamily="18" charset="0"/>
                        <a:ea typeface="Helvetica" charset="0"/>
                        <a:cs typeface="Helvetica" charset="0"/>
                      </a:rPr>
                      <m:t>≤</m:t>
                    </m:r>
                    <m:f>
                      <m:fPr>
                        <m:ctrlPr>
                          <a:rPr lang="en-US" sz="2400" i="1">
                            <a:solidFill>
                              <a:srgbClr val="0070C0"/>
                            </a:solidFill>
                            <a:latin typeface="Cambria Math" panose="02040503050406030204" pitchFamily="18" charset="0"/>
                            <a:ea typeface="Helvetica" charset="0"/>
                            <a:cs typeface="Helvetica" charset="0"/>
                          </a:rPr>
                        </m:ctrlPr>
                      </m:fPr>
                      <m:num>
                        <m:r>
                          <a:rPr lang="en-US" sz="2400" i="1">
                            <a:solidFill>
                              <a:srgbClr val="0070C0"/>
                            </a:solidFill>
                            <a:latin typeface="Cambria Math" panose="02040503050406030204" pitchFamily="18" charset="0"/>
                            <a:ea typeface="Helvetica" charset="0"/>
                            <a:cs typeface="Helvetica" charset="0"/>
                          </a:rPr>
                          <m:t>𝔼</m:t>
                        </m:r>
                        <m:d>
                          <m:dPr>
                            <m:ctrlPr>
                              <a:rPr lang="en-US" sz="2400" i="1">
                                <a:solidFill>
                                  <a:srgbClr val="0070C0"/>
                                </a:solidFill>
                                <a:latin typeface="Cambria Math" panose="02040503050406030204" pitchFamily="18" charset="0"/>
                                <a:ea typeface="Helvetica" charset="0"/>
                                <a:cs typeface="Helvetica" charset="0"/>
                              </a:rPr>
                            </m:ctrlPr>
                          </m:dPr>
                          <m:e>
                            <m:r>
                              <a:rPr lang="en-US" sz="2400" i="1">
                                <a:solidFill>
                                  <a:srgbClr val="0070C0"/>
                                </a:solidFill>
                                <a:latin typeface="Cambria Math" panose="02040503050406030204" pitchFamily="18" charset="0"/>
                                <a:ea typeface="Helvetica" charset="0"/>
                                <a:cs typeface="Helvetica" charset="0"/>
                              </a:rPr>
                              <m:t>𝑋</m:t>
                            </m:r>
                          </m:e>
                        </m:d>
                      </m:num>
                      <m:den>
                        <m:r>
                          <a:rPr lang="en-US" sz="2400" i="1">
                            <a:solidFill>
                              <a:srgbClr val="0070C0"/>
                            </a:solidFill>
                            <a:latin typeface="Cambria Math" panose="02040503050406030204" pitchFamily="18" charset="0"/>
                            <a:ea typeface="Helvetica" charset="0"/>
                            <a:cs typeface="Helvetica" charset="0"/>
                          </a:rPr>
                          <m:t>𝑡</m:t>
                        </m:r>
                      </m:den>
                    </m:f>
                  </m:oMath>
                </a14:m>
                <a:r>
                  <a:rPr lang="en-US" sz="2400" dirty="0">
                    <a:latin typeface="Candara" panose="020E0502030303020204" pitchFamily="34" charset="0"/>
                    <a:ea typeface="Helvetica" charset="0"/>
                    <a:cs typeface="Helvetica" charset="0"/>
                  </a:rPr>
                  <a:t>. </a:t>
                </a:r>
              </a:p>
              <a:p>
                <a:pPr algn="l"/>
                <a:endParaRPr lang="en-US" sz="2400" b="0" dirty="0" err="1">
                  <a:latin typeface="Candara" panose="020E0502030303020204" pitchFamily="34" charset="0"/>
                  <a:ea typeface="Helvetica" charset="0"/>
                  <a:cs typeface="Helvetica" charset="0"/>
                </a:endParaRPr>
              </a:p>
            </p:txBody>
          </p:sp>
        </mc:Choice>
        <mc:Fallback xmlns="">
          <p:sp>
            <p:nvSpPr>
              <p:cNvPr id="15" name="TextBox 14">
                <a:extLst>
                  <a:ext uri="{FF2B5EF4-FFF2-40B4-BE49-F238E27FC236}">
                    <a16:creationId xmlns:a16="http://schemas.microsoft.com/office/drawing/2014/main" id="{3ADB017C-4628-AE4A-B19C-F40E523DB67D}"/>
                  </a:ext>
                </a:extLst>
              </p:cNvPr>
              <p:cNvSpPr txBox="1">
                <a:spLocks noRot="1" noChangeAspect="1" noMove="1" noResize="1" noEditPoints="1" noAdjustHandles="1" noChangeArrowheads="1" noChangeShapeType="1" noTextEdit="1"/>
              </p:cNvSpPr>
              <p:nvPr/>
            </p:nvSpPr>
            <p:spPr>
              <a:xfrm>
                <a:off x="9173980" y="-36862"/>
                <a:ext cx="3254531" cy="1381340"/>
              </a:xfrm>
              <a:prstGeom prst="rect">
                <a:avLst/>
              </a:prstGeom>
              <a:blipFill>
                <a:blip r:embed="rId9"/>
                <a:stretch>
                  <a:fillRect l="-3113" t="-3636"/>
                </a:stretch>
              </a:blipFill>
            </p:spPr>
            <p:txBody>
              <a:bodyPr/>
              <a:lstStyle/>
              <a:p>
                <a:r>
                  <a:rPr lang="en-US">
                    <a:noFill/>
                  </a:rPr>
                  <a:t> </a:t>
                </a:r>
              </a:p>
            </p:txBody>
          </p:sp>
        </mc:Fallback>
      </mc:AlternateContent>
    </p:spTree>
    <p:extLst>
      <p:ext uri="{BB962C8B-B14F-4D97-AF65-F5344CB8AC3E}">
        <p14:creationId xmlns:p14="http://schemas.microsoft.com/office/powerpoint/2010/main" val="91374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5" grpId="0"/>
      <p:bldP spid="20"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85B6A-6A68-5243-AB57-7B6D0B05066B}"/>
              </a:ext>
            </a:extLst>
          </p:cNvPr>
          <p:cNvSpPr>
            <a:spLocks noGrp="1"/>
          </p:cNvSpPr>
          <p:nvPr>
            <p:ph type="title"/>
          </p:nvPr>
        </p:nvSpPr>
        <p:spPr/>
        <p:txBody>
          <a:bodyPr/>
          <a:lstStyle/>
          <a:p>
            <a:r>
              <a:rPr lang="en-US" dirty="0"/>
              <a:t>Example – Binomial Random Variable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5A0DCFE-096C-6C47-8596-971D6C1F4858}"/>
                  </a:ext>
                </a:extLst>
              </p:cNvPr>
              <p:cNvSpPr>
                <a:spLocks noGrp="1"/>
              </p:cNvSpPr>
              <p:nvPr>
                <p:ph idx="1"/>
              </p:nvPr>
            </p:nvSpPr>
            <p:spPr>
              <a:xfrm>
                <a:off x="609600" y="1442733"/>
                <a:ext cx="10972800" cy="597056"/>
              </a:xfrm>
            </p:spPr>
            <p:txBody>
              <a:bodyPr/>
              <a:lstStyle/>
              <a:p>
                <a:pPr marL="0" indent="0">
                  <a:buNone/>
                </a:pPr>
                <a:r>
                  <a:rPr lang="en-US" dirty="0"/>
                  <a:t>Let </a:t>
                </a:r>
                <a14:m>
                  <m:oMath xmlns:m="http://schemas.openxmlformats.org/officeDocument/2006/math">
                    <m:r>
                      <a:rPr lang="en-US" b="0" i="1" smtClean="0">
                        <a:solidFill>
                          <a:srgbClr val="0070C0"/>
                        </a:solidFill>
                        <a:latin typeface="Cambria Math" panose="02040503050406030204" pitchFamily="18" charset="0"/>
                      </a:rPr>
                      <m:t>𝑋</m:t>
                    </m:r>
                  </m:oMath>
                </a14:m>
                <a:r>
                  <a:rPr lang="en-US" dirty="0"/>
                  <a:t> be Binomial RV with parameters. </a:t>
                </a:r>
                <a14:m>
                  <m:oMath xmlns:m="http://schemas.openxmlformats.org/officeDocument/2006/math">
                    <m:r>
                      <a:rPr lang="en-US" i="1" smtClean="0">
                        <a:solidFill>
                          <a:srgbClr val="036A18"/>
                        </a:solidFill>
                        <a:latin typeface="Cambria Math" panose="02040503050406030204" pitchFamily="18" charset="0"/>
                      </a:rPr>
                      <m:t>𝑛</m:t>
                    </m:r>
                    <m:r>
                      <a:rPr lang="en-US" b="0" i="0" smtClean="0">
                        <a:solidFill>
                          <a:srgbClr val="036A18"/>
                        </a:solidFill>
                        <a:latin typeface="Cambria Math" panose="02040503050406030204" pitchFamily="18" charset="0"/>
                      </a:rPr>
                      <m:t>, </m:t>
                    </m:r>
                    <m:r>
                      <a:rPr lang="en-US" b="0" i="1" smtClean="0">
                        <a:solidFill>
                          <a:srgbClr val="036A18"/>
                        </a:solidFill>
                        <a:latin typeface="Cambria Math" panose="02040503050406030204" pitchFamily="18" charset="0"/>
                      </a:rPr>
                      <m:t>𝑝</m:t>
                    </m:r>
                    <m:r>
                      <a:rPr lang="en-US" b="0" i="0" smtClean="0">
                        <a:solidFill>
                          <a:srgbClr val="036A18"/>
                        </a:solidFill>
                        <a:latin typeface="Cambria Math" panose="02040503050406030204" pitchFamily="18" charset="0"/>
                      </a:rPr>
                      <m:t>=0.5</m:t>
                    </m:r>
                  </m:oMath>
                </a14:m>
                <a:endParaRPr lang="en-US" dirty="0"/>
              </a:p>
            </p:txBody>
          </p:sp>
        </mc:Choice>
        <mc:Fallback xmlns="">
          <p:sp>
            <p:nvSpPr>
              <p:cNvPr id="3" name="Content Placeholder 2">
                <a:extLst>
                  <a:ext uri="{FF2B5EF4-FFF2-40B4-BE49-F238E27FC236}">
                    <a16:creationId xmlns:a16="http://schemas.microsoft.com/office/drawing/2014/main" id="{15A0DCFE-096C-6C47-8596-971D6C1F4858}"/>
                  </a:ext>
                </a:extLst>
              </p:cNvPr>
              <p:cNvSpPr>
                <a:spLocks noGrp="1" noRot="1" noChangeAspect="1" noMove="1" noResize="1" noEditPoints="1" noAdjustHandles="1" noChangeArrowheads="1" noChangeShapeType="1" noTextEdit="1"/>
              </p:cNvSpPr>
              <p:nvPr>
                <p:ph idx="1"/>
              </p:nvPr>
            </p:nvSpPr>
            <p:spPr>
              <a:xfrm>
                <a:off x="609600" y="1442733"/>
                <a:ext cx="10972800" cy="597056"/>
              </a:xfrm>
              <a:blipFill>
                <a:blip r:embed="rId3"/>
                <a:stretch>
                  <a:fillRect l="-1387" t="-12500" b="-291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2F75582-8F7C-234E-845D-5A27D8A6A358}"/>
              </a:ext>
            </a:extLst>
          </p:cNvPr>
          <p:cNvSpPr>
            <a:spLocks noGrp="1"/>
          </p:cNvSpPr>
          <p:nvPr>
            <p:ph type="sldNum" sz="quarter" idx="12"/>
          </p:nvPr>
        </p:nvSpPr>
        <p:spPr/>
        <p:txBody>
          <a:bodyPr/>
          <a:lstStyle/>
          <a:p>
            <a:fld id="{39E65F0E-D8D0-8548-A870-8F1E432EFAAD}" type="slidenum">
              <a:rPr lang="en-US" smtClean="0"/>
              <a:pPr/>
              <a:t>44</a:t>
            </a:fld>
            <a:endParaRPr lang="en-US" dirty="0"/>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4F87442-F29E-2D4F-8F12-777F6DB30B07}"/>
                  </a:ext>
                </a:extLst>
              </p:cNvPr>
              <p:cNvSpPr/>
              <p:nvPr/>
            </p:nvSpPr>
            <p:spPr>
              <a:xfrm>
                <a:off x="1933868" y="2329582"/>
                <a:ext cx="1713482" cy="8274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70C0"/>
                          </a:solidFill>
                          <a:latin typeface="Cambria Math" panose="02040503050406030204" pitchFamily="18" charset="0"/>
                        </a:rPr>
                        <m:t>𝔼</m:t>
                      </m:r>
                      <m:d>
                        <m:dPr>
                          <m:ctrlPr>
                            <a:rPr lang="en-US" sz="2800" b="0" i="1" smtClean="0">
                              <a:solidFill>
                                <a:srgbClr val="0070C0"/>
                              </a:solidFill>
                              <a:latin typeface="Cambria Math" panose="02040503050406030204" pitchFamily="18" charset="0"/>
                            </a:rPr>
                          </m:ctrlPr>
                        </m:dPr>
                        <m:e>
                          <m:r>
                            <a:rPr lang="en-US" sz="2800" i="1">
                              <a:solidFill>
                                <a:srgbClr val="0070C0"/>
                              </a:solidFill>
                              <a:latin typeface="Cambria Math" panose="02040503050406030204" pitchFamily="18" charset="0"/>
                            </a:rPr>
                            <m:t>𝑋</m:t>
                          </m:r>
                        </m:e>
                      </m:d>
                      <m:r>
                        <a:rPr lang="en-US" sz="2800" b="0" i="1" smtClean="0">
                          <a:solidFill>
                            <a:srgbClr val="0070C0"/>
                          </a:solidFill>
                          <a:latin typeface="Cambria Math" panose="02040503050406030204" pitchFamily="18" charset="0"/>
                        </a:rPr>
                        <m:t>=</m:t>
                      </m:r>
                      <m:f>
                        <m:fPr>
                          <m:ctrlPr>
                            <a:rPr lang="en-US" sz="2800" b="0" i="1" smtClean="0">
                              <a:solidFill>
                                <a:srgbClr val="0070C0"/>
                              </a:solidFill>
                              <a:latin typeface="Cambria Math" panose="02040503050406030204" pitchFamily="18" charset="0"/>
                            </a:rPr>
                          </m:ctrlPr>
                        </m:fPr>
                        <m:num>
                          <m:r>
                            <a:rPr lang="en-US" sz="2800" b="0" i="1" smtClean="0">
                              <a:solidFill>
                                <a:srgbClr val="0070C0"/>
                              </a:solidFill>
                              <a:latin typeface="Cambria Math" panose="02040503050406030204" pitchFamily="18" charset="0"/>
                            </a:rPr>
                            <m:t>𝑛</m:t>
                          </m:r>
                        </m:num>
                        <m:den>
                          <m:r>
                            <a:rPr lang="en-US" sz="2800" b="0" i="1" smtClean="0">
                              <a:solidFill>
                                <a:srgbClr val="0070C0"/>
                              </a:solidFill>
                              <a:latin typeface="Cambria Math" panose="02040503050406030204" pitchFamily="18" charset="0"/>
                            </a:rPr>
                            <m:t>2</m:t>
                          </m:r>
                        </m:den>
                      </m:f>
                    </m:oMath>
                  </m:oMathPara>
                </a14:m>
                <a:endParaRPr lang="en-US" sz="2800" dirty="0"/>
              </a:p>
            </p:txBody>
          </p:sp>
        </mc:Choice>
        <mc:Fallback xmlns="">
          <p:sp>
            <p:nvSpPr>
              <p:cNvPr id="6" name="Rectangle 5">
                <a:extLst>
                  <a:ext uri="{FF2B5EF4-FFF2-40B4-BE49-F238E27FC236}">
                    <a16:creationId xmlns:a16="http://schemas.microsoft.com/office/drawing/2014/main" id="{24F87442-F29E-2D4F-8F12-777F6DB30B07}"/>
                  </a:ext>
                </a:extLst>
              </p:cNvPr>
              <p:cNvSpPr>
                <a:spLocks noRot="1" noChangeAspect="1" noMove="1" noResize="1" noEditPoints="1" noAdjustHandles="1" noChangeArrowheads="1" noChangeShapeType="1" noTextEdit="1"/>
              </p:cNvSpPr>
              <p:nvPr/>
            </p:nvSpPr>
            <p:spPr>
              <a:xfrm>
                <a:off x="1933868" y="2329582"/>
                <a:ext cx="1713482" cy="827471"/>
              </a:xfrm>
              <a:prstGeom prst="rect">
                <a:avLst/>
              </a:prstGeom>
              <a:blipFill>
                <a:blip r:embed="rId4"/>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8B89797-7424-234B-83AC-3EB6EBD27CB5}"/>
                  </a:ext>
                </a:extLst>
              </p:cNvPr>
              <p:cNvSpPr txBox="1"/>
              <p:nvPr/>
            </p:nvSpPr>
            <p:spPr>
              <a:xfrm>
                <a:off x="609600" y="3599151"/>
                <a:ext cx="7473043" cy="701602"/>
              </a:xfrm>
              <a:prstGeom prst="rect">
                <a:avLst/>
              </a:prstGeom>
              <a:noFill/>
            </p:spPr>
            <p:txBody>
              <a:bodyPr wrap="square" rtlCol="0">
                <a:spAutoFit/>
              </a:bodyPr>
              <a:lstStyle/>
              <a:p>
                <a:r>
                  <a:rPr lang="en-US" sz="2800" b="0" i="1" dirty="0">
                    <a:solidFill>
                      <a:srgbClr val="036A18"/>
                    </a:solidFill>
                    <a:latin typeface="Candara" panose="020E0502030303020204" pitchFamily="34" charset="0"/>
                    <a:ea typeface="Helvetica" charset="0"/>
                    <a:cs typeface="Helvetica" charset="0"/>
                  </a:rPr>
                  <a:t>What is the probability that </a:t>
                </a:r>
                <a14:m>
                  <m:oMath xmlns:m="http://schemas.openxmlformats.org/officeDocument/2006/math">
                    <m:r>
                      <a:rPr lang="en-US" sz="2800" i="1">
                        <a:solidFill>
                          <a:srgbClr val="036A18"/>
                        </a:solidFill>
                        <a:latin typeface="Cambria Math" panose="02040503050406030204" pitchFamily="18" charset="0"/>
                      </a:rPr>
                      <m:t>𝑋</m:t>
                    </m:r>
                    <m:r>
                      <a:rPr lang="en-US" sz="2800" b="0" i="1" smtClean="0">
                        <a:solidFill>
                          <a:srgbClr val="036A18"/>
                        </a:solidFill>
                        <a:latin typeface="Cambria Math" panose="02040503050406030204" pitchFamily="18" charset="0"/>
                      </a:rPr>
                      <m:t>≥</m:t>
                    </m:r>
                    <m:f>
                      <m:fPr>
                        <m:ctrlPr>
                          <a:rPr lang="en-US" sz="2800" i="1" smtClean="0">
                            <a:solidFill>
                              <a:srgbClr val="036A18"/>
                            </a:solidFill>
                            <a:latin typeface="Cambria Math" panose="02040503050406030204" pitchFamily="18" charset="0"/>
                          </a:rPr>
                        </m:ctrlPr>
                      </m:fPr>
                      <m:num>
                        <m:r>
                          <a:rPr lang="en-US" sz="2800" b="0" i="1" smtClean="0">
                            <a:solidFill>
                              <a:srgbClr val="036A18"/>
                            </a:solidFill>
                            <a:latin typeface="Cambria Math" panose="02040503050406030204" pitchFamily="18" charset="0"/>
                          </a:rPr>
                          <m:t>3</m:t>
                        </m:r>
                        <m:r>
                          <a:rPr lang="en-US" sz="2800" i="1">
                            <a:solidFill>
                              <a:srgbClr val="036A18"/>
                            </a:solidFill>
                            <a:latin typeface="Cambria Math" panose="02040503050406030204" pitchFamily="18" charset="0"/>
                          </a:rPr>
                          <m:t>𝑛</m:t>
                        </m:r>
                      </m:num>
                      <m:den>
                        <m:r>
                          <a:rPr lang="en-US" sz="2800" b="0" i="1" smtClean="0">
                            <a:solidFill>
                              <a:srgbClr val="036A18"/>
                            </a:solidFill>
                            <a:latin typeface="Cambria Math" panose="02040503050406030204" pitchFamily="18" charset="0"/>
                          </a:rPr>
                          <m:t>4</m:t>
                        </m:r>
                      </m:den>
                    </m:f>
                    <m:r>
                      <a:rPr lang="en-US" sz="2800" b="0" i="1" smtClean="0">
                        <a:solidFill>
                          <a:srgbClr val="036A18"/>
                        </a:solidFill>
                        <a:latin typeface="Cambria Math" panose="02040503050406030204" pitchFamily="18" charset="0"/>
                      </a:rPr>
                      <m:t> </m:t>
                    </m:r>
                  </m:oMath>
                </a14:m>
                <a:r>
                  <a:rPr lang="en-US" sz="2800" b="0" i="1" dirty="0">
                    <a:solidFill>
                      <a:srgbClr val="036A18"/>
                    </a:solidFill>
                    <a:latin typeface="Candara" panose="020E0502030303020204" pitchFamily="34" charset="0"/>
                    <a:ea typeface="Helvetica" charset="0"/>
                    <a:cs typeface="Helvetica" charset="0"/>
                  </a:rPr>
                  <a:t>? </a:t>
                </a:r>
              </a:p>
            </p:txBody>
          </p:sp>
        </mc:Choice>
        <mc:Fallback xmlns="">
          <p:sp>
            <p:nvSpPr>
              <p:cNvPr id="8" name="TextBox 7">
                <a:extLst>
                  <a:ext uri="{FF2B5EF4-FFF2-40B4-BE49-F238E27FC236}">
                    <a16:creationId xmlns:a16="http://schemas.microsoft.com/office/drawing/2014/main" id="{18B89797-7424-234B-83AC-3EB6EBD27CB5}"/>
                  </a:ext>
                </a:extLst>
              </p:cNvPr>
              <p:cNvSpPr txBox="1">
                <a:spLocks noRot="1" noChangeAspect="1" noMove="1" noResize="1" noEditPoints="1" noAdjustHandles="1" noChangeArrowheads="1" noChangeShapeType="1" noTextEdit="1"/>
              </p:cNvSpPr>
              <p:nvPr/>
            </p:nvSpPr>
            <p:spPr>
              <a:xfrm>
                <a:off x="609600" y="3599151"/>
                <a:ext cx="7473043" cy="701602"/>
              </a:xfrm>
              <a:prstGeom prst="rect">
                <a:avLst/>
              </a:prstGeom>
              <a:blipFill>
                <a:blip r:embed="rId5"/>
                <a:stretch>
                  <a:fillRect l="-1868"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7C90C95-8F87-804F-9182-F2C53A86CFA4}"/>
                  </a:ext>
                </a:extLst>
              </p:cNvPr>
              <p:cNvSpPr txBox="1"/>
              <p:nvPr/>
            </p:nvSpPr>
            <p:spPr>
              <a:xfrm>
                <a:off x="609600" y="6066750"/>
                <a:ext cx="9334500" cy="737189"/>
              </a:xfrm>
              <a:prstGeom prst="rect">
                <a:avLst/>
              </a:prstGeom>
              <a:noFill/>
            </p:spPr>
            <p:txBody>
              <a:bodyPr wrap="square" rtlCol="0">
                <a:spAutoFit/>
              </a:bodyPr>
              <a:lstStyle/>
              <a:p>
                <a:r>
                  <a:rPr lang="en-US" sz="2800" b="0" dirty="0">
                    <a:latin typeface="Candara" panose="020E0502030303020204" pitchFamily="34" charset="0"/>
                    <a:ea typeface="Helvetica" charset="0"/>
                    <a:cs typeface="Helvetica" charset="0"/>
                  </a:rPr>
                  <a:t>Markov’s inequality: </a:t>
                </a:r>
                <a14:m>
                  <m:oMath xmlns:m="http://schemas.openxmlformats.org/officeDocument/2006/math">
                    <m:r>
                      <a:rPr lang="en-US" sz="2800" i="1">
                        <a:solidFill>
                          <a:srgbClr val="0070C0"/>
                        </a:solidFill>
                        <a:latin typeface="Cambria Math" panose="02040503050406030204" pitchFamily="18" charset="0"/>
                        <a:ea typeface="Helvetica" charset="0"/>
                        <a:cs typeface="Helvetica" charset="0"/>
                      </a:rPr>
                      <m:t>ℙ</m:t>
                    </m:r>
                    <m:d>
                      <m:dPr>
                        <m:ctrlPr>
                          <a:rPr lang="en-US" sz="2800" i="1">
                            <a:solidFill>
                              <a:srgbClr val="0070C0"/>
                            </a:solidFill>
                            <a:latin typeface="Cambria Math" panose="02040503050406030204" pitchFamily="18" charset="0"/>
                            <a:ea typeface="Helvetica" charset="0"/>
                            <a:cs typeface="Helvetica" charset="0"/>
                          </a:rPr>
                        </m:ctrlPr>
                      </m:dPr>
                      <m:e>
                        <m:r>
                          <a:rPr lang="en-US" sz="2800" i="1">
                            <a:solidFill>
                              <a:srgbClr val="0070C0"/>
                            </a:solidFill>
                            <a:latin typeface="Cambria Math" panose="02040503050406030204" pitchFamily="18" charset="0"/>
                            <a:ea typeface="Helvetica" charset="0"/>
                            <a:cs typeface="Helvetica" charset="0"/>
                          </a:rPr>
                          <m:t>𝑋</m:t>
                        </m:r>
                        <m:r>
                          <a:rPr lang="en-US" sz="2800" i="1">
                            <a:solidFill>
                              <a:srgbClr val="0070C0"/>
                            </a:solidFill>
                            <a:latin typeface="Cambria Math" panose="02040503050406030204" pitchFamily="18" charset="0"/>
                            <a:ea typeface="Helvetica" charset="0"/>
                            <a:cs typeface="Helvetica" charset="0"/>
                          </a:rPr>
                          <m:t>≥</m:t>
                        </m:r>
                        <m:f>
                          <m:fPr>
                            <m:ctrlPr>
                              <a:rPr lang="en-US" sz="2800" i="1">
                                <a:solidFill>
                                  <a:srgbClr val="0070C0"/>
                                </a:solidFill>
                                <a:latin typeface="Cambria Math" panose="02040503050406030204" pitchFamily="18" charset="0"/>
                              </a:rPr>
                            </m:ctrlPr>
                          </m:fPr>
                          <m:num>
                            <m:r>
                              <a:rPr lang="en-US" sz="2800" i="1">
                                <a:solidFill>
                                  <a:srgbClr val="0070C0"/>
                                </a:solidFill>
                                <a:latin typeface="Cambria Math" panose="02040503050406030204" pitchFamily="18" charset="0"/>
                              </a:rPr>
                              <m:t>3</m:t>
                            </m:r>
                            <m:r>
                              <a:rPr lang="en-US" sz="2800" i="1">
                                <a:solidFill>
                                  <a:srgbClr val="0070C0"/>
                                </a:solidFill>
                                <a:latin typeface="Cambria Math" panose="02040503050406030204" pitchFamily="18" charset="0"/>
                              </a:rPr>
                              <m:t>𝑛</m:t>
                            </m:r>
                          </m:num>
                          <m:den>
                            <m:r>
                              <a:rPr lang="en-US" sz="2800" i="1">
                                <a:solidFill>
                                  <a:srgbClr val="0070C0"/>
                                </a:solidFill>
                                <a:latin typeface="Cambria Math" panose="02040503050406030204" pitchFamily="18" charset="0"/>
                              </a:rPr>
                              <m:t>4</m:t>
                            </m:r>
                          </m:den>
                        </m:f>
                      </m:e>
                    </m:d>
                    <m:r>
                      <a:rPr lang="en-US" sz="2800" i="1">
                        <a:solidFill>
                          <a:srgbClr val="0070C0"/>
                        </a:solidFill>
                        <a:latin typeface="Cambria Math" panose="02040503050406030204" pitchFamily="18" charset="0"/>
                        <a:ea typeface="Helvetica" charset="0"/>
                        <a:cs typeface="Helvetica" charset="0"/>
                      </a:rPr>
                      <m:t>≤</m:t>
                    </m:r>
                    <m:r>
                      <a:rPr lang="en-US" sz="2800" b="0" i="1" smtClean="0">
                        <a:solidFill>
                          <a:srgbClr val="0070C0"/>
                        </a:solidFill>
                        <a:latin typeface="Cambria Math" panose="02040503050406030204" pitchFamily="18" charset="0"/>
                        <a:ea typeface="Helvetica" charset="0"/>
                        <a:cs typeface="Helvetica" charset="0"/>
                      </a:rPr>
                      <m:t> </m:t>
                    </m:r>
                    <m:f>
                      <m:fPr>
                        <m:ctrlPr>
                          <a:rPr lang="en-US" sz="2800" b="0" i="1" smtClean="0">
                            <a:solidFill>
                              <a:srgbClr val="0070C0"/>
                            </a:solidFill>
                            <a:latin typeface="Cambria Math" panose="02040503050406030204" pitchFamily="18" charset="0"/>
                            <a:ea typeface="Helvetica" charset="0"/>
                            <a:cs typeface="Helvetica" charset="0"/>
                          </a:rPr>
                        </m:ctrlPr>
                      </m:fPr>
                      <m:num>
                        <m:r>
                          <a:rPr lang="en-US" sz="2800" b="0" i="1" smtClean="0">
                            <a:solidFill>
                              <a:srgbClr val="0070C0"/>
                            </a:solidFill>
                            <a:latin typeface="Cambria Math" panose="02040503050406030204" pitchFamily="18" charset="0"/>
                            <a:ea typeface="Helvetica" charset="0"/>
                            <a:cs typeface="Helvetica" charset="0"/>
                          </a:rPr>
                          <m:t>4</m:t>
                        </m:r>
                      </m:num>
                      <m:den>
                        <m:r>
                          <a:rPr lang="en-US" sz="2800" b="0" i="1" smtClean="0">
                            <a:solidFill>
                              <a:srgbClr val="0070C0"/>
                            </a:solidFill>
                            <a:latin typeface="Cambria Math" panose="02040503050406030204" pitchFamily="18" charset="0"/>
                            <a:ea typeface="Helvetica" charset="0"/>
                            <a:cs typeface="Helvetica" charset="0"/>
                          </a:rPr>
                          <m:t>3</m:t>
                        </m:r>
                        <m:r>
                          <a:rPr lang="en-US" sz="2800" b="0" i="1" smtClean="0">
                            <a:solidFill>
                              <a:srgbClr val="0070C0"/>
                            </a:solidFill>
                            <a:latin typeface="Cambria Math" panose="02040503050406030204" pitchFamily="18" charset="0"/>
                            <a:ea typeface="Helvetica" charset="0"/>
                            <a:cs typeface="Helvetica" charset="0"/>
                          </a:rPr>
                          <m:t>𝑛</m:t>
                        </m:r>
                      </m:den>
                    </m:f>
                    <m:r>
                      <a:rPr lang="en-US" sz="2800" b="0" i="1" smtClean="0">
                        <a:solidFill>
                          <a:srgbClr val="0070C0"/>
                        </a:solidFill>
                        <a:latin typeface="Cambria Math" panose="02040503050406030204" pitchFamily="18" charset="0"/>
                        <a:ea typeface="Helvetica" charset="0"/>
                        <a:cs typeface="Helvetica" charset="0"/>
                      </a:rPr>
                      <m:t>⋅</m:t>
                    </m:r>
                    <m:f>
                      <m:fPr>
                        <m:ctrlPr>
                          <a:rPr lang="en-US" sz="2800" b="0" i="1" smtClean="0">
                            <a:solidFill>
                              <a:srgbClr val="0070C0"/>
                            </a:solidFill>
                            <a:latin typeface="Cambria Math" panose="02040503050406030204" pitchFamily="18" charset="0"/>
                            <a:ea typeface="Helvetica" charset="0"/>
                            <a:cs typeface="Helvetica" charset="0"/>
                          </a:rPr>
                        </m:ctrlPr>
                      </m:fPr>
                      <m:num>
                        <m:r>
                          <a:rPr lang="en-US" sz="2800" b="0" i="1" smtClean="0">
                            <a:solidFill>
                              <a:srgbClr val="0070C0"/>
                            </a:solidFill>
                            <a:latin typeface="Cambria Math" panose="02040503050406030204" pitchFamily="18" charset="0"/>
                            <a:ea typeface="Helvetica" charset="0"/>
                            <a:cs typeface="Helvetica" charset="0"/>
                          </a:rPr>
                          <m:t>𝑛</m:t>
                        </m:r>
                      </m:num>
                      <m:den>
                        <m:r>
                          <a:rPr lang="en-US" sz="2800" b="0" i="1" smtClean="0">
                            <a:solidFill>
                              <a:srgbClr val="0070C0"/>
                            </a:solidFill>
                            <a:latin typeface="Cambria Math" panose="02040503050406030204" pitchFamily="18" charset="0"/>
                            <a:ea typeface="Helvetica" charset="0"/>
                            <a:cs typeface="Helvetica" charset="0"/>
                          </a:rPr>
                          <m:t>2</m:t>
                        </m:r>
                      </m:den>
                    </m:f>
                    <m:r>
                      <a:rPr lang="en-US" sz="2800" b="0" i="1" smtClean="0">
                        <a:solidFill>
                          <a:srgbClr val="0070C0"/>
                        </a:solidFill>
                        <a:latin typeface="Cambria Math" panose="02040503050406030204" pitchFamily="18" charset="0"/>
                        <a:ea typeface="Helvetica" charset="0"/>
                        <a:cs typeface="Helvetica" charset="0"/>
                      </a:rPr>
                      <m:t>=</m:t>
                    </m:r>
                    <m:f>
                      <m:fPr>
                        <m:ctrlPr>
                          <a:rPr lang="en-US" sz="2800" b="0" i="1" smtClean="0">
                            <a:solidFill>
                              <a:srgbClr val="0070C0"/>
                            </a:solidFill>
                            <a:latin typeface="Cambria Math" panose="02040503050406030204" pitchFamily="18" charset="0"/>
                            <a:ea typeface="Helvetica" charset="0"/>
                            <a:cs typeface="Helvetica" charset="0"/>
                          </a:rPr>
                        </m:ctrlPr>
                      </m:fPr>
                      <m:num>
                        <m:r>
                          <a:rPr lang="en-US" sz="2800" b="0" i="1" smtClean="0">
                            <a:solidFill>
                              <a:srgbClr val="0070C0"/>
                            </a:solidFill>
                            <a:latin typeface="Cambria Math" panose="02040503050406030204" pitchFamily="18" charset="0"/>
                            <a:ea typeface="Helvetica" charset="0"/>
                            <a:cs typeface="Helvetica" charset="0"/>
                          </a:rPr>
                          <m:t>2</m:t>
                        </m:r>
                      </m:num>
                      <m:den>
                        <m:r>
                          <a:rPr lang="en-US" sz="2800" b="0" i="1" smtClean="0">
                            <a:solidFill>
                              <a:srgbClr val="0070C0"/>
                            </a:solidFill>
                            <a:latin typeface="Cambria Math" panose="02040503050406030204" pitchFamily="18" charset="0"/>
                            <a:ea typeface="Helvetica" charset="0"/>
                            <a:cs typeface="Helvetica" charset="0"/>
                          </a:rPr>
                          <m:t>3</m:t>
                        </m:r>
                      </m:den>
                    </m:f>
                  </m:oMath>
                </a14:m>
                <a:endParaRPr lang="en-US" sz="2800" b="0" dirty="0" err="1">
                  <a:latin typeface="Candara" panose="020E0502030303020204" pitchFamily="34" charset="0"/>
                  <a:ea typeface="Helvetica" charset="0"/>
                  <a:cs typeface="Helvetica" charset="0"/>
                </a:endParaRPr>
              </a:p>
            </p:txBody>
          </p:sp>
        </mc:Choice>
        <mc:Fallback xmlns="">
          <p:sp>
            <p:nvSpPr>
              <p:cNvPr id="9" name="TextBox 8">
                <a:extLst>
                  <a:ext uri="{FF2B5EF4-FFF2-40B4-BE49-F238E27FC236}">
                    <a16:creationId xmlns:a16="http://schemas.microsoft.com/office/drawing/2014/main" id="{D7C90C95-8F87-804F-9182-F2C53A86CFA4}"/>
                  </a:ext>
                </a:extLst>
              </p:cNvPr>
              <p:cNvSpPr txBox="1">
                <a:spLocks noRot="1" noChangeAspect="1" noMove="1" noResize="1" noEditPoints="1" noAdjustHandles="1" noChangeArrowheads="1" noChangeShapeType="1" noTextEdit="1"/>
              </p:cNvSpPr>
              <p:nvPr/>
            </p:nvSpPr>
            <p:spPr>
              <a:xfrm>
                <a:off x="609600" y="6066750"/>
                <a:ext cx="9334500" cy="737189"/>
              </a:xfrm>
              <a:prstGeom prst="rect">
                <a:avLst/>
              </a:prstGeom>
              <a:blipFill>
                <a:blip r:embed="rId6"/>
                <a:stretch>
                  <a:fillRect l="-1497" b="-8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6ACE416-515C-A243-8E65-AE9402BD1B9F}"/>
                  </a:ext>
                </a:extLst>
              </p:cNvPr>
              <p:cNvSpPr/>
              <p:nvPr/>
            </p:nvSpPr>
            <p:spPr>
              <a:xfrm>
                <a:off x="5593967" y="2496715"/>
                <a:ext cx="177574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70C0"/>
                          </a:solidFill>
                          <a:latin typeface="Cambria Math" panose="02040503050406030204" pitchFamily="18" charset="0"/>
                        </a:rPr>
                        <m:t>𝑉𝑎𝑟</m:t>
                      </m:r>
                      <m:d>
                        <m:dPr>
                          <m:ctrlPr>
                            <a:rPr lang="en-US" sz="2800" b="0" i="1" smtClean="0">
                              <a:solidFill>
                                <a:srgbClr val="0070C0"/>
                              </a:solidFill>
                              <a:latin typeface="Cambria Math" panose="02040503050406030204" pitchFamily="18" charset="0"/>
                            </a:rPr>
                          </m:ctrlPr>
                        </m:dPr>
                        <m:e>
                          <m:r>
                            <a:rPr lang="en-US" sz="2800" i="1">
                              <a:solidFill>
                                <a:srgbClr val="0070C0"/>
                              </a:solidFill>
                              <a:latin typeface="Cambria Math" panose="02040503050406030204" pitchFamily="18" charset="0"/>
                            </a:rPr>
                            <m:t>𝑋</m:t>
                          </m:r>
                        </m:e>
                      </m:d>
                      <m:r>
                        <a:rPr lang="en-US" sz="2800" b="0" i="1" smtClean="0">
                          <a:solidFill>
                            <a:srgbClr val="0070C0"/>
                          </a:solidFill>
                          <a:latin typeface="Cambria Math" panose="02040503050406030204" pitchFamily="18" charset="0"/>
                        </a:rPr>
                        <m:t>=</m:t>
                      </m:r>
                    </m:oMath>
                  </m:oMathPara>
                </a14:m>
                <a:endParaRPr lang="en-US" sz="2800" dirty="0"/>
              </a:p>
            </p:txBody>
          </p:sp>
        </mc:Choice>
        <mc:Fallback xmlns="">
          <p:sp>
            <p:nvSpPr>
              <p:cNvPr id="11" name="Rectangle 10">
                <a:extLst>
                  <a:ext uri="{FF2B5EF4-FFF2-40B4-BE49-F238E27FC236}">
                    <a16:creationId xmlns:a16="http://schemas.microsoft.com/office/drawing/2014/main" id="{86ACE416-515C-A243-8E65-AE9402BD1B9F}"/>
                  </a:ext>
                </a:extLst>
              </p:cNvPr>
              <p:cNvSpPr>
                <a:spLocks noRot="1" noChangeAspect="1" noMove="1" noResize="1" noEditPoints="1" noAdjustHandles="1" noChangeArrowheads="1" noChangeShapeType="1" noTextEdit="1"/>
              </p:cNvSpPr>
              <p:nvPr/>
            </p:nvSpPr>
            <p:spPr>
              <a:xfrm>
                <a:off x="5593967" y="2496715"/>
                <a:ext cx="1775743"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0F5DD28-91C1-F24C-9D7B-9BAB249DA764}"/>
                  </a:ext>
                </a:extLst>
              </p:cNvPr>
              <p:cNvSpPr txBox="1"/>
              <p:nvPr/>
            </p:nvSpPr>
            <p:spPr>
              <a:xfrm>
                <a:off x="609600" y="4449617"/>
                <a:ext cx="9334500" cy="737189"/>
              </a:xfrm>
              <a:prstGeom prst="rect">
                <a:avLst/>
              </a:prstGeom>
              <a:noFill/>
            </p:spPr>
            <p:txBody>
              <a:bodyPr wrap="square" rtlCol="0">
                <a:spAutoFit/>
              </a:bodyPr>
              <a:lstStyle/>
              <a:p>
                <a:r>
                  <a:rPr lang="en-US" sz="2800" b="0" dirty="0" err="1">
                    <a:latin typeface="Candara" panose="020E0502030303020204" pitchFamily="34" charset="0"/>
                    <a:ea typeface="Helvetica" charset="0"/>
                    <a:cs typeface="Helvetica" charset="0"/>
                  </a:rPr>
                  <a:t>Chebychev’s</a:t>
                </a:r>
                <a:r>
                  <a:rPr lang="en-US" sz="2800" b="0" dirty="0">
                    <a:latin typeface="Candara" panose="020E0502030303020204" pitchFamily="34" charset="0"/>
                    <a:ea typeface="Helvetica" charset="0"/>
                    <a:cs typeface="Helvetica" charset="0"/>
                  </a:rPr>
                  <a:t> inequality: </a:t>
                </a:r>
                <a14:m>
                  <m:oMath xmlns:m="http://schemas.openxmlformats.org/officeDocument/2006/math">
                    <m:r>
                      <a:rPr lang="en-US" sz="2800" i="1">
                        <a:solidFill>
                          <a:srgbClr val="0070C0"/>
                        </a:solidFill>
                        <a:latin typeface="Cambria Math" panose="02040503050406030204" pitchFamily="18" charset="0"/>
                        <a:ea typeface="Helvetica" charset="0"/>
                        <a:cs typeface="Helvetica" charset="0"/>
                      </a:rPr>
                      <m:t>ℙ</m:t>
                    </m:r>
                    <m:d>
                      <m:dPr>
                        <m:ctrlPr>
                          <a:rPr lang="en-US" sz="2800" i="1">
                            <a:solidFill>
                              <a:srgbClr val="0070C0"/>
                            </a:solidFill>
                            <a:latin typeface="Cambria Math" panose="02040503050406030204" pitchFamily="18" charset="0"/>
                            <a:ea typeface="Helvetica" charset="0"/>
                            <a:cs typeface="Helvetica" charset="0"/>
                          </a:rPr>
                        </m:ctrlPr>
                      </m:dPr>
                      <m:e>
                        <m:r>
                          <a:rPr lang="en-US" sz="2800" i="1">
                            <a:solidFill>
                              <a:srgbClr val="0070C0"/>
                            </a:solidFill>
                            <a:latin typeface="Cambria Math" panose="02040503050406030204" pitchFamily="18" charset="0"/>
                            <a:ea typeface="Helvetica" charset="0"/>
                            <a:cs typeface="Helvetica" charset="0"/>
                          </a:rPr>
                          <m:t>𝑋</m:t>
                        </m:r>
                        <m:r>
                          <a:rPr lang="en-US" sz="2800" i="1">
                            <a:solidFill>
                              <a:srgbClr val="0070C0"/>
                            </a:solidFill>
                            <a:latin typeface="Cambria Math" panose="02040503050406030204" pitchFamily="18" charset="0"/>
                            <a:ea typeface="Helvetica" charset="0"/>
                            <a:cs typeface="Helvetica" charset="0"/>
                          </a:rPr>
                          <m:t>≥</m:t>
                        </m:r>
                        <m:f>
                          <m:fPr>
                            <m:ctrlPr>
                              <a:rPr lang="en-US" sz="2800" i="1">
                                <a:solidFill>
                                  <a:srgbClr val="0070C0"/>
                                </a:solidFill>
                                <a:latin typeface="Cambria Math" panose="02040503050406030204" pitchFamily="18" charset="0"/>
                              </a:rPr>
                            </m:ctrlPr>
                          </m:fPr>
                          <m:num>
                            <m:r>
                              <a:rPr lang="en-US" sz="2800" i="1">
                                <a:solidFill>
                                  <a:srgbClr val="0070C0"/>
                                </a:solidFill>
                                <a:latin typeface="Cambria Math" panose="02040503050406030204" pitchFamily="18" charset="0"/>
                              </a:rPr>
                              <m:t>3</m:t>
                            </m:r>
                            <m:r>
                              <a:rPr lang="en-US" sz="2800" i="1">
                                <a:solidFill>
                                  <a:srgbClr val="0070C0"/>
                                </a:solidFill>
                                <a:latin typeface="Cambria Math" panose="02040503050406030204" pitchFamily="18" charset="0"/>
                              </a:rPr>
                              <m:t>𝑛</m:t>
                            </m:r>
                          </m:num>
                          <m:den>
                            <m:r>
                              <a:rPr lang="en-US" sz="2800" i="1">
                                <a:solidFill>
                                  <a:srgbClr val="0070C0"/>
                                </a:solidFill>
                                <a:latin typeface="Cambria Math" panose="02040503050406030204" pitchFamily="18" charset="0"/>
                              </a:rPr>
                              <m:t>4</m:t>
                            </m:r>
                          </m:den>
                        </m:f>
                      </m:e>
                    </m:d>
                    <m:r>
                      <a:rPr lang="en-US" sz="2800" i="1">
                        <a:solidFill>
                          <a:srgbClr val="0070C0"/>
                        </a:solidFill>
                        <a:latin typeface="Cambria Math" panose="02040503050406030204" pitchFamily="18" charset="0"/>
                        <a:ea typeface="Helvetica" charset="0"/>
                        <a:cs typeface="Helvetica" charset="0"/>
                      </a:rPr>
                      <m:t>≤</m:t>
                    </m:r>
                  </m:oMath>
                </a14:m>
                <a:endParaRPr lang="en-US" sz="2800" b="0" dirty="0" err="1">
                  <a:latin typeface="Candara" panose="020E0502030303020204" pitchFamily="34" charset="0"/>
                  <a:ea typeface="Helvetica" charset="0"/>
                  <a:cs typeface="Helvetica" charset="0"/>
                </a:endParaRPr>
              </a:p>
            </p:txBody>
          </p:sp>
        </mc:Choice>
        <mc:Fallback xmlns="">
          <p:sp>
            <p:nvSpPr>
              <p:cNvPr id="12" name="TextBox 11">
                <a:extLst>
                  <a:ext uri="{FF2B5EF4-FFF2-40B4-BE49-F238E27FC236}">
                    <a16:creationId xmlns:a16="http://schemas.microsoft.com/office/drawing/2014/main" id="{70F5DD28-91C1-F24C-9D7B-9BAB249DA764}"/>
                  </a:ext>
                </a:extLst>
              </p:cNvPr>
              <p:cNvSpPr txBox="1">
                <a:spLocks noRot="1" noChangeAspect="1" noMove="1" noResize="1" noEditPoints="1" noAdjustHandles="1" noChangeArrowheads="1" noChangeShapeType="1" noTextEdit="1"/>
              </p:cNvSpPr>
              <p:nvPr/>
            </p:nvSpPr>
            <p:spPr>
              <a:xfrm>
                <a:off x="609600" y="4449617"/>
                <a:ext cx="9334500" cy="737189"/>
              </a:xfrm>
              <a:prstGeom prst="rect">
                <a:avLst/>
              </a:prstGeom>
              <a:blipFill>
                <a:blip r:embed="rId8"/>
                <a:stretch>
                  <a:fillRect l="-1497" b="-8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4D417E3-8AB5-7640-BE67-EDD278A1008F}"/>
                  </a:ext>
                </a:extLst>
              </p:cNvPr>
              <p:cNvSpPr txBox="1"/>
              <p:nvPr/>
            </p:nvSpPr>
            <p:spPr>
              <a:xfrm>
                <a:off x="8319541" y="64777"/>
                <a:ext cx="4766872" cy="1381340"/>
              </a:xfrm>
              <a:prstGeom prst="rect">
                <a:avLst/>
              </a:prstGeom>
              <a:noFill/>
            </p:spPr>
            <p:txBody>
              <a:bodyPr wrap="square" rtlCol="0">
                <a:spAutoFit/>
              </a:bodyPr>
              <a:lstStyle/>
              <a:p>
                <a:r>
                  <a:rPr lang="en-US" sz="2400" dirty="0" err="1">
                    <a:solidFill>
                      <a:srgbClr val="0070C0"/>
                    </a:solidFill>
                    <a:latin typeface="Cambria Math" panose="02040503050406030204" pitchFamily="18" charset="0"/>
                    <a:ea typeface="Helvetica" charset="0"/>
                    <a:cs typeface="Helvetica" charset="0"/>
                  </a:rPr>
                  <a:t>Chebychev’s</a:t>
                </a:r>
                <a:r>
                  <a:rPr lang="en-US" sz="2400" dirty="0">
                    <a:solidFill>
                      <a:srgbClr val="0070C0"/>
                    </a:solidFill>
                    <a:latin typeface="Cambria Math" panose="02040503050406030204" pitchFamily="18" charset="0"/>
                    <a:ea typeface="Helvetica" charset="0"/>
                    <a:cs typeface="Helvetica" charset="0"/>
                  </a:rPr>
                  <a:t> Inequality</a:t>
                </a:r>
              </a:p>
              <a:p>
                <a14:m>
                  <m:oMath xmlns:m="http://schemas.openxmlformats.org/officeDocument/2006/math">
                    <m:r>
                      <a:rPr lang="en-US" sz="2400" i="1">
                        <a:solidFill>
                          <a:srgbClr val="0070C0"/>
                        </a:solidFill>
                        <a:latin typeface="Cambria Math" panose="02040503050406030204" pitchFamily="18" charset="0"/>
                        <a:ea typeface="Helvetica" charset="0"/>
                        <a:cs typeface="Helvetica" charset="0"/>
                      </a:rPr>
                      <m:t>ℙ</m:t>
                    </m:r>
                    <m:d>
                      <m:dPr>
                        <m:ctrlPr>
                          <a:rPr lang="en-US" sz="2400" i="1">
                            <a:solidFill>
                              <a:srgbClr val="0070C0"/>
                            </a:solidFill>
                            <a:latin typeface="Cambria Math" panose="02040503050406030204" pitchFamily="18" charset="0"/>
                            <a:ea typeface="Helvetica" charset="0"/>
                            <a:cs typeface="Helvetica" charset="0"/>
                          </a:rPr>
                        </m:ctrlPr>
                      </m:dPr>
                      <m:e>
                        <m:r>
                          <a:rPr lang="en-US" sz="2400" i="1">
                            <a:solidFill>
                              <a:srgbClr val="0070C0"/>
                            </a:solidFill>
                            <a:latin typeface="Cambria Math" panose="02040503050406030204" pitchFamily="18" charset="0"/>
                            <a:ea typeface="Helvetica" charset="0"/>
                            <a:cs typeface="Helvetica" charset="0"/>
                          </a:rPr>
                          <m:t>|</m:t>
                        </m:r>
                        <m:r>
                          <a:rPr lang="en-US" sz="2400" i="1">
                            <a:solidFill>
                              <a:srgbClr val="0070C0"/>
                            </a:solidFill>
                            <a:latin typeface="Cambria Math" panose="02040503050406030204" pitchFamily="18" charset="0"/>
                            <a:ea typeface="Helvetica" charset="0"/>
                            <a:cs typeface="Helvetica" charset="0"/>
                          </a:rPr>
                          <m:t>𝑋</m:t>
                        </m:r>
                        <m:r>
                          <a:rPr lang="en-US" sz="2400" i="1">
                            <a:solidFill>
                              <a:srgbClr val="0070C0"/>
                            </a:solidFill>
                            <a:latin typeface="Cambria Math" panose="02040503050406030204" pitchFamily="18" charset="0"/>
                            <a:ea typeface="Helvetica" charset="0"/>
                            <a:cs typeface="Helvetica" charset="0"/>
                          </a:rPr>
                          <m:t>−</m:t>
                        </m:r>
                        <m:r>
                          <a:rPr lang="en-US" sz="2400" i="1">
                            <a:solidFill>
                              <a:srgbClr val="0070C0"/>
                            </a:solidFill>
                            <a:latin typeface="Cambria Math" panose="02040503050406030204" pitchFamily="18" charset="0"/>
                            <a:ea typeface="Helvetica" charset="0"/>
                            <a:cs typeface="Helvetica" charset="0"/>
                          </a:rPr>
                          <m:t>𝔼</m:t>
                        </m:r>
                        <m:d>
                          <m:dPr>
                            <m:ctrlPr>
                              <a:rPr lang="en-US" sz="2400" i="1">
                                <a:solidFill>
                                  <a:srgbClr val="0070C0"/>
                                </a:solidFill>
                                <a:latin typeface="Cambria Math" panose="02040503050406030204" pitchFamily="18" charset="0"/>
                                <a:ea typeface="Helvetica" charset="0"/>
                                <a:cs typeface="Helvetica" charset="0"/>
                              </a:rPr>
                            </m:ctrlPr>
                          </m:dPr>
                          <m:e>
                            <m:r>
                              <a:rPr lang="en-US" sz="2400" i="1">
                                <a:solidFill>
                                  <a:srgbClr val="0070C0"/>
                                </a:solidFill>
                                <a:latin typeface="Cambria Math" panose="02040503050406030204" pitchFamily="18" charset="0"/>
                                <a:ea typeface="Helvetica" charset="0"/>
                                <a:cs typeface="Helvetica" charset="0"/>
                              </a:rPr>
                              <m:t>𝑋</m:t>
                            </m:r>
                          </m:e>
                        </m:d>
                        <m:r>
                          <a:rPr lang="en-US" sz="2400" i="1">
                            <a:solidFill>
                              <a:srgbClr val="0070C0"/>
                            </a:solidFill>
                            <a:latin typeface="Cambria Math" panose="02040503050406030204" pitchFamily="18" charset="0"/>
                            <a:ea typeface="Helvetica" charset="0"/>
                            <a:cs typeface="Helvetica" charset="0"/>
                          </a:rPr>
                          <m:t>|≥</m:t>
                        </m:r>
                        <m:r>
                          <a:rPr lang="en-US" sz="2400" i="1">
                            <a:solidFill>
                              <a:srgbClr val="0070C0"/>
                            </a:solidFill>
                            <a:latin typeface="Cambria Math" panose="02040503050406030204" pitchFamily="18" charset="0"/>
                            <a:ea typeface="Helvetica" charset="0"/>
                            <a:cs typeface="Helvetica" charset="0"/>
                          </a:rPr>
                          <m:t>𝑡</m:t>
                        </m:r>
                      </m:e>
                    </m:d>
                    <m:r>
                      <a:rPr lang="en-US" sz="2400" i="1">
                        <a:solidFill>
                          <a:srgbClr val="0070C0"/>
                        </a:solidFill>
                        <a:latin typeface="Cambria Math" panose="02040503050406030204" pitchFamily="18" charset="0"/>
                        <a:ea typeface="Helvetica" charset="0"/>
                        <a:cs typeface="Helvetica" charset="0"/>
                      </a:rPr>
                      <m:t>≤</m:t>
                    </m:r>
                    <m:f>
                      <m:fPr>
                        <m:ctrlPr>
                          <a:rPr lang="en-US" sz="2400" i="1">
                            <a:solidFill>
                              <a:srgbClr val="0070C0"/>
                            </a:solidFill>
                            <a:latin typeface="Cambria Math" panose="02040503050406030204" pitchFamily="18" charset="0"/>
                            <a:ea typeface="Helvetica" charset="0"/>
                            <a:cs typeface="Helvetica" charset="0"/>
                          </a:rPr>
                        </m:ctrlPr>
                      </m:fPr>
                      <m:num>
                        <m:r>
                          <m:rPr>
                            <m:sty m:val="p"/>
                          </m:rPr>
                          <a:rPr lang="en-US" sz="2400">
                            <a:solidFill>
                              <a:srgbClr val="0070C0"/>
                            </a:solidFill>
                            <a:latin typeface="Cambria Math" panose="02040503050406030204" pitchFamily="18" charset="0"/>
                            <a:ea typeface="Helvetica" charset="0"/>
                            <a:cs typeface="Helvetica" charset="0"/>
                          </a:rPr>
                          <m:t>Var</m:t>
                        </m:r>
                        <m:d>
                          <m:dPr>
                            <m:ctrlPr>
                              <a:rPr lang="en-US" sz="2400" i="1">
                                <a:solidFill>
                                  <a:srgbClr val="0070C0"/>
                                </a:solidFill>
                                <a:latin typeface="Cambria Math" panose="02040503050406030204" pitchFamily="18" charset="0"/>
                                <a:ea typeface="Helvetica" charset="0"/>
                                <a:cs typeface="Helvetica" charset="0"/>
                              </a:rPr>
                            </m:ctrlPr>
                          </m:dPr>
                          <m:e>
                            <m:r>
                              <a:rPr lang="en-US" sz="2400" i="1">
                                <a:solidFill>
                                  <a:srgbClr val="0070C0"/>
                                </a:solidFill>
                                <a:latin typeface="Cambria Math" panose="02040503050406030204" pitchFamily="18" charset="0"/>
                                <a:ea typeface="Helvetica" charset="0"/>
                                <a:cs typeface="Helvetica" charset="0"/>
                              </a:rPr>
                              <m:t>𝑋</m:t>
                            </m:r>
                          </m:e>
                        </m:d>
                      </m:num>
                      <m:den>
                        <m:sSup>
                          <m:sSupPr>
                            <m:ctrlPr>
                              <a:rPr lang="en-US" sz="2400" i="1">
                                <a:solidFill>
                                  <a:srgbClr val="0070C0"/>
                                </a:solidFill>
                                <a:latin typeface="Cambria Math" panose="02040503050406030204" pitchFamily="18" charset="0"/>
                                <a:ea typeface="Helvetica" charset="0"/>
                                <a:cs typeface="Helvetica" charset="0"/>
                              </a:rPr>
                            </m:ctrlPr>
                          </m:sSupPr>
                          <m:e>
                            <m:r>
                              <a:rPr lang="en-US" sz="2400" i="1">
                                <a:solidFill>
                                  <a:srgbClr val="0070C0"/>
                                </a:solidFill>
                                <a:latin typeface="Cambria Math" panose="02040503050406030204" pitchFamily="18" charset="0"/>
                                <a:ea typeface="Helvetica" charset="0"/>
                                <a:cs typeface="Helvetica" charset="0"/>
                              </a:rPr>
                              <m:t>𝑡</m:t>
                            </m:r>
                          </m:e>
                          <m:sup>
                            <m:r>
                              <a:rPr lang="en-US" sz="2400" i="1">
                                <a:solidFill>
                                  <a:srgbClr val="0070C0"/>
                                </a:solidFill>
                                <a:latin typeface="Cambria Math" panose="02040503050406030204" pitchFamily="18" charset="0"/>
                                <a:ea typeface="Helvetica" charset="0"/>
                                <a:cs typeface="Helvetica" charset="0"/>
                              </a:rPr>
                              <m:t>2</m:t>
                            </m:r>
                          </m:sup>
                        </m:sSup>
                      </m:den>
                    </m:f>
                  </m:oMath>
                </a14:m>
                <a:r>
                  <a:rPr lang="en-US" sz="2400" dirty="0">
                    <a:latin typeface="Candara" panose="020E0502030303020204" pitchFamily="34" charset="0"/>
                    <a:ea typeface="Helvetica" charset="0"/>
                    <a:cs typeface="Helvetica" charset="0"/>
                  </a:rPr>
                  <a:t>. </a:t>
                </a:r>
              </a:p>
              <a:p>
                <a:pPr algn="l"/>
                <a:endParaRPr lang="en-US" sz="2400" b="0" dirty="0" err="1">
                  <a:latin typeface="Candara" panose="020E0502030303020204" pitchFamily="34" charset="0"/>
                  <a:ea typeface="Helvetica" charset="0"/>
                  <a:cs typeface="Helvetica" charset="0"/>
                </a:endParaRPr>
              </a:p>
            </p:txBody>
          </p:sp>
        </mc:Choice>
        <mc:Fallback xmlns="">
          <p:sp>
            <p:nvSpPr>
              <p:cNvPr id="5" name="TextBox 4">
                <a:extLst>
                  <a:ext uri="{FF2B5EF4-FFF2-40B4-BE49-F238E27FC236}">
                    <a16:creationId xmlns:a16="http://schemas.microsoft.com/office/drawing/2014/main" id="{14D417E3-8AB5-7640-BE67-EDD278A1008F}"/>
                  </a:ext>
                </a:extLst>
              </p:cNvPr>
              <p:cNvSpPr txBox="1">
                <a:spLocks noRot="1" noChangeAspect="1" noMove="1" noResize="1" noEditPoints="1" noAdjustHandles="1" noChangeArrowheads="1" noChangeShapeType="1" noTextEdit="1"/>
              </p:cNvSpPr>
              <p:nvPr/>
            </p:nvSpPr>
            <p:spPr>
              <a:xfrm>
                <a:off x="8319541" y="64777"/>
                <a:ext cx="4766872" cy="1381340"/>
              </a:xfrm>
              <a:prstGeom prst="rect">
                <a:avLst/>
              </a:prstGeom>
              <a:blipFill>
                <a:blip r:embed="rId9"/>
                <a:stretch>
                  <a:fillRect l="-2128" t="-3670"/>
                </a:stretch>
              </a:blipFill>
            </p:spPr>
            <p:txBody>
              <a:bodyPr/>
              <a:lstStyle/>
              <a:p>
                <a:r>
                  <a:rPr lang="en-US">
                    <a:noFill/>
                  </a:rPr>
                  <a:t> </a:t>
                </a:r>
              </a:p>
            </p:txBody>
          </p:sp>
        </mc:Fallback>
      </mc:AlternateContent>
    </p:spTree>
    <p:extLst>
      <p:ext uri="{BB962C8B-B14F-4D97-AF65-F5344CB8AC3E}">
        <p14:creationId xmlns:p14="http://schemas.microsoft.com/office/powerpoint/2010/main" val="257258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85B6A-6A68-5243-AB57-7B6D0B05066B}"/>
              </a:ext>
            </a:extLst>
          </p:cNvPr>
          <p:cNvSpPr>
            <a:spLocks noGrp="1"/>
          </p:cNvSpPr>
          <p:nvPr>
            <p:ph type="title"/>
          </p:nvPr>
        </p:nvSpPr>
        <p:spPr/>
        <p:txBody>
          <a:bodyPr/>
          <a:lstStyle/>
          <a:p>
            <a:r>
              <a:rPr lang="en-US" dirty="0" err="1"/>
              <a:t>Chevychev</a:t>
            </a:r>
            <a:r>
              <a:rPr lang="en-US" dirty="0"/>
              <a:t> gives us a pretty good bound. But still not great.</a:t>
            </a:r>
          </a:p>
        </p:txBody>
      </p:sp>
      <p:sp>
        <p:nvSpPr>
          <p:cNvPr id="3" name="Content Placeholder 2">
            <a:extLst>
              <a:ext uri="{FF2B5EF4-FFF2-40B4-BE49-F238E27FC236}">
                <a16:creationId xmlns:a16="http://schemas.microsoft.com/office/drawing/2014/main" id="{15A0DCFE-096C-6C47-8596-971D6C1F4858}"/>
              </a:ext>
            </a:extLst>
          </p:cNvPr>
          <p:cNvSpPr>
            <a:spLocks noGrp="1"/>
          </p:cNvSpPr>
          <p:nvPr>
            <p:ph idx="1"/>
          </p:nvPr>
        </p:nvSpPr>
        <p:spPr>
          <a:xfrm>
            <a:off x="354767" y="2831944"/>
            <a:ext cx="10972800" cy="597056"/>
          </a:xfrm>
        </p:spPr>
        <p:txBody>
          <a:bodyPr>
            <a:normAutofit fontScale="85000" lnSpcReduction="10000"/>
          </a:bodyPr>
          <a:lstStyle/>
          <a:p>
            <a:pPr marL="0" indent="0">
              <a:buNone/>
            </a:pPr>
            <a:r>
              <a:rPr lang="en-US" dirty="0"/>
              <a:t>For 1000 flips, probability of getting at least 750 heads is at most 0.02</a:t>
            </a:r>
          </a:p>
        </p:txBody>
      </p:sp>
      <p:sp>
        <p:nvSpPr>
          <p:cNvPr id="4" name="Slide Number Placeholder 3">
            <a:extLst>
              <a:ext uri="{FF2B5EF4-FFF2-40B4-BE49-F238E27FC236}">
                <a16:creationId xmlns:a16="http://schemas.microsoft.com/office/drawing/2014/main" id="{02F75582-8F7C-234E-845D-5A27D8A6A358}"/>
              </a:ext>
            </a:extLst>
          </p:cNvPr>
          <p:cNvSpPr>
            <a:spLocks noGrp="1"/>
          </p:cNvSpPr>
          <p:nvPr>
            <p:ph type="sldNum" sz="quarter" idx="12"/>
          </p:nvPr>
        </p:nvSpPr>
        <p:spPr/>
        <p:txBody>
          <a:bodyPr/>
          <a:lstStyle/>
          <a:p>
            <a:fld id="{39E65F0E-D8D0-8548-A870-8F1E432EFAAD}" type="slidenum">
              <a:rPr lang="en-US" smtClean="0"/>
              <a:pPr/>
              <a:t>45</a:t>
            </a:fld>
            <a:endParaRPr lang="en-US" dirty="0"/>
          </a:p>
        </p:txBody>
      </p:sp>
      <p:sp>
        <p:nvSpPr>
          <p:cNvPr id="8" name="TextBox 7">
            <a:extLst>
              <a:ext uri="{FF2B5EF4-FFF2-40B4-BE49-F238E27FC236}">
                <a16:creationId xmlns:a16="http://schemas.microsoft.com/office/drawing/2014/main" id="{18B89797-7424-234B-83AC-3EB6EBD27CB5}"/>
              </a:ext>
            </a:extLst>
          </p:cNvPr>
          <p:cNvSpPr txBox="1"/>
          <p:nvPr/>
        </p:nvSpPr>
        <p:spPr>
          <a:xfrm>
            <a:off x="354767" y="4701297"/>
            <a:ext cx="7473043" cy="523220"/>
          </a:xfrm>
          <a:prstGeom prst="rect">
            <a:avLst/>
          </a:prstGeom>
          <a:noFill/>
        </p:spPr>
        <p:txBody>
          <a:bodyPr wrap="square" rtlCol="0">
            <a:spAutoFit/>
          </a:bodyPr>
          <a:lstStyle/>
          <a:p>
            <a:r>
              <a:rPr lang="en-US" sz="2800" b="0" i="1" dirty="0">
                <a:solidFill>
                  <a:srgbClr val="036A18"/>
                </a:solidFill>
                <a:latin typeface="Candara" panose="020E0502030303020204" pitchFamily="34" charset="0"/>
                <a:ea typeface="Helvetica" charset="0"/>
                <a:cs typeface="Helvetica" charset="0"/>
              </a:rPr>
              <a:t>The truth for n = 1000:</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7C90C95-8F87-804F-9182-F2C53A86CFA4}"/>
                  </a:ext>
                </a:extLst>
              </p:cNvPr>
              <p:cNvSpPr txBox="1"/>
              <p:nvPr/>
            </p:nvSpPr>
            <p:spPr>
              <a:xfrm>
                <a:off x="354767" y="1579149"/>
                <a:ext cx="9334500" cy="737189"/>
              </a:xfrm>
              <a:prstGeom prst="rect">
                <a:avLst/>
              </a:prstGeom>
              <a:noFill/>
            </p:spPr>
            <p:txBody>
              <a:bodyPr wrap="square" rtlCol="0">
                <a:spAutoFit/>
              </a:bodyPr>
              <a:lstStyle/>
              <a:p>
                <a:r>
                  <a:rPr lang="en-US" sz="2800" b="0" dirty="0" err="1">
                    <a:latin typeface="Candara" panose="020E0502030303020204" pitchFamily="34" charset="0"/>
                    <a:ea typeface="Helvetica" charset="0"/>
                    <a:cs typeface="Helvetica" charset="0"/>
                  </a:rPr>
                  <a:t>Chebychev’s</a:t>
                </a:r>
                <a:r>
                  <a:rPr lang="en-US" sz="2800" b="0" dirty="0">
                    <a:latin typeface="Candara" panose="020E0502030303020204" pitchFamily="34" charset="0"/>
                    <a:ea typeface="Helvetica" charset="0"/>
                    <a:cs typeface="Helvetica" charset="0"/>
                  </a:rPr>
                  <a:t> inequality: </a:t>
                </a:r>
                <a14:m>
                  <m:oMath xmlns:m="http://schemas.openxmlformats.org/officeDocument/2006/math">
                    <m:r>
                      <a:rPr lang="en-US" sz="2800" i="1">
                        <a:solidFill>
                          <a:srgbClr val="0070C0"/>
                        </a:solidFill>
                        <a:latin typeface="Cambria Math" panose="02040503050406030204" pitchFamily="18" charset="0"/>
                        <a:ea typeface="Helvetica" charset="0"/>
                        <a:cs typeface="Helvetica" charset="0"/>
                      </a:rPr>
                      <m:t>ℙ</m:t>
                    </m:r>
                    <m:d>
                      <m:dPr>
                        <m:ctrlPr>
                          <a:rPr lang="en-US" sz="2800" i="1">
                            <a:solidFill>
                              <a:srgbClr val="0070C0"/>
                            </a:solidFill>
                            <a:latin typeface="Cambria Math" panose="02040503050406030204" pitchFamily="18" charset="0"/>
                            <a:ea typeface="Helvetica" charset="0"/>
                            <a:cs typeface="Helvetica" charset="0"/>
                          </a:rPr>
                        </m:ctrlPr>
                      </m:dPr>
                      <m:e>
                        <m:r>
                          <a:rPr lang="en-US" sz="2800" i="1">
                            <a:solidFill>
                              <a:srgbClr val="0070C0"/>
                            </a:solidFill>
                            <a:latin typeface="Cambria Math" panose="02040503050406030204" pitchFamily="18" charset="0"/>
                            <a:ea typeface="Helvetica" charset="0"/>
                            <a:cs typeface="Helvetica" charset="0"/>
                          </a:rPr>
                          <m:t>𝑋</m:t>
                        </m:r>
                        <m:r>
                          <a:rPr lang="en-US" sz="2800" i="1">
                            <a:solidFill>
                              <a:srgbClr val="0070C0"/>
                            </a:solidFill>
                            <a:latin typeface="Cambria Math" panose="02040503050406030204" pitchFamily="18" charset="0"/>
                            <a:ea typeface="Helvetica" charset="0"/>
                            <a:cs typeface="Helvetica" charset="0"/>
                          </a:rPr>
                          <m:t>≥</m:t>
                        </m:r>
                        <m:f>
                          <m:fPr>
                            <m:ctrlPr>
                              <a:rPr lang="en-US" sz="2800" i="1">
                                <a:solidFill>
                                  <a:srgbClr val="0070C0"/>
                                </a:solidFill>
                                <a:latin typeface="Cambria Math" panose="02040503050406030204" pitchFamily="18" charset="0"/>
                              </a:rPr>
                            </m:ctrlPr>
                          </m:fPr>
                          <m:num>
                            <m:r>
                              <a:rPr lang="en-US" sz="2800" i="1">
                                <a:solidFill>
                                  <a:srgbClr val="0070C0"/>
                                </a:solidFill>
                                <a:latin typeface="Cambria Math" panose="02040503050406030204" pitchFamily="18" charset="0"/>
                              </a:rPr>
                              <m:t>3</m:t>
                            </m:r>
                            <m:r>
                              <a:rPr lang="en-US" sz="2800" i="1">
                                <a:solidFill>
                                  <a:srgbClr val="0070C0"/>
                                </a:solidFill>
                                <a:latin typeface="Cambria Math" panose="02040503050406030204" pitchFamily="18" charset="0"/>
                              </a:rPr>
                              <m:t>𝑛</m:t>
                            </m:r>
                          </m:num>
                          <m:den>
                            <m:r>
                              <a:rPr lang="en-US" sz="2800" i="1">
                                <a:solidFill>
                                  <a:srgbClr val="0070C0"/>
                                </a:solidFill>
                                <a:latin typeface="Cambria Math" panose="02040503050406030204" pitchFamily="18" charset="0"/>
                              </a:rPr>
                              <m:t>4</m:t>
                            </m:r>
                          </m:den>
                        </m:f>
                      </m:e>
                    </m:d>
                    <m:r>
                      <a:rPr lang="en-US" sz="2800" i="1">
                        <a:solidFill>
                          <a:srgbClr val="0070C0"/>
                        </a:solidFill>
                        <a:latin typeface="Cambria Math" panose="02040503050406030204" pitchFamily="18" charset="0"/>
                        <a:ea typeface="Helvetica" charset="0"/>
                        <a:cs typeface="Helvetica" charset="0"/>
                      </a:rPr>
                      <m:t>≤</m:t>
                    </m:r>
                    <m:r>
                      <a:rPr lang="en-US" sz="2800" b="0" i="1" smtClean="0">
                        <a:solidFill>
                          <a:srgbClr val="0070C0"/>
                        </a:solidFill>
                        <a:latin typeface="Cambria Math" panose="02040503050406030204" pitchFamily="18" charset="0"/>
                        <a:ea typeface="Helvetica" charset="0"/>
                        <a:cs typeface="Helvetica" charset="0"/>
                      </a:rPr>
                      <m:t> </m:t>
                    </m:r>
                    <m:f>
                      <m:fPr>
                        <m:ctrlPr>
                          <a:rPr lang="en-US" sz="2800" b="0" i="1" smtClean="0">
                            <a:solidFill>
                              <a:srgbClr val="0070C0"/>
                            </a:solidFill>
                            <a:latin typeface="Cambria Math" panose="02040503050406030204" pitchFamily="18" charset="0"/>
                            <a:ea typeface="Helvetica" charset="0"/>
                            <a:cs typeface="Helvetica" charset="0"/>
                          </a:rPr>
                        </m:ctrlPr>
                      </m:fPr>
                      <m:num>
                        <m:r>
                          <a:rPr lang="en-US" sz="2800" b="0" i="1" smtClean="0">
                            <a:solidFill>
                              <a:srgbClr val="0070C0"/>
                            </a:solidFill>
                            <a:latin typeface="Cambria Math" panose="02040503050406030204" pitchFamily="18" charset="0"/>
                            <a:ea typeface="Helvetica" charset="0"/>
                            <a:cs typeface="Helvetica" charset="0"/>
                          </a:rPr>
                          <m:t>4</m:t>
                        </m:r>
                      </m:num>
                      <m:den>
                        <m:r>
                          <a:rPr lang="en-US" sz="2800" b="0" i="1" smtClean="0">
                            <a:solidFill>
                              <a:srgbClr val="0070C0"/>
                            </a:solidFill>
                            <a:latin typeface="Cambria Math" panose="02040503050406030204" pitchFamily="18" charset="0"/>
                            <a:ea typeface="Helvetica" charset="0"/>
                            <a:cs typeface="Helvetica" charset="0"/>
                          </a:rPr>
                          <m:t>𝑛</m:t>
                        </m:r>
                      </m:den>
                    </m:f>
                  </m:oMath>
                </a14:m>
                <a:endParaRPr lang="en-US" sz="2800" b="0" dirty="0" err="1">
                  <a:latin typeface="Candara" panose="020E0502030303020204" pitchFamily="34" charset="0"/>
                  <a:ea typeface="Helvetica" charset="0"/>
                  <a:cs typeface="Helvetica" charset="0"/>
                </a:endParaRPr>
              </a:p>
            </p:txBody>
          </p:sp>
        </mc:Choice>
        <mc:Fallback xmlns="">
          <p:sp>
            <p:nvSpPr>
              <p:cNvPr id="9" name="TextBox 8">
                <a:extLst>
                  <a:ext uri="{FF2B5EF4-FFF2-40B4-BE49-F238E27FC236}">
                    <a16:creationId xmlns:a16="http://schemas.microsoft.com/office/drawing/2014/main" id="{D7C90C95-8F87-804F-9182-F2C53A86CFA4}"/>
                  </a:ext>
                </a:extLst>
              </p:cNvPr>
              <p:cNvSpPr txBox="1">
                <a:spLocks noRot="1" noChangeAspect="1" noMove="1" noResize="1" noEditPoints="1" noAdjustHandles="1" noChangeArrowheads="1" noChangeShapeType="1" noTextEdit="1"/>
              </p:cNvSpPr>
              <p:nvPr/>
            </p:nvSpPr>
            <p:spPr>
              <a:xfrm>
                <a:off x="354767" y="1579149"/>
                <a:ext cx="9334500" cy="737189"/>
              </a:xfrm>
              <a:prstGeom prst="rect">
                <a:avLst/>
              </a:prstGeom>
              <a:blipFill>
                <a:blip r:embed="rId3"/>
                <a:stretch>
                  <a:fillRect l="-1359" b="-8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0F5DD28-91C1-F24C-9D7B-9BAB249DA764}"/>
                  </a:ext>
                </a:extLst>
              </p:cNvPr>
              <p:cNvSpPr txBox="1"/>
              <p:nvPr/>
            </p:nvSpPr>
            <p:spPr>
              <a:xfrm>
                <a:off x="499672" y="5518540"/>
                <a:ext cx="11692328" cy="737189"/>
              </a:xfrm>
              <a:prstGeom prst="rect">
                <a:avLst/>
              </a:prstGeom>
              <a:noFill/>
            </p:spPr>
            <p:txBody>
              <a:bodyPr wrap="square" rtlCol="0">
                <a:spAutoFit/>
              </a:bodyPr>
              <a:lstStyle/>
              <a:p>
                <a14:m>
                  <m:oMath xmlns:m="http://schemas.openxmlformats.org/officeDocument/2006/math">
                    <m:r>
                      <a:rPr lang="en-US" sz="2800" i="1" smtClean="0">
                        <a:solidFill>
                          <a:srgbClr val="0070C0"/>
                        </a:solidFill>
                        <a:latin typeface="Cambria Math" panose="02040503050406030204" pitchFamily="18" charset="0"/>
                        <a:ea typeface="Helvetica" charset="0"/>
                        <a:cs typeface="Helvetica" charset="0"/>
                      </a:rPr>
                      <m:t>ℙ</m:t>
                    </m:r>
                    <m:d>
                      <m:dPr>
                        <m:ctrlPr>
                          <a:rPr lang="en-US" sz="2800" i="1">
                            <a:solidFill>
                              <a:srgbClr val="0070C0"/>
                            </a:solidFill>
                            <a:latin typeface="Cambria Math" panose="02040503050406030204" pitchFamily="18" charset="0"/>
                            <a:ea typeface="Helvetica" charset="0"/>
                            <a:cs typeface="Helvetica" charset="0"/>
                          </a:rPr>
                        </m:ctrlPr>
                      </m:dPr>
                      <m:e>
                        <m:r>
                          <a:rPr lang="en-US" sz="2800" i="1">
                            <a:solidFill>
                              <a:srgbClr val="0070C0"/>
                            </a:solidFill>
                            <a:latin typeface="Cambria Math" panose="02040503050406030204" pitchFamily="18" charset="0"/>
                            <a:ea typeface="Helvetica" charset="0"/>
                            <a:cs typeface="Helvetica" charset="0"/>
                          </a:rPr>
                          <m:t>𝑋</m:t>
                        </m:r>
                        <m:r>
                          <a:rPr lang="en-US" sz="2800" i="1">
                            <a:solidFill>
                              <a:srgbClr val="0070C0"/>
                            </a:solidFill>
                            <a:latin typeface="Cambria Math" panose="02040503050406030204" pitchFamily="18" charset="0"/>
                            <a:ea typeface="Helvetica" charset="0"/>
                            <a:cs typeface="Helvetica" charset="0"/>
                          </a:rPr>
                          <m:t>≥</m:t>
                        </m:r>
                        <m:f>
                          <m:fPr>
                            <m:ctrlPr>
                              <a:rPr lang="en-US" sz="2800" i="1">
                                <a:solidFill>
                                  <a:srgbClr val="0070C0"/>
                                </a:solidFill>
                                <a:latin typeface="Cambria Math" panose="02040503050406030204" pitchFamily="18" charset="0"/>
                              </a:rPr>
                            </m:ctrlPr>
                          </m:fPr>
                          <m:num>
                            <m:r>
                              <a:rPr lang="en-US" sz="2800" i="1">
                                <a:solidFill>
                                  <a:srgbClr val="0070C0"/>
                                </a:solidFill>
                                <a:latin typeface="Cambria Math" panose="02040503050406030204" pitchFamily="18" charset="0"/>
                              </a:rPr>
                              <m:t>3</m:t>
                            </m:r>
                            <m:r>
                              <a:rPr lang="en-US" sz="2800" i="1">
                                <a:solidFill>
                                  <a:srgbClr val="0070C0"/>
                                </a:solidFill>
                                <a:latin typeface="Cambria Math" panose="02040503050406030204" pitchFamily="18" charset="0"/>
                              </a:rPr>
                              <m:t>𝑛</m:t>
                            </m:r>
                          </m:num>
                          <m:den>
                            <m:r>
                              <a:rPr lang="en-US" sz="2800" i="1">
                                <a:solidFill>
                                  <a:srgbClr val="0070C0"/>
                                </a:solidFill>
                                <a:latin typeface="Cambria Math" panose="02040503050406030204" pitchFamily="18" charset="0"/>
                              </a:rPr>
                              <m:t>4</m:t>
                            </m:r>
                          </m:den>
                        </m:f>
                      </m:e>
                    </m:d>
                    <m:r>
                      <a:rPr lang="en-US" sz="2800" b="0" i="1" smtClean="0">
                        <a:solidFill>
                          <a:srgbClr val="0070C0"/>
                        </a:solidFill>
                        <a:latin typeface="Cambria Math" panose="02040503050406030204" pitchFamily="18" charset="0"/>
                        <a:ea typeface="Helvetica" charset="0"/>
                        <a:cs typeface="Helvetica" charset="0"/>
                      </a:rPr>
                      <m:t>&lt;</m:t>
                    </m:r>
                  </m:oMath>
                </a14:m>
                <a:r>
                  <a:rPr lang="en-US" sz="2800" b="0" dirty="0">
                    <a:latin typeface="Candara" panose="020E0502030303020204" pitchFamily="34" charset="0"/>
                    <a:ea typeface="Helvetica" charset="0"/>
                    <a:cs typeface="Helvetica" charset="0"/>
                  </a:rPr>
                  <a:t> </a:t>
                </a:r>
                <a:r>
                  <a:rPr lang="en-US" sz="2800" b="0" dirty="0">
                    <a:solidFill>
                      <a:srgbClr val="0070C0"/>
                    </a:solidFill>
                    <a:latin typeface="Candara" panose="020E0502030303020204" pitchFamily="34" charset="0"/>
                    <a:ea typeface="Helvetica" charset="0"/>
                    <a:cs typeface="Helvetica" charset="0"/>
                  </a:rPr>
                  <a:t>0.0000000000000000000000000000000000000000000067</a:t>
                </a:r>
              </a:p>
            </p:txBody>
          </p:sp>
        </mc:Choice>
        <mc:Fallback xmlns="">
          <p:sp>
            <p:nvSpPr>
              <p:cNvPr id="12" name="TextBox 11">
                <a:extLst>
                  <a:ext uri="{FF2B5EF4-FFF2-40B4-BE49-F238E27FC236}">
                    <a16:creationId xmlns:a16="http://schemas.microsoft.com/office/drawing/2014/main" id="{70F5DD28-91C1-F24C-9D7B-9BAB249DA764}"/>
                  </a:ext>
                </a:extLst>
              </p:cNvPr>
              <p:cNvSpPr txBox="1">
                <a:spLocks noRot="1" noChangeAspect="1" noMove="1" noResize="1" noEditPoints="1" noAdjustHandles="1" noChangeArrowheads="1" noChangeShapeType="1" noTextEdit="1"/>
              </p:cNvSpPr>
              <p:nvPr/>
            </p:nvSpPr>
            <p:spPr>
              <a:xfrm>
                <a:off x="499672" y="5518540"/>
                <a:ext cx="11692328" cy="737189"/>
              </a:xfrm>
              <a:prstGeom prst="rect">
                <a:avLst/>
              </a:prstGeom>
              <a:blipFill>
                <a:blip r:embed="rId4"/>
                <a:stretch>
                  <a:fillRect l="-325" b="-8475"/>
                </a:stretch>
              </a:blipFill>
            </p:spPr>
            <p:txBody>
              <a:bodyPr/>
              <a:lstStyle/>
              <a:p>
                <a:r>
                  <a:rPr lang="en-US">
                    <a:noFill/>
                  </a:rPr>
                  <a:t> </a:t>
                </a:r>
              </a:p>
            </p:txBody>
          </p:sp>
        </mc:Fallback>
      </mc:AlternateContent>
    </p:spTree>
    <p:extLst>
      <p:ext uri="{BB962C8B-B14F-4D97-AF65-F5344CB8AC3E}">
        <p14:creationId xmlns:p14="http://schemas.microsoft.com/office/powerpoint/2010/main" val="294481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02CC1-D888-4DFC-AD87-3125098A5DBC}"/>
              </a:ext>
            </a:extLst>
          </p:cNvPr>
          <p:cNvSpPr>
            <a:spLocks noGrp="1"/>
          </p:cNvSpPr>
          <p:nvPr>
            <p:ph type="title"/>
          </p:nvPr>
        </p:nvSpPr>
        <p:spPr/>
        <p:txBody>
          <a:bodyPr/>
          <a:lstStyle/>
          <a:p>
            <a:r>
              <a:rPr lang="en-US" dirty="0"/>
              <a:t>Tail Bounds</a:t>
            </a:r>
          </a:p>
        </p:txBody>
      </p:sp>
      <p:sp>
        <p:nvSpPr>
          <p:cNvPr id="3" name="Content Placeholder 2">
            <a:extLst>
              <a:ext uri="{FF2B5EF4-FFF2-40B4-BE49-F238E27FC236}">
                <a16:creationId xmlns:a16="http://schemas.microsoft.com/office/drawing/2014/main" id="{F3F0EA96-62FF-42C8-A1B3-7A95F19ADD20}"/>
              </a:ext>
            </a:extLst>
          </p:cNvPr>
          <p:cNvSpPr>
            <a:spLocks noGrp="1"/>
          </p:cNvSpPr>
          <p:nvPr>
            <p:ph idx="1"/>
          </p:nvPr>
        </p:nvSpPr>
        <p:spPr/>
        <p:txBody>
          <a:bodyPr/>
          <a:lstStyle/>
          <a:p>
            <a:pPr marL="0" indent="0">
              <a:buNone/>
            </a:pPr>
            <a:r>
              <a:rPr lang="en-US" dirty="0"/>
              <a:t>Useful for approximations of complex systems. How good the approximation is depends on the actual distribution and the context you are using it in.</a:t>
            </a:r>
          </a:p>
          <a:p>
            <a:pPr lvl="1"/>
            <a:r>
              <a:rPr lang="en-US" dirty="0"/>
              <a:t>Usually loose upper-bounds are okay when designing for worst-case</a:t>
            </a:r>
          </a:p>
          <a:p>
            <a:pPr marL="0" indent="0">
              <a:buNone/>
            </a:pPr>
            <a:endParaRPr lang="en-US" dirty="0"/>
          </a:p>
          <a:p>
            <a:pPr marL="0" indent="0">
              <a:buNone/>
            </a:pPr>
            <a:r>
              <a:rPr lang="en-US" dirty="0"/>
              <a:t>Generally, the more you know about your random variable the better tail bounds you can get.</a:t>
            </a:r>
          </a:p>
        </p:txBody>
      </p:sp>
      <p:sp>
        <p:nvSpPr>
          <p:cNvPr id="4" name="Slide Number Placeholder 3">
            <a:extLst>
              <a:ext uri="{FF2B5EF4-FFF2-40B4-BE49-F238E27FC236}">
                <a16:creationId xmlns:a16="http://schemas.microsoft.com/office/drawing/2014/main" id="{870431FB-0AE1-4851-A5A5-A177A7E132F8}"/>
              </a:ext>
            </a:extLst>
          </p:cNvPr>
          <p:cNvSpPr>
            <a:spLocks noGrp="1"/>
          </p:cNvSpPr>
          <p:nvPr>
            <p:ph type="sldNum" sz="quarter" idx="12"/>
          </p:nvPr>
        </p:nvSpPr>
        <p:spPr/>
        <p:txBody>
          <a:bodyPr/>
          <a:lstStyle/>
          <a:p>
            <a:fld id="{39E65F0E-D8D0-8548-A870-8F1E432EFAAD}" type="slidenum">
              <a:rPr lang="en-US" smtClean="0"/>
              <a:pPr/>
              <a:t>46</a:t>
            </a:fld>
            <a:endParaRPr lang="en-US" dirty="0"/>
          </a:p>
        </p:txBody>
      </p:sp>
    </p:spTree>
    <p:extLst>
      <p:ext uri="{BB962C8B-B14F-4D97-AF65-F5344CB8AC3E}">
        <p14:creationId xmlns:p14="http://schemas.microsoft.com/office/powerpoint/2010/main" val="34045543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65F00-7453-AC87-BD38-BE5847E68C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0DECD9-CBD8-C180-03BB-95C7FC8A1767}"/>
              </a:ext>
            </a:extLst>
          </p:cNvPr>
          <p:cNvSpPr>
            <a:spLocks noGrp="1"/>
          </p:cNvSpPr>
          <p:nvPr>
            <p:ph type="title"/>
          </p:nvPr>
        </p:nvSpPr>
        <p:spPr>
          <a:xfrm>
            <a:off x="85344" y="136524"/>
            <a:ext cx="12192000" cy="1152940"/>
          </a:xfrm>
          <a:solidFill>
            <a:schemeClr val="accent1">
              <a:lumMod val="20000"/>
              <a:lumOff val="80000"/>
            </a:schemeClr>
          </a:solidFill>
          <a:ln>
            <a:solidFill>
              <a:schemeClr val="tx2">
                <a:lumMod val="20000"/>
                <a:lumOff val="80000"/>
              </a:schemeClr>
            </a:solidFill>
          </a:ln>
        </p:spPr>
        <p:txBody>
          <a:bodyPr anchor="ctr"/>
          <a:lstStyle/>
          <a:p>
            <a:r>
              <a:rPr lang="en-US" dirty="0"/>
              <a:t>And one more thing….</a:t>
            </a:r>
          </a:p>
        </p:txBody>
      </p:sp>
      <p:sp>
        <p:nvSpPr>
          <p:cNvPr id="3" name="Content Placeholder 2">
            <a:extLst>
              <a:ext uri="{FF2B5EF4-FFF2-40B4-BE49-F238E27FC236}">
                <a16:creationId xmlns:a16="http://schemas.microsoft.com/office/drawing/2014/main" id="{897264AC-1133-808E-3112-23D5B281D7F3}"/>
              </a:ext>
            </a:extLst>
          </p:cNvPr>
          <p:cNvSpPr>
            <a:spLocks noGrp="1"/>
          </p:cNvSpPr>
          <p:nvPr>
            <p:ph idx="1"/>
          </p:nvPr>
        </p:nvSpPr>
        <p:spPr/>
        <p:txBody>
          <a:bodyPr/>
          <a:lstStyle/>
          <a:p>
            <a:endParaRPr lang="en-US" dirty="0">
              <a:solidFill>
                <a:schemeClr val="accent1">
                  <a:lumMod val="75000"/>
                </a:schemeClr>
              </a:solidFill>
            </a:endParaRPr>
          </a:p>
        </p:txBody>
      </p:sp>
      <p:sp>
        <p:nvSpPr>
          <p:cNvPr id="4" name="Slide Number Placeholder 3">
            <a:extLst>
              <a:ext uri="{FF2B5EF4-FFF2-40B4-BE49-F238E27FC236}">
                <a16:creationId xmlns:a16="http://schemas.microsoft.com/office/drawing/2014/main" id="{D18C85DB-89C0-FC43-5BEF-CB5322CCB686}"/>
              </a:ext>
            </a:extLst>
          </p:cNvPr>
          <p:cNvSpPr>
            <a:spLocks noGrp="1"/>
          </p:cNvSpPr>
          <p:nvPr>
            <p:ph type="sldNum" sz="quarter" idx="12"/>
          </p:nvPr>
        </p:nvSpPr>
        <p:spPr/>
        <p:txBody>
          <a:bodyPr/>
          <a:lstStyle/>
          <a:p>
            <a:fld id="{39E65F0E-D8D0-8548-A870-8F1E432EFAAD}" type="slidenum">
              <a:rPr lang="en-US" smtClean="0"/>
              <a:pPr/>
              <a:t>47</a:t>
            </a:fld>
            <a:endParaRPr lang="en-US"/>
          </a:p>
        </p:txBody>
      </p:sp>
    </p:spTree>
    <p:extLst>
      <p:ext uri="{BB962C8B-B14F-4D97-AF65-F5344CB8AC3E}">
        <p14:creationId xmlns:p14="http://schemas.microsoft.com/office/powerpoint/2010/main" val="2396618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4541"/>
            <a:ext cx="10972800" cy="878301"/>
          </a:xfrm>
        </p:spPr>
        <p:txBody>
          <a:bodyPr/>
          <a:lstStyle/>
          <a:p>
            <a:r>
              <a:rPr lang="en-US" dirty="0"/>
              <a:t>Detour – Min of I.I.D. Uniforms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D89DEE0C-74D6-776B-F10D-7949F73DB284}"/>
                  </a:ext>
                </a:extLst>
              </p:cNvPr>
              <p:cNvSpPr txBox="1">
                <a:spLocks/>
              </p:cNvSpPr>
              <p:nvPr/>
            </p:nvSpPr>
            <p:spPr>
              <a:xfrm>
                <a:off x="660400" y="1090028"/>
                <a:ext cx="7412257" cy="2625527"/>
              </a:xfrm>
              <a:prstGeom prst="rect">
                <a:avLst/>
              </a:prstGeom>
              <a:ln>
                <a:solidFill>
                  <a:srgbClr val="036A18"/>
                </a:solidFill>
                <a:prstDash val="dash"/>
              </a:ln>
            </p:spPr>
            <p:txBody>
              <a:bodyPr wrap="square" lIns="182880" tIns="182880" rIns="182880" bIns="182880">
                <a:spAutoFit/>
              </a:bodyPr>
              <a:lstStyle>
                <a:lvl1pPr marL="342900" indent="-342900" algn="l" defTabSz="457200" rtl="0" eaLnBrk="1" latinLnBrk="0" hangingPunct="1">
                  <a:spcBef>
                    <a:spcPct val="20000"/>
                  </a:spcBef>
                  <a:buFont typeface="Arial"/>
                  <a:buChar char="•"/>
                  <a:defRPr sz="32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b="1" dirty="0">
                    <a:solidFill>
                      <a:srgbClr val="036A18"/>
                    </a:solidFill>
                  </a:rPr>
                  <a:t>Useful fact.</a:t>
                </a:r>
                <a:r>
                  <a:rPr lang="en-US" sz="2800" dirty="0">
                    <a:solidFill>
                      <a:srgbClr val="0070C0"/>
                    </a:solidFill>
                    <a:ea typeface="Helvetica" charset="0"/>
                    <a:cs typeface="Helvetica" charset="0"/>
                  </a:rPr>
                  <a:t> </a:t>
                </a:r>
                <a:r>
                  <a:rPr lang="en-US" sz="2800" dirty="0">
                    <a:ea typeface="Helvetica" charset="0"/>
                    <a:cs typeface="Helvetica" charset="0"/>
                  </a:rPr>
                  <a:t>For any random variable </a:t>
                </a:r>
                <a14:m>
                  <m:oMath xmlns:m="http://schemas.openxmlformats.org/officeDocument/2006/math">
                    <m:r>
                      <a:rPr lang="en-US" sz="2800" b="0" i="1" smtClean="0">
                        <a:solidFill>
                          <a:srgbClr val="0070C0"/>
                        </a:solidFill>
                        <a:latin typeface="Cambria Math" panose="02040503050406030204" pitchFamily="18" charset="0"/>
                        <a:ea typeface="Helvetica" charset="0"/>
                        <a:cs typeface="Helvetica" charset="0"/>
                      </a:rPr>
                      <m:t>𝑌</m:t>
                    </m:r>
                  </m:oMath>
                </a14:m>
                <a:r>
                  <a:rPr lang="en-US" sz="2800" dirty="0"/>
                  <a:t> taking non-negative values</a:t>
                </a:r>
              </a:p>
              <a:p>
                <a:pPr marL="0" indent="0" algn="ctr">
                  <a:lnSpc>
                    <a:spcPct val="150000"/>
                  </a:lnSpc>
                  <a:buFont typeface="Arial"/>
                  <a:buNone/>
                </a:pPr>
                <a14:m>
                  <m:oMathPara xmlns:m="http://schemas.openxmlformats.org/officeDocument/2006/math">
                    <m:oMathParaPr>
                      <m:jc m:val="centerGroup"/>
                    </m:oMathParaPr>
                    <m:oMath xmlns:m="http://schemas.openxmlformats.org/officeDocument/2006/math">
                      <m:r>
                        <a:rPr lang="en-US" sz="2800" b="0" i="1" smtClean="0">
                          <a:solidFill>
                            <a:srgbClr val="0070C0"/>
                          </a:solidFill>
                          <a:latin typeface="Cambria Math" panose="02040503050406030204" pitchFamily="18" charset="0"/>
                        </a:rPr>
                        <m:t>𝔼</m:t>
                      </m:r>
                      <m:d>
                        <m:dPr>
                          <m:begChr m:val="["/>
                          <m:endChr m:val="]"/>
                          <m:ctrlPr>
                            <a:rPr lang="en-US" sz="2800" b="0" i="1" smtClean="0">
                              <a:solidFill>
                                <a:srgbClr val="0070C0"/>
                              </a:solidFill>
                              <a:latin typeface="Cambria Math" panose="02040503050406030204" pitchFamily="18" charset="0"/>
                            </a:rPr>
                          </m:ctrlPr>
                        </m:dPr>
                        <m:e>
                          <m:r>
                            <a:rPr lang="en-US" sz="2800" b="0" i="1" smtClean="0">
                              <a:solidFill>
                                <a:srgbClr val="0070C0"/>
                              </a:solidFill>
                              <a:latin typeface="Cambria Math" panose="02040503050406030204" pitchFamily="18" charset="0"/>
                            </a:rPr>
                            <m:t>𝑌</m:t>
                          </m:r>
                        </m:e>
                      </m:d>
                      <m:r>
                        <a:rPr lang="en-US" sz="2800" b="0" i="1" smtClean="0">
                          <a:solidFill>
                            <a:srgbClr val="0070C0"/>
                          </a:solidFill>
                          <a:latin typeface="Cambria Math" panose="02040503050406030204" pitchFamily="18" charset="0"/>
                        </a:rPr>
                        <m:t>=</m:t>
                      </m:r>
                      <m:nary>
                        <m:naryPr>
                          <m:ctrlPr>
                            <a:rPr lang="en-US" sz="2800" b="0" i="1" smtClean="0">
                              <a:solidFill>
                                <a:srgbClr val="0070C0"/>
                              </a:solidFill>
                              <a:latin typeface="Cambria Math" panose="02040503050406030204" pitchFamily="18" charset="0"/>
                            </a:rPr>
                          </m:ctrlPr>
                        </m:naryPr>
                        <m:sub>
                          <m:r>
                            <a:rPr lang="en-US" sz="2800" b="0" i="1" smtClean="0">
                              <a:solidFill>
                                <a:srgbClr val="0070C0"/>
                              </a:solidFill>
                              <a:latin typeface="Cambria Math" panose="02040503050406030204" pitchFamily="18" charset="0"/>
                            </a:rPr>
                            <m:t>0</m:t>
                          </m:r>
                        </m:sub>
                        <m:sup>
                          <m:r>
                            <a:rPr lang="en-US" sz="2800" b="0" i="1" smtClean="0">
                              <a:solidFill>
                                <a:srgbClr val="0070C0"/>
                              </a:solidFill>
                              <a:latin typeface="Cambria Math" panose="02040503050406030204" pitchFamily="18" charset="0"/>
                            </a:rPr>
                            <m:t>∞</m:t>
                          </m:r>
                        </m:sup>
                        <m:e>
                          <m:r>
                            <a:rPr lang="en-US" sz="2800" b="0" i="1" smtClean="0">
                              <a:solidFill>
                                <a:srgbClr val="0070C0"/>
                              </a:solidFill>
                              <a:latin typeface="Cambria Math" panose="02040503050406030204" pitchFamily="18" charset="0"/>
                            </a:rPr>
                            <m:t>𝑃</m:t>
                          </m:r>
                          <m:d>
                            <m:dPr>
                              <m:ctrlPr>
                                <a:rPr lang="en-US" sz="2800" b="0" i="1" smtClean="0">
                                  <a:solidFill>
                                    <a:srgbClr val="0070C0"/>
                                  </a:solidFill>
                                  <a:latin typeface="Cambria Math" panose="02040503050406030204" pitchFamily="18" charset="0"/>
                                </a:rPr>
                              </m:ctrlPr>
                            </m:dPr>
                            <m:e>
                              <m:r>
                                <a:rPr lang="en-US" sz="2800" b="0" i="1" smtClean="0">
                                  <a:solidFill>
                                    <a:srgbClr val="0070C0"/>
                                  </a:solidFill>
                                  <a:latin typeface="Cambria Math" panose="02040503050406030204" pitchFamily="18" charset="0"/>
                                </a:rPr>
                                <m:t>𝑌</m:t>
                              </m:r>
                              <m:r>
                                <a:rPr lang="en-US" sz="2800" b="0" i="1" smtClean="0">
                                  <a:solidFill>
                                    <a:srgbClr val="0070C0"/>
                                  </a:solidFill>
                                  <a:latin typeface="Cambria Math" panose="02040503050406030204" pitchFamily="18" charset="0"/>
                                </a:rPr>
                                <m:t>≥</m:t>
                              </m:r>
                              <m:r>
                                <a:rPr lang="en-US" sz="2800" b="0" i="1" smtClean="0">
                                  <a:solidFill>
                                    <a:srgbClr val="0070C0"/>
                                  </a:solidFill>
                                  <a:latin typeface="Cambria Math" panose="02040503050406030204" pitchFamily="18" charset="0"/>
                                </a:rPr>
                                <m:t>𝑦</m:t>
                              </m:r>
                            </m:e>
                          </m:d>
                          <m:r>
                            <m:rPr>
                              <m:sty m:val="p"/>
                            </m:rPr>
                            <a:rPr lang="en-US" sz="2800" b="0" i="0" smtClean="0">
                              <a:solidFill>
                                <a:srgbClr val="0070C0"/>
                              </a:solidFill>
                              <a:latin typeface="Cambria Math" panose="02040503050406030204" pitchFamily="18" charset="0"/>
                            </a:rPr>
                            <m:t>d</m:t>
                          </m:r>
                          <m:r>
                            <a:rPr lang="en-US" sz="2800" b="0" i="1" smtClean="0">
                              <a:solidFill>
                                <a:srgbClr val="0070C0"/>
                              </a:solidFill>
                              <a:latin typeface="Cambria Math" panose="02040503050406030204" pitchFamily="18" charset="0"/>
                            </a:rPr>
                            <m:t>𝑦</m:t>
                          </m:r>
                        </m:e>
                      </m:nary>
                    </m:oMath>
                  </m:oMathPara>
                </a14:m>
                <a:endParaRPr lang="en-US" sz="2800" dirty="0">
                  <a:solidFill>
                    <a:srgbClr val="0070C0"/>
                  </a:solidFill>
                </a:endParaRPr>
              </a:p>
            </p:txBody>
          </p:sp>
        </mc:Choice>
        <mc:Fallback xmlns="">
          <p:sp>
            <p:nvSpPr>
              <p:cNvPr id="4" name="Content Placeholder 2">
                <a:extLst>
                  <a:ext uri="{FF2B5EF4-FFF2-40B4-BE49-F238E27FC236}">
                    <a16:creationId xmlns:a16="http://schemas.microsoft.com/office/drawing/2014/main" id="{D89DEE0C-74D6-776B-F10D-7949F73DB284}"/>
                  </a:ext>
                </a:extLst>
              </p:cNvPr>
              <p:cNvSpPr txBox="1">
                <a:spLocks noRot="1" noChangeAspect="1" noMove="1" noResize="1" noEditPoints="1" noAdjustHandles="1" noChangeArrowheads="1" noChangeShapeType="1" noTextEdit="1"/>
              </p:cNvSpPr>
              <p:nvPr/>
            </p:nvSpPr>
            <p:spPr>
              <a:xfrm>
                <a:off x="660400" y="1090028"/>
                <a:ext cx="7412257" cy="2625527"/>
              </a:xfrm>
              <a:prstGeom prst="rect">
                <a:avLst/>
              </a:prstGeom>
              <a:blipFill>
                <a:blip r:embed="rId3"/>
                <a:stretch>
                  <a:fillRect l="-328"/>
                </a:stretch>
              </a:blipFill>
              <a:ln>
                <a:solidFill>
                  <a:srgbClr val="036A18"/>
                </a:solidFill>
                <a:prstDash val="dash"/>
              </a:ln>
            </p:spPr>
            <p:txBody>
              <a:bodyPr/>
              <a:lstStyle/>
              <a:p>
                <a:r>
                  <a:rPr lang="en-US">
                    <a:noFill/>
                  </a:rPr>
                  <a:t> </a:t>
                </a:r>
              </a:p>
            </p:txBody>
          </p:sp>
        </mc:Fallback>
      </mc:AlternateContent>
      <p:grpSp>
        <p:nvGrpSpPr>
          <p:cNvPr id="9" name="Group 8"/>
          <p:cNvGrpSpPr/>
          <p:nvPr/>
        </p:nvGrpSpPr>
        <p:grpSpPr>
          <a:xfrm>
            <a:off x="660400" y="3905933"/>
            <a:ext cx="10922000" cy="2669647"/>
            <a:chOff x="660400" y="3905933"/>
            <a:chExt cx="10922000" cy="2669647"/>
          </a:xfrm>
        </p:grpSpPr>
        <p:sp>
          <p:nvSpPr>
            <p:cNvPr id="8" name="Rectangle 7"/>
            <p:cNvSpPr/>
            <p:nvPr/>
          </p:nvSpPr>
          <p:spPr>
            <a:xfrm>
              <a:off x="660400" y="3905933"/>
              <a:ext cx="10922000" cy="2669647"/>
            </a:xfrm>
            <a:prstGeom prst="rect">
              <a:avLst/>
            </a:prstGeom>
            <a:solidFill>
              <a:srgbClr val="FFFFFA"/>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60400" y="3905933"/>
              <a:ext cx="1130438" cy="830997"/>
            </a:xfrm>
            <a:prstGeom prst="rect">
              <a:avLst/>
            </a:prstGeom>
            <a:noFill/>
          </p:spPr>
          <p:txBody>
            <a:bodyPr wrap="none" rtlCol="0">
              <a:spAutoFit/>
            </a:bodyPr>
            <a:lstStyle/>
            <a:p>
              <a:pPr algn="l"/>
              <a:r>
                <a:rPr lang="en-US" sz="2400" b="1" dirty="0">
                  <a:latin typeface="Candara" panose="020E0502030303020204" pitchFamily="34" charset="0"/>
                  <a:ea typeface="Helvetica" charset="0"/>
                  <a:cs typeface="Helvetica" charset="0"/>
                </a:rPr>
                <a:t>Proof</a:t>
              </a:r>
              <a:r>
                <a:rPr lang="en-US" sz="2400" b="0" dirty="0">
                  <a:latin typeface="Candara" panose="020E0502030303020204" pitchFamily="34" charset="0"/>
                  <a:ea typeface="Helvetica" charset="0"/>
                  <a:cs typeface="Helvetica" charset="0"/>
                </a:rPr>
                <a:t>   </a:t>
              </a:r>
              <a:endParaRPr lang="en-US" sz="2400" dirty="0">
                <a:latin typeface="Candara" panose="020E0502030303020204" pitchFamily="34" charset="0"/>
                <a:ea typeface="Helvetica" charset="0"/>
                <a:cs typeface="Helvetica" charset="0"/>
              </a:endParaRPr>
            </a:p>
            <a:p>
              <a:endParaRPr lang="en-US" sz="2400" b="0" dirty="0">
                <a:latin typeface="Candara" panose="020E0502030303020204" pitchFamily="34" charset="0"/>
                <a:ea typeface="Helvetica" charset="0"/>
                <a:cs typeface="Helvetica" charset="0"/>
              </a:endParaRPr>
            </a:p>
          </p:txBody>
        </p:sp>
        <mc:AlternateContent xmlns:mc="http://schemas.openxmlformats.org/markup-compatibility/2006" xmlns:a14="http://schemas.microsoft.com/office/drawing/2010/main">
          <mc:Choice Requires="a14">
            <p:sp>
              <p:nvSpPr>
                <p:cNvPr id="6" name="TextBox 5"/>
                <p:cNvSpPr txBox="1"/>
                <p:nvPr/>
              </p:nvSpPr>
              <p:spPr>
                <a:xfrm>
                  <a:off x="3746922" y="5296640"/>
                  <a:ext cx="6760632" cy="12789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sz="2400" b="0" i="1" smtClean="0">
                                <a:latin typeface="Cambria Math" panose="02040503050406030204" pitchFamily="18" charset="0"/>
                                <a:cs typeface="Helvetica" charset="0"/>
                              </a:rPr>
                            </m:ctrlPr>
                          </m:naryPr>
                          <m:sub>
                            <m:r>
                              <m:rPr>
                                <m:brk m:alnAt="24"/>
                              </m:rPr>
                              <a:rPr lang="en-US" sz="2400" b="0" i="1" smtClean="0">
                                <a:latin typeface="Cambria Math" panose="02040503050406030204" pitchFamily="18" charset="0"/>
                                <a:cs typeface="Helvetica" charset="0"/>
                              </a:rPr>
                              <m:t>0</m:t>
                            </m:r>
                            <m:r>
                              <a:rPr lang="en-US" sz="2400" b="0" i="1" smtClean="0">
                                <a:latin typeface="Cambria Math" panose="02040503050406030204" pitchFamily="18" charset="0"/>
                                <a:cs typeface="Helvetica" charset="0"/>
                              </a:rPr>
                              <m:t>≤</m:t>
                            </m:r>
                            <m:r>
                              <a:rPr lang="en-US" sz="2400" b="0" i="1" smtClean="0">
                                <a:latin typeface="Cambria Math" panose="02040503050406030204" pitchFamily="18" charset="0"/>
                                <a:cs typeface="Helvetica" charset="0"/>
                              </a:rPr>
                              <m:t>𝑦</m:t>
                            </m:r>
                            <m:r>
                              <a:rPr lang="en-US" sz="2400" b="0" i="1" smtClean="0">
                                <a:latin typeface="Cambria Math" panose="02040503050406030204" pitchFamily="18" charset="0"/>
                                <a:cs typeface="Helvetica" charset="0"/>
                              </a:rPr>
                              <m:t>≤</m:t>
                            </m:r>
                            <m:r>
                              <a:rPr lang="en-US" sz="2400" b="0" i="1" smtClean="0">
                                <a:latin typeface="Cambria Math" panose="02040503050406030204" pitchFamily="18" charset="0"/>
                                <a:cs typeface="Helvetica" charset="0"/>
                              </a:rPr>
                              <m:t>𝑥</m:t>
                            </m:r>
                            <m:r>
                              <a:rPr lang="en-US" sz="2400" b="0" i="1" smtClean="0">
                                <a:latin typeface="Cambria Math" panose="02040503050406030204" pitchFamily="18" charset="0"/>
                                <a:cs typeface="Helvetica" charset="0"/>
                              </a:rPr>
                              <m:t>≤∞</m:t>
                            </m:r>
                          </m:sub>
                          <m:sup/>
                          <m:e>
                            <m:r>
                              <a:rPr lang="en-US" sz="2400" b="0" i="1" smtClean="0">
                                <a:latin typeface="Cambria Math" panose="02040503050406030204" pitchFamily="18" charset="0"/>
                                <a:cs typeface="Helvetica" charset="0"/>
                              </a:rPr>
                              <m:t>=</m:t>
                            </m:r>
                            <m:nary>
                              <m:naryPr>
                                <m:ctrlPr>
                                  <a:rPr lang="en-US" sz="2400" b="0" i="1" smtClean="0">
                                    <a:latin typeface="Cambria Math" panose="02040503050406030204" pitchFamily="18" charset="0"/>
                                    <a:cs typeface="Helvetica" charset="0"/>
                                  </a:rPr>
                                </m:ctrlPr>
                              </m:naryPr>
                              <m:sub>
                                <m:r>
                                  <m:rPr>
                                    <m:brk m:alnAt="23"/>
                                  </m:rPr>
                                  <a:rPr lang="en-US" sz="2400" b="0" i="1" smtClean="0">
                                    <a:latin typeface="Cambria Math" panose="02040503050406030204" pitchFamily="18" charset="0"/>
                                    <a:cs typeface="Helvetica" charset="0"/>
                                  </a:rPr>
                                  <m:t>0</m:t>
                                </m:r>
                              </m:sub>
                              <m:sup>
                                <m:r>
                                  <a:rPr lang="en-US" sz="2400" b="0" i="1" smtClean="0">
                                    <a:latin typeface="Cambria Math" panose="02040503050406030204" pitchFamily="18" charset="0"/>
                                    <a:cs typeface="Helvetica" charset="0"/>
                                  </a:rPr>
                                  <m:t>∞</m:t>
                                </m:r>
                              </m:sup>
                              <m:e>
                                <m:nary>
                                  <m:naryPr>
                                    <m:ctrlPr>
                                      <a:rPr lang="en-US" sz="2400" b="0" i="1" smtClean="0">
                                        <a:latin typeface="Cambria Math" panose="02040503050406030204" pitchFamily="18" charset="0"/>
                                        <a:cs typeface="Helvetica" charset="0"/>
                                      </a:rPr>
                                    </m:ctrlPr>
                                  </m:naryPr>
                                  <m:sub>
                                    <m:r>
                                      <m:rPr>
                                        <m:brk m:alnAt="23"/>
                                      </m:rPr>
                                      <a:rPr lang="en-US" sz="2400" b="0" i="1" smtClean="0">
                                        <a:latin typeface="Cambria Math" panose="02040503050406030204" pitchFamily="18" charset="0"/>
                                        <a:cs typeface="Helvetica" charset="0"/>
                                      </a:rPr>
                                      <m:t>𝑦</m:t>
                                    </m:r>
                                  </m:sub>
                                  <m:sup>
                                    <m:r>
                                      <a:rPr lang="en-US" sz="2400" b="0" i="1" smtClean="0">
                                        <a:latin typeface="Cambria Math" panose="02040503050406030204" pitchFamily="18" charset="0"/>
                                        <a:cs typeface="Helvetica" charset="0"/>
                                      </a:rPr>
                                      <m:t>∞</m:t>
                                    </m:r>
                                  </m:sup>
                                  <m:e>
                                    <m:sSub>
                                      <m:sSubPr>
                                        <m:ctrlPr>
                                          <a:rPr lang="en-US" sz="2400" b="0" i="1" smtClean="0">
                                            <a:latin typeface="Cambria Math" panose="02040503050406030204" pitchFamily="18" charset="0"/>
                                            <a:cs typeface="Helvetica" charset="0"/>
                                          </a:rPr>
                                        </m:ctrlPr>
                                      </m:sSubPr>
                                      <m:e>
                                        <m:r>
                                          <a:rPr lang="en-US" sz="2400" b="0" i="1" smtClean="0">
                                            <a:latin typeface="Cambria Math" panose="02040503050406030204" pitchFamily="18" charset="0"/>
                                            <a:cs typeface="Helvetica" charset="0"/>
                                          </a:rPr>
                                          <m:t>𝑓</m:t>
                                        </m:r>
                                      </m:e>
                                      <m:sub>
                                        <m:r>
                                          <a:rPr lang="en-US" sz="2400" b="0" i="1" smtClean="0">
                                            <a:latin typeface="Cambria Math" panose="02040503050406030204" pitchFamily="18" charset="0"/>
                                            <a:cs typeface="Helvetica" charset="0"/>
                                          </a:rPr>
                                          <m:t>𝑌</m:t>
                                        </m:r>
                                      </m:sub>
                                    </m:sSub>
                                    <m:d>
                                      <m:dPr>
                                        <m:ctrlPr>
                                          <a:rPr lang="en-US" sz="2400" b="0" i="1" smtClean="0">
                                            <a:latin typeface="Cambria Math" panose="02040503050406030204" pitchFamily="18" charset="0"/>
                                            <a:cs typeface="Helvetica" charset="0"/>
                                          </a:rPr>
                                        </m:ctrlPr>
                                      </m:dPr>
                                      <m:e>
                                        <m:r>
                                          <a:rPr lang="en-US" sz="2400" b="0" i="1" smtClean="0">
                                            <a:latin typeface="Cambria Math" panose="02040503050406030204" pitchFamily="18" charset="0"/>
                                            <a:cs typeface="Helvetica" charset="0"/>
                                          </a:rPr>
                                          <m:t>𝑥</m:t>
                                        </m:r>
                                      </m:e>
                                    </m:d>
                                    <m:r>
                                      <a:rPr lang="en-US" sz="2400" b="0" i="1" smtClean="0">
                                        <a:latin typeface="Cambria Math" panose="02040503050406030204" pitchFamily="18" charset="0"/>
                                        <a:cs typeface="Helvetica" charset="0"/>
                                      </a:rPr>
                                      <m:t> </m:t>
                                    </m:r>
                                    <m:r>
                                      <m:rPr>
                                        <m:sty m:val="p"/>
                                      </m:rPr>
                                      <a:rPr lang="en-US" sz="2400" b="0" i="0" smtClean="0">
                                        <a:latin typeface="Cambria Math" panose="02040503050406030204" pitchFamily="18" charset="0"/>
                                        <a:cs typeface="Helvetica" charset="0"/>
                                      </a:rPr>
                                      <m:t>d</m:t>
                                    </m:r>
                                    <m:r>
                                      <a:rPr lang="en-US" sz="2400" b="0" i="1" smtClean="0">
                                        <a:latin typeface="Cambria Math" panose="02040503050406030204" pitchFamily="18" charset="0"/>
                                        <a:cs typeface="Helvetica" charset="0"/>
                                      </a:rPr>
                                      <m:t>𝑥</m:t>
                                    </m:r>
                                    <m:r>
                                      <a:rPr lang="en-US" sz="2400" b="0" i="1" smtClean="0">
                                        <a:latin typeface="Cambria Math" panose="02040503050406030204" pitchFamily="18" charset="0"/>
                                        <a:cs typeface="Helvetica" charset="0"/>
                                      </a:rPr>
                                      <m:t> </m:t>
                                    </m:r>
                                    <m:r>
                                      <m:rPr>
                                        <m:sty m:val="p"/>
                                      </m:rPr>
                                      <a:rPr lang="en-US" sz="2400" b="0" i="0" smtClean="0">
                                        <a:latin typeface="Cambria Math" panose="02040503050406030204" pitchFamily="18" charset="0"/>
                                        <a:cs typeface="Helvetica" charset="0"/>
                                      </a:rPr>
                                      <m:t>d</m:t>
                                    </m:r>
                                    <m:r>
                                      <a:rPr lang="en-US" sz="2400" b="0" i="1" smtClean="0">
                                        <a:latin typeface="Cambria Math" panose="02040503050406030204" pitchFamily="18" charset="0"/>
                                        <a:cs typeface="Helvetica" charset="0"/>
                                      </a:rPr>
                                      <m:t>𝑦</m:t>
                                    </m:r>
                                  </m:e>
                                </m:nary>
                              </m:e>
                            </m:nary>
                          </m:e>
                        </m:nary>
                        <m:r>
                          <a:rPr lang="en-US" sz="2400" b="0" i="0" smtClean="0">
                            <a:latin typeface="Cambria Math" panose="02040503050406030204" pitchFamily="18" charset="0"/>
                            <a:cs typeface="Helvetica" charset="0"/>
                          </a:rPr>
                          <m:t>=</m:t>
                        </m:r>
                        <m:nary>
                          <m:naryPr>
                            <m:ctrlPr>
                              <a:rPr lang="en-US" sz="2400" i="1">
                                <a:solidFill>
                                  <a:prstClr val="black"/>
                                </a:solidFill>
                                <a:latin typeface="Cambria Math" panose="02040503050406030204" pitchFamily="18" charset="0"/>
                                <a:cs typeface="Helvetica" charset="0"/>
                              </a:rPr>
                            </m:ctrlPr>
                          </m:naryPr>
                          <m:sub>
                            <m:r>
                              <m:rPr>
                                <m:brk m:alnAt="23"/>
                              </m:rPr>
                              <a:rPr lang="en-US" sz="2400" i="1">
                                <a:solidFill>
                                  <a:prstClr val="black"/>
                                </a:solidFill>
                                <a:latin typeface="Cambria Math" panose="02040503050406030204" pitchFamily="18" charset="0"/>
                                <a:cs typeface="Helvetica" charset="0"/>
                              </a:rPr>
                              <m:t>0</m:t>
                            </m:r>
                          </m:sub>
                          <m:sup>
                            <m:r>
                              <a:rPr lang="en-US" sz="2400" i="1">
                                <a:solidFill>
                                  <a:prstClr val="black"/>
                                </a:solidFill>
                                <a:latin typeface="Cambria Math" panose="02040503050406030204" pitchFamily="18" charset="0"/>
                                <a:cs typeface="Helvetica" charset="0"/>
                              </a:rPr>
                              <m:t>∞</m:t>
                            </m:r>
                          </m:sup>
                          <m:e>
                            <m:r>
                              <a:rPr lang="en-US" sz="2400" b="0" i="1" smtClean="0">
                                <a:solidFill>
                                  <a:prstClr val="black"/>
                                </a:solidFill>
                                <a:latin typeface="Cambria Math" panose="02040503050406030204" pitchFamily="18" charset="0"/>
                                <a:cs typeface="Helvetica" charset="0"/>
                              </a:rPr>
                              <m:t>𝑃</m:t>
                            </m:r>
                            <m:d>
                              <m:dPr>
                                <m:ctrlPr>
                                  <a:rPr lang="en-US" sz="2400" b="0" i="1" smtClean="0">
                                    <a:solidFill>
                                      <a:prstClr val="black"/>
                                    </a:solidFill>
                                    <a:latin typeface="Cambria Math" panose="02040503050406030204" pitchFamily="18" charset="0"/>
                                    <a:cs typeface="Helvetica" charset="0"/>
                                  </a:rPr>
                                </m:ctrlPr>
                              </m:dPr>
                              <m:e>
                                <m:r>
                                  <a:rPr lang="en-US" sz="2400" b="0" i="1" smtClean="0">
                                    <a:solidFill>
                                      <a:prstClr val="black"/>
                                    </a:solidFill>
                                    <a:latin typeface="Cambria Math" panose="02040503050406030204" pitchFamily="18" charset="0"/>
                                    <a:cs typeface="Helvetica" charset="0"/>
                                  </a:rPr>
                                  <m:t>𝑌</m:t>
                                </m:r>
                                <m:r>
                                  <a:rPr lang="en-US" sz="2400" b="0" i="1" smtClean="0">
                                    <a:solidFill>
                                      <a:prstClr val="black"/>
                                    </a:solidFill>
                                    <a:latin typeface="Cambria Math" panose="02040503050406030204" pitchFamily="18" charset="0"/>
                                    <a:cs typeface="Helvetica" charset="0"/>
                                  </a:rPr>
                                  <m:t>≥</m:t>
                                </m:r>
                                <m:r>
                                  <a:rPr lang="en-US" sz="2400" b="0" i="1" smtClean="0">
                                    <a:solidFill>
                                      <a:prstClr val="black"/>
                                    </a:solidFill>
                                    <a:latin typeface="Cambria Math" panose="02040503050406030204" pitchFamily="18" charset="0"/>
                                    <a:cs typeface="Helvetica" charset="0"/>
                                  </a:rPr>
                                  <m:t>𝑦</m:t>
                                </m:r>
                              </m:e>
                            </m:d>
                            <m:r>
                              <a:rPr lang="en-US" sz="2400" b="0" i="1" smtClean="0">
                                <a:solidFill>
                                  <a:prstClr val="black"/>
                                </a:solidFill>
                                <a:latin typeface="Cambria Math" panose="02040503050406030204" pitchFamily="18" charset="0"/>
                                <a:cs typeface="Helvetica" charset="0"/>
                              </a:rPr>
                              <m:t> </m:t>
                            </m:r>
                            <m:r>
                              <m:rPr>
                                <m:sty m:val="p"/>
                              </m:rPr>
                              <a:rPr lang="en-US" sz="2400" b="0" i="0" smtClean="0">
                                <a:solidFill>
                                  <a:prstClr val="black"/>
                                </a:solidFill>
                                <a:latin typeface="Cambria Math" panose="02040503050406030204" pitchFamily="18" charset="0"/>
                                <a:cs typeface="Helvetica" charset="0"/>
                              </a:rPr>
                              <m:t>d</m:t>
                            </m:r>
                            <m:r>
                              <a:rPr lang="en-US" sz="2400" b="0" i="1" smtClean="0">
                                <a:solidFill>
                                  <a:prstClr val="black"/>
                                </a:solidFill>
                                <a:latin typeface="Cambria Math" panose="02040503050406030204" pitchFamily="18" charset="0"/>
                                <a:cs typeface="Helvetica" charset="0"/>
                              </a:rPr>
                              <m:t>𝑦</m:t>
                            </m:r>
                          </m:e>
                        </m:nary>
                      </m:oMath>
                    </m:oMathPara>
                  </a14:m>
                  <a:endParaRPr lang="en-US" sz="2400" b="0" dirty="0" err="1">
                    <a:latin typeface="Candara" panose="020E0502030303020204" pitchFamily="34" charset="0"/>
                    <a:ea typeface="Helvetica" charset="0"/>
                    <a:cs typeface="Helvetica"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746922" y="5296640"/>
                  <a:ext cx="6760632" cy="1278940"/>
                </a:xfrm>
                <a:prstGeom prst="rect">
                  <a:avLst/>
                </a:prstGeom>
                <a:blipFill>
                  <a:blip r:embed="rId4"/>
                  <a:stretch>
                    <a:fillRect l="-11069" t="-102970" b="-1584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60400" y="4435402"/>
                  <a:ext cx="9602822" cy="9221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panose="02040503050406030204" pitchFamily="18" charset="0"/>
                          </a:rPr>
                          <m:t>𝔼</m:t>
                        </m:r>
                        <m:d>
                          <m:dPr>
                            <m:begChr m:val="["/>
                            <m:endChr m:val="]"/>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𝑌</m:t>
                            </m:r>
                          </m:e>
                        </m:d>
                        <m:r>
                          <a:rPr lang="en-US" sz="2400" i="1">
                            <a:solidFill>
                              <a:schemeClr val="tx1"/>
                            </a:solidFill>
                            <a:latin typeface="Cambria Math" panose="02040503050406030204" pitchFamily="18" charset="0"/>
                          </a:rPr>
                          <m:t>=</m:t>
                        </m:r>
                        <m:nary>
                          <m:naryPr>
                            <m:ctrlPr>
                              <a:rPr lang="en-US" sz="2400" i="1">
                                <a:solidFill>
                                  <a:schemeClr val="tx1"/>
                                </a:solidFill>
                                <a:latin typeface="Cambria Math" panose="02040503050406030204" pitchFamily="18" charset="0"/>
                              </a:rPr>
                            </m:ctrlPr>
                          </m:naryPr>
                          <m:sub>
                            <m:r>
                              <a:rPr lang="en-US" sz="2400" i="1">
                                <a:solidFill>
                                  <a:schemeClr val="tx1"/>
                                </a:solidFill>
                                <a:latin typeface="Cambria Math" panose="02040503050406030204" pitchFamily="18" charset="0"/>
                              </a:rPr>
                              <m:t>0</m:t>
                            </m:r>
                          </m:sub>
                          <m:sup>
                            <m:r>
                              <a:rPr lang="en-US" sz="2400" i="1">
                                <a:solidFill>
                                  <a:schemeClr val="tx1"/>
                                </a:solidFill>
                                <a:latin typeface="Cambria Math" panose="02040503050406030204" pitchFamily="18" charset="0"/>
                              </a:rPr>
                              <m:t>∞</m:t>
                            </m:r>
                          </m:sup>
                          <m:e>
                            <m:r>
                              <a:rPr lang="en-US" sz="2400" i="1">
                                <a:solidFill>
                                  <a:schemeClr val="tx1"/>
                                </a:solidFill>
                                <a:latin typeface="Cambria Math" panose="02040503050406030204" pitchFamily="18" charset="0"/>
                              </a:rPr>
                              <m:t>𝑥</m:t>
                            </m:r>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𝑓</m:t>
                                </m:r>
                              </m:e>
                              <m:sub>
                                <m:r>
                                  <a:rPr lang="en-US" sz="2400" i="1">
                                    <a:solidFill>
                                      <a:schemeClr val="tx1"/>
                                    </a:solidFill>
                                    <a:latin typeface="Cambria Math" panose="02040503050406030204" pitchFamily="18" charset="0"/>
                                  </a:rPr>
                                  <m:t>𝑌</m:t>
                                </m:r>
                              </m:sub>
                            </m:sSub>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𝑥</m:t>
                                </m:r>
                              </m:e>
                            </m:d>
                            <m:r>
                              <a:rPr lang="en-US" sz="2400" i="1">
                                <a:solidFill>
                                  <a:schemeClr val="tx1"/>
                                </a:solidFill>
                                <a:latin typeface="Cambria Math" panose="02040503050406030204" pitchFamily="18" charset="0"/>
                              </a:rPr>
                              <m:t> </m:t>
                            </m:r>
                            <m:r>
                              <m:rPr>
                                <m:sty m:val="p"/>
                              </m:rPr>
                              <a:rPr lang="en-US" sz="2400">
                                <a:solidFill>
                                  <a:schemeClr val="tx1"/>
                                </a:solidFill>
                                <a:latin typeface="Cambria Math" panose="02040503050406030204" pitchFamily="18" charset="0"/>
                              </a:rPr>
                              <m:t>d</m:t>
                            </m:r>
                            <m:r>
                              <a:rPr lang="en-US" sz="2400" i="1">
                                <a:solidFill>
                                  <a:schemeClr val="tx1"/>
                                </a:solidFill>
                                <a:latin typeface="Cambria Math" panose="02040503050406030204" pitchFamily="18" charset="0"/>
                              </a:rPr>
                              <m:t>𝑥</m:t>
                            </m:r>
                            <m:r>
                              <a:rPr lang="en-US" sz="2400" i="1">
                                <a:solidFill>
                                  <a:schemeClr val="tx1"/>
                                </a:solidFill>
                                <a:latin typeface="Cambria Math" panose="02040503050406030204" pitchFamily="18" charset="0"/>
                              </a:rPr>
                              <m:t>=</m:t>
                            </m:r>
                            <m:nary>
                              <m:naryPr>
                                <m:ctrlPr>
                                  <a:rPr lang="en-US" sz="2400" i="1">
                                    <a:solidFill>
                                      <a:schemeClr val="tx1"/>
                                    </a:solidFill>
                                    <a:latin typeface="Cambria Math" panose="02040503050406030204" pitchFamily="18" charset="0"/>
                                  </a:rPr>
                                </m:ctrlPr>
                              </m:naryPr>
                              <m:sub>
                                <m:r>
                                  <a:rPr lang="en-US" sz="2400" i="1">
                                    <a:solidFill>
                                      <a:schemeClr val="tx1"/>
                                    </a:solidFill>
                                    <a:latin typeface="Cambria Math" panose="02040503050406030204" pitchFamily="18" charset="0"/>
                                  </a:rPr>
                                  <m:t>0</m:t>
                                </m:r>
                              </m:sub>
                              <m:sup>
                                <m:r>
                                  <a:rPr lang="en-US" sz="2400" i="1">
                                    <a:solidFill>
                                      <a:schemeClr val="tx1"/>
                                    </a:solidFill>
                                    <a:latin typeface="Cambria Math" panose="02040503050406030204" pitchFamily="18" charset="0"/>
                                  </a:rPr>
                                  <m:t>∞</m:t>
                                </m:r>
                              </m:sup>
                              <m:e>
                                <m:d>
                                  <m:dPr>
                                    <m:ctrlPr>
                                      <a:rPr lang="en-US" sz="2400" i="1">
                                        <a:solidFill>
                                          <a:schemeClr val="tx1"/>
                                        </a:solidFill>
                                        <a:latin typeface="Cambria Math" panose="02040503050406030204" pitchFamily="18" charset="0"/>
                                      </a:rPr>
                                    </m:ctrlPr>
                                  </m:dPr>
                                  <m:e>
                                    <m:nary>
                                      <m:naryPr>
                                        <m:ctrlPr>
                                          <a:rPr lang="en-US" sz="2400" i="1">
                                            <a:solidFill>
                                              <a:schemeClr val="tx1"/>
                                            </a:solidFill>
                                            <a:latin typeface="Cambria Math" panose="02040503050406030204" pitchFamily="18" charset="0"/>
                                          </a:rPr>
                                        </m:ctrlPr>
                                      </m:naryPr>
                                      <m:sub>
                                        <m:r>
                                          <m:rPr>
                                            <m:brk m:alnAt="23"/>
                                          </m:rPr>
                                          <a:rPr lang="en-US" sz="2400" i="1">
                                            <a:solidFill>
                                              <a:schemeClr val="tx1"/>
                                            </a:solidFill>
                                            <a:latin typeface="Cambria Math" panose="02040503050406030204" pitchFamily="18" charset="0"/>
                                          </a:rPr>
                                          <m:t>0</m:t>
                                        </m:r>
                                      </m:sub>
                                      <m:sup>
                                        <m:r>
                                          <a:rPr lang="en-US" sz="2400" i="1">
                                            <a:solidFill>
                                              <a:schemeClr val="tx1"/>
                                            </a:solidFill>
                                            <a:latin typeface="Cambria Math" panose="02040503050406030204" pitchFamily="18" charset="0"/>
                                          </a:rPr>
                                          <m:t>𝑥</m:t>
                                        </m:r>
                                      </m:sup>
                                      <m:e>
                                        <m:r>
                                          <a:rPr lang="en-US" sz="2400" i="1">
                                            <a:solidFill>
                                              <a:schemeClr val="tx1"/>
                                            </a:solidFill>
                                            <a:latin typeface="Cambria Math" panose="02040503050406030204" pitchFamily="18" charset="0"/>
                                          </a:rPr>
                                          <m:t>1</m:t>
                                        </m:r>
                                      </m:e>
                                    </m:nary>
                                    <m:r>
                                      <m:rPr>
                                        <m:sty m:val="p"/>
                                      </m:rPr>
                                      <a:rPr lang="en-US" sz="2400">
                                        <a:solidFill>
                                          <a:schemeClr val="tx1"/>
                                        </a:solidFill>
                                        <a:latin typeface="Cambria Math" panose="02040503050406030204" pitchFamily="18" charset="0"/>
                                      </a:rPr>
                                      <m:t>d</m:t>
                                    </m:r>
                                    <m:r>
                                      <a:rPr lang="en-US" sz="2400" i="1">
                                        <a:solidFill>
                                          <a:schemeClr val="tx1"/>
                                        </a:solidFill>
                                        <a:latin typeface="Cambria Math" panose="02040503050406030204" pitchFamily="18" charset="0"/>
                                      </a:rPr>
                                      <m:t>𝑦</m:t>
                                    </m:r>
                                  </m:e>
                                </m:d>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𝑓</m:t>
                                    </m:r>
                                  </m:e>
                                  <m:sub>
                                    <m:r>
                                      <a:rPr lang="en-US" sz="2400" i="1">
                                        <a:solidFill>
                                          <a:schemeClr val="tx1"/>
                                        </a:solidFill>
                                        <a:latin typeface="Cambria Math" panose="02040503050406030204" pitchFamily="18" charset="0"/>
                                      </a:rPr>
                                      <m:t>𝑌</m:t>
                                    </m:r>
                                  </m:sub>
                                </m:sSub>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𝑥</m:t>
                                    </m:r>
                                  </m:e>
                                </m:d>
                                <m:r>
                                  <a:rPr lang="en-US" sz="2400" i="1">
                                    <a:solidFill>
                                      <a:schemeClr val="tx1"/>
                                    </a:solidFill>
                                    <a:latin typeface="Cambria Math" panose="02040503050406030204" pitchFamily="18" charset="0"/>
                                  </a:rPr>
                                  <m:t> </m:t>
                                </m:r>
                                <m:r>
                                  <m:rPr>
                                    <m:sty m:val="p"/>
                                  </m:rPr>
                                  <a:rPr lang="en-US" sz="2400">
                                    <a:solidFill>
                                      <a:schemeClr val="tx1"/>
                                    </a:solidFill>
                                    <a:latin typeface="Cambria Math" panose="02040503050406030204" pitchFamily="18" charset="0"/>
                                  </a:rPr>
                                  <m:t>d</m:t>
                                </m:r>
                                <m:r>
                                  <a:rPr lang="en-US" sz="2400" i="1">
                                    <a:solidFill>
                                      <a:schemeClr val="tx1"/>
                                    </a:solidFill>
                                    <a:latin typeface="Cambria Math" panose="02040503050406030204" pitchFamily="18" charset="0"/>
                                  </a:rPr>
                                  <m:t>𝑥</m:t>
                                </m:r>
                                <m:r>
                                  <a:rPr lang="en-US" sz="2400" i="1">
                                    <a:solidFill>
                                      <a:schemeClr val="tx1"/>
                                    </a:solidFill>
                                    <a:latin typeface="Cambria Math" panose="02040503050406030204" pitchFamily="18" charset="0"/>
                                  </a:rPr>
                                  <m:t>=</m:t>
                                </m:r>
                                <m:nary>
                                  <m:naryPr>
                                    <m:ctrlPr>
                                      <a:rPr lang="en-US" sz="2400" i="1">
                                        <a:solidFill>
                                          <a:schemeClr val="tx1"/>
                                        </a:solidFill>
                                        <a:latin typeface="Cambria Math" panose="02040503050406030204" pitchFamily="18" charset="0"/>
                                      </a:rPr>
                                    </m:ctrlPr>
                                  </m:naryPr>
                                  <m:sub>
                                    <m:r>
                                      <m:rPr>
                                        <m:brk m:alnAt="23"/>
                                      </m:rPr>
                                      <a:rPr lang="en-US" sz="2400" i="1">
                                        <a:solidFill>
                                          <a:schemeClr val="tx1"/>
                                        </a:solidFill>
                                        <a:latin typeface="Cambria Math" panose="02040503050406030204" pitchFamily="18" charset="0"/>
                                      </a:rPr>
                                      <m:t>0</m:t>
                                    </m:r>
                                  </m:sub>
                                  <m:sup>
                                    <m:r>
                                      <a:rPr lang="en-US" sz="2400" i="1">
                                        <a:solidFill>
                                          <a:schemeClr val="tx1"/>
                                        </a:solidFill>
                                        <a:latin typeface="Cambria Math" panose="02040503050406030204" pitchFamily="18" charset="0"/>
                                      </a:rPr>
                                      <m:t>∞</m:t>
                                    </m:r>
                                  </m:sup>
                                  <m:e>
                                    <m:nary>
                                      <m:naryPr>
                                        <m:ctrlPr>
                                          <a:rPr lang="en-US" sz="2400" i="1">
                                            <a:solidFill>
                                              <a:schemeClr val="tx1"/>
                                            </a:solidFill>
                                            <a:latin typeface="Cambria Math" panose="02040503050406030204" pitchFamily="18" charset="0"/>
                                          </a:rPr>
                                        </m:ctrlPr>
                                      </m:naryPr>
                                      <m:sub>
                                        <m:r>
                                          <m:rPr>
                                            <m:brk m:alnAt="23"/>
                                          </m:rPr>
                                          <a:rPr lang="en-US" sz="2400" i="1">
                                            <a:solidFill>
                                              <a:schemeClr val="tx1"/>
                                            </a:solidFill>
                                            <a:latin typeface="Cambria Math" panose="02040503050406030204" pitchFamily="18" charset="0"/>
                                          </a:rPr>
                                          <m:t>0</m:t>
                                        </m:r>
                                      </m:sub>
                                      <m:sup>
                                        <m:r>
                                          <a:rPr lang="en-US" sz="2400" i="1">
                                            <a:solidFill>
                                              <a:schemeClr val="tx1"/>
                                            </a:solidFill>
                                            <a:latin typeface="Cambria Math" panose="02040503050406030204" pitchFamily="18" charset="0"/>
                                          </a:rPr>
                                          <m:t>𝑥</m:t>
                                        </m:r>
                                      </m:sup>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𝑓</m:t>
                                            </m:r>
                                          </m:e>
                                          <m:sub>
                                            <m:r>
                                              <a:rPr lang="en-US" sz="2400" i="1">
                                                <a:solidFill>
                                                  <a:schemeClr val="tx1"/>
                                                </a:solidFill>
                                                <a:latin typeface="Cambria Math" panose="02040503050406030204" pitchFamily="18" charset="0"/>
                                              </a:rPr>
                                              <m:t>𝑌</m:t>
                                            </m:r>
                                          </m:sub>
                                        </m:sSub>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𝑥</m:t>
                                            </m:r>
                                          </m:e>
                                        </m:d>
                                        <m:r>
                                          <a:rPr lang="en-US" sz="2400" b="0" i="0" smtClean="0">
                                            <a:solidFill>
                                              <a:schemeClr val="tx1"/>
                                            </a:solidFill>
                                            <a:latin typeface="Cambria Math" panose="02040503050406030204" pitchFamily="18" charset="0"/>
                                          </a:rPr>
                                          <m:t> </m:t>
                                        </m:r>
                                        <m:r>
                                          <m:rPr>
                                            <m:sty m:val="p"/>
                                          </m:rPr>
                                          <a:rPr lang="en-US" sz="2400">
                                            <a:solidFill>
                                              <a:schemeClr val="tx1"/>
                                            </a:solidFill>
                                            <a:latin typeface="Cambria Math" panose="02040503050406030204" pitchFamily="18" charset="0"/>
                                          </a:rPr>
                                          <m:t>d</m:t>
                                        </m:r>
                                        <m:r>
                                          <a:rPr lang="en-US" sz="2400" i="1">
                                            <a:solidFill>
                                              <a:schemeClr val="tx1"/>
                                            </a:solidFill>
                                            <a:latin typeface="Cambria Math" panose="02040503050406030204" pitchFamily="18" charset="0"/>
                                          </a:rPr>
                                          <m:t>𝑦</m:t>
                                        </m:r>
                                        <m:r>
                                          <a:rPr lang="en-US" sz="2400" i="1">
                                            <a:solidFill>
                                              <a:schemeClr val="tx1"/>
                                            </a:solidFill>
                                            <a:latin typeface="Cambria Math" panose="02040503050406030204" pitchFamily="18" charset="0"/>
                                          </a:rPr>
                                          <m:t> </m:t>
                                        </m:r>
                                        <m:r>
                                          <m:rPr>
                                            <m:sty m:val="p"/>
                                          </m:rPr>
                                          <a:rPr lang="en-US" sz="2400">
                                            <a:solidFill>
                                              <a:schemeClr val="tx1"/>
                                            </a:solidFill>
                                            <a:latin typeface="Cambria Math" panose="02040503050406030204" pitchFamily="18" charset="0"/>
                                          </a:rPr>
                                          <m:t>d</m:t>
                                        </m:r>
                                        <m:r>
                                          <a:rPr lang="en-US" sz="2400" i="1">
                                            <a:solidFill>
                                              <a:schemeClr val="tx1"/>
                                            </a:solidFill>
                                            <a:latin typeface="Cambria Math" panose="02040503050406030204" pitchFamily="18" charset="0"/>
                                          </a:rPr>
                                          <m:t>𝑥</m:t>
                                        </m:r>
                                      </m:e>
                                    </m:nary>
                                  </m:e>
                                </m:nary>
                              </m:e>
                            </m:nary>
                          </m:e>
                        </m:nary>
                      </m:oMath>
                    </m:oMathPara>
                  </a14:m>
                  <a:endParaRPr lang="en-US" sz="2400" b="0" dirty="0" err="1">
                    <a:latin typeface="Candara" panose="020E0502030303020204" pitchFamily="34" charset="0"/>
                    <a:ea typeface="Helvetica" charset="0"/>
                    <a:cs typeface="Helvetica"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60400" y="4435402"/>
                  <a:ext cx="9602822" cy="922176"/>
                </a:xfrm>
                <a:prstGeom prst="rect">
                  <a:avLst/>
                </a:prstGeom>
                <a:blipFill>
                  <a:blip r:embed="rId5"/>
                  <a:stretch>
                    <a:fillRect/>
                  </a:stretch>
                </a:blipFill>
              </p:spPr>
              <p:txBody>
                <a:bodyPr/>
                <a:lstStyle/>
                <a:p>
                  <a:r>
                    <a:rPr lang="en-US">
                      <a:noFill/>
                    </a:rPr>
                    <a:t> </a:t>
                  </a:r>
                </a:p>
              </p:txBody>
            </p:sp>
          </mc:Fallback>
        </mc:AlternateContent>
      </p:grpSp>
      <p:pic>
        <p:nvPicPr>
          <p:cNvPr id="11" name="Picture 10">
            <a:extLst>
              <a:ext uri="{FF2B5EF4-FFF2-40B4-BE49-F238E27FC236}">
                <a16:creationId xmlns:a16="http://schemas.microsoft.com/office/drawing/2014/main" id="{B81C5CDD-7075-CA6B-3F52-322EF310AB05}"/>
              </a:ext>
            </a:extLst>
          </p:cNvPr>
          <p:cNvPicPr>
            <a:picLocks noChangeAspect="1"/>
          </p:cNvPicPr>
          <p:nvPr/>
        </p:nvPicPr>
        <p:blipFill>
          <a:blip r:embed="rId6"/>
          <a:stretch>
            <a:fillRect/>
          </a:stretch>
        </p:blipFill>
        <p:spPr>
          <a:xfrm>
            <a:off x="3746922" y="5332413"/>
            <a:ext cx="1247598" cy="1206500"/>
          </a:xfrm>
          <a:prstGeom prst="rect">
            <a:avLst/>
          </a:prstGeom>
        </p:spPr>
      </p:pic>
    </p:spTree>
    <p:extLst>
      <p:ext uri="{BB962C8B-B14F-4D97-AF65-F5344CB8AC3E}">
        <p14:creationId xmlns:p14="http://schemas.microsoft.com/office/powerpoint/2010/main" val="336507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C40C599-5EC3-EDF0-C6B9-08A54D8DE342}"/>
              </a:ext>
            </a:extLst>
          </p:cNvPr>
          <p:cNvSpPr/>
          <p:nvPr/>
        </p:nvSpPr>
        <p:spPr>
          <a:xfrm>
            <a:off x="10024533" y="5362826"/>
            <a:ext cx="1297202" cy="1220535"/>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 name="Title 1">
            <a:extLst>
              <a:ext uri="{FF2B5EF4-FFF2-40B4-BE49-F238E27FC236}">
                <a16:creationId xmlns:a16="http://schemas.microsoft.com/office/drawing/2014/main" id="{6F8488D3-870C-58E7-9EB5-C120DBA60BB1}"/>
              </a:ext>
            </a:extLst>
          </p:cNvPr>
          <p:cNvSpPr>
            <a:spLocks noGrp="1"/>
          </p:cNvSpPr>
          <p:nvPr>
            <p:ph type="title"/>
          </p:nvPr>
        </p:nvSpPr>
        <p:spPr/>
        <p:txBody>
          <a:bodyPr/>
          <a:lstStyle/>
          <a:p>
            <a:r>
              <a:rPr lang="en-US" dirty="0"/>
              <a:t>Detour – Min of I.I.D. Uniforms</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C0B9AB2-4137-7C50-E670-44CD805C59AC}"/>
                  </a:ext>
                </a:extLst>
              </p:cNvPr>
              <p:cNvSpPr/>
              <p:nvPr/>
            </p:nvSpPr>
            <p:spPr>
              <a:xfrm>
                <a:off x="8451424" y="136524"/>
                <a:ext cx="3740576" cy="461665"/>
              </a:xfrm>
              <a:prstGeom prst="rect">
                <a:avLst/>
              </a:prstGeom>
            </p:spPr>
            <p:txBody>
              <a:bodyPr wrap="none">
                <a:spAutoFit/>
              </a:bodyPr>
              <a:lstStyle/>
              <a:p>
                <a14:m>
                  <m:oMath xmlns:m="http://schemas.openxmlformats.org/officeDocument/2006/math">
                    <m:sSub>
                      <m:sSubPr>
                        <m:ctrlPr>
                          <a:rPr lang="ar-AE" sz="2400" i="1">
                            <a:solidFill>
                              <a:srgbClr val="0070C0"/>
                            </a:solidFill>
                            <a:latin typeface="Cambria Math" panose="02040503050406030204" pitchFamily="18" charset="0"/>
                            <a:ea typeface="Source Code Pro"/>
                            <a:cs typeface="Source Code Pro"/>
                            <a:sym typeface="Source Code Pro"/>
                          </a:rPr>
                        </m:ctrlPr>
                      </m:sSubPr>
                      <m:e>
                        <m:r>
                          <a:rPr lang="ar-AE" sz="2400" i="1">
                            <a:solidFill>
                              <a:srgbClr val="0070C0"/>
                            </a:solidFill>
                            <a:latin typeface="Cambria Math" panose="02040503050406030204" pitchFamily="18" charset="0"/>
                            <a:ea typeface="Source Code Pro"/>
                            <a:cs typeface="Source Code Pro"/>
                            <a:sym typeface="Source Code Pro"/>
                          </a:rPr>
                          <m:t>𝑌</m:t>
                        </m:r>
                      </m:e>
                      <m:sub>
                        <m:r>
                          <a:rPr lang="ar-AE" sz="2400" i="1">
                            <a:solidFill>
                              <a:srgbClr val="0070C0"/>
                            </a:solidFill>
                            <a:latin typeface="Cambria Math" panose="02040503050406030204" pitchFamily="18" charset="0"/>
                            <a:ea typeface="Source Code Pro"/>
                            <a:cs typeface="Source Code Pro"/>
                            <a:sym typeface="Source Code Pro"/>
                          </a:rPr>
                          <m:t>1</m:t>
                        </m:r>
                      </m:sub>
                    </m:sSub>
                    <m:r>
                      <a:rPr lang="ar-AE" sz="2400" i="1">
                        <a:solidFill>
                          <a:srgbClr val="0070C0"/>
                        </a:solidFill>
                        <a:latin typeface="Cambria Math" panose="02040503050406030204" pitchFamily="18" charset="0"/>
                        <a:ea typeface="Source Code Pro"/>
                        <a:cs typeface="Source Code Pro"/>
                        <a:sym typeface="Source Code Pro"/>
                      </a:rPr>
                      <m:t>, ⋯, </m:t>
                    </m:r>
                    <m:sSub>
                      <m:sSubPr>
                        <m:ctrlPr>
                          <a:rPr lang="ar-AE" sz="2400" i="1">
                            <a:solidFill>
                              <a:srgbClr val="0070C0"/>
                            </a:solidFill>
                            <a:latin typeface="Cambria Math" panose="02040503050406030204" pitchFamily="18" charset="0"/>
                            <a:ea typeface="Source Code Pro"/>
                            <a:cs typeface="Source Code Pro"/>
                            <a:sym typeface="Source Code Pro"/>
                          </a:rPr>
                        </m:ctrlPr>
                      </m:sSubPr>
                      <m:e>
                        <m:r>
                          <a:rPr lang="ar-AE" sz="2400" i="1">
                            <a:solidFill>
                              <a:srgbClr val="0070C0"/>
                            </a:solidFill>
                            <a:latin typeface="Cambria Math" panose="02040503050406030204" pitchFamily="18" charset="0"/>
                            <a:ea typeface="Source Code Pro"/>
                            <a:cs typeface="Source Code Pro"/>
                            <a:sym typeface="Source Code Pro"/>
                          </a:rPr>
                          <m:t>𝑌</m:t>
                        </m:r>
                      </m:e>
                      <m:sub>
                        <m:r>
                          <a:rPr lang="en-US" sz="2400" i="1">
                            <a:solidFill>
                              <a:srgbClr val="0070C0"/>
                            </a:solidFill>
                            <a:latin typeface="Cambria Math" panose="02040503050406030204" pitchFamily="18" charset="0"/>
                            <a:ea typeface="Source Code Pro"/>
                            <a:cs typeface="Source Code Pro"/>
                            <a:sym typeface="Source Code Pro"/>
                          </a:rPr>
                          <m:t>𝑚</m:t>
                        </m:r>
                      </m:sub>
                    </m:sSub>
                    <m:r>
                      <a:rPr lang="en-US" sz="2400" i="1">
                        <a:solidFill>
                          <a:srgbClr val="0070C0"/>
                        </a:solidFill>
                        <a:latin typeface="Cambria Math" panose="02040503050406030204" pitchFamily="18" charset="0"/>
                        <a:ea typeface="Source Code Pro"/>
                        <a:cs typeface="Source Code Pro"/>
                        <a:sym typeface="Source Code Pro"/>
                      </a:rPr>
                      <m:t>~</m:t>
                    </m:r>
                    <m:r>
                      <a:rPr lang="en-US" sz="2400">
                        <a:solidFill>
                          <a:srgbClr val="0070C0"/>
                        </a:solidFill>
                        <a:latin typeface="Cambria Math" panose="02040503050406030204" pitchFamily="18" charset="0"/>
                        <a:ea typeface="Source Code Pro"/>
                        <a:cs typeface="Source Code Pro"/>
                        <a:sym typeface="Source Code Pro"/>
                      </a:rPr>
                      <m:t> </m:t>
                    </m:r>
                    <m:r>
                      <m:rPr>
                        <m:sty m:val="p"/>
                      </m:rPr>
                      <a:rPr lang="en-US" sz="2400">
                        <a:solidFill>
                          <a:srgbClr val="0070C0"/>
                        </a:solidFill>
                        <a:latin typeface="Cambria Math" panose="02040503050406030204" pitchFamily="18" charset="0"/>
                        <a:ea typeface="Source Code Pro"/>
                        <a:cs typeface="Source Code Pro"/>
                        <a:sym typeface="Source Code Pro"/>
                      </a:rPr>
                      <m:t>Unif</m:t>
                    </m:r>
                    <m:d>
                      <m:dPr>
                        <m:ctrlPr>
                          <a:rPr lang="en-US" sz="2400" i="1">
                            <a:solidFill>
                              <a:srgbClr val="0070C0"/>
                            </a:solidFill>
                            <a:latin typeface="Cambria Math" panose="02040503050406030204" pitchFamily="18" charset="0"/>
                            <a:ea typeface="Source Code Pro"/>
                            <a:cs typeface="Source Code Pro"/>
                            <a:sym typeface="Source Code Pro"/>
                          </a:rPr>
                        </m:ctrlPr>
                      </m:dPr>
                      <m:e>
                        <m:r>
                          <a:rPr lang="en-US" sz="2400">
                            <a:solidFill>
                              <a:srgbClr val="0070C0"/>
                            </a:solidFill>
                            <a:latin typeface="Cambria Math" panose="02040503050406030204" pitchFamily="18" charset="0"/>
                            <a:ea typeface="Source Code Pro"/>
                            <a:cs typeface="Source Code Pro"/>
                            <a:sym typeface="Source Code Pro"/>
                          </a:rPr>
                          <m:t>0,1</m:t>
                        </m:r>
                      </m:e>
                    </m:d>
                  </m:oMath>
                </a14:m>
                <a:r>
                  <a:rPr lang="en-US" sz="2400" dirty="0">
                    <a:latin typeface="Candara" panose="020E0502030303020204" pitchFamily="34" charset="0"/>
                    <a:ea typeface="Source Code Pro"/>
                    <a:cs typeface="Source Code Pro"/>
                    <a:sym typeface="Source Code Pro"/>
                  </a:rPr>
                  <a:t> (</a:t>
                </a:r>
                <a:r>
                  <a:rPr lang="en-US" sz="2400" dirty="0" err="1">
                    <a:latin typeface="Candara" panose="020E0502030303020204" pitchFamily="34" charset="0"/>
                    <a:ea typeface="Source Code Pro"/>
                    <a:cs typeface="Source Code Pro"/>
                    <a:sym typeface="Source Code Pro"/>
                  </a:rPr>
                  <a:t>i.i.d</a:t>
                </a:r>
                <a:r>
                  <a:rPr lang="en-US" sz="2400" dirty="0">
                    <a:latin typeface="Candara" panose="020E0502030303020204" pitchFamily="34" charset="0"/>
                    <a:ea typeface="Source Code Pro"/>
                    <a:cs typeface="Source Code Pro"/>
                    <a:sym typeface="Source Code Pro"/>
                  </a:rPr>
                  <a:t>.) </a:t>
                </a:r>
                <a:endParaRPr lang="en-US" sz="2400" dirty="0">
                  <a:latin typeface="Candara" panose="020E0502030303020204" pitchFamily="34" charset="0"/>
                </a:endParaRPr>
              </a:p>
            </p:txBody>
          </p:sp>
        </mc:Choice>
        <mc:Fallback xmlns="">
          <p:sp>
            <p:nvSpPr>
              <p:cNvPr id="4" name="Rectangle 3">
                <a:extLst>
                  <a:ext uri="{FF2B5EF4-FFF2-40B4-BE49-F238E27FC236}">
                    <a16:creationId xmlns:a16="http://schemas.microsoft.com/office/drawing/2014/main" id="{2C0B9AB2-4137-7C50-E670-44CD805C59AC}"/>
                  </a:ext>
                </a:extLst>
              </p:cNvPr>
              <p:cNvSpPr>
                <a:spLocks noRot="1" noChangeAspect="1" noMove="1" noResize="1" noEditPoints="1" noAdjustHandles="1" noChangeArrowheads="1" noChangeShapeType="1" noTextEdit="1"/>
              </p:cNvSpPr>
              <p:nvPr/>
            </p:nvSpPr>
            <p:spPr>
              <a:xfrm>
                <a:off x="8451424" y="136524"/>
                <a:ext cx="3740576" cy="461665"/>
              </a:xfrm>
              <a:prstGeom prst="rect">
                <a:avLst/>
              </a:prstGeom>
              <a:blipFill>
                <a:blip r:embed="rId2"/>
                <a:stretch>
                  <a:fillRect l="-326" t="-10526" r="-146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50A18E1-AEE4-32C5-B89B-D3EBCB7BBAF8}"/>
                  </a:ext>
                </a:extLst>
              </p:cNvPr>
              <p:cNvSpPr/>
              <p:nvPr/>
            </p:nvSpPr>
            <p:spPr>
              <a:xfrm>
                <a:off x="8548283" y="644732"/>
                <a:ext cx="277345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ea typeface="Source Code Pro"/>
                          <a:cs typeface="Source Code Pro"/>
                          <a:sym typeface="Source Code Pro"/>
                        </a:rPr>
                        <m:t>𝑌</m:t>
                      </m:r>
                      <m:r>
                        <a:rPr lang="en-US" sz="2400" b="0" i="1" smtClean="0">
                          <a:solidFill>
                            <a:srgbClr val="0070C0"/>
                          </a:solidFill>
                          <a:latin typeface="Cambria Math" panose="02040503050406030204" pitchFamily="18" charset="0"/>
                          <a:ea typeface="Source Code Pro"/>
                          <a:cs typeface="Source Code Pro"/>
                          <a:sym typeface="Source Code Pro"/>
                        </a:rPr>
                        <m:t>=</m:t>
                      </m:r>
                      <m:r>
                        <m:rPr>
                          <m:sty m:val="p"/>
                        </m:rPr>
                        <a:rPr lang="en-US" sz="2400">
                          <a:solidFill>
                            <a:srgbClr val="0070C0"/>
                          </a:solidFill>
                          <a:latin typeface="Cambria Math" panose="02040503050406030204" pitchFamily="18" charset="0"/>
                          <a:ea typeface="Source Code Pro"/>
                          <a:cs typeface="Source Code Pro"/>
                          <a:sym typeface="Source Code Pro"/>
                        </a:rPr>
                        <m:t>min</m:t>
                      </m:r>
                      <m:d>
                        <m:dPr>
                          <m:begChr m:val="{"/>
                          <m:endChr m:val="}"/>
                          <m:ctrlPr>
                            <a:rPr lang="en-US" sz="2400" i="1">
                              <a:solidFill>
                                <a:srgbClr val="0070C0"/>
                              </a:solidFill>
                              <a:latin typeface="Cambria Math" panose="02040503050406030204" pitchFamily="18" charset="0"/>
                              <a:ea typeface="Source Code Pro"/>
                              <a:cs typeface="Source Code Pro"/>
                              <a:sym typeface="Source Code Pro"/>
                            </a:rPr>
                          </m:ctrlPr>
                        </m:dPr>
                        <m:e>
                          <m:sSub>
                            <m:sSubPr>
                              <m:ctrlPr>
                                <a:rPr lang="ar-AE" sz="2400" i="1">
                                  <a:solidFill>
                                    <a:srgbClr val="0070C0"/>
                                  </a:solidFill>
                                  <a:latin typeface="Cambria Math" panose="02040503050406030204" pitchFamily="18" charset="0"/>
                                  <a:ea typeface="Source Code Pro"/>
                                  <a:cs typeface="Source Code Pro"/>
                                  <a:sym typeface="Source Code Pro"/>
                                </a:rPr>
                              </m:ctrlPr>
                            </m:sSubPr>
                            <m:e>
                              <m:r>
                                <a:rPr lang="ar-AE" sz="2400" i="1">
                                  <a:solidFill>
                                    <a:srgbClr val="0070C0"/>
                                  </a:solidFill>
                                  <a:latin typeface="Cambria Math" panose="02040503050406030204" pitchFamily="18" charset="0"/>
                                  <a:ea typeface="Source Code Pro"/>
                                  <a:cs typeface="Source Code Pro"/>
                                  <a:sym typeface="Source Code Pro"/>
                                </a:rPr>
                                <m:t>𝑌</m:t>
                              </m:r>
                            </m:e>
                            <m:sub>
                              <m:r>
                                <a:rPr lang="ar-AE" sz="2400" i="1">
                                  <a:solidFill>
                                    <a:srgbClr val="0070C0"/>
                                  </a:solidFill>
                                  <a:latin typeface="Cambria Math" panose="02040503050406030204" pitchFamily="18" charset="0"/>
                                  <a:ea typeface="Source Code Pro"/>
                                  <a:cs typeface="Source Code Pro"/>
                                  <a:sym typeface="Source Code Pro"/>
                                </a:rPr>
                                <m:t>1</m:t>
                              </m:r>
                            </m:sub>
                          </m:sSub>
                          <m:r>
                            <a:rPr lang="ar-AE" sz="2400" i="1">
                              <a:solidFill>
                                <a:srgbClr val="0070C0"/>
                              </a:solidFill>
                              <a:latin typeface="Cambria Math" panose="02040503050406030204" pitchFamily="18" charset="0"/>
                              <a:ea typeface="Source Code Pro"/>
                              <a:cs typeface="Source Code Pro"/>
                              <a:sym typeface="Source Code Pro"/>
                            </a:rPr>
                            <m:t>, ⋯, </m:t>
                          </m:r>
                          <m:sSub>
                            <m:sSubPr>
                              <m:ctrlPr>
                                <a:rPr lang="ar-AE" sz="2400" i="1">
                                  <a:solidFill>
                                    <a:srgbClr val="0070C0"/>
                                  </a:solidFill>
                                  <a:latin typeface="Cambria Math" panose="02040503050406030204" pitchFamily="18" charset="0"/>
                                  <a:ea typeface="Source Code Pro"/>
                                  <a:cs typeface="Source Code Pro"/>
                                  <a:sym typeface="Source Code Pro"/>
                                </a:rPr>
                              </m:ctrlPr>
                            </m:sSubPr>
                            <m:e>
                              <m:r>
                                <a:rPr lang="ar-AE" sz="2400" i="1">
                                  <a:solidFill>
                                    <a:srgbClr val="0070C0"/>
                                  </a:solidFill>
                                  <a:latin typeface="Cambria Math" panose="02040503050406030204" pitchFamily="18" charset="0"/>
                                  <a:ea typeface="Source Code Pro"/>
                                  <a:cs typeface="Source Code Pro"/>
                                  <a:sym typeface="Source Code Pro"/>
                                </a:rPr>
                                <m:t>𝑌</m:t>
                              </m:r>
                            </m:e>
                            <m:sub>
                              <m:r>
                                <a:rPr lang="en-US" sz="2400" i="1">
                                  <a:solidFill>
                                    <a:srgbClr val="0070C0"/>
                                  </a:solidFill>
                                  <a:latin typeface="Cambria Math" panose="02040503050406030204" pitchFamily="18" charset="0"/>
                                  <a:ea typeface="Source Code Pro"/>
                                  <a:cs typeface="Source Code Pro"/>
                                  <a:sym typeface="Source Code Pro"/>
                                </a:rPr>
                                <m:t>𝑚</m:t>
                              </m:r>
                            </m:sub>
                          </m:sSub>
                        </m:e>
                      </m:d>
                    </m:oMath>
                  </m:oMathPara>
                </a14:m>
                <a:endParaRPr lang="en-US" sz="2400" dirty="0">
                  <a:latin typeface="Candara" panose="020E0502030303020204" pitchFamily="34" charset="0"/>
                </a:endParaRPr>
              </a:p>
            </p:txBody>
          </p:sp>
        </mc:Choice>
        <mc:Fallback xmlns="">
          <p:sp>
            <p:nvSpPr>
              <p:cNvPr id="5" name="Rectangle 4">
                <a:extLst>
                  <a:ext uri="{FF2B5EF4-FFF2-40B4-BE49-F238E27FC236}">
                    <a16:creationId xmlns:a16="http://schemas.microsoft.com/office/drawing/2014/main" id="{250A18E1-AEE4-32C5-B89B-D3EBCB7BBAF8}"/>
                  </a:ext>
                </a:extLst>
              </p:cNvPr>
              <p:cNvSpPr>
                <a:spLocks noRot="1" noChangeAspect="1" noMove="1" noResize="1" noEditPoints="1" noAdjustHandles="1" noChangeArrowheads="1" noChangeShapeType="1" noTextEdit="1"/>
              </p:cNvSpPr>
              <p:nvPr/>
            </p:nvSpPr>
            <p:spPr>
              <a:xfrm>
                <a:off x="8548283" y="644732"/>
                <a:ext cx="2773452" cy="461665"/>
              </a:xfrm>
              <a:prstGeom prst="rect">
                <a:avLst/>
              </a:prstGeom>
              <a:blipFill>
                <a:blip r:embed="rId3"/>
                <a:stretch>
                  <a:fillRect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D89DEE0C-74D6-776B-F10D-7949F73DB284}"/>
                  </a:ext>
                </a:extLst>
              </p:cNvPr>
              <p:cNvSpPr txBox="1">
                <a:spLocks/>
              </p:cNvSpPr>
              <p:nvPr/>
            </p:nvSpPr>
            <p:spPr>
              <a:xfrm>
                <a:off x="660400" y="1090028"/>
                <a:ext cx="7412257" cy="2625527"/>
              </a:xfrm>
              <a:prstGeom prst="rect">
                <a:avLst/>
              </a:prstGeom>
              <a:ln>
                <a:solidFill>
                  <a:srgbClr val="036A18"/>
                </a:solidFill>
                <a:prstDash val="dash"/>
              </a:ln>
            </p:spPr>
            <p:txBody>
              <a:bodyPr wrap="square" lIns="182880" tIns="182880" rIns="182880" bIns="182880">
                <a:spAutoFit/>
              </a:bodyPr>
              <a:lstStyle>
                <a:lvl1pPr marL="342900" indent="-342900" algn="l" defTabSz="457200" rtl="0" eaLnBrk="1" latinLnBrk="0" hangingPunct="1">
                  <a:spcBef>
                    <a:spcPct val="20000"/>
                  </a:spcBef>
                  <a:buFont typeface="Arial"/>
                  <a:buChar char="•"/>
                  <a:defRPr sz="32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b="1" dirty="0">
                    <a:solidFill>
                      <a:srgbClr val="036A18"/>
                    </a:solidFill>
                  </a:rPr>
                  <a:t>Useful fact.</a:t>
                </a:r>
                <a:r>
                  <a:rPr lang="en-US" sz="2800" dirty="0">
                    <a:solidFill>
                      <a:srgbClr val="0070C0"/>
                    </a:solidFill>
                    <a:ea typeface="Helvetica" charset="0"/>
                    <a:cs typeface="Helvetica" charset="0"/>
                  </a:rPr>
                  <a:t> </a:t>
                </a:r>
                <a:r>
                  <a:rPr lang="en-US" sz="2800" dirty="0">
                    <a:ea typeface="Helvetica" charset="0"/>
                    <a:cs typeface="Helvetica" charset="0"/>
                  </a:rPr>
                  <a:t>For any continuous random variable </a:t>
                </a:r>
                <a14:m>
                  <m:oMath xmlns:m="http://schemas.openxmlformats.org/officeDocument/2006/math">
                    <m:r>
                      <a:rPr lang="en-US" sz="2800" b="0" i="1" smtClean="0">
                        <a:solidFill>
                          <a:srgbClr val="0070C0"/>
                        </a:solidFill>
                        <a:latin typeface="Cambria Math" panose="02040503050406030204" pitchFamily="18" charset="0"/>
                        <a:ea typeface="Helvetica" charset="0"/>
                        <a:cs typeface="Helvetica" charset="0"/>
                      </a:rPr>
                      <m:t>𝑌</m:t>
                    </m:r>
                  </m:oMath>
                </a14:m>
                <a:r>
                  <a:rPr lang="en-US" sz="2800" dirty="0"/>
                  <a:t> taking non-negative values</a:t>
                </a:r>
              </a:p>
              <a:p>
                <a:pPr marL="0" indent="0" algn="ctr">
                  <a:lnSpc>
                    <a:spcPct val="150000"/>
                  </a:lnSpc>
                  <a:buFont typeface="Arial"/>
                  <a:buNone/>
                </a:pPr>
                <a14:m>
                  <m:oMathPara xmlns:m="http://schemas.openxmlformats.org/officeDocument/2006/math">
                    <m:oMathParaPr>
                      <m:jc m:val="centerGroup"/>
                    </m:oMathParaPr>
                    <m:oMath xmlns:m="http://schemas.openxmlformats.org/officeDocument/2006/math">
                      <m:r>
                        <a:rPr lang="en-US" sz="2800" b="0" i="1" smtClean="0">
                          <a:solidFill>
                            <a:srgbClr val="0070C0"/>
                          </a:solidFill>
                          <a:latin typeface="Cambria Math" panose="02040503050406030204" pitchFamily="18" charset="0"/>
                        </a:rPr>
                        <m:t>𝔼</m:t>
                      </m:r>
                      <m:d>
                        <m:dPr>
                          <m:begChr m:val="["/>
                          <m:endChr m:val="]"/>
                          <m:ctrlPr>
                            <a:rPr lang="en-US" sz="2800" b="0" i="1" smtClean="0">
                              <a:solidFill>
                                <a:srgbClr val="0070C0"/>
                              </a:solidFill>
                              <a:latin typeface="Cambria Math" panose="02040503050406030204" pitchFamily="18" charset="0"/>
                            </a:rPr>
                          </m:ctrlPr>
                        </m:dPr>
                        <m:e>
                          <m:r>
                            <a:rPr lang="en-US" sz="2800" b="0" i="1" smtClean="0">
                              <a:solidFill>
                                <a:srgbClr val="0070C0"/>
                              </a:solidFill>
                              <a:latin typeface="Cambria Math" panose="02040503050406030204" pitchFamily="18" charset="0"/>
                            </a:rPr>
                            <m:t>𝑌</m:t>
                          </m:r>
                        </m:e>
                      </m:d>
                      <m:r>
                        <a:rPr lang="en-US" sz="2800" b="0" i="1" smtClean="0">
                          <a:solidFill>
                            <a:srgbClr val="0070C0"/>
                          </a:solidFill>
                          <a:latin typeface="Cambria Math" panose="02040503050406030204" pitchFamily="18" charset="0"/>
                        </a:rPr>
                        <m:t>=</m:t>
                      </m:r>
                      <m:nary>
                        <m:naryPr>
                          <m:ctrlPr>
                            <a:rPr lang="en-US" sz="2800" b="0" i="1" smtClean="0">
                              <a:solidFill>
                                <a:srgbClr val="0070C0"/>
                              </a:solidFill>
                              <a:latin typeface="Cambria Math" panose="02040503050406030204" pitchFamily="18" charset="0"/>
                            </a:rPr>
                          </m:ctrlPr>
                        </m:naryPr>
                        <m:sub>
                          <m:r>
                            <a:rPr lang="en-US" sz="2800" b="0" i="1" smtClean="0">
                              <a:solidFill>
                                <a:srgbClr val="0070C0"/>
                              </a:solidFill>
                              <a:latin typeface="Cambria Math" panose="02040503050406030204" pitchFamily="18" charset="0"/>
                            </a:rPr>
                            <m:t>0</m:t>
                          </m:r>
                        </m:sub>
                        <m:sup>
                          <m:r>
                            <a:rPr lang="en-US" sz="2800" b="0" i="1" smtClean="0">
                              <a:solidFill>
                                <a:srgbClr val="0070C0"/>
                              </a:solidFill>
                              <a:latin typeface="Cambria Math" panose="02040503050406030204" pitchFamily="18" charset="0"/>
                            </a:rPr>
                            <m:t>∞</m:t>
                          </m:r>
                        </m:sup>
                        <m:e>
                          <m:r>
                            <a:rPr lang="en-US" sz="2800" b="0" i="1" smtClean="0">
                              <a:solidFill>
                                <a:srgbClr val="0070C0"/>
                              </a:solidFill>
                              <a:latin typeface="Cambria Math" panose="02040503050406030204" pitchFamily="18" charset="0"/>
                            </a:rPr>
                            <m:t>𝑃</m:t>
                          </m:r>
                          <m:d>
                            <m:dPr>
                              <m:ctrlPr>
                                <a:rPr lang="en-US" sz="2800" b="0" i="1" smtClean="0">
                                  <a:solidFill>
                                    <a:srgbClr val="0070C0"/>
                                  </a:solidFill>
                                  <a:latin typeface="Cambria Math" panose="02040503050406030204" pitchFamily="18" charset="0"/>
                                </a:rPr>
                              </m:ctrlPr>
                            </m:dPr>
                            <m:e>
                              <m:r>
                                <a:rPr lang="en-US" sz="2800" b="0" i="1" smtClean="0">
                                  <a:solidFill>
                                    <a:srgbClr val="0070C0"/>
                                  </a:solidFill>
                                  <a:latin typeface="Cambria Math" panose="02040503050406030204" pitchFamily="18" charset="0"/>
                                </a:rPr>
                                <m:t>𝑌</m:t>
                              </m:r>
                              <m:r>
                                <a:rPr lang="en-US" sz="2800" b="0" i="1" smtClean="0">
                                  <a:solidFill>
                                    <a:srgbClr val="0070C0"/>
                                  </a:solidFill>
                                  <a:latin typeface="Cambria Math" panose="02040503050406030204" pitchFamily="18" charset="0"/>
                                </a:rPr>
                                <m:t>≥</m:t>
                              </m:r>
                              <m:r>
                                <a:rPr lang="en-US" sz="2800" b="0" i="1" smtClean="0">
                                  <a:solidFill>
                                    <a:srgbClr val="0070C0"/>
                                  </a:solidFill>
                                  <a:latin typeface="Cambria Math" panose="02040503050406030204" pitchFamily="18" charset="0"/>
                                </a:rPr>
                                <m:t>𝑦</m:t>
                              </m:r>
                            </m:e>
                          </m:d>
                          <m:r>
                            <m:rPr>
                              <m:sty m:val="p"/>
                            </m:rPr>
                            <a:rPr lang="en-US" sz="2800" b="0" i="0" smtClean="0">
                              <a:solidFill>
                                <a:srgbClr val="0070C0"/>
                              </a:solidFill>
                              <a:latin typeface="Cambria Math" panose="02040503050406030204" pitchFamily="18" charset="0"/>
                            </a:rPr>
                            <m:t>d</m:t>
                          </m:r>
                          <m:r>
                            <a:rPr lang="en-US" sz="2800" b="0" i="1" smtClean="0">
                              <a:solidFill>
                                <a:srgbClr val="0070C0"/>
                              </a:solidFill>
                              <a:latin typeface="Cambria Math" panose="02040503050406030204" pitchFamily="18" charset="0"/>
                            </a:rPr>
                            <m:t>𝑦</m:t>
                          </m:r>
                        </m:e>
                      </m:nary>
                    </m:oMath>
                  </m:oMathPara>
                </a14:m>
                <a:endParaRPr lang="en-US" sz="2800" dirty="0">
                  <a:solidFill>
                    <a:srgbClr val="0070C0"/>
                  </a:solidFill>
                </a:endParaRPr>
              </a:p>
            </p:txBody>
          </p:sp>
        </mc:Choice>
        <mc:Fallback xmlns="">
          <p:sp>
            <p:nvSpPr>
              <p:cNvPr id="11" name="Content Placeholder 2">
                <a:extLst>
                  <a:ext uri="{FF2B5EF4-FFF2-40B4-BE49-F238E27FC236}">
                    <a16:creationId xmlns:a16="http://schemas.microsoft.com/office/drawing/2014/main" id="{D89DEE0C-74D6-776B-F10D-7949F73DB284}"/>
                  </a:ext>
                </a:extLst>
              </p:cNvPr>
              <p:cNvSpPr txBox="1">
                <a:spLocks noRot="1" noChangeAspect="1" noMove="1" noResize="1" noEditPoints="1" noAdjustHandles="1" noChangeArrowheads="1" noChangeShapeType="1" noTextEdit="1"/>
              </p:cNvSpPr>
              <p:nvPr/>
            </p:nvSpPr>
            <p:spPr>
              <a:xfrm>
                <a:off x="660400" y="1090028"/>
                <a:ext cx="7412257" cy="2625527"/>
              </a:xfrm>
              <a:prstGeom prst="rect">
                <a:avLst/>
              </a:prstGeom>
              <a:blipFill>
                <a:blip r:embed="rId4"/>
                <a:stretch>
                  <a:fillRect l="-513" t="-16268" b="-85646"/>
                </a:stretch>
              </a:blipFill>
              <a:ln>
                <a:solidFill>
                  <a:srgbClr val="036A18"/>
                </a:solidFill>
                <a:prstDash val="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8F600C6C-5979-C843-4613-271C64F6DB90}"/>
                  </a:ext>
                </a:extLst>
              </p:cNvPr>
              <p:cNvSpPr/>
              <p:nvPr/>
            </p:nvSpPr>
            <p:spPr>
              <a:xfrm>
                <a:off x="929534" y="4408809"/>
                <a:ext cx="1503360"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solidFill>
                            <a:srgbClr val="0070C0"/>
                          </a:solidFill>
                          <a:latin typeface="Cambria Math" panose="02040503050406030204" pitchFamily="18" charset="0"/>
                        </a:rPr>
                        <m:t>𝔼</m:t>
                      </m:r>
                      <m:d>
                        <m:dPr>
                          <m:begChr m:val="["/>
                          <m:endChr m:val="]"/>
                          <m:ctrlPr>
                            <a:rPr lang="en-US" sz="3200" i="1">
                              <a:solidFill>
                                <a:srgbClr val="0070C0"/>
                              </a:solidFill>
                              <a:latin typeface="Cambria Math" panose="02040503050406030204" pitchFamily="18" charset="0"/>
                            </a:rPr>
                          </m:ctrlPr>
                        </m:dPr>
                        <m:e>
                          <m:r>
                            <a:rPr lang="en-US" sz="3200" b="0" i="1" smtClean="0">
                              <a:solidFill>
                                <a:srgbClr val="0070C0"/>
                              </a:solidFill>
                              <a:latin typeface="Cambria Math" panose="02040503050406030204" pitchFamily="18" charset="0"/>
                            </a:rPr>
                            <m:t>𝑌</m:t>
                          </m:r>
                        </m:e>
                      </m:d>
                      <m:r>
                        <a:rPr lang="en-US" sz="3200" b="0" i="1" smtClean="0">
                          <a:solidFill>
                            <a:srgbClr val="0070C0"/>
                          </a:solidFill>
                          <a:latin typeface="Cambria Math" panose="02040503050406030204" pitchFamily="18" charset="0"/>
                        </a:rPr>
                        <m:t>=</m:t>
                      </m:r>
                    </m:oMath>
                  </m:oMathPara>
                </a14:m>
                <a:endParaRPr lang="en-US" sz="3200" dirty="0">
                  <a:latin typeface="Candara" panose="020E0502030303020204" pitchFamily="34" charset="0"/>
                </a:endParaRPr>
              </a:p>
            </p:txBody>
          </p:sp>
        </mc:Choice>
        <mc:Fallback xmlns="">
          <p:sp>
            <p:nvSpPr>
              <p:cNvPr id="12" name="Rectangle 11">
                <a:extLst>
                  <a:ext uri="{FF2B5EF4-FFF2-40B4-BE49-F238E27FC236}">
                    <a16:creationId xmlns:a16="http://schemas.microsoft.com/office/drawing/2014/main" id="{8F600C6C-5979-C843-4613-271C64F6DB90}"/>
                  </a:ext>
                </a:extLst>
              </p:cNvPr>
              <p:cNvSpPr>
                <a:spLocks noRot="1" noChangeAspect="1" noMove="1" noResize="1" noEditPoints="1" noAdjustHandles="1" noChangeArrowheads="1" noChangeShapeType="1" noTextEdit="1"/>
              </p:cNvSpPr>
              <p:nvPr/>
            </p:nvSpPr>
            <p:spPr>
              <a:xfrm>
                <a:off x="929534" y="4408809"/>
                <a:ext cx="1503360"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04EBFB7F-CA68-541D-25C6-D02D6929B749}"/>
                  </a:ext>
                </a:extLst>
              </p:cNvPr>
              <p:cNvSpPr/>
              <p:nvPr/>
            </p:nvSpPr>
            <p:spPr>
              <a:xfrm>
                <a:off x="2229694" y="4123794"/>
                <a:ext cx="3057055" cy="1154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trlPr>
                            <a:rPr lang="en-US" sz="3200" i="1" smtClean="0">
                              <a:solidFill>
                                <a:srgbClr val="0070C0"/>
                              </a:solidFill>
                              <a:latin typeface="Cambria Math" panose="02040503050406030204" pitchFamily="18" charset="0"/>
                            </a:rPr>
                          </m:ctrlPr>
                        </m:naryPr>
                        <m:sub>
                          <m:r>
                            <a:rPr lang="en-US" sz="3200" b="0" i="1" smtClean="0">
                              <a:solidFill>
                                <a:srgbClr val="0070C0"/>
                              </a:solidFill>
                              <a:latin typeface="Cambria Math" panose="02040503050406030204" pitchFamily="18" charset="0"/>
                            </a:rPr>
                            <m:t>0</m:t>
                          </m:r>
                        </m:sub>
                        <m:sup>
                          <m:r>
                            <a:rPr lang="en-US" sz="3200" i="1">
                              <a:solidFill>
                                <a:srgbClr val="0070C0"/>
                              </a:solidFill>
                              <a:latin typeface="Cambria Math" panose="02040503050406030204" pitchFamily="18" charset="0"/>
                            </a:rPr>
                            <m:t>∞</m:t>
                          </m:r>
                        </m:sup>
                        <m:e>
                          <m:r>
                            <a:rPr lang="en-US" sz="3200" i="1">
                              <a:solidFill>
                                <a:srgbClr val="0070C0"/>
                              </a:solidFill>
                              <a:latin typeface="Cambria Math" panose="02040503050406030204" pitchFamily="18" charset="0"/>
                            </a:rPr>
                            <m:t>𝑃</m:t>
                          </m:r>
                          <m:d>
                            <m:dPr>
                              <m:ctrlPr>
                                <a:rPr lang="en-US" sz="3200" i="1">
                                  <a:solidFill>
                                    <a:srgbClr val="0070C0"/>
                                  </a:solidFill>
                                  <a:latin typeface="Cambria Math" panose="02040503050406030204" pitchFamily="18" charset="0"/>
                                </a:rPr>
                              </m:ctrlPr>
                            </m:dPr>
                            <m:e>
                              <m:r>
                                <a:rPr lang="en-US" sz="3200" b="0" i="1" smtClean="0">
                                  <a:solidFill>
                                    <a:srgbClr val="0070C0"/>
                                  </a:solidFill>
                                  <a:latin typeface="Cambria Math" panose="02040503050406030204" pitchFamily="18" charset="0"/>
                                </a:rPr>
                                <m:t>𝑌</m:t>
                              </m:r>
                              <m:r>
                                <a:rPr lang="en-US" sz="3200" i="1">
                                  <a:solidFill>
                                    <a:srgbClr val="0070C0"/>
                                  </a:solidFill>
                                  <a:latin typeface="Cambria Math" panose="02040503050406030204" pitchFamily="18" charset="0"/>
                                </a:rPr>
                                <m:t>≥</m:t>
                              </m:r>
                              <m:r>
                                <a:rPr lang="en-US" sz="3200" b="0" i="1" smtClean="0">
                                  <a:solidFill>
                                    <a:srgbClr val="0070C0"/>
                                  </a:solidFill>
                                  <a:latin typeface="Cambria Math" panose="02040503050406030204" pitchFamily="18" charset="0"/>
                                </a:rPr>
                                <m:t>𝑦</m:t>
                              </m:r>
                            </m:e>
                          </m:d>
                          <m:r>
                            <m:rPr>
                              <m:sty m:val="p"/>
                            </m:rPr>
                            <a:rPr lang="en-US" sz="3200">
                              <a:solidFill>
                                <a:srgbClr val="0070C0"/>
                              </a:solidFill>
                              <a:latin typeface="Cambria Math" panose="02040503050406030204" pitchFamily="18" charset="0"/>
                            </a:rPr>
                            <m:t>d</m:t>
                          </m:r>
                          <m:r>
                            <a:rPr lang="en-US" sz="3200" b="0" i="1" smtClean="0">
                              <a:solidFill>
                                <a:srgbClr val="0070C0"/>
                              </a:solidFill>
                              <a:latin typeface="Cambria Math" panose="02040503050406030204" pitchFamily="18" charset="0"/>
                            </a:rPr>
                            <m:t>𝑦</m:t>
                          </m:r>
                        </m:e>
                      </m:nary>
                    </m:oMath>
                  </m:oMathPara>
                </a14:m>
                <a:endParaRPr lang="en-US" sz="3200" dirty="0">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04EBFB7F-CA68-541D-25C6-D02D6929B749}"/>
                  </a:ext>
                </a:extLst>
              </p:cNvPr>
              <p:cNvSpPr>
                <a:spLocks noRot="1" noChangeAspect="1" noMove="1" noResize="1" noEditPoints="1" noAdjustHandles="1" noChangeArrowheads="1" noChangeShapeType="1" noTextEdit="1"/>
              </p:cNvSpPr>
              <p:nvPr/>
            </p:nvSpPr>
            <p:spPr>
              <a:xfrm>
                <a:off x="2229694" y="4123794"/>
                <a:ext cx="3057055" cy="1154803"/>
              </a:xfrm>
              <a:prstGeom prst="rect">
                <a:avLst/>
              </a:prstGeom>
              <a:blipFill>
                <a:blip r:embed="rId6"/>
                <a:stretch>
                  <a:fillRect l="-50826" t="-171739" b="-25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512F581C-4B84-A752-1357-FAFD7440A997}"/>
                  </a:ext>
                </a:extLst>
              </p:cNvPr>
              <p:cNvSpPr/>
              <p:nvPr/>
            </p:nvSpPr>
            <p:spPr>
              <a:xfrm>
                <a:off x="5134349" y="4080064"/>
                <a:ext cx="3261534" cy="11985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0070C0"/>
                          </a:solidFill>
                          <a:latin typeface="Cambria Math" panose="02040503050406030204" pitchFamily="18" charset="0"/>
                        </a:rPr>
                        <m:t>=</m:t>
                      </m:r>
                      <m:nary>
                        <m:naryPr>
                          <m:ctrlPr>
                            <a:rPr lang="en-US" sz="3200" i="1" smtClean="0">
                              <a:solidFill>
                                <a:srgbClr val="0070C0"/>
                              </a:solidFill>
                              <a:latin typeface="Cambria Math" panose="02040503050406030204" pitchFamily="18" charset="0"/>
                            </a:rPr>
                          </m:ctrlPr>
                        </m:naryPr>
                        <m:sub>
                          <m:r>
                            <a:rPr lang="en-US" sz="3200" b="0" i="1" smtClean="0">
                              <a:solidFill>
                                <a:srgbClr val="0070C0"/>
                              </a:solidFill>
                              <a:latin typeface="Cambria Math" panose="02040503050406030204" pitchFamily="18" charset="0"/>
                            </a:rPr>
                            <m:t>0</m:t>
                          </m:r>
                        </m:sub>
                        <m:sup>
                          <m:r>
                            <a:rPr lang="en-US" sz="3200" b="0" i="1" smtClean="0">
                              <a:solidFill>
                                <a:srgbClr val="0070C0"/>
                              </a:solidFill>
                              <a:latin typeface="Cambria Math" panose="02040503050406030204" pitchFamily="18" charset="0"/>
                            </a:rPr>
                            <m:t>1</m:t>
                          </m:r>
                        </m:sup>
                        <m:e>
                          <m:sSup>
                            <m:sSupPr>
                              <m:ctrlPr>
                                <a:rPr lang="en-US" sz="3200" b="0" i="1" smtClean="0">
                                  <a:solidFill>
                                    <a:srgbClr val="0070C0"/>
                                  </a:solidFill>
                                  <a:latin typeface="Cambria Math" panose="02040503050406030204" pitchFamily="18" charset="0"/>
                                </a:rPr>
                              </m:ctrlPr>
                            </m:sSupPr>
                            <m:e>
                              <m:d>
                                <m:dPr>
                                  <m:ctrlPr>
                                    <a:rPr lang="en-US" sz="3200" b="0" i="1" smtClean="0">
                                      <a:solidFill>
                                        <a:srgbClr val="0070C0"/>
                                      </a:solidFill>
                                      <a:latin typeface="Cambria Math" panose="02040503050406030204" pitchFamily="18" charset="0"/>
                                    </a:rPr>
                                  </m:ctrlPr>
                                </m:dPr>
                                <m:e>
                                  <m:r>
                                    <a:rPr lang="en-US" sz="3200" b="0" i="1" smtClean="0">
                                      <a:solidFill>
                                        <a:srgbClr val="0070C0"/>
                                      </a:solidFill>
                                      <a:latin typeface="Cambria Math" panose="02040503050406030204" pitchFamily="18" charset="0"/>
                                    </a:rPr>
                                    <m:t>1−</m:t>
                                  </m:r>
                                  <m:r>
                                    <a:rPr lang="en-US" sz="3200" b="0" i="1" smtClean="0">
                                      <a:solidFill>
                                        <a:srgbClr val="0070C0"/>
                                      </a:solidFill>
                                      <a:latin typeface="Cambria Math" panose="02040503050406030204" pitchFamily="18" charset="0"/>
                                    </a:rPr>
                                    <m:t>𝑦</m:t>
                                  </m:r>
                                </m:e>
                              </m:d>
                            </m:e>
                            <m:sup>
                              <m:r>
                                <a:rPr lang="en-US" sz="3200" b="0" i="1" smtClean="0">
                                  <a:solidFill>
                                    <a:srgbClr val="0070C0"/>
                                  </a:solidFill>
                                  <a:latin typeface="Cambria Math" panose="02040503050406030204" pitchFamily="18" charset="0"/>
                                </a:rPr>
                                <m:t>𝑚</m:t>
                              </m:r>
                            </m:sup>
                          </m:sSup>
                          <m:r>
                            <m:rPr>
                              <m:sty m:val="p"/>
                            </m:rPr>
                            <a:rPr lang="en-US" sz="3200">
                              <a:solidFill>
                                <a:srgbClr val="0070C0"/>
                              </a:solidFill>
                              <a:latin typeface="Cambria Math" panose="02040503050406030204" pitchFamily="18" charset="0"/>
                            </a:rPr>
                            <m:t>d</m:t>
                          </m:r>
                          <m:r>
                            <a:rPr lang="en-US" sz="3200" b="0" i="1" smtClean="0">
                              <a:solidFill>
                                <a:srgbClr val="0070C0"/>
                              </a:solidFill>
                              <a:latin typeface="Cambria Math" panose="02040503050406030204" pitchFamily="18" charset="0"/>
                            </a:rPr>
                            <m:t>𝑦</m:t>
                          </m:r>
                        </m:e>
                      </m:nary>
                    </m:oMath>
                  </m:oMathPara>
                </a14:m>
                <a:endParaRPr lang="en-US" sz="3200" dirty="0">
                  <a:latin typeface="Candara" panose="020E0502030303020204" pitchFamily="34" charset="0"/>
                </a:endParaRPr>
              </a:p>
            </p:txBody>
          </p:sp>
        </mc:Choice>
        <mc:Fallback xmlns="">
          <p:sp>
            <p:nvSpPr>
              <p:cNvPr id="14" name="Rectangle 13">
                <a:extLst>
                  <a:ext uri="{FF2B5EF4-FFF2-40B4-BE49-F238E27FC236}">
                    <a16:creationId xmlns:a16="http://schemas.microsoft.com/office/drawing/2014/main" id="{512F581C-4B84-A752-1357-FAFD7440A997}"/>
                  </a:ext>
                </a:extLst>
              </p:cNvPr>
              <p:cNvSpPr>
                <a:spLocks noRot="1" noChangeAspect="1" noMove="1" noResize="1" noEditPoints="1" noAdjustHandles="1" noChangeArrowheads="1" noChangeShapeType="1" noTextEdit="1"/>
              </p:cNvSpPr>
              <p:nvPr/>
            </p:nvSpPr>
            <p:spPr>
              <a:xfrm>
                <a:off x="5134349" y="4080064"/>
                <a:ext cx="3261534" cy="1198533"/>
              </a:xfrm>
              <a:prstGeom prst="rect">
                <a:avLst/>
              </a:prstGeom>
              <a:blipFill>
                <a:blip r:embed="rId7"/>
                <a:stretch>
                  <a:fillRect l="-36187" t="-164211" b="-24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44507000-8305-3C23-402F-4110DC4C1B1D}"/>
                  </a:ext>
                </a:extLst>
              </p:cNvPr>
              <p:cNvSpPr/>
              <p:nvPr/>
            </p:nvSpPr>
            <p:spPr>
              <a:xfrm>
                <a:off x="1949015" y="5278597"/>
                <a:ext cx="4520661" cy="13513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0070C0"/>
                          </a:solidFill>
                          <a:latin typeface="Cambria Math" panose="02040503050406030204" pitchFamily="18" charset="0"/>
                        </a:rPr>
                        <m:t>=</m:t>
                      </m:r>
                      <m:sSubSup>
                        <m:sSubSupPr>
                          <m:ctrlPr>
                            <a:rPr lang="en-US" sz="3200" b="0" i="1" smtClean="0">
                              <a:solidFill>
                                <a:srgbClr val="0070C0"/>
                              </a:solidFill>
                              <a:latin typeface="Cambria Math" panose="02040503050406030204" pitchFamily="18" charset="0"/>
                            </a:rPr>
                          </m:ctrlPr>
                        </m:sSubSupPr>
                        <m:e>
                          <m:d>
                            <m:dPr>
                              <m:begChr m:val=""/>
                              <m:endChr m:val="|"/>
                              <m:ctrlPr>
                                <a:rPr lang="en-US" sz="3200" b="0" i="1" smtClean="0">
                                  <a:solidFill>
                                    <a:srgbClr val="0070C0"/>
                                  </a:solidFill>
                                  <a:latin typeface="Cambria Math" panose="02040503050406030204" pitchFamily="18" charset="0"/>
                                </a:rPr>
                              </m:ctrlPr>
                            </m:dPr>
                            <m:e>
                              <m:sSup>
                                <m:sSupPr>
                                  <m:ctrlPr>
                                    <a:rPr lang="en-US" sz="3200" i="1">
                                      <a:solidFill>
                                        <a:srgbClr val="0070C0"/>
                                      </a:solidFill>
                                      <a:latin typeface="Cambria Math" panose="02040503050406030204" pitchFamily="18" charset="0"/>
                                    </a:rPr>
                                  </m:ctrlPr>
                                </m:sSupPr>
                                <m:e>
                                  <m:r>
                                    <a:rPr lang="en-US" sz="3200" i="1">
                                      <a:solidFill>
                                        <a:srgbClr val="0070C0"/>
                                      </a:solidFill>
                                      <a:latin typeface="Cambria Math" panose="02040503050406030204" pitchFamily="18" charset="0"/>
                                    </a:rPr>
                                    <m:t>−</m:t>
                                  </m:r>
                                  <m:f>
                                    <m:fPr>
                                      <m:ctrlPr>
                                        <a:rPr lang="en-US" sz="3200" i="1">
                                          <a:solidFill>
                                            <a:srgbClr val="0070C0"/>
                                          </a:solidFill>
                                          <a:latin typeface="Cambria Math" panose="02040503050406030204" pitchFamily="18" charset="0"/>
                                        </a:rPr>
                                      </m:ctrlPr>
                                    </m:fPr>
                                    <m:num>
                                      <m:r>
                                        <a:rPr lang="en-US" sz="3200" i="1">
                                          <a:solidFill>
                                            <a:srgbClr val="0070C0"/>
                                          </a:solidFill>
                                          <a:latin typeface="Cambria Math" panose="02040503050406030204" pitchFamily="18" charset="0"/>
                                        </a:rPr>
                                        <m:t>1</m:t>
                                      </m:r>
                                    </m:num>
                                    <m:den>
                                      <m:r>
                                        <a:rPr lang="en-US" sz="3200" i="1">
                                          <a:solidFill>
                                            <a:srgbClr val="0070C0"/>
                                          </a:solidFill>
                                          <a:latin typeface="Cambria Math" panose="02040503050406030204" pitchFamily="18" charset="0"/>
                                        </a:rPr>
                                        <m:t>𝑚</m:t>
                                      </m:r>
                                      <m:r>
                                        <a:rPr lang="en-US" sz="3200" i="1">
                                          <a:solidFill>
                                            <a:srgbClr val="0070C0"/>
                                          </a:solidFill>
                                          <a:latin typeface="Cambria Math" panose="02040503050406030204" pitchFamily="18" charset="0"/>
                                        </a:rPr>
                                        <m:t>+1</m:t>
                                      </m:r>
                                    </m:den>
                                  </m:f>
                                  <m:d>
                                    <m:dPr>
                                      <m:ctrlPr>
                                        <a:rPr lang="en-US" sz="3200" i="1">
                                          <a:solidFill>
                                            <a:srgbClr val="0070C0"/>
                                          </a:solidFill>
                                          <a:latin typeface="Cambria Math" panose="02040503050406030204" pitchFamily="18" charset="0"/>
                                        </a:rPr>
                                      </m:ctrlPr>
                                    </m:dPr>
                                    <m:e>
                                      <m:r>
                                        <a:rPr lang="en-US" sz="3200" i="1">
                                          <a:solidFill>
                                            <a:srgbClr val="0070C0"/>
                                          </a:solidFill>
                                          <a:latin typeface="Cambria Math" panose="02040503050406030204" pitchFamily="18" charset="0"/>
                                        </a:rPr>
                                        <m:t>1−</m:t>
                                      </m:r>
                                      <m:r>
                                        <a:rPr lang="en-US" sz="3200" i="1">
                                          <a:solidFill>
                                            <a:srgbClr val="0070C0"/>
                                          </a:solidFill>
                                          <a:latin typeface="Cambria Math" panose="02040503050406030204" pitchFamily="18" charset="0"/>
                                        </a:rPr>
                                        <m:t>𝑦</m:t>
                                      </m:r>
                                    </m:e>
                                  </m:d>
                                </m:e>
                                <m:sup>
                                  <m:r>
                                    <a:rPr lang="en-US" sz="3200" i="1">
                                      <a:solidFill>
                                        <a:srgbClr val="0070C0"/>
                                      </a:solidFill>
                                      <a:latin typeface="Cambria Math" panose="02040503050406030204" pitchFamily="18" charset="0"/>
                                    </a:rPr>
                                    <m:t>𝑚</m:t>
                                  </m:r>
                                  <m:r>
                                    <a:rPr lang="en-US" sz="3200" i="1">
                                      <a:solidFill>
                                        <a:srgbClr val="0070C0"/>
                                      </a:solidFill>
                                      <a:latin typeface="Cambria Math" panose="02040503050406030204" pitchFamily="18" charset="0"/>
                                    </a:rPr>
                                    <m:t>+1</m:t>
                                  </m:r>
                                </m:sup>
                              </m:sSup>
                            </m:e>
                          </m:d>
                        </m:e>
                        <m:sub>
                          <m:r>
                            <a:rPr lang="en-US" sz="3200" b="0" i="1" smtClean="0">
                              <a:solidFill>
                                <a:srgbClr val="0070C0"/>
                              </a:solidFill>
                              <a:latin typeface="Cambria Math" panose="02040503050406030204" pitchFamily="18" charset="0"/>
                            </a:rPr>
                            <m:t>0</m:t>
                          </m:r>
                        </m:sub>
                        <m:sup>
                          <m:r>
                            <a:rPr lang="en-US" sz="3200" b="0" i="1" smtClean="0">
                              <a:solidFill>
                                <a:srgbClr val="0070C0"/>
                              </a:solidFill>
                              <a:latin typeface="Cambria Math" panose="02040503050406030204" pitchFamily="18" charset="0"/>
                            </a:rPr>
                            <m:t>1</m:t>
                          </m:r>
                        </m:sup>
                      </m:sSubSup>
                    </m:oMath>
                  </m:oMathPara>
                </a14:m>
                <a:endParaRPr lang="en-US" sz="3200" dirty="0">
                  <a:latin typeface="Candara" panose="020E0502030303020204" pitchFamily="34" charset="0"/>
                </a:endParaRPr>
              </a:p>
            </p:txBody>
          </p:sp>
        </mc:Choice>
        <mc:Fallback xmlns="">
          <p:sp>
            <p:nvSpPr>
              <p:cNvPr id="15" name="Rectangle 14">
                <a:extLst>
                  <a:ext uri="{FF2B5EF4-FFF2-40B4-BE49-F238E27FC236}">
                    <a16:creationId xmlns:a16="http://schemas.microsoft.com/office/drawing/2014/main" id="{44507000-8305-3C23-402F-4110DC4C1B1D}"/>
                  </a:ext>
                </a:extLst>
              </p:cNvPr>
              <p:cNvSpPr>
                <a:spLocks noRot="1" noChangeAspect="1" noMove="1" noResize="1" noEditPoints="1" noAdjustHandles="1" noChangeArrowheads="1" noChangeShapeType="1" noTextEdit="1"/>
              </p:cNvSpPr>
              <p:nvPr/>
            </p:nvSpPr>
            <p:spPr>
              <a:xfrm>
                <a:off x="1949015" y="5278597"/>
                <a:ext cx="4520661" cy="1351396"/>
              </a:xfrm>
              <a:prstGeom prst="rect">
                <a:avLst/>
              </a:prstGeom>
              <a:blipFill>
                <a:blip r:embed="rId8"/>
                <a:stretch>
                  <a:fillRect t="-173148" r="-34734" b="-253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0A919FDB-ACBD-47AD-944F-DC79CE4F166E}"/>
                  </a:ext>
                </a:extLst>
              </p:cNvPr>
              <p:cNvSpPr/>
              <p:nvPr/>
            </p:nvSpPr>
            <p:spPr>
              <a:xfrm>
                <a:off x="6432690" y="5405426"/>
                <a:ext cx="4953728" cy="10279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a:solidFill>
                            <a:srgbClr val="0070C0"/>
                          </a:solidFill>
                          <a:latin typeface="Cambria Math" panose="02040503050406030204" pitchFamily="18" charset="0"/>
                        </a:rPr>
                        <m:t>=0−</m:t>
                      </m:r>
                      <m:d>
                        <m:dPr>
                          <m:ctrlPr>
                            <a:rPr lang="en-US" sz="3200" i="1">
                              <a:solidFill>
                                <a:srgbClr val="0070C0"/>
                              </a:solidFill>
                              <a:latin typeface="Cambria Math" panose="02040503050406030204" pitchFamily="18" charset="0"/>
                            </a:rPr>
                          </m:ctrlPr>
                        </m:dPr>
                        <m:e>
                          <m:r>
                            <a:rPr lang="en-US" sz="3200" i="1">
                              <a:solidFill>
                                <a:srgbClr val="0070C0"/>
                              </a:solidFill>
                              <a:latin typeface="Cambria Math" panose="02040503050406030204" pitchFamily="18" charset="0"/>
                            </a:rPr>
                            <m:t>−</m:t>
                          </m:r>
                          <m:f>
                            <m:fPr>
                              <m:ctrlPr>
                                <a:rPr lang="en-US" sz="3200" i="1">
                                  <a:solidFill>
                                    <a:srgbClr val="0070C0"/>
                                  </a:solidFill>
                                  <a:latin typeface="Cambria Math" panose="02040503050406030204" pitchFamily="18" charset="0"/>
                                </a:rPr>
                              </m:ctrlPr>
                            </m:fPr>
                            <m:num>
                              <m:r>
                                <a:rPr lang="en-US" sz="3200" i="1">
                                  <a:solidFill>
                                    <a:srgbClr val="0070C0"/>
                                  </a:solidFill>
                                  <a:latin typeface="Cambria Math" panose="02040503050406030204" pitchFamily="18" charset="0"/>
                                </a:rPr>
                                <m:t>1</m:t>
                              </m:r>
                            </m:num>
                            <m:den>
                              <m:r>
                                <a:rPr lang="en-US" sz="3200" i="1">
                                  <a:solidFill>
                                    <a:srgbClr val="0070C0"/>
                                  </a:solidFill>
                                  <a:latin typeface="Cambria Math" panose="02040503050406030204" pitchFamily="18" charset="0"/>
                                </a:rPr>
                                <m:t>𝑚</m:t>
                              </m:r>
                              <m:r>
                                <a:rPr lang="en-US" sz="3200" i="1">
                                  <a:solidFill>
                                    <a:srgbClr val="0070C0"/>
                                  </a:solidFill>
                                  <a:latin typeface="Cambria Math" panose="02040503050406030204" pitchFamily="18" charset="0"/>
                                </a:rPr>
                                <m:t>+1 </m:t>
                              </m:r>
                            </m:den>
                          </m:f>
                        </m:e>
                      </m:d>
                      <m:r>
                        <a:rPr lang="en-US" sz="3200" i="1">
                          <a:solidFill>
                            <a:srgbClr val="0070C0"/>
                          </a:solidFill>
                          <a:latin typeface="Cambria Math" panose="02040503050406030204" pitchFamily="18" charset="0"/>
                        </a:rPr>
                        <m:t>=</m:t>
                      </m:r>
                      <m:f>
                        <m:fPr>
                          <m:ctrlPr>
                            <a:rPr lang="en-US" sz="3200" i="1">
                              <a:solidFill>
                                <a:srgbClr val="0070C0"/>
                              </a:solidFill>
                              <a:latin typeface="Cambria Math" panose="02040503050406030204" pitchFamily="18" charset="0"/>
                            </a:rPr>
                          </m:ctrlPr>
                        </m:fPr>
                        <m:num>
                          <m:r>
                            <a:rPr lang="en-US" sz="3200" i="1">
                              <a:solidFill>
                                <a:srgbClr val="0070C0"/>
                              </a:solidFill>
                              <a:latin typeface="Cambria Math" panose="02040503050406030204" pitchFamily="18" charset="0"/>
                            </a:rPr>
                            <m:t>1</m:t>
                          </m:r>
                        </m:num>
                        <m:den>
                          <m:r>
                            <a:rPr lang="en-US" sz="3200" i="1">
                              <a:solidFill>
                                <a:srgbClr val="0070C0"/>
                              </a:solidFill>
                              <a:latin typeface="Cambria Math" panose="02040503050406030204" pitchFamily="18" charset="0"/>
                            </a:rPr>
                            <m:t>𝑚</m:t>
                          </m:r>
                          <m:r>
                            <a:rPr lang="en-US" sz="3200" i="1">
                              <a:solidFill>
                                <a:srgbClr val="0070C0"/>
                              </a:solidFill>
                              <a:latin typeface="Cambria Math" panose="02040503050406030204" pitchFamily="18" charset="0"/>
                            </a:rPr>
                            <m:t>+1</m:t>
                          </m:r>
                        </m:den>
                      </m:f>
                    </m:oMath>
                  </m:oMathPara>
                </a14:m>
                <a:endParaRPr lang="en-US" sz="3200" dirty="0">
                  <a:latin typeface="Candara" panose="020E0502030303020204" pitchFamily="34" charset="0"/>
                </a:endParaRPr>
              </a:p>
            </p:txBody>
          </p:sp>
        </mc:Choice>
        <mc:Fallback xmlns="">
          <p:sp>
            <p:nvSpPr>
              <p:cNvPr id="16" name="Rectangle 15">
                <a:extLst>
                  <a:ext uri="{FF2B5EF4-FFF2-40B4-BE49-F238E27FC236}">
                    <a16:creationId xmlns:a16="http://schemas.microsoft.com/office/drawing/2014/main" id="{0A919FDB-ACBD-47AD-944F-DC79CE4F166E}"/>
                  </a:ext>
                </a:extLst>
              </p:cNvPr>
              <p:cNvSpPr>
                <a:spLocks noRot="1" noChangeAspect="1" noMove="1" noResize="1" noEditPoints="1" noAdjustHandles="1" noChangeArrowheads="1" noChangeShapeType="1" noTextEdit="1"/>
              </p:cNvSpPr>
              <p:nvPr/>
            </p:nvSpPr>
            <p:spPr>
              <a:xfrm>
                <a:off x="6432690" y="5405426"/>
                <a:ext cx="4953728" cy="1027974"/>
              </a:xfrm>
              <a:prstGeom prst="rect">
                <a:avLst/>
              </a:prstGeom>
              <a:blipFill>
                <a:blip r:embed="rId9"/>
                <a:stretch>
                  <a:fillRect b="-21951"/>
                </a:stretch>
              </a:blipFill>
            </p:spPr>
            <p:txBody>
              <a:bodyPr/>
              <a:lstStyle/>
              <a:p>
                <a:r>
                  <a:rPr lang="en-US">
                    <a:noFill/>
                  </a:rPr>
                  <a:t> </a:t>
                </a:r>
              </a:p>
            </p:txBody>
          </p:sp>
        </mc:Fallback>
      </mc:AlternateContent>
    </p:spTree>
    <p:extLst>
      <p:ext uri="{BB962C8B-B14F-4D97-AF65-F5344CB8AC3E}">
        <p14:creationId xmlns:p14="http://schemas.microsoft.com/office/powerpoint/2010/main" val="254798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D04AD-6A53-5F42-80EB-ABF03DC44AB1}"/>
              </a:ext>
            </a:extLst>
          </p:cNvPr>
          <p:cNvSpPr>
            <a:spLocks noGrp="1"/>
          </p:cNvSpPr>
          <p:nvPr>
            <p:ph type="title"/>
          </p:nvPr>
        </p:nvSpPr>
        <p:spPr/>
        <p:txBody>
          <a:bodyPr/>
          <a:lstStyle/>
          <a:p>
            <a:r>
              <a:rPr lang="en-US" dirty="0"/>
              <a:t>Today: Counting </a:t>
            </a:r>
            <a:r>
              <a:rPr lang="en-US" u="sng" dirty="0"/>
              <a:t>distinct</a:t>
            </a:r>
            <a:r>
              <a:rPr lang="en-US" dirty="0"/>
              <a:t> elements</a:t>
            </a:r>
          </a:p>
        </p:txBody>
      </p:sp>
      <p:sp>
        <p:nvSpPr>
          <p:cNvPr id="5" name="Title 1">
            <a:extLst>
              <a:ext uri="{FF2B5EF4-FFF2-40B4-BE49-F238E27FC236}">
                <a16:creationId xmlns:a16="http://schemas.microsoft.com/office/drawing/2014/main" id="{83A66149-DEBD-2247-B756-F2AA5FEBC425}"/>
              </a:ext>
            </a:extLst>
          </p:cNvPr>
          <p:cNvSpPr txBox="1">
            <a:spLocks/>
          </p:cNvSpPr>
          <p:nvPr/>
        </p:nvSpPr>
        <p:spPr>
          <a:xfrm>
            <a:off x="660400" y="1304867"/>
            <a:ext cx="11360800" cy="1068000"/>
          </a:xfrm>
          <a:prstGeom prst="rect">
            <a:avLst/>
          </a:prstGeom>
        </p:spPr>
        <p:txBody>
          <a:bodyPr spcFirstLastPara="1" vert="horz" wrap="square" lIns="91425" tIns="91425" rIns="91425" bIns="91425" rtlCol="0" anchor="t" anchorCtr="0">
            <a:noAutofit/>
          </a:bodyPr>
          <a:lstStyle>
            <a:lvl1pPr lvl="0" algn="l" defTabSz="457200" rtl="0" eaLnBrk="1" latinLnBrk="0" hangingPunct="1">
              <a:spcBef>
                <a:spcPts val="0"/>
              </a:spcBef>
              <a:spcAft>
                <a:spcPts val="0"/>
              </a:spcAft>
              <a:buSzPts val="4200"/>
              <a:buNone/>
              <a:defRPr sz="3200" b="1" i="0" kern="1200">
                <a:solidFill>
                  <a:schemeClr val="accent1">
                    <a:lumMod val="75000"/>
                  </a:schemeClr>
                </a:solidFill>
                <a:latin typeface="Candara" panose="020E0502030303020204" pitchFamily="34" charset="0"/>
                <a:ea typeface="Helvetica Neue Condensed" panose="02000503000000020004" pitchFamily="2" charset="0"/>
                <a:cs typeface="Helvetica Neue Condensed" panose="02000503000000020004" pitchFamily="2" charset="0"/>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r>
              <a:rPr lang="en-US" sz="4000" dirty="0">
                <a:solidFill>
                  <a:srgbClr val="FF0000"/>
                </a:solidFill>
              </a:rPr>
              <a:t>32,   </a:t>
            </a:r>
            <a:r>
              <a:rPr lang="en-US" sz="4000" dirty="0">
                <a:solidFill>
                  <a:srgbClr val="00B050"/>
                </a:solidFill>
              </a:rPr>
              <a:t>12,</a:t>
            </a:r>
            <a:r>
              <a:rPr lang="en-US" sz="4000" dirty="0"/>
              <a:t>   14,   </a:t>
            </a:r>
            <a:r>
              <a:rPr lang="en-US" sz="4000" dirty="0">
                <a:solidFill>
                  <a:srgbClr val="FF0000"/>
                </a:solidFill>
              </a:rPr>
              <a:t>32,</a:t>
            </a:r>
            <a:r>
              <a:rPr lang="en-US" sz="4000" dirty="0"/>
              <a:t>   </a:t>
            </a:r>
            <a:r>
              <a:rPr lang="en-US" sz="4000" dirty="0">
                <a:solidFill>
                  <a:srgbClr val="7030A0"/>
                </a:solidFill>
              </a:rPr>
              <a:t>7,   </a:t>
            </a:r>
            <a:r>
              <a:rPr lang="en-US" sz="4000" dirty="0">
                <a:solidFill>
                  <a:srgbClr val="00B050"/>
                </a:solidFill>
              </a:rPr>
              <a:t>12,</a:t>
            </a:r>
            <a:r>
              <a:rPr lang="en-US" sz="4000" dirty="0"/>
              <a:t>   </a:t>
            </a:r>
            <a:r>
              <a:rPr lang="en-US" sz="4000" dirty="0">
                <a:solidFill>
                  <a:srgbClr val="FF0000"/>
                </a:solidFill>
              </a:rPr>
              <a:t>32,</a:t>
            </a:r>
            <a:r>
              <a:rPr lang="en-US" sz="4000" dirty="0"/>
              <a:t>    </a:t>
            </a:r>
            <a:r>
              <a:rPr lang="en-US" sz="4000" dirty="0">
                <a:solidFill>
                  <a:srgbClr val="7030A0"/>
                </a:solidFill>
              </a:rPr>
              <a:t>7,    </a:t>
            </a:r>
            <a:r>
              <a:rPr lang="en-US" sz="4000" dirty="0">
                <a:solidFill>
                  <a:srgbClr val="FF0000"/>
                </a:solidFill>
              </a:rPr>
              <a:t>32,</a:t>
            </a:r>
            <a:r>
              <a:rPr lang="en-US" sz="4000" dirty="0"/>
              <a:t>    </a:t>
            </a:r>
            <a:r>
              <a:rPr lang="en-US" sz="4000" dirty="0">
                <a:solidFill>
                  <a:srgbClr val="00B050"/>
                </a:solidFill>
              </a:rPr>
              <a:t>12,</a:t>
            </a:r>
            <a:r>
              <a:rPr lang="en-US" sz="4000" dirty="0"/>
              <a:t>   </a:t>
            </a:r>
            <a:r>
              <a:rPr lang="en-US" sz="4000" dirty="0">
                <a:solidFill>
                  <a:srgbClr val="FFC000"/>
                </a:solidFill>
              </a:rPr>
              <a:t>4</a:t>
            </a:r>
          </a:p>
        </p:txBody>
      </p:sp>
      <p:sp>
        <p:nvSpPr>
          <p:cNvPr id="6" name="Google Shape;64;p14">
            <a:extLst>
              <a:ext uri="{FF2B5EF4-FFF2-40B4-BE49-F238E27FC236}">
                <a16:creationId xmlns:a16="http://schemas.microsoft.com/office/drawing/2014/main" id="{0AA81ECD-B104-6548-920B-806E530154F4}"/>
              </a:ext>
            </a:extLst>
          </p:cNvPr>
          <p:cNvSpPr txBox="1"/>
          <p:nvPr/>
        </p:nvSpPr>
        <p:spPr>
          <a:xfrm>
            <a:off x="807785" y="2372867"/>
            <a:ext cx="8482567" cy="4318000"/>
          </a:xfrm>
          <a:prstGeom prst="rect">
            <a:avLst/>
          </a:prstGeom>
          <a:noFill/>
          <a:ln>
            <a:noFill/>
          </a:ln>
        </p:spPr>
        <p:txBody>
          <a:bodyPr spcFirstLastPara="1" wrap="square" lIns="121900" tIns="121900" rIns="121900" bIns="121900" anchor="t" anchorCtr="0">
            <a:noAutofit/>
          </a:bodyPr>
          <a:lstStyle/>
          <a:p>
            <a:r>
              <a:rPr lang="en" sz="2933" b="1" dirty="0">
                <a:solidFill>
                  <a:srgbClr val="C00000"/>
                </a:solidFill>
                <a:latin typeface="Candara" panose="020E0502030303020204" pitchFamily="34" charset="0"/>
                <a:ea typeface="Source Code Pro"/>
                <a:cs typeface="Source Code Pro"/>
                <a:sym typeface="Source Code Pro"/>
              </a:rPr>
              <a:t>Application</a:t>
            </a:r>
          </a:p>
          <a:p>
            <a:endParaRPr lang="en" sz="2933" dirty="0">
              <a:latin typeface="Candara" panose="020E0502030303020204" pitchFamily="34" charset="0"/>
              <a:ea typeface="Source Code Pro"/>
              <a:cs typeface="Source Code Pro"/>
              <a:sym typeface="Source Code Pro"/>
            </a:endParaRPr>
          </a:p>
          <a:p>
            <a:r>
              <a:rPr lang="en" sz="2933" dirty="0">
                <a:latin typeface="Candara" panose="020E0502030303020204" pitchFamily="34" charset="0"/>
                <a:ea typeface="Source Code Pro"/>
                <a:cs typeface="Source Code Pro"/>
                <a:sym typeface="Source Code Pro"/>
              </a:rPr>
              <a:t>You are the content manager at YouTube, and you are trying to figure out the </a:t>
            </a:r>
            <a:r>
              <a:rPr lang="en" sz="2933" b="1" dirty="0">
                <a:latin typeface="Candara" panose="020E0502030303020204" pitchFamily="34" charset="0"/>
                <a:ea typeface="Source Code Pro"/>
                <a:cs typeface="Source Code Pro"/>
                <a:sym typeface="Source Code Pro"/>
              </a:rPr>
              <a:t>distinct</a:t>
            </a:r>
            <a:r>
              <a:rPr lang="en" sz="2933" dirty="0">
                <a:latin typeface="Candara" panose="020E0502030303020204" pitchFamily="34" charset="0"/>
                <a:ea typeface="Source Code Pro"/>
                <a:cs typeface="Source Code Pro"/>
                <a:sym typeface="Source Code Pro"/>
              </a:rPr>
              <a:t> view count for a video. How do we do that?</a:t>
            </a:r>
            <a:endParaRPr sz="2933" dirty="0">
              <a:latin typeface="Candara" panose="020E0502030303020204" pitchFamily="34" charset="0"/>
              <a:ea typeface="Source Code Pro"/>
              <a:cs typeface="Source Code Pro"/>
              <a:sym typeface="Source Code Pro"/>
            </a:endParaRPr>
          </a:p>
          <a:p>
            <a:endParaRPr sz="2933" dirty="0">
              <a:latin typeface="Candara" panose="020E0502030303020204" pitchFamily="34" charset="0"/>
              <a:ea typeface="Source Code Pro"/>
              <a:cs typeface="Source Code Pro"/>
              <a:sym typeface="Source Code Pro"/>
            </a:endParaRPr>
          </a:p>
          <a:p>
            <a:r>
              <a:rPr lang="en" sz="2933" dirty="0">
                <a:latin typeface="Candara" panose="020E0502030303020204" pitchFamily="34" charset="0"/>
                <a:ea typeface="Source Code Pro"/>
                <a:cs typeface="Source Code Pro"/>
                <a:sym typeface="Source Code Pro"/>
              </a:rPr>
              <a:t>Note: A person can view their favorite videos several times, but they only count as 1 </a:t>
            </a:r>
            <a:r>
              <a:rPr lang="en" sz="2933" b="1" dirty="0">
                <a:latin typeface="Candara" panose="020E0502030303020204" pitchFamily="34" charset="0"/>
                <a:ea typeface="Source Code Pro"/>
                <a:cs typeface="Source Code Pro"/>
                <a:sym typeface="Source Code Pro"/>
              </a:rPr>
              <a:t>distinct</a:t>
            </a:r>
            <a:r>
              <a:rPr lang="en" sz="2933" dirty="0">
                <a:latin typeface="Candara" panose="020E0502030303020204" pitchFamily="34" charset="0"/>
                <a:ea typeface="Source Code Pro"/>
                <a:cs typeface="Source Code Pro"/>
                <a:sym typeface="Source Code Pro"/>
              </a:rPr>
              <a:t> view!</a:t>
            </a:r>
            <a:endParaRPr sz="2933" dirty="0">
              <a:latin typeface="Candara" panose="020E0502030303020204" pitchFamily="34" charset="0"/>
              <a:ea typeface="Source Code Pro"/>
              <a:cs typeface="Source Code Pro"/>
              <a:sym typeface="Source Code Pro"/>
            </a:endParaRPr>
          </a:p>
        </p:txBody>
      </p:sp>
      <p:pic>
        <p:nvPicPr>
          <p:cNvPr id="8" name="Google Shape;63;p14" descr="Social, Social Networks, Icon, Network">
            <a:extLst>
              <a:ext uri="{FF2B5EF4-FFF2-40B4-BE49-F238E27FC236}">
                <a16:creationId xmlns:a16="http://schemas.microsoft.com/office/drawing/2014/main" id="{CDA1B957-502E-2747-AE53-317606C939BF}"/>
              </a:ext>
            </a:extLst>
          </p:cNvPr>
          <p:cNvPicPr preferRelativeResize="0"/>
          <p:nvPr/>
        </p:nvPicPr>
        <p:blipFill>
          <a:blip r:embed="rId3">
            <a:alphaModFix/>
          </a:blip>
          <a:stretch>
            <a:fillRect/>
          </a:stretch>
        </p:blipFill>
        <p:spPr>
          <a:xfrm>
            <a:off x="8408482" y="2372867"/>
            <a:ext cx="4318000" cy="4318000"/>
          </a:xfrm>
          <a:prstGeom prst="rect">
            <a:avLst/>
          </a:prstGeom>
          <a:noFill/>
          <a:ln>
            <a:noFill/>
          </a:ln>
        </p:spPr>
      </p:pic>
    </p:spTree>
    <p:extLst>
      <p:ext uri="{BB962C8B-B14F-4D97-AF65-F5344CB8AC3E}">
        <p14:creationId xmlns:p14="http://schemas.microsoft.com/office/powerpoint/2010/main" val="798858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0264F-6D33-8A97-1BC9-57FD43FB17C2}"/>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076CE33B-4E32-9AF6-F80B-A4D677F3E726}"/>
                  </a:ext>
                </a:extLst>
              </p:cNvPr>
              <p:cNvSpPr txBox="1">
                <a:spLocks/>
              </p:cNvSpPr>
              <p:nvPr/>
            </p:nvSpPr>
            <p:spPr>
              <a:xfrm>
                <a:off x="306832" y="321932"/>
                <a:ext cx="7412257" cy="2993897"/>
              </a:xfrm>
              <a:prstGeom prst="rect">
                <a:avLst/>
              </a:prstGeom>
              <a:ln>
                <a:solidFill>
                  <a:srgbClr val="036A18"/>
                </a:solidFill>
                <a:prstDash val="dash"/>
              </a:ln>
            </p:spPr>
            <p:txBody>
              <a:bodyPr wrap="square" lIns="182880" tIns="182880" rIns="182880" bIns="182880">
                <a:spAutoFit/>
              </a:bodyPr>
              <a:lstStyle>
                <a:lvl1pPr marL="342900" indent="-342900" algn="l" defTabSz="457200" rtl="0" eaLnBrk="1" latinLnBrk="0" hangingPunct="1">
                  <a:spcBef>
                    <a:spcPct val="20000"/>
                  </a:spcBef>
                  <a:buFont typeface="Arial"/>
                  <a:buChar char="•"/>
                  <a:defRPr sz="32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dirty="0">
                    <a:solidFill>
                      <a:srgbClr val="036A18"/>
                    </a:solidFill>
                  </a:rPr>
                  <a:t>Useful fact.</a:t>
                </a:r>
                <a:r>
                  <a:rPr lang="en-US" sz="2800" dirty="0">
                    <a:solidFill>
                      <a:srgbClr val="0070C0"/>
                    </a:solidFill>
                    <a:ea typeface="Helvetica" charset="0"/>
                    <a:cs typeface="Helvetica" charset="0"/>
                  </a:rPr>
                  <a:t> </a:t>
                </a:r>
                <a:r>
                  <a:rPr lang="en-US" sz="2800" dirty="0">
                    <a:ea typeface="Helvetica" charset="0"/>
                    <a:cs typeface="Helvetica" charset="0"/>
                  </a:rPr>
                  <a:t>For any discrete random variable </a:t>
                </a:r>
                <a14:m>
                  <m:oMath xmlns:m="http://schemas.openxmlformats.org/officeDocument/2006/math">
                    <m:r>
                      <a:rPr lang="en-US" sz="2800" b="0" i="1" smtClean="0">
                        <a:solidFill>
                          <a:srgbClr val="0070C0"/>
                        </a:solidFill>
                        <a:latin typeface="Cambria Math" panose="02040503050406030204" pitchFamily="18" charset="0"/>
                        <a:ea typeface="Helvetica" charset="0"/>
                        <a:cs typeface="Helvetica" charset="0"/>
                      </a:rPr>
                      <m:t>𝑌</m:t>
                    </m:r>
                  </m:oMath>
                </a14:m>
                <a:r>
                  <a:rPr lang="en-US" sz="2800" dirty="0"/>
                  <a:t> taking non-negative values </a:t>
                </a:r>
                <a14:m>
                  <m:oMath xmlns:m="http://schemas.openxmlformats.org/officeDocument/2006/math">
                    <m:nary>
                      <m:naryPr>
                        <m:chr m:val="∑"/>
                        <m:ctrlPr>
                          <a:rPr lang="en-US" sz="2800" i="1" dirty="0" smtClean="0">
                            <a:latin typeface="Cambria Math" panose="02040503050406030204" pitchFamily="18" charset="0"/>
                          </a:rPr>
                        </m:ctrlPr>
                      </m:naryPr>
                      <m:sub>
                        <m:r>
                          <a:rPr lang="en-US" sz="2800" i="1" dirty="0" smtClean="0">
                            <a:latin typeface="Cambria Math" panose="02040503050406030204" pitchFamily="18" charset="0"/>
                          </a:rPr>
                          <m:t>𝑘</m:t>
                        </m:r>
                        <m:r>
                          <a:rPr lang="en-US" sz="2800" i="1" dirty="0" smtClean="0">
                            <a:latin typeface="Cambria Math" panose="02040503050406030204" pitchFamily="18" charset="0"/>
                          </a:rPr>
                          <m:t>=0</m:t>
                        </m:r>
                      </m:sub>
                      <m:sup>
                        <m:r>
                          <a:rPr lang="en-US" sz="2800" i="1" dirty="0" smtClean="0">
                            <a:latin typeface="Cambria Math" panose="02040503050406030204" pitchFamily="18" charset="0"/>
                          </a:rPr>
                          <m:t>∞</m:t>
                        </m:r>
                      </m:sup>
                      <m:e>
                        <m:r>
                          <a:rPr lang="en-US" sz="2800" i="1">
                            <a:solidFill>
                              <a:srgbClr val="0070C0"/>
                            </a:solidFill>
                            <a:latin typeface="Cambria Math" panose="02040503050406030204" pitchFamily="18" charset="0"/>
                          </a:rPr>
                          <m:t>𝑃</m:t>
                        </m:r>
                        <m:d>
                          <m:dPr>
                            <m:ctrlPr>
                              <a:rPr lang="en-US" sz="2800" i="1">
                                <a:solidFill>
                                  <a:srgbClr val="0070C0"/>
                                </a:solidFill>
                                <a:latin typeface="Cambria Math" panose="02040503050406030204" pitchFamily="18" charset="0"/>
                              </a:rPr>
                            </m:ctrlPr>
                          </m:dPr>
                          <m:e>
                            <m:r>
                              <a:rPr lang="en-US" sz="2800" i="1">
                                <a:solidFill>
                                  <a:srgbClr val="0070C0"/>
                                </a:solidFill>
                                <a:latin typeface="Cambria Math" panose="02040503050406030204" pitchFamily="18" charset="0"/>
                              </a:rPr>
                              <m:t>𝑌</m:t>
                            </m:r>
                            <m:r>
                              <a:rPr lang="en-US" sz="2800" b="0" i="1" smtClean="0">
                                <a:solidFill>
                                  <a:srgbClr val="0070C0"/>
                                </a:solidFill>
                                <a:latin typeface="Cambria Math" panose="02040503050406030204" pitchFamily="18" charset="0"/>
                              </a:rPr>
                              <m:t>&gt;</m:t>
                            </m:r>
                            <m:r>
                              <m:rPr>
                                <m:sty m:val="p"/>
                              </m:rPr>
                              <a:rPr lang="en-US" sz="2800" b="0" i="1" smtClean="0">
                                <a:solidFill>
                                  <a:srgbClr val="0070C0"/>
                                </a:solidFill>
                                <a:latin typeface="Cambria Math" panose="02040503050406030204" pitchFamily="18" charset="0"/>
                              </a:rPr>
                              <m:t>k</m:t>
                            </m:r>
                          </m:e>
                        </m:d>
                      </m:e>
                    </m:nary>
                  </m:oMath>
                </a14:m>
                <a:endParaRPr lang="en-US" sz="2800" dirty="0"/>
              </a:p>
              <a:p>
                <a:pPr marL="0" indent="0" algn="ctr">
                  <a:lnSpc>
                    <a:spcPct val="150000"/>
                  </a:lnSpc>
                  <a:buNone/>
                </a:pPr>
                <a14:m>
                  <m:oMathPara xmlns:m="http://schemas.openxmlformats.org/officeDocument/2006/math">
                    <m:oMathParaPr>
                      <m:jc m:val="centerGroup"/>
                    </m:oMathParaPr>
                    <m:oMath xmlns:m="http://schemas.openxmlformats.org/officeDocument/2006/math">
                      <m:r>
                        <a:rPr lang="en-US" sz="2800" b="0" i="1" smtClean="0">
                          <a:solidFill>
                            <a:srgbClr val="0070C0"/>
                          </a:solidFill>
                          <a:latin typeface="Cambria Math" panose="02040503050406030204" pitchFamily="18" charset="0"/>
                        </a:rPr>
                        <m:t>𝔼</m:t>
                      </m:r>
                      <m:d>
                        <m:dPr>
                          <m:begChr m:val="["/>
                          <m:endChr m:val="]"/>
                          <m:ctrlPr>
                            <a:rPr lang="en-US" sz="2800" b="0" i="1" smtClean="0">
                              <a:solidFill>
                                <a:srgbClr val="0070C0"/>
                              </a:solidFill>
                              <a:latin typeface="Cambria Math" panose="02040503050406030204" pitchFamily="18" charset="0"/>
                            </a:rPr>
                          </m:ctrlPr>
                        </m:dPr>
                        <m:e>
                          <m:r>
                            <a:rPr lang="en-US" sz="2800" b="0" i="1" smtClean="0">
                              <a:solidFill>
                                <a:srgbClr val="0070C0"/>
                              </a:solidFill>
                              <a:latin typeface="Cambria Math" panose="02040503050406030204" pitchFamily="18" charset="0"/>
                            </a:rPr>
                            <m:t>𝑌</m:t>
                          </m:r>
                        </m:e>
                      </m:d>
                      <m:r>
                        <a:rPr lang="en-US" sz="2800" b="0" i="1" smtClean="0">
                          <a:solidFill>
                            <a:srgbClr val="0070C0"/>
                          </a:solidFill>
                          <a:latin typeface="Cambria Math" panose="02040503050406030204" pitchFamily="18" charset="0"/>
                        </a:rPr>
                        <m:t>=</m:t>
                      </m:r>
                      <m:nary>
                        <m:naryPr>
                          <m:chr m:val="∑"/>
                          <m:ctrlPr>
                            <a:rPr lang="en-US" sz="2800" i="1" dirty="0">
                              <a:solidFill>
                                <a:srgbClr val="0070C0"/>
                              </a:solidFill>
                              <a:latin typeface="Cambria Math" panose="02040503050406030204" pitchFamily="18" charset="0"/>
                            </a:rPr>
                          </m:ctrlPr>
                        </m:naryPr>
                        <m:sub>
                          <m:r>
                            <a:rPr lang="en-US" sz="2800" i="1" dirty="0">
                              <a:solidFill>
                                <a:srgbClr val="0070C0"/>
                              </a:solidFill>
                              <a:latin typeface="Cambria Math" panose="02040503050406030204" pitchFamily="18" charset="0"/>
                            </a:rPr>
                            <m:t>𝑘</m:t>
                          </m:r>
                          <m:r>
                            <a:rPr lang="en-US" sz="2800" i="1" dirty="0">
                              <a:solidFill>
                                <a:srgbClr val="0070C0"/>
                              </a:solidFill>
                              <a:latin typeface="Cambria Math" panose="02040503050406030204" pitchFamily="18" charset="0"/>
                            </a:rPr>
                            <m:t>=0</m:t>
                          </m:r>
                        </m:sub>
                        <m:sup>
                          <m:r>
                            <a:rPr lang="en-US" sz="2800" i="1" dirty="0">
                              <a:solidFill>
                                <a:srgbClr val="0070C0"/>
                              </a:solidFill>
                              <a:latin typeface="Cambria Math" panose="02040503050406030204" pitchFamily="18" charset="0"/>
                            </a:rPr>
                            <m:t>∞</m:t>
                          </m:r>
                        </m:sup>
                        <m:e>
                          <m:r>
                            <a:rPr lang="en-US" sz="2800" i="1">
                              <a:solidFill>
                                <a:srgbClr val="0070C0"/>
                              </a:solidFill>
                              <a:latin typeface="Cambria Math" panose="02040503050406030204" pitchFamily="18" charset="0"/>
                            </a:rPr>
                            <m:t>𝑃</m:t>
                          </m:r>
                          <m:d>
                            <m:dPr>
                              <m:ctrlPr>
                                <a:rPr lang="en-US" sz="2800" i="1">
                                  <a:solidFill>
                                    <a:srgbClr val="0070C0"/>
                                  </a:solidFill>
                                  <a:latin typeface="Cambria Math" panose="02040503050406030204" pitchFamily="18" charset="0"/>
                                </a:rPr>
                              </m:ctrlPr>
                            </m:dPr>
                            <m:e>
                              <m:r>
                                <a:rPr lang="en-US" sz="2800" i="1">
                                  <a:solidFill>
                                    <a:srgbClr val="0070C0"/>
                                  </a:solidFill>
                                  <a:latin typeface="Cambria Math" panose="02040503050406030204" pitchFamily="18" charset="0"/>
                                </a:rPr>
                                <m:t>𝑌</m:t>
                              </m:r>
                              <m:r>
                                <a:rPr lang="en-US" sz="2800" i="1">
                                  <a:solidFill>
                                    <a:srgbClr val="0070C0"/>
                                  </a:solidFill>
                                  <a:latin typeface="Cambria Math" panose="02040503050406030204" pitchFamily="18" charset="0"/>
                                </a:rPr>
                                <m:t>&gt;</m:t>
                              </m:r>
                              <m:r>
                                <m:rPr>
                                  <m:sty m:val="p"/>
                                </m:rPr>
                                <a:rPr lang="en-US" sz="2800" i="1">
                                  <a:solidFill>
                                    <a:srgbClr val="0070C0"/>
                                  </a:solidFill>
                                  <a:latin typeface="Cambria Math" panose="02040503050406030204" pitchFamily="18" charset="0"/>
                                </a:rPr>
                                <m:t>k</m:t>
                              </m:r>
                            </m:e>
                          </m:d>
                        </m:e>
                      </m:nary>
                    </m:oMath>
                  </m:oMathPara>
                </a14:m>
                <a:endParaRPr lang="en-US" sz="2800" dirty="0">
                  <a:solidFill>
                    <a:srgbClr val="0070C0"/>
                  </a:solidFill>
                </a:endParaRPr>
              </a:p>
            </p:txBody>
          </p:sp>
        </mc:Choice>
        <mc:Fallback xmlns="">
          <p:sp>
            <p:nvSpPr>
              <p:cNvPr id="11" name="Content Placeholder 2">
                <a:extLst>
                  <a:ext uri="{FF2B5EF4-FFF2-40B4-BE49-F238E27FC236}">
                    <a16:creationId xmlns:a16="http://schemas.microsoft.com/office/drawing/2014/main" id="{076CE33B-4E32-9AF6-F80B-A4D677F3E726}"/>
                  </a:ext>
                </a:extLst>
              </p:cNvPr>
              <p:cNvSpPr txBox="1">
                <a:spLocks noRot="1" noChangeAspect="1" noMove="1" noResize="1" noEditPoints="1" noAdjustHandles="1" noChangeArrowheads="1" noChangeShapeType="1" noTextEdit="1"/>
              </p:cNvSpPr>
              <p:nvPr/>
            </p:nvSpPr>
            <p:spPr>
              <a:xfrm>
                <a:off x="306832" y="321932"/>
                <a:ext cx="7412257" cy="2993897"/>
              </a:xfrm>
              <a:prstGeom prst="rect">
                <a:avLst/>
              </a:prstGeom>
              <a:blipFill>
                <a:blip r:embed="rId2"/>
                <a:stretch>
                  <a:fillRect l="-341" t="-3361" b="-63445"/>
                </a:stretch>
              </a:blipFill>
              <a:ln>
                <a:solidFill>
                  <a:srgbClr val="036A18"/>
                </a:solidFill>
                <a:prstDash val="dash"/>
              </a:ln>
            </p:spPr>
            <p:txBody>
              <a:bodyPr/>
              <a:lstStyle/>
              <a:p>
                <a:r>
                  <a:rPr lang="en-US">
                    <a:noFill/>
                  </a:rPr>
                  <a:t> </a:t>
                </a:r>
              </a:p>
            </p:txBody>
          </p:sp>
        </mc:Fallback>
      </mc:AlternateContent>
    </p:spTree>
    <p:extLst>
      <p:ext uri="{BB962C8B-B14F-4D97-AF65-F5344CB8AC3E}">
        <p14:creationId xmlns:p14="http://schemas.microsoft.com/office/powerpoint/2010/main" val="3950343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dirty="0"/>
              <a:t>Other applications</a:t>
            </a:r>
            <a:endParaRPr dirty="0"/>
          </a:p>
        </p:txBody>
      </p:sp>
      <p:sp>
        <p:nvSpPr>
          <p:cNvPr id="5" name="Text Placeholder 2">
            <a:extLst>
              <a:ext uri="{FF2B5EF4-FFF2-40B4-BE49-F238E27FC236}">
                <a16:creationId xmlns:a16="http://schemas.microsoft.com/office/drawing/2014/main" id="{0E0B07F1-AEBE-9F42-BFA7-533287378F49}"/>
              </a:ext>
            </a:extLst>
          </p:cNvPr>
          <p:cNvSpPr>
            <a:spLocks noGrp="1"/>
          </p:cNvSpPr>
          <p:nvPr>
            <p:ph idx="1"/>
          </p:nvPr>
        </p:nvSpPr>
        <p:spPr/>
        <p:txBody>
          <a:bodyPr/>
          <a:lstStyle/>
          <a:p>
            <a:r>
              <a:rPr lang="en-US" sz="2800" dirty="0"/>
              <a:t>IP packet streams: How many distinct IP addresses or IP flows (</a:t>
            </a:r>
            <a:r>
              <a:rPr lang="en-US" sz="2800" dirty="0" err="1"/>
              <a:t>source+destination</a:t>
            </a:r>
            <a:r>
              <a:rPr lang="en-US" sz="2800" dirty="0"/>
              <a:t> IP, port, protocol)</a:t>
            </a:r>
          </a:p>
          <a:p>
            <a:pPr lvl="1"/>
            <a:r>
              <a:rPr lang="en-US" sz="2000" dirty="0"/>
              <a:t>Anomaly detection, traffic monitoring</a:t>
            </a:r>
          </a:p>
          <a:p>
            <a:r>
              <a:rPr lang="en-US" sz="2800" dirty="0"/>
              <a:t>Search: How many distinct search queries on Google on a certain topic yesterday (users identified by IP address)</a:t>
            </a:r>
          </a:p>
          <a:p>
            <a:r>
              <a:rPr lang="en-US" sz="2800" dirty="0"/>
              <a:t>Web services: how many distinct users (cookies) searched/browsed a certain term/item</a:t>
            </a:r>
          </a:p>
          <a:p>
            <a:pPr lvl="1"/>
            <a:r>
              <a:rPr lang="en-US" sz="2000" dirty="0"/>
              <a:t>Advertising, marketing trends, etc.</a:t>
            </a:r>
          </a:p>
          <a:p>
            <a:pPr lvl="1"/>
            <a:endParaRPr lang="en-US" sz="2400" dirty="0"/>
          </a:p>
        </p:txBody>
      </p:sp>
    </p:spTree>
    <p:extLst>
      <p:ext uri="{BB962C8B-B14F-4D97-AF65-F5344CB8AC3E}">
        <p14:creationId xmlns:p14="http://schemas.microsoft.com/office/powerpoint/2010/main" val="1106290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D04AD-6A53-5F42-80EB-ABF03DC44AB1}"/>
              </a:ext>
            </a:extLst>
          </p:cNvPr>
          <p:cNvSpPr>
            <a:spLocks noGrp="1"/>
          </p:cNvSpPr>
          <p:nvPr>
            <p:ph type="title"/>
          </p:nvPr>
        </p:nvSpPr>
        <p:spPr/>
        <p:txBody>
          <a:bodyPr/>
          <a:lstStyle/>
          <a:p>
            <a:r>
              <a:rPr lang="en-US" dirty="0"/>
              <a:t>Counting distinct elements</a:t>
            </a:r>
          </a:p>
        </p:txBody>
      </p:sp>
      <p:sp>
        <p:nvSpPr>
          <p:cNvPr id="3" name="Text Placeholder 2">
            <a:extLst>
              <a:ext uri="{FF2B5EF4-FFF2-40B4-BE49-F238E27FC236}">
                <a16:creationId xmlns:a16="http://schemas.microsoft.com/office/drawing/2014/main" id="{13AD3176-A188-E04A-9366-994D0D99D549}"/>
              </a:ext>
            </a:extLst>
          </p:cNvPr>
          <p:cNvSpPr>
            <a:spLocks noGrp="1"/>
          </p:cNvSpPr>
          <p:nvPr>
            <p:ph type="body" idx="4294967295"/>
          </p:nvPr>
        </p:nvSpPr>
        <p:spPr>
          <a:xfrm>
            <a:off x="571500" y="2741613"/>
            <a:ext cx="11360150" cy="4116387"/>
          </a:xfrm>
        </p:spPr>
        <p:txBody>
          <a:bodyPr>
            <a:normAutofit/>
          </a:bodyPr>
          <a:lstStyle/>
          <a:p>
            <a:pPr marL="15875" indent="0">
              <a:buNone/>
            </a:pPr>
            <a:r>
              <a:rPr lang="en-US" dirty="0"/>
              <a:t>Want to compute number of </a:t>
            </a:r>
            <a:r>
              <a:rPr lang="en-US" b="1" dirty="0"/>
              <a:t>distinct</a:t>
            </a:r>
            <a:r>
              <a:rPr lang="en-US" dirty="0"/>
              <a:t> IDs in the stream.</a:t>
            </a:r>
          </a:p>
          <a:p>
            <a:pPr marL="15875" indent="0">
              <a:buNone/>
            </a:pPr>
            <a:r>
              <a:rPr lang="en-US" dirty="0"/>
              <a:t>How?</a:t>
            </a:r>
          </a:p>
        </p:txBody>
      </p:sp>
      <p:sp>
        <p:nvSpPr>
          <p:cNvPr id="5" name="Title 1">
            <a:extLst>
              <a:ext uri="{FF2B5EF4-FFF2-40B4-BE49-F238E27FC236}">
                <a16:creationId xmlns:a16="http://schemas.microsoft.com/office/drawing/2014/main" id="{1F711822-C60A-9F4C-916E-1D920F72D7AA}"/>
              </a:ext>
            </a:extLst>
          </p:cNvPr>
          <p:cNvSpPr txBox="1">
            <a:spLocks/>
          </p:cNvSpPr>
          <p:nvPr/>
        </p:nvSpPr>
        <p:spPr>
          <a:xfrm>
            <a:off x="660400" y="1304867"/>
            <a:ext cx="11360800" cy="1068000"/>
          </a:xfrm>
          <a:prstGeom prst="rect">
            <a:avLst/>
          </a:prstGeom>
        </p:spPr>
        <p:txBody>
          <a:bodyPr spcFirstLastPara="1" vert="horz" wrap="square" lIns="91425" tIns="91425" rIns="91425" bIns="91425" rtlCol="0" anchor="t" anchorCtr="0">
            <a:noAutofit/>
          </a:bodyPr>
          <a:lstStyle>
            <a:lvl1pPr lvl="0" algn="l" defTabSz="457200" rtl="0" eaLnBrk="1" latinLnBrk="0" hangingPunct="1">
              <a:spcBef>
                <a:spcPts val="0"/>
              </a:spcBef>
              <a:spcAft>
                <a:spcPts val="0"/>
              </a:spcAft>
              <a:buSzPts val="4200"/>
              <a:buNone/>
              <a:defRPr sz="3200" b="1" i="0" kern="1200">
                <a:solidFill>
                  <a:schemeClr val="accent1">
                    <a:lumMod val="75000"/>
                  </a:schemeClr>
                </a:solidFill>
                <a:latin typeface="Candara" panose="020E0502030303020204" pitchFamily="34" charset="0"/>
                <a:ea typeface="Helvetica Neue Condensed" panose="02000503000000020004" pitchFamily="2" charset="0"/>
                <a:cs typeface="Helvetica Neue Condensed" panose="02000503000000020004" pitchFamily="2" charset="0"/>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r>
              <a:rPr lang="en-US" sz="4000" dirty="0">
                <a:solidFill>
                  <a:srgbClr val="FF0000"/>
                </a:solidFill>
              </a:rPr>
              <a:t>32,   </a:t>
            </a:r>
            <a:r>
              <a:rPr lang="en-US" sz="4000" dirty="0">
                <a:solidFill>
                  <a:srgbClr val="00B050"/>
                </a:solidFill>
              </a:rPr>
              <a:t>12,</a:t>
            </a:r>
            <a:r>
              <a:rPr lang="en-US" sz="4000" dirty="0"/>
              <a:t>   14,   </a:t>
            </a:r>
            <a:r>
              <a:rPr lang="en-US" sz="4000" dirty="0">
                <a:solidFill>
                  <a:srgbClr val="FF0000"/>
                </a:solidFill>
              </a:rPr>
              <a:t>32,</a:t>
            </a:r>
            <a:r>
              <a:rPr lang="en-US" sz="4000" dirty="0"/>
              <a:t>   </a:t>
            </a:r>
            <a:r>
              <a:rPr lang="en-US" sz="4000" dirty="0">
                <a:solidFill>
                  <a:srgbClr val="7030A0"/>
                </a:solidFill>
              </a:rPr>
              <a:t>7,   </a:t>
            </a:r>
            <a:r>
              <a:rPr lang="en-US" sz="4000" dirty="0">
                <a:solidFill>
                  <a:srgbClr val="00B050"/>
                </a:solidFill>
              </a:rPr>
              <a:t>12,</a:t>
            </a:r>
            <a:r>
              <a:rPr lang="en-US" sz="4000" dirty="0"/>
              <a:t>   </a:t>
            </a:r>
            <a:r>
              <a:rPr lang="en-US" sz="4000" dirty="0">
                <a:solidFill>
                  <a:srgbClr val="FF0000"/>
                </a:solidFill>
              </a:rPr>
              <a:t>32,</a:t>
            </a:r>
            <a:r>
              <a:rPr lang="en-US" sz="4000" dirty="0"/>
              <a:t>    </a:t>
            </a:r>
            <a:r>
              <a:rPr lang="en-US" sz="4000" dirty="0">
                <a:solidFill>
                  <a:srgbClr val="7030A0"/>
                </a:solidFill>
              </a:rPr>
              <a:t>7,    </a:t>
            </a:r>
            <a:r>
              <a:rPr lang="en-US" sz="4000" dirty="0">
                <a:solidFill>
                  <a:srgbClr val="FF0000"/>
                </a:solidFill>
              </a:rPr>
              <a:t>32,</a:t>
            </a:r>
            <a:r>
              <a:rPr lang="en-US" sz="4000" dirty="0"/>
              <a:t>    </a:t>
            </a:r>
            <a:r>
              <a:rPr lang="en-US" sz="4000" dirty="0">
                <a:solidFill>
                  <a:srgbClr val="00B050"/>
                </a:solidFill>
              </a:rPr>
              <a:t>12,</a:t>
            </a:r>
            <a:r>
              <a:rPr lang="en-US" sz="4000" dirty="0"/>
              <a:t>   </a:t>
            </a:r>
            <a:r>
              <a:rPr lang="en-US" sz="4000" dirty="0">
                <a:solidFill>
                  <a:srgbClr val="FFC000"/>
                </a:solidFill>
              </a:rPr>
              <a:t>4</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17F8D90-662B-414F-96C7-B84D5FBDCA3C}"/>
                  </a:ext>
                </a:extLst>
              </p:cNvPr>
              <p:cNvSpPr txBox="1"/>
              <p:nvPr/>
            </p:nvSpPr>
            <p:spPr>
              <a:xfrm>
                <a:off x="660400" y="2142034"/>
                <a:ext cx="9548768" cy="461665"/>
              </a:xfrm>
              <a:prstGeom prst="rect">
                <a:avLst/>
              </a:prstGeom>
              <a:noFill/>
            </p:spPr>
            <p:txBody>
              <a:bodyPr wrap="none" rtlCol="0">
                <a:spAutoFit/>
              </a:bodyPr>
              <a:lstStyle/>
              <a:p>
                <a:pPr algn="l"/>
                <a14:m>
                  <m:oMath xmlns:m="http://schemas.openxmlformats.org/officeDocument/2006/math">
                    <m:r>
                      <a:rPr lang="en-US" sz="2400" b="0" i="1" dirty="0" smtClean="0">
                        <a:solidFill>
                          <a:srgbClr val="C00000"/>
                        </a:solidFill>
                        <a:latin typeface="Cambria Math" panose="02040503050406030204" pitchFamily="18" charset="0"/>
                        <a:ea typeface="Helvetica" charset="0"/>
                        <a:cs typeface="Helvetica" charset="0"/>
                      </a:rPr>
                      <m:t>𝑁</m:t>
                    </m:r>
                    <m:r>
                      <a:rPr lang="en-US" sz="2400" b="0" i="1" dirty="0" smtClean="0">
                        <a:solidFill>
                          <a:srgbClr val="C00000"/>
                        </a:solidFill>
                        <a:latin typeface="Cambria Math" panose="02040503050406030204" pitchFamily="18" charset="0"/>
                        <a:ea typeface="Helvetica" charset="0"/>
                        <a:cs typeface="Helvetica" charset="0"/>
                      </a:rPr>
                      <m:t> =</m:t>
                    </m:r>
                  </m:oMath>
                </a14:m>
                <a:r>
                  <a:rPr lang="en-US" sz="2400" b="0" dirty="0">
                    <a:latin typeface="Candara" panose="020E0502030303020204" pitchFamily="34" charset="0"/>
                    <a:ea typeface="Helvetica" charset="0"/>
                    <a:cs typeface="Helvetica" charset="0"/>
                  </a:rPr>
                  <a:t> # of IDs in the stream = 11,    </a:t>
                </a:r>
                <a14:m>
                  <m:oMath xmlns:m="http://schemas.openxmlformats.org/officeDocument/2006/math">
                    <m:r>
                      <a:rPr lang="en-US" sz="2400" b="0" i="1" dirty="0" smtClean="0">
                        <a:solidFill>
                          <a:srgbClr val="036A18"/>
                        </a:solidFill>
                        <a:latin typeface="Cambria Math" panose="02040503050406030204" pitchFamily="18" charset="0"/>
                        <a:ea typeface="Helvetica" charset="0"/>
                        <a:cs typeface="Helvetica" charset="0"/>
                      </a:rPr>
                      <m:t>𝑚</m:t>
                    </m:r>
                    <m:r>
                      <a:rPr lang="en-US" sz="2400" b="0" i="1" dirty="0" smtClean="0">
                        <a:latin typeface="Cambria Math" panose="02040503050406030204" pitchFamily="18" charset="0"/>
                        <a:ea typeface="Helvetica" charset="0"/>
                        <a:cs typeface="Helvetica" charset="0"/>
                      </a:rPr>
                      <m:t> =</m:t>
                    </m:r>
                  </m:oMath>
                </a14:m>
                <a:r>
                  <a:rPr lang="en-US" sz="2400" b="0" dirty="0">
                    <a:latin typeface="Candara" panose="020E0502030303020204" pitchFamily="34" charset="0"/>
                    <a:ea typeface="Helvetica" charset="0"/>
                    <a:cs typeface="Helvetica" charset="0"/>
                  </a:rPr>
                  <a:t> # of distinct IDs in the stream = 5  </a:t>
                </a:r>
              </a:p>
            </p:txBody>
          </p:sp>
        </mc:Choice>
        <mc:Fallback xmlns="">
          <p:sp>
            <p:nvSpPr>
              <p:cNvPr id="6" name="TextBox 5">
                <a:extLst>
                  <a:ext uri="{FF2B5EF4-FFF2-40B4-BE49-F238E27FC236}">
                    <a16:creationId xmlns:a16="http://schemas.microsoft.com/office/drawing/2014/main" id="{617F8D90-662B-414F-96C7-B84D5FBDCA3C}"/>
                  </a:ext>
                </a:extLst>
              </p:cNvPr>
              <p:cNvSpPr txBox="1">
                <a:spLocks noRot="1" noChangeAspect="1" noMove="1" noResize="1" noEditPoints="1" noAdjustHandles="1" noChangeArrowheads="1" noChangeShapeType="1" noTextEdit="1"/>
              </p:cNvSpPr>
              <p:nvPr/>
            </p:nvSpPr>
            <p:spPr>
              <a:xfrm>
                <a:off x="660400" y="2142034"/>
                <a:ext cx="9548768" cy="461665"/>
              </a:xfrm>
              <a:prstGeom prst="rect">
                <a:avLst/>
              </a:prstGeom>
              <a:blipFill>
                <a:blip r:embed="rId4"/>
                <a:stretch>
                  <a:fillRect l="-133" t="-8108" b="-32432"/>
                </a:stretch>
              </a:blipFill>
            </p:spPr>
            <p:txBody>
              <a:bodyPr/>
              <a:lstStyle/>
              <a:p>
                <a:r>
                  <a:rPr lang="en-US">
                    <a:noFill/>
                  </a:rPr>
                  <a:t> </a:t>
                </a:r>
              </a:p>
            </p:txBody>
          </p:sp>
        </mc:Fallback>
      </mc:AlternateContent>
    </p:spTree>
    <p:extLst>
      <p:ext uri="{BB962C8B-B14F-4D97-AF65-F5344CB8AC3E}">
        <p14:creationId xmlns:p14="http://schemas.microsoft.com/office/powerpoint/2010/main" val="172497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816A6-E004-F725-0B32-ED2ED5A37E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E10FD-1151-A2B6-1389-41E559776244}"/>
              </a:ext>
            </a:extLst>
          </p:cNvPr>
          <p:cNvSpPr>
            <a:spLocks noGrp="1"/>
          </p:cNvSpPr>
          <p:nvPr>
            <p:ph type="title"/>
          </p:nvPr>
        </p:nvSpPr>
        <p:spPr/>
        <p:txBody>
          <a:bodyPr/>
          <a:lstStyle/>
          <a:p>
            <a:r>
              <a:rPr lang="en-US" dirty="0"/>
              <a:t>Counting distinct elements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8EADBA24-4AA5-4A85-8B8B-34C91158603D}"/>
                  </a:ext>
                </a:extLst>
              </p:cNvPr>
              <p:cNvSpPr>
                <a:spLocks noGrp="1"/>
              </p:cNvSpPr>
              <p:nvPr>
                <p:ph type="body" idx="4294967295"/>
              </p:nvPr>
            </p:nvSpPr>
            <p:spPr>
              <a:xfrm>
                <a:off x="571500" y="2741613"/>
                <a:ext cx="11360150" cy="4116387"/>
              </a:xfrm>
            </p:spPr>
            <p:txBody>
              <a:bodyPr>
                <a:normAutofit/>
              </a:bodyPr>
              <a:lstStyle/>
              <a:p>
                <a:pPr marL="15875" indent="0">
                  <a:buNone/>
                </a:pPr>
                <a:r>
                  <a:rPr lang="en-US" dirty="0"/>
                  <a:t>Want to compute number of </a:t>
                </a:r>
                <a:r>
                  <a:rPr lang="en-US" b="1" dirty="0"/>
                  <a:t>distinct</a:t>
                </a:r>
                <a:r>
                  <a:rPr lang="en-US" dirty="0"/>
                  <a:t> IDs in the stream.</a:t>
                </a:r>
              </a:p>
              <a:p>
                <a:r>
                  <a:rPr lang="en-US" i="1" u="sng" dirty="0">
                    <a:solidFill>
                      <a:srgbClr val="7030A0"/>
                    </a:solidFill>
                  </a:rPr>
                  <a:t>Naïve solution:</a:t>
                </a:r>
                <a:r>
                  <a:rPr lang="en-US" i="1" dirty="0">
                    <a:solidFill>
                      <a:srgbClr val="7030A0"/>
                    </a:solidFill>
                  </a:rPr>
                  <a:t> As the data stream comes in, store all distinct IDs in a hash table. </a:t>
                </a:r>
              </a:p>
              <a:p>
                <a:r>
                  <a:rPr lang="en-US" i="1" u="sng" dirty="0">
                    <a:solidFill>
                      <a:srgbClr val="7030A0"/>
                    </a:solidFill>
                  </a:rPr>
                  <a:t>Space requirement:</a:t>
                </a:r>
                <a:r>
                  <a:rPr lang="en-US" i="1" dirty="0">
                    <a:solidFill>
                      <a:srgbClr val="7030A0"/>
                    </a:solidFill>
                  </a:rPr>
                  <a:t> </a:t>
                </a:r>
                <a14:m>
                  <m:oMath xmlns:m="http://schemas.openxmlformats.org/officeDocument/2006/math">
                    <m:r>
                      <m:rPr>
                        <m:sty m:val="p"/>
                      </m:rPr>
                      <a:rPr lang="en-US" b="0" i="0" dirty="0" smtClean="0">
                        <a:solidFill>
                          <a:srgbClr val="036A18"/>
                        </a:solidFill>
                        <a:latin typeface="Cambria Math" panose="02040503050406030204" pitchFamily="18" charset="0"/>
                      </a:rPr>
                      <m:t>Ω</m:t>
                    </m:r>
                    <m:r>
                      <a:rPr lang="en-US" i="1" dirty="0" smtClean="0">
                        <a:solidFill>
                          <a:srgbClr val="036A18"/>
                        </a:solidFill>
                        <a:latin typeface="Cambria Math" panose="02040503050406030204" pitchFamily="18" charset="0"/>
                      </a:rPr>
                      <m:t>(</m:t>
                    </m:r>
                    <m:r>
                      <a:rPr lang="en-US" i="1" dirty="0" smtClean="0">
                        <a:solidFill>
                          <a:srgbClr val="036A18"/>
                        </a:solidFill>
                        <a:latin typeface="Cambria Math" panose="02040503050406030204" pitchFamily="18" charset="0"/>
                      </a:rPr>
                      <m:t>𝑚</m:t>
                    </m:r>
                    <m:r>
                      <a:rPr lang="en-US" i="1" dirty="0" smtClean="0">
                        <a:solidFill>
                          <a:srgbClr val="036A18"/>
                        </a:solidFill>
                        <a:latin typeface="Cambria Math" panose="02040503050406030204" pitchFamily="18" charset="0"/>
                      </a:rPr>
                      <m:t>)</m:t>
                    </m:r>
                  </m:oMath>
                </a14:m>
                <a:endParaRPr lang="en-US" i="1" dirty="0">
                  <a:solidFill>
                    <a:srgbClr val="036A18"/>
                  </a:solidFill>
                </a:endParaRPr>
              </a:p>
              <a:p>
                <a:pPr marL="0" indent="0">
                  <a:buNone/>
                </a:pPr>
                <a:endParaRPr lang="en-US" i="1" dirty="0">
                  <a:solidFill>
                    <a:srgbClr val="C00000"/>
                  </a:solidFill>
                </a:endParaRPr>
              </a:p>
              <a:p>
                <a:pPr marL="0" indent="0">
                  <a:buNone/>
                </a:pPr>
                <a:r>
                  <a:rPr lang="en-US" i="1" dirty="0">
                    <a:solidFill>
                      <a:srgbClr val="C00000"/>
                    </a:solidFill>
                  </a:rPr>
                  <a:t>YouTube Scenario: </a:t>
                </a:r>
                <a14:m>
                  <m:oMath xmlns:m="http://schemas.openxmlformats.org/officeDocument/2006/math">
                    <m:r>
                      <a:rPr lang="en-US" i="1" dirty="0">
                        <a:solidFill>
                          <a:srgbClr val="036A18"/>
                        </a:solidFill>
                        <a:latin typeface="Cambria Math" panose="02040503050406030204" pitchFamily="18" charset="0"/>
                        <a:ea typeface="Helvetica" charset="0"/>
                        <a:cs typeface="Helvetica" charset="0"/>
                      </a:rPr>
                      <m:t>𝑚</m:t>
                    </m:r>
                  </m:oMath>
                </a14:m>
                <a:r>
                  <a:rPr lang="en-US" i="1" dirty="0">
                    <a:solidFill>
                      <a:srgbClr val="C00000"/>
                    </a:solidFill>
                  </a:rPr>
                  <a:t> is huge!</a:t>
                </a:r>
              </a:p>
            </p:txBody>
          </p:sp>
        </mc:Choice>
        <mc:Fallback xmlns="">
          <p:sp>
            <p:nvSpPr>
              <p:cNvPr id="3" name="Text Placeholder 2">
                <a:extLst>
                  <a:ext uri="{FF2B5EF4-FFF2-40B4-BE49-F238E27FC236}">
                    <a16:creationId xmlns:a16="http://schemas.microsoft.com/office/drawing/2014/main" id="{13AD3176-A188-E04A-9366-994D0D99D549}"/>
                  </a:ext>
                </a:extLst>
              </p:cNvPr>
              <p:cNvSpPr>
                <a:spLocks noGrp="1" noRot="1" noChangeAspect="1" noMove="1" noResize="1" noEditPoints="1" noAdjustHandles="1" noChangeArrowheads="1" noChangeShapeType="1" noTextEdit="1"/>
              </p:cNvSpPr>
              <p:nvPr>
                <p:ph type="body" idx="4294967295"/>
              </p:nvPr>
            </p:nvSpPr>
            <p:spPr>
              <a:xfrm>
                <a:off x="571500" y="2741613"/>
                <a:ext cx="11360150" cy="4116387"/>
              </a:xfrm>
              <a:blipFill>
                <a:blip r:embed="rId3"/>
                <a:stretch>
                  <a:fillRect l="-1396" t="-1926" r="-590"/>
                </a:stretch>
              </a:blipFill>
            </p:spPr>
            <p:txBody>
              <a:bodyPr/>
              <a:lstStyle/>
              <a:p>
                <a:r>
                  <a:rPr lang="en-US">
                    <a:noFill/>
                  </a:rPr>
                  <a:t> </a:t>
                </a:r>
              </a:p>
            </p:txBody>
          </p:sp>
        </mc:Fallback>
      </mc:AlternateContent>
      <p:sp>
        <p:nvSpPr>
          <p:cNvPr id="5" name="Title 1">
            <a:extLst>
              <a:ext uri="{FF2B5EF4-FFF2-40B4-BE49-F238E27FC236}">
                <a16:creationId xmlns:a16="http://schemas.microsoft.com/office/drawing/2014/main" id="{F432F24D-1A54-6CFB-0A63-757C7F7DDC04}"/>
              </a:ext>
            </a:extLst>
          </p:cNvPr>
          <p:cNvSpPr txBox="1">
            <a:spLocks/>
          </p:cNvSpPr>
          <p:nvPr/>
        </p:nvSpPr>
        <p:spPr>
          <a:xfrm>
            <a:off x="660400" y="1304867"/>
            <a:ext cx="11360800" cy="1068000"/>
          </a:xfrm>
          <a:prstGeom prst="rect">
            <a:avLst/>
          </a:prstGeom>
        </p:spPr>
        <p:txBody>
          <a:bodyPr spcFirstLastPara="1" vert="horz" wrap="square" lIns="91425" tIns="91425" rIns="91425" bIns="91425" rtlCol="0" anchor="t" anchorCtr="0">
            <a:noAutofit/>
          </a:bodyPr>
          <a:lstStyle>
            <a:lvl1pPr lvl="0" algn="l" defTabSz="457200" rtl="0" eaLnBrk="1" latinLnBrk="0" hangingPunct="1">
              <a:spcBef>
                <a:spcPts val="0"/>
              </a:spcBef>
              <a:spcAft>
                <a:spcPts val="0"/>
              </a:spcAft>
              <a:buSzPts val="4200"/>
              <a:buNone/>
              <a:defRPr sz="3200" b="1" i="0" kern="1200">
                <a:solidFill>
                  <a:schemeClr val="accent1">
                    <a:lumMod val="75000"/>
                  </a:schemeClr>
                </a:solidFill>
                <a:latin typeface="Candara" panose="020E0502030303020204" pitchFamily="34" charset="0"/>
                <a:ea typeface="Helvetica Neue Condensed" panose="02000503000000020004" pitchFamily="2" charset="0"/>
                <a:cs typeface="Helvetica Neue Condensed" panose="02000503000000020004" pitchFamily="2" charset="0"/>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r>
              <a:rPr lang="en-US" sz="4000" dirty="0">
                <a:solidFill>
                  <a:srgbClr val="FF0000"/>
                </a:solidFill>
              </a:rPr>
              <a:t>32,   </a:t>
            </a:r>
            <a:r>
              <a:rPr lang="en-US" sz="4000" dirty="0">
                <a:solidFill>
                  <a:srgbClr val="00B050"/>
                </a:solidFill>
              </a:rPr>
              <a:t>12,</a:t>
            </a:r>
            <a:r>
              <a:rPr lang="en-US" sz="4000" dirty="0"/>
              <a:t>   14,   </a:t>
            </a:r>
            <a:r>
              <a:rPr lang="en-US" sz="4000" dirty="0">
                <a:solidFill>
                  <a:srgbClr val="FF0000"/>
                </a:solidFill>
              </a:rPr>
              <a:t>32,</a:t>
            </a:r>
            <a:r>
              <a:rPr lang="en-US" sz="4000" dirty="0"/>
              <a:t>   </a:t>
            </a:r>
            <a:r>
              <a:rPr lang="en-US" sz="4000" dirty="0">
                <a:solidFill>
                  <a:srgbClr val="7030A0"/>
                </a:solidFill>
              </a:rPr>
              <a:t>7,   </a:t>
            </a:r>
            <a:r>
              <a:rPr lang="en-US" sz="4000" dirty="0">
                <a:solidFill>
                  <a:srgbClr val="00B050"/>
                </a:solidFill>
              </a:rPr>
              <a:t>12,</a:t>
            </a:r>
            <a:r>
              <a:rPr lang="en-US" sz="4000" dirty="0"/>
              <a:t>   </a:t>
            </a:r>
            <a:r>
              <a:rPr lang="en-US" sz="4000" dirty="0">
                <a:solidFill>
                  <a:srgbClr val="FF0000"/>
                </a:solidFill>
              </a:rPr>
              <a:t>32,</a:t>
            </a:r>
            <a:r>
              <a:rPr lang="en-US" sz="4000" dirty="0"/>
              <a:t>    </a:t>
            </a:r>
            <a:r>
              <a:rPr lang="en-US" sz="4000" dirty="0">
                <a:solidFill>
                  <a:srgbClr val="7030A0"/>
                </a:solidFill>
              </a:rPr>
              <a:t>7,    </a:t>
            </a:r>
            <a:r>
              <a:rPr lang="en-US" sz="4000" dirty="0">
                <a:solidFill>
                  <a:srgbClr val="FF0000"/>
                </a:solidFill>
              </a:rPr>
              <a:t>32,</a:t>
            </a:r>
            <a:r>
              <a:rPr lang="en-US" sz="4000" dirty="0"/>
              <a:t>    </a:t>
            </a:r>
            <a:r>
              <a:rPr lang="en-US" sz="4000" dirty="0">
                <a:solidFill>
                  <a:srgbClr val="00B050"/>
                </a:solidFill>
              </a:rPr>
              <a:t>12,</a:t>
            </a:r>
            <a:r>
              <a:rPr lang="en-US" sz="4000" dirty="0"/>
              <a:t>   </a:t>
            </a:r>
            <a:r>
              <a:rPr lang="en-US" sz="4000" dirty="0">
                <a:solidFill>
                  <a:srgbClr val="FFC000"/>
                </a:solidFill>
              </a:rPr>
              <a:t>4</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7A65651-57BE-3D9D-A14A-CEAE01F874BD}"/>
                  </a:ext>
                </a:extLst>
              </p:cNvPr>
              <p:cNvSpPr txBox="1"/>
              <p:nvPr/>
            </p:nvSpPr>
            <p:spPr>
              <a:xfrm>
                <a:off x="660400" y="2142034"/>
                <a:ext cx="9548768" cy="461665"/>
              </a:xfrm>
              <a:prstGeom prst="rect">
                <a:avLst/>
              </a:prstGeom>
              <a:noFill/>
            </p:spPr>
            <p:txBody>
              <a:bodyPr wrap="none" rtlCol="0">
                <a:spAutoFit/>
              </a:bodyPr>
              <a:lstStyle/>
              <a:p>
                <a:pPr algn="l"/>
                <a14:m>
                  <m:oMath xmlns:m="http://schemas.openxmlformats.org/officeDocument/2006/math">
                    <m:r>
                      <a:rPr lang="en-US" sz="2400" b="0" i="1" dirty="0" smtClean="0">
                        <a:solidFill>
                          <a:srgbClr val="C00000"/>
                        </a:solidFill>
                        <a:latin typeface="Cambria Math" panose="02040503050406030204" pitchFamily="18" charset="0"/>
                        <a:ea typeface="Helvetica" charset="0"/>
                        <a:cs typeface="Helvetica" charset="0"/>
                      </a:rPr>
                      <m:t>𝑁</m:t>
                    </m:r>
                    <m:r>
                      <a:rPr lang="en-US" sz="2400" b="0" i="1" dirty="0" smtClean="0">
                        <a:solidFill>
                          <a:srgbClr val="C00000"/>
                        </a:solidFill>
                        <a:latin typeface="Cambria Math" panose="02040503050406030204" pitchFamily="18" charset="0"/>
                        <a:ea typeface="Helvetica" charset="0"/>
                        <a:cs typeface="Helvetica" charset="0"/>
                      </a:rPr>
                      <m:t> =</m:t>
                    </m:r>
                  </m:oMath>
                </a14:m>
                <a:r>
                  <a:rPr lang="en-US" sz="2400" b="0" dirty="0">
                    <a:latin typeface="Candara" panose="020E0502030303020204" pitchFamily="34" charset="0"/>
                    <a:ea typeface="Helvetica" charset="0"/>
                    <a:cs typeface="Helvetica" charset="0"/>
                  </a:rPr>
                  <a:t> # of IDs in the stream = 11,    </a:t>
                </a:r>
                <a14:m>
                  <m:oMath xmlns:m="http://schemas.openxmlformats.org/officeDocument/2006/math">
                    <m:r>
                      <a:rPr lang="en-US" sz="2400" b="0" i="1" dirty="0" smtClean="0">
                        <a:solidFill>
                          <a:srgbClr val="036A18"/>
                        </a:solidFill>
                        <a:latin typeface="Cambria Math" panose="02040503050406030204" pitchFamily="18" charset="0"/>
                        <a:ea typeface="Helvetica" charset="0"/>
                        <a:cs typeface="Helvetica" charset="0"/>
                      </a:rPr>
                      <m:t>𝑚</m:t>
                    </m:r>
                    <m:r>
                      <a:rPr lang="en-US" sz="2400" b="0" i="1" dirty="0" smtClean="0">
                        <a:latin typeface="Cambria Math" panose="02040503050406030204" pitchFamily="18" charset="0"/>
                        <a:ea typeface="Helvetica" charset="0"/>
                        <a:cs typeface="Helvetica" charset="0"/>
                      </a:rPr>
                      <m:t> =</m:t>
                    </m:r>
                  </m:oMath>
                </a14:m>
                <a:r>
                  <a:rPr lang="en-US" sz="2400" b="0" dirty="0">
                    <a:latin typeface="Candara" panose="020E0502030303020204" pitchFamily="34" charset="0"/>
                    <a:ea typeface="Helvetica" charset="0"/>
                    <a:cs typeface="Helvetica" charset="0"/>
                  </a:rPr>
                  <a:t> # of distinct IDs in the stream = 5  </a:t>
                </a:r>
              </a:p>
            </p:txBody>
          </p:sp>
        </mc:Choice>
        <mc:Fallback xmlns="">
          <p:sp>
            <p:nvSpPr>
              <p:cNvPr id="6" name="TextBox 5">
                <a:extLst>
                  <a:ext uri="{FF2B5EF4-FFF2-40B4-BE49-F238E27FC236}">
                    <a16:creationId xmlns:a16="http://schemas.microsoft.com/office/drawing/2014/main" id="{617F8D90-662B-414F-96C7-B84D5FBDCA3C}"/>
                  </a:ext>
                </a:extLst>
              </p:cNvPr>
              <p:cNvSpPr txBox="1">
                <a:spLocks noRot="1" noChangeAspect="1" noMove="1" noResize="1" noEditPoints="1" noAdjustHandles="1" noChangeArrowheads="1" noChangeShapeType="1" noTextEdit="1"/>
              </p:cNvSpPr>
              <p:nvPr/>
            </p:nvSpPr>
            <p:spPr>
              <a:xfrm>
                <a:off x="660400" y="2142034"/>
                <a:ext cx="9548768" cy="461665"/>
              </a:xfrm>
              <a:prstGeom prst="rect">
                <a:avLst/>
              </a:prstGeom>
              <a:blipFill>
                <a:blip r:embed="rId4"/>
                <a:stretch>
                  <a:fillRect l="-133" t="-8108" b="-32432"/>
                </a:stretch>
              </a:blipFill>
            </p:spPr>
            <p:txBody>
              <a:bodyPr/>
              <a:lstStyle/>
              <a:p>
                <a:r>
                  <a:rPr lang="en-US">
                    <a:noFill/>
                  </a:rPr>
                  <a:t> </a:t>
                </a:r>
              </a:p>
            </p:txBody>
          </p:sp>
        </mc:Fallback>
      </mc:AlternateContent>
    </p:spTree>
    <p:extLst>
      <p:ext uri="{BB962C8B-B14F-4D97-AF65-F5344CB8AC3E}">
        <p14:creationId xmlns:p14="http://schemas.microsoft.com/office/powerpoint/2010/main" val="303470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D04AD-6A53-5F42-80EB-ABF03DC44AB1}"/>
              </a:ext>
            </a:extLst>
          </p:cNvPr>
          <p:cNvSpPr>
            <a:spLocks noGrp="1"/>
          </p:cNvSpPr>
          <p:nvPr>
            <p:ph type="title"/>
          </p:nvPr>
        </p:nvSpPr>
        <p:spPr/>
        <p:txBody>
          <a:bodyPr/>
          <a:lstStyle/>
          <a:p>
            <a:r>
              <a:rPr lang="en-US" dirty="0"/>
              <a:t>Counting distinct elements</a:t>
            </a:r>
          </a:p>
        </p:txBody>
      </p:sp>
      <p:sp>
        <p:nvSpPr>
          <p:cNvPr id="3" name="Text Placeholder 2">
            <a:extLst>
              <a:ext uri="{FF2B5EF4-FFF2-40B4-BE49-F238E27FC236}">
                <a16:creationId xmlns:a16="http://schemas.microsoft.com/office/drawing/2014/main" id="{13AD3176-A188-E04A-9366-994D0D99D549}"/>
              </a:ext>
            </a:extLst>
          </p:cNvPr>
          <p:cNvSpPr>
            <a:spLocks noGrp="1"/>
          </p:cNvSpPr>
          <p:nvPr>
            <p:ph type="body" idx="4294967295"/>
          </p:nvPr>
        </p:nvSpPr>
        <p:spPr>
          <a:xfrm>
            <a:off x="571500" y="2741613"/>
            <a:ext cx="11360150" cy="4116387"/>
          </a:xfrm>
        </p:spPr>
        <p:txBody>
          <a:bodyPr>
            <a:normAutofit/>
          </a:bodyPr>
          <a:lstStyle/>
          <a:p>
            <a:pPr marL="15875" indent="0">
              <a:buNone/>
            </a:pPr>
            <a:r>
              <a:rPr lang="en-US" dirty="0"/>
              <a:t>Want to compute (at least approximately) the number of </a:t>
            </a:r>
            <a:r>
              <a:rPr lang="en-US" b="1" dirty="0"/>
              <a:t>distinct</a:t>
            </a:r>
            <a:r>
              <a:rPr lang="en-US" dirty="0"/>
              <a:t> IDs in the stream.</a:t>
            </a:r>
          </a:p>
          <a:p>
            <a:pPr marL="15875" indent="0">
              <a:buNone/>
            </a:pPr>
            <a:endParaRPr lang="en-US" dirty="0"/>
          </a:p>
          <a:p>
            <a:pPr marL="15875" indent="0">
              <a:buNone/>
            </a:pPr>
            <a:r>
              <a:rPr lang="en-US" i="1" dirty="0">
                <a:solidFill>
                  <a:srgbClr val="0070C0"/>
                </a:solidFill>
              </a:rPr>
              <a:t>How to do this </a:t>
            </a:r>
            <a:r>
              <a:rPr lang="en-US" i="1" u="sng" dirty="0">
                <a:solidFill>
                  <a:srgbClr val="0070C0"/>
                </a:solidFill>
              </a:rPr>
              <a:t>without</a:t>
            </a:r>
            <a:r>
              <a:rPr lang="en-US" i="1" dirty="0">
                <a:solidFill>
                  <a:srgbClr val="0070C0"/>
                </a:solidFill>
              </a:rPr>
              <a:t> storing all the elements?</a:t>
            </a:r>
          </a:p>
        </p:txBody>
      </p:sp>
      <p:sp>
        <p:nvSpPr>
          <p:cNvPr id="5" name="Title 1">
            <a:extLst>
              <a:ext uri="{FF2B5EF4-FFF2-40B4-BE49-F238E27FC236}">
                <a16:creationId xmlns:a16="http://schemas.microsoft.com/office/drawing/2014/main" id="{1F711822-C60A-9F4C-916E-1D920F72D7AA}"/>
              </a:ext>
            </a:extLst>
          </p:cNvPr>
          <p:cNvSpPr txBox="1">
            <a:spLocks/>
          </p:cNvSpPr>
          <p:nvPr/>
        </p:nvSpPr>
        <p:spPr>
          <a:xfrm>
            <a:off x="660400" y="1304867"/>
            <a:ext cx="11360800" cy="1068000"/>
          </a:xfrm>
          <a:prstGeom prst="rect">
            <a:avLst/>
          </a:prstGeom>
        </p:spPr>
        <p:txBody>
          <a:bodyPr spcFirstLastPara="1" vert="horz" wrap="square" lIns="91425" tIns="91425" rIns="91425" bIns="91425" rtlCol="0" anchor="t" anchorCtr="0">
            <a:noAutofit/>
          </a:bodyPr>
          <a:lstStyle>
            <a:lvl1pPr lvl="0" algn="l" defTabSz="457200" rtl="0" eaLnBrk="1" latinLnBrk="0" hangingPunct="1">
              <a:spcBef>
                <a:spcPts val="0"/>
              </a:spcBef>
              <a:spcAft>
                <a:spcPts val="0"/>
              </a:spcAft>
              <a:buSzPts val="4200"/>
              <a:buNone/>
              <a:defRPr sz="3200" b="1" i="0" kern="1200">
                <a:solidFill>
                  <a:schemeClr val="accent1">
                    <a:lumMod val="75000"/>
                  </a:schemeClr>
                </a:solidFill>
                <a:latin typeface="Candara" panose="020E0502030303020204" pitchFamily="34" charset="0"/>
                <a:ea typeface="Helvetica Neue Condensed" panose="02000503000000020004" pitchFamily="2" charset="0"/>
                <a:cs typeface="Helvetica Neue Condensed" panose="02000503000000020004" pitchFamily="2" charset="0"/>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r>
              <a:rPr lang="en-US" sz="4000" dirty="0">
                <a:solidFill>
                  <a:srgbClr val="FF0000"/>
                </a:solidFill>
              </a:rPr>
              <a:t>32,   </a:t>
            </a:r>
            <a:r>
              <a:rPr lang="en-US" sz="4000" dirty="0">
                <a:solidFill>
                  <a:srgbClr val="00B050"/>
                </a:solidFill>
              </a:rPr>
              <a:t>12,</a:t>
            </a:r>
            <a:r>
              <a:rPr lang="en-US" sz="4000" dirty="0"/>
              <a:t>   14,   </a:t>
            </a:r>
            <a:r>
              <a:rPr lang="en-US" sz="4000" dirty="0">
                <a:solidFill>
                  <a:srgbClr val="FF0000"/>
                </a:solidFill>
              </a:rPr>
              <a:t>32,</a:t>
            </a:r>
            <a:r>
              <a:rPr lang="en-US" sz="4000" dirty="0"/>
              <a:t>   </a:t>
            </a:r>
            <a:r>
              <a:rPr lang="en-US" sz="4000" dirty="0">
                <a:solidFill>
                  <a:srgbClr val="7030A0"/>
                </a:solidFill>
              </a:rPr>
              <a:t>7,   </a:t>
            </a:r>
            <a:r>
              <a:rPr lang="en-US" sz="4000" dirty="0">
                <a:solidFill>
                  <a:srgbClr val="00B050"/>
                </a:solidFill>
              </a:rPr>
              <a:t>12,</a:t>
            </a:r>
            <a:r>
              <a:rPr lang="en-US" sz="4000" dirty="0"/>
              <a:t>   </a:t>
            </a:r>
            <a:r>
              <a:rPr lang="en-US" sz="4000" dirty="0">
                <a:solidFill>
                  <a:srgbClr val="FF0000"/>
                </a:solidFill>
              </a:rPr>
              <a:t>32,</a:t>
            </a:r>
            <a:r>
              <a:rPr lang="en-US" sz="4000" dirty="0"/>
              <a:t>    </a:t>
            </a:r>
            <a:r>
              <a:rPr lang="en-US" sz="4000" dirty="0">
                <a:solidFill>
                  <a:srgbClr val="7030A0"/>
                </a:solidFill>
              </a:rPr>
              <a:t>7,    </a:t>
            </a:r>
            <a:r>
              <a:rPr lang="en-US" sz="4000" dirty="0">
                <a:solidFill>
                  <a:srgbClr val="FF0000"/>
                </a:solidFill>
              </a:rPr>
              <a:t>32,</a:t>
            </a:r>
            <a:r>
              <a:rPr lang="en-US" sz="4000" dirty="0"/>
              <a:t>    </a:t>
            </a:r>
            <a:r>
              <a:rPr lang="en-US" sz="4000" dirty="0">
                <a:solidFill>
                  <a:srgbClr val="00B050"/>
                </a:solidFill>
              </a:rPr>
              <a:t>12,</a:t>
            </a:r>
            <a:r>
              <a:rPr lang="en-US" sz="4000" dirty="0"/>
              <a:t>   </a:t>
            </a:r>
            <a:r>
              <a:rPr lang="en-US" sz="4000" dirty="0">
                <a:solidFill>
                  <a:srgbClr val="FFC000"/>
                </a:solidFill>
              </a:rPr>
              <a:t>4</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17F8D90-662B-414F-96C7-B84D5FBDCA3C}"/>
                  </a:ext>
                </a:extLst>
              </p:cNvPr>
              <p:cNvSpPr txBox="1"/>
              <p:nvPr/>
            </p:nvSpPr>
            <p:spPr>
              <a:xfrm>
                <a:off x="660400" y="2142034"/>
                <a:ext cx="9548768" cy="461665"/>
              </a:xfrm>
              <a:prstGeom prst="rect">
                <a:avLst/>
              </a:prstGeom>
              <a:noFill/>
            </p:spPr>
            <p:txBody>
              <a:bodyPr wrap="none" rtlCol="0">
                <a:spAutoFit/>
              </a:bodyPr>
              <a:lstStyle/>
              <a:p>
                <a:pPr algn="l"/>
                <a14:m>
                  <m:oMath xmlns:m="http://schemas.openxmlformats.org/officeDocument/2006/math">
                    <m:r>
                      <a:rPr lang="en-US" sz="2400" b="0" i="1" dirty="0" smtClean="0">
                        <a:solidFill>
                          <a:srgbClr val="C00000"/>
                        </a:solidFill>
                        <a:latin typeface="Cambria Math" panose="02040503050406030204" pitchFamily="18" charset="0"/>
                        <a:ea typeface="Helvetica" charset="0"/>
                        <a:cs typeface="Helvetica" charset="0"/>
                      </a:rPr>
                      <m:t>𝑁</m:t>
                    </m:r>
                    <m:r>
                      <a:rPr lang="en-US" sz="2400" b="0" i="1" dirty="0" smtClean="0">
                        <a:solidFill>
                          <a:srgbClr val="C00000"/>
                        </a:solidFill>
                        <a:latin typeface="Cambria Math" panose="02040503050406030204" pitchFamily="18" charset="0"/>
                        <a:ea typeface="Helvetica" charset="0"/>
                        <a:cs typeface="Helvetica" charset="0"/>
                      </a:rPr>
                      <m:t> =</m:t>
                    </m:r>
                  </m:oMath>
                </a14:m>
                <a:r>
                  <a:rPr lang="en-US" sz="2400" b="0" dirty="0">
                    <a:latin typeface="Candara" panose="020E0502030303020204" pitchFamily="34" charset="0"/>
                    <a:ea typeface="Helvetica" charset="0"/>
                    <a:cs typeface="Helvetica" charset="0"/>
                  </a:rPr>
                  <a:t> # of IDs in the stream = 11,    </a:t>
                </a:r>
                <a14:m>
                  <m:oMath xmlns:m="http://schemas.openxmlformats.org/officeDocument/2006/math">
                    <m:r>
                      <a:rPr lang="en-US" sz="2400" b="0" i="1" dirty="0" smtClean="0">
                        <a:solidFill>
                          <a:srgbClr val="036A18"/>
                        </a:solidFill>
                        <a:latin typeface="Cambria Math" panose="02040503050406030204" pitchFamily="18" charset="0"/>
                        <a:ea typeface="Helvetica" charset="0"/>
                        <a:cs typeface="Helvetica" charset="0"/>
                      </a:rPr>
                      <m:t>𝑚</m:t>
                    </m:r>
                    <m:r>
                      <a:rPr lang="en-US" sz="2400" b="0" i="1" dirty="0" smtClean="0">
                        <a:latin typeface="Cambria Math" panose="02040503050406030204" pitchFamily="18" charset="0"/>
                        <a:ea typeface="Helvetica" charset="0"/>
                        <a:cs typeface="Helvetica" charset="0"/>
                      </a:rPr>
                      <m:t> =</m:t>
                    </m:r>
                  </m:oMath>
                </a14:m>
                <a:r>
                  <a:rPr lang="en-US" sz="2400" b="0" dirty="0">
                    <a:latin typeface="Candara" panose="020E0502030303020204" pitchFamily="34" charset="0"/>
                    <a:ea typeface="Helvetica" charset="0"/>
                    <a:cs typeface="Helvetica" charset="0"/>
                  </a:rPr>
                  <a:t> # of distinct IDs in the stream = 5  </a:t>
                </a:r>
              </a:p>
            </p:txBody>
          </p:sp>
        </mc:Choice>
        <mc:Fallback xmlns="">
          <p:sp>
            <p:nvSpPr>
              <p:cNvPr id="6" name="TextBox 5">
                <a:extLst>
                  <a:ext uri="{FF2B5EF4-FFF2-40B4-BE49-F238E27FC236}">
                    <a16:creationId xmlns:a16="http://schemas.microsoft.com/office/drawing/2014/main" id="{617F8D90-662B-414F-96C7-B84D5FBDCA3C}"/>
                  </a:ext>
                </a:extLst>
              </p:cNvPr>
              <p:cNvSpPr txBox="1">
                <a:spLocks noRot="1" noChangeAspect="1" noMove="1" noResize="1" noEditPoints="1" noAdjustHandles="1" noChangeArrowheads="1" noChangeShapeType="1" noTextEdit="1"/>
              </p:cNvSpPr>
              <p:nvPr/>
            </p:nvSpPr>
            <p:spPr>
              <a:xfrm>
                <a:off x="660400" y="2142034"/>
                <a:ext cx="9548768" cy="461665"/>
              </a:xfrm>
              <a:prstGeom prst="rect">
                <a:avLst/>
              </a:prstGeom>
              <a:blipFill>
                <a:blip r:embed="rId3"/>
                <a:stretch>
                  <a:fillRect l="-133" t="-8108" b="-32432"/>
                </a:stretch>
              </a:blipFill>
            </p:spPr>
            <p:txBody>
              <a:bodyPr/>
              <a:lstStyle/>
              <a:p>
                <a:r>
                  <a:rPr lang="en-US">
                    <a:noFill/>
                  </a:rPr>
                  <a:t> </a:t>
                </a:r>
              </a:p>
            </p:txBody>
          </p:sp>
        </mc:Fallback>
      </mc:AlternateContent>
    </p:spTree>
    <p:extLst>
      <p:ext uri="{BB962C8B-B14F-4D97-AF65-F5344CB8AC3E}">
        <p14:creationId xmlns:p14="http://schemas.microsoft.com/office/powerpoint/2010/main" val="428515375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400" b="0" dirty="0" err="1" smtClean="0">
            <a:latin typeface="Candara" panose="020E0502030303020204" pitchFamily="34" charset="0"/>
            <a:ea typeface="Helvetica" charset="0"/>
            <a:cs typeface="Helvetica"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279569</TotalTime>
  <Words>3047</Words>
  <Application>Microsoft Macintosh PowerPoint</Application>
  <PresentationFormat>Widescreen</PresentationFormat>
  <Paragraphs>427</Paragraphs>
  <Slides>50</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Cambria Math</vt:lpstr>
      <vt:lpstr>Candara</vt:lpstr>
      <vt:lpstr>Courier</vt:lpstr>
      <vt:lpstr>Helvetica</vt:lpstr>
      <vt:lpstr>Source Code Pro</vt:lpstr>
      <vt:lpstr>Custom Design</vt:lpstr>
      <vt:lpstr>Application: Distinct Elements</vt:lpstr>
      <vt:lpstr>Data mining – Stream Model</vt:lpstr>
      <vt:lpstr>Stream Model – Problem Setup</vt:lpstr>
      <vt:lpstr>What can we compute?</vt:lpstr>
      <vt:lpstr>Today: Counting distinct elements</vt:lpstr>
      <vt:lpstr>Other applications</vt:lpstr>
      <vt:lpstr>Counting distinct elements</vt:lpstr>
      <vt:lpstr>Counting distinct elements</vt:lpstr>
      <vt:lpstr>Counting distinct elements</vt:lpstr>
      <vt:lpstr>Detour – I.I.D. Uniforms</vt:lpstr>
      <vt:lpstr>Detour – I.I.D. Uniforms</vt:lpstr>
      <vt:lpstr>Detour – I.I.D. Uniforms</vt:lpstr>
      <vt:lpstr>Detour – Min of I.I.D. Uniforms</vt:lpstr>
      <vt:lpstr>Detour – Min of I.I.D. Uniforms</vt:lpstr>
      <vt:lpstr>Detour – Min of I.I.D. Uniforms</vt:lpstr>
      <vt:lpstr>Detour – Min of I.I.D. Uniforms</vt:lpstr>
      <vt:lpstr>PowerPoint Presentation</vt:lpstr>
      <vt:lpstr>Detour – Min of I.I.D. Uniforms</vt:lpstr>
      <vt:lpstr>Back to counting distinct elements</vt:lpstr>
      <vt:lpstr>Distinct Elements – Hashing into [0,1]</vt:lpstr>
      <vt:lpstr>Distinct Elements – Hashing into [0,1]</vt:lpstr>
      <vt:lpstr>PowerPoint Presentation</vt:lpstr>
      <vt:lpstr>Distinct Elements – Hashing into [0,1]</vt:lpstr>
      <vt:lpstr>A super duper clever idea!!!!</vt:lpstr>
      <vt:lpstr>A super duper clever idea!!!!</vt:lpstr>
      <vt:lpstr>The MinHash Algorithm – Idea</vt:lpstr>
      <vt:lpstr>The MinHash Algorithm – Implementation</vt:lpstr>
      <vt:lpstr>MinHash Example</vt:lpstr>
      <vt:lpstr>MinHash Example II</vt:lpstr>
      <vt:lpstr>The MinHash Algorithm – Problem</vt:lpstr>
      <vt:lpstr>How can we reduce the variance?</vt:lpstr>
      <vt:lpstr>How can we reduce the variance?</vt:lpstr>
      <vt:lpstr>How do we get a handle on how many hash functions to use?</vt:lpstr>
      <vt:lpstr>Tail Bounds (Idea)</vt:lpstr>
      <vt:lpstr>Key point</vt:lpstr>
      <vt:lpstr>Tail Bounds</vt:lpstr>
      <vt:lpstr>Markov’s Inequality </vt:lpstr>
      <vt:lpstr>Markov’s Inequality – Proof  </vt:lpstr>
      <vt:lpstr>Markov’s Inequality – Proof  </vt:lpstr>
      <vt:lpstr>Example – Binomial Random Variable</vt:lpstr>
      <vt:lpstr>Some tail bounds</vt:lpstr>
      <vt:lpstr>Using variance</vt:lpstr>
      <vt:lpstr>Chebyshev’s Inequality </vt:lpstr>
      <vt:lpstr>Example – Binomial Random Variable</vt:lpstr>
      <vt:lpstr>Chevychev gives us a pretty good bound. But still not great.</vt:lpstr>
      <vt:lpstr>Tail Bounds</vt:lpstr>
      <vt:lpstr>And one more thing….</vt:lpstr>
      <vt:lpstr>Detour – Min of I.I.D. Uniforms</vt:lpstr>
      <vt:lpstr>Detour – Min of I.I.D. Uniforms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Anna Karlin</cp:lastModifiedBy>
  <cp:revision>6570</cp:revision>
  <cp:lastPrinted>2022-11-04T23:07:01Z</cp:lastPrinted>
  <dcterms:created xsi:type="dcterms:W3CDTF">2015-04-17T01:19:23Z</dcterms:created>
  <dcterms:modified xsi:type="dcterms:W3CDTF">2026-05-18T14:08:22Z</dcterms:modified>
  <cp:category/>
</cp:coreProperties>
</file>