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5"/>
  </p:notesMasterIdLst>
  <p:handoutMasterIdLst>
    <p:handoutMasterId r:id="rId66"/>
  </p:handoutMasterIdLst>
  <p:sldIdLst>
    <p:sldId id="256" r:id="rId2"/>
    <p:sldId id="1136" r:id="rId3"/>
    <p:sldId id="1087" r:id="rId4"/>
    <p:sldId id="1106" r:id="rId5"/>
    <p:sldId id="1076" r:id="rId6"/>
    <p:sldId id="1111" r:id="rId7"/>
    <p:sldId id="1189" r:id="rId8"/>
    <p:sldId id="1047" r:id="rId9"/>
    <p:sldId id="1094" r:id="rId10"/>
    <p:sldId id="344" r:id="rId11"/>
    <p:sldId id="1167" r:id="rId12"/>
    <p:sldId id="356" r:id="rId13"/>
    <p:sldId id="1168" r:id="rId14"/>
    <p:sldId id="358" r:id="rId15"/>
    <p:sldId id="1140" r:id="rId16"/>
    <p:sldId id="1068" r:id="rId17"/>
    <p:sldId id="1148" r:id="rId18"/>
    <p:sldId id="1190" r:id="rId19"/>
    <p:sldId id="1149" r:id="rId20"/>
    <p:sldId id="1150" r:id="rId21"/>
    <p:sldId id="1151" r:id="rId22"/>
    <p:sldId id="1152" r:id="rId23"/>
    <p:sldId id="1153" r:id="rId24"/>
    <p:sldId id="1154" r:id="rId25"/>
    <p:sldId id="1191" r:id="rId26"/>
    <p:sldId id="1120" r:id="rId27"/>
    <p:sldId id="1081" r:id="rId28"/>
    <p:sldId id="1156" r:id="rId29"/>
    <p:sldId id="1082" r:id="rId30"/>
    <p:sldId id="1157" r:id="rId31"/>
    <p:sldId id="1086" r:id="rId32"/>
    <p:sldId id="1137" r:id="rId33"/>
    <p:sldId id="1122" r:id="rId34"/>
    <p:sldId id="1044" r:id="rId35"/>
    <p:sldId id="1192" r:id="rId36"/>
    <p:sldId id="1158" r:id="rId37"/>
    <p:sldId id="1159" r:id="rId38"/>
    <p:sldId id="1160" r:id="rId39"/>
    <p:sldId id="1161" r:id="rId40"/>
    <p:sldId id="1199" r:id="rId41"/>
    <p:sldId id="1108" r:id="rId42"/>
    <p:sldId id="1162" r:id="rId43"/>
    <p:sldId id="1123" r:id="rId44"/>
    <p:sldId id="1113" r:id="rId45"/>
    <p:sldId id="1040" r:id="rId46"/>
    <p:sldId id="1088" r:id="rId47"/>
    <p:sldId id="1193" r:id="rId48"/>
    <p:sldId id="1194" r:id="rId49"/>
    <p:sldId id="1195" r:id="rId50"/>
    <p:sldId id="1089" r:id="rId51"/>
    <p:sldId id="1124" r:id="rId52"/>
    <p:sldId id="1071" r:id="rId53"/>
    <p:sldId id="1036" r:id="rId54"/>
    <p:sldId id="1042" r:id="rId55"/>
    <p:sldId id="1073" r:id="rId56"/>
    <p:sldId id="1188" r:id="rId57"/>
    <p:sldId id="1187" r:id="rId58"/>
    <p:sldId id="1163" r:id="rId59"/>
    <p:sldId id="1196" r:id="rId60"/>
    <p:sldId id="1197" r:id="rId61"/>
    <p:sldId id="1198" r:id="rId62"/>
    <p:sldId id="1146" r:id="rId63"/>
    <p:sldId id="1072"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A18"/>
    <a:srgbClr val="008F21"/>
    <a:srgbClr val="0432FF"/>
    <a:srgbClr val="FFFDA2"/>
    <a:srgbClr val="FEE9E8"/>
    <a:srgbClr val="6DB12E"/>
    <a:srgbClr val="F6F4E9"/>
    <a:srgbClr val="EEE9D3"/>
    <a:srgbClr val="FFFDF2"/>
    <a:srgbClr val="FFEB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60" autoAdjust="0"/>
    <p:restoredTop sz="95928"/>
  </p:normalViewPr>
  <p:slideViewPr>
    <p:cSldViewPr snapToGrid="0" snapToObjects="1">
      <p:cViewPr varScale="1">
        <p:scale>
          <a:sx n="80" d="100"/>
          <a:sy n="80" d="100"/>
        </p:scale>
        <p:origin x="192" y="9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0"/>
    </p:cViewPr>
  </p:sorterViewPr>
  <p:notesViewPr>
    <p:cSldViewPr snapToGrid="0" snapToObjects="1">
      <p:cViewPr varScale="1">
        <p:scale>
          <a:sx n="172" d="100"/>
          <a:sy n="172" d="100"/>
        </p:scale>
        <p:origin x="5344"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1B5C43-E108-F443-9DEE-AB5FF8C2E37D}" type="datetimeFigureOut">
              <a:rPr lang="en-US" smtClean="0"/>
              <a:t>4/1/26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3FD2D7-6F5D-BE44-BA1D-A91511DC2AA0}" type="slidenum">
              <a:rPr lang="en-US" smtClean="0"/>
              <a:t>‹#›</a:t>
            </a:fld>
            <a:endParaRPr lang="en-US"/>
          </a:p>
        </p:txBody>
      </p:sp>
    </p:spTree>
    <p:extLst>
      <p:ext uri="{BB962C8B-B14F-4D97-AF65-F5344CB8AC3E}">
        <p14:creationId xmlns:p14="http://schemas.microsoft.com/office/powerpoint/2010/main" val="1060215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7EE2F5-01C9-E446-86D7-49DB8E5ABC38}" type="datetimeFigureOut">
              <a:rPr lang="en-US" smtClean="0"/>
              <a:t>3/31/26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8DADB-08B8-674F-B7D9-7A1ACF1733EC}" type="slidenum">
              <a:rPr lang="en-US" smtClean="0"/>
              <a:t>‹#›</a:t>
            </a:fld>
            <a:endParaRPr lang="en-US"/>
          </a:p>
        </p:txBody>
      </p:sp>
    </p:spTree>
    <p:extLst>
      <p:ext uri="{BB962C8B-B14F-4D97-AF65-F5344CB8AC3E}">
        <p14:creationId xmlns:p14="http://schemas.microsoft.com/office/powerpoint/2010/main" val="4804834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it seriously; we will work with you to get </a:t>
            </a:r>
          </a:p>
        </p:txBody>
      </p:sp>
      <p:sp>
        <p:nvSpPr>
          <p:cNvPr id="4" name="Slide Number Placeholder 3"/>
          <p:cNvSpPr>
            <a:spLocks noGrp="1"/>
          </p:cNvSpPr>
          <p:nvPr>
            <p:ph type="sldNum" sz="quarter" idx="5"/>
          </p:nvPr>
        </p:nvSpPr>
        <p:spPr/>
        <p:txBody>
          <a:bodyPr/>
          <a:lstStyle/>
          <a:p>
            <a:fld id="{7CF8DADB-08B8-674F-B7D9-7A1ACF1733EC}" type="slidenum">
              <a:rPr lang="en-US" smtClean="0"/>
              <a:t>2</a:t>
            </a:fld>
            <a:endParaRPr lang="en-US"/>
          </a:p>
        </p:txBody>
      </p:sp>
    </p:spTree>
    <p:extLst>
      <p:ext uri="{BB962C8B-B14F-4D97-AF65-F5344CB8AC3E}">
        <p14:creationId xmlns:p14="http://schemas.microsoft.com/office/powerpoint/2010/main" val="2408881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86F34-6523-7B6C-7830-636FE1EA7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6F6CE-9E32-E556-1ACE-06BD204A7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4B802-7737-6F30-6C01-34A590D72AB7}"/>
              </a:ext>
            </a:extLst>
          </p:cNvPr>
          <p:cNvSpPr>
            <a:spLocks noGrp="1"/>
          </p:cNvSpPr>
          <p:nvPr>
            <p:ph type="body" idx="1"/>
          </p:nvPr>
        </p:nvSpPr>
        <p:spPr/>
        <p:txBody>
          <a:bodyPr/>
          <a:lstStyle/>
          <a:p>
            <a:r>
              <a:rPr lang="en-US" dirty="0"/>
              <a:t>Poll, 4 possible answers: </a:t>
            </a:r>
          </a:p>
          <a:p>
            <a:pPr marL="228600" indent="-228600">
              <a:buAutoNum type="alphaUcPeriod"/>
            </a:pPr>
            <a:r>
              <a:rPr lang="en-US" dirty="0"/>
              <a:t>2 to the 7</a:t>
            </a:r>
            <a:r>
              <a:rPr lang="en-US" baseline="30000" dirty="0"/>
              <a:t>th</a:t>
            </a:r>
            <a:endParaRPr lang="en-US" dirty="0"/>
          </a:p>
          <a:p>
            <a:pPr marL="228600" indent="-228600">
              <a:buAutoNum type="alphaUcPeriod"/>
            </a:pPr>
            <a:r>
              <a:rPr lang="en-US" dirty="0"/>
              <a:t>7!/4!</a:t>
            </a:r>
          </a:p>
          <a:p>
            <a:pPr marL="228600" indent="-228600">
              <a:buAutoNum type="alphaUcPeriod"/>
            </a:pPr>
            <a:r>
              <a:rPr lang="en-US" dirty="0"/>
              <a:t>7 choose 4</a:t>
            </a:r>
          </a:p>
          <a:p>
            <a:pPr marL="228600" indent="-228600">
              <a:buAutoNum type="alphaUcPeriod"/>
            </a:pPr>
            <a:r>
              <a:rPr lang="en-US" dirty="0"/>
              <a:t>7 choose 3</a:t>
            </a:r>
          </a:p>
        </p:txBody>
      </p:sp>
      <p:sp>
        <p:nvSpPr>
          <p:cNvPr id="4" name="Slide Number Placeholder 3">
            <a:extLst>
              <a:ext uri="{FF2B5EF4-FFF2-40B4-BE49-F238E27FC236}">
                <a16:creationId xmlns:a16="http://schemas.microsoft.com/office/drawing/2014/main" id="{246664FA-2BF1-DB8E-E3FD-42488F98FA49}"/>
              </a:ext>
            </a:extLst>
          </p:cNvPr>
          <p:cNvSpPr>
            <a:spLocks noGrp="1"/>
          </p:cNvSpPr>
          <p:nvPr>
            <p:ph type="sldNum" sz="quarter" idx="5"/>
          </p:nvPr>
        </p:nvSpPr>
        <p:spPr/>
        <p:txBody>
          <a:bodyPr/>
          <a:lstStyle/>
          <a:p>
            <a:fld id="{7CF8DADB-08B8-674F-B7D9-7A1ACF1733EC}" type="slidenum">
              <a:rPr lang="en-US" smtClean="0"/>
              <a:t>17</a:t>
            </a:fld>
            <a:endParaRPr lang="en-US"/>
          </a:p>
        </p:txBody>
      </p:sp>
    </p:spTree>
    <p:extLst>
      <p:ext uri="{BB962C8B-B14F-4D97-AF65-F5344CB8AC3E}">
        <p14:creationId xmlns:p14="http://schemas.microsoft.com/office/powerpoint/2010/main" val="207367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9968-340E-E5A3-D979-0E191ED84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F3904-1AFC-C8E0-53C7-E5ED61143F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A29CD-1229-9F07-712A-179EE0C9683A}"/>
              </a:ext>
            </a:extLst>
          </p:cNvPr>
          <p:cNvSpPr>
            <a:spLocks noGrp="1"/>
          </p:cNvSpPr>
          <p:nvPr>
            <p:ph type="body" idx="1"/>
          </p:nvPr>
        </p:nvSpPr>
        <p:spPr/>
        <p:txBody>
          <a:bodyPr/>
          <a:lstStyle/>
          <a:p>
            <a:r>
              <a:rPr lang="en-US" dirty="0"/>
              <a:t>Poll, 4 possible answers: </a:t>
            </a:r>
          </a:p>
          <a:p>
            <a:pPr marL="228600" indent="-228600">
              <a:buAutoNum type="alphaUcPeriod"/>
            </a:pPr>
            <a:r>
              <a:rPr lang="en-US" dirty="0"/>
              <a:t>2 to the 7</a:t>
            </a:r>
            <a:r>
              <a:rPr lang="en-US" baseline="30000" dirty="0"/>
              <a:t>th</a:t>
            </a:r>
            <a:endParaRPr lang="en-US" dirty="0"/>
          </a:p>
          <a:p>
            <a:pPr marL="228600" indent="-228600">
              <a:buAutoNum type="alphaUcPeriod"/>
            </a:pPr>
            <a:r>
              <a:rPr lang="en-US" dirty="0"/>
              <a:t>7!/4!</a:t>
            </a:r>
          </a:p>
          <a:p>
            <a:pPr marL="228600" indent="-228600">
              <a:buAutoNum type="alphaUcPeriod"/>
            </a:pPr>
            <a:r>
              <a:rPr lang="en-US" dirty="0"/>
              <a:t>7 choose 4</a:t>
            </a:r>
          </a:p>
          <a:p>
            <a:pPr marL="228600" indent="-228600">
              <a:buAutoNum type="alphaUcPeriod"/>
            </a:pPr>
            <a:r>
              <a:rPr lang="en-US" dirty="0"/>
              <a:t>7 choose 3</a:t>
            </a:r>
          </a:p>
        </p:txBody>
      </p:sp>
      <p:sp>
        <p:nvSpPr>
          <p:cNvPr id="4" name="Slide Number Placeholder 3">
            <a:extLst>
              <a:ext uri="{FF2B5EF4-FFF2-40B4-BE49-F238E27FC236}">
                <a16:creationId xmlns:a16="http://schemas.microsoft.com/office/drawing/2014/main" id="{BEAFD996-B5CD-2321-634E-F92696DBE184}"/>
              </a:ext>
            </a:extLst>
          </p:cNvPr>
          <p:cNvSpPr>
            <a:spLocks noGrp="1"/>
          </p:cNvSpPr>
          <p:nvPr>
            <p:ph type="sldNum" sz="quarter" idx="5"/>
          </p:nvPr>
        </p:nvSpPr>
        <p:spPr/>
        <p:txBody>
          <a:bodyPr/>
          <a:lstStyle/>
          <a:p>
            <a:fld id="{7CF8DADB-08B8-674F-B7D9-7A1ACF1733EC}" type="slidenum">
              <a:rPr lang="en-US" smtClean="0"/>
              <a:t>18</a:t>
            </a:fld>
            <a:endParaRPr lang="en-US"/>
          </a:p>
        </p:txBody>
      </p:sp>
    </p:spTree>
    <p:extLst>
      <p:ext uri="{BB962C8B-B14F-4D97-AF65-F5344CB8AC3E}">
        <p14:creationId xmlns:p14="http://schemas.microsoft.com/office/powerpoint/2010/main" val="2940466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8A274-F64E-1526-D719-49821A99C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BDCA9-9E99-EEED-B62C-B10A0DDAF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627F4-6061-4038-F6D3-38FEE318B011}"/>
              </a:ext>
            </a:extLst>
          </p:cNvPr>
          <p:cNvSpPr>
            <a:spLocks noGrp="1"/>
          </p:cNvSpPr>
          <p:nvPr>
            <p:ph type="body" idx="1"/>
          </p:nvPr>
        </p:nvSpPr>
        <p:spPr/>
        <p:txBody>
          <a:bodyPr/>
          <a:lstStyle/>
          <a:p>
            <a:r>
              <a:rPr lang="en-US" dirty="0"/>
              <a:t>Fact: n choose k is the same as n choose n-k</a:t>
            </a:r>
          </a:p>
        </p:txBody>
      </p:sp>
      <p:sp>
        <p:nvSpPr>
          <p:cNvPr id="4" name="Slide Number Placeholder 3">
            <a:extLst>
              <a:ext uri="{FF2B5EF4-FFF2-40B4-BE49-F238E27FC236}">
                <a16:creationId xmlns:a16="http://schemas.microsoft.com/office/drawing/2014/main" id="{966079A5-8D88-5588-8987-80871DB8AAA0}"/>
              </a:ext>
            </a:extLst>
          </p:cNvPr>
          <p:cNvSpPr>
            <a:spLocks noGrp="1"/>
          </p:cNvSpPr>
          <p:nvPr>
            <p:ph type="sldNum" sz="quarter" idx="5"/>
          </p:nvPr>
        </p:nvSpPr>
        <p:spPr/>
        <p:txBody>
          <a:bodyPr/>
          <a:lstStyle/>
          <a:p>
            <a:fld id="{7CF8DADB-08B8-674F-B7D9-7A1ACF1733EC}" type="slidenum">
              <a:rPr lang="en-US" smtClean="0"/>
              <a:t>19</a:t>
            </a:fld>
            <a:endParaRPr lang="en-US"/>
          </a:p>
        </p:txBody>
      </p:sp>
    </p:spTree>
    <p:extLst>
      <p:ext uri="{BB962C8B-B14F-4D97-AF65-F5344CB8AC3E}">
        <p14:creationId xmlns:p14="http://schemas.microsoft.com/office/powerpoint/2010/main" val="1409533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68A73-A961-0462-FA02-84A749F80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62B2F-B9BC-CA8C-676A-D236C72C3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32058-B4A3-7192-9406-BAD8D39FA9C3}"/>
              </a:ext>
            </a:extLst>
          </p:cNvPr>
          <p:cNvSpPr>
            <a:spLocks noGrp="1"/>
          </p:cNvSpPr>
          <p:nvPr>
            <p:ph type="body" idx="1"/>
          </p:nvPr>
        </p:nvSpPr>
        <p:spPr/>
        <p:txBody>
          <a:bodyPr/>
          <a:lstStyle/>
          <a:p>
            <a:r>
              <a:rPr lang="en-US" dirty="0"/>
              <a:t>Fact: n choose k is the same as n choose n-k</a:t>
            </a:r>
          </a:p>
          <a:p>
            <a:endParaRPr lang="en-US" dirty="0"/>
          </a:p>
          <a:p>
            <a:r>
              <a:rPr lang="en-US" dirty="0"/>
              <a:t>Proof: plug in the definition of n choose k, plug in the definition of n choose n-k and observe algebraically  that these are actually the same.</a:t>
            </a:r>
          </a:p>
        </p:txBody>
      </p:sp>
      <p:sp>
        <p:nvSpPr>
          <p:cNvPr id="4" name="Slide Number Placeholder 3">
            <a:extLst>
              <a:ext uri="{FF2B5EF4-FFF2-40B4-BE49-F238E27FC236}">
                <a16:creationId xmlns:a16="http://schemas.microsoft.com/office/drawing/2014/main" id="{B291DDFF-AC69-896E-46A9-19E05B2238BB}"/>
              </a:ext>
            </a:extLst>
          </p:cNvPr>
          <p:cNvSpPr>
            <a:spLocks noGrp="1"/>
          </p:cNvSpPr>
          <p:nvPr>
            <p:ph type="sldNum" sz="quarter" idx="5"/>
          </p:nvPr>
        </p:nvSpPr>
        <p:spPr/>
        <p:txBody>
          <a:bodyPr/>
          <a:lstStyle/>
          <a:p>
            <a:fld id="{7CF8DADB-08B8-674F-B7D9-7A1ACF1733EC}" type="slidenum">
              <a:rPr lang="en-US" smtClean="0"/>
              <a:t>20</a:t>
            </a:fld>
            <a:endParaRPr lang="en-US"/>
          </a:p>
        </p:txBody>
      </p:sp>
    </p:spTree>
    <p:extLst>
      <p:ext uri="{BB962C8B-B14F-4D97-AF65-F5344CB8AC3E}">
        <p14:creationId xmlns:p14="http://schemas.microsoft.com/office/powerpoint/2010/main" val="396988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27165-CF10-698C-8986-816642FF3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1815D-1F88-6A13-72CD-42BB9B55B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6F835-A409-875D-0940-8B1696256EEE}"/>
              </a:ext>
            </a:extLst>
          </p:cNvPr>
          <p:cNvSpPr>
            <a:spLocks noGrp="1"/>
          </p:cNvSpPr>
          <p:nvPr>
            <p:ph type="body" idx="1"/>
          </p:nvPr>
        </p:nvSpPr>
        <p:spPr/>
        <p:txBody>
          <a:bodyPr/>
          <a:lstStyle/>
          <a:p>
            <a:r>
              <a:rPr lang="en-US" dirty="0"/>
              <a:t>Fact: n choose k is the same as n choose n-k</a:t>
            </a:r>
          </a:p>
          <a:p>
            <a:endParaRPr lang="en-US" dirty="0"/>
          </a:p>
          <a:p>
            <a:r>
              <a:rPr lang="en-US" dirty="0"/>
              <a:t>Proof: plug in the definition of n choose k, plug in the definition of n choose n-k and observe that these are actually the same.</a:t>
            </a:r>
          </a:p>
        </p:txBody>
      </p:sp>
      <p:sp>
        <p:nvSpPr>
          <p:cNvPr id="4" name="Slide Number Placeholder 3">
            <a:extLst>
              <a:ext uri="{FF2B5EF4-FFF2-40B4-BE49-F238E27FC236}">
                <a16:creationId xmlns:a16="http://schemas.microsoft.com/office/drawing/2014/main" id="{2FEEB5B5-F2A1-831B-7E60-38797297AEBA}"/>
              </a:ext>
            </a:extLst>
          </p:cNvPr>
          <p:cNvSpPr>
            <a:spLocks noGrp="1"/>
          </p:cNvSpPr>
          <p:nvPr>
            <p:ph type="sldNum" sz="quarter" idx="5"/>
          </p:nvPr>
        </p:nvSpPr>
        <p:spPr/>
        <p:txBody>
          <a:bodyPr/>
          <a:lstStyle/>
          <a:p>
            <a:fld id="{7CF8DADB-08B8-674F-B7D9-7A1ACF1733EC}" type="slidenum">
              <a:rPr lang="en-US" smtClean="0"/>
              <a:t>21</a:t>
            </a:fld>
            <a:endParaRPr lang="en-US"/>
          </a:p>
        </p:txBody>
      </p:sp>
    </p:spTree>
    <p:extLst>
      <p:ext uri="{BB962C8B-B14F-4D97-AF65-F5344CB8AC3E}">
        <p14:creationId xmlns:p14="http://schemas.microsoft.com/office/powerpoint/2010/main" val="34123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DFD97-B55B-9C2C-060E-2127DF4AF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3A46E-7C98-CDA8-BDC8-F48B04700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F0A31-6228-A4E8-5A57-54FD97240C45}"/>
              </a:ext>
            </a:extLst>
          </p:cNvPr>
          <p:cNvSpPr>
            <a:spLocks noGrp="1"/>
          </p:cNvSpPr>
          <p:nvPr>
            <p:ph type="body" idx="1"/>
          </p:nvPr>
        </p:nvSpPr>
        <p:spPr/>
        <p:txBody>
          <a:bodyPr/>
          <a:lstStyle/>
          <a:p>
            <a:pPr algn="l"/>
            <a:r>
              <a:rPr lang="en-US" sz="1200" b="0" dirty="0">
                <a:solidFill>
                  <a:srgbClr val="0432FF"/>
                </a:solidFill>
                <a:latin typeface="Candara" panose="020E0502030303020204" pitchFamily="34" charset="0"/>
                <a:ea typeface="Helvetica" charset="0"/>
                <a:cs typeface="Helvetica" charset="0"/>
              </a:rPr>
              <a:t>More examples of combinatorial proofs coming soon!</a:t>
            </a:r>
          </a:p>
          <a:p>
            <a:endParaRPr lang="en-US" dirty="0"/>
          </a:p>
        </p:txBody>
      </p:sp>
      <p:sp>
        <p:nvSpPr>
          <p:cNvPr id="4" name="Slide Number Placeholder 3">
            <a:extLst>
              <a:ext uri="{FF2B5EF4-FFF2-40B4-BE49-F238E27FC236}">
                <a16:creationId xmlns:a16="http://schemas.microsoft.com/office/drawing/2014/main" id="{3D18706F-71F9-753F-D75E-CD70356DB349}"/>
              </a:ext>
            </a:extLst>
          </p:cNvPr>
          <p:cNvSpPr>
            <a:spLocks noGrp="1"/>
          </p:cNvSpPr>
          <p:nvPr>
            <p:ph type="sldNum" sz="quarter" idx="5"/>
          </p:nvPr>
        </p:nvSpPr>
        <p:spPr/>
        <p:txBody>
          <a:bodyPr/>
          <a:lstStyle/>
          <a:p>
            <a:fld id="{7CF8DADB-08B8-674F-B7D9-7A1ACF1733EC}" type="slidenum">
              <a:rPr lang="en-US" smtClean="0"/>
              <a:t>22</a:t>
            </a:fld>
            <a:endParaRPr lang="en-US"/>
          </a:p>
        </p:txBody>
      </p:sp>
    </p:spTree>
    <p:extLst>
      <p:ext uri="{BB962C8B-B14F-4D97-AF65-F5344CB8AC3E}">
        <p14:creationId xmlns:p14="http://schemas.microsoft.com/office/powerpoint/2010/main" val="1061786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EE721-F1FD-C411-3FD4-E179978D8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28381-9F2A-5270-3096-3815CB536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47D4B-F190-7194-0682-332F6B429B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470FB7-35BA-FCE9-AEED-1FCEC332608E}"/>
              </a:ext>
            </a:extLst>
          </p:cNvPr>
          <p:cNvSpPr>
            <a:spLocks noGrp="1"/>
          </p:cNvSpPr>
          <p:nvPr>
            <p:ph type="sldNum" sz="quarter" idx="5"/>
          </p:nvPr>
        </p:nvSpPr>
        <p:spPr/>
        <p:txBody>
          <a:bodyPr/>
          <a:lstStyle/>
          <a:p>
            <a:fld id="{7CF8DADB-08B8-674F-B7D9-7A1ACF1733EC}" type="slidenum">
              <a:rPr lang="en-US" smtClean="0"/>
              <a:t>23</a:t>
            </a:fld>
            <a:endParaRPr lang="en-US"/>
          </a:p>
        </p:txBody>
      </p:sp>
    </p:spTree>
    <p:extLst>
      <p:ext uri="{BB962C8B-B14F-4D97-AF65-F5344CB8AC3E}">
        <p14:creationId xmlns:p14="http://schemas.microsoft.com/office/powerpoint/2010/main" val="274419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CFDB0-528F-B1EA-BC29-990B38CEE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6F24D-43CD-4BDC-AF7F-BF3389834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19159-A747-5A7D-DD6C-DB051E6034F4}"/>
              </a:ext>
            </a:extLst>
          </p:cNvPr>
          <p:cNvSpPr>
            <a:spLocks noGrp="1"/>
          </p:cNvSpPr>
          <p:nvPr>
            <p:ph type="body" idx="1"/>
          </p:nvPr>
        </p:nvSpPr>
        <p:spPr/>
        <p:txBody>
          <a:bodyPr/>
          <a:lstStyle/>
          <a:p>
            <a:endParaRPr lang="en-US" dirty="0"/>
          </a:p>
          <a:p>
            <a:r>
              <a:rPr lang="en-US" dirty="0"/>
              <a:t>Checked reading order</a:t>
            </a:r>
          </a:p>
        </p:txBody>
      </p:sp>
      <p:sp>
        <p:nvSpPr>
          <p:cNvPr id="4" name="Slide Number Placeholder 3">
            <a:extLst>
              <a:ext uri="{FF2B5EF4-FFF2-40B4-BE49-F238E27FC236}">
                <a16:creationId xmlns:a16="http://schemas.microsoft.com/office/drawing/2014/main" id="{A1D3FA27-78BF-E751-6E6C-402F32C4B922}"/>
              </a:ext>
            </a:extLst>
          </p:cNvPr>
          <p:cNvSpPr>
            <a:spLocks noGrp="1"/>
          </p:cNvSpPr>
          <p:nvPr>
            <p:ph type="sldNum" sz="quarter" idx="5"/>
          </p:nvPr>
        </p:nvSpPr>
        <p:spPr/>
        <p:txBody>
          <a:bodyPr/>
          <a:lstStyle/>
          <a:p>
            <a:fld id="{7CF8DADB-08B8-674F-B7D9-7A1ACF1733EC}" type="slidenum">
              <a:rPr lang="en-US" smtClean="0"/>
              <a:t>24</a:t>
            </a:fld>
            <a:endParaRPr lang="en-US"/>
          </a:p>
        </p:txBody>
      </p:sp>
    </p:spTree>
    <p:extLst>
      <p:ext uri="{BB962C8B-B14F-4D97-AF65-F5344CB8AC3E}">
        <p14:creationId xmlns:p14="http://schemas.microsoft.com/office/powerpoint/2010/main" val="1629210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676D-F782-8D9C-BED6-938A79FC7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E58E4-290C-8C75-8C11-58700B162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FCD92-86BB-776B-0533-D7C6D58FFB97}"/>
              </a:ext>
            </a:extLst>
          </p:cNvPr>
          <p:cNvSpPr>
            <a:spLocks noGrp="1"/>
          </p:cNvSpPr>
          <p:nvPr>
            <p:ph type="body" idx="1"/>
          </p:nvPr>
        </p:nvSpPr>
        <p:spPr/>
        <p:txBody>
          <a:bodyPr/>
          <a:lstStyle/>
          <a:p>
            <a:endParaRPr lang="en-US" dirty="0"/>
          </a:p>
          <a:p>
            <a:r>
              <a:rPr lang="en-US" dirty="0"/>
              <a:t>Checked reading order</a:t>
            </a:r>
          </a:p>
        </p:txBody>
      </p:sp>
      <p:sp>
        <p:nvSpPr>
          <p:cNvPr id="4" name="Slide Number Placeholder 3">
            <a:extLst>
              <a:ext uri="{FF2B5EF4-FFF2-40B4-BE49-F238E27FC236}">
                <a16:creationId xmlns:a16="http://schemas.microsoft.com/office/drawing/2014/main" id="{AC1780EF-BD6E-0AD0-CE4E-F9B6D981EF75}"/>
              </a:ext>
            </a:extLst>
          </p:cNvPr>
          <p:cNvSpPr>
            <a:spLocks noGrp="1"/>
          </p:cNvSpPr>
          <p:nvPr>
            <p:ph type="sldNum" sz="quarter" idx="5"/>
          </p:nvPr>
        </p:nvSpPr>
        <p:spPr/>
        <p:txBody>
          <a:bodyPr/>
          <a:lstStyle/>
          <a:p>
            <a:fld id="{7CF8DADB-08B8-674F-B7D9-7A1ACF1733EC}" type="slidenum">
              <a:rPr lang="en-US" smtClean="0"/>
              <a:t>25</a:t>
            </a:fld>
            <a:endParaRPr lang="en-US"/>
          </a:p>
        </p:txBody>
      </p:sp>
    </p:spTree>
    <p:extLst>
      <p:ext uri="{BB962C8B-B14F-4D97-AF65-F5344CB8AC3E}">
        <p14:creationId xmlns:p14="http://schemas.microsoft.com/office/powerpoint/2010/main" val="1731433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26</a:t>
            </a:fld>
            <a:endParaRPr lang="en-US"/>
          </a:p>
        </p:txBody>
      </p:sp>
    </p:spTree>
    <p:extLst>
      <p:ext uri="{BB962C8B-B14F-4D97-AF65-F5344CB8AC3E}">
        <p14:creationId xmlns:p14="http://schemas.microsoft.com/office/powerpoint/2010/main" val="113867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3</a:t>
            </a:fld>
            <a:endParaRPr lang="en-US"/>
          </a:p>
        </p:txBody>
      </p:sp>
    </p:spTree>
    <p:extLst>
      <p:ext uri="{BB962C8B-B14F-4D97-AF65-F5344CB8AC3E}">
        <p14:creationId xmlns:p14="http://schemas.microsoft.com/office/powerpoint/2010/main" val="316101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27</a:t>
            </a:fld>
            <a:endParaRPr lang="en-US"/>
          </a:p>
        </p:txBody>
      </p:sp>
    </p:spTree>
    <p:extLst>
      <p:ext uri="{BB962C8B-B14F-4D97-AF65-F5344CB8AC3E}">
        <p14:creationId xmlns:p14="http://schemas.microsoft.com/office/powerpoint/2010/main" val="152802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A, B, C</a:t>
            </a:r>
          </a:p>
        </p:txBody>
      </p:sp>
      <p:sp>
        <p:nvSpPr>
          <p:cNvPr id="4" name="Slide Number Placeholder 3"/>
          <p:cNvSpPr>
            <a:spLocks noGrp="1"/>
          </p:cNvSpPr>
          <p:nvPr>
            <p:ph type="sldNum" sz="quarter" idx="5"/>
          </p:nvPr>
        </p:nvSpPr>
        <p:spPr/>
        <p:txBody>
          <a:bodyPr/>
          <a:lstStyle/>
          <a:p>
            <a:fld id="{7CF8DADB-08B8-674F-B7D9-7A1ACF1733EC}" type="slidenum">
              <a:rPr lang="en-US" smtClean="0"/>
              <a:t>28</a:t>
            </a:fld>
            <a:endParaRPr lang="en-US"/>
          </a:p>
        </p:txBody>
      </p:sp>
    </p:spTree>
    <p:extLst>
      <p:ext uri="{BB962C8B-B14F-4D97-AF65-F5344CB8AC3E}">
        <p14:creationId xmlns:p14="http://schemas.microsoft.com/office/powerpoint/2010/main" val="25607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29</a:t>
            </a:fld>
            <a:endParaRPr lang="en-US"/>
          </a:p>
        </p:txBody>
      </p:sp>
    </p:spTree>
    <p:extLst>
      <p:ext uri="{BB962C8B-B14F-4D97-AF65-F5344CB8AC3E}">
        <p14:creationId xmlns:p14="http://schemas.microsoft.com/office/powerpoint/2010/main" val="656046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9EF2D-5435-168B-08EE-FE0535500A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26B18-F0E7-8574-0914-94B9048EB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526B3-7C66-E4F8-6D3A-461BF227D109}"/>
              </a:ext>
            </a:extLst>
          </p:cNvPr>
          <p:cNvSpPr>
            <a:spLocks noGrp="1"/>
          </p:cNvSpPr>
          <p:nvPr>
            <p:ph type="body" idx="1"/>
          </p:nvPr>
        </p:nvSpPr>
        <p:spPr/>
        <p:txBody>
          <a:bodyPr/>
          <a:lstStyle/>
          <a:p>
            <a:r>
              <a:rPr lang="en-US" dirty="0"/>
              <a:t>The number of times we get x to the k, y to the n-k is equal to n choose k (or equivalently n choose n-k)</a:t>
            </a:r>
          </a:p>
        </p:txBody>
      </p:sp>
      <p:sp>
        <p:nvSpPr>
          <p:cNvPr id="4" name="Slide Number Placeholder 3">
            <a:extLst>
              <a:ext uri="{FF2B5EF4-FFF2-40B4-BE49-F238E27FC236}">
                <a16:creationId xmlns:a16="http://schemas.microsoft.com/office/drawing/2014/main" id="{C2F9903E-B1D8-973E-7496-2BE753238619}"/>
              </a:ext>
            </a:extLst>
          </p:cNvPr>
          <p:cNvSpPr>
            <a:spLocks noGrp="1"/>
          </p:cNvSpPr>
          <p:nvPr>
            <p:ph type="sldNum" sz="quarter" idx="5"/>
          </p:nvPr>
        </p:nvSpPr>
        <p:spPr/>
        <p:txBody>
          <a:bodyPr/>
          <a:lstStyle/>
          <a:p>
            <a:fld id="{7CF8DADB-08B8-674F-B7D9-7A1ACF1733EC}" type="slidenum">
              <a:rPr lang="en-US" smtClean="0"/>
              <a:t>30</a:t>
            </a:fld>
            <a:endParaRPr lang="en-US"/>
          </a:p>
        </p:txBody>
      </p:sp>
    </p:spTree>
    <p:extLst>
      <p:ext uri="{BB962C8B-B14F-4D97-AF65-F5344CB8AC3E}">
        <p14:creationId xmlns:p14="http://schemas.microsoft.com/office/powerpoint/2010/main" val="2322844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Theorem:</a:t>
            </a:r>
          </a:p>
          <a:p>
            <a:r>
              <a:rPr lang="en-US" dirty="0"/>
              <a:t>Let x and y be real numbers and n a positive integer. Then (</a:t>
            </a:r>
            <a:r>
              <a:rPr lang="en-US" dirty="0" err="1"/>
              <a:t>x+y</a:t>
            </a:r>
            <a:r>
              <a:rPr lang="en-US" dirty="0"/>
              <a:t>) to the power n is equal to the sum from k=0 to n of n choose k times x to the k times y to the n-k.</a:t>
            </a:r>
          </a:p>
          <a:p>
            <a:endParaRPr lang="en-US" dirty="0"/>
          </a:p>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31</a:t>
            </a:fld>
            <a:endParaRPr lang="en-US"/>
          </a:p>
        </p:txBody>
      </p:sp>
    </p:spTree>
    <p:extLst>
      <p:ext uri="{BB962C8B-B14F-4D97-AF65-F5344CB8AC3E}">
        <p14:creationId xmlns:p14="http://schemas.microsoft.com/office/powerpoint/2010/main" val="2264657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Corollary: the sum from k = 0 to n of n choose k is exactly equal to 2 to the n.</a:t>
            </a:r>
          </a:p>
          <a:p>
            <a:endParaRPr lang="en-US" dirty="0"/>
          </a:p>
          <a:p>
            <a:r>
              <a:rPr lang="en-US" dirty="0"/>
              <a:t>To prove this just substitute x=1, y=1.</a:t>
            </a:r>
          </a:p>
        </p:txBody>
      </p:sp>
      <p:sp>
        <p:nvSpPr>
          <p:cNvPr id="4" name="Slide Number Placeholder 3"/>
          <p:cNvSpPr>
            <a:spLocks noGrp="1"/>
          </p:cNvSpPr>
          <p:nvPr>
            <p:ph type="sldNum" sz="quarter" idx="5"/>
          </p:nvPr>
        </p:nvSpPr>
        <p:spPr/>
        <p:txBody>
          <a:bodyPr/>
          <a:lstStyle/>
          <a:p>
            <a:fld id="{7CF8DADB-08B8-674F-B7D9-7A1ACF1733EC}" type="slidenum">
              <a:rPr lang="en-US" smtClean="0"/>
              <a:t>32</a:t>
            </a:fld>
            <a:endParaRPr lang="en-US"/>
          </a:p>
        </p:txBody>
      </p:sp>
    </p:spTree>
    <p:extLst>
      <p:ext uri="{BB962C8B-B14F-4D97-AF65-F5344CB8AC3E}">
        <p14:creationId xmlns:p14="http://schemas.microsoft.com/office/powerpoint/2010/main" val="58477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26 choose 4</a:t>
            </a:r>
          </a:p>
          <a:p>
            <a:r>
              <a:rPr lang="en-US" dirty="0"/>
              <a:t>B. 4 to the 4</a:t>
            </a:r>
          </a:p>
          <a:p>
            <a:r>
              <a:rPr lang="en-US" dirty="0"/>
              <a:t>C. 4 factorial</a:t>
            </a:r>
          </a:p>
          <a:p>
            <a:r>
              <a:rPr lang="en-US" dirty="0"/>
              <a:t>D. I don’t know</a:t>
            </a:r>
          </a:p>
        </p:txBody>
      </p:sp>
      <p:sp>
        <p:nvSpPr>
          <p:cNvPr id="4" name="Slide Number Placeholder 3"/>
          <p:cNvSpPr>
            <a:spLocks noGrp="1"/>
          </p:cNvSpPr>
          <p:nvPr>
            <p:ph type="sldNum" sz="quarter" idx="5"/>
          </p:nvPr>
        </p:nvSpPr>
        <p:spPr/>
        <p:txBody>
          <a:bodyPr/>
          <a:lstStyle/>
          <a:p>
            <a:fld id="{7CF8DADB-08B8-674F-B7D9-7A1ACF1733EC}" type="slidenum">
              <a:rPr lang="en-US" smtClean="0"/>
              <a:t>34</a:t>
            </a:fld>
            <a:endParaRPr lang="en-US"/>
          </a:p>
        </p:txBody>
      </p:sp>
    </p:spTree>
    <p:extLst>
      <p:ext uri="{BB962C8B-B14F-4D97-AF65-F5344CB8AC3E}">
        <p14:creationId xmlns:p14="http://schemas.microsoft.com/office/powerpoint/2010/main" val="534667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ECAFB-E0B9-D804-5A80-2DCCC4E83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319D9-3166-074D-6398-B9553A294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870FF-B577-5079-C455-CFB1E0DBF83C}"/>
              </a:ext>
            </a:extLst>
          </p:cNvPr>
          <p:cNvSpPr>
            <a:spLocks noGrp="1"/>
          </p:cNvSpPr>
          <p:nvPr>
            <p:ph type="body" idx="1"/>
          </p:nvPr>
        </p:nvSpPr>
        <p:spPr/>
        <p:txBody>
          <a:bodyPr/>
          <a:lstStyle/>
          <a:p>
            <a:r>
              <a:rPr lang="en-US" dirty="0"/>
              <a:t>A. 26 choose 4</a:t>
            </a:r>
          </a:p>
          <a:p>
            <a:r>
              <a:rPr lang="en-US" dirty="0"/>
              <a:t>B. 4 to the 4</a:t>
            </a:r>
          </a:p>
          <a:p>
            <a:r>
              <a:rPr lang="en-US" dirty="0"/>
              <a:t>C. 4 factorial</a:t>
            </a:r>
          </a:p>
          <a:p>
            <a:r>
              <a:rPr lang="en-US" dirty="0"/>
              <a:t>D. I don’t know</a:t>
            </a:r>
          </a:p>
        </p:txBody>
      </p:sp>
      <p:sp>
        <p:nvSpPr>
          <p:cNvPr id="4" name="Slide Number Placeholder 3">
            <a:extLst>
              <a:ext uri="{FF2B5EF4-FFF2-40B4-BE49-F238E27FC236}">
                <a16:creationId xmlns:a16="http://schemas.microsoft.com/office/drawing/2014/main" id="{9281DB14-3D27-B401-6934-E14D37BEEC58}"/>
              </a:ext>
            </a:extLst>
          </p:cNvPr>
          <p:cNvSpPr>
            <a:spLocks noGrp="1"/>
          </p:cNvSpPr>
          <p:nvPr>
            <p:ph type="sldNum" sz="quarter" idx="5"/>
          </p:nvPr>
        </p:nvSpPr>
        <p:spPr/>
        <p:txBody>
          <a:bodyPr/>
          <a:lstStyle/>
          <a:p>
            <a:fld id="{7CF8DADB-08B8-674F-B7D9-7A1ACF1733EC}" type="slidenum">
              <a:rPr lang="en-US" smtClean="0"/>
              <a:t>35</a:t>
            </a:fld>
            <a:endParaRPr lang="en-US"/>
          </a:p>
        </p:txBody>
      </p:sp>
    </p:spTree>
    <p:extLst>
      <p:ext uri="{BB962C8B-B14F-4D97-AF65-F5344CB8AC3E}">
        <p14:creationId xmlns:p14="http://schemas.microsoft.com/office/powerpoint/2010/main" val="2382154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83035-C599-1036-8F40-A571302BC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8BDC9-63DB-3BE1-0CB4-B01705C9C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F6155-E94B-8D89-B5B5-2C4CAF3D0F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92BF7D-560D-6A52-B029-988918617E00}"/>
              </a:ext>
            </a:extLst>
          </p:cNvPr>
          <p:cNvSpPr>
            <a:spLocks noGrp="1"/>
          </p:cNvSpPr>
          <p:nvPr>
            <p:ph type="sldNum" sz="quarter" idx="5"/>
          </p:nvPr>
        </p:nvSpPr>
        <p:spPr/>
        <p:txBody>
          <a:bodyPr/>
          <a:lstStyle/>
          <a:p>
            <a:fld id="{7CF8DADB-08B8-674F-B7D9-7A1ACF1733EC}" type="slidenum">
              <a:rPr lang="en-US" smtClean="0"/>
              <a:t>36</a:t>
            </a:fld>
            <a:endParaRPr lang="en-US"/>
          </a:p>
        </p:txBody>
      </p:sp>
    </p:spTree>
    <p:extLst>
      <p:ext uri="{BB962C8B-B14F-4D97-AF65-F5344CB8AC3E}">
        <p14:creationId xmlns:p14="http://schemas.microsoft.com/office/powerpoint/2010/main" val="910194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1775B-5289-9251-AD15-C553D2AC7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A7F13-673F-EB4A-AED5-A24237574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968BA-30DE-978E-EDCC-B4CC0C234E59}"/>
              </a:ext>
            </a:extLst>
          </p:cNvPr>
          <p:cNvSpPr>
            <a:spLocks noGrp="1"/>
          </p:cNvSpPr>
          <p:nvPr>
            <p:ph type="body" idx="1"/>
          </p:nvPr>
        </p:nvSpPr>
        <p:spPr/>
        <p:txBody>
          <a:bodyPr/>
          <a:lstStyle/>
          <a:p>
            <a:r>
              <a:rPr lang="en-US" sz="1200" dirty="0">
                <a:ea typeface="Helvetica" charset="0"/>
                <a:cs typeface="Helvetica" charset="0"/>
              </a:rPr>
              <a:t>Choose where the 2 M’s go, and then the U’s are set . This gives </a:t>
            </a:r>
            <a:r>
              <a:rPr lang="en-US" dirty="0"/>
              <a:t>6 choose 2 times 4 choose 4,</a:t>
            </a:r>
          </a:p>
          <a:p>
            <a:r>
              <a:rPr lang="en-US" sz="1200" dirty="0">
                <a:ea typeface="Helvetica" charset="0"/>
                <a:cs typeface="Helvetica" charset="0"/>
              </a:rPr>
              <a:t>Choose where the 4 U’s go, and then the M’s are set  This gives 6 choose 4 times 2 choose 2.</a:t>
            </a:r>
            <a:endParaRPr lang="en-US" dirty="0"/>
          </a:p>
        </p:txBody>
      </p:sp>
      <p:sp>
        <p:nvSpPr>
          <p:cNvPr id="4" name="Slide Number Placeholder 3">
            <a:extLst>
              <a:ext uri="{FF2B5EF4-FFF2-40B4-BE49-F238E27FC236}">
                <a16:creationId xmlns:a16="http://schemas.microsoft.com/office/drawing/2014/main" id="{66F82A80-80E8-E866-2A57-D2F9D98A6BB7}"/>
              </a:ext>
            </a:extLst>
          </p:cNvPr>
          <p:cNvSpPr>
            <a:spLocks noGrp="1"/>
          </p:cNvSpPr>
          <p:nvPr>
            <p:ph type="sldNum" sz="quarter" idx="5"/>
          </p:nvPr>
        </p:nvSpPr>
        <p:spPr/>
        <p:txBody>
          <a:bodyPr/>
          <a:lstStyle/>
          <a:p>
            <a:fld id="{7CF8DADB-08B8-674F-B7D9-7A1ACF1733EC}" type="slidenum">
              <a:rPr lang="en-US" smtClean="0"/>
              <a:t>37</a:t>
            </a:fld>
            <a:endParaRPr lang="en-US"/>
          </a:p>
        </p:txBody>
      </p:sp>
    </p:spTree>
    <p:extLst>
      <p:ext uri="{BB962C8B-B14F-4D97-AF65-F5344CB8AC3E}">
        <p14:creationId xmlns:p14="http://schemas.microsoft.com/office/powerpoint/2010/main" val="146168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5</a:t>
            </a:fld>
            <a:endParaRPr lang="en-US"/>
          </a:p>
        </p:txBody>
      </p:sp>
    </p:spTree>
    <p:extLst>
      <p:ext uri="{BB962C8B-B14F-4D97-AF65-F5344CB8AC3E}">
        <p14:creationId xmlns:p14="http://schemas.microsoft.com/office/powerpoint/2010/main" val="2304389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16801-3047-D01A-2242-02519AB81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CAD1A-BD9A-02F0-DE19-7AC170E70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3E7CE-39E4-6856-996D-18B8A0A7A4F9}"/>
              </a:ext>
            </a:extLst>
          </p:cNvPr>
          <p:cNvSpPr>
            <a:spLocks noGrp="1"/>
          </p:cNvSpPr>
          <p:nvPr>
            <p:ph type="body" idx="1"/>
          </p:nvPr>
        </p:nvSpPr>
        <p:spPr/>
        <p:txBody>
          <a:bodyPr/>
          <a:lstStyle/>
          <a:p>
            <a:r>
              <a:rPr lang="en-US" dirty="0"/>
              <a:t>Final answer is 6 factorial divided by 2 factorial divided by 4 factorial.</a:t>
            </a:r>
          </a:p>
        </p:txBody>
      </p:sp>
      <p:sp>
        <p:nvSpPr>
          <p:cNvPr id="4" name="Slide Number Placeholder 3">
            <a:extLst>
              <a:ext uri="{FF2B5EF4-FFF2-40B4-BE49-F238E27FC236}">
                <a16:creationId xmlns:a16="http://schemas.microsoft.com/office/drawing/2014/main" id="{29DD9A2D-B92A-1CB4-AF1A-4E808D1206E8}"/>
              </a:ext>
            </a:extLst>
          </p:cNvPr>
          <p:cNvSpPr>
            <a:spLocks noGrp="1"/>
          </p:cNvSpPr>
          <p:nvPr>
            <p:ph type="sldNum" sz="quarter" idx="5"/>
          </p:nvPr>
        </p:nvSpPr>
        <p:spPr/>
        <p:txBody>
          <a:bodyPr/>
          <a:lstStyle/>
          <a:p>
            <a:fld id="{7CF8DADB-08B8-674F-B7D9-7A1ACF1733EC}" type="slidenum">
              <a:rPr lang="en-US" smtClean="0"/>
              <a:t>38</a:t>
            </a:fld>
            <a:endParaRPr lang="en-US"/>
          </a:p>
        </p:txBody>
      </p:sp>
    </p:spTree>
    <p:extLst>
      <p:ext uri="{BB962C8B-B14F-4D97-AF65-F5344CB8AC3E}">
        <p14:creationId xmlns:p14="http://schemas.microsoft.com/office/powerpoint/2010/main" val="2528177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F9A2B-A670-6EC4-EB9C-94ECBB7420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D5C3E-493D-4BD8-6074-E7482F117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F1DF45-CD1D-425D-615C-E849A42F9B9A}"/>
              </a:ext>
            </a:extLst>
          </p:cNvPr>
          <p:cNvSpPr>
            <a:spLocks noGrp="1"/>
          </p:cNvSpPr>
          <p:nvPr>
            <p:ph type="body" idx="1"/>
          </p:nvPr>
        </p:nvSpPr>
        <p:spPr/>
        <p:txBody>
          <a:bodyPr/>
          <a:lstStyle/>
          <a:p>
            <a:pPr marL="228600" indent="-228600">
              <a:buAutoNum type="alphaUcPeriod"/>
            </a:pPr>
            <a:r>
              <a:rPr lang="en-US" dirty="0"/>
              <a:t>7 factorial</a:t>
            </a:r>
          </a:p>
          <a:p>
            <a:pPr marL="228600" indent="-228600">
              <a:buAutoNum type="alphaUcPeriod"/>
            </a:pPr>
            <a:r>
              <a:rPr lang="en-US" dirty="0"/>
              <a:t>7 factorial divided by 3 factorial</a:t>
            </a:r>
          </a:p>
          <a:p>
            <a:pPr marL="228600" indent="-228600">
              <a:buAutoNum type="alphaUcPeriod"/>
            </a:pPr>
            <a:r>
              <a:rPr lang="en-US" dirty="0"/>
              <a:t>7 factorial divided by 3 factorial divided by 2 factorial divided by 1 factorial divided by 1 factorial</a:t>
            </a:r>
          </a:p>
          <a:p>
            <a:pPr marL="228600" indent="-228600">
              <a:buAutoNum type="alphaUcPeriod"/>
            </a:pPr>
            <a:r>
              <a:rPr lang="en-US" dirty="0"/>
              <a:t>7 choose 3 times 4 choose 2 times 2 factorial</a:t>
            </a:r>
          </a:p>
        </p:txBody>
      </p:sp>
      <p:sp>
        <p:nvSpPr>
          <p:cNvPr id="4" name="Slide Number Placeholder 3">
            <a:extLst>
              <a:ext uri="{FF2B5EF4-FFF2-40B4-BE49-F238E27FC236}">
                <a16:creationId xmlns:a16="http://schemas.microsoft.com/office/drawing/2014/main" id="{4408CEDF-B0D4-083B-DF2C-9535B3151D50}"/>
              </a:ext>
            </a:extLst>
          </p:cNvPr>
          <p:cNvSpPr>
            <a:spLocks noGrp="1"/>
          </p:cNvSpPr>
          <p:nvPr>
            <p:ph type="sldNum" sz="quarter" idx="5"/>
          </p:nvPr>
        </p:nvSpPr>
        <p:spPr/>
        <p:txBody>
          <a:bodyPr/>
          <a:lstStyle/>
          <a:p>
            <a:fld id="{7CF8DADB-08B8-674F-B7D9-7A1ACF1733EC}" type="slidenum">
              <a:rPr lang="en-US" smtClean="0"/>
              <a:t>39</a:t>
            </a:fld>
            <a:endParaRPr lang="en-US"/>
          </a:p>
        </p:txBody>
      </p:sp>
    </p:spTree>
    <p:extLst>
      <p:ext uri="{BB962C8B-B14F-4D97-AF65-F5344CB8AC3E}">
        <p14:creationId xmlns:p14="http://schemas.microsoft.com/office/powerpoint/2010/main" val="3284999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4DF5-6A63-0BED-41FD-16619C49E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C939B-B9F9-93A8-BE3A-DBCA7AC98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6C34C-453F-B55A-F64B-4A88F72FE43C}"/>
              </a:ext>
            </a:extLst>
          </p:cNvPr>
          <p:cNvSpPr>
            <a:spLocks noGrp="1"/>
          </p:cNvSpPr>
          <p:nvPr>
            <p:ph type="body" idx="1"/>
          </p:nvPr>
        </p:nvSpPr>
        <p:spPr/>
        <p:txBody>
          <a:bodyPr/>
          <a:lstStyle/>
          <a:p>
            <a:pPr marL="228600" indent="-228600">
              <a:buAutoNum type="alphaUcPeriod"/>
            </a:pPr>
            <a:r>
              <a:rPr lang="en-US" dirty="0"/>
              <a:t>7 factorial</a:t>
            </a:r>
          </a:p>
          <a:p>
            <a:pPr marL="228600" indent="-228600">
              <a:buAutoNum type="alphaUcPeriod"/>
            </a:pPr>
            <a:r>
              <a:rPr lang="en-US" dirty="0"/>
              <a:t>7 factorial divided by 3 factorial</a:t>
            </a:r>
          </a:p>
          <a:p>
            <a:pPr marL="228600" indent="-228600">
              <a:buAutoNum type="alphaUcPeriod"/>
            </a:pPr>
            <a:r>
              <a:rPr lang="en-US" dirty="0"/>
              <a:t>7 factorial divided by 3 factorial divided by 2 factorial divided by 1 factorial divided by 1 factorial</a:t>
            </a:r>
          </a:p>
          <a:p>
            <a:pPr marL="228600" indent="-228600">
              <a:buAutoNum type="alphaUcPeriod"/>
            </a:pPr>
            <a:r>
              <a:rPr lang="en-US" dirty="0"/>
              <a:t>7 choose 3 times 4 choose 2 times 2 factorial</a:t>
            </a:r>
          </a:p>
          <a:p>
            <a:pPr marL="228600" indent="-228600">
              <a:buAutoNum type="alphaUcPeriod"/>
            </a:pPr>
            <a:endParaRPr lang="en-US" dirty="0"/>
          </a:p>
          <a:p>
            <a:pPr marL="228600" indent="-228600">
              <a:buAutoNum type="alphaUcPeriod"/>
            </a:pPr>
            <a:r>
              <a:rPr lang="en-US" dirty="0"/>
              <a:t>Checked reading order</a:t>
            </a:r>
          </a:p>
        </p:txBody>
      </p:sp>
      <p:sp>
        <p:nvSpPr>
          <p:cNvPr id="4" name="Slide Number Placeholder 3">
            <a:extLst>
              <a:ext uri="{FF2B5EF4-FFF2-40B4-BE49-F238E27FC236}">
                <a16:creationId xmlns:a16="http://schemas.microsoft.com/office/drawing/2014/main" id="{9F8AFAB9-774C-8F4E-6699-DE0F08A9DBEE}"/>
              </a:ext>
            </a:extLst>
          </p:cNvPr>
          <p:cNvSpPr>
            <a:spLocks noGrp="1"/>
          </p:cNvSpPr>
          <p:nvPr>
            <p:ph type="sldNum" sz="quarter" idx="5"/>
          </p:nvPr>
        </p:nvSpPr>
        <p:spPr/>
        <p:txBody>
          <a:bodyPr/>
          <a:lstStyle/>
          <a:p>
            <a:fld id="{7CF8DADB-08B8-674F-B7D9-7A1ACF1733EC}" type="slidenum">
              <a:rPr lang="en-US" smtClean="0"/>
              <a:t>40</a:t>
            </a:fld>
            <a:endParaRPr lang="en-US"/>
          </a:p>
        </p:txBody>
      </p:sp>
    </p:spTree>
    <p:extLst>
      <p:ext uri="{BB962C8B-B14F-4D97-AF65-F5344CB8AC3E}">
        <p14:creationId xmlns:p14="http://schemas.microsoft.com/office/powerpoint/2010/main" val="3466755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k types of objects with n1 of the first type, n2 of the second type,…, </a:t>
            </a:r>
            <a:r>
              <a:rPr lang="en-US" dirty="0" err="1"/>
              <a:t>nk</a:t>
            </a:r>
            <a:r>
              <a:rPr lang="en-US" dirty="0"/>
              <a:t> of the k-</a:t>
            </a:r>
            <a:r>
              <a:rPr lang="en-US" dirty="0" err="1"/>
              <a:t>th</a:t>
            </a:r>
            <a:r>
              <a:rPr lang="en-US" dirty="0"/>
              <a:t> type, where n = n1 + n2+ … + </a:t>
            </a:r>
            <a:r>
              <a:rPr lang="en-US" dirty="0" err="1"/>
              <a:t>nk</a:t>
            </a:r>
            <a:r>
              <a:rPr lang="en-US" dirty="0"/>
              <a:t>, then the number of </a:t>
            </a:r>
            <a:r>
              <a:rPr lang="en-US" dirty="0" err="1"/>
              <a:t>arrangments</a:t>
            </a:r>
            <a:r>
              <a:rPr lang="en-US" dirty="0"/>
              <a:t> of the n objects is n factorial divided by the product of n1 factorial, n2 factorial,…, </a:t>
            </a:r>
            <a:r>
              <a:rPr lang="en-US" dirty="0" err="1"/>
              <a:t>nk</a:t>
            </a:r>
            <a:r>
              <a:rPr lang="en-US" dirty="0"/>
              <a:t> factorial.</a:t>
            </a:r>
          </a:p>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41</a:t>
            </a:fld>
            <a:endParaRPr lang="en-US"/>
          </a:p>
        </p:txBody>
      </p:sp>
    </p:spTree>
    <p:extLst>
      <p:ext uri="{BB962C8B-B14F-4D97-AF65-F5344CB8AC3E}">
        <p14:creationId xmlns:p14="http://schemas.microsoft.com/office/powerpoint/2010/main" val="862081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07D1C-220B-8323-E22B-6B8527040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2305B-F94A-A19F-02CE-83DFC4A58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BE1E5-F325-45D5-377F-045FDF215736}"/>
              </a:ext>
            </a:extLst>
          </p:cNvPr>
          <p:cNvSpPr>
            <a:spLocks noGrp="1"/>
          </p:cNvSpPr>
          <p:nvPr>
            <p:ph type="body" idx="1"/>
          </p:nvPr>
        </p:nvSpPr>
        <p:spPr/>
        <p:txBody>
          <a:bodyPr/>
          <a:lstStyle/>
          <a:p>
            <a:r>
              <a:rPr lang="en-US" dirty="0"/>
              <a:t>7 choose 3,2,1,1. = 7 factorial divided by 3 factorial divided by 2 factorial divided by 1 factorial divided by 1 factorial.</a:t>
            </a:r>
          </a:p>
        </p:txBody>
      </p:sp>
      <p:sp>
        <p:nvSpPr>
          <p:cNvPr id="4" name="Slide Number Placeholder 3">
            <a:extLst>
              <a:ext uri="{FF2B5EF4-FFF2-40B4-BE49-F238E27FC236}">
                <a16:creationId xmlns:a16="http://schemas.microsoft.com/office/drawing/2014/main" id="{1807D61E-6B96-49EC-0A1B-0192966D5C1E}"/>
              </a:ext>
            </a:extLst>
          </p:cNvPr>
          <p:cNvSpPr>
            <a:spLocks noGrp="1"/>
          </p:cNvSpPr>
          <p:nvPr>
            <p:ph type="sldNum" sz="quarter" idx="5"/>
          </p:nvPr>
        </p:nvSpPr>
        <p:spPr/>
        <p:txBody>
          <a:bodyPr/>
          <a:lstStyle/>
          <a:p>
            <a:fld id="{7CF8DADB-08B8-674F-B7D9-7A1ACF1733EC}" type="slidenum">
              <a:rPr lang="en-US" smtClean="0"/>
              <a:t>42</a:t>
            </a:fld>
            <a:endParaRPr lang="en-US"/>
          </a:p>
        </p:txBody>
      </p:sp>
    </p:spTree>
    <p:extLst>
      <p:ext uri="{BB962C8B-B14F-4D97-AF65-F5344CB8AC3E}">
        <p14:creationId xmlns:p14="http://schemas.microsoft.com/office/powerpoint/2010/main" val="14031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Disjoint sets are sets that have no common elements, that is A intersect B is the empty set.</a:t>
            </a:r>
          </a:p>
          <a:p>
            <a:endParaRPr lang="en-US" dirty="0"/>
          </a:p>
          <a:p>
            <a:r>
              <a:rPr lang="en-US" dirty="0"/>
              <a:t>Sum Rule: if A and B are disjoint sets, then the size of their union is the sum of their sizes.</a:t>
            </a:r>
          </a:p>
        </p:txBody>
      </p:sp>
      <p:sp>
        <p:nvSpPr>
          <p:cNvPr id="4" name="Slide Number Placeholder 3"/>
          <p:cNvSpPr>
            <a:spLocks noGrp="1"/>
          </p:cNvSpPr>
          <p:nvPr>
            <p:ph type="sldNum" sz="quarter" idx="5"/>
          </p:nvPr>
        </p:nvSpPr>
        <p:spPr/>
        <p:txBody>
          <a:bodyPr/>
          <a:lstStyle/>
          <a:p>
            <a:fld id="{7CF8DADB-08B8-674F-B7D9-7A1ACF1733EC}" type="slidenum">
              <a:rPr lang="en-US" smtClean="0"/>
              <a:t>44</a:t>
            </a:fld>
            <a:endParaRPr lang="en-US"/>
          </a:p>
        </p:txBody>
      </p:sp>
    </p:spTree>
    <p:extLst>
      <p:ext uri="{BB962C8B-B14F-4D97-AF65-F5344CB8AC3E}">
        <p14:creationId xmlns:p14="http://schemas.microsoft.com/office/powerpoint/2010/main" val="650312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45</a:t>
            </a:fld>
            <a:endParaRPr lang="en-US"/>
          </a:p>
        </p:txBody>
      </p:sp>
    </p:spTree>
    <p:extLst>
      <p:ext uri="{BB962C8B-B14F-4D97-AF65-F5344CB8AC3E}">
        <p14:creationId xmlns:p14="http://schemas.microsoft.com/office/powerpoint/2010/main" val="1620354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a:t>
            </a:r>
          </a:p>
          <a:p>
            <a:r>
              <a:rPr lang="en-US" dirty="0"/>
              <a:t>|union of A, B, C | = |A| + |B|+|C| - |A intersect B| - |A intersect C| - |B intersect C| + |the intersection of all of A, B, C|</a:t>
            </a:r>
          </a:p>
        </p:txBody>
      </p:sp>
      <p:sp>
        <p:nvSpPr>
          <p:cNvPr id="4" name="Slide Number Placeholder 3"/>
          <p:cNvSpPr>
            <a:spLocks noGrp="1"/>
          </p:cNvSpPr>
          <p:nvPr>
            <p:ph type="sldNum" sz="quarter" idx="5"/>
          </p:nvPr>
        </p:nvSpPr>
        <p:spPr/>
        <p:txBody>
          <a:bodyPr/>
          <a:lstStyle/>
          <a:p>
            <a:fld id="{7CF8DADB-08B8-674F-B7D9-7A1ACF1733EC}" type="slidenum">
              <a:rPr lang="en-US" smtClean="0"/>
              <a:t>46</a:t>
            </a:fld>
            <a:endParaRPr lang="en-US"/>
          </a:p>
        </p:txBody>
      </p:sp>
    </p:spTree>
    <p:extLst>
      <p:ext uri="{BB962C8B-B14F-4D97-AF65-F5344CB8AC3E}">
        <p14:creationId xmlns:p14="http://schemas.microsoft.com/office/powerpoint/2010/main" val="401700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4B21F-D25C-34EE-542E-69AC67651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37E36-1F1F-F0C2-7EAC-31EBF779B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FECE5-F946-846B-29EC-82A4F7D03C0D}"/>
              </a:ext>
            </a:extLst>
          </p:cNvPr>
          <p:cNvSpPr>
            <a:spLocks noGrp="1"/>
          </p:cNvSpPr>
          <p:nvPr>
            <p:ph type="body" idx="1"/>
          </p:nvPr>
        </p:nvSpPr>
        <p:spPr/>
        <p:txBody>
          <a:bodyPr/>
          <a:lstStyle/>
          <a:p>
            <a:r>
              <a:rPr lang="en-US" dirty="0"/>
              <a:t>Fact</a:t>
            </a:r>
          </a:p>
          <a:p>
            <a:r>
              <a:rPr lang="en-US" dirty="0"/>
              <a:t>|union of A, B, C | = |A| + |B|+|C| - |A intersect B| - |A intersect C| - |B intersect C| + |the intersection of all of A, B, C|</a:t>
            </a:r>
          </a:p>
        </p:txBody>
      </p:sp>
      <p:sp>
        <p:nvSpPr>
          <p:cNvPr id="4" name="Slide Number Placeholder 3">
            <a:extLst>
              <a:ext uri="{FF2B5EF4-FFF2-40B4-BE49-F238E27FC236}">
                <a16:creationId xmlns:a16="http://schemas.microsoft.com/office/drawing/2014/main" id="{8EB4F781-8451-F0C8-1BC0-97FD5451DC62}"/>
              </a:ext>
            </a:extLst>
          </p:cNvPr>
          <p:cNvSpPr>
            <a:spLocks noGrp="1"/>
          </p:cNvSpPr>
          <p:nvPr>
            <p:ph type="sldNum" sz="quarter" idx="5"/>
          </p:nvPr>
        </p:nvSpPr>
        <p:spPr/>
        <p:txBody>
          <a:bodyPr/>
          <a:lstStyle/>
          <a:p>
            <a:fld id="{7CF8DADB-08B8-674F-B7D9-7A1ACF1733EC}" type="slidenum">
              <a:rPr lang="en-US" smtClean="0"/>
              <a:t>47</a:t>
            </a:fld>
            <a:endParaRPr lang="en-US"/>
          </a:p>
        </p:txBody>
      </p:sp>
    </p:spTree>
    <p:extLst>
      <p:ext uri="{BB962C8B-B14F-4D97-AF65-F5344CB8AC3E}">
        <p14:creationId xmlns:p14="http://schemas.microsoft.com/office/powerpoint/2010/main" val="1266641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2117C-23BC-B40A-E4AD-E427698A1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ECB8EA-7CA3-9035-DC2B-B749D20D1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9AC3A-771C-542E-E1FD-DF5B513DA8A3}"/>
              </a:ext>
            </a:extLst>
          </p:cNvPr>
          <p:cNvSpPr>
            <a:spLocks noGrp="1"/>
          </p:cNvSpPr>
          <p:nvPr>
            <p:ph type="body" idx="1"/>
          </p:nvPr>
        </p:nvSpPr>
        <p:spPr/>
        <p:txBody>
          <a:bodyPr/>
          <a:lstStyle/>
          <a:p>
            <a:r>
              <a:rPr lang="en-US" dirty="0"/>
              <a:t>Fact</a:t>
            </a:r>
          </a:p>
          <a:p>
            <a:r>
              <a:rPr lang="en-US" dirty="0"/>
              <a:t>|union of A, B, C | = |A| + |B|+|C| - |A intersect B| - |A intersect C| - |B intersect C| + |the intersection of all of A, B, C|</a:t>
            </a:r>
          </a:p>
        </p:txBody>
      </p:sp>
      <p:sp>
        <p:nvSpPr>
          <p:cNvPr id="4" name="Slide Number Placeholder 3">
            <a:extLst>
              <a:ext uri="{FF2B5EF4-FFF2-40B4-BE49-F238E27FC236}">
                <a16:creationId xmlns:a16="http://schemas.microsoft.com/office/drawing/2014/main" id="{44638317-A69D-70A2-DCC4-3336FF3CEA4C}"/>
              </a:ext>
            </a:extLst>
          </p:cNvPr>
          <p:cNvSpPr>
            <a:spLocks noGrp="1"/>
          </p:cNvSpPr>
          <p:nvPr>
            <p:ph type="sldNum" sz="quarter" idx="5"/>
          </p:nvPr>
        </p:nvSpPr>
        <p:spPr/>
        <p:txBody>
          <a:bodyPr/>
          <a:lstStyle/>
          <a:p>
            <a:fld id="{7CF8DADB-08B8-674F-B7D9-7A1ACF1733EC}" type="slidenum">
              <a:rPr lang="en-US" smtClean="0"/>
              <a:t>48</a:t>
            </a:fld>
            <a:endParaRPr lang="en-US"/>
          </a:p>
        </p:txBody>
      </p:sp>
    </p:spTree>
    <p:extLst>
      <p:ext uri="{BB962C8B-B14F-4D97-AF65-F5344CB8AC3E}">
        <p14:creationId xmlns:p14="http://schemas.microsoft.com/office/powerpoint/2010/main" val="142465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6</a:t>
            </a:fld>
            <a:endParaRPr lang="en-US"/>
          </a:p>
        </p:txBody>
      </p:sp>
    </p:spTree>
    <p:extLst>
      <p:ext uri="{BB962C8B-B14F-4D97-AF65-F5344CB8AC3E}">
        <p14:creationId xmlns:p14="http://schemas.microsoft.com/office/powerpoint/2010/main" val="2723940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6FA4A-9791-0677-8CB6-51EBC67D1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C4717F-577D-21D6-DBD9-8A4A51236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DB632-13F2-E10C-F614-464A2DCB92E3}"/>
              </a:ext>
            </a:extLst>
          </p:cNvPr>
          <p:cNvSpPr>
            <a:spLocks noGrp="1"/>
          </p:cNvSpPr>
          <p:nvPr>
            <p:ph type="body" idx="1"/>
          </p:nvPr>
        </p:nvSpPr>
        <p:spPr/>
        <p:txBody>
          <a:bodyPr/>
          <a:lstStyle/>
          <a:p>
            <a:r>
              <a:rPr lang="en-US" dirty="0"/>
              <a:t>Fact</a:t>
            </a:r>
          </a:p>
          <a:p>
            <a:r>
              <a:rPr lang="en-US" dirty="0"/>
              <a:t>|union of A, B, C | = |A| + |B|+|C| - |A intersect B| - |A intersect C| - |B intersect C| + |the intersection of all of A, B, C|</a:t>
            </a:r>
          </a:p>
        </p:txBody>
      </p:sp>
      <p:sp>
        <p:nvSpPr>
          <p:cNvPr id="4" name="Slide Number Placeholder 3">
            <a:extLst>
              <a:ext uri="{FF2B5EF4-FFF2-40B4-BE49-F238E27FC236}">
                <a16:creationId xmlns:a16="http://schemas.microsoft.com/office/drawing/2014/main" id="{B080F7B7-4BB1-858F-F2CC-C2210DD0FF5E}"/>
              </a:ext>
            </a:extLst>
          </p:cNvPr>
          <p:cNvSpPr>
            <a:spLocks noGrp="1"/>
          </p:cNvSpPr>
          <p:nvPr>
            <p:ph type="sldNum" sz="quarter" idx="5"/>
          </p:nvPr>
        </p:nvSpPr>
        <p:spPr/>
        <p:txBody>
          <a:bodyPr/>
          <a:lstStyle/>
          <a:p>
            <a:fld id="{7CF8DADB-08B8-674F-B7D9-7A1ACF1733EC}" type="slidenum">
              <a:rPr lang="en-US" smtClean="0"/>
              <a:t>49</a:t>
            </a:fld>
            <a:endParaRPr lang="en-US"/>
          </a:p>
        </p:txBody>
      </p:sp>
    </p:spTree>
    <p:extLst>
      <p:ext uri="{BB962C8B-B14F-4D97-AF65-F5344CB8AC3E}">
        <p14:creationId xmlns:p14="http://schemas.microsoft.com/office/powerpoint/2010/main" val="623526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of the union of n sets = sum of sizes of individual sets – sum of sizes of pairwise intersections + sum of sizes of three way intersections - ….</a:t>
            </a:r>
          </a:p>
        </p:txBody>
      </p:sp>
      <p:sp>
        <p:nvSpPr>
          <p:cNvPr id="4" name="Slide Number Placeholder 3"/>
          <p:cNvSpPr>
            <a:spLocks noGrp="1"/>
          </p:cNvSpPr>
          <p:nvPr>
            <p:ph type="sldNum" sz="quarter" idx="5"/>
          </p:nvPr>
        </p:nvSpPr>
        <p:spPr/>
        <p:txBody>
          <a:bodyPr/>
          <a:lstStyle/>
          <a:p>
            <a:fld id="{7CF8DADB-08B8-674F-B7D9-7A1ACF1733EC}" type="slidenum">
              <a:rPr lang="en-US" smtClean="0"/>
              <a:t>50</a:t>
            </a:fld>
            <a:endParaRPr lang="en-US"/>
          </a:p>
        </p:txBody>
      </p:sp>
    </p:spTree>
    <p:extLst>
      <p:ext uri="{BB962C8B-B14F-4D97-AF65-F5344CB8AC3E}">
        <p14:creationId xmlns:p14="http://schemas.microsoft.com/office/powerpoint/2010/main" val="3470368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51</a:t>
            </a:fld>
            <a:endParaRPr lang="en-US"/>
          </a:p>
        </p:txBody>
      </p:sp>
    </p:spTree>
    <p:extLst>
      <p:ext uri="{BB962C8B-B14F-4D97-AF65-F5344CB8AC3E}">
        <p14:creationId xmlns:p14="http://schemas.microsoft.com/office/powerpoint/2010/main" val="3202778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the number of ways to choose n-k that are excluded = number of ways to choose n-k that are included (just swap what you call included and excluded.</a:t>
            </a:r>
          </a:p>
        </p:txBody>
      </p:sp>
    </p:spTree>
    <p:extLst>
      <p:ext uri="{BB962C8B-B14F-4D97-AF65-F5344CB8AC3E}">
        <p14:creationId xmlns:p14="http://schemas.microsoft.com/office/powerpoint/2010/main" val="3168470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can be proved using combinatorial arguments</a:t>
            </a:r>
          </a:p>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53</a:t>
            </a:fld>
            <a:endParaRPr lang="en-US"/>
          </a:p>
        </p:txBody>
      </p:sp>
    </p:spTree>
    <p:extLst>
      <p:ext uri="{BB962C8B-B14F-4D97-AF65-F5344CB8AC3E}">
        <p14:creationId xmlns:p14="http://schemas.microsoft.com/office/powerpoint/2010/main" val="1329799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54</a:t>
            </a:fld>
            <a:endParaRPr lang="en-US"/>
          </a:p>
        </p:txBody>
      </p:sp>
    </p:spTree>
    <p:extLst>
      <p:ext uri="{BB962C8B-B14F-4D97-AF65-F5344CB8AC3E}">
        <p14:creationId xmlns:p14="http://schemas.microsoft.com/office/powerpoint/2010/main" val="3048682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count the number of subsets of size k. Split it into two disjoint sets. Show how to count each of those subsets. Then apply the sum rule</a:t>
            </a:r>
          </a:p>
        </p:txBody>
      </p:sp>
      <p:sp>
        <p:nvSpPr>
          <p:cNvPr id="4" name="Slide Number Placeholder 3"/>
          <p:cNvSpPr>
            <a:spLocks noGrp="1"/>
          </p:cNvSpPr>
          <p:nvPr>
            <p:ph type="sldNum" sz="quarter" idx="5"/>
          </p:nvPr>
        </p:nvSpPr>
        <p:spPr/>
        <p:txBody>
          <a:bodyPr/>
          <a:lstStyle/>
          <a:p>
            <a:fld id="{7CF8DADB-08B8-674F-B7D9-7A1ACF1733EC}" type="slidenum">
              <a:rPr lang="en-US" smtClean="0"/>
              <a:t>55</a:t>
            </a:fld>
            <a:endParaRPr lang="en-US"/>
          </a:p>
        </p:txBody>
      </p:sp>
    </p:spTree>
    <p:extLst>
      <p:ext uri="{BB962C8B-B14F-4D97-AF65-F5344CB8AC3E}">
        <p14:creationId xmlns:p14="http://schemas.microsoft.com/office/powerpoint/2010/main" val="1827599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56DA6-DD0C-C981-A67D-FC1DC2494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25E72-0B06-CB75-CD37-D5ED913CA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72068-9E34-329E-164C-F257CF1274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B88A31-FB8F-A7E6-EEB8-11B2F017E456}"/>
              </a:ext>
            </a:extLst>
          </p:cNvPr>
          <p:cNvSpPr>
            <a:spLocks noGrp="1"/>
          </p:cNvSpPr>
          <p:nvPr>
            <p:ph type="sldNum" sz="quarter" idx="5"/>
          </p:nvPr>
        </p:nvSpPr>
        <p:spPr/>
        <p:txBody>
          <a:bodyPr/>
          <a:lstStyle/>
          <a:p>
            <a:fld id="{7CF8DADB-08B8-674F-B7D9-7A1ACF1733EC}" type="slidenum">
              <a:rPr lang="en-US" smtClean="0"/>
              <a:t>56</a:t>
            </a:fld>
            <a:endParaRPr lang="en-US"/>
          </a:p>
        </p:txBody>
      </p:sp>
    </p:spTree>
    <p:extLst>
      <p:ext uri="{BB962C8B-B14F-4D97-AF65-F5344CB8AC3E}">
        <p14:creationId xmlns:p14="http://schemas.microsoft.com/office/powerpoint/2010/main" val="24789234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503B0-B8C9-FA70-5018-CCD9ABB5B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4C8FA-A80B-D28A-951D-B88EE76CA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B683B5-75DF-6DEF-7861-9669E164AD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D896AF-8822-4E72-9941-971899D82771}"/>
              </a:ext>
            </a:extLst>
          </p:cNvPr>
          <p:cNvSpPr>
            <a:spLocks noGrp="1"/>
          </p:cNvSpPr>
          <p:nvPr>
            <p:ph type="sldNum" sz="quarter" idx="5"/>
          </p:nvPr>
        </p:nvSpPr>
        <p:spPr/>
        <p:txBody>
          <a:bodyPr/>
          <a:lstStyle/>
          <a:p>
            <a:fld id="{7CF8DADB-08B8-674F-B7D9-7A1ACF1733EC}" type="slidenum">
              <a:rPr lang="en-US" smtClean="0"/>
              <a:t>57</a:t>
            </a:fld>
            <a:endParaRPr lang="en-US"/>
          </a:p>
        </p:txBody>
      </p:sp>
    </p:spTree>
    <p:extLst>
      <p:ext uri="{BB962C8B-B14F-4D97-AF65-F5344CB8AC3E}">
        <p14:creationId xmlns:p14="http://schemas.microsoft.com/office/powerpoint/2010/main" val="719003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CEC22-F584-8DEE-1C0D-678C9AF0B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323D2-BC25-4DA2-11C5-E0922E541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4C909-B87A-7A13-D321-C54DA3747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CB9401-EABA-85B7-6FD3-5FE2686D4195}"/>
              </a:ext>
            </a:extLst>
          </p:cNvPr>
          <p:cNvSpPr>
            <a:spLocks noGrp="1"/>
          </p:cNvSpPr>
          <p:nvPr>
            <p:ph type="sldNum" sz="quarter" idx="5"/>
          </p:nvPr>
        </p:nvSpPr>
        <p:spPr/>
        <p:txBody>
          <a:bodyPr/>
          <a:lstStyle/>
          <a:p>
            <a:fld id="{7CF8DADB-08B8-674F-B7D9-7A1ACF1733EC}" type="slidenum">
              <a:rPr lang="en-US" smtClean="0"/>
              <a:t>58</a:t>
            </a:fld>
            <a:endParaRPr lang="en-US"/>
          </a:p>
        </p:txBody>
      </p:sp>
    </p:spTree>
    <p:extLst>
      <p:ext uri="{BB962C8B-B14F-4D97-AF65-F5344CB8AC3E}">
        <p14:creationId xmlns:p14="http://schemas.microsoft.com/office/powerpoint/2010/main" val="334800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k-permutations is n factorial divided by (n-k) factorial</a:t>
            </a:r>
          </a:p>
          <a:p>
            <a:endParaRPr lang="en-US" dirty="0"/>
          </a:p>
          <a:p>
            <a:r>
              <a:rPr lang="en-US" dirty="0"/>
              <a:t>Number of k –combinations is “n choose k”, i.e., n factorial divided by (n-k) factorial divided by k factorial.</a:t>
            </a:r>
          </a:p>
          <a:p>
            <a:endParaRPr lang="en-US" dirty="0"/>
          </a:p>
          <a:p>
            <a:endParaRPr lang="en-US" dirty="0"/>
          </a:p>
          <a:p>
            <a:endParaRPr lang="en-US" dirty="0"/>
          </a:p>
          <a:p>
            <a:endParaRPr lang="en-US" dirty="0"/>
          </a:p>
          <a:p>
            <a:endParaRPr lang="en-US" dirty="0"/>
          </a:p>
          <a:p>
            <a:r>
              <a:rPr lang="en-US" dirty="0"/>
              <a:t>How many size k subsets of a set of size n (with repetition and without order)</a:t>
            </a:r>
          </a:p>
        </p:txBody>
      </p:sp>
      <p:sp>
        <p:nvSpPr>
          <p:cNvPr id="4" name="Slide Number Placeholder 3"/>
          <p:cNvSpPr>
            <a:spLocks noGrp="1"/>
          </p:cNvSpPr>
          <p:nvPr>
            <p:ph type="sldNum" sz="quarter" idx="5"/>
          </p:nvPr>
        </p:nvSpPr>
        <p:spPr/>
        <p:txBody>
          <a:bodyPr/>
          <a:lstStyle/>
          <a:p>
            <a:fld id="{7CF8DADB-08B8-674F-B7D9-7A1ACF1733EC}" type="slidenum">
              <a:rPr lang="en-US" smtClean="0"/>
              <a:t>9</a:t>
            </a:fld>
            <a:endParaRPr lang="en-US"/>
          </a:p>
        </p:txBody>
      </p:sp>
    </p:spTree>
    <p:extLst>
      <p:ext uri="{BB962C8B-B14F-4D97-AF65-F5344CB8AC3E}">
        <p14:creationId xmlns:p14="http://schemas.microsoft.com/office/powerpoint/2010/main" val="39049387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5354A-CA2E-8D4E-D2BF-5058C546D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AD23F-61E3-EA2A-E277-617D5F128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DE304-F64E-568A-508E-0B64A56AA8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5E84BF-A026-0E24-26CE-80FD8BFA7C40}"/>
              </a:ext>
            </a:extLst>
          </p:cNvPr>
          <p:cNvSpPr>
            <a:spLocks noGrp="1"/>
          </p:cNvSpPr>
          <p:nvPr>
            <p:ph type="sldNum" sz="quarter" idx="5"/>
          </p:nvPr>
        </p:nvSpPr>
        <p:spPr/>
        <p:txBody>
          <a:bodyPr/>
          <a:lstStyle/>
          <a:p>
            <a:fld id="{7CF8DADB-08B8-674F-B7D9-7A1ACF1733EC}" type="slidenum">
              <a:rPr lang="en-US" smtClean="0"/>
              <a:t>59</a:t>
            </a:fld>
            <a:endParaRPr lang="en-US"/>
          </a:p>
        </p:txBody>
      </p:sp>
    </p:spTree>
    <p:extLst>
      <p:ext uri="{BB962C8B-B14F-4D97-AF65-F5344CB8AC3E}">
        <p14:creationId xmlns:p14="http://schemas.microsoft.com/office/powerpoint/2010/main" val="927297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1774A-081D-5063-7AA2-9AA8DBAB9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E3298-A84B-6E62-713F-3C4022262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D5816-5473-630A-A745-FC3DABC16B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D25513-1392-34DE-1277-DC01D65B96B5}"/>
              </a:ext>
            </a:extLst>
          </p:cNvPr>
          <p:cNvSpPr>
            <a:spLocks noGrp="1"/>
          </p:cNvSpPr>
          <p:nvPr>
            <p:ph type="sldNum" sz="quarter" idx="5"/>
          </p:nvPr>
        </p:nvSpPr>
        <p:spPr/>
        <p:txBody>
          <a:bodyPr/>
          <a:lstStyle/>
          <a:p>
            <a:fld id="{7CF8DADB-08B8-674F-B7D9-7A1ACF1733EC}" type="slidenum">
              <a:rPr lang="en-US" smtClean="0"/>
              <a:t>60</a:t>
            </a:fld>
            <a:endParaRPr lang="en-US"/>
          </a:p>
        </p:txBody>
      </p:sp>
    </p:spTree>
    <p:extLst>
      <p:ext uri="{BB962C8B-B14F-4D97-AF65-F5344CB8AC3E}">
        <p14:creationId xmlns:p14="http://schemas.microsoft.com/office/powerpoint/2010/main" val="1368500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433A-DC90-39E8-0F35-56FE2602B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46A87-B1F8-58E1-2603-A59C7FB99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16A4D-58F8-A7BB-AED4-BF5EB1DDED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340F19-F677-946F-2B0E-460D6E08CC59}"/>
              </a:ext>
            </a:extLst>
          </p:cNvPr>
          <p:cNvSpPr>
            <a:spLocks noGrp="1"/>
          </p:cNvSpPr>
          <p:nvPr>
            <p:ph type="sldNum" sz="quarter" idx="5"/>
          </p:nvPr>
        </p:nvSpPr>
        <p:spPr/>
        <p:txBody>
          <a:bodyPr/>
          <a:lstStyle/>
          <a:p>
            <a:fld id="{7CF8DADB-08B8-674F-B7D9-7A1ACF1733EC}" type="slidenum">
              <a:rPr lang="en-US" smtClean="0"/>
              <a:t>61</a:t>
            </a:fld>
            <a:endParaRPr lang="en-US"/>
          </a:p>
        </p:txBody>
      </p:sp>
    </p:spTree>
    <p:extLst>
      <p:ext uri="{BB962C8B-B14F-4D97-AF65-F5344CB8AC3E}">
        <p14:creationId xmlns:p14="http://schemas.microsoft.com/office/powerpoint/2010/main" val="382677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Pascal’s triangle which you may have seen illustrates this identity for all the binomial </a:t>
            </a:r>
            <a:r>
              <a:rPr lang="en-US" dirty="0" err="1"/>
              <a:t>coeffients</a:t>
            </a:r>
            <a:r>
              <a:rPr lang="en-US" dirty="0"/>
              <a:t>.</a:t>
            </a:r>
          </a:p>
          <a:p>
            <a:r>
              <a:rPr lang="en-US" dirty="0"/>
              <a:t>Row gives you the value of n. As you move across the row, k goes from 0 to n</a:t>
            </a:r>
          </a:p>
        </p:txBody>
      </p:sp>
      <p:sp>
        <p:nvSpPr>
          <p:cNvPr id="4" name="Slide Number Placeholder 3"/>
          <p:cNvSpPr>
            <a:spLocks noGrp="1"/>
          </p:cNvSpPr>
          <p:nvPr>
            <p:ph type="sldNum" sz="quarter" idx="5"/>
          </p:nvPr>
        </p:nvSpPr>
        <p:spPr/>
        <p:txBody>
          <a:bodyPr/>
          <a:lstStyle/>
          <a:p>
            <a:fld id="{7CF8DADB-08B8-674F-B7D9-7A1ACF1733EC}" type="slidenum">
              <a:rPr lang="en-US" smtClean="0"/>
              <a:t>62</a:t>
            </a:fld>
            <a:endParaRPr lang="en-US"/>
          </a:p>
        </p:txBody>
      </p:sp>
    </p:spTree>
    <p:extLst>
      <p:ext uri="{BB962C8B-B14F-4D97-AF65-F5344CB8AC3E}">
        <p14:creationId xmlns:p14="http://schemas.microsoft.com/office/powerpoint/2010/main" val="19864357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63</a:t>
            </a:fld>
            <a:endParaRPr lang="en-US"/>
          </a:p>
        </p:txBody>
      </p:sp>
    </p:spTree>
    <p:extLst>
      <p:ext uri="{BB962C8B-B14F-4D97-AF65-F5344CB8AC3E}">
        <p14:creationId xmlns:p14="http://schemas.microsoft.com/office/powerpoint/2010/main" val="316671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Attempt 1: We’re choosing subsets!</a:t>
                </a:r>
              </a:p>
              <a:p>
                <a:pPr lvl="1"/>
                <a:r>
                  <a:rPr lang="en-US" dirty="0"/>
                  <a:t>Alice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Bob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Charlie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b="0" i="1" smtClean="0">
                        <a:latin typeface="Cambria Math" panose="02040503050406030204" pitchFamily="18" charset="0"/>
                      </a:rPr>
                      <m:t>32⋅32⋅32=32768</m:t>
                    </m:r>
                  </m:oMath>
                </a14:m>
                <a:endParaRPr lang="en-US" dirty="0"/>
              </a:p>
              <a:p>
                <a:pPr lvl="1"/>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Is this correct?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lvl="1"/>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a:t>Attempt 1: We’re choosing subsets!</a:t>
                </a:r>
              </a:p>
              <a:p>
                <a:pPr lvl="1"/>
                <a:r>
                  <a:rPr lang="en-US" dirty="0"/>
                  <a:t>Alice could get any of the </a:t>
                </a:r>
                <a:r>
                  <a:rPr lang="en-US" b="0" i="0">
                    <a:latin typeface="Cambria Math" panose="02040503050406030204" pitchFamily="18" charset="0"/>
                  </a:rPr>
                  <a:t>2^5=32</a:t>
                </a:r>
                <a:r>
                  <a:rPr lang="en-US" dirty="0"/>
                  <a:t> subsets of the books.</a:t>
                </a:r>
              </a:p>
              <a:p>
                <a:pPr lvl="1"/>
                <a:r>
                  <a:rPr lang="en-US" dirty="0"/>
                  <a:t>Bob could get any of the </a:t>
                </a:r>
                <a:r>
                  <a:rPr lang="en-US" b="0" i="0">
                    <a:latin typeface="Cambria Math" panose="02040503050406030204" pitchFamily="18" charset="0"/>
                  </a:rPr>
                  <a:t>2^5=32</a:t>
                </a:r>
                <a:r>
                  <a:rPr lang="en-US" dirty="0"/>
                  <a:t> subsets of the books.</a:t>
                </a:r>
              </a:p>
              <a:p>
                <a:pPr lvl="1"/>
                <a:r>
                  <a:rPr lang="en-US" dirty="0"/>
                  <a:t>Charlie could get any of the </a:t>
                </a:r>
                <a:r>
                  <a:rPr lang="en-US" b="0" i="0">
                    <a:latin typeface="Cambria Math" panose="02040503050406030204" pitchFamily="18" charset="0"/>
                  </a:rPr>
                  <a:t>2^5=32</a:t>
                </a:r>
                <a:r>
                  <a:rPr lang="en-US" dirty="0"/>
                  <a:t> subsets of the books.</a:t>
                </a:r>
              </a:p>
              <a:p>
                <a:pPr lvl="1"/>
                <a:r>
                  <a:rPr lang="en-US" dirty="0"/>
                  <a:t>Total is product of those three steps </a:t>
                </a:r>
                <a:r>
                  <a:rPr lang="en-US" b="0" i="0">
                    <a:latin typeface="Cambria Math" panose="02040503050406030204" pitchFamily="18" charset="0"/>
                  </a:rPr>
                  <a:t>32⋅32⋅32=32768</a:t>
                </a:r>
                <a:endParaRPr lang="en-US" dirty="0"/>
              </a:p>
              <a:p>
                <a:pPr lvl="1"/>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Is this correct?</a:t>
                </a:r>
              </a:p>
              <a:p>
                <a:pPr lvl="1"/>
                <a:endParaRPr lang="en-US" dirty="0"/>
              </a:p>
              <a:p>
                <a:endParaRPr lang="en-US" dirty="0"/>
              </a:p>
            </p:txBody>
          </p:sp>
        </mc:Fallback>
      </mc:AlternateContent>
      <p:sp>
        <p:nvSpPr>
          <p:cNvPr id="4" name="Slide Number Placeholder 3"/>
          <p:cNvSpPr>
            <a:spLocks noGrp="1"/>
          </p:cNvSpPr>
          <p:nvPr>
            <p:ph type="sldNum" sz="quarter" idx="5"/>
          </p:nvPr>
        </p:nvSpPr>
        <p:spPr/>
        <p:txBody>
          <a:bodyPr/>
          <a:lstStyle/>
          <a:p>
            <a:fld id="{7CF8DADB-08B8-674F-B7D9-7A1ACF1733EC}" type="slidenum">
              <a:rPr lang="en-US" smtClean="0"/>
              <a:t>11</a:t>
            </a:fld>
            <a:endParaRPr lang="en-US"/>
          </a:p>
        </p:txBody>
      </p:sp>
    </p:spTree>
    <p:extLst>
      <p:ext uri="{BB962C8B-B14F-4D97-AF65-F5344CB8AC3E}">
        <p14:creationId xmlns:p14="http://schemas.microsoft.com/office/powerpoint/2010/main" val="73111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thinking about the choices as considering the people one by one, let’s think about the choices as considering the books one by one.</a:t>
            </a:r>
          </a:p>
          <a:p>
            <a:endParaRPr lang="en-US" dirty="0"/>
          </a:p>
          <a:p>
            <a:endParaRPr lang="en-US" dirty="0"/>
          </a:p>
          <a:p>
            <a:endParaRPr lang="en-US" dirty="0"/>
          </a:p>
          <a:p>
            <a:endParaRPr lang="en-US" dirty="0"/>
          </a:p>
          <a:p>
            <a:r>
              <a:rPr lang="en-US" dirty="0"/>
              <a:t>Checked reading order</a:t>
            </a:r>
          </a:p>
        </p:txBody>
      </p:sp>
      <p:sp>
        <p:nvSpPr>
          <p:cNvPr id="4" name="Slide Number Placeholder 3"/>
          <p:cNvSpPr>
            <a:spLocks noGrp="1"/>
          </p:cNvSpPr>
          <p:nvPr>
            <p:ph type="sldNum" sz="quarter" idx="5"/>
          </p:nvPr>
        </p:nvSpPr>
        <p:spPr/>
        <p:txBody>
          <a:bodyPr/>
          <a:lstStyle/>
          <a:p>
            <a:fld id="{7CF8DADB-08B8-674F-B7D9-7A1ACF1733EC}" type="slidenum">
              <a:rPr lang="en-US" smtClean="0"/>
              <a:t>13</a:t>
            </a:fld>
            <a:endParaRPr lang="en-US"/>
          </a:p>
        </p:txBody>
      </p:sp>
    </p:spTree>
    <p:extLst>
      <p:ext uri="{BB962C8B-B14F-4D97-AF65-F5344CB8AC3E}">
        <p14:creationId xmlns:p14="http://schemas.microsoft.com/office/powerpoint/2010/main" val="176231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saw that if we try to make the choices by deciding which books A gets, then which books B gets and so on, we can’t apply the product rule.</a:t>
            </a:r>
          </a:p>
          <a:p>
            <a:r>
              <a:rPr lang="en-US" dirty="0"/>
              <a:t>But if we make choice by deciding which person the red book gets assigned to, then which person the green book gets assigned to and so on, we can apply the product rule.</a:t>
            </a:r>
          </a:p>
        </p:txBody>
      </p:sp>
      <p:sp>
        <p:nvSpPr>
          <p:cNvPr id="4" name="Slide Number Placeholder 3"/>
          <p:cNvSpPr>
            <a:spLocks noGrp="1"/>
          </p:cNvSpPr>
          <p:nvPr>
            <p:ph type="sldNum" sz="quarter" idx="5"/>
          </p:nvPr>
        </p:nvSpPr>
        <p:spPr/>
        <p:txBody>
          <a:bodyPr/>
          <a:lstStyle/>
          <a:p>
            <a:fld id="{7CF8DADB-08B8-674F-B7D9-7A1ACF1733EC}" type="slidenum">
              <a:rPr lang="en-US" smtClean="0"/>
              <a:t>15</a:t>
            </a:fld>
            <a:endParaRPr lang="en-US"/>
          </a:p>
        </p:txBody>
      </p:sp>
    </p:spTree>
    <p:extLst>
      <p:ext uri="{BB962C8B-B14F-4D97-AF65-F5344CB8AC3E}">
        <p14:creationId xmlns:p14="http://schemas.microsoft.com/office/powerpoint/2010/main" val="104361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16</a:t>
            </a:fld>
            <a:endParaRPr lang="en-US"/>
          </a:p>
        </p:txBody>
      </p:sp>
    </p:spTree>
    <p:extLst>
      <p:ext uri="{BB962C8B-B14F-4D97-AF65-F5344CB8AC3E}">
        <p14:creationId xmlns:p14="http://schemas.microsoft.com/office/powerpoint/2010/main" val="74372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9EDFE80D-3963-684E-A567-BA22A7121D54}" type="datetime1">
              <a:rPr lang="en-US" smtClean="0"/>
              <a:pPr/>
              <a:t>3/31/26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34872037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6C2899E-02B9-474E-B539-67B6316AC150}" type="datetime1">
              <a:rPr lang="en-US" smtClean="0"/>
              <a:t>3/31/26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376073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E0301AB-0F6E-FD45-B64D-F11FC15C2C6E}" type="datetime1">
              <a:rPr lang="en-US" smtClean="0"/>
              <a:t>3/31/26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58893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415600" y="1638233"/>
            <a:ext cx="11360800" cy="445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00931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1163EBF2-CAB8-2646-AC0A-701503E9B99A}" type="datetime1">
              <a:rPr lang="en-US" smtClean="0"/>
              <a:pPr/>
              <a:t>3/31/26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a:p>
        </p:txBody>
      </p:sp>
    </p:spTree>
    <p:extLst>
      <p:ext uri="{BB962C8B-B14F-4D97-AF65-F5344CB8AC3E}">
        <p14:creationId xmlns:p14="http://schemas.microsoft.com/office/powerpoint/2010/main" val="39059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4A40C6D-D04A-7540-83DD-154F90882B91}" type="datetime1">
              <a:rPr lang="en-US" smtClean="0"/>
              <a:t>3/31/26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11120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352B45-879A-3843-B88F-62D5BA8DD0E8}" type="datetime1">
              <a:rPr lang="en-US" smtClean="0"/>
              <a:t>3/31/26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131204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B2B43BB9-2EB0-8740-A005-F33E0F1863CB}" type="datetime1">
              <a:rPr lang="en-US" smtClean="0"/>
              <a:t>3/31/26</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88126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192707F2-4376-7447-AE98-42AACD2C1EA7}" type="datetime1">
              <a:rPr lang="en-US" smtClean="0"/>
              <a:pPr/>
              <a:t>3/31/26</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253041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9B7ABF1D-C22C-2F41-AC0A-B7A7B6BB363F}" type="datetime1">
              <a:rPr lang="en-US" smtClean="0"/>
              <a:pPr/>
              <a:t>3/31/26</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Candara" panose="020E0502030303020204" pitchFamily="34" charset="0"/>
              </a:defRPr>
            </a:lvl1pPr>
          </a:lstStyle>
          <a:p>
            <a:fld id="{39E65F0E-D8D0-8548-A870-8F1E432EFAAD}" type="slidenum">
              <a:rPr lang="en-US" smtClean="0"/>
              <a:pPr/>
              <a:t>‹#›</a:t>
            </a:fld>
            <a:endParaRPr lang="en-US"/>
          </a:p>
        </p:txBody>
      </p:sp>
    </p:spTree>
    <p:extLst>
      <p:ext uri="{BB962C8B-B14F-4D97-AF65-F5344CB8AC3E}">
        <p14:creationId xmlns:p14="http://schemas.microsoft.com/office/powerpoint/2010/main" val="167425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0A916CC-DF14-1246-AE48-FA7A055C87A0}" type="datetime1">
              <a:rPr lang="en-US" smtClean="0"/>
              <a:t>3/31/26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137060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7C84649-F92F-054C-918A-7FA715221EC5}" type="datetime1">
              <a:rPr lang="en-US" smtClean="0"/>
              <a:t>3/31/26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220308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4000">
              <a:schemeClr val="bg2">
                <a:tint val="45000"/>
                <a:shade val="99000"/>
                <a:satMod val="350000"/>
                <a:alpha val="76000"/>
              </a:schemeClr>
            </a:gs>
            <a:gs pos="100000">
              <a:srgbClr val="E9E2B4"/>
            </a:gs>
          </a:gsLst>
          <a:lin ang="16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8783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411358"/>
            <a:ext cx="10972800" cy="49496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8785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200" rtl="0" eaLnBrk="1" latinLnBrk="0" hangingPunct="1">
        <a:spcBef>
          <a:spcPct val="0"/>
        </a:spcBef>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pollev.com/annakarlin18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sv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pngimg.com/download/1872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pollev.com/annakarlin185" TargetMode="Externa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pollev.com/annakarlin185"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pollev.com/annakarlin18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pollev.com/annakarlin185" TargetMode="Externa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pollev.com/annakarlin185"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pollev.com/annakarlin18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pollev.com/annakarlin185" TargetMode="Externa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21.png"/><Relationship Id="rId5" Type="http://schemas.openxmlformats.org/officeDocument/2006/relationships/image" Target="../media/image5510.png"/><Relationship Id="rId4" Type="http://schemas.openxmlformats.org/officeDocument/2006/relationships/image" Target="../media/image4400.png"/></Relationships>
</file>

<file path=ppt/slides/_rels/slide45.xml.rels><?xml version="1.0" encoding="UTF-8" standalone="yes"?>
<Relationships xmlns="http://schemas.openxmlformats.org/package/2006/relationships"><Relationship Id="rId7"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NULL"/><Relationship Id="rId4" Type="http://schemas.openxmlformats.org/officeDocument/2006/relationships/image" Target="NULL"/></Relationships>
</file>

<file path=ppt/slides/_rels/slide46.xml.rels><?xml version="1.0" encoding="UTF-8" standalone="yes"?>
<Relationships xmlns="http://schemas.openxmlformats.org/package/2006/relationships"><Relationship Id="rId8" Type="http://schemas.openxmlformats.org/officeDocument/2006/relationships/image" Target="../media/image50.png"/><Relationship Id="rId7" Type="http://schemas.openxmlformats.org/officeDocument/2006/relationships/image" Target="../media/image25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2400.png"/></Relationships>
</file>

<file path=ppt/slides/_rels/slide47.xml.rels><?xml version="1.0" encoding="UTF-8" standalone="yes"?>
<Relationships xmlns="http://schemas.openxmlformats.org/package/2006/relationships"><Relationship Id="rId8" Type="http://schemas.openxmlformats.org/officeDocument/2006/relationships/image" Target="../media/image51.png"/><Relationship Id="rId7" Type="http://schemas.openxmlformats.org/officeDocument/2006/relationships/image" Target="../media/image25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2400.png"/></Relationships>
</file>

<file path=ppt/slides/_rels/slide48.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media/image25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2400.png"/></Relationships>
</file>

<file path=ppt/slides/_rels/slide49.xml.rels><?xml version="1.0" encoding="UTF-8" standalone="yes"?>
<Relationships xmlns="http://schemas.openxmlformats.org/package/2006/relationships"><Relationship Id="rId8" Type="http://schemas.openxmlformats.org/officeDocument/2006/relationships/image" Target="../media/image53.png"/><Relationship Id="rId7" Type="http://schemas.openxmlformats.org/officeDocument/2006/relationships/image" Target="../media/image25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240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41.png"/><Relationship Id="rId7" Type="http://schemas.openxmlformats.org/officeDocument/2006/relationships/image" Target="../media/image54.png"/><Relationship Id="rId12"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30.png"/><Relationship Id="rId11" Type="http://schemas.openxmlformats.org/officeDocument/2006/relationships/image" Target="../media/image57.png"/><Relationship Id="rId5" Type="http://schemas.openxmlformats.org/officeDocument/2006/relationships/image" Target="../media/image520.png"/><Relationship Id="rId10" Type="http://schemas.openxmlformats.org/officeDocument/2006/relationships/image" Target="../media/image450.png"/><Relationship Id="rId4" Type="http://schemas.openxmlformats.org/officeDocument/2006/relationships/image" Target="../media/image510.png"/><Relationship Id="rId9"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800.png"/><Relationship Id="rId7" Type="http://schemas.openxmlformats.org/officeDocument/2006/relationships/image" Target="../media/image67.png"/><Relationship Id="rId17" Type="http://schemas.openxmlformats.org/officeDocument/2006/relationships/image" Target="../media/image25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150.png"/><Relationship Id="rId5" Type="http://schemas.openxmlformats.org/officeDocument/2006/relationships/image" Target="../media/image65.pn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69.png"/></Relationships>
</file>

<file path=ppt/slides/_rels/slide5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171.png"/><Relationship Id="rId3" Type="http://schemas.openxmlformats.org/officeDocument/2006/relationships/image" Target="../media/image4800.png"/><Relationship Id="rId7" Type="http://schemas.openxmlformats.org/officeDocument/2006/relationships/image" Target="../media/image67.png"/><Relationship Id="rId12"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150.png"/><Relationship Id="rId5" Type="http://schemas.openxmlformats.org/officeDocument/2006/relationships/image" Target="../media/image65.pn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211.png"/></Relationships>
</file>

<file path=ppt/slides/_rels/slide5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800.png"/><Relationship Id="rId7" Type="http://schemas.openxmlformats.org/officeDocument/2006/relationships/image" Target="../media/image67.png"/><Relationship Id="rId17" Type="http://schemas.openxmlformats.org/officeDocument/2006/relationships/image" Target="../media/image25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2.png"/><Relationship Id="rId5" Type="http://schemas.openxmlformats.org/officeDocument/2006/relationships/image" Target="../media/image65.pn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69.png"/></Relationships>
</file>

<file path=ppt/slides/_rels/slide5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800.png"/><Relationship Id="rId7"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2.png"/><Relationship Id="rId5" Type="http://schemas.openxmlformats.org/officeDocument/2006/relationships/image" Target="../media/image65.png"/><Relationship Id="rId10" Type="http://schemas.openxmlformats.org/officeDocument/2006/relationships/image" Target="../media/image75.png"/><Relationship Id="rId4" Type="http://schemas.openxmlformats.org/officeDocument/2006/relationships/image" Target="../media/image64.png"/><Relationship Id="rId9" Type="http://schemas.openxmlformats.org/officeDocument/2006/relationships/image" Target="../media/image74.png"/></Relationships>
</file>

<file path=ppt/slides/_rels/slide5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800.png"/><Relationship Id="rId7" Type="http://schemas.openxmlformats.org/officeDocument/2006/relationships/image" Target="../media/image67.png"/><Relationship Id="rId12" Type="http://schemas.openxmlformats.org/officeDocument/2006/relationships/image" Target="../media/image63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2.png"/><Relationship Id="rId5" Type="http://schemas.openxmlformats.org/officeDocument/2006/relationships/image" Target="../media/image65.png"/><Relationship Id="rId10" Type="http://schemas.openxmlformats.org/officeDocument/2006/relationships/image" Target="../media/image75.png"/><Relationship Id="rId4" Type="http://schemas.openxmlformats.org/officeDocument/2006/relationships/image" Target="../media/image64.png"/><Relationship Id="rId9" Type="http://schemas.openxmlformats.org/officeDocument/2006/relationships/image" Target="../media/image74.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21.png"/></Relationships>
</file>

<file path=ppt/slides/_rels/slide6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800.png"/><Relationship Id="rId7" Type="http://schemas.openxmlformats.org/officeDocument/2006/relationships/image" Target="../media/image67.png"/><Relationship Id="rId12" Type="http://schemas.openxmlformats.org/officeDocument/2006/relationships/image" Target="../media/image63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2.png"/><Relationship Id="rId5" Type="http://schemas.openxmlformats.org/officeDocument/2006/relationships/image" Target="../media/image65.png"/><Relationship Id="rId10" Type="http://schemas.openxmlformats.org/officeDocument/2006/relationships/image" Target="../media/image75.png"/><Relationship Id="rId4" Type="http://schemas.openxmlformats.org/officeDocument/2006/relationships/image" Target="../media/image64.png"/><Relationship Id="rId9" Type="http://schemas.openxmlformats.org/officeDocument/2006/relationships/image" Target="../media/image74.png"/></Relationships>
</file>

<file path=ppt/slides/_rels/slide6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6.png"/><Relationship Id="rId3" Type="http://schemas.openxmlformats.org/officeDocument/2006/relationships/image" Target="../media/image4800.png"/><Relationship Id="rId7" Type="http://schemas.openxmlformats.org/officeDocument/2006/relationships/image" Target="../media/image67.png"/><Relationship Id="rId12" Type="http://schemas.openxmlformats.org/officeDocument/2006/relationships/image" Target="../media/image63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2.png"/><Relationship Id="rId5" Type="http://schemas.openxmlformats.org/officeDocument/2006/relationships/image" Target="../media/image65.png"/><Relationship Id="rId10" Type="http://schemas.openxmlformats.org/officeDocument/2006/relationships/image" Target="../media/image75.png"/><Relationship Id="rId4" Type="http://schemas.openxmlformats.org/officeDocument/2006/relationships/image" Target="../media/image64.png"/><Relationship Id="rId9" Type="http://schemas.openxmlformats.org/officeDocument/2006/relationships/image" Target="../media/image74.png"/></Relationships>
</file>

<file path=ppt/slides/_rels/slide6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8.png"/><Relationship Id="rId7" Type="http://schemas.openxmlformats.org/officeDocument/2006/relationships/image" Target="../media/image7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82.png"/><Relationship Id="rId5" Type="http://schemas.openxmlformats.org/officeDocument/2006/relationships/image" Target="../media/image37.png"/><Relationship Id="rId10" Type="http://schemas.openxmlformats.org/officeDocument/2006/relationships/image" Target="../media/image81.png"/><Relationship Id="rId4" Type="http://schemas.openxmlformats.org/officeDocument/2006/relationships/image" Target="../media/image33.png"/><Relationship Id="rId9" Type="http://schemas.openxmlformats.org/officeDocument/2006/relationships/image" Target="../media/image80.png"/></Relationships>
</file>

<file path=ppt/slides/_rels/slide63.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hyperlink" Target="https://commons.wikimedia.org/wiki/File:Man_Lifting_Barbell_Cartoon.svg" TargetMode="External"/><Relationship Id="rId5" Type="http://schemas.openxmlformats.org/officeDocument/2006/relationships/hyperlink" Target="https://creativecommons.org/licenses/by-sa/3.0/" TargetMode="External"/><Relationship Id="rId4" Type="http://schemas.openxmlformats.org/officeDocument/2006/relationships/hyperlink" Target="https://blueplanetalmanac.wordpress.com/2010/09/25/the-media-underdo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F3FE-58D7-4848-BF22-0C3386E38A1E}"/>
              </a:ext>
            </a:extLst>
          </p:cNvPr>
          <p:cNvSpPr>
            <a:spLocks noGrp="1"/>
          </p:cNvSpPr>
          <p:nvPr>
            <p:ph type="ctrTitle"/>
          </p:nvPr>
        </p:nvSpPr>
        <p:spPr/>
        <p:txBody>
          <a:bodyPr>
            <a:normAutofit/>
          </a:bodyPr>
          <a:lstStyle/>
          <a:p>
            <a:r>
              <a:rPr lang="en-US" sz="4800" dirty="0"/>
              <a:t>More Counting</a:t>
            </a:r>
          </a:p>
        </p:txBody>
      </p:sp>
      <p:sp>
        <p:nvSpPr>
          <p:cNvPr id="3" name="Subtitle 2">
            <a:extLst>
              <a:ext uri="{FF2B5EF4-FFF2-40B4-BE49-F238E27FC236}">
                <a16:creationId xmlns:a16="http://schemas.microsoft.com/office/drawing/2014/main" id="{8CEE94A3-2D47-4D28-B4A4-CCB244EFDC71}"/>
              </a:ext>
            </a:extLst>
          </p:cNvPr>
          <p:cNvSpPr>
            <a:spLocks noGrp="1"/>
          </p:cNvSpPr>
          <p:nvPr>
            <p:ph type="subTitle" idx="1"/>
          </p:nvPr>
        </p:nvSpPr>
        <p:spPr>
          <a:xfrm>
            <a:off x="8604584" y="4960137"/>
            <a:ext cx="3200400" cy="1463040"/>
          </a:xfrm>
        </p:spPr>
        <p:txBody>
          <a:bodyPr/>
          <a:lstStyle/>
          <a:p>
            <a:r>
              <a:rPr lang="en-US" dirty="0">
                <a:solidFill>
                  <a:schemeClr val="tx1"/>
                </a:solidFill>
              </a:rPr>
              <a:t>CSE 312 Spring 26</a:t>
            </a:r>
          </a:p>
          <a:p>
            <a:r>
              <a:rPr lang="en-US" dirty="0">
                <a:solidFill>
                  <a:schemeClr val="tx1"/>
                </a:solidFill>
              </a:rPr>
              <a:t>Lecture 2</a:t>
            </a:r>
          </a:p>
        </p:txBody>
      </p:sp>
      <p:sp>
        <p:nvSpPr>
          <p:cNvPr id="4" name="Subtitle 2">
            <a:extLst>
              <a:ext uri="{FF2B5EF4-FFF2-40B4-BE49-F238E27FC236}">
                <a16:creationId xmlns:a16="http://schemas.microsoft.com/office/drawing/2014/main" id="{998B1968-4946-5AE4-FF2F-6B65C4618934}"/>
              </a:ext>
            </a:extLst>
          </p:cNvPr>
          <p:cNvSpPr txBox="1">
            <a:spLocks/>
          </p:cNvSpPr>
          <p:nvPr/>
        </p:nvSpPr>
        <p:spPr>
          <a:xfrm>
            <a:off x="6203091" y="217479"/>
            <a:ext cx="6870357" cy="14630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a:solidFill>
                  <a:schemeClr val="tx1"/>
                </a:solidFill>
              </a:rPr>
              <a:t>We will use </a:t>
            </a:r>
            <a:r>
              <a:rPr lang="en-US" sz="2800" dirty="0" err="1">
                <a:solidFill>
                  <a:schemeClr val="tx1"/>
                </a:solidFill>
              </a:rPr>
              <a:t>pollev</a:t>
            </a:r>
            <a:r>
              <a:rPr lang="en-US" sz="2800" dirty="0">
                <a:solidFill>
                  <a:schemeClr val="tx1"/>
                </a:solidFill>
              </a:rPr>
              <a:t> today. </a:t>
            </a:r>
          </a:p>
          <a:p>
            <a:r>
              <a:rPr lang="en-US" sz="2800" dirty="0">
                <a:hlinkClick r:id="rId2"/>
              </a:rPr>
              <a:t>PollEv.com/annakarlin185</a:t>
            </a:r>
            <a:endParaRPr lang="en-US" dirty="0">
              <a:solidFill>
                <a:srgbClr val="0070C0"/>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56804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a:xfrm>
            <a:off x="406400" y="209695"/>
            <a:ext cx="10972800" cy="878301"/>
          </a:xfrm>
        </p:spPr>
        <p:txBody>
          <a:bodyPr/>
          <a:lstStyle/>
          <a:p>
            <a:r>
              <a:rPr lang="en-US" dirty="0"/>
              <a:t>Assigning Books</a:t>
            </a:r>
          </a:p>
        </p:txBody>
      </p:sp>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a:xfrm>
            <a:off x="180109" y="951669"/>
            <a:ext cx="11516591" cy="4949685"/>
          </a:xfrm>
        </p:spPr>
        <p:txBody>
          <a:bodyPr/>
          <a:lstStyle/>
          <a:p>
            <a:r>
              <a:rPr lang="en-US" dirty="0"/>
              <a:t>We have 5 books to split among 3 people (Alice, Bob, and Charlie)</a:t>
            </a:r>
          </a:p>
          <a:p>
            <a:r>
              <a:rPr lang="en-US" dirty="0"/>
              <a:t>Every book goes to exactly one person, but each person could end up with no books (or all of them, or something in between).</a:t>
            </a:r>
          </a:p>
          <a:p>
            <a:endParaRPr lang="en-US" dirty="0"/>
          </a:p>
        </p:txBody>
      </p:sp>
      <p:grpSp>
        <p:nvGrpSpPr>
          <p:cNvPr id="4" name="Group 3" descr="Books, labeled 1 to 5 are assigned to silhouettes of people, labeled Alice, Bob, Charlie. Lines show Alice getting book 1; Bob getting books 2 and 4; Charlie getting books 3 and 5.">
            <a:extLst>
              <a:ext uri="{FF2B5EF4-FFF2-40B4-BE49-F238E27FC236}">
                <a16:creationId xmlns:a16="http://schemas.microsoft.com/office/drawing/2014/main" id="{CFB4D0BD-7269-A957-A7FC-B049E5A702AA}"/>
              </a:ext>
            </a:extLst>
          </p:cNvPr>
          <p:cNvGrpSpPr/>
          <p:nvPr/>
        </p:nvGrpSpPr>
        <p:grpSpPr>
          <a:xfrm>
            <a:off x="983508" y="3426512"/>
            <a:ext cx="10395692" cy="3214327"/>
            <a:chOff x="348508" y="2944987"/>
            <a:chExt cx="11494244" cy="3698338"/>
          </a:xfrm>
        </p:grpSpPr>
        <p:pic>
          <p:nvPicPr>
            <p:cNvPr id="5" name="Graphic 4" descr="Closed book">
              <a:extLst>
                <a:ext uri="{FF2B5EF4-FFF2-40B4-BE49-F238E27FC236}">
                  <a16:creationId xmlns:a16="http://schemas.microsoft.com/office/drawing/2014/main" id="{D037951C-9A40-475D-92E6-E229A281DE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75239" y="2944987"/>
              <a:ext cx="914400" cy="914400"/>
            </a:xfrm>
            <a:prstGeom prst="rect">
              <a:avLst/>
            </a:prstGeom>
          </p:spPr>
        </p:pic>
        <p:pic>
          <p:nvPicPr>
            <p:cNvPr id="6" name="Graphic 5" descr="Closed book">
              <a:extLst>
                <a:ext uri="{FF2B5EF4-FFF2-40B4-BE49-F238E27FC236}">
                  <a16:creationId xmlns:a16="http://schemas.microsoft.com/office/drawing/2014/main" id="{01D180B9-10FD-4289-96FE-FC74B42C09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9139" y="3614914"/>
              <a:ext cx="914400" cy="914400"/>
            </a:xfrm>
            <a:prstGeom prst="rect">
              <a:avLst/>
            </a:prstGeom>
          </p:spPr>
        </p:pic>
        <p:pic>
          <p:nvPicPr>
            <p:cNvPr id="7" name="Graphic 6" descr="Closed book">
              <a:extLst>
                <a:ext uri="{FF2B5EF4-FFF2-40B4-BE49-F238E27FC236}">
                  <a16:creationId xmlns:a16="http://schemas.microsoft.com/office/drawing/2014/main" id="{08090C58-5E9C-49EA-92C6-0A4AAEB26FD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239" y="4328901"/>
              <a:ext cx="914400" cy="914400"/>
            </a:xfrm>
            <a:prstGeom prst="rect">
              <a:avLst/>
            </a:prstGeom>
          </p:spPr>
        </p:pic>
        <p:pic>
          <p:nvPicPr>
            <p:cNvPr id="8" name="Graphic 7" descr="Closed book">
              <a:extLst>
                <a:ext uri="{FF2B5EF4-FFF2-40B4-BE49-F238E27FC236}">
                  <a16:creationId xmlns:a16="http://schemas.microsoft.com/office/drawing/2014/main" id="{95772930-C38F-4808-86B4-CCB6E3B919E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139" y="5110122"/>
              <a:ext cx="914400" cy="914400"/>
            </a:xfrm>
            <a:prstGeom prst="rect">
              <a:avLst/>
            </a:prstGeom>
          </p:spPr>
        </p:pic>
        <p:pic>
          <p:nvPicPr>
            <p:cNvPr id="9" name="Graphic 8" descr="Closed book">
              <a:extLst>
                <a:ext uri="{FF2B5EF4-FFF2-40B4-BE49-F238E27FC236}">
                  <a16:creationId xmlns:a16="http://schemas.microsoft.com/office/drawing/2014/main" id="{42001D50-5259-4B93-BC30-8199F2CBE9D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239" y="5728928"/>
              <a:ext cx="914400" cy="914400"/>
            </a:xfrm>
            <a:prstGeom prst="rect">
              <a:avLst/>
            </a:prstGeom>
          </p:spPr>
        </p:pic>
        <p:pic>
          <p:nvPicPr>
            <p:cNvPr id="11" name="Graphic 10" descr="Male profile">
              <a:extLst>
                <a:ext uri="{FF2B5EF4-FFF2-40B4-BE49-F238E27FC236}">
                  <a16:creationId xmlns:a16="http://schemas.microsoft.com/office/drawing/2014/main" id="{7E2130DF-92CB-4622-B694-9DF2CB80E79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5524" y="4093951"/>
              <a:ext cx="914400" cy="914400"/>
            </a:xfrm>
            <a:prstGeom prst="rect">
              <a:avLst/>
            </a:prstGeom>
          </p:spPr>
        </p:pic>
        <p:pic>
          <p:nvPicPr>
            <p:cNvPr id="13" name="Graphic 12" descr="Female Profile">
              <a:extLst>
                <a:ext uri="{FF2B5EF4-FFF2-40B4-BE49-F238E27FC236}">
                  <a16:creationId xmlns:a16="http://schemas.microsoft.com/office/drawing/2014/main" id="{9819758D-000F-4A13-A927-1EA76540743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05524" y="2993637"/>
              <a:ext cx="914400" cy="914400"/>
            </a:xfrm>
            <a:prstGeom prst="rect">
              <a:avLst/>
            </a:prstGeom>
          </p:spPr>
        </p:pic>
        <p:pic>
          <p:nvPicPr>
            <p:cNvPr id="15" name="Graphic 14" descr="Cricket">
              <a:extLst>
                <a:ext uri="{FF2B5EF4-FFF2-40B4-BE49-F238E27FC236}">
                  <a16:creationId xmlns:a16="http://schemas.microsoft.com/office/drawing/2014/main" id="{A5F20A00-3D33-486A-A50C-4AF9F679D71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05524" y="5243301"/>
              <a:ext cx="914400" cy="914400"/>
            </a:xfrm>
            <a:prstGeom prst="rect">
              <a:avLst/>
            </a:prstGeom>
          </p:spPr>
        </p:pic>
        <p:sp>
          <p:nvSpPr>
            <p:cNvPr id="16" name="TextBox 15">
              <a:extLst>
                <a:ext uri="{FF2B5EF4-FFF2-40B4-BE49-F238E27FC236}">
                  <a16:creationId xmlns:a16="http://schemas.microsoft.com/office/drawing/2014/main" id="{C282B6BB-0633-4F20-B631-495A82F395C1}"/>
                </a:ext>
              </a:extLst>
            </p:cNvPr>
            <p:cNvSpPr txBox="1"/>
            <p:nvPr/>
          </p:nvSpPr>
          <p:spPr>
            <a:xfrm>
              <a:off x="406400" y="3181350"/>
              <a:ext cx="317500"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84FF2751-3705-45AF-A56C-4B9ED6D9B51C}"/>
                </a:ext>
              </a:extLst>
            </p:cNvPr>
            <p:cNvSpPr txBox="1"/>
            <p:nvPr/>
          </p:nvSpPr>
          <p:spPr>
            <a:xfrm>
              <a:off x="1140389" y="3801851"/>
              <a:ext cx="317500" cy="369332"/>
            </a:xfrm>
            <a:prstGeom prst="rect">
              <a:avLst/>
            </a:prstGeom>
            <a:noFill/>
          </p:spPr>
          <p:txBody>
            <a:bodyPr wrap="square" rtlCol="0">
              <a:spAutoFit/>
            </a:bodyPr>
            <a:lstStyle/>
            <a:p>
              <a:r>
                <a:rPr lang="en-US" dirty="0"/>
                <a:t>2</a:t>
              </a:r>
            </a:p>
          </p:txBody>
        </p:sp>
        <p:sp>
          <p:nvSpPr>
            <p:cNvPr id="18" name="TextBox 17">
              <a:extLst>
                <a:ext uri="{FF2B5EF4-FFF2-40B4-BE49-F238E27FC236}">
                  <a16:creationId xmlns:a16="http://schemas.microsoft.com/office/drawing/2014/main" id="{1B39E986-3179-4D17-8E8C-22CEE5A9A88E}"/>
                </a:ext>
              </a:extLst>
            </p:cNvPr>
            <p:cNvSpPr txBox="1"/>
            <p:nvPr/>
          </p:nvSpPr>
          <p:spPr>
            <a:xfrm>
              <a:off x="367558" y="4601435"/>
              <a:ext cx="317500" cy="369332"/>
            </a:xfrm>
            <a:prstGeom prst="rect">
              <a:avLst/>
            </a:prstGeom>
            <a:noFill/>
          </p:spPr>
          <p:txBody>
            <a:bodyPr wrap="square" rtlCol="0">
              <a:spAutoFit/>
            </a:bodyPr>
            <a:lstStyle/>
            <a:p>
              <a:r>
                <a:rPr lang="en-US" dirty="0"/>
                <a:t>3</a:t>
              </a:r>
            </a:p>
          </p:txBody>
        </p:sp>
        <p:sp>
          <p:nvSpPr>
            <p:cNvPr id="19" name="TextBox 18">
              <a:extLst>
                <a:ext uri="{FF2B5EF4-FFF2-40B4-BE49-F238E27FC236}">
                  <a16:creationId xmlns:a16="http://schemas.microsoft.com/office/drawing/2014/main" id="{F7B9A656-2712-4EC5-B974-CDDE52781A71}"/>
                </a:ext>
              </a:extLst>
            </p:cNvPr>
            <p:cNvSpPr txBox="1"/>
            <p:nvPr/>
          </p:nvSpPr>
          <p:spPr>
            <a:xfrm>
              <a:off x="1154958" y="5344385"/>
              <a:ext cx="317500" cy="369332"/>
            </a:xfrm>
            <a:prstGeom prst="rect">
              <a:avLst/>
            </a:prstGeom>
            <a:noFill/>
          </p:spPr>
          <p:txBody>
            <a:bodyPr wrap="square" rtlCol="0">
              <a:spAutoFit/>
            </a:bodyPr>
            <a:lstStyle/>
            <a:p>
              <a:r>
                <a:rPr lang="en-US" dirty="0"/>
                <a:t>4</a:t>
              </a:r>
            </a:p>
          </p:txBody>
        </p:sp>
        <p:sp>
          <p:nvSpPr>
            <p:cNvPr id="20" name="TextBox 19">
              <a:extLst>
                <a:ext uri="{FF2B5EF4-FFF2-40B4-BE49-F238E27FC236}">
                  <a16:creationId xmlns:a16="http://schemas.microsoft.com/office/drawing/2014/main" id="{07E55D02-06A5-48D6-B951-AB6F66455F86}"/>
                </a:ext>
              </a:extLst>
            </p:cNvPr>
            <p:cNvSpPr txBox="1"/>
            <p:nvPr/>
          </p:nvSpPr>
          <p:spPr>
            <a:xfrm>
              <a:off x="348508" y="5979385"/>
              <a:ext cx="317500" cy="369332"/>
            </a:xfrm>
            <a:prstGeom prst="rect">
              <a:avLst/>
            </a:prstGeom>
            <a:noFill/>
          </p:spPr>
          <p:txBody>
            <a:bodyPr wrap="square" rtlCol="0">
              <a:spAutoFit/>
            </a:bodyPr>
            <a:lstStyle/>
            <a:p>
              <a:r>
                <a:rPr lang="en-US" dirty="0"/>
                <a:t>5</a:t>
              </a:r>
            </a:p>
          </p:txBody>
        </p:sp>
        <p:cxnSp>
          <p:nvCxnSpPr>
            <p:cNvPr id="22" name="Straight Arrow Connector 21">
              <a:extLst>
                <a:ext uri="{FF2B5EF4-FFF2-40B4-BE49-F238E27FC236}">
                  <a16:creationId xmlns:a16="http://schemas.microsoft.com/office/drawing/2014/main" id="{D793A6F4-7BA5-4913-B664-79787E218669}"/>
                </a:ext>
              </a:extLst>
            </p:cNvPr>
            <p:cNvCxnSpPr>
              <a:stCxn id="5" idx="3"/>
              <a:endCxn id="13" idx="1"/>
            </p:cNvCxnSpPr>
            <p:nvPr/>
          </p:nvCxnSpPr>
          <p:spPr>
            <a:xfrm>
              <a:off x="1489639" y="3402187"/>
              <a:ext cx="8115885" cy="4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F9AD4A-A424-44D2-A80E-7C126EF13F6A}"/>
                </a:ext>
              </a:extLst>
            </p:cNvPr>
            <p:cNvCxnSpPr>
              <a:stCxn id="6" idx="3"/>
              <a:endCxn id="11" idx="1"/>
            </p:cNvCxnSpPr>
            <p:nvPr/>
          </p:nvCxnSpPr>
          <p:spPr>
            <a:xfrm>
              <a:off x="2213539" y="4072114"/>
              <a:ext cx="7391985" cy="479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A570AF-68EB-4D98-8EB8-AFB63CA903AE}"/>
                </a:ext>
              </a:extLst>
            </p:cNvPr>
            <p:cNvCxnSpPr>
              <a:stCxn id="8" idx="3"/>
              <a:endCxn id="11" idx="1"/>
            </p:cNvCxnSpPr>
            <p:nvPr/>
          </p:nvCxnSpPr>
          <p:spPr>
            <a:xfrm flipV="1">
              <a:off x="2213539" y="4551151"/>
              <a:ext cx="7391985" cy="101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E36B85-5032-41C1-8B51-D40050AB6B8E}"/>
                </a:ext>
              </a:extLst>
            </p:cNvPr>
            <p:cNvCxnSpPr>
              <a:stCxn id="7" idx="3"/>
              <a:endCxn id="15" idx="1"/>
            </p:cNvCxnSpPr>
            <p:nvPr/>
          </p:nvCxnSpPr>
          <p:spPr>
            <a:xfrm>
              <a:off x="1489639" y="4786101"/>
              <a:ext cx="811588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F682087-69E9-4CF7-8E4F-50DA409AB21C}"/>
                </a:ext>
              </a:extLst>
            </p:cNvPr>
            <p:cNvCxnSpPr>
              <a:stCxn id="9" idx="3"/>
              <a:endCxn id="15" idx="1"/>
            </p:cNvCxnSpPr>
            <p:nvPr/>
          </p:nvCxnSpPr>
          <p:spPr>
            <a:xfrm flipV="1">
              <a:off x="1489639" y="5700501"/>
              <a:ext cx="8115885" cy="4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48C33E2-75E6-4526-9C88-43DBA34511C5}"/>
                </a:ext>
              </a:extLst>
            </p:cNvPr>
            <p:cNvSpPr txBox="1"/>
            <p:nvPr/>
          </p:nvSpPr>
          <p:spPr>
            <a:xfrm>
              <a:off x="10464800" y="3232150"/>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Alice</a:t>
              </a:r>
            </a:p>
          </p:txBody>
        </p:sp>
        <p:sp>
          <p:nvSpPr>
            <p:cNvPr id="32" name="TextBox 31">
              <a:extLst>
                <a:ext uri="{FF2B5EF4-FFF2-40B4-BE49-F238E27FC236}">
                  <a16:creationId xmlns:a16="http://schemas.microsoft.com/office/drawing/2014/main" id="{EC1D42F4-5BA9-42DF-AD27-2526C2594F33}"/>
                </a:ext>
              </a:extLst>
            </p:cNvPr>
            <p:cNvSpPr txBox="1"/>
            <p:nvPr/>
          </p:nvSpPr>
          <p:spPr>
            <a:xfrm>
              <a:off x="10452236" y="4308488"/>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Bob</a:t>
              </a:r>
            </a:p>
          </p:txBody>
        </p:sp>
        <p:sp>
          <p:nvSpPr>
            <p:cNvPr id="33" name="TextBox 32">
              <a:extLst>
                <a:ext uri="{FF2B5EF4-FFF2-40B4-BE49-F238E27FC236}">
                  <a16:creationId xmlns:a16="http://schemas.microsoft.com/office/drawing/2014/main" id="{DD6CC6F2-C91A-4C19-B463-A5899F34B8CC}"/>
                </a:ext>
              </a:extLst>
            </p:cNvPr>
            <p:cNvSpPr txBox="1"/>
            <p:nvPr/>
          </p:nvSpPr>
          <p:spPr>
            <a:xfrm>
              <a:off x="10464800" y="5442884"/>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Charlie</a:t>
              </a:r>
            </a:p>
          </p:txBody>
        </p:sp>
      </p:grpSp>
    </p:spTree>
    <p:extLst>
      <p:ext uri="{BB962C8B-B14F-4D97-AF65-F5344CB8AC3E}">
        <p14:creationId xmlns:p14="http://schemas.microsoft.com/office/powerpoint/2010/main" val="326471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23662-7F4F-EDD6-0364-2301FD611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D8606-8259-19BD-15F1-C65D6385D379}"/>
              </a:ext>
            </a:extLst>
          </p:cNvPr>
          <p:cNvSpPr>
            <a:spLocks noGrp="1"/>
          </p:cNvSpPr>
          <p:nvPr>
            <p:ph type="title"/>
          </p:nvPr>
        </p:nvSpPr>
        <p:spPr>
          <a:xfrm>
            <a:off x="406400" y="209695"/>
            <a:ext cx="10972800" cy="878301"/>
          </a:xfrm>
        </p:spPr>
        <p:txBody>
          <a:bodyPr/>
          <a:lstStyle/>
          <a:p>
            <a:r>
              <a:rPr lang="en-US" dirty="0"/>
              <a:t>Assigning Books – first try</a:t>
            </a:r>
          </a:p>
        </p:txBody>
      </p:sp>
      <p:sp>
        <p:nvSpPr>
          <p:cNvPr id="3" name="Content Placeholder 2">
            <a:extLst>
              <a:ext uri="{FF2B5EF4-FFF2-40B4-BE49-F238E27FC236}">
                <a16:creationId xmlns:a16="http://schemas.microsoft.com/office/drawing/2014/main" id="{C5022947-057D-5AEC-55C2-6C2351344919}"/>
              </a:ext>
            </a:extLst>
          </p:cNvPr>
          <p:cNvSpPr>
            <a:spLocks noGrp="1"/>
          </p:cNvSpPr>
          <p:nvPr>
            <p:ph idx="1"/>
          </p:nvPr>
        </p:nvSpPr>
        <p:spPr>
          <a:xfrm>
            <a:off x="723900" y="951669"/>
            <a:ext cx="10972800" cy="4949685"/>
          </a:xfrm>
        </p:spPr>
        <p:txBody>
          <a:bodyPr/>
          <a:lstStyle/>
          <a:p>
            <a:r>
              <a:rPr lang="en-US" sz="2400" dirty="0"/>
              <a:t>We have 5 books to split among 3 people (Alice, Bob, and Charlie)</a:t>
            </a:r>
          </a:p>
          <a:p>
            <a:r>
              <a:rPr lang="en-US" sz="2400" dirty="0"/>
              <a:t>Every book goes to exactly one person, but each person could end up with no books (or all of them, or something in between).</a:t>
            </a:r>
          </a:p>
          <a:p>
            <a:r>
              <a:rPr lang="en-US" sz="2400" b="1" dirty="0"/>
              <a:t>First try: </a:t>
            </a:r>
            <a:r>
              <a:rPr lang="en-US" sz="2400" dirty="0"/>
              <a:t>apply product rule,  count number of possibilities for how many books Alice gets, then number of possibilities for how many books Bob gets, then number of possibilities for how many books Charlie gets</a:t>
            </a:r>
          </a:p>
          <a:p>
            <a:endParaRPr lang="en-US" dirty="0"/>
          </a:p>
          <a:p>
            <a:endParaRPr lang="en-US" dirty="0"/>
          </a:p>
        </p:txBody>
      </p:sp>
      <p:grpSp>
        <p:nvGrpSpPr>
          <p:cNvPr id="4" name="Group 3" descr="Books, labeled 1 to 5 are assigned to silhouettes of people, labeled Alice, Bob, Charlie. Lines show Alice getting book 1; Bob getting books 2 and 4; Charlie getting books 3 and 5.">
            <a:extLst>
              <a:ext uri="{FF2B5EF4-FFF2-40B4-BE49-F238E27FC236}">
                <a16:creationId xmlns:a16="http://schemas.microsoft.com/office/drawing/2014/main" id="{0FBC0C74-0BA0-895B-D6F8-B85E822FED20}"/>
              </a:ext>
            </a:extLst>
          </p:cNvPr>
          <p:cNvGrpSpPr/>
          <p:nvPr/>
        </p:nvGrpSpPr>
        <p:grpSpPr>
          <a:xfrm>
            <a:off x="138381" y="3412657"/>
            <a:ext cx="8576127" cy="3214330"/>
            <a:chOff x="348508" y="2944987"/>
            <a:chExt cx="11998196" cy="3698341"/>
          </a:xfrm>
        </p:grpSpPr>
        <p:pic>
          <p:nvPicPr>
            <p:cNvPr id="5" name="Graphic 4" descr="Closed book">
              <a:extLst>
                <a:ext uri="{FF2B5EF4-FFF2-40B4-BE49-F238E27FC236}">
                  <a16:creationId xmlns:a16="http://schemas.microsoft.com/office/drawing/2014/main" id="{9D012240-7C0F-B759-1F0C-F78BAE4A76A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239" y="2944987"/>
              <a:ext cx="914400" cy="914400"/>
            </a:xfrm>
            <a:prstGeom prst="rect">
              <a:avLst/>
            </a:prstGeom>
          </p:spPr>
        </p:pic>
        <p:pic>
          <p:nvPicPr>
            <p:cNvPr id="6" name="Graphic 5" descr="Closed book">
              <a:extLst>
                <a:ext uri="{FF2B5EF4-FFF2-40B4-BE49-F238E27FC236}">
                  <a16:creationId xmlns:a16="http://schemas.microsoft.com/office/drawing/2014/main" id="{FA5B7774-00C2-40F6-1DF7-138857AECDF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139" y="3614914"/>
              <a:ext cx="914400" cy="914400"/>
            </a:xfrm>
            <a:prstGeom prst="rect">
              <a:avLst/>
            </a:prstGeom>
          </p:spPr>
        </p:pic>
        <p:pic>
          <p:nvPicPr>
            <p:cNvPr id="7" name="Graphic 6" descr="Closed book">
              <a:extLst>
                <a:ext uri="{FF2B5EF4-FFF2-40B4-BE49-F238E27FC236}">
                  <a16:creationId xmlns:a16="http://schemas.microsoft.com/office/drawing/2014/main" id="{11221B25-3C3E-7941-E738-00FB0521A6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239" y="4328901"/>
              <a:ext cx="914400" cy="914400"/>
            </a:xfrm>
            <a:prstGeom prst="rect">
              <a:avLst/>
            </a:prstGeom>
          </p:spPr>
        </p:pic>
        <p:pic>
          <p:nvPicPr>
            <p:cNvPr id="8" name="Graphic 7" descr="Closed book">
              <a:extLst>
                <a:ext uri="{FF2B5EF4-FFF2-40B4-BE49-F238E27FC236}">
                  <a16:creationId xmlns:a16="http://schemas.microsoft.com/office/drawing/2014/main" id="{CE4C6B25-C826-B960-C0AC-6754C96E3E8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9139" y="5110122"/>
              <a:ext cx="914400" cy="914400"/>
            </a:xfrm>
            <a:prstGeom prst="rect">
              <a:avLst/>
            </a:prstGeom>
          </p:spPr>
        </p:pic>
        <p:pic>
          <p:nvPicPr>
            <p:cNvPr id="9" name="Graphic 8" descr="Closed book">
              <a:extLst>
                <a:ext uri="{FF2B5EF4-FFF2-40B4-BE49-F238E27FC236}">
                  <a16:creationId xmlns:a16="http://schemas.microsoft.com/office/drawing/2014/main" id="{EC3572DE-35D4-F166-C881-8852DA83D9A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239" y="5728928"/>
              <a:ext cx="914400" cy="914400"/>
            </a:xfrm>
            <a:prstGeom prst="rect">
              <a:avLst/>
            </a:prstGeom>
          </p:spPr>
        </p:pic>
        <p:pic>
          <p:nvPicPr>
            <p:cNvPr id="11" name="Graphic 10" descr="Male profile">
              <a:extLst>
                <a:ext uri="{FF2B5EF4-FFF2-40B4-BE49-F238E27FC236}">
                  <a16:creationId xmlns:a16="http://schemas.microsoft.com/office/drawing/2014/main" id="{F393406F-E7B1-81D8-8D3A-A4F425E55D1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05524" y="4093951"/>
              <a:ext cx="914400" cy="914400"/>
            </a:xfrm>
            <a:prstGeom prst="rect">
              <a:avLst/>
            </a:prstGeom>
          </p:spPr>
        </p:pic>
        <p:pic>
          <p:nvPicPr>
            <p:cNvPr id="13" name="Graphic 12" descr="Female Profile">
              <a:extLst>
                <a:ext uri="{FF2B5EF4-FFF2-40B4-BE49-F238E27FC236}">
                  <a16:creationId xmlns:a16="http://schemas.microsoft.com/office/drawing/2014/main" id="{860F8AAC-473B-C57C-80B3-2C7D932356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05524" y="2993637"/>
              <a:ext cx="914400" cy="914400"/>
            </a:xfrm>
            <a:prstGeom prst="rect">
              <a:avLst/>
            </a:prstGeom>
          </p:spPr>
        </p:pic>
        <p:pic>
          <p:nvPicPr>
            <p:cNvPr id="15" name="Graphic 14" descr="Cricket">
              <a:extLst>
                <a:ext uri="{FF2B5EF4-FFF2-40B4-BE49-F238E27FC236}">
                  <a16:creationId xmlns:a16="http://schemas.microsoft.com/office/drawing/2014/main" id="{DA9CEDBB-FBE9-D128-2F44-EF40976EA8E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5524" y="5243301"/>
              <a:ext cx="914400" cy="914400"/>
            </a:xfrm>
            <a:prstGeom prst="rect">
              <a:avLst/>
            </a:prstGeom>
          </p:spPr>
        </p:pic>
        <p:sp>
          <p:nvSpPr>
            <p:cNvPr id="16" name="TextBox 15">
              <a:extLst>
                <a:ext uri="{FF2B5EF4-FFF2-40B4-BE49-F238E27FC236}">
                  <a16:creationId xmlns:a16="http://schemas.microsoft.com/office/drawing/2014/main" id="{4EC36FE2-C4E4-BF84-A919-B581245F6A2A}"/>
                </a:ext>
              </a:extLst>
            </p:cNvPr>
            <p:cNvSpPr txBox="1"/>
            <p:nvPr/>
          </p:nvSpPr>
          <p:spPr>
            <a:xfrm>
              <a:off x="406400" y="3181350"/>
              <a:ext cx="317500"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C7CD79D8-EE4C-E8FB-921D-01E93291E5CF}"/>
                </a:ext>
              </a:extLst>
            </p:cNvPr>
            <p:cNvSpPr txBox="1"/>
            <p:nvPr/>
          </p:nvSpPr>
          <p:spPr>
            <a:xfrm>
              <a:off x="1140389" y="3801851"/>
              <a:ext cx="317500" cy="369332"/>
            </a:xfrm>
            <a:prstGeom prst="rect">
              <a:avLst/>
            </a:prstGeom>
            <a:noFill/>
          </p:spPr>
          <p:txBody>
            <a:bodyPr wrap="square" rtlCol="0">
              <a:spAutoFit/>
            </a:bodyPr>
            <a:lstStyle/>
            <a:p>
              <a:r>
                <a:rPr lang="en-US" dirty="0"/>
                <a:t>2</a:t>
              </a:r>
            </a:p>
          </p:txBody>
        </p:sp>
        <p:sp>
          <p:nvSpPr>
            <p:cNvPr id="18" name="TextBox 17">
              <a:extLst>
                <a:ext uri="{FF2B5EF4-FFF2-40B4-BE49-F238E27FC236}">
                  <a16:creationId xmlns:a16="http://schemas.microsoft.com/office/drawing/2014/main" id="{63B512BE-4208-A7C5-F3D0-49D851EC806B}"/>
                </a:ext>
              </a:extLst>
            </p:cNvPr>
            <p:cNvSpPr txBox="1"/>
            <p:nvPr/>
          </p:nvSpPr>
          <p:spPr>
            <a:xfrm>
              <a:off x="367558" y="4601435"/>
              <a:ext cx="317500" cy="369332"/>
            </a:xfrm>
            <a:prstGeom prst="rect">
              <a:avLst/>
            </a:prstGeom>
            <a:noFill/>
          </p:spPr>
          <p:txBody>
            <a:bodyPr wrap="square" rtlCol="0">
              <a:spAutoFit/>
            </a:bodyPr>
            <a:lstStyle/>
            <a:p>
              <a:r>
                <a:rPr lang="en-US" dirty="0"/>
                <a:t>3</a:t>
              </a:r>
            </a:p>
          </p:txBody>
        </p:sp>
        <p:sp>
          <p:nvSpPr>
            <p:cNvPr id="19" name="TextBox 18">
              <a:extLst>
                <a:ext uri="{FF2B5EF4-FFF2-40B4-BE49-F238E27FC236}">
                  <a16:creationId xmlns:a16="http://schemas.microsoft.com/office/drawing/2014/main" id="{A2B95C8D-9909-0F02-D660-C40087FA1965}"/>
                </a:ext>
              </a:extLst>
            </p:cNvPr>
            <p:cNvSpPr txBox="1"/>
            <p:nvPr/>
          </p:nvSpPr>
          <p:spPr>
            <a:xfrm>
              <a:off x="1154958" y="5344385"/>
              <a:ext cx="317500" cy="369332"/>
            </a:xfrm>
            <a:prstGeom prst="rect">
              <a:avLst/>
            </a:prstGeom>
            <a:noFill/>
          </p:spPr>
          <p:txBody>
            <a:bodyPr wrap="square" rtlCol="0">
              <a:spAutoFit/>
            </a:bodyPr>
            <a:lstStyle/>
            <a:p>
              <a:r>
                <a:rPr lang="en-US" dirty="0"/>
                <a:t>4</a:t>
              </a:r>
            </a:p>
          </p:txBody>
        </p:sp>
        <p:sp>
          <p:nvSpPr>
            <p:cNvPr id="20" name="TextBox 19">
              <a:extLst>
                <a:ext uri="{FF2B5EF4-FFF2-40B4-BE49-F238E27FC236}">
                  <a16:creationId xmlns:a16="http://schemas.microsoft.com/office/drawing/2014/main" id="{3008F3DA-62F7-EEED-FF03-C14618F0F43B}"/>
                </a:ext>
              </a:extLst>
            </p:cNvPr>
            <p:cNvSpPr txBox="1"/>
            <p:nvPr/>
          </p:nvSpPr>
          <p:spPr>
            <a:xfrm>
              <a:off x="348508" y="5979385"/>
              <a:ext cx="317500" cy="369332"/>
            </a:xfrm>
            <a:prstGeom prst="rect">
              <a:avLst/>
            </a:prstGeom>
            <a:noFill/>
          </p:spPr>
          <p:txBody>
            <a:bodyPr wrap="square" rtlCol="0">
              <a:spAutoFit/>
            </a:bodyPr>
            <a:lstStyle/>
            <a:p>
              <a:r>
                <a:rPr lang="en-US" dirty="0"/>
                <a:t>5</a:t>
              </a:r>
            </a:p>
          </p:txBody>
        </p:sp>
        <p:cxnSp>
          <p:nvCxnSpPr>
            <p:cNvPr id="22" name="Straight Arrow Connector 21">
              <a:extLst>
                <a:ext uri="{FF2B5EF4-FFF2-40B4-BE49-F238E27FC236}">
                  <a16:creationId xmlns:a16="http://schemas.microsoft.com/office/drawing/2014/main" id="{9199AA34-9658-CBA4-BDE8-017C3D140C7E}"/>
                </a:ext>
              </a:extLst>
            </p:cNvPr>
            <p:cNvCxnSpPr>
              <a:stCxn id="5" idx="3"/>
              <a:endCxn id="13" idx="1"/>
            </p:cNvCxnSpPr>
            <p:nvPr/>
          </p:nvCxnSpPr>
          <p:spPr>
            <a:xfrm>
              <a:off x="1489639" y="3402187"/>
              <a:ext cx="8115885" cy="4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0F660C6-72AE-7FBE-770C-2FA740D4B30B}"/>
                </a:ext>
              </a:extLst>
            </p:cNvPr>
            <p:cNvCxnSpPr>
              <a:stCxn id="6" idx="3"/>
              <a:endCxn id="11" idx="1"/>
            </p:cNvCxnSpPr>
            <p:nvPr/>
          </p:nvCxnSpPr>
          <p:spPr>
            <a:xfrm>
              <a:off x="2213539" y="4072114"/>
              <a:ext cx="7391985" cy="479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7E73016-426E-CD20-EEA5-2669E0B7C1A5}"/>
                </a:ext>
              </a:extLst>
            </p:cNvPr>
            <p:cNvCxnSpPr>
              <a:stCxn id="8" idx="3"/>
              <a:endCxn id="11" idx="1"/>
            </p:cNvCxnSpPr>
            <p:nvPr/>
          </p:nvCxnSpPr>
          <p:spPr>
            <a:xfrm flipV="1">
              <a:off x="2213539" y="4551151"/>
              <a:ext cx="7391985" cy="101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C7956FD-7B2E-C2B4-8A7F-0BC216AE9464}"/>
                </a:ext>
              </a:extLst>
            </p:cNvPr>
            <p:cNvCxnSpPr>
              <a:stCxn id="7" idx="3"/>
              <a:endCxn id="15" idx="1"/>
            </p:cNvCxnSpPr>
            <p:nvPr/>
          </p:nvCxnSpPr>
          <p:spPr>
            <a:xfrm>
              <a:off x="1489639" y="4786101"/>
              <a:ext cx="811588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6A56C1-FEA6-750A-9ECF-E5A2C45912F6}"/>
                </a:ext>
              </a:extLst>
            </p:cNvPr>
            <p:cNvCxnSpPr>
              <a:stCxn id="9" idx="3"/>
              <a:endCxn id="15" idx="1"/>
            </p:cNvCxnSpPr>
            <p:nvPr/>
          </p:nvCxnSpPr>
          <p:spPr>
            <a:xfrm flipV="1">
              <a:off x="1489639" y="5700501"/>
              <a:ext cx="8115885" cy="4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230B352-C594-BB05-1EC4-F31B6DFBA738}"/>
                </a:ext>
              </a:extLst>
            </p:cNvPr>
            <p:cNvSpPr txBox="1"/>
            <p:nvPr/>
          </p:nvSpPr>
          <p:spPr>
            <a:xfrm>
              <a:off x="10464800" y="3232150"/>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Alice</a:t>
              </a:r>
            </a:p>
          </p:txBody>
        </p:sp>
        <p:sp>
          <p:nvSpPr>
            <p:cNvPr id="32" name="TextBox 31">
              <a:extLst>
                <a:ext uri="{FF2B5EF4-FFF2-40B4-BE49-F238E27FC236}">
                  <a16:creationId xmlns:a16="http://schemas.microsoft.com/office/drawing/2014/main" id="{484DB319-B303-B422-4FCE-85BE62D24216}"/>
                </a:ext>
              </a:extLst>
            </p:cNvPr>
            <p:cNvSpPr txBox="1"/>
            <p:nvPr/>
          </p:nvSpPr>
          <p:spPr>
            <a:xfrm>
              <a:off x="10452236" y="4308488"/>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Bob</a:t>
              </a:r>
            </a:p>
          </p:txBody>
        </p:sp>
        <p:sp>
          <p:nvSpPr>
            <p:cNvPr id="33" name="TextBox 32">
              <a:extLst>
                <a:ext uri="{FF2B5EF4-FFF2-40B4-BE49-F238E27FC236}">
                  <a16:creationId xmlns:a16="http://schemas.microsoft.com/office/drawing/2014/main" id="{B00F8FE0-8EA9-8296-0469-448444290601}"/>
                </a:ext>
              </a:extLst>
            </p:cNvPr>
            <p:cNvSpPr txBox="1"/>
            <p:nvPr/>
          </p:nvSpPr>
          <p:spPr>
            <a:xfrm>
              <a:off x="10464799" y="5442884"/>
              <a:ext cx="1881905" cy="602006"/>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Charlie</a:t>
              </a:r>
            </a:p>
          </p:txBody>
        </p:sp>
      </p:grpSp>
      <p:sp>
        <p:nvSpPr>
          <p:cNvPr id="10" name="Rectangle 9">
            <a:extLst>
              <a:ext uri="{FF2B5EF4-FFF2-40B4-BE49-F238E27FC236}">
                <a16:creationId xmlns:a16="http://schemas.microsoft.com/office/drawing/2014/main" id="{2B2445D9-0CA9-733E-AD13-0FED0B297B71}"/>
              </a:ext>
            </a:extLst>
          </p:cNvPr>
          <p:cNvSpPr/>
          <p:nvPr/>
        </p:nvSpPr>
        <p:spPr>
          <a:xfrm>
            <a:off x="8963891" y="3602182"/>
            <a:ext cx="3865418" cy="3385542"/>
          </a:xfrm>
          <a:prstGeom prst="rect">
            <a:avLst/>
          </a:prstGeom>
          <a:ln>
            <a:solidFill>
              <a:srgbClr val="036A18"/>
            </a:solidFill>
          </a:ln>
        </p:spPr>
        <p:txBody>
          <a:bodyPr wrap="square" lIns="182880" tIns="182880" rIns="182880" bIns="182880">
            <a:spAutoFit/>
          </a:bodyPr>
          <a:lstStyle/>
          <a:p>
            <a:r>
              <a:rPr lang="en-US" sz="2800" b="1" i="1" dirty="0">
                <a:solidFill>
                  <a:srgbClr val="036A18"/>
                </a:solidFill>
              </a:rPr>
              <a:t>2</a:t>
            </a:r>
            <a:r>
              <a:rPr lang="en-US" sz="2800" b="1" i="1" baseline="30000" dirty="0">
                <a:solidFill>
                  <a:srgbClr val="036A18"/>
                </a:solidFill>
              </a:rPr>
              <a:t>5</a:t>
            </a:r>
            <a:r>
              <a:rPr lang="en-US" sz="2800" b="1" i="1" dirty="0">
                <a:solidFill>
                  <a:srgbClr val="036A18"/>
                </a:solidFill>
              </a:rPr>
              <a:t> = 32  choices</a:t>
            </a:r>
          </a:p>
          <a:p>
            <a:pPr marL="457200" indent="-457200">
              <a:buFont typeface="Arial" panose="020B0604020202020204" pitchFamily="34" charset="0"/>
              <a:buChar char="•"/>
            </a:pPr>
            <a:endParaRPr lang="en-US" sz="2800" b="1" i="1" dirty="0">
              <a:solidFill>
                <a:srgbClr val="036A18"/>
              </a:solidFill>
            </a:endParaRPr>
          </a:p>
          <a:p>
            <a:r>
              <a:rPr lang="en-US" sz="2800" b="1" i="1" dirty="0">
                <a:solidFill>
                  <a:srgbClr val="036A18"/>
                </a:solidFill>
              </a:rPr>
              <a:t>2</a:t>
            </a:r>
            <a:r>
              <a:rPr lang="en-US" sz="2800" b="1" i="1" baseline="30000" dirty="0">
                <a:solidFill>
                  <a:srgbClr val="036A18"/>
                </a:solidFill>
              </a:rPr>
              <a:t>5</a:t>
            </a:r>
            <a:r>
              <a:rPr lang="en-US" sz="2800" b="1" i="1" dirty="0">
                <a:solidFill>
                  <a:srgbClr val="036A18"/>
                </a:solidFill>
              </a:rPr>
              <a:t> = 32 choices</a:t>
            </a:r>
          </a:p>
          <a:p>
            <a:pPr marL="457200" indent="-457200">
              <a:buFont typeface="Arial" panose="020B0604020202020204" pitchFamily="34" charset="0"/>
              <a:buChar char="•"/>
            </a:pPr>
            <a:endParaRPr lang="en-US" sz="2800" b="1" i="1" dirty="0">
              <a:solidFill>
                <a:srgbClr val="036A18"/>
              </a:solidFill>
            </a:endParaRPr>
          </a:p>
          <a:p>
            <a:r>
              <a:rPr lang="en-US" sz="2800" b="1" i="1" dirty="0">
                <a:solidFill>
                  <a:srgbClr val="036A18"/>
                </a:solidFill>
              </a:rPr>
              <a:t>2</a:t>
            </a:r>
            <a:r>
              <a:rPr lang="en-US" sz="2800" b="1" i="1" baseline="30000" dirty="0">
                <a:solidFill>
                  <a:srgbClr val="036A18"/>
                </a:solidFill>
              </a:rPr>
              <a:t>5</a:t>
            </a:r>
            <a:r>
              <a:rPr lang="en-US" sz="2800" b="1" i="1" dirty="0">
                <a:solidFill>
                  <a:srgbClr val="036A18"/>
                </a:solidFill>
              </a:rPr>
              <a:t> = 32 choices</a:t>
            </a:r>
          </a:p>
          <a:p>
            <a:endParaRPr lang="en-US" sz="2800" b="1" i="1" dirty="0">
              <a:solidFill>
                <a:srgbClr val="036A18"/>
              </a:solidFill>
            </a:endParaRPr>
          </a:p>
          <a:p>
            <a:r>
              <a:rPr lang="en-US" sz="2800" b="1" i="1" dirty="0">
                <a:solidFill>
                  <a:srgbClr val="036A18"/>
                </a:solidFill>
              </a:rPr>
              <a:t>Product =2</a:t>
            </a:r>
            <a:r>
              <a:rPr lang="en-US" sz="2800" b="1" i="1" baseline="30000" dirty="0">
                <a:solidFill>
                  <a:srgbClr val="036A18"/>
                </a:solidFill>
              </a:rPr>
              <a:t>15</a:t>
            </a:r>
          </a:p>
        </p:txBody>
      </p:sp>
    </p:spTree>
    <p:extLst>
      <p:ext uri="{BB962C8B-B14F-4D97-AF65-F5344CB8AC3E}">
        <p14:creationId xmlns:p14="http://schemas.microsoft.com/office/powerpoint/2010/main" val="58764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A577-A213-4D87-962F-CA4B3EE4C4BC}"/>
              </a:ext>
            </a:extLst>
          </p:cNvPr>
          <p:cNvSpPr>
            <a:spLocks noGrp="1"/>
          </p:cNvSpPr>
          <p:nvPr>
            <p:ph type="title"/>
          </p:nvPr>
        </p:nvSpPr>
        <p:spPr/>
        <p:txBody>
          <a:bodyPr/>
          <a:lstStyle/>
          <a:p>
            <a:r>
              <a:rPr lang="en-US" dirty="0"/>
              <a:t>Assigning Books (first try): correct, overcount or undercount?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B5448F-AA5B-468F-B239-E0321CAC03BE}"/>
                  </a:ext>
                </a:extLst>
              </p:cNvPr>
              <p:cNvSpPr>
                <a:spLocks noGrp="1"/>
              </p:cNvSpPr>
              <p:nvPr>
                <p:ph idx="1"/>
              </p:nvPr>
            </p:nvSpPr>
            <p:spPr>
              <a:xfrm>
                <a:off x="609600" y="1152940"/>
                <a:ext cx="10972800" cy="4949685"/>
              </a:xfrm>
            </p:spPr>
            <p:txBody>
              <a:bodyPr>
                <a:normAutofit fontScale="92500" lnSpcReduction="10000"/>
              </a:bodyPr>
              <a:lstStyle/>
              <a:p>
                <a:r>
                  <a:rPr lang="en-US" dirty="0"/>
                  <a:t>Attempt 1: We’re choosing subsets!</a:t>
                </a:r>
              </a:p>
              <a:p>
                <a:pPr lvl="1"/>
                <a:r>
                  <a:rPr lang="en-US" dirty="0"/>
                  <a:t>Alice could get any of the 2</a:t>
                </a:r>
                <a:r>
                  <a:rPr lang="en-US" baseline="30000" dirty="0"/>
                  <a:t>5</a:t>
                </a:r>
                <a:r>
                  <a:rPr lang="en-US" dirty="0"/>
                  <a:t>=32  subsets of the books.</a:t>
                </a:r>
              </a:p>
              <a:p>
                <a:pPr lvl="1"/>
                <a:r>
                  <a:rPr lang="en-US" dirty="0"/>
                  <a:t>Bob could get any of the 2</a:t>
                </a:r>
                <a:r>
                  <a:rPr lang="en-US" baseline="30000" dirty="0"/>
                  <a:t>5</a:t>
                </a:r>
                <a:r>
                  <a:rPr lang="en-US" dirty="0"/>
                  <a:t>=32 subsets of the books.</a:t>
                </a:r>
              </a:p>
              <a:p>
                <a:pPr lvl="1"/>
                <a:r>
                  <a:rPr lang="en-US" dirty="0"/>
                  <a:t>Charlie could get any of the 2</a:t>
                </a:r>
                <a:r>
                  <a:rPr lang="en-US" baseline="30000" dirty="0"/>
                  <a:t>5</a:t>
                </a:r>
                <a:r>
                  <a:rPr lang="en-US" dirty="0"/>
                  <a:t>=32 subsets of the books.</a:t>
                </a:r>
              </a:p>
              <a:p>
                <a:pPr lvl="1"/>
                <a:r>
                  <a:rPr lang="en-US" dirty="0"/>
                  <a:t>Total is product of those three steps 2</a:t>
                </a:r>
                <a:r>
                  <a:rPr lang="en-US" baseline="30000" dirty="0"/>
                  <a:t>5</a:t>
                </a:r>
                <a:r>
                  <a:rPr lang="en-US" dirty="0"/>
                  <a:t> x 2</a:t>
                </a:r>
                <a:r>
                  <a:rPr lang="en-US" baseline="30000" dirty="0"/>
                  <a:t>5</a:t>
                </a:r>
                <a:r>
                  <a:rPr lang="en-US" dirty="0"/>
                  <a:t> x 2</a:t>
                </a:r>
                <a:r>
                  <a:rPr lang="en-US" baseline="30000" dirty="0"/>
                  <a:t>5</a:t>
                </a:r>
                <a:r>
                  <a:rPr lang="en-US" dirty="0"/>
                  <a:t> = 2</a:t>
                </a:r>
                <a:r>
                  <a:rPr lang="en-US" baseline="30000" dirty="0"/>
                  <a:t>15</a:t>
                </a:r>
                <a:endParaRPr lang="en-US" dirty="0"/>
              </a:p>
              <a:p>
                <a:pPr marL="0" indent="0">
                  <a:buNone/>
                </a:pPr>
                <a:endParaRPr lang="en-US" dirty="0"/>
              </a:p>
              <a:p>
                <a:pPr marL="0" indent="0">
                  <a:buNone/>
                </a:pPr>
                <a:r>
                  <a:rPr lang="en-US" dirty="0"/>
                  <a:t>We overcounted! </a:t>
                </a:r>
              </a:p>
              <a:p>
                <a:pPr marL="0" indent="0">
                  <a:buNone/>
                </a:pPr>
                <a:r>
                  <a:rPr lang="en-US" i="1" dirty="0">
                    <a:solidFill>
                      <a:srgbClr val="036A18"/>
                    </a:solidFill>
                  </a:rPr>
                  <a:t>If Alice gets {1,2}</a:t>
                </a:r>
                <a14:m>
                  <m:oMath xmlns:m="http://schemas.openxmlformats.org/officeDocument/2006/math">
                    <m:r>
                      <a:rPr lang="en-US" b="0" i="1" smtClean="0">
                        <a:solidFill>
                          <a:srgbClr val="036A18"/>
                        </a:solidFill>
                        <a:latin typeface="Cambria Math" panose="02040503050406030204" pitchFamily="18" charset="0"/>
                      </a:rPr>
                      <m:t>, </m:t>
                    </m:r>
                  </m:oMath>
                </a14:m>
                <a:r>
                  <a:rPr lang="en-US" i="1" dirty="0">
                    <a:solidFill>
                      <a:srgbClr val="036A18"/>
                    </a:solidFill>
                  </a:rPr>
                  <a:t>Bob can’t get any of the possible subsets, he can only get a subset of {3,4,5} And Charlie’s subset is just whatever is leftover after Alice and Bob get theirs…</a:t>
                </a:r>
              </a:p>
            </p:txBody>
          </p:sp>
        </mc:Choice>
        <mc:Fallback xmlns="">
          <p:sp>
            <p:nvSpPr>
              <p:cNvPr id="3" name="Content Placeholder 2">
                <a:extLst>
                  <a:ext uri="{FF2B5EF4-FFF2-40B4-BE49-F238E27FC236}">
                    <a16:creationId xmlns:a16="http://schemas.microsoft.com/office/drawing/2014/main" id="{99B5448F-AA5B-468F-B239-E0321CAC03BE}"/>
                  </a:ext>
                </a:extLst>
              </p:cNvPr>
              <p:cNvSpPr>
                <a:spLocks noGrp="1" noRot="1" noChangeAspect="1" noMove="1" noResize="1" noEditPoints="1" noAdjustHandles="1" noChangeArrowheads="1" noChangeShapeType="1" noTextEdit="1"/>
              </p:cNvSpPr>
              <p:nvPr>
                <p:ph idx="1"/>
              </p:nvPr>
            </p:nvSpPr>
            <p:spPr>
              <a:xfrm>
                <a:off x="609600" y="1152940"/>
                <a:ext cx="10972800" cy="4949685"/>
              </a:xfrm>
              <a:blipFill>
                <a:blip r:embed="rId2"/>
                <a:stretch>
                  <a:fillRect l="-1387" t="-2302"/>
                </a:stretch>
              </a:blipFill>
            </p:spPr>
            <p:txBody>
              <a:bodyPr/>
              <a:lstStyle/>
              <a:p>
                <a:r>
                  <a:rPr lang="en-US">
                    <a:noFill/>
                  </a:rPr>
                  <a:t> </a:t>
                </a:r>
              </a:p>
            </p:txBody>
          </p:sp>
        </mc:Fallback>
      </mc:AlternateContent>
    </p:spTree>
    <p:extLst>
      <p:ext uri="{BB962C8B-B14F-4D97-AF65-F5344CB8AC3E}">
        <p14:creationId xmlns:p14="http://schemas.microsoft.com/office/powerpoint/2010/main" val="148267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35769-9030-F2FD-1D65-C26C21D08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903A6-3064-5C30-045B-40FB790796BA}"/>
              </a:ext>
            </a:extLst>
          </p:cNvPr>
          <p:cNvSpPr>
            <a:spLocks noGrp="1"/>
          </p:cNvSpPr>
          <p:nvPr>
            <p:ph type="title"/>
          </p:nvPr>
        </p:nvSpPr>
        <p:spPr>
          <a:xfrm>
            <a:off x="406400" y="209695"/>
            <a:ext cx="10972800" cy="878301"/>
          </a:xfrm>
        </p:spPr>
        <p:txBody>
          <a:bodyPr/>
          <a:lstStyle/>
          <a:p>
            <a:r>
              <a:rPr lang="en-US" dirty="0"/>
              <a:t>Assigning Books – second try</a:t>
            </a:r>
          </a:p>
        </p:txBody>
      </p:sp>
      <p:sp>
        <p:nvSpPr>
          <p:cNvPr id="3" name="Content Placeholder 2">
            <a:extLst>
              <a:ext uri="{FF2B5EF4-FFF2-40B4-BE49-F238E27FC236}">
                <a16:creationId xmlns:a16="http://schemas.microsoft.com/office/drawing/2014/main" id="{D1FD075D-0E47-46C1-CBD1-3436CB14E42D}"/>
              </a:ext>
            </a:extLst>
          </p:cNvPr>
          <p:cNvSpPr>
            <a:spLocks noGrp="1"/>
          </p:cNvSpPr>
          <p:nvPr>
            <p:ph idx="1"/>
          </p:nvPr>
        </p:nvSpPr>
        <p:spPr>
          <a:xfrm>
            <a:off x="723900" y="951669"/>
            <a:ext cx="10972800" cy="4949685"/>
          </a:xfrm>
        </p:spPr>
        <p:txBody>
          <a:bodyPr/>
          <a:lstStyle/>
          <a:p>
            <a:r>
              <a:rPr lang="en-US" sz="2400" dirty="0"/>
              <a:t>We have 5 books to split among 3 people (Alice, Bob, and Charlie)</a:t>
            </a:r>
          </a:p>
          <a:p>
            <a:r>
              <a:rPr lang="en-US" sz="2400" dirty="0"/>
              <a:t>Every book goes to exactly one person, but each person could end up with no books (or all of them, or something in between).</a:t>
            </a:r>
          </a:p>
          <a:p>
            <a:r>
              <a:rPr lang="en-US" sz="2400" dirty="0"/>
              <a:t>Apply product rule the other way:  count number of possibilities for who gets book 1, then number of possibilities for who gets book 2, etc.</a:t>
            </a:r>
          </a:p>
          <a:p>
            <a:endParaRPr lang="en-US" dirty="0"/>
          </a:p>
          <a:p>
            <a:endParaRPr lang="en-US" dirty="0"/>
          </a:p>
        </p:txBody>
      </p:sp>
      <p:grpSp>
        <p:nvGrpSpPr>
          <p:cNvPr id="4" name="Group 3" descr="Books, labeled 1 to 5 are assigned to silhouettes of people, labeled Alice, Bob, Charlie. Lines show Alice getting book 1; Bob getting books 2 and 4; Charlie getting books 3 and 5.">
            <a:extLst>
              <a:ext uri="{FF2B5EF4-FFF2-40B4-BE49-F238E27FC236}">
                <a16:creationId xmlns:a16="http://schemas.microsoft.com/office/drawing/2014/main" id="{1A9E6C67-CD46-1F99-AA84-7B124859336A}"/>
              </a:ext>
            </a:extLst>
          </p:cNvPr>
          <p:cNvGrpSpPr/>
          <p:nvPr/>
        </p:nvGrpSpPr>
        <p:grpSpPr>
          <a:xfrm>
            <a:off x="3740564" y="3038584"/>
            <a:ext cx="8576127" cy="3214330"/>
            <a:chOff x="348508" y="2944987"/>
            <a:chExt cx="11998196" cy="3698341"/>
          </a:xfrm>
        </p:grpSpPr>
        <p:pic>
          <p:nvPicPr>
            <p:cNvPr id="5" name="Graphic 4" descr="Closed book">
              <a:extLst>
                <a:ext uri="{FF2B5EF4-FFF2-40B4-BE49-F238E27FC236}">
                  <a16:creationId xmlns:a16="http://schemas.microsoft.com/office/drawing/2014/main" id="{F9CB2EF0-1923-B602-230A-F5ECF8FAA1E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239" y="2944987"/>
              <a:ext cx="914400" cy="914400"/>
            </a:xfrm>
            <a:prstGeom prst="rect">
              <a:avLst/>
            </a:prstGeom>
          </p:spPr>
        </p:pic>
        <p:pic>
          <p:nvPicPr>
            <p:cNvPr id="6" name="Graphic 5" descr="Closed book">
              <a:extLst>
                <a:ext uri="{FF2B5EF4-FFF2-40B4-BE49-F238E27FC236}">
                  <a16:creationId xmlns:a16="http://schemas.microsoft.com/office/drawing/2014/main" id="{C2256883-F6E9-F847-E3B9-DD65217084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139" y="3614914"/>
              <a:ext cx="914400" cy="914400"/>
            </a:xfrm>
            <a:prstGeom prst="rect">
              <a:avLst/>
            </a:prstGeom>
          </p:spPr>
        </p:pic>
        <p:pic>
          <p:nvPicPr>
            <p:cNvPr id="7" name="Graphic 6" descr="Closed book">
              <a:extLst>
                <a:ext uri="{FF2B5EF4-FFF2-40B4-BE49-F238E27FC236}">
                  <a16:creationId xmlns:a16="http://schemas.microsoft.com/office/drawing/2014/main" id="{3E1EE6AF-3768-678F-5169-2CDCCBE11BE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239" y="4328901"/>
              <a:ext cx="914400" cy="914400"/>
            </a:xfrm>
            <a:prstGeom prst="rect">
              <a:avLst/>
            </a:prstGeom>
          </p:spPr>
        </p:pic>
        <p:pic>
          <p:nvPicPr>
            <p:cNvPr id="8" name="Graphic 7" descr="Closed book">
              <a:extLst>
                <a:ext uri="{FF2B5EF4-FFF2-40B4-BE49-F238E27FC236}">
                  <a16:creationId xmlns:a16="http://schemas.microsoft.com/office/drawing/2014/main" id="{517D8E2A-8061-CDF1-BED4-E4342BDA18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9139" y="5110122"/>
              <a:ext cx="914400" cy="914400"/>
            </a:xfrm>
            <a:prstGeom prst="rect">
              <a:avLst/>
            </a:prstGeom>
          </p:spPr>
        </p:pic>
        <p:pic>
          <p:nvPicPr>
            <p:cNvPr id="9" name="Graphic 8" descr="Closed book">
              <a:extLst>
                <a:ext uri="{FF2B5EF4-FFF2-40B4-BE49-F238E27FC236}">
                  <a16:creationId xmlns:a16="http://schemas.microsoft.com/office/drawing/2014/main" id="{1B3E0B1A-D808-A7C9-897B-91616F74D24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239" y="5728928"/>
              <a:ext cx="914400" cy="914400"/>
            </a:xfrm>
            <a:prstGeom prst="rect">
              <a:avLst/>
            </a:prstGeom>
          </p:spPr>
        </p:pic>
        <p:pic>
          <p:nvPicPr>
            <p:cNvPr id="11" name="Graphic 10" descr="Male profile">
              <a:extLst>
                <a:ext uri="{FF2B5EF4-FFF2-40B4-BE49-F238E27FC236}">
                  <a16:creationId xmlns:a16="http://schemas.microsoft.com/office/drawing/2014/main" id="{96F6006E-DEF7-4768-CCFF-CDE6442DAAC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05524" y="4093951"/>
              <a:ext cx="914400" cy="914400"/>
            </a:xfrm>
            <a:prstGeom prst="rect">
              <a:avLst/>
            </a:prstGeom>
          </p:spPr>
        </p:pic>
        <p:pic>
          <p:nvPicPr>
            <p:cNvPr id="13" name="Graphic 12" descr="Female Profile">
              <a:extLst>
                <a:ext uri="{FF2B5EF4-FFF2-40B4-BE49-F238E27FC236}">
                  <a16:creationId xmlns:a16="http://schemas.microsoft.com/office/drawing/2014/main" id="{9DB0F5E2-6C23-1A01-CF70-613E488563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05524" y="2993637"/>
              <a:ext cx="914400" cy="914400"/>
            </a:xfrm>
            <a:prstGeom prst="rect">
              <a:avLst/>
            </a:prstGeom>
          </p:spPr>
        </p:pic>
        <p:pic>
          <p:nvPicPr>
            <p:cNvPr id="15" name="Graphic 14" descr="Cricket">
              <a:extLst>
                <a:ext uri="{FF2B5EF4-FFF2-40B4-BE49-F238E27FC236}">
                  <a16:creationId xmlns:a16="http://schemas.microsoft.com/office/drawing/2014/main" id="{A783DE56-17E4-5126-B3D0-5241F446C21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5524" y="5243301"/>
              <a:ext cx="914400" cy="914400"/>
            </a:xfrm>
            <a:prstGeom prst="rect">
              <a:avLst/>
            </a:prstGeom>
          </p:spPr>
        </p:pic>
        <p:sp>
          <p:nvSpPr>
            <p:cNvPr id="16" name="TextBox 15">
              <a:extLst>
                <a:ext uri="{FF2B5EF4-FFF2-40B4-BE49-F238E27FC236}">
                  <a16:creationId xmlns:a16="http://schemas.microsoft.com/office/drawing/2014/main" id="{6EFEB8A8-AC38-79D6-E93C-3968C5EA4FA6}"/>
                </a:ext>
              </a:extLst>
            </p:cNvPr>
            <p:cNvSpPr txBox="1"/>
            <p:nvPr/>
          </p:nvSpPr>
          <p:spPr>
            <a:xfrm>
              <a:off x="406400" y="3181350"/>
              <a:ext cx="317500"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09467452-7026-21EE-3820-73EA74B93181}"/>
                </a:ext>
              </a:extLst>
            </p:cNvPr>
            <p:cNvSpPr txBox="1"/>
            <p:nvPr/>
          </p:nvSpPr>
          <p:spPr>
            <a:xfrm>
              <a:off x="1140389" y="3801851"/>
              <a:ext cx="317500" cy="369332"/>
            </a:xfrm>
            <a:prstGeom prst="rect">
              <a:avLst/>
            </a:prstGeom>
            <a:noFill/>
          </p:spPr>
          <p:txBody>
            <a:bodyPr wrap="square" rtlCol="0">
              <a:spAutoFit/>
            </a:bodyPr>
            <a:lstStyle/>
            <a:p>
              <a:r>
                <a:rPr lang="en-US" dirty="0"/>
                <a:t>2</a:t>
              </a:r>
            </a:p>
          </p:txBody>
        </p:sp>
        <p:sp>
          <p:nvSpPr>
            <p:cNvPr id="18" name="TextBox 17">
              <a:extLst>
                <a:ext uri="{FF2B5EF4-FFF2-40B4-BE49-F238E27FC236}">
                  <a16:creationId xmlns:a16="http://schemas.microsoft.com/office/drawing/2014/main" id="{F4BC92C0-12E6-E307-0435-4A5387512262}"/>
                </a:ext>
              </a:extLst>
            </p:cNvPr>
            <p:cNvSpPr txBox="1"/>
            <p:nvPr/>
          </p:nvSpPr>
          <p:spPr>
            <a:xfrm>
              <a:off x="367558" y="4601435"/>
              <a:ext cx="317500" cy="369332"/>
            </a:xfrm>
            <a:prstGeom prst="rect">
              <a:avLst/>
            </a:prstGeom>
            <a:noFill/>
          </p:spPr>
          <p:txBody>
            <a:bodyPr wrap="square" rtlCol="0">
              <a:spAutoFit/>
            </a:bodyPr>
            <a:lstStyle/>
            <a:p>
              <a:r>
                <a:rPr lang="en-US" dirty="0"/>
                <a:t>3</a:t>
              </a:r>
            </a:p>
          </p:txBody>
        </p:sp>
        <p:sp>
          <p:nvSpPr>
            <p:cNvPr id="19" name="TextBox 18">
              <a:extLst>
                <a:ext uri="{FF2B5EF4-FFF2-40B4-BE49-F238E27FC236}">
                  <a16:creationId xmlns:a16="http://schemas.microsoft.com/office/drawing/2014/main" id="{A9A84481-5AC0-3438-8102-FC5E23B86199}"/>
                </a:ext>
              </a:extLst>
            </p:cNvPr>
            <p:cNvSpPr txBox="1"/>
            <p:nvPr/>
          </p:nvSpPr>
          <p:spPr>
            <a:xfrm>
              <a:off x="1154958" y="5344385"/>
              <a:ext cx="317500" cy="369332"/>
            </a:xfrm>
            <a:prstGeom prst="rect">
              <a:avLst/>
            </a:prstGeom>
            <a:noFill/>
          </p:spPr>
          <p:txBody>
            <a:bodyPr wrap="square" rtlCol="0">
              <a:spAutoFit/>
            </a:bodyPr>
            <a:lstStyle/>
            <a:p>
              <a:r>
                <a:rPr lang="en-US" dirty="0"/>
                <a:t>4</a:t>
              </a:r>
            </a:p>
          </p:txBody>
        </p:sp>
        <p:sp>
          <p:nvSpPr>
            <p:cNvPr id="20" name="TextBox 19">
              <a:extLst>
                <a:ext uri="{FF2B5EF4-FFF2-40B4-BE49-F238E27FC236}">
                  <a16:creationId xmlns:a16="http://schemas.microsoft.com/office/drawing/2014/main" id="{1E7B8459-7433-6AB6-AABD-0F1CBFFD34D5}"/>
                </a:ext>
              </a:extLst>
            </p:cNvPr>
            <p:cNvSpPr txBox="1"/>
            <p:nvPr/>
          </p:nvSpPr>
          <p:spPr>
            <a:xfrm>
              <a:off x="348508" y="5979385"/>
              <a:ext cx="317500" cy="369332"/>
            </a:xfrm>
            <a:prstGeom prst="rect">
              <a:avLst/>
            </a:prstGeom>
            <a:noFill/>
          </p:spPr>
          <p:txBody>
            <a:bodyPr wrap="square" rtlCol="0">
              <a:spAutoFit/>
            </a:bodyPr>
            <a:lstStyle/>
            <a:p>
              <a:r>
                <a:rPr lang="en-US" dirty="0"/>
                <a:t>5</a:t>
              </a:r>
            </a:p>
          </p:txBody>
        </p:sp>
        <p:cxnSp>
          <p:nvCxnSpPr>
            <p:cNvPr id="22" name="Straight Arrow Connector 21">
              <a:extLst>
                <a:ext uri="{FF2B5EF4-FFF2-40B4-BE49-F238E27FC236}">
                  <a16:creationId xmlns:a16="http://schemas.microsoft.com/office/drawing/2014/main" id="{928B4C38-D81E-0507-64EC-CC458E17AF04}"/>
                </a:ext>
              </a:extLst>
            </p:cNvPr>
            <p:cNvCxnSpPr>
              <a:stCxn id="5" idx="3"/>
              <a:endCxn id="13" idx="1"/>
            </p:cNvCxnSpPr>
            <p:nvPr/>
          </p:nvCxnSpPr>
          <p:spPr>
            <a:xfrm>
              <a:off x="1489639" y="3402187"/>
              <a:ext cx="8115885" cy="4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851CF44-5E1E-0AC5-DFB7-070EBAB00E18}"/>
                </a:ext>
              </a:extLst>
            </p:cNvPr>
            <p:cNvCxnSpPr>
              <a:stCxn id="6" idx="3"/>
              <a:endCxn id="11" idx="1"/>
            </p:cNvCxnSpPr>
            <p:nvPr/>
          </p:nvCxnSpPr>
          <p:spPr>
            <a:xfrm>
              <a:off x="2213539" y="4072114"/>
              <a:ext cx="7391985" cy="479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C1A336A-CF73-C0B3-E04B-DB95874E3973}"/>
                </a:ext>
              </a:extLst>
            </p:cNvPr>
            <p:cNvCxnSpPr>
              <a:stCxn id="8" idx="3"/>
              <a:endCxn id="11" idx="1"/>
            </p:cNvCxnSpPr>
            <p:nvPr/>
          </p:nvCxnSpPr>
          <p:spPr>
            <a:xfrm flipV="1">
              <a:off x="2213539" y="4551151"/>
              <a:ext cx="7391985" cy="101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59060F4-6599-DD97-D289-4C8BC502F76D}"/>
                </a:ext>
              </a:extLst>
            </p:cNvPr>
            <p:cNvCxnSpPr>
              <a:stCxn id="7" idx="3"/>
              <a:endCxn id="15" idx="1"/>
            </p:cNvCxnSpPr>
            <p:nvPr/>
          </p:nvCxnSpPr>
          <p:spPr>
            <a:xfrm>
              <a:off x="1489639" y="4786101"/>
              <a:ext cx="811588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4F107AE-5402-D7C3-1E8C-5E2DFC067BC9}"/>
                </a:ext>
              </a:extLst>
            </p:cNvPr>
            <p:cNvCxnSpPr>
              <a:stCxn id="9" idx="3"/>
              <a:endCxn id="15" idx="1"/>
            </p:cNvCxnSpPr>
            <p:nvPr/>
          </p:nvCxnSpPr>
          <p:spPr>
            <a:xfrm flipV="1">
              <a:off x="1489639" y="5700501"/>
              <a:ext cx="8115885" cy="4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A1B45A-CE69-CC7B-5212-5EDF885785BE}"/>
                </a:ext>
              </a:extLst>
            </p:cNvPr>
            <p:cNvSpPr txBox="1"/>
            <p:nvPr/>
          </p:nvSpPr>
          <p:spPr>
            <a:xfrm>
              <a:off x="10464800" y="3232150"/>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Alice</a:t>
              </a:r>
            </a:p>
          </p:txBody>
        </p:sp>
        <p:sp>
          <p:nvSpPr>
            <p:cNvPr id="32" name="TextBox 31">
              <a:extLst>
                <a:ext uri="{FF2B5EF4-FFF2-40B4-BE49-F238E27FC236}">
                  <a16:creationId xmlns:a16="http://schemas.microsoft.com/office/drawing/2014/main" id="{A89A9880-D240-C71A-4860-23ECD2EF348B}"/>
                </a:ext>
              </a:extLst>
            </p:cNvPr>
            <p:cNvSpPr txBox="1"/>
            <p:nvPr/>
          </p:nvSpPr>
          <p:spPr>
            <a:xfrm>
              <a:off x="10452236" y="4308488"/>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Bob</a:t>
              </a:r>
            </a:p>
          </p:txBody>
        </p:sp>
        <p:sp>
          <p:nvSpPr>
            <p:cNvPr id="33" name="TextBox 32">
              <a:extLst>
                <a:ext uri="{FF2B5EF4-FFF2-40B4-BE49-F238E27FC236}">
                  <a16:creationId xmlns:a16="http://schemas.microsoft.com/office/drawing/2014/main" id="{A0163030-BC62-F7F9-F2D2-ECE9EF446C10}"/>
                </a:ext>
              </a:extLst>
            </p:cNvPr>
            <p:cNvSpPr txBox="1"/>
            <p:nvPr/>
          </p:nvSpPr>
          <p:spPr>
            <a:xfrm>
              <a:off x="10464799" y="5442884"/>
              <a:ext cx="1881905" cy="602006"/>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Charlie</a:t>
              </a:r>
            </a:p>
          </p:txBody>
        </p:sp>
      </p:grpSp>
      <p:grpSp>
        <p:nvGrpSpPr>
          <p:cNvPr id="25" name="Group 24" descr="3 choices for who gets book 1, 3 choices for who gets book 2, etc, so 3 to the 5 choices total.">
            <a:extLst>
              <a:ext uri="{FF2B5EF4-FFF2-40B4-BE49-F238E27FC236}">
                <a16:creationId xmlns:a16="http://schemas.microsoft.com/office/drawing/2014/main" id="{2BF274F3-21F6-0061-535C-3B0733B6F254}"/>
              </a:ext>
            </a:extLst>
          </p:cNvPr>
          <p:cNvGrpSpPr/>
          <p:nvPr/>
        </p:nvGrpSpPr>
        <p:grpSpPr>
          <a:xfrm>
            <a:off x="803564" y="2978727"/>
            <a:ext cx="2978728" cy="4128102"/>
            <a:chOff x="1080656" y="3338946"/>
            <a:chExt cx="2189018" cy="4128102"/>
          </a:xfrm>
        </p:grpSpPr>
        <p:sp>
          <p:nvSpPr>
            <p:cNvPr id="10" name="Rectangle 9">
              <a:extLst>
                <a:ext uri="{FF2B5EF4-FFF2-40B4-BE49-F238E27FC236}">
                  <a16:creationId xmlns:a16="http://schemas.microsoft.com/office/drawing/2014/main" id="{9C5C8225-070F-DA12-E14A-BA5A73F83CF0}"/>
                </a:ext>
              </a:extLst>
            </p:cNvPr>
            <p:cNvSpPr/>
            <p:nvPr/>
          </p:nvSpPr>
          <p:spPr>
            <a:xfrm>
              <a:off x="1080656" y="3338946"/>
              <a:ext cx="2161308" cy="800219"/>
            </a:xfrm>
            <a:prstGeom prst="rect">
              <a:avLst/>
            </a:prstGeom>
            <a:ln>
              <a:noFill/>
            </a:ln>
          </p:spPr>
          <p:txBody>
            <a:bodyPr wrap="square" lIns="182880" tIns="182880" rIns="182880" bIns="182880">
              <a:spAutoFit/>
            </a:bodyPr>
            <a:lstStyle/>
            <a:p>
              <a:r>
                <a:rPr lang="en-US" sz="2800" b="1" i="1" dirty="0">
                  <a:solidFill>
                    <a:srgbClr val="036A18"/>
                  </a:solidFill>
                </a:rPr>
                <a:t>3 choices</a:t>
              </a:r>
            </a:p>
          </p:txBody>
        </p:sp>
        <p:sp>
          <p:nvSpPr>
            <p:cNvPr id="12" name="Rectangle 11">
              <a:extLst>
                <a:ext uri="{FF2B5EF4-FFF2-40B4-BE49-F238E27FC236}">
                  <a16:creationId xmlns:a16="http://schemas.microsoft.com/office/drawing/2014/main" id="{00EA29AE-5CC4-5D3C-790C-73B88565A046}"/>
                </a:ext>
              </a:extLst>
            </p:cNvPr>
            <p:cNvSpPr/>
            <p:nvPr/>
          </p:nvSpPr>
          <p:spPr>
            <a:xfrm>
              <a:off x="1108365" y="5195455"/>
              <a:ext cx="2161308" cy="800219"/>
            </a:xfrm>
            <a:prstGeom prst="rect">
              <a:avLst/>
            </a:prstGeom>
            <a:ln>
              <a:noFill/>
            </a:ln>
          </p:spPr>
          <p:txBody>
            <a:bodyPr wrap="square" lIns="182880" tIns="182880" rIns="182880" bIns="182880">
              <a:spAutoFit/>
            </a:bodyPr>
            <a:lstStyle/>
            <a:p>
              <a:r>
                <a:rPr lang="en-US" sz="2800" b="1" i="1" dirty="0">
                  <a:solidFill>
                    <a:srgbClr val="036A18"/>
                  </a:solidFill>
                </a:rPr>
                <a:t>3 choices</a:t>
              </a:r>
            </a:p>
          </p:txBody>
        </p:sp>
        <p:sp>
          <p:nvSpPr>
            <p:cNvPr id="14" name="Rectangle 13">
              <a:extLst>
                <a:ext uri="{FF2B5EF4-FFF2-40B4-BE49-F238E27FC236}">
                  <a16:creationId xmlns:a16="http://schemas.microsoft.com/office/drawing/2014/main" id="{906BD770-024C-6992-B5BD-8EA75D9DC2A1}"/>
                </a:ext>
              </a:extLst>
            </p:cNvPr>
            <p:cNvSpPr/>
            <p:nvPr/>
          </p:nvSpPr>
          <p:spPr>
            <a:xfrm>
              <a:off x="1080656" y="3990110"/>
              <a:ext cx="2161308" cy="800219"/>
            </a:xfrm>
            <a:prstGeom prst="rect">
              <a:avLst/>
            </a:prstGeom>
            <a:ln>
              <a:noFill/>
            </a:ln>
          </p:spPr>
          <p:txBody>
            <a:bodyPr wrap="square" lIns="182880" tIns="182880" rIns="182880" bIns="182880">
              <a:spAutoFit/>
            </a:bodyPr>
            <a:lstStyle/>
            <a:p>
              <a:r>
                <a:rPr lang="en-US" sz="2800" b="1" i="1" dirty="0">
                  <a:solidFill>
                    <a:srgbClr val="036A18"/>
                  </a:solidFill>
                </a:rPr>
                <a:t>3 choices</a:t>
              </a:r>
            </a:p>
          </p:txBody>
        </p:sp>
        <p:sp>
          <p:nvSpPr>
            <p:cNvPr id="21" name="Rectangle 20">
              <a:extLst>
                <a:ext uri="{FF2B5EF4-FFF2-40B4-BE49-F238E27FC236}">
                  <a16:creationId xmlns:a16="http://schemas.microsoft.com/office/drawing/2014/main" id="{C91D49B9-38A9-5CFD-7F6E-E8A2B489907F}"/>
                </a:ext>
              </a:extLst>
            </p:cNvPr>
            <p:cNvSpPr/>
            <p:nvPr/>
          </p:nvSpPr>
          <p:spPr>
            <a:xfrm>
              <a:off x="1080656" y="4572000"/>
              <a:ext cx="2161308" cy="800219"/>
            </a:xfrm>
            <a:prstGeom prst="rect">
              <a:avLst/>
            </a:prstGeom>
            <a:ln>
              <a:noFill/>
            </a:ln>
          </p:spPr>
          <p:txBody>
            <a:bodyPr wrap="square" lIns="182880" tIns="182880" rIns="182880" bIns="182880">
              <a:spAutoFit/>
            </a:bodyPr>
            <a:lstStyle/>
            <a:p>
              <a:r>
                <a:rPr lang="en-US" sz="2800" b="1" i="1" dirty="0">
                  <a:solidFill>
                    <a:srgbClr val="036A18"/>
                  </a:solidFill>
                </a:rPr>
                <a:t>3 choices</a:t>
              </a:r>
            </a:p>
          </p:txBody>
        </p:sp>
        <p:sp>
          <p:nvSpPr>
            <p:cNvPr id="23" name="Rectangle 22">
              <a:extLst>
                <a:ext uri="{FF2B5EF4-FFF2-40B4-BE49-F238E27FC236}">
                  <a16:creationId xmlns:a16="http://schemas.microsoft.com/office/drawing/2014/main" id="{2001FD5B-42C4-0B05-F48A-9FA9497BFA0B}"/>
                </a:ext>
              </a:extLst>
            </p:cNvPr>
            <p:cNvSpPr/>
            <p:nvPr/>
          </p:nvSpPr>
          <p:spPr>
            <a:xfrm>
              <a:off x="1108366" y="5805055"/>
              <a:ext cx="2161308" cy="1661993"/>
            </a:xfrm>
            <a:prstGeom prst="rect">
              <a:avLst/>
            </a:prstGeom>
            <a:ln>
              <a:noFill/>
            </a:ln>
          </p:spPr>
          <p:txBody>
            <a:bodyPr wrap="square" lIns="182880" tIns="182880" rIns="182880" bIns="182880">
              <a:spAutoFit/>
            </a:bodyPr>
            <a:lstStyle/>
            <a:p>
              <a:r>
                <a:rPr lang="en-US" sz="2800" b="1" i="1" dirty="0">
                  <a:solidFill>
                    <a:srgbClr val="036A18"/>
                  </a:solidFill>
                </a:rPr>
                <a:t>3 choices</a:t>
              </a:r>
            </a:p>
            <a:p>
              <a:endParaRPr lang="en-US" sz="2800" b="1" i="1" dirty="0"/>
            </a:p>
            <a:p>
              <a:r>
                <a:rPr lang="en-US" sz="2800" b="1" i="1" dirty="0"/>
                <a:t>Product = 3</a:t>
              </a:r>
              <a:r>
                <a:rPr lang="en-US" sz="2800" b="1" i="1" baseline="30000" dirty="0"/>
                <a:t>5</a:t>
              </a:r>
            </a:p>
          </p:txBody>
        </p:sp>
      </p:grpSp>
    </p:spTree>
    <p:extLst>
      <p:ext uri="{BB962C8B-B14F-4D97-AF65-F5344CB8AC3E}">
        <p14:creationId xmlns:p14="http://schemas.microsoft.com/office/powerpoint/2010/main" val="196505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CAA8-ED15-4F14-B18B-2145244293A5}"/>
              </a:ext>
            </a:extLst>
          </p:cNvPr>
          <p:cNvSpPr>
            <a:spLocks noGrp="1"/>
          </p:cNvSpPr>
          <p:nvPr>
            <p:ph type="title"/>
          </p:nvPr>
        </p:nvSpPr>
        <p:spPr>
          <a:xfrm>
            <a:off x="498764" y="274639"/>
            <a:ext cx="11083636" cy="878301"/>
          </a:xfrm>
        </p:spPr>
        <p:txBody>
          <a:bodyPr/>
          <a:lstStyle/>
          <a:p>
            <a:r>
              <a:rPr lang="en-US" dirty="0"/>
              <a:t>Assigning books – second try, in words.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1CBC43-D848-42DD-855E-3436E5594B75}"/>
                  </a:ext>
                </a:extLst>
              </p:cNvPr>
              <p:cNvSpPr>
                <a:spLocks noGrp="1"/>
              </p:cNvSpPr>
              <p:nvPr>
                <p:ph idx="1"/>
              </p:nvPr>
            </p:nvSpPr>
            <p:spPr/>
            <p:txBody>
              <a:bodyPr>
                <a:normAutofit lnSpcReduction="10000"/>
              </a:bodyPr>
              <a:lstStyle/>
              <a:p>
                <a:r>
                  <a:rPr lang="en-US" dirty="0"/>
                  <a:t>Instead of figuring out which books Alice gets, choose book by book which person they go to.</a:t>
                </a:r>
              </a:p>
              <a:p>
                <a:endParaRPr lang="en-US" dirty="0"/>
              </a:p>
              <a:p>
                <a:r>
                  <a:rPr lang="en-US" dirty="0"/>
                  <a:t>Step 1: Book 1 has </a:t>
                </a:r>
                <a14:m>
                  <m:oMath xmlns:m="http://schemas.openxmlformats.org/officeDocument/2006/math">
                    <m:r>
                      <a:rPr lang="en-US" b="0" i="1" smtClean="0">
                        <a:latin typeface="Cambria Math" panose="02040503050406030204" pitchFamily="18" charset="0"/>
                      </a:rPr>
                      <m:t>3</m:t>
                    </m:r>
                  </m:oMath>
                </a14:m>
                <a:r>
                  <a:rPr lang="en-US" dirty="0"/>
                  <a:t> options (Alice, Bob, or Charlie).</a:t>
                </a:r>
              </a:p>
              <a:p>
                <a:r>
                  <a:rPr lang="en-US" dirty="0"/>
                  <a:t>Step 2: Book 2 has </a:t>
                </a:r>
                <a14:m>
                  <m:oMath xmlns:m="http://schemas.openxmlformats.org/officeDocument/2006/math">
                    <m:r>
                      <a:rPr lang="en-US" b="0" i="1" smtClean="0">
                        <a:latin typeface="Cambria Math" panose="02040503050406030204" pitchFamily="18" charset="0"/>
                      </a:rPr>
                      <m:t>3</m:t>
                    </m:r>
                  </m:oMath>
                </a14:m>
                <a:r>
                  <a:rPr lang="en-US" dirty="0"/>
                  <a:t> options (A, B, or C)</a:t>
                </a:r>
              </a:p>
              <a:p>
                <a:r>
                  <a:rPr lang="en-US" dirty="0"/>
                  <a:t>…</a:t>
                </a:r>
              </a:p>
              <a:p>
                <a:r>
                  <a:rPr lang="en-US" dirty="0"/>
                  <a:t>Step 5: Book 5 has </a:t>
                </a:r>
                <a14:m>
                  <m:oMath xmlns:m="http://schemas.openxmlformats.org/officeDocument/2006/math">
                    <m:r>
                      <a:rPr lang="en-US" b="0" i="1" smtClean="0">
                        <a:latin typeface="Cambria Math" panose="02040503050406030204" pitchFamily="18" charset="0"/>
                      </a:rPr>
                      <m:t>3</m:t>
                    </m:r>
                  </m:oMath>
                </a14:m>
                <a:r>
                  <a:rPr lang="en-US" dirty="0"/>
                  <a:t> options. </a:t>
                </a:r>
              </a:p>
              <a:p>
                <a:endParaRPr lang="en-US" dirty="0"/>
              </a:p>
              <a:p>
                <a:r>
                  <a:rPr lang="en-US" dirty="0"/>
                  <a:t>Total: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5</m:t>
                        </m:r>
                      </m:sup>
                    </m:sSup>
                  </m:oMath>
                </a14:m>
                <a:r>
                  <a:rPr lang="en-US" dirty="0"/>
                  <a:t>. </a:t>
                </a:r>
              </a:p>
            </p:txBody>
          </p:sp>
        </mc:Choice>
        <mc:Fallback xmlns="">
          <p:sp>
            <p:nvSpPr>
              <p:cNvPr id="3" name="Content Placeholder 2">
                <a:extLst>
                  <a:ext uri="{FF2B5EF4-FFF2-40B4-BE49-F238E27FC236}">
                    <a16:creationId xmlns:a16="http://schemas.microsoft.com/office/drawing/2014/main" id="{611CBC43-D848-42DD-855E-3436E5594B75}"/>
                  </a:ext>
                </a:extLst>
              </p:cNvPr>
              <p:cNvSpPr>
                <a:spLocks noGrp="1" noRot="1" noChangeAspect="1" noMove="1" noResize="1" noEditPoints="1" noAdjustHandles="1" noChangeArrowheads="1" noChangeShapeType="1" noTextEdit="1"/>
              </p:cNvSpPr>
              <p:nvPr>
                <p:ph idx="1"/>
              </p:nvPr>
            </p:nvSpPr>
            <p:spPr>
              <a:blipFill>
                <a:blip r:embed="rId2"/>
                <a:stretch>
                  <a:fillRect l="-1387" t="-2821" r="-231"/>
                </a:stretch>
              </a:blipFill>
            </p:spPr>
            <p:txBody>
              <a:bodyPr/>
              <a:lstStyle/>
              <a:p>
                <a:r>
                  <a:rPr lang="en-US">
                    <a:noFill/>
                  </a:rPr>
                  <a:t> </a:t>
                </a:r>
              </a:p>
            </p:txBody>
          </p:sp>
        </mc:Fallback>
      </mc:AlternateContent>
    </p:spTree>
    <p:extLst>
      <p:ext uri="{BB962C8B-B14F-4D97-AF65-F5344CB8AC3E}">
        <p14:creationId xmlns:p14="http://schemas.microsoft.com/office/powerpoint/2010/main" val="217261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EA362F-61D1-9B9D-CB08-E515326BC743}"/>
              </a:ext>
            </a:extLst>
          </p:cNvPr>
          <p:cNvSpPr>
            <a:spLocks noGrp="1"/>
          </p:cNvSpPr>
          <p:nvPr>
            <p:ph type="title" idx="4294967295"/>
          </p:nvPr>
        </p:nvSpPr>
        <p:spPr/>
        <p:txBody>
          <a:bodyPr>
            <a:normAutofit fontScale="90000"/>
          </a:bodyPr>
          <a:lstStyle/>
          <a:p>
            <a:r>
              <a:rPr lang="en-US" dirty="0"/>
              <a:t>Lesson: Representation of what we are counting is very important!</a:t>
            </a:r>
          </a:p>
        </p:txBody>
      </p:sp>
      <p:grpSp>
        <p:nvGrpSpPr>
          <p:cNvPr id="2" name="Group 1">
            <a:extLst>
              <a:ext uri="{FF2B5EF4-FFF2-40B4-BE49-F238E27FC236}">
                <a16:creationId xmlns:a16="http://schemas.microsoft.com/office/drawing/2014/main" id="{B1D64CDB-D4FE-3B47-FFEF-91AB24F9993D}"/>
              </a:ext>
              <a:ext uri="{C183D7F6-B498-43B3-948B-1728B52AA6E4}">
                <adec:decorative xmlns:adec="http://schemas.microsoft.com/office/drawing/2017/decorative" val="1"/>
              </a:ext>
            </a:extLst>
          </p:cNvPr>
          <p:cNvGrpSpPr/>
          <p:nvPr/>
        </p:nvGrpSpPr>
        <p:grpSpPr>
          <a:xfrm>
            <a:off x="183935" y="4222095"/>
            <a:ext cx="4009374" cy="2537444"/>
            <a:chOff x="183935" y="4222095"/>
            <a:chExt cx="4009374" cy="2537444"/>
          </a:xfrm>
        </p:grpSpPr>
        <p:pic>
          <p:nvPicPr>
            <p:cNvPr id="3" name="Picture 2" descr="Monkey PNG">
              <a:extLst>
                <a:ext uri="{FF2B5EF4-FFF2-40B4-BE49-F238E27FC236}">
                  <a16:creationId xmlns:a16="http://schemas.microsoft.com/office/drawing/2014/main" id="{08FCE7B2-1FDE-7843-8E94-8E6495A8D95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8846" y="4222095"/>
              <a:ext cx="2653540" cy="1813252"/>
            </a:xfrm>
            <a:prstGeom prst="rect">
              <a:avLst/>
            </a:prstGeom>
          </p:spPr>
        </p:pic>
        <p:sp>
          <p:nvSpPr>
            <p:cNvPr id="8" name="TextBox 7">
              <a:extLst>
                <a:ext uri="{FF2B5EF4-FFF2-40B4-BE49-F238E27FC236}">
                  <a16:creationId xmlns:a16="http://schemas.microsoft.com/office/drawing/2014/main" id="{276AFA17-1D26-1E49-AA88-001B0AE09B12}"/>
                </a:ext>
              </a:extLst>
            </p:cNvPr>
            <p:cNvSpPr txBox="1"/>
            <p:nvPr/>
          </p:nvSpPr>
          <p:spPr>
            <a:xfrm>
              <a:off x="183935" y="6528707"/>
              <a:ext cx="4009374" cy="230832"/>
            </a:xfrm>
            <a:prstGeom prst="rect">
              <a:avLst/>
            </a:prstGeom>
            <a:noFill/>
          </p:spPr>
          <p:txBody>
            <a:bodyPr wrap="square" rtlCol="0">
              <a:spAutoFit/>
            </a:bodyPr>
            <a:lstStyle/>
            <a:p>
              <a:r>
                <a:rPr lang="en-US" sz="900" dirty="0">
                  <a:hlinkClick r:id="rId4" tooltip="http://pngimg.com/download/18726"/>
                </a:rPr>
                <a:t>This Photo</a:t>
              </a:r>
              <a:r>
                <a:rPr lang="en-US" sz="900" dirty="0"/>
                <a:t> by Unknown Author is licensed under </a:t>
              </a:r>
              <a:r>
                <a:rPr lang="en-US" sz="900" dirty="0">
                  <a:hlinkClick r:id="rId5" tooltip="https://creativecommons.org/licenses/by-nc/3.0/"/>
                </a:rPr>
                <a:t>CC BY-NC</a:t>
              </a:r>
              <a:endParaRPr lang="en-US" sz="900" dirty="0"/>
            </a:p>
          </p:txBody>
        </p:sp>
      </p:grpSp>
      <p:sp>
        <p:nvSpPr>
          <p:cNvPr id="9" name="Content Placeholder 2">
            <a:extLst>
              <a:ext uri="{FF2B5EF4-FFF2-40B4-BE49-F238E27FC236}">
                <a16:creationId xmlns:a16="http://schemas.microsoft.com/office/drawing/2014/main" id="{E075AAA9-47D9-AF51-4A8B-0279CCA9F8CA}"/>
              </a:ext>
            </a:extLst>
          </p:cNvPr>
          <p:cNvSpPr txBox="1">
            <a:spLocks/>
          </p:cNvSpPr>
          <p:nvPr/>
        </p:nvSpPr>
        <p:spPr>
          <a:xfrm>
            <a:off x="609600" y="1633676"/>
            <a:ext cx="10972800" cy="4949685"/>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Think about the various possible ways you could make a sequence of choices that leads to an outcome in the set of outcomes you are trying to count. </a:t>
            </a:r>
          </a:p>
        </p:txBody>
      </p:sp>
      <p:sp>
        <p:nvSpPr>
          <p:cNvPr id="4" name="Slide Number Placeholder 3">
            <a:extLst>
              <a:ext uri="{FF2B5EF4-FFF2-40B4-BE49-F238E27FC236}">
                <a16:creationId xmlns:a16="http://schemas.microsoft.com/office/drawing/2014/main" id="{D85B6FAC-95D3-6846-8117-0D218881B51C}"/>
              </a:ext>
            </a:extLst>
          </p:cNvPr>
          <p:cNvSpPr>
            <a:spLocks noGrp="1"/>
          </p:cNvSpPr>
          <p:nvPr>
            <p:ph type="sldNum" sz="quarter" idx="12"/>
          </p:nvPr>
        </p:nvSpPr>
        <p:spPr/>
        <p:txBody>
          <a:bodyPr/>
          <a:lstStyle/>
          <a:p>
            <a:pPr algn="r"/>
            <a:fld id="{39E65F0E-D8D0-8548-A870-8F1E432EFAAD}" type="slidenum">
              <a:rPr lang="en-US" smtClean="0"/>
              <a:pPr algn="r"/>
              <a:t>15</a:t>
            </a:fld>
            <a:endParaRPr lang="en-US" dirty="0"/>
          </a:p>
        </p:txBody>
      </p:sp>
    </p:spTree>
    <p:extLst>
      <p:ext uri="{BB962C8B-B14F-4D97-AF65-F5344CB8AC3E}">
        <p14:creationId xmlns:p14="http://schemas.microsoft.com/office/powerpoint/2010/main" val="183210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2A9CA-859B-4A4B-ABD2-D6005BC6DF94}"/>
              </a:ext>
            </a:extLst>
          </p:cNvPr>
          <p:cNvSpPr>
            <a:spLocks noGrp="1"/>
          </p:cNvSpPr>
          <p:nvPr>
            <p:ph type="title"/>
          </p:nvPr>
        </p:nvSpPr>
        <p:spPr>
          <a:xfrm>
            <a:off x="413320" y="275889"/>
            <a:ext cx="10972800" cy="878301"/>
          </a:xfrm>
        </p:spPr>
        <p:txBody>
          <a:bodyPr/>
          <a:lstStyle/>
          <a:p>
            <a:r>
              <a:rPr lang="en-US" dirty="0"/>
              <a:t>Counting</a:t>
            </a:r>
            <a:r>
              <a:rPr lang="en-US" i="1" dirty="0"/>
              <a:t> </a:t>
            </a:r>
            <a:r>
              <a:rPr lang="en-US" dirty="0"/>
              <a:t>Paths</a:t>
            </a:r>
          </a:p>
        </p:txBody>
      </p:sp>
      <p:sp>
        <p:nvSpPr>
          <p:cNvPr id="5" name="Content Placeholder 2">
            <a:extLst>
              <a:ext uri="{FF2B5EF4-FFF2-40B4-BE49-F238E27FC236}">
                <a16:creationId xmlns:a16="http://schemas.microsoft.com/office/drawing/2014/main" id="{88CA3F15-BBA5-E49E-28AA-03A146D46431}"/>
              </a:ext>
            </a:extLst>
          </p:cNvPr>
          <p:cNvSpPr txBox="1">
            <a:spLocks/>
          </p:cNvSpPr>
          <p:nvPr/>
        </p:nvSpPr>
        <p:spPr>
          <a:xfrm>
            <a:off x="256730" y="1589228"/>
            <a:ext cx="10972800" cy="4949685"/>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How many ways are there to walk from 1</a:t>
            </a:r>
            <a:r>
              <a:rPr lang="en-US" baseline="30000" dirty="0"/>
              <a:t>st</a:t>
            </a:r>
            <a:r>
              <a:rPr lang="en-US" dirty="0"/>
              <a:t> and Spring to 5</a:t>
            </a:r>
            <a:r>
              <a:rPr lang="en-US" baseline="30000" dirty="0"/>
              <a:t>th</a:t>
            </a:r>
            <a:r>
              <a:rPr lang="en-US" dirty="0"/>
              <a:t> and Pine only travelling north or east?</a:t>
            </a:r>
          </a:p>
        </p:txBody>
      </p:sp>
      <p:grpSp>
        <p:nvGrpSpPr>
          <p:cNvPr id="72" name="Group 71" descr="A map of a small portion of downtown Seattle betwen 1st and Spring and 4th and Pine. There is one possible path outlined that goes from 1st and Spring to 5th and Pine and it is E, N, N, E, N, E, E. (where E stands for “east” and N stands for “north”)">
            <a:extLst>
              <a:ext uri="{FF2B5EF4-FFF2-40B4-BE49-F238E27FC236}">
                <a16:creationId xmlns:a16="http://schemas.microsoft.com/office/drawing/2014/main" id="{F7F71089-2328-104D-BEB7-735E0735273E}"/>
              </a:ext>
            </a:extLst>
          </p:cNvPr>
          <p:cNvGrpSpPr/>
          <p:nvPr/>
        </p:nvGrpSpPr>
        <p:grpSpPr>
          <a:xfrm>
            <a:off x="6428736" y="3140104"/>
            <a:ext cx="4957384" cy="2426372"/>
            <a:chOff x="2436947" y="2529354"/>
            <a:chExt cx="4957384" cy="2426372"/>
          </a:xfrm>
        </p:grpSpPr>
        <p:grpSp>
          <p:nvGrpSpPr>
            <p:cNvPr id="74" name="Group 73">
              <a:extLst>
                <a:ext uri="{FF2B5EF4-FFF2-40B4-BE49-F238E27FC236}">
                  <a16:creationId xmlns:a16="http://schemas.microsoft.com/office/drawing/2014/main" id="{E4C851A7-1063-7B41-816F-A7FA652E34E8}"/>
                </a:ext>
              </a:extLst>
            </p:cNvPr>
            <p:cNvGrpSpPr/>
            <p:nvPr/>
          </p:nvGrpSpPr>
          <p:grpSpPr>
            <a:xfrm>
              <a:off x="2657672" y="2571750"/>
              <a:ext cx="4736659" cy="2383976"/>
              <a:chOff x="2419879" y="2622502"/>
              <a:chExt cx="6328628" cy="3738166"/>
            </a:xfrm>
          </p:grpSpPr>
          <p:grpSp>
            <p:nvGrpSpPr>
              <p:cNvPr id="80" name="Group 79">
                <a:extLst>
                  <a:ext uri="{FF2B5EF4-FFF2-40B4-BE49-F238E27FC236}">
                    <a16:creationId xmlns:a16="http://schemas.microsoft.com/office/drawing/2014/main" id="{E69255EC-7F17-044D-8A03-ECC8BAB9F3D3}"/>
                  </a:ext>
                </a:extLst>
              </p:cNvPr>
              <p:cNvGrpSpPr/>
              <p:nvPr/>
            </p:nvGrpSpPr>
            <p:grpSpPr>
              <a:xfrm>
                <a:off x="2555755" y="2795377"/>
                <a:ext cx="3815123" cy="2900723"/>
                <a:chOff x="1804555" y="3252210"/>
                <a:chExt cx="3815123" cy="2900723"/>
              </a:xfrm>
              <a:solidFill>
                <a:srgbClr val="000098"/>
              </a:solidFill>
            </p:grpSpPr>
            <p:sp>
              <p:nvSpPr>
                <p:cNvPr id="95" name="Rectangle 94">
                  <a:extLst>
                    <a:ext uri="{FF2B5EF4-FFF2-40B4-BE49-F238E27FC236}">
                      <a16:creationId xmlns:a16="http://schemas.microsoft.com/office/drawing/2014/main" id="{3F848258-CF47-5446-8AF1-FB644B59A036}"/>
                    </a:ext>
                  </a:extLst>
                </p:cNvPr>
                <p:cNvSpPr/>
                <p:nvPr/>
              </p:nvSpPr>
              <p:spPr>
                <a:xfrm>
                  <a:off x="18807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Rectangle 96">
                  <a:extLst>
                    <a:ext uri="{FF2B5EF4-FFF2-40B4-BE49-F238E27FC236}">
                      <a16:creationId xmlns:a16="http://schemas.microsoft.com/office/drawing/2014/main" id="{FA721F9E-226A-CB43-AE15-DF75D339996E}"/>
                    </a:ext>
                  </a:extLst>
                </p:cNvPr>
                <p:cNvSpPr/>
                <p:nvPr/>
              </p:nvSpPr>
              <p:spPr>
                <a:xfrm>
                  <a:off x="27951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a:extLst>
                    <a:ext uri="{FF2B5EF4-FFF2-40B4-BE49-F238E27FC236}">
                      <a16:creationId xmlns:a16="http://schemas.microsoft.com/office/drawing/2014/main" id="{914CD198-C433-204C-92F0-798EE914B88E}"/>
                    </a:ext>
                  </a:extLst>
                </p:cNvPr>
                <p:cNvSpPr/>
                <p:nvPr/>
              </p:nvSpPr>
              <p:spPr>
                <a:xfrm>
                  <a:off x="27951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Rectangle 98">
                  <a:extLst>
                    <a:ext uri="{FF2B5EF4-FFF2-40B4-BE49-F238E27FC236}">
                      <a16:creationId xmlns:a16="http://schemas.microsoft.com/office/drawing/2014/main" id="{DB383311-9DAA-414B-8526-681B8BA85781}"/>
                    </a:ext>
                  </a:extLst>
                </p:cNvPr>
                <p:cNvSpPr/>
                <p:nvPr/>
              </p:nvSpPr>
              <p:spPr>
                <a:xfrm>
                  <a:off x="18807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Rectangle 100">
                  <a:extLst>
                    <a:ext uri="{FF2B5EF4-FFF2-40B4-BE49-F238E27FC236}">
                      <a16:creationId xmlns:a16="http://schemas.microsoft.com/office/drawing/2014/main" id="{1BABD2D1-9A95-3B44-9494-0EBBDE019ED3}"/>
                    </a:ext>
                  </a:extLst>
                </p:cNvPr>
                <p:cNvSpPr/>
                <p:nvPr/>
              </p:nvSpPr>
              <p:spPr>
                <a:xfrm>
                  <a:off x="37095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Rectangle 101">
                  <a:extLst>
                    <a:ext uri="{FF2B5EF4-FFF2-40B4-BE49-F238E27FC236}">
                      <a16:creationId xmlns:a16="http://schemas.microsoft.com/office/drawing/2014/main" id="{2D4D6B58-9FBB-FB4D-8CFE-E330800B0748}"/>
                    </a:ext>
                  </a:extLst>
                </p:cNvPr>
                <p:cNvSpPr/>
                <p:nvPr/>
              </p:nvSpPr>
              <p:spPr>
                <a:xfrm>
                  <a:off x="46239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Rectangle 103">
                  <a:extLst>
                    <a:ext uri="{FF2B5EF4-FFF2-40B4-BE49-F238E27FC236}">
                      <a16:creationId xmlns:a16="http://schemas.microsoft.com/office/drawing/2014/main" id="{93B18472-C4F9-354D-9346-771CCE5D8CE4}"/>
                    </a:ext>
                  </a:extLst>
                </p:cNvPr>
                <p:cNvSpPr/>
                <p:nvPr/>
              </p:nvSpPr>
              <p:spPr>
                <a:xfrm>
                  <a:off x="46239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Rectangle 104">
                  <a:extLst>
                    <a:ext uri="{FF2B5EF4-FFF2-40B4-BE49-F238E27FC236}">
                      <a16:creationId xmlns:a16="http://schemas.microsoft.com/office/drawing/2014/main" id="{69DBD207-A18D-F44A-9446-E6D27B681B45}"/>
                    </a:ext>
                  </a:extLst>
                </p:cNvPr>
                <p:cNvSpPr/>
                <p:nvPr/>
              </p:nvSpPr>
              <p:spPr>
                <a:xfrm>
                  <a:off x="37095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Rectangle 105">
                  <a:extLst>
                    <a:ext uri="{FF2B5EF4-FFF2-40B4-BE49-F238E27FC236}">
                      <a16:creationId xmlns:a16="http://schemas.microsoft.com/office/drawing/2014/main" id="{2F01975C-F6A2-1C45-935A-01F64F418882}"/>
                    </a:ext>
                  </a:extLst>
                </p:cNvPr>
                <p:cNvSpPr/>
                <p:nvPr/>
              </p:nvSpPr>
              <p:spPr>
                <a:xfrm>
                  <a:off x="18807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Rectangle 107">
                  <a:extLst>
                    <a:ext uri="{FF2B5EF4-FFF2-40B4-BE49-F238E27FC236}">
                      <a16:creationId xmlns:a16="http://schemas.microsoft.com/office/drawing/2014/main" id="{C757379B-D609-F041-B42E-3193C53FF747}"/>
                    </a:ext>
                  </a:extLst>
                </p:cNvPr>
                <p:cNvSpPr/>
                <p:nvPr/>
              </p:nvSpPr>
              <p:spPr>
                <a:xfrm>
                  <a:off x="27951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Rectangle 108">
                  <a:extLst>
                    <a:ext uri="{FF2B5EF4-FFF2-40B4-BE49-F238E27FC236}">
                      <a16:creationId xmlns:a16="http://schemas.microsoft.com/office/drawing/2014/main" id="{D78E8C6A-C7BA-1441-AA34-44CDB1E8C2A0}"/>
                    </a:ext>
                  </a:extLst>
                </p:cNvPr>
                <p:cNvSpPr/>
                <p:nvPr/>
              </p:nvSpPr>
              <p:spPr>
                <a:xfrm>
                  <a:off x="37095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Rectangle 109">
                  <a:extLst>
                    <a:ext uri="{FF2B5EF4-FFF2-40B4-BE49-F238E27FC236}">
                      <a16:creationId xmlns:a16="http://schemas.microsoft.com/office/drawing/2014/main" id="{E856D70E-E6A1-FC45-A3F8-DBED5CBE7B0E}"/>
                    </a:ext>
                  </a:extLst>
                </p:cNvPr>
                <p:cNvSpPr/>
                <p:nvPr/>
              </p:nvSpPr>
              <p:spPr>
                <a:xfrm>
                  <a:off x="46239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 name="Oval 111">
                  <a:extLst>
                    <a:ext uri="{FF2B5EF4-FFF2-40B4-BE49-F238E27FC236}">
                      <a16:creationId xmlns:a16="http://schemas.microsoft.com/office/drawing/2014/main" id="{D8809D76-07F9-0C42-A2A2-0BE0B3CCD07C}"/>
                    </a:ext>
                  </a:extLst>
                </p:cNvPr>
                <p:cNvSpPr/>
                <p:nvPr/>
              </p:nvSpPr>
              <p:spPr>
                <a:xfrm>
                  <a:off x="18045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3" name="Oval 112">
                  <a:extLst>
                    <a:ext uri="{FF2B5EF4-FFF2-40B4-BE49-F238E27FC236}">
                      <a16:creationId xmlns:a16="http://schemas.microsoft.com/office/drawing/2014/main" id="{35800E09-FA45-F541-8622-8BB202BAE99E}"/>
                    </a:ext>
                  </a:extLst>
                </p:cNvPr>
                <p:cNvSpPr/>
                <p:nvPr/>
              </p:nvSpPr>
              <p:spPr>
                <a:xfrm>
                  <a:off x="27189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5" name="Oval 114">
                  <a:extLst>
                    <a:ext uri="{FF2B5EF4-FFF2-40B4-BE49-F238E27FC236}">
                      <a16:creationId xmlns:a16="http://schemas.microsoft.com/office/drawing/2014/main" id="{4CCDE7D5-666E-E148-AC6F-4A60A1C78F74}"/>
                    </a:ext>
                  </a:extLst>
                </p:cNvPr>
                <p:cNvSpPr/>
                <p:nvPr/>
              </p:nvSpPr>
              <p:spPr>
                <a:xfrm>
                  <a:off x="36333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6" name="Oval 115">
                  <a:extLst>
                    <a:ext uri="{FF2B5EF4-FFF2-40B4-BE49-F238E27FC236}">
                      <a16:creationId xmlns:a16="http://schemas.microsoft.com/office/drawing/2014/main" id="{00E0B9E3-7443-8841-8CA4-6B77963ED617}"/>
                    </a:ext>
                  </a:extLst>
                </p:cNvPr>
                <p:cNvSpPr/>
                <p:nvPr/>
              </p:nvSpPr>
              <p:spPr>
                <a:xfrm>
                  <a:off x="45477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8" name="Oval 117">
                  <a:extLst>
                    <a:ext uri="{FF2B5EF4-FFF2-40B4-BE49-F238E27FC236}">
                      <a16:creationId xmlns:a16="http://schemas.microsoft.com/office/drawing/2014/main" id="{C81C5214-C072-4049-869E-562885C8AF3E}"/>
                    </a:ext>
                  </a:extLst>
                </p:cNvPr>
                <p:cNvSpPr/>
                <p:nvPr/>
              </p:nvSpPr>
              <p:spPr>
                <a:xfrm>
                  <a:off x="18045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344A0010-4D0D-3B47-A3E7-27B80D5D0217}"/>
                    </a:ext>
                  </a:extLst>
                </p:cNvPr>
                <p:cNvSpPr/>
                <p:nvPr/>
              </p:nvSpPr>
              <p:spPr>
                <a:xfrm>
                  <a:off x="18045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1" name="Oval 120">
                  <a:extLst>
                    <a:ext uri="{FF2B5EF4-FFF2-40B4-BE49-F238E27FC236}">
                      <a16:creationId xmlns:a16="http://schemas.microsoft.com/office/drawing/2014/main" id="{3BF4C3AD-712F-C141-BBBD-0D6F020F408A}"/>
                    </a:ext>
                  </a:extLst>
                </p:cNvPr>
                <p:cNvSpPr/>
                <p:nvPr/>
              </p:nvSpPr>
              <p:spPr>
                <a:xfrm>
                  <a:off x="27189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090C4A29-69F0-E141-9FA5-CC7F024210DA}"/>
                    </a:ext>
                  </a:extLst>
                </p:cNvPr>
                <p:cNvSpPr/>
                <p:nvPr/>
              </p:nvSpPr>
              <p:spPr>
                <a:xfrm>
                  <a:off x="27189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4" name="Oval 123">
                  <a:extLst>
                    <a:ext uri="{FF2B5EF4-FFF2-40B4-BE49-F238E27FC236}">
                      <a16:creationId xmlns:a16="http://schemas.microsoft.com/office/drawing/2014/main" id="{329FAF7B-463A-714B-87B9-344BFF1F6A99}"/>
                    </a:ext>
                  </a:extLst>
                </p:cNvPr>
                <p:cNvSpPr/>
                <p:nvPr/>
              </p:nvSpPr>
              <p:spPr>
                <a:xfrm>
                  <a:off x="36333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5" name="Oval 124">
                  <a:extLst>
                    <a:ext uri="{FF2B5EF4-FFF2-40B4-BE49-F238E27FC236}">
                      <a16:creationId xmlns:a16="http://schemas.microsoft.com/office/drawing/2014/main" id="{0F5E0144-8AA8-0044-B593-5D4A13D66C32}"/>
                    </a:ext>
                  </a:extLst>
                </p:cNvPr>
                <p:cNvSpPr/>
                <p:nvPr/>
              </p:nvSpPr>
              <p:spPr>
                <a:xfrm>
                  <a:off x="36333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F1730D87-4B10-C349-ADDB-FB0BDF96AE79}"/>
                    </a:ext>
                  </a:extLst>
                </p:cNvPr>
                <p:cNvSpPr/>
                <p:nvPr/>
              </p:nvSpPr>
              <p:spPr>
                <a:xfrm>
                  <a:off x="45477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AC8FC969-5155-B64F-ABDA-8DD3A873FE5E}"/>
                    </a:ext>
                  </a:extLst>
                </p:cNvPr>
                <p:cNvSpPr/>
                <p:nvPr/>
              </p:nvSpPr>
              <p:spPr>
                <a:xfrm>
                  <a:off x="45477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F817830C-1C44-174B-B7EC-E0FF31387E38}"/>
                    </a:ext>
                  </a:extLst>
                </p:cNvPr>
                <p:cNvSpPr/>
                <p:nvPr/>
              </p:nvSpPr>
              <p:spPr>
                <a:xfrm>
                  <a:off x="180686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0" name="Oval 129">
                  <a:extLst>
                    <a:ext uri="{FF2B5EF4-FFF2-40B4-BE49-F238E27FC236}">
                      <a16:creationId xmlns:a16="http://schemas.microsoft.com/office/drawing/2014/main" id="{F9D67923-87B5-1147-BE23-A9D2DE8CFE3C}"/>
                    </a:ext>
                  </a:extLst>
                </p:cNvPr>
                <p:cNvSpPr/>
                <p:nvPr/>
              </p:nvSpPr>
              <p:spPr>
                <a:xfrm>
                  <a:off x="270779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1" name="Oval 130">
                  <a:extLst>
                    <a:ext uri="{FF2B5EF4-FFF2-40B4-BE49-F238E27FC236}">
                      <a16:creationId xmlns:a16="http://schemas.microsoft.com/office/drawing/2014/main" id="{D7250AE4-3568-A847-9FBA-1187E48C57DB}"/>
                    </a:ext>
                  </a:extLst>
                </p:cNvPr>
                <p:cNvSpPr/>
                <p:nvPr/>
              </p:nvSpPr>
              <p:spPr>
                <a:xfrm>
                  <a:off x="3629145"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2" name="Oval 131">
                  <a:extLst>
                    <a:ext uri="{FF2B5EF4-FFF2-40B4-BE49-F238E27FC236}">
                      <a16:creationId xmlns:a16="http://schemas.microsoft.com/office/drawing/2014/main" id="{DD45A247-F738-AE4E-BAB3-8DF0D0734DC6}"/>
                    </a:ext>
                  </a:extLst>
                </p:cNvPr>
                <p:cNvSpPr/>
                <p:nvPr/>
              </p:nvSpPr>
              <p:spPr>
                <a:xfrm>
                  <a:off x="4551770"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3" name="Oval 132">
                  <a:extLst>
                    <a:ext uri="{FF2B5EF4-FFF2-40B4-BE49-F238E27FC236}">
                      <a16:creationId xmlns:a16="http://schemas.microsoft.com/office/drawing/2014/main" id="{820E9385-5898-1447-B7BC-F202277D4B31}"/>
                    </a:ext>
                  </a:extLst>
                </p:cNvPr>
                <p:cNvSpPr/>
                <p:nvPr/>
              </p:nvSpPr>
              <p:spPr>
                <a:xfrm>
                  <a:off x="5464728" y="325718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4" name="Oval 133">
                  <a:extLst>
                    <a:ext uri="{FF2B5EF4-FFF2-40B4-BE49-F238E27FC236}">
                      <a16:creationId xmlns:a16="http://schemas.microsoft.com/office/drawing/2014/main" id="{4FCDC964-1247-7042-A0DB-F37B4A680598}"/>
                    </a:ext>
                  </a:extLst>
                </p:cNvPr>
                <p:cNvSpPr/>
                <p:nvPr/>
              </p:nvSpPr>
              <p:spPr>
                <a:xfrm>
                  <a:off x="5462539"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5" name="Oval 134">
                  <a:extLst>
                    <a:ext uri="{FF2B5EF4-FFF2-40B4-BE49-F238E27FC236}">
                      <a16:creationId xmlns:a16="http://schemas.microsoft.com/office/drawing/2014/main" id="{ACAB1812-5C1F-484C-B956-5B567949AE76}"/>
                    </a:ext>
                  </a:extLst>
                </p:cNvPr>
                <p:cNvSpPr/>
                <p:nvPr/>
              </p:nvSpPr>
              <p:spPr>
                <a:xfrm>
                  <a:off x="5467278" y="508356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6" name="Oval 135">
                  <a:extLst>
                    <a:ext uri="{FF2B5EF4-FFF2-40B4-BE49-F238E27FC236}">
                      <a16:creationId xmlns:a16="http://schemas.microsoft.com/office/drawing/2014/main" id="{8E70172D-1062-EE40-87EE-080829F1FDB4}"/>
                    </a:ext>
                  </a:extLst>
                </p:cNvPr>
                <p:cNvSpPr/>
                <p:nvPr/>
              </p:nvSpPr>
              <p:spPr>
                <a:xfrm>
                  <a:off x="5456526" y="415710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82" name="Text Box 52">
                <a:extLst>
                  <a:ext uri="{FF2B5EF4-FFF2-40B4-BE49-F238E27FC236}">
                    <a16:creationId xmlns:a16="http://schemas.microsoft.com/office/drawing/2014/main" id="{7C3ADFB2-C4E7-5646-830C-B4427C056655}"/>
                  </a:ext>
                </a:extLst>
              </p:cNvPr>
              <p:cNvSpPr txBox="1">
                <a:spLocks noChangeArrowheads="1"/>
              </p:cNvSpPr>
              <p:nvPr/>
            </p:nvSpPr>
            <p:spPr bwMode="auto">
              <a:xfrm>
                <a:off x="6428005" y="2622502"/>
                <a:ext cx="2275476" cy="627388"/>
              </a:xfrm>
              <a:prstGeom prst="rect">
                <a:avLst/>
              </a:prstGeom>
              <a:noFill/>
              <a:ln w="15875">
                <a:noFill/>
                <a:miter lim="800000"/>
                <a:headEnd/>
                <a:tailEnd/>
              </a:ln>
            </p:spPr>
            <p:txBody>
              <a:bodyPr wrap="square">
                <a:spAutoFit/>
              </a:bodyPr>
              <a:lstStyle/>
              <a:p>
                <a:pPr algn="l"/>
                <a:r>
                  <a:rPr lang="en-US" sz="2000" u="none" dirty="0"/>
                  <a:t>Pine</a:t>
                </a:r>
              </a:p>
            </p:txBody>
          </p:sp>
          <p:sp>
            <p:nvSpPr>
              <p:cNvPr id="83" name="Text Box 52">
                <a:extLst>
                  <a:ext uri="{FF2B5EF4-FFF2-40B4-BE49-F238E27FC236}">
                    <a16:creationId xmlns:a16="http://schemas.microsoft.com/office/drawing/2014/main" id="{23F016DA-E87D-0947-A3D0-642FF2AA312E}"/>
                  </a:ext>
                </a:extLst>
              </p:cNvPr>
              <p:cNvSpPr txBox="1">
                <a:spLocks noChangeArrowheads="1"/>
              </p:cNvSpPr>
              <p:nvPr/>
            </p:nvSpPr>
            <p:spPr bwMode="auto">
              <a:xfrm>
                <a:off x="6415424" y="3448167"/>
                <a:ext cx="2275476" cy="627388"/>
              </a:xfrm>
              <a:prstGeom prst="rect">
                <a:avLst/>
              </a:prstGeom>
              <a:noFill/>
              <a:ln w="15875">
                <a:noFill/>
                <a:miter lim="800000"/>
                <a:headEnd/>
                <a:tailEnd/>
              </a:ln>
            </p:spPr>
            <p:txBody>
              <a:bodyPr wrap="square">
                <a:spAutoFit/>
              </a:bodyPr>
              <a:lstStyle/>
              <a:p>
                <a:pPr algn="l"/>
                <a:r>
                  <a:rPr lang="en-US" sz="2000" u="none" dirty="0"/>
                  <a:t>Pike</a:t>
                </a:r>
              </a:p>
            </p:txBody>
          </p:sp>
          <p:sp>
            <p:nvSpPr>
              <p:cNvPr id="85" name="Text Box 52">
                <a:extLst>
                  <a:ext uri="{FF2B5EF4-FFF2-40B4-BE49-F238E27FC236}">
                    <a16:creationId xmlns:a16="http://schemas.microsoft.com/office/drawing/2014/main" id="{C572DC5A-01E3-2546-A64C-879C05425420}"/>
                  </a:ext>
                </a:extLst>
              </p:cNvPr>
              <p:cNvSpPr txBox="1">
                <a:spLocks noChangeArrowheads="1"/>
              </p:cNvSpPr>
              <p:nvPr/>
            </p:nvSpPr>
            <p:spPr bwMode="auto">
              <a:xfrm>
                <a:off x="6473031" y="4365116"/>
                <a:ext cx="2275476" cy="627388"/>
              </a:xfrm>
              <a:prstGeom prst="rect">
                <a:avLst/>
              </a:prstGeom>
              <a:noFill/>
              <a:ln w="15875">
                <a:noFill/>
                <a:miter lim="800000"/>
                <a:headEnd/>
                <a:tailEnd/>
              </a:ln>
            </p:spPr>
            <p:txBody>
              <a:bodyPr wrap="square">
                <a:spAutoFit/>
              </a:bodyPr>
              <a:lstStyle/>
              <a:p>
                <a:pPr algn="l"/>
                <a:r>
                  <a:rPr lang="en-US" sz="2000" u="none" dirty="0"/>
                  <a:t>Union</a:t>
                </a:r>
              </a:p>
            </p:txBody>
          </p:sp>
          <p:sp>
            <p:nvSpPr>
              <p:cNvPr id="86" name="Text Box 52">
                <a:extLst>
                  <a:ext uri="{FF2B5EF4-FFF2-40B4-BE49-F238E27FC236}">
                    <a16:creationId xmlns:a16="http://schemas.microsoft.com/office/drawing/2014/main" id="{59286E59-DE02-444E-B047-107BEEDFC92D}"/>
                  </a:ext>
                </a:extLst>
              </p:cNvPr>
              <p:cNvSpPr txBox="1">
                <a:spLocks noChangeArrowheads="1"/>
              </p:cNvSpPr>
              <p:nvPr/>
            </p:nvSpPr>
            <p:spPr bwMode="auto">
              <a:xfrm>
                <a:off x="6473031" y="5282090"/>
                <a:ext cx="2275476" cy="627388"/>
              </a:xfrm>
              <a:prstGeom prst="rect">
                <a:avLst/>
              </a:prstGeom>
              <a:noFill/>
              <a:ln w="15875">
                <a:noFill/>
                <a:miter lim="800000"/>
                <a:headEnd/>
                <a:tailEnd/>
              </a:ln>
            </p:spPr>
            <p:txBody>
              <a:bodyPr wrap="square">
                <a:spAutoFit/>
              </a:bodyPr>
              <a:lstStyle/>
              <a:p>
                <a:pPr algn="l"/>
                <a:r>
                  <a:rPr lang="en-US" sz="2000" u="none" dirty="0"/>
                  <a:t>Spring</a:t>
                </a:r>
              </a:p>
            </p:txBody>
          </p:sp>
          <p:sp>
            <p:nvSpPr>
              <p:cNvPr id="88" name="Text Box 52">
                <a:extLst>
                  <a:ext uri="{FF2B5EF4-FFF2-40B4-BE49-F238E27FC236}">
                    <a16:creationId xmlns:a16="http://schemas.microsoft.com/office/drawing/2014/main" id="{5DDC9B8B-A014-1A47-8AF0-1EB18C5590BC}"/>
                  </a:ext>
                </a:extLst>
              </p:cNvPr>
              <p:cNvSpPr txBox="1">
                <a:spLocks noChangeArrowheads="1"/>
              </p:cNvSpPr>
              <p:nvPr/>
            </p:nvSpPr>
            <p:spPr bwMode="auto">
              <a:xfrm>
                <a:off x="2419879" y="5728523"/>
                <a:ext cx="722156"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1</a:t>
                </a:r>
                <a:r>
                  <a:rPr lang="en-US" sz="1800" u="none" baseline="30000" dirty="0"/>
                  <a:t>st</a:t>
                </a:r>
                <a:endParaRPr lang="en-US" sz="1800" u="none" dirty="0"/>
              </a:p>
            </p:txBody>
          </p:sp>
          <p:sp>
            <p:nvSpPr>
              <p:cNvPr id="89" name="Text Box 52">
                <a:extLst>
                  <a:ext uri="{FF2B5EF4-FFF2-40B4-BE49-F238E27FC236}">
                    <a16:creationId xmlns:a16="http://schemas.microsoft.com/office/drawing/2014/main" id="{86E30595-9073-B842-8C08-7CA2E6E2527A}"/>
                  </a:ext>
                </a:extLst>
              </p:cNvPr>
              <p:cNvSpPr txBox="1">
                <a:spLocks noChangeArrowheads="1"/>
              </p:cNvSpPr>
              <p:nvPr/>
            </p:nvSpPr>
            <p:spPr bwMode="auto">
              <a:xfrm>
                <a:off x="3236708"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2</a:t>
                </a:r>
                <a:r>
                  <a:rPr lang="en-US" sz="1800" u="none" baseline="30000" dirty="0"/>
                  <a:t>nd</a:t>
                </a:r>
                <a:endParaRPr lang="en-US" sz="1800" u="none" dirty="0"/>
              </a:p>
            </p:txBody>
          </p:sp>
          <p:sp>
            <p:nvSpPr>
              <p:cNvPr id="91" name="Text Box 52">
                <a:extLst>
                  <a:ext uri="{FF2B5EF4-FFF2-40B4-BE49-F238E27FC236}">
                    <a16:creationId xmlns:a16="http://schemas.microsoft.com/office/drawing/2014/main" id="{C764EBE2-9232-FA46-B499-CCD54DC200A6}"/>
                  </a:ext>
                </a:extLst>
              </p:cNvPr>
              <p:cNvSpPr txBox="1">
                <a:spLocks noChangeArrowheads="1"/>
              </p:cNvSpPr>
              <p:nvPr/>
            </p:nvSpPr>
            <p:spPr bwMode="auto">
              <a:xfrm>
                <a:off x="4188293"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3</a:t>
                </a:r>
                <a:r>
                  <a:rPr lang="en-US" sz="2000" u="none" baseline="30000" dirty="0"/>
                  <a:t>rd</a:t>
                </a:r>
                <a:endParaRPr lang="en-US" sz="2000" u="none" dirty="0"/>
              </a:p>
            </p:txBody>
          </p:sp>
          <p:sp>
            <p:nvSpPr>
              <p:cNvPr id="92" name="Text Box 52">
                <a:extLst>
                  <a:ext uri="{FF2B5EF4-FFF2-40B4-BE49-F238E27FC236}">
                    <a16:creationId xmlns:a16="http://schemas.microsoft.com/office/drawing/2014/main" id="{96E0D883-1123-3844-B5DD-AFE7AACEB72B}"/>
                  </a:ext>
                </a:extLst>
              </p:cNvPr>
              <p:cNvSpPr txBox="1">
                <a:spLocks noChangeArrowheads="1"/>
              </p:cNvSpPr>
              <p:nvPr/>
            </p:nvSpPr>
            <p:spPr bwMode="auto">
              <a:xfrm>
                <a:off x="5080132"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4</a:t>
                </a:r>
                <a:r>
                  <a:rPr lang="en-US" sz="1800" u="none" baseline="30000" dirty="0"/>
                  <a:t>th</a:t>
                </a:r>
                <a:endParaRPr lang="en-US" sz="1800" u="none" dirty="0"/>
              </a:p>
            </p:txBody>
          </p:sp>
          <p:sp>
            <p:nvSpPr>
              <p:cNvPr id="94" name="Text Box 52">
                <a:extLst>
                  <a:ext uri="{FF2B5EF4-FFF2-40B4-BE49-F238E27FC236}">
                    <a16:creationId xmlns:a16="http://schemas.microsoft.com/office/drawing/2014/main" id="{167A486C-82FD-C348-B64D-C3CD625EFA1F}"/>
                  </a:ext>
                </a:extLst>
              </p:cNvPr>
              <p:cNvSpPr txBox="1">
                <a:spLocks noChangeArrowheads="1"/>
              </p:cNvSpPr>
              <p:nvPr/>
            </p:nvSpPr>
            <p:spPr bwMode="auto">
              <a:xfrm>
                <a:off x="6001844"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5</a:t>
                </a:r>
                <a:r>
                  <a:rPr lang="en-US" sz="2000" u="none" baseline="30000" dirty="0"/>
                  <a:t>th</a:t>
                </a:r>
                <a:endParaRPr lang="en-US" sz="2000" u="none" dirty="0"/>
              </a:p>
            </p:txBody>
          </p:sp>
        </p:grpSp>
        <p:sp>
          <p:nvSpPr>
            <p:cNvPr id="75" name="Freeform 74">
              <a:extLst>
                <a:ext uri="{FF2B5EF4-FFF2-40B4-BE49-F238E27FC236}">
                  <a16:creationId xmlns:a16="http://schemas.microsoft.com/office/drawing/2014/main" id="{6B5C5534-5A80-EB45-844B-40EB0E1168BB}"/>
                </a:ext>
              </a:extLst>
            </p:cNvPr>
            <p:cNvSpPr/>
            <p:nvPr/>
          </p:nvSpPr>
          <p:spPr bwMode="auto">
            <a:xfrm>
              <a:off x="2762474" y="2678634"/>
              <a:ext cx="2734366" cy="1882968"/>
            </a:xfrm>
            <a:custGeom>
              <a:avLst/>
              <a:gdLst>
                <a:gd name="connsiteX0" fmla="*/ 0 w 3561907"/>
                <a:gd name="connsiteY0" fmla="*/ 2728345 h 2889997"/>
                <a:gd name="connsiteX1" fmla="*/ 893135 w 3561907"/>
                <a:gd name="connsiteY1" fmla="*/ 2728345 h 2889997"/>
                <a:gd name="connsiteX2" fmla="*/ 956930 w 3561907"/>
                <a:gd name="connsiteY2" fmla="*/ 1048401 h 2889997"/>
                <a:gd name="connsiteX3" fmla="*/ 1839432 w 3561907"/>
                <a:gd name="connsiteY3" fmla="*/ 1005870 h 2889997"/>
                <a:gd name="connsiteX4" fmla="*/ 1956391 w 3561907"/>
                <a:gd name="connsiteY4" fmla="*/ 102103 h 2889997"/>
                <a:gd name="connsiteX5" fmla="*/ 3561907 w 3561907"/>
                <a:gd name="connsiteY5" fmla="*/ 59573 h 288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907" h="2889997">
                  <a:moveTo>
                    <a:pt x="0" y="2728345"/>
                  </a:moveTo>
                  <a:cubicBezTo>
                    <a:pt x="366823" y="2868340"/>
                    <a:pt x="733647" y="3008336"/>
                    <a:pt x="893135" y="2728345"/>
                  </a:cubicBezTo>
                  <a:cubicBezTo>
                    <a:pt x="1052623" y="2448354"/>
                    <a:pt x="799214" y="1335480"/>
                    <a:pt x="956930" y="1048401"/>
                  </a:cubicBezTo>
                  <a:cubicBezTo>
                    <a:pt x="1114646" y="761322"/>
                    <a:pt x="1672855" y="1163586"/>
                    <a:pt x="1839432" y="1005870"/>
                  </a:cubicBezTo>
                  <a:cubicBezTo>
                    <a:pt x="2006009" y="848154"/>
                    <a:pt x="1669312" y="259819"/>
                    <a:pt x="1956391" y="102103"/>
                  </a:cubicBezTo>
                  <a:cubicBezTo>
                    <a:pt x="2243470" y="-55613"/>
                    <a:pt x="2902688" y="1980"/>
                    <a:pt x="3561907" y="59573"/>
                  </a:cubicBezTo>
                </a:path>
              </a:pathLst>
            </a:custGeom>
            <a:noFill/>
            <a:ln w="76200" cap="flat" cmpd="sng" algn="ctr">
              <a:solidFill>
                <a:srgbClr val="FF0000">
                  <a:alpha val="42000"/>
                </a:srgb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0" b="0" i="0" u="sng" strike="noStrike" cap="none" normalizeH="0" baseline="0">
                <a:ln>
                  <a:noFill/>
                </a:ln>
                <a:solidFill>
                  <a:schemeClr val="tx1"/>
                </a:solidFill>
                <a:effectLst/>
                <a:latin typeface="Gill Sans MT Condensed" pitchFamily="34" charset="0"/>
                <a:cs typeface="Arial" charset="0"/>
              </a:endParaRPr>
            </a:p>
          </p:txBody>
        </p:sp>
        <p:pic>
          <p:nvPicPr>
            <p:cNvPr id="76" name="Picture 2" descr="http://blogs-images.forbes.com/elainewong/files/2011/01/0107_new-starbucks-logo_390x220.jpg">
              <a:extLst>
                <a:ext uri="{FF2B5EF4-FFF2-40B4-BE49-F238E27FC236}">
                  <a16:creationId xmlns:a16="http://schemas.microsoft.com/office/drawing/2014/main" id="{33FF3172-7389-8449-8DB9-FE1BA6E1D4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947" y="3696042"/>
              <a:ext cx="728234" cy="468517"/>
            </a:xfrm>
            <a:prstGeom prst="rect">
              <a:avLst/>
            </a:prstGeom>
            <a:noFill/>
            <a:extLst>
              <a:ext uri="{909E8E84-426E-40dd-AFC4-6F175D3DCCD1}">
                <a14:hiddenFill xmlns="" xmlns:a14="http://schemas.microsoft.com/office/drawing/2010/main">
                  <a:solidFill>
                    <a:srgbClr val="FFFFFF"/>
                  </a:solidFill>
                </a14:hiddenFill>
              </a:ext>
            </a:extLst>
          </p:spPr>
        </p:pic>
        <p:pic>
          <p:nvPicPr>
            <p:cNvPr id="77" name="Picture 2" descr="http://blogs-images.forbes.com/elainewong/files/2011/01/0107_new-starbucks-logo_390x220.jpg">
              <a:extLst>
                <a:ext uri="{FF2B5EF4-FFF2-40B4-BE49-F238E27FC236}">
                  <a16:creationId xmlns:a16="http://schemas.microsoft.com/office/drawing/2014/main" id="{41CFE16A-4566-9C4F-A0D6-303F96EDA7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514" y="3096572"/>
              <a:ext cx="728234" cy="468517"/>
            </a:xfrm>
            <a:prstGeom prst="rect">
              <a:avLst/>
            </a:prstGeom>
            <a:noFill/>
            <a:extLst>
              <a:ext uri="{909E8E84-426E-40dd-AFC4-6F175D3DCCD1}">
                <a14:hiddenFill xmlns="" xmlns:a14="http://schemas.microsoft.com/office/drawing/2010/main">
                  <a:solidFill>
                    <a:srgbClr val="FFFFFF"/>
                  </a:solidFill>
                </a14:hiddenFill>
              </a:ext>
            </a:extLst>
          </p:spPr>
        </p:pic>
        <p:pic>
          <p:nvPicPr>
            <p:cNvPr id="79" name="Picture 2" descr="http://blogs-images.forbes.com/elainewong/files/2011/01/0107_new-starbucks-logo_390x220.jpg">
              <a:extLst>
                <a:ext uri="{FF2B5EF4-FFF2-40B4-BE49-F238E27FC236}">
                  <a16:creationId xmlns:a16="http://schemas.microsoft.com/office/drawing/2014/main" id="{2BBD4F4E-F442-7243-8CDD-913F490004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1485" y="2529354"/>
              <a:ext cx="728234" cy="468517"/>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 name="Group 2" descr="7 steps to be filled in, where each step is either a step north (N) or a step east (E)">
            <a:extLst>
              <a:ext uri="{FF2B5EF4-FFF2-40B4-BE49-F238E27FC236}">
                <a16:creationId xmlns:a16="http://schemas.microsoft.com/office/drawing/2014/main" id="{8FB67C00-ED4F-7759-BACC-917FBC1E2C09}"/>
              </a:ext>
            </a:extLst>
          </p:cNvPr>
          <p:cNvGrpSpPr/>
          <p:nvPr/>
        </p:nvGrpSpPr>
        <p:grpSpPr>
          <a:xfrm>
            <a:off x="923222" y="6343684"/>
            <a:ext cx="8889167" cy="0"/>
            <a:chOff x="962470" y="5961413"/>
            <a:chExt cx="8889167" cy="0"/>
          </a:xfrm>
        </p:grpSpPr>
        <p:cxnSp>
          <p:nvCxnSpPr>
            <p:cNvPr id="12" name="Straight Connector 11">
              <a:extLst>
                <a:ext uri="{FF2B5EF4-FFF2-40B4-BE49-F238E27FC236}">
                  <a16:creationId xmlns:a16="http://schemas.microsoft.com/office/drawing/2014/main" id="{F58FCFB1-2F48-FB4A-8955-CD3EEAC846DE}"/>
                </a:ext>
              </a:extLst>
            </p:cNvPr>
            <p:cNvCxnSpPr/>
            <p:nvPr/>
          </p:nvCxnSpPr>
          <p:spPr>
            <a:xfrm>
              <a:off x="962470"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61BC9B89-1EBC-A541-82CD-B276AE389FF2}"/>
                </a:ext>
              </a:extLst>
            </p:cNvPr>
            <p:cNvCxnSpPr/>
            <p:nvPr/>
          </p:nvCxnSpPr>
          <p:spPr>
            <a:xfrm>
              <a:off x="4890886"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546DE661-BCE5-844A-A261-9B36D5BC6996}"/>
                </a:ext>
              </a:extLst>
            </p:cNvPr>
            <p:cNvCxnSpPr/>
            <p:nvPr/>
          </p:nvCxnSpPr>
          <p:spPr>
            <a:xfrm>
              <a:off x="3643390"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0A8CE286-7306-F24F-A53C-6765E76D6371}"/>
                </a:ext>
              </a:extLst>
            </p:cNvPr>
            <p:cNvCxnSpPr/>
            <p:nvPr/>
          </p:nvCxnSpPr>
          <p:spPr>
            <a:xfrm>
              <a:off x="2342524"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38F2453A-B9D8-9248-859E-66AF68A92D30}"/>
                </a:ext>
              </a:extLst>
            </p:cNvPr>
            <p:cNvCxnSpPr/>
            <p:nvPr/>
          </p:nvCxnSpPr>
          <p:spPr>
            <a:xfrm>
              <a:off x="6161883"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221F1A48-1B59-EF41-95BC-7A33ECB57513}"/>
                </a:ext>
              </a:extLst>
            </p:cNvPr>
            <p:cNvCxnSpPr/>
            <p:nvPr/>
          </p:nvCxnSpPr>
          <p:spPr>
            <a:xfrm>
              <a:off x="8842803"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EA9A4D56-D803-C545-AAFE-4B87A0D23465}"/>
                </a:ext>
              </a:extLst>
            </p:cNvPr>
            <p:cNvCxnSpPr/>
            <p:nvPr/>
          </p:nvCxnSpPr>
          <p:spPr>
            <a:xfrm>
              <a:off x="7541937"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grpSp>
      <p:sp>
        <p:nvSpPr>
          <p:cNvPr id="4" name="Slide Number Placeholder 3">
            <a:extLst>
              <a:ext uri="{FF2B5EF4-FFF2-40B4-BE49-F238E27FC236}">
                <a16:creationId xmlns:a16="http://schemas.microsoft.com/office/drawing/2014/main" id="{C15D678A-4D4D-7349-87EA-BB9587CE4DE1}"/>
              </a:ext>
            </a:extLst>
          </p:cNvPr>
          <p:cNvSpPr>
            <a:spLocks noGrp="1"/>
          </p:cNvSpPr>
          <p:nvPr>
            <p:ph type="sldNum" sz="quarter" idx="12"/>
          </p:nvPr>
        </p:nvSpPr>
        <p:spPr/>
        <p:txBody>
          <a:bodyPr/>
          <a:lstStyle/>
          <a:p>
            <a:fld id="{39E65F0E-D8D0-8548-A870-8F1E432EFAAD}" type="slidenum">
              <a:rPr lang="en-US" smtClean="0"/>
              <a:pPr/>
              <a:t>16</a:t>
            </a:fld>
            <a:endParaRPr lang="en-US"/>
          </a:p>
        </p:txBody>
      </p:sp>
      <p:sp>
        <p:nvSpPr>
          <p:cNvPr id="6" name="TextBox 5">
            <a:extLst>
              <a:ext uri="{FF2B5EF4-FFF2-40B4-BE49-F238E27FC236}">
                <a16:creationId xmlns:a16="http://schemas.microsoft.com/office/drawing/2014/main" id="{D983A2A6-B84F-D694-7AA2-C56EFD7DD4F6}"/>
              </a:ext>
            </a:extLst>
          </p:cNvPr>
          <p:cNvSpPr txBox="1"/>
          <p:nvPr/>
        </p:nvSpPr>
        <p:spPr>
          <a:xfrm>
            <a:off x="1235677" y="5880667"/>
            <a:ext cx="8576712" cy="461665"/>
          </a:xfrm>
          <a:prstGeom prst="rect">
            <a:avLst/>
          </a:prstGeom>
          <a:noFill/>
        </p:spPr>
        <p:txBody>
          <a:bodyPr wrap="square" rtlCol="0">
            <a:spAutoFit/>
          </a:bodyPr>
          <a:lstStyle/>
          <a:p>
            <a:pPr algn="l"/>
            <a:r>
              <a:rPr lang="en-US" sz="2400" b="0" dirty="0">
                <a:latin typeface="Candara" panose="020E0502030303020204" pitchFamily="34" charset="0"/>
                <a:ea typeface="Helvetica" charset="0"/>
                <a:cs typeface="Helvetica" charset="0"/>
              </a:rPr>
              <a:t>E                 N                  N              E                  N                 E                E</a:t>
            </a:r>
          </a:p>
        </p:txBody>
      </p:sp>
    </p:spTree>
    <p:extLst>
      <p:ext uri="{BB962C8B-B14F-4D97-AF65-F5344CB8AC3E}">
        <p14:creationId xmlns:p14="http://schemas.microsoft.com/office/powerpoint/2010/main" val="6207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54CC7-64A7-4498-072A-305E997C0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21A8C-786A-CCBF-6951-122355A71485}"/>
              </a:ext>
            </a:extLst>
          </p:cNvPr>
          <p:cNvSpPr>
            <a:spLocks noGrp="1"/>
          </p:cNvSpPr>
          <p:nvPr>
            <p:ph type="title"/>
          </p:nvPr>
        </p:nvSpPr>
        <p:spPr>
          <a:xfrm>
            <a:off x="413320" y="275889"/>
            <a:ext cx="10972800" cy="878301"/>
          </a:xfrm>
        </p:spPr>
        <p:txBody>
          <a:bodyPr/>
          <a:lstStyle/>
          <a:p>
            <a:r>
              <a:rPr lang="en-US" dirty="0"/>
              <a:t>Counting</a:t>
            </a:r>
            <a:r>
              <a:rPr lang="en-US" i="1" dirty="0"/>
              <a:t> </a:t>
            </a:r>
            <a:r>
              <a:rPr lang="en-US" dirty="0"/>
              <a:t>Paths - possible answers?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E28B99B-12FD-EE74-6D94-897771C4B12D}"/>
                  </a:ext>
                </a:extLst>
              </p:cNvPr>
              <p:cNvSpPr txBox="1">
                <a:spLocks/>
              </p:cNvSpPr>
              <p:nvPr/>
            </p:nvSpPr>
            <p:spPr>
              <a:xfrm>
                <a:off x="256730" y="1589228"/>
                <a:ext cx="10972800" cy="4949685"/>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How many ways are there to walk from 1</a:t>
                </a:r>
                <a:r>
                  <a:rPr lang="en-US" baseline="30000" dirty="0"/>
                  <a:t>st</a:t>
                </a:r>
                <a:r>
                  <a:rPr lang="en-US" dirty="0"/>
                  <a:t> and Spring to 5</a:t>
                </a:r>
                <a:r>
                  <a:rPr lang="en-US" baseline="30000" dirty="0"/>
                  <a:t>th</a:t>
                </a:r>
                <a:r>
                  <a:rPr lang="en-US" dirty="0"/>
                  <a:t> and Pine only travelling north or east?</a:t>
                </a:r>
              </a:p>
              <a:p>
                <a:pPr marL="400050" lvl="1" indent="0">
                  <a:buNone/>
                </a:pPr>
                <a:endParaRPr lang="en-US" dirty="0">
                  <a:ea typeface="Helvetica" charset="0"/>
                  <a:cs typeface="Helvetica" charset="0"/>
                </a:endParaRPr>
              </a:p>
              <a:p>
                <a:pPr marL="400050" lvl="1" indent="0">
                  <a:buNone/>
                </a:pPr>
                <a:r>
                  <a:rPr lang="en-US" sz="2400" u="sng" dirty="0">
                    <a:solidFill>
                      <a:srgbClr val="C00000"/>
                    </a:solidFill>
                    <a:ea typeface="Helvetica" charset="0"/>
                    <a:cs typeface="Helvetica" charset="0"/>
                  </a:rPr>
                  <a:t>Poll:</a:t>
                </a:r>
              </a:p>
              <a:p>
                <a:pPr marL="914400" lvl="1" indent="-514350">
                  <a:buAutoNum type="alphaUcPeriod"/>
                </a:pPr>
                <a14:m>
                  <m:oMath xmlns:m="http://schemas.openxmlformats.org/officeDocument/2006/math">
                    <m:sSup>
                      <m:sSupPr>
                        <m:ctrlPr>
                          <a:rPr lang="en-US" sz="2400" i="1" dirty="0">
                            <a:solidFill>
                              <a:srgbClr val="C00000"/>
                            </a:solidFill>
                            <a:latin typeface="Cambria Math" panose="02040503050406030204" pitchFamily="18" charset="0"/>
                            <a:ea typeface="Helvetica" charset="0"/>
                            <a:cs typeface="Helvetica" charset="0"/>
                          </a:rPr>
                        </m:ctrlPr>
                      </m:sSupPr>
                      <m:e>
                        <m:r>
                          <a:rPr lang="en-US" sz="2400" i="1" dirty="0">
                            <a:solidFill>
                              <a:srgbClr val="C00000"/>
                            </a:solidFill>
                            <a:latin typeface="Cambria Math" panose="02040503050406030204" pitchFamily="18" charset="0"/>
                            <a:ea typeface="Helvetica" charset="0"/>
                            <a:cs typeface="Helvetica" charset="0"/>
                          </a:rPr>
                          <m:t>2</m:t>
                        </m:r>
                      </m:e>
                      <m:sup>
                        <m:r>
                          <a:rPr lang="en-US" sz="2400" i="1" dirty="0">
                            <a:solidFill>
                              <a:srgbClr val="C00000"/>
                            </a:solidFill>
                            <a:latin typeface="Cambria Math" panose="02040503050406030204" pitchFamily="18" charset="0"/>
                            <a:ea typeface="Helvetica" charset="0"/>
                            <a:cs typeface="Helvetica" charset="0"/>
                          </a:rPr>
                          <m:t>7</m:t>
                        </m:r>
                      </m:sup>
                    </m:sSup>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f>
                      <m:fPr>
                        <m:ctrlPr>
                          <a:rPr lang="en-US" sz="2400" i="1" dirty="0">
                            <a:solidFill>
                              <a:srgbClr val="C00000"/>
                            </a:solidFill>
                            <a:latin typeface="Cambria Math" panose="02040503050406030204" pitchFamily="18" charset="0"/>
                            <a:ea typeface="Helvetica" charset="0"/>
                            <a:cs typeface="Helvetica" charset="0"/>
                          </a:rPr>
                        </m:ctrlPr>
                      </m:fPr>
                      <m:num>
                        <m:r>
                          <a:rPr lang="en-US" sz="2400" i="1" dirty="0">
                            <a:solidFill>
                              <a:srgbClr val="C00000"/>
                            </a:solidFill>
                            <a:latin typeface="Cambria Math" panose="02040503050406030204" pitchFamily="18" charset="0"/>
                            <a:ea typeface="Helvetica" charset="0"/>
                            <a:cs typeface="Helvetica" charset="0"/>
                          </a:rPr>
                          <m:t>7!</m:t>
                        </m:r>
                      </m:num>
                      <m:den>
                        <m:r>
                          <a:rPr lang="en-US" sz="2400" i="1" dirty="0">
                            <a:solidFill>
                              <a:srgbClr val="C00000"/>
                            </a:solidFill>
                            <a:latin typeface="Cambria Math" panose="02040503050406030204" pitchFamily="18" charset="0"/>
                            <a:ea typeface="Helvetica" charset="0"/>
                            <a:cs typeface="Helvetica" charset="0"/>
                          </a:rPr>
                          <m:t>4!</m:t>
                        </m:r>
                      </m:den>
                    </m:f>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7</m:t>
                            </m:r>
                          </m:num>
                          <m:den>
                            <m:r>
                              <a:rPr lang="en-US" sz="2400" i="1">
                                <a:solidFill>
                                  <a:srgbClr val="C00000"/>
                                </a:solidFill>
                                <a:latin typeface="Cambria Math" panose="02040503050406030204" pitchFamily="18" charset="0"/>
                              </a:rPr>
                              <m:t>4</m:t>
                            </m:r>
                          </m:den>
                        </m:f>
                      </m:e>
                    </m:d>
                    <m:r>
                      <a:rPr lang="en-US" sz="2400" i="1">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ea typeface="Helvetica" charset="0"/>
                            <a:cs typeface="Helvetica" charset="0"/>
                          </a:rPr>
                        </m:ctrlPr>
                      </m:fPr>
                      <m:num>
                        <m:r>
                          <a:rPr lang="en-US" sz="2400" i="1">
                            <a:solidFill>
                              <a:srgbClr val="C00000"/>
                            </a:solidFill>
                            <a:latin typeface="Cambria Math" panose="02040503050406030204" pitchFamily="18" charset="0"/>
                            <a:ea typeface="Helvetica" charset="0"/>
                            <a:cs typeface="Helvetica" charset="0"/>
                          </a:rPr>
                          <m:t>7!</m:t>
                        </m:r>
                      </m:num>
                      <m:den>
                        <m:r>
                          <a:rPr lang="en-US" sz="2400" i="1">
                            <a:solidFill>
                              <a:srgbClr val="C00000"/>
                            </a:solidFill>
                            <a:latin typeface="Cambria Math" panose="02040503050406030204" pitchFamily="18" charset="0"/>
                            <a:ea typeface="Helvetica" charset="0"/>
                            <a:cs typeface="Helvetica" charset="0"/>
                          </a:rPr>
                          <m:t>4!3!</m:t>
                        </m:r>
                      </m:den>
                    </m:f>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7</m:t>
                            </m:r>
                          </m:num>
                          <m:den>
                            <m:r>
                              <a:rPr lang="en-US" sz="2400" i="1">
                                <a:solidFill>
                                  <a:srgbClr val="C00000"/>
                                </a:solidFill>
                                <a:latin typeface="Cambria Math" panose="02040503050406030204" pitchFamily="18" charset="0"/>
                              </a:rPr>
                              <m:t>3</m:t>
                            </m:r>
                          </m:den>
                        </m:f>
                      </m:e>
                    </m:d>
                    <m:r>
                      <a:rPr lang="en-US" sz="2400" i="1">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ea typeface="Helvetica" charset="0"/>
                            <a:cs typeface="Helvetica" charset="0"/>
                          </a:rPr>
                        </m:ctrlPr>
                      </m:fPr>
                      <m:num>
                        <m:r>
                          <a:rPr lang="en-US" sz="2400" i="1">
                            <a:solidFill>
                              <a:srgbClr val="C00000"/>
                            </a:solidFill>
                            <a:latin typeface="Cambria Math" panose="02040503050406030204" pitchFamily="18" charset="0"/>
                            <a:ea typeface="Helvetica" charset="0"/>
                            <a:cs typeface="Helvetica" charset="0"/>
                          </a:rPr>
                          <m:t>7!</m:t>
                        </m:r>
                      </m:num>
                      <m:den>
                        <m:r>
                          <a:rPr lang="en-US" sz="2400" i="1">
                            <a:solidFill>
                              <a:srgbClr val="C00000"/>
                            </a:solidFill>
                            <a:latin typeface="Cambria Math" panose="02040503050406030204" pitchFamily="18" charset="0"/>
                            <a:ea typeface="Helvetica" charset="0"/>
                            <a:cs typeface="Helvetica" charset="0"/>
                          </a:rPr>
                          <m:t>3!4!</m:t>
                        </m:r>
                      </m:den>
                    </m:f>
                  </m:oMath>
                </a14:m>
                <a:endParaRPr lang="en-US" sz="2400" dirty="0"/>
              </a:p>
              <a:p>
                <a:pPr marL="0" indent="0">
                  <a:buNone/>
                </a:pPr>
                <a:endParaRPr lang="en-US" dirty="0"/>
              </a:p>
            </p:txBody>
          </p:sp>
        </mc:Choice>
        <mc:Fallback xmlns="">
          <p:sp>
            <p:nvSpPr>
              <p:cNvPr id="5" name="Content Placeholder 2">
                <a:extLst>
                  <a:ext uri="{FF2B5EF4-FFF2-40B4-BE49-F238E27FC236}">
                    <a16:creationId xmlns:a16="http://schemas.microsoft.com/office/drawing/2014/main" id="{2E28B99B-12FD-EE74-6D94-897771C4B12D}"/>
                  </a:ext>
                </a:extLst>
              </p:cNvPr>
              <p:cNvSpPr txBox="1">
                <a:spLocks noRot="1" noChangeAspect="1" noMove="1" noResize="1" noEditPoints="1" noAdjustHandles="1" noChangeArrowheads="1" noChangeShapeType="1" noTextEdit="1"/>
              </p:cNvSpPr>
              <p:nvPr/>
            </p:nvSpPr>
            <p:spPr>
              <a:xfrm>
                <a:off x="256730" y="1589228"/>
                <a:ext cx="10972800" cy="4949685"/>
              </a:xfrm>
              <a:prstGeom prst="rect">
                <a:avLst/>
              </a:prstGeom>
              <a:blipFill>
                <a:blip r:embed="rId3"/>
                <a:stretch>
                  <a:fillRect l="-1387" t="-1535"/>
                </a:stretch>
              </a:blipFill>
            </p:spPr>
            <p:txBody>
              <a:bodyPr/>
              <a:lstStyle/>
              <a:p>
                <a:r>
                  <a:rPr lang="en-US">
                    <a:noFill/>
                  </a:rPr>
                  <a:t> </a:t>
                </a:r>
              </a:p>
            </p:txBody>
          </p:sp>
        </mc:Fallback>
      </mc:AlternateContent>
      <p:grpSp>
        <p:nvGrpSpPr>
          <p:cNvPr id="72" name="Group 71" descr="A map of a small portion of downtown Seattle betwen 1st and Spring and 4th and Pine. There is one possible path outlined that goes from 1st and Spring to 5th and Pine and it is E, N, N, E, N, E, E. (where E stands for “east” and N stands for “north”)">
            <a:extLst>
              <a:ext uri="{FF2B5EF4-FFF2-40B4-BE49-F238E27FC236}">
                <a16:creationId xmlns:a16="http://schemas.microsoft.com/office/drawing/2014/main" id="{C2C2755E-F85B-FAD8-466F-49885A36BA35}"/>
              </a:ext>
            </a:extLst>
          </p:cNvPr>
          <p:cNvGrpSpPr/>
          <p:nvPr/>
        </p:nvGrpSpPr>
        <p:grpSpPr>
          <a:xfrm>
            <a:off x="6428736" y="3140104"/>
            <a:ext cx="4957384" cy="2426372"/>
            <a:chOff x="2436947" y="2529354"/>
            <a:chExt cx="4957384" cy="2426372"/>
          </a:xfrm>
        </p:grpSpPr>
        <p:grpSp>
          <p:nvGrpSpPr>
            <p:cNvPr id="74" name="Group 73">
              <a:extLst>
                <a:ext uri="{FF2B5EF4-FFF2-40B4-BE49-F238E27FC236}">
                  <a16:creationId xmlns:a16="http://schemas.microsoft.com/office/drawing/2014/main" id="{EFA062AD-842E-6BD3-459E-3917A603ED23}"/>
                </a:ext>
              </a:extLst>
            </p:cNvPr>
            <p:cNvGrpSpPr/>
            <p:nvPr/>
          </p:nvGrpSpPr>
          <p:grpSpPr>
            <a:xfrm>
              <a:off x="2657672" y="2571750"/>
              <a:ext cx="4736659" cy="2383976"/>
              <a:chOff x="2419879" y="2622502"/>
              <a:chExt cx="6328628" cy="3738166"/>
            </a:xfrm>
          </p:grpSpPr>
          <p:grpSp>
            <p:nvGrpSpPr>
              <p:cNvPr id="80" name="Group 79">
                <a:extLst>
                  <a:ext uri="{FF2B5EF4-FFF2-40B4-BE49-F238E27FC236}">
                    <a16:creationId xmlns:a16="http://schemas.microsoft.com/office/drawing/2014/main" id="{F49345DB-2D20-0386-0267-F4F82384291E}"/>
                  </a:ext>
                </a:extLst>
              </p:cNvPr>
              <p:cNvGrpSpPr/>
              <p:nvPr/>
            </p:nvGrpSpPr>
            <p:grpSpPr>
              <a:xfrm>
                <a:off x="2555755" y="2795377"/>
                <a:ext cx="3815123" cy="2900723"/>
                <a:chOff x="1804555" y="3252210"/>
                <a:chExt cx="3815123" cy="2900723"/>
              </a:xfrm>
              <a:solidFill>
                <a:srgbClr val="000098"/>
              </a:solidFill>
            </p:grpSpPr>
            <p:sp>
              <p:nvSpPr>
                <p:cNvPr id="95" name="Rectangle 94">
                  <a:extLst>
                    <a:ext uri="{FF2B5EF4-FFF2-40B4-BE49-F238E27FC236}">
                      <a16:creationId xmlns:a16="http://schemas.microsoft.com/office/drawing/2014/main" id="{CA143FAC-29BA-7A2C-3F50-ADF283AFB8FA}"/>
                    </a:ext>
                  </a:extLst>
                </p:cNvPr>
                <p:cNvSpPr/>
                <p:nvPr/>
              </p:nvSpPr>
              <p:spPr>
                <a:xfrm>
                  <a:off x="18807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Rectangle 96">
                  <a:extLst>
                    <a:ext uri="{FF2B5EF4-FFF2-40B4-BE49-F238E27FC236}">
                      <a16:creationId xmlns:a16="http://schemas.microsoft.com/office/drawing/2014/main" id="{DB3FCD76-4FAF-3458-4EED-1073A0013CA3}"/>
                    </a:ext>
                  </a:extLst>
                </p:cNvPr>
                <p:cNvSpPr/>
                <p:nvPr/>
              </p:nvSpPr>
              <p:spPr>
                <a:xfrm>
                  <a:off x="27951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a:extLst>
                    <a:ext uri="{FF2B5EF4-FFF2-40B4-BE49-F238E27FC236}">
                      <a16:creationId xmlns:a16="http://schemas.microsoft.com/office/drawing/2014/main" id="{CC9BF5DD-53FB-8E20-1310-2CBA1F209984}"/>
                    </a:ext>
                  </a:extLst>
                </p:cNvPr>
                <p:cNvSpPr/>
                <p:nvPr/>
              </p:nvSpPr>
              <p:spPr>
                <a:xfrm>
                  <a:off x="27951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Rectangle 98">
                  <a:extLst>
                    <a:ext uri="{FF2B5EF4-FFF2-40B4-BE49-F238E27FC236}">
                      <a16:creationId xmlns:a16="http://schemas.microsoft.com/office/drawing/2014/main" id="{C31C8CF1-FDF4-5BA2-3032-A4C99317EE50}"/>
                    </a:ext>
                  </a:extLst>
                </p:cNvPr>
                <p:cNvSpPr/>
                <p:nvPr/>
              </p:nvSpPr>
              <p:spPr>
                <a:xfrm>
                  <a:off x="18807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Rectangle 100">
                  <a:extLst>
                    <a:ext uri="{FF2B5EF4-FFF2-40B4-BE49-F238E27FC236}">
                      <a16:creationId xmlns:a16="http://schemas.microsoft.com/office/drawing/2014/main" id="{D77E0985-9788-D371-C84D-782B637C3D63}"/>
                    </a:ext>
                  </a:extLst>
                </p:cNvPr>
                <p:cNvSpPr/>
                <p:nvPr/>
              </p:nvSpPr>
              <p:spPr>
                <a:xfrm>
                  <a:off x="37095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Rectangle 101">
                  <a:extLst>
                    <a:ext uri="{FF2B5EF4-FFF2-40B4-BE49-F238E27FC236}">
                      <a16:creationId xmlns:a16="http://schemas.microsoft.com/office/drawing/2014/main" id="{08530DF7-EE60-AF8D-D995-EABFF896E9A6}"/>
                    </a:ext>
                  </a:extLst>
                </p:cNvPr>
                <p:cNvSpPr/>
                <p:nvPr/>
              </p:nvSpPr>
              <p:spPr>
                <a:xfrm>
                  <a:off x="46239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Rectangle 103">
                  <a:extLst>
                    <a:ext uri="{FF2B5EF4-FFF2-40B4-BE49-F238E27FC236}">
                      <a16:creationId xmlns:a16="http://schemas.microsoft.com/office/drawing/2014/main" id="{DD10BA9C-4C53-5AA1-22CF-EC7A112DA08E}"/>
                    </a:ext>
                  </a:extLst>
                </p:cNvPr>
                <p:cNvSpPr/>
                <p:nvPr/>
              </p:nvSpPr>
              <p:spPr>
                <a:xfrm>
                  <a:off x="46239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Rectangle 104">
                  <a:extLst>
                    <a:ext uri="{FF2B5EF4-FFF2-40B4-BE49-F238E27FC236}">
                      <a16:creationId xmlns:a16="http://schemas.microsoft.com/office/drawing/2014/main" id="{7DA4D10F-7710-A662-0DEE-AC889D85254D}"/>
                    </a:ext>
                  </a:extLst>
                </p:cNvPr>
                <p:cNvSpPr/>
                <p:nvPr/>
              </p:nvSpPr>
              <p:spPr>
                <a:xfrm>
                  <a:off x="37095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Rectangle 105">
                  <a:extLst>
                    <a:ext uri="{FF2B5EF4-FFF2-40B4-BE49-F238E27FC236}">
                      <a16:creationId xmlns:a16="http://schemas.microsoft.com/office/drawing/2014/main" id="{B6534B2D-A227-6002-2CC7-96645E0FD088}"/>
                    </a:ext>
                  </a:extLst>
                </p:cNvPr>
                <p:cNvSpPr/>
                <p:nvPr/>
              </p:nvSpPr>
              <p:spPr>
                <a:xfrm>
                  <a:off x="18807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Rectangle 107">
                  <a:extLst>
                    <a:ext uri="{FF2B5EF4-FFF2-40B4-BE49-F238E27FC236}">
                      <a16:creationId xmlns:a16="http://schemas.microsoft.com/office/drawing/2014/main" id="{C1A398BB-9C82-FD44-A5D7-8607357C370B}"/>
                    </a:ext>
                  </a:extLst>
                </p:cNvPr>
                <p:cNvSpPr/>
                <p:nvPr/>
              </p:nvSpPr>
              <p:spPr>
                <a:xfrm>
                  <a:off x="27951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Rectangle 108">
                  <a:extLst>
                    <a:ext uri="{FF2B5EF4-FFF2-40B4-BE49-F238E27FC236}">
                      <a16:creationId xmlns:a16="http://schemas.microsoft.com/office/drawing/2014/main" id="{C2468314-370A-11C0-EA9D-D94C1F00543B}"/>
                    </a:ext>
                  </a:extLst>
                </p:cNvPr>
                <p:cNvSpPr/>
                <p:nvPr/>
              </p:nvSpPr>
              <p:spPr>
                <a:xfrm>
                  <a:off x="37095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Rectangle 109">
                  <a:extLst>
                    <a:ext uri="{FF2B5EF4-FFF2-40B4-BE49-F238E27FC236}">
                      <a16:creationId xmlns:a16="http://schemas.microsoft.com/office/drawing/2014/main" id="{B20F6D75-7DE5-47AA-DBD7-D32A6E5F42A1}"/>
                    </a:ext>
                  </a:extLst>
                </p:cNvPr>
                <p:cNvSpPr/>
                <p:nvPr/>
              </p:nvSpPr>
              <p:spPr>
                <a:xfrm>
                  <a:off x="46239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 name="Oval 111">
                  <a:extLst>
                    <a:ext uri="{FF2B5EF4-FFF2-40B4-BE49-F238E27FC236}">
                      <a16:creationId xmlns:a16="http://schemas.microsoft.com/office/drawing/2014/main" id="{86E2B99C-E5DE-9AE3-E0F1-3C7B5E088E16}"/>
                    </a:ext>
                  </a:extLst>
                </p:cNvPr>
                <p:cNvSpPr/>
                <p:nvPr/>
              </p:nvSpPr>
              <p:spPr>
                <a:xfrm>
                  <a:off x="18045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3" name="Oval 112">
                  <a:extLst>
                    <a:ext uri="{FF2B5EF4-FFF2-40B4-BE49-F238E27FC236}">
                      <a16:creationId xmlns:a16="http://schemas.microsoft.com/office/drawing/2014/main" id="{8F02B588-FDBC-8365-869E-E65D1859E61D}"/>
                    </a:ext>
                  </a:extLst>
                </p:cNvPr>
                <p:cNvSpPr/>
                <p:nvPr/>
              </p:nvSpPr>
              <p:spPr>
                <a:xfrm>
                  <a:off x="27189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5" name="Oval 114">
                  <a:extLst>
                    <a:ext uri="{FF2B5EF4-FFF2-40B4-BE49-F238E27FC236}">
                      <a16:creationId xmlns:a16="http://schemas.microsoft.com/office/drawing/2014/main" id="{478C9A2C-1DC3-19B5-B6DC-08B5A61FA21A}"/>
                    </a:ext>
                  </a:extLst>
                </p:cNvPr>
                <p:cNvSpPr/>
                <p:nvPr/>
              </p:nvSpPr>
              <p:spPr>
                <a:xfrm>
                  <a:off x="36333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6" name="Oval 115">
                  <a:extLst>
                    <a:ext uri="{FF2B5EF4-FFF2-40B4-BE49-F238E27FC236}">
                      <a16:creationId xmlns:a16="http://schemas.microsoft.com/office/drawing/2014/main" id="{C432F2DF-6927-801B-1F87-3CF693D5730B}"/>
                    </a:ext>
                  </a:extLst>
                </p:cNvPr>
                <p:cNvSpPr/>
                <p:nvPr/>
              </p:nvSpPr>
              <p:spPr>
                <a:xfrm>
                  <a:off x="45477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8" name="Oval 117">
                  <a:extLst>
                    <a:ext uri="{FF2B5EF4-FFF2-40B4-BE49-F238E27FC236}">
                      <a16:creationId xmlns:a16="http://schemas.microsoft.com/office/drawing/2014/main" id="{8A35F47C-1F03-8E99-6A0C-43EA386E0B01}"/>
                    </a:ext>
                  </a:extLst>
                </p:cNvPr>
                <p:cNvSpPr/>
                <p:nvPr/>
              </p:nvSpPr>
              <p:spPr>
                <a:xfrm>
                  <a:off x="18045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A6AD0B67-F19F-B725-087B-317D0D09FA7E}"/>
                    </a:ext>
                  </a:extLst>
                </p:cNvPr>
                <p:cNvSpPr/>
                <p:nvPr/>
              </p:nvSpPr>
              <p:spPr>
                <a:xfrm>
                  <a:off x="18045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1" name="Oval 120">
                  <a:extLst>
                    <a:ext uri="{FF2B5EF4-FFF2-40B4-BE49-F238E27FC236}">
                      <a16:creationId xmlns:a16="http://schemas.microsoft.com/office/drawing/2014/main" id="{ED8295A3-7475-219B-F920-09DB95C8D05D}"/>
                    </a:ext>
                  </a:extLst>
                </p:cNvPr>
                <p:cNvSpPr/>
                <p:nvPr/>
              </p:nvSpPr>
              <p:spPr>
                <a:xfrm>
                  <a:off x="27189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84B7D37E-46AD-5EF2-C983-E2783800F390}"/>
                    </a:ext>
                  </a:extLst>
                </p:cNvPr>
                <p:cNvSpPr/>
                <p:nvPr/>
              </p:nvSpPr>
              <p:spPr>
                <a:xfrm>
                  <a:off x="27189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4" name="Oval 123">
                  <a:extLst>
                    <a:ext uri="{FF2B5EF4-FFF2-40B4-BE49-F238E27FC236}">
                      <a16:creationId xmlns:a16="http://schemas.microsoft.com/office/drawing/2014/main" id="{BF21A398-83E8-4F25-FAB1-8589BF4E5027}"/>
                    </a:ext>
                  </a:extLst>
                </p:cNvPr>
                <p:cNvSpPr/>
                <p:nvPr/>
              </p:nvSpPr>
              <p:spPr>
                <a:xfrm>
                  <a:off x="36333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5" name="Oval 124">
                  <a:extLst>
                    <a:ext uri="{FF2B5EF4-FFF2-40B4-BE49-F238E27FC236}">
                      <a16:creationId xmlns:a16="http://schemas.microsoft.com/office/drawing/2014/main" id="{9AF57665-D6B7-0E3A-67E9-FBC9EA02DF0D}"/>
                    </a:ext>
                  </a:extLst>
                </p:cNvPr>
                <p:cNvSpPr/>
                <p:nvPr/>
              </p:nvSpPr>
              <p:spPr>
                <a:xfrm>
                  <a:off x="36333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D1042DF-8CC8-C74C-92E1-7C8FCCA47D5C}"/>
                    </a:ext>
                  </a:extLst>
                </p:cNvPr>
                <p:cNvSpPr/>
                <p:nvPr/>
              </p:nvSpPr>
              <p:spPr>
                <a:xfrm>
                  <a:off x="45477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1DC084B6-606C-F762-07F1-B9A60DB6A28C}"/>
                    </a:ext>
                  </a:extLst>
                </p:cNvPr>
                <p:cNvSpPr/>
                <p:nvPr/>
              </p:nvSpPr>
              <p:spPr>
                <a:xfrm>
                  <a:off x="45477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0ACCD065-3B3A-24B4-76CD-1441E4541CE1}"/>
                    </a:ext>
                  </a:extLst>
                </p:cNvPr>
                <p:cNvSpPr/>
                <p:nvPr/>
              </p:nvSpPr>
              <p:spPr>
                <a:xfrm>
                  <a:off x="180686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0" name="Oval 129">
                  <a:extLst>
                    <a:ext uri="{FF2B5EF4-FFF2-40B4-BE49-F238E27FC236}">
                      <a16:creationId xmlns:a16="http://schemas.microsoft.com/office/drawing/2014/main" id="{4C17D1D4-6064-097A-29C1-820B0E043E62}"/>
                    </a:ext>
                  </a:extLst>
                </p:cNvPr>
                <p:cNvSpPr/>
                <p:nvPr/>
              </p:nvSpPr>
              <p:spPr>
                <a:xfrm>
                  <a:off x="270779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1" name="Oval 130">
                  <a:extLst>
                    <a:ext uri="{FF2B5EF4-FFF2-40B4-BE49-F238E27FC236}">
                      <a16:creationId xmlns:a16="http://schemas.microsoft.com/office/drawing/2014/main" id="{F438CC64-4330-BE4D-BB2D-DA9184E67ACE}"/>
                    </a:ext>
                  </a:extLst>
                </p:cNvPr>
                <p:cNvSpPr/>
                <p:nvPr/>
              </p:nvSpPr>
              <p:spPr>
                <a:xfrm>
                  <a:off x="3629145"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2" name="Oval 131">
                  <a:extLst>
                    <a:ext uri="{FF2B5EF4-FFF2-40B4-BE49-F238E27FC236}">
                      <a16:creationId xmlns:a16="http://schemas.microsoft.com/office/drawing/2014/main" id="{3BDBB4D3-858C-6B71-95E6-F06B7E5E1D58}"/>
                    </a:ext>
                  </a:extLst>
                </p:cNvPr>
                <p:cNvSpPr/>
                <p:nvPr/>
              </p:nvSpPr>
              <p:spPr>
                <a:xfrm>
                  <a:off x="4551770"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3" name="Oval 132">
                  <a:extLst>
                    <a:ext uri="{FF2B5EF4-FFF2-40B4-BE49-F238E27FC236}">
                      <a16:creationId xmlns:a16="http://schemas.microsoft.com/office/drawing/2014/main" id="{E55AF07D-0F3F-039B-82D0-28D6731C2B52}"/>
                    </a:ext>
                  </a:extLst>
                </p:cNvPr>
                <p:cNvSpPr/>
                <p:nvPr/>
              </p:nvSpPr>
              <p:spPr>
                <a:xfrm>
                  <a:off x="5464728" y="325718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4" name="Oval 133">
                  <a:extLst>
                    <a:ext uri="{FF2B5EF4-FFF2-40B4-BE49-F238E27FC236}">
                      <a16:creationId xmlns:a16="http://schemas.microsoft.com/office/drawing/2014/main" id="{11BBD981-C9A9-F18E-1393-0A04FD72DCB8}"/>
                    </a:ext>
                  </a:extLst>
                </p:cNvPr>
                <p:cNvSpPr/>
                <p:nvPr/>
              </p:nvSpPr>
              <p:spPr>
                <a:xfrm>
                  <a:off x="5462539"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5" name="Oval 134">
                  <a:extLst>
                    <a:ext uri="{FF2B5EF4-FFF2-40B4-BE49-F238E27FC236}">
                      <a16:creationId xmlns:a16="http://schemas.microsoft.com/office/drawing/2014/main" id="{D66A90F0-B6E3-291D-2E8D-EDA40DCB9F9A}"/>
                    </a:ext>
                  </a:extLst>
                </p:cNvPr>
                <p:cNvSpPr/>
                <p:nvPr/>
              </p:nvSpPr>
              <p:spPr>
                <a:xfrm>
                  <a:off x="5467278" y="508356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6" name="Oval 135">
                  <a:extLst>
                    <a:ext uri="{FF2B5EF4-FFF2-40B4-BE49-F238E27FC236}">
                      <a16:creationId xmlns:a16="http://schemas.microsoft.com/office/drawing/2014/main" id="{E3AF265B-FABE-7503-23F1-9C30DE224488}"/>
                    </a:ext>
                  </a:extLst>
                </p:cNvPr>
                <p:cNvSpPr/>
                <p:nvPr/>
              </p:nvSpPr>
              <p:spPr>
                <a:xfrm>
                  <a:off x="5456526" y="415710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82" name="Text Box 52">
                <a:extLst>
                  <a:ext uri="{FF2B5EF4-FFF2-40B4-BE49-F238E27FC236}">
                    <a16:creationId xmlns:a16="http://schemas.microsoft.com/office/drawing/2014/main" id="{5AF1F339-3B38-238C-E86A-DB9D5DCCB050}"/>
                  </a:ext>
                </a:extLst>
              </p:cNvPr>
              <p:cNvSpPr txBox="1">
                <a:spLocks noChangeArrowheads="1"/>
              </p:cNvSpPr>
              <p:nvPr/>
            </p:nvSpPr>
            <p:spPr bwMode="auto">
              <a:xfrm>
                <a:off x="6428005" y="2622502"/>
                <a:ext cx="2275476" cy="627388"/>
              </a:xfrm>
              <a:prstGeom prst="rect">
                <a:avLst/>
              </a:prstGeom>
              <a:noFill/>
              <a:ln w="15875">
                <a:noFill/>
                <a:miter lim="800000"/>
                <a:headEnd/>
                <a:tailEnd/>
              </a:ln>
            </p:spPr>
            <p:txBody>
              <a:bodyPr wrap="square">
                <a:spAutoFit/>
              </a:bodyPr>
              <a:lstStyle/>
              <a:p>
                <a:pPr algn="l"/>
                <a:r>
                  <a:rPr lang="en-US" sz="2000" u="none" dirty="0"/>
                  <a:t>Pine</a:t>
                </a:r>
              </a:p>
            </p:txBody>
          </p:sp>
          <p:sp>
            <p:nvSpPr>
              <p:cNvPr id="83" name="Text Box 52">
                <a:extLst>
                  <a:ext uri="{FF2B5EF4-FFF2-40B4-BE49-F238E27FC236}">
                    <a16:creationId xmlns:a16="http://schemas.microsoft.com/office/drawing/2014/main" id="{26E8C592-8E0D-1515-DD8D-DE81C6A1E388}"/>
                  </a:ext>
                </a:extLst>
              </p:cNvPr>
              <p:cNvSpPr txBox="1">
                <a:spLocks noChangeArrowheads="1"/>
              </p:cNvSpPr>
              <p:nvPr/>
            </p:nvSpPr>
            <p:spPr bwMode="auto">
              <a:xfrm>
                <a:off x="6415424" y="3448167"/>
                <a:ext cx="2275476" cy="627388"/>
              </a:xfrm>
              <a:prstGeom prst="rect">
                <a:avLst/>
              </a:prstGeom>
              <a:noFill/>
              <a:ln w="15875">
                <a:noFill/>
                <a:miter lim="800000"/>
                <a:headEnd/>
                <a:tailEnd/>
              </a:ln>
            </p:spPr>
            <p:txBody>
              <a:bodyPr wrap="square">
                <a:spAutoFit/>
              </a:bodyPr>
              <a:lstStyle/>
              <a:p>
                <a:pPr algn="l"/>
                <a:r>
                  <a:rPr lang="en-US" sz="2000" u="none" dirty="0"/>
                  <a:t>Pike</a:t>
                </a:r>
              </a:p>
            </p:txBody>
          </p:sp>
          <p:sp>
            <p:nvSpPr>
              <p:cNvPr id="85" name="Text Box 52">
                <a:extLst>
                  <a:ext uri="{FF2B5EF4-FFF2-40B4-BE49-F238E27FC236}">
                    <a16:creationId xmlns:a16="http://schemas.microsoft.com/office/drawing/2014/main" id="{F61378E4-0C42-967B-3F4C-61C666C661DC}"/>
                  </a:ext>
                </a:extLst>
              </p:cNvPr>
              <p:cNvSpPr txBox="1">
                <a:spLocks noChangeArrowheads="1"/>
              </p:cNvSpPr>
              <p:nvPr/>
            </p:nvSpPr>
            <p:spPr bwMode="auto">
              <a:xfrm>
                <a:off x="6473031" y="4365116"/>
                <a:ext cx="2275476" cy="627388"/>
              </a:xfrm>
              <a:prstGeom prst="rect">
                <a:avLst/>
              </a:prstGeom>
              <a:noFill/>
              <a:ln w="15875">
                <a:noFill/>
                <a:miter lim="800000"/>
                <a:headEnd/>
                <a:tailEnd/>
              </a:ln>
            </p:spPr>
            <p:txBody>
              <a:bodyPr wrap="square">
                <a:spAutoFit/>
              </a:bodyPr>
              <a:lstStyle/>
              <a:p>
                <a:pPr algn="l"/>
                <a:r>
                  <a:rPr lang="en-US" sz="2000" u="none" dirty="0"/>
                  <a:t>Union</a:t>
                </a:r>
              </a:p>
            </p:txBody>
          </p:sp>
          <p:sp>
            <p:nvSpPr>
              <p:cNvPr id="86" name="Text Box 52">
                <a:extLst>
                  <a:ext uri="{FF2B5EF4-FFF2-40B4-BE49-F238E27FC236}">
                    <a16:creationId xmlns:a16="http://schemas.microsoft.com/office/drawing/2014/main" id="{AECAB942-8E20-7F43-3095-AE8E9D95C1E4}"/>
                  </a:ext>
                </a:extLst>
              </p:cNvPr>
              <p:cNvSpPr txBox="1">
                <a:spLocks noChangeArrowheads="1"/>
              </p:cNvSpPr>
              <p:nvPr/>
            </p:nvSpPr>
            <p:spPr bwMode="auto">
              <a:xfrm>
                <a:off x="6473031" y="5282090"/>
                <a:ext cx="2275476" cy="627388"/>
              </a:xfrm>
              <a:prstGeom prst="rect">
                <a:avLst/>
              </a:prstGeom>
              <a:noFill/>
              <a:ln w="15875">
                <a:noFill/>
                <a:miter lim="800000"/>
                <a:headEnd/>
                <a:tailEnd/>
              </a:ln>
            </p:spPr>
            <p:txBody>
              <a:bodyPr wrap="square">
                <a:spAutoFit/>
              </a:bodyPr>
              <a:lstStyle/>
              <a:p>
                <a:pPr algn="l"/>
                <a:r>
                  <a:rPr lang="en-US" sz="2000" u="none" dirty="0"/>
                  <a:t>Spring</a:t>
                </a:r>
              </a:p>
            </p:txBody>
          </p:sp>
          <p:sp>
            <p:nvSpPr>
              <p:cNvPr id="88" name="Text Box 52">
                <a:extLst>
                  <a:ext uri="{FF2B5EF4-FFF2-40B4-BE49-F238E27FC236}">
                    <a16:creationId xmlns:a16="http://schemas.microsoft.com/office/drawing/2014/main" id="{9D5B0042-288C-D012-331A-3AEC107EAF60}"/>
                  </a:ext>
                </a:extLst>
              </p:cNvPr>
              <p:cNvSpPr txBox="1">
                <a:spLocks noChangeArrowheads="1"/>
              </p:cNvSpPr>
              <p:nvPr/>
            </p:nvSpPr>
            <p:spPr bwMode="auto">
              <a:xfrm>
                <a:off x="2419879" y="5728523"/>
                <a:ext cx="722156"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1</a:t>
                </a:r>
                <a:r>
                  <a:rPr lang="en-US" sz="1800" u="none" baseline="30000" dirty="0"/>
                  <a:t>st</a:t>
                </a:r>
                <a:endParaRPr lang="en-US" sz="1800" u="none" dirty="0"/>
              </a:p>
            </p:txBody>
          </p:sp>
          <p:sp>
            <p:nvSpPr>
              <p:cNvPr id="89" name="Text Box 52">
                <a:extLst>
                  <a:ext uri="{FF2B5EF4-FFF2-40B4-BE49-F238E27FC236}">
                    <a16:creationId xmlns:a16="http://schemas.microsoft.com/office/drawing/2014/main" id="{9ECFCB33-856F-EC13-6C74-E786AD3142C3}"/>
                  </a:ext>
                </a:extLst>
              </p:cNvPr>
              <p:cNvSpPr txBox="1">
                <a:spLocks noChangeArrowheads="1"/>
              </p:cNvSpPr>
              <p:nvPr/>
            </p:nvSpPr>
            <p:spPr bwMode="auto">
              <a:xfrm>
                <a:off x="3236708"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2</a:t>
                </a:r>
                <a:r>
                  <a:rPr lang="en-US" sz="1800" u="none" baseline="30000" dirty="0"/>
                  <a:t>nd</a:t>
                </a:r>
                <a:endParaRPr lang="en-US" sz="1800" u="none" dirty="0"/>
              </a:p>
            </p:txBody>
          </p:sp>
          <p:sp>
            <p:nvSpPr>
              <p:cNvPr id="91" name="Text Box 52">
                <a:extLst>
                  <a:ext uri="{FF2B5EF4-FFF2-40B4-BE49-F238E27FC236}">
                    <a16:creationId xmlns:a16="http://schemas.microsoft.com/office/drawing/2014/main" id="{D4E26A8D-51A7-E62C-4B87-08060B0747EC}"/>
                  </a:ext>
                </a:extLst>
              </p:cNvPr>
              <p:cNvSpPr txBox="1">
                <a:spLocks noChangeArrowheads="1"/>
              </p:cNvSpPr>
              <p:nvPr/>
            </p:nvSpPr>
            <p:spPr bwMode="auto">
              <a:xfrm>
                <a:off x="4188293"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3</a:t>
                </a:r>
                <a:r>
                  <a:rPr lang="en-US" sz="2000" u="none" baseline="30000" dirty="0"/>
                  <a:t>rd</a:t>
                </a:r>
                <a:endParaRPr lang="en-US" sz="2000" u="none" dirty="0"/>
              </a:p>
            </p:txBody>
          </p:sp>
          <p:sp>
            <p:nvSpPr>
              <p:cNvPr id="92" name="Text Box 52">
                <a:extLst>
                  <a:ext uri="{FF2B5EF4-FFF2-40B4-BE49-F238E27FC236}">
                    <a16:creationId xmlns:a16="http://schemas.microsoft.com/office/drawing/2014/main" id="{FFA46FD8-E1E0-8C7E-6708-6FF2F2F33BD6}"/>
                  </a:ext>
                </a:extLst>
              </p:cNvPr>
              <p:cNvSpPr txBox="1">
                <a:spLocks noChangeArrowheads="1"/>
              </p:cNvSpPr>
              <p:nvPr/>
            </p:nvSpPr>
            <p:spPr bwMode="auto">
              <a:xfrm>
                <a:off x="5080132"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4</a:t>
                </a:r>
                <a:r>
                  <a:rPr lang="en-US" sz="1800" u="none" baseline="30000" dirty="0"/>
                  <a:t>th</a:t>
                </a:r>
                <a:endParaRPr lang="en-US" sz="1800" u="none" dirty="0"/>
              </a:p>
            </p:txBody>
          </p:sp>
          <p:sp>
            <p:nvSpPr>
              <p:cNvPr id="94" name="Text Box 52">
                <a:extLst>
                  <a:ext uri="{FF2B5EF4-FFF2-40B4-BE49-F238E27FC236}">
                    <a16:creationId xmlns:a16="http://schemas.microsoft.com/office/drawing/2014/main" id="{ACCD4E92-9E6B-FFA0-9CFD-F33E55132672}"/>
                  </a:ext>
                </a:extLst>
              </p:cNvPr>
              <p:cNvSpPr txBox="1">
                <a:spLocks noChangeArrowheads="1"/>
              </p:cNvSpPr>
              <p:nvPr/>
            </p:nvSpPr>
            <p:spPr bwMode="auto">
              <a:xfrm>
                <a:off x="6001844"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5</a:t>
                </a:r>
                <a:r>
                  <a:rPr lang="en-US" sz="2000" u="none" baseline="30000" dirty="0"/>
                  <a:t>th</a:t>
                </a:r>
                <a:endParaRPr lang="en-US" sz="2000" u="none" dirty="0"/>
              </a:p>
            </p:txBody>
          </p:sp>
        </p:grpSp>
        <p:sp>
          <p:nvSpPr>
            <p:cNvPr id="75" name="Freeform 74">
              <a:extLst>
                <a:ext uri="{FF2B5EF4-FFF2-40B4-BE49-F238E27FC236}">
                  <a16:creationId xmlns:a16="http://schemas.microsoft.com/office/drawing/2014/main" id="{429AE035-84B3-88A8-4F0C-A098D35DDE98}"/>
                </a:ext>
              </a:extLst>
            </p:cNvPr>
            <p:cNvSpPr/>
            <p:nvPr/>
          </p:nvSpPr>
          <p:spPr bwMode="auto">
            <a:xfrm>
              <a:off x="2762474" y="2678634"/>
              <a:ext cx="2734366" cy="1882968"/>
            </a:xfrm>
            <a:custGeom>
              <a:avLst/>
              <a:gdLst>
                <a:gd name="connsiteX0" fmla="*/ 0 w 3561907"/>
                <a:gd name="connsiteY0" fmla="*/ 2728345 h 2889997"/>
                <a:gd name="connsiteX1" fmla="*/ 893135 w 3561907"/>
                <a:gd name="connsiteY1" fmla="*/ 2728345 h 2889997"/>
                <a:gd name="connsiteX2" fmla="*/ 956930 w 3561907"/>
                <a:gd name="connsiteY2" fmla="*/ 1048401 h 2889997"/>
                <a:gd name="connsiteX3" fmla="*/ 1839432 w 3561907"/>
                <a:gd name="connsiteY3" fmla="*/ 1005870 h 2889997"/>
                <a:gd name="connsiteX4" fmla="*/ 1956391 w 3561907"/>
                <a:gd name="connsiteY4" fmla="*/ 102103 h 2889997"/>
                <a:gd name="connsiteX5" fmla="*/ 3561907 w 3561907"/>
                <a:gd name="connsiteY5" fmla="*/ 59573 h 288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907" h="2889997">
                  <a:moveTo>
                    <a:pt x="0" y="2728345"/>
                  </a:moveTo>
                  <a:cubicBezTo>
                    <a:pt x="366823" y="2868340"/>
                    <a:pt x="733647" y="3008336"/>
                    <a:pt x="893135" y="2728345"/>
                  </a:cubicBezTo>
                  <a:cubicBezTo>
                    <a:pt x="1052623" y="2448354"/>
                    <a:pt x="799214" y="1335480"/>
                    <a:pt x="956930" y="1048401"/>
                  </a:cubicBezTo>
                  <a:cubicBezTo>
                    <a:pt x="1114646" y="761322"/>
                    <a:pt x="1672855" y="1163586"/>
                    <a:pt x="1839432" y="1005870"/>
                  </a:cubicBezTo>
                  <a:cubicBezTo>
                    <a:pt x="2006009" y="848154"/>
                    <a:pt x="1669312" y="259819"/>
                    <a:pt x="1956391" y="102103"/>
                  </a:cubicBezTo>
                  <a:cubicBezTo>
                    <a:pt x="2243470" y="-55613"/>
                    <a:pt x="2902688" y="1980"/>
                    <a:pt x="3561907" y="59573"/>
                  </a:cubicBezTo>
                </a:path>
              </a:pathLst>
            </a:custGeom>
            <a:noFill/>
            <a:ln w="76200" cap="flat" cmpd="sng" algn="ctr">
              <a:solidFill>
                <a:srgbClr val="FF0000">
                  <a:alpha val="42000"/>
                </a:srgb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0" b="0" i="0" u="sng" strike="noStrike" cap="none" normalizeH="0" baseline="0">
                <a:ln>
                  <a:noFill/>
                </a:ln>
                <a:solidFill>
                  <a:schemeClr val="tx1"/>
                </a:solidFill>
                <a:effectLst/>
                <a:latin typeface="Gill Sans MT Condensed" pitchFamily="34" charset="0"/>
                <a:cs typeface="Arial" charset="0"/>
              </a:endParaRPr>
            </a:p>
          </p:txBody>
        </p:sp>
        <p:pic>
          <p:nvPicPr>
            <p:cNvPr id="76" name="Picture 2" descr="http://blogs-images.forbes.com/elainewong/files/2011/01/0107_new-starbucks-logo_390x220.jpg">
              <a:extLst>
                <a:ext uri="{FF2B5EF4-FFF2-40B4-BE49-F238E27FC236}">
                  <a16:creationId xmlns:a16="http://schemas.microsoft.com/office/drawing/2014/main" id="{D354448F-E68A-A995-1BB9-78A6F47337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6947" y="3696042"/>
              <a:ext cx="728234" cy="468517"/>
            </a:xfrm>
            <a:prstGeom prst="rect">
              <a:avLst/>
            </a:prstGeom>
            <a:noFill/>
            <a:extLst>
              <a:ext uri="{909E8E84-426E-40dd-AFC4-6F175D3DCCD1}">
                <a14:hiddenFill xmlns="" xmlns:a14="http://schemas.microsoft.com/office/drawing/2010/main">
                  <a:solidFill>
                    <a:srgbClr val="FFFFFF"/>
                  </a:solidFill>
                </a14:hiddenFill>
              </a:ext>
            </a:extLst>
          </p:spPr>
        </p:pic>
        <p:pic>
          <p:nvPicPr>
            <p:cNvPr id="77" name="Picture 2" descr="http://blogs-images.forbes.com/elainewong/files/2011/01/0107_new-starbucks-logo_390x220.jpg">
              <a:extLst>
                <a:ext uri="{FF2B5EF4-FFF2-40B4-BE49-F238E27FC236}">
                  <a16:creationId xmlns:a16="http://schemas.microsoft.com/office/drawing/2014/main" id="{007B1AE4-D530-BD7B-E6AF-613E9195BE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514" y="3096572"/>
              <a:ext cx="728234" cy="468517"/>
            </a:xfrm>
            <a:prstGeom prst="rect">
              <a:avLst/>
            </a:prstGeom>
            <a:noFill/>
            <a:extLst>
              <a:ext uri="{909E8E84-426E-40dd-AFC4-6F175D3DCCD1}">
                <a14:hiddenFill xmlns="" xmlns:a14="http://schemas.microsoft.com/office/drawing/2010/main">
                  <a:solidFill>
                    <a:srgbClr val="FFFFFF"/>
                  </a:solidFill>
                </a14:hiddenFill>
              </a:ext>
            </a:extLst>
          </p:spPr>
        </p:pic>
        <p:pic>
          <p:nvPicPr>
            <p:cNvPr id="79" name="Picture 2" descr="http://blogs-images.forbes.com/elainewong/files/2011/01/0107_new-starbucks-logo_390x220.jpg">
              <a:extLst>
                <a:ext uri="{FF2B5EF4-FFF2-40B4-BE49-F238E27FC236}">
                  <a16:creationId xmlns:a16="http://schemas.microsoft.com/office/drawing/2014/main" id="{77575073-2C99-2F56-938E-A773ABF294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1485" y="2529354"/>
              <a:ext cx="728234" cy="468517"/>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 name="Group 2" descr="7 steps to be filled in, where each step is either a step north (N) or a step east (E)">
            <a:extLst>
              <a:ext uri="{FF2B5EF4-FFF2-40B4-BE49-F238E27FC236}">
                <a16:creationId xmlns:a16="http://schemas.microsoft.com/office/drawing/2014/main" id="{EDCB0A5C-609E-C867-E874-592D87E2D053}"/>
              </a:ext>
            </a:extLst>
          </p:cNvPr>
          <p:cNvGrpSpPr/>
          <p:nvPr/>
        </p:nvGrpSpPr>
        <p:grpSpPr>
          <a:xfrm>
            <a:off x="923222" y="6573237"/>
            <a:ext cx="8889167" cy="0"/>
            <a:chOff x="962470" y="5961413"/>
            <a:chExt cx="8889167" cy="0"/>
          </a:xfrm>
        </p:grpSpPr>
        <p:cxnSp>
          <p:nvCxnSpPr>
            <p:cNvPr id="12" name="Straight Connector 11">
              <a:extLst>
                <a:ext uri="{FF2B5EF4-FFF2-40B4-BE49-F238E27FC236}">
                  <a16:creationId xmlns:a16="http://schemas.microsoft.com/office/drawing/2014/main" id="{231B3F1E-F6D4-DB4C-F6AF-706C7704F2F7}"/>
                </a:ext>
              </a:extLst>
            </p:cNvPr>
            <p:cNvCxnSpPr/>
            <p:nvPr/>
          </p:nvCxnSpPr>
          <p:spPr>
            <a:xfrm>
              <a:off x="962470"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C2A51455-E7DA-A8C3-3F12-3430D26EFEFD}"/>
                </a:ext>
              </a:extLst>
            </p:cNvPr>
            <p:cNvCxnSpPr/>
            <p:nvPr/>
          </p:nvCxnSpPr>
          <p:spPr>
            <a:xfrm>
              <a:off x="4890886"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26CE4995-B942-B07E-C85E-445EF3CD0F17}"/>
                </a:ext>
              </a:extLst>
            </p:cNvPr>
            <p:cNvCxnSpPr/>
            <p:nvPr/>
          </p:nvCxnSpPr>
          <p:spPr>
            <a:xfrm>
              <a:off x="3643390"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09346A55-D6F7-592D-14CE-A6E69DC0BF4C}"/>
                </a:ext>
              </a:extLst>
            </p:cNvPr>
            <p:cNvCxnSpPr/>
            <p:nvPr/>
          </p:nvCxnSpPr>
          <p:spPr>
            <a:xfrm>
              <a:off x="2342524"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0C4F48F0-93AC-DE99-259F-C9029AE3B7DE}"/>
                </a:ext>
              </a:extLst>
            </p:cNvPr>
            <p:cNvCxnSpPr/>
            <p:nvPr/>
          </p:nvCxnSpPr>
          <p:spPr>
            <a:xfrm>
              <a:off x="6161883"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F49FD75F-3AAF-1D2C-9033-F8C765CFC56A}"/>
                </a:ext>
              </a:extLst>
            </p:cNvPr>
            <p:cNvCxnSpPr/>
            <p:nvPr/>
          </p:nvCxnSpPr>
          <p:spPr>
            <a:xfrm>
              <a:off x="8842803"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6D1C5897-10EC-1208-8AFD-FCC7844A284C}"/>
                </a:ext>
              </a:extLst>
            </p:cNvPr>
            <p:cNvCxnSpPr/>
            <p:nvPr/>
          </p:nvCxnSpPr>
          <p:spPr>
            <a:xfrm>
              <a:off x="7541937"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81FF91BF-2A0D-A130-004E-F2A36C5478E3}"/>
              </a:ext>
            </a:extLst>
          </p:cNvPr>
          <p:cNvSpPr txBox="1"/>
          <p:nvPr/>
        </p:nvSpPr>
        <p:spPr>
          <a:xfrm>
            <a:off x="8640526" y="239375"/>
            <a:ext cx="3982200" cy="769441"/>
          </a:xfrm>
          <a:prstGeom prst="rect">
            <a:avLst/>
          </a:prstGeom>
          <a:noFill/>
        </p:spPr>
        <p:txBody>
          <a:bodyPr wrap="square" rtlCol="0">
            <a:spAutoFit/>
          </a:bodyPr>
          <a:lstStyle/>
          <a:p>
            <a:r>
              <a:rPr lang="en-US" sz="2400" dirty="0">
                <a:hlinkClick r:id="rId5"/>
              </a:rPr>
              <a:t>PollEv.com/annakarlin185</a:t>
            </a:r>
            <a:endParaRPr lang="en-US" sz="2800" dirty="0">
              <a:solidFill>
                <a:srgbClr val="0070C0"/>
              </a:solidFill>
              <a:latin typeface="Candara" panose="020E0502030303020204" pitchFamily="34" charset="0"/>
            </a:endParaRPr>
          </a:p>
          <a:p>
            <a:endParaRPr lang="en-US" sz="2000" b="0" dirty="0">
              <a:latin typeface="Candara" panose="020E0502030303020204" pitchFamily="34" charset="0"/>
              <a:ea typeface="Helvetica" charset="0"/>
              <a:cs typeface="Helvetica" charset="0"/>
            </a:endParaRPr>
          </a:p>
        </p:txBody>
      </p:sp>
      <p:sp>
        <p:nvSpPr>
          <p:cNvPr id="7" name="TextBox 6">
            <a:extLst>
              <a:ext uri="{FF2B5EF4-FFF2-40B4-BE49-F238E27FC236}">
                <a16:creationId xmlns:a16="http://schemas.microsoft.com/office/drawing/2014/main" id="{5B7214D1-B43B-965F-2E20-568E3C1A9DD7}"/>
              </a:ext>
            </a:extLst>
          </p:cNvPr>
          <p:cNvSpPr txBox="1"/>
          <p:nvPr/>
        </p:nvSpPr>
        <p:spPr>
          <a:xfrm>
            <a:off x="1235677" y="6105098"/>
            <a:ext cx="8576712" cy="461665"/>
          </a:xfrm>
          <a:prstGeom prst="rect">
            <a:avLst/>
          </a:prstGeom>
          <a:noFill/>
        </p:spPr>
        <p:txBody>
          <a:bodyPr wrap="square" rtlCol="0">
            <a:spAutoFit/>
          </a:bodyPr>
          <a:lstStyle/>
          <a:p>
            <a:pPr algn="l"/>
            <a:r>
              <a:rPr lang="en-US" sz="2400" b="0" dirty="0">
                <a:latin typeface="Candara" panose="020E0502030303020204" pitchFamily="34" charset="0"/>
                <a:ea typeface="Helvetica" charset="0"/>
                <a:cs typeface="Helvetica" charset="0"/>
              </a:rPr>
              <a:t>E                 N                  N              E                  N                 E                E</a:t>
            </a:r>
          </a:p>
        </p:txBody>
      </p:sp>
    </p:spTree>
    <p:extLst>
      <p:ext uri="{BB962C8B-B14F-4D97-AF65-F5344CB8AC3E}">
        <p14:creationId xmlns:p14="http://schemas.microsoft.com/office/powerpoint/2010/main" val="132294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CF289-7EF3-96B6-5F4E-CD907F7CE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23D2B-FC8F-7916-4991-DE69568BE356}"/>
              </a:ext>
            </a:extLst>
          </p:cNvPr>
          <p:cNvSpPr>
            <a:spLocks noGrp="1"/>
          </p:cNvSpPr>
          <p:nvPr>
            <p:ph type="title"/>
          </p:nvPr>
        </p:nvSpPr>
        <p:spPr>
          <a:xfrm>
            <a:off x="413320" y="275889"/>
            <a:ext cx="10972800" cy="878301"/>
          </a:xfrm>
        </p:spPr>
        <p:txBody>
          <a:bodyPr/>
          <a:lstStyle/>
          <a:p>
            <a:r>
              <a:rPr lang="en-US" dirty="0"/>
              <a:t>Counting</a:t>
            </a:r>
            <a:r>
              <a:rPr lang="en-US" i="1" dirty="0"/>
              <a:t> </a:t>
            </a:r>
            <a:r>
              <a:rPr lang="en-US" dirty="0"/>
              <a:t>Paths - answers?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642046D6-6A6C-A9F4-8485-E93EA630CAB0}"/>
                  </a:ext>
                </a:extLst>
              </p:cNvPr>
              <p:cNvSpPr txBox="1">
                <a:spLocks/>
              </p:cNvSpPr>
              <p:nvPr/>
            </p:nvSpPr>
            <p:spPr>
              <a:xfrm>
                <a:off x="256730" y="1589228"/>
                <a:ext cx="10972800" cy="4949685"/>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How many ways are there to walk from 1</a:t>
                </a:r>
                <a:r>
                  <a:rPr lang="en-US" baseline="30000" dirty="0"/>
                  <a:t>st</a:t>
                </a:r>
                <a:r>
                  <a:rPr lang="en-US" dirty="0"/>
                  <a:t> and Spring to 5</a:t>
                </a:r>
                <a:r>
                  <a:rPr lang="en-US" baseline="30000" dirty="0"/>
                  <a:t>th</a:t>
                </a:r>
                <a:r>
                  <a:rPr lang="en-US" dirty="0"/>
                  <a:t> and Pine only travelling north or east?</a:t>
                </a:r>
              </a:p>
              <a:p>
                <a:pPr marL="400050" lvl="1" indent="0">
                  <a:buNone/>
                </a:pPr>
                <a:endParaRPr lang="en-US" dirty="0">
                  <a:ea typeface="Helvetica" charset="0"/>
                  <a:cs typeface="Helvetica" charset="0"/>
                </a:endParaRPr>
              </a:p>
              <a:p>
                <a:pPr marL="400050" lvl="1" indent="0">
                  <a:buNone/>
                </a:pPr>
                <a:r>
                  <a:rPr lang="en-US" sz="2400" u="sng" dirty="0">
                    <a:solidFill>
                      <a:srgbClr val="C00000"/>
                    </a:solidFill>
                    <a:ea typeface="Helvetica" charset="0"/>
                    <a:cs typeface="Helvetica" charset="0"/>
                  </a:rPr>
                  <a:t>Poll:</a:t>
                </a:r>
              </a:p>
              <a:p>
                <a:pPr marL="914400" lvl="1" indent="-514350">
                  <a:buAutoNum type="alphaUcPeriod"/>
                </a:pPr>
                <a14:m>
                  <m:oMath xmlns:m="http://schemas.openxmlformats.org/officeDocument/2006/math">
                    <m:sSup>
                      <m:sSupPr>
                        <m:ctrlPr>
                          <a:rPr lang="en-US" sz="2400" i="1" dirty="0">
                            <a:solidFill>
                              <a:srgbClr val="C00000"/>
                            </a:solidFill>
                            <a:latin typeface="Cambria Math" panose="02040503050406030204" pitchFamily="18" charset="0"/>
                            <a:ea typeface="Helvetica" charset="0"/>
                            <a:cs typeface="Helvetica" charset="0"/>
                          </a:rPr>
                        </m:ctrlPr>
                      </m:sSupPr>
                      <m:e>
                        <m:r>
                          <a:rPr lang="en-US" sz="2400" i="1" dirty="0">
                            <a:solidFill>
                              <a:srgbClr val="C00000"/>
                            </a:solidFill>
                            <a:latin typeface="Cambria Math" panose="02040503050406030204" pitchFamily="18" charset="0"/>
                            <a:ea typeface="Helvetica" charset="0"/>
                            <a:cs typeface="Helvetica" charset="0"/>
                          </a:rPr>
                          <m:t>2</m:t>
                        </m:r>
                      </m:e>
                      <m:sup>
                        <m:r>
                          <a:rPr lang="en-US" sz="2400" i="1" dirty="0">
                            <a:solidFill>
                              <a:srgbClr val="C00000"/>
                            </a:solidFill>
                            <a:latin typeface="Cambria Math" panose="02040503050406030204" pitchFamily="18" charset="0"/>
                            <a:ea typeface="Helvetica" charset="0"/>
                            <a:cs typeface="Helvetica" charset="0"/>
                          </a:rPr>
                          <m:t>7</m:t>
                        </m:r>
                      </m:sup>
                    </m:sSup>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f>
                      <m:fPr>
                        <m:ctrlPr>
                          <a:rPr lang="en-US" sz="2400" i="1" dirty="0">
                            <a:solidFill>
                              <a:srgbClr val="C00000"/>
                            </a:solidFill>
                            <a:latin typeface="Cambria Math" panose="02040503050406030204" pitchFamily="18" charset="0"/>
                            <a:ea typeface="Helvetica" charset="0"/>
                            <a:cs typeface="Helvetica" charset="0"/>
                          </a:rPr>
                        </m:ctrlPr>
                      </m:fPr>
                      <m:num>
                        <m:r>
                          <a:rPr lang="en-US" sz="2400" i="1" dirty="0">
                            <a:solidFill>
                              <a:srgbClr val="C00000"/>
                            </a:solidFill>
                            <a:latin typeface="Cambria Math" panose="02040503050406030204" pitchFamily="18" charset="0"/>
                            <a:ea typeface="Helvetica" charset="0"/>
                            <a:cs typeface="Helvetica" charset="0"/>
                          </a:rPr>
                          <m:t>7!</m:t>
                        </m:r>
                      </m:num>
                      <m:den>
                        <m:r>
                          <a:rPr lang="en-US" sz="2400" i="1" dirty="0">
                            <a:solidFill>
                              <a:srgbClr val="C00000"/>
                            </a:solidFill>
                            <a:latin typeface="Cambria Math" panose="02040503050406030204" pitchFamily="18" charset="0"/>
                            <a:ea typeface="Helvetica" charset="0"/>
                            <a:cs typeface="Helvetica" charset="0"/>
                          </a:rPr>
                          <m:t>4!</m:t>
                        </m:r>
                      </m:den>
                    </m:f>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7</m:t>
                            </m:r>
                          </m:num>
                          <m:den>
                            <m:r>
                              <a:rPr lang="en-US" sz="2400" i="1">
                                <a:solidFill>
                                  <a:srgbClr val="C00000"/>
                                </a:solidFill>
                                <a:latin typeface="Cambria Math" panose="02040503050406030204" pitchFamily="18" charset="0"/>
                              </a:rPr>
                              <m:t>4</m:t>
                            </m:r>
                          </m:den>
                        </m:f>
                      </m:e>
                    </m:d>
                    <m:r>
                      <a:rPr lang="en-US" sz="2400" i="1">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ea typeface="Helvetica" charset="0"/>
                            <a:cs typeface="Helvetica" charset="0"/>
                          </a:rPr>
                        </m:ctrlPr>
                      </m:fPr>
                      <m:num>
                        <m:r>
                          <a:rPr lang="en-US" sz="2400" i="1">
                            <a:solidFill>
                              <a:srgbClr val="C00000"/>
                            </a:solidFill>
                            <a:latin typeface="Cambria Math" panose="02040503050406030204" pitchFamily="18" charset="0"/>
                            <a:ea typeface="Helvetica" charset="0"/>
                            <a:cs typeface="Helvetica" charset="0"/>
                          </a:rPr>
                          <m:t>7!</m:t>
                        </m:r>
                      </m:num>
                      <m:den>
                        <m:r>
                          <a:rPr lang="en-US" sz="2400" i="1">
                            <a:solidFill>
                              <a:srgbClr val="C00000"/>
                            </a:solidFill>
                            <a:latin typeface="Cambria Math" panose="02040503050406030204" pitchFamily="18" charset="0"/>
                            <a:ea typeface="Helvetica" charset="0"/>
                            <a:cs typeface="Helvetica" charset="0"/>
                          </a:rPr>
                          <m:t>4!3!</m:t>
                        </m:r>
                      </m:den>
                    </m:f>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7</m:t>
                            </m:r>
                          </m:num>
                          <m:den>
                            <m:r>
                              <a:rPr lang="en-US" sz="2400" i="1">
                                <a:solidFill>
                                  <a:srgbClr val="C00000"/>
                                </a:solidFill>
                                <a:latin typeface="Cambria Math" panose="02040503050406030204" pitchFamily="18" charset="0"/>
                              </a:rPr>
                              <m:t>3</m:t>
                            </m:r>
                          </m:den>
                        </m:f>
                      </m:e>
                    </m:d>
                    <m:r>
                      <a:rPr lang="en-US" sz="2400" i="1">
                        <a:solidFill>
                          <a:srgbClr val="C00000"/>
                        </a:solidFill>
                        <a:latin typeface="Cambria Math" panose="02040503050406030204" pitchFamily="18" charset="0"/>
                      </a:rPr>
                      <m:t>=</m:t>
                    </m:r>
                    <m:f>
                      <m:fPr>
                        <m:ctrlPr>
                          <a:rPr lang="en-US" sz="2400" i="1">
                            <a:solidFill>
                              <a:srgbClr val="C00000"/>
                            </a:solidFill>
                            <a:latin typeface="Cambria Math" panose="02040503050406030204" pitchFamily="18" charset="0"/>
                            <a:ea typeface="Helvetica" charset="0"/>
                            <a:cs typeface="Helvetica" charset="0"/>
                          </a:rPr>
                        </m:ctrlPr>
                      </m:fPr>
                      <m:num>
                        <m:r>
                          <a:rPr lang="en-US" sz="2400" i="1">
                            <a:solidFill>
                              <a:srgbClr val="C00000"/>
                            </a:solidFill>
                            <a:latin typeface="Cambria Math" panose="02040503050406030204" pitchFamily="18" charset="0"/>
                            <a:ea typeface="Helvetica" charset="0"/>
                            <a:cs typeface="Helvetica" charset="0"/>
                          </a:rPr>
                          <m:t>7!</m:t>
                        </m:r>
                      </m:num>
                      <m:den>
                        <m:r>
                          <a:rPr lang="en-US" sz="2400" i="1">
                            <a:solidFill>
                              <a:srgbClr val="C00000"/>
                            </a:solidFill>
                            <a:latin typeface="Cambria Math" panose="02040503050406030204" pitchFamily="18" charset="0"/>
                            <a:ea typeface="Helvetica" charset="0"/>
                            <a:cs typeface="Helvetica" charset="0"/>
                          </a:rPr>
                          <m:t>3!4!</m:t>
                        </m:r>
                      </m:den>
                    </m:f>
                  </m:oMath>
                </a14:m>
                <a:endParaRPr lang="en-US" sz="2400" dirty="0"/>
              </a:p>
              <a:p>
                <a:pPr marL="0" indent="0">
                  <a:buNone/>
                </a:pPr>
                <a:endParaRPr lang="en-US" dirty="0"/>
              </a:p>
            </p:txBody>
          </p:sp>
        </mc:Choice>
        <mc:Fallback xmlns="">
          <p:sp>
            <p:nvSpPr>
              <p:cNvPr id="5" name="Content Placeholder 2">
                <a:extLst>
                  <a:ext uri="{FF2B5EF4-FFF2-40B4-BE49-F238E27FC236}">
                    <a16:creationId xmlns:a16="http://schemas.microsoft.com/office/drawing/2014/main" id="{642046D6-6A6C-A9F4-8485-E93EA630CAB0}"/>
                  </a:ext>
                </a:extLst>
              </p:cNvPr>
              <p:cNvSpPr txBox="1">
                <a:spLocks noRot="1" noChangeAspect="1" noMove="1" noResize="1" noEditPoints="1" noAdjustHandles="1" noChangeArrowheads="1" noChangeShapeType="1" noTextEdit="1"/>
              </p:cNvSpPr>
              <p:nvPr/>
            </p:nvSpPr>
            <p:spPr>
              <a:xfrm>
                <a:off x="256730" y="1589228"/>
                <a:ext cx="10972800" cy="4949685"/>
              </a:xfrm>
              <a:prstGeom prst="rect">
                <a:avLst/>
              </a:prstGeom>
              <a:blipFill>
                <a:blip r:embed="rId3"/>
                <a:stretch>
                  <a:fillRect l="-1387" t="-1535"/>
                </a:stretch>
              </a:blipFill>
            </p:spPr>
            <p:txBody>
              <a:bodyPr/>
              <a:lstStyle/>
              <a:p>
                <a:r>
                  <a:rPr lang="en-US">
                    <a:noFill/>
                  </a:rPr>
                  <a:t> </a:t>
                </a:r>
              </a:p>
            </p:txBody>
          </p:sp>
        </mc:Fallback>
      </mc:AlternateContent>
      <p:grpSp>
        <p:nvGrpSpPr>
          <p:cNvPr id="72" name="Group 71" descr="A map of a small portion of downtown Seattle betwen 1st and Spring and 4th and Pine. There is one possible path outlined that goes from 1st and Spring to 5th and Pine and it is E, N, N, E, N, E, E. (where E stands for “east” and N stands for “north”)">
            <a:extLst>
              <a:ext uri="{FF2B5EF4-FFF2-40B4-BE49-F238E27FC236}">
                <a16:creationId xmlns:a16="http://schemas.microsoft.com/office/drawing/2014/main" id="{130F3EEE-241C-BC15-E72F-585BFE782C9A}"/>
              </a:ext>
            </a:extLst>
          </p:cNvPr>
          <p:cNvGrpSpPr/>
          <p:nvPr/>
        </p:nvGrpSpPr>
        <p:grpSpPr>
          <a:xfrm>
            <a:off x="6428736" y="3140104"/>
            <a:ext cx="4957384" cy="2426372"/>
            <a:chOff x="2436947" y="2529354"/>
            <a:chExt cx="4957384" cy="2426372"/>
          </a:xfrm>
        </p:grpSpPr>
        <p:grpSp>
          <p:nvGrpSpPr>
            <p:cNvPr id="74" name="Group 73">
              <a:extLst>
                <a:ext uri="{FF2B5EF4-FFF2-40B4-BE49-F238E27FC236}">
                  <a16:creationId xmlns:a16="http://schemas.microsoft.com/office/drawing/2014/main" id="{942699D6-5A38-5DE2-5B21-2F0E4040C816}"/>
                </a:ext>
              </a:extLst>
            </p:cNvPr>
            <p:cNvGrpSpPr/>
            <p:nvPr/>
          </p:nvGrpSpPr>
          <p:grpSpPr>
            <a:xfrm>
              <a:off x="2657672" y="2571750"/>
              <a:ext cx="4736659" cy="2383976"/>
              <a:chOff x="2419879" y="2622502"/>
              <a:chExt cx="6328628" cy="3738166"/>
            </a:xfrm>
          </p:grpSpPr>
          <p:grpSp>
            <p:nvGrpSpPr>
              <p:cNvPr id="80" name="Group 79">
                <a:extLst>
                  <a:ext uri="{FF2B5EF4-FFF2-40B4-BE49-F238E27FC236}">
                    <a16:creationId xmlns:a16="http://schemas.microsoft.com/office/drawing/2014/main" id="{56844F3F-ED28-C87B-4396-4504DF80806D}"/>
                  </a:ext>
                </a:extLst>
              </p:cNvPr>
              <p:cNvGrpSpPr/>
              <p:nvPr/>
            </p:nvGrpSpPr>
            <p:grpSpPr>
              <a:xfrm>
                <a:off x="2555755" y="2795377"/>
                <a:ext cx="3815123" cy="2900723"/>
                <a:chOff x="1804555" y="3252210"/>
                <a:chExt cx="3815123" cy="2900723"/>
              </a:xfrm>
              <a:solidFill>
                <a:srgbClr val="000098"/>
              </a:solidFill>
            </p:grpSpPr>
            <p:sp>
              <p:nvSpPr>
                <p:cNvPr id="95" name="Rectangle 94">
                  <a:extLst>
                    <a:ext uri="{FF2B5EF4-FFF2-40B4-BE49-F238E27FC236}">
                      <a16:creationId xmlns:a16="http://schemas.microsoft.com/office/drawing/2014/main" id="{12FFFFAF-3D7F-973B-268D-BF61D6C069B8}"/>
                    </a:ext>
                  </a:extLst>
                </p:cNvPr>
                <p:cNvSpPr/>
                <p:nvPr/>
              </p:nvSpPr>
              <p:spPr>
                <a:xfrm>
                  <a:off x="18807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Rectangle 96">
                  <a:extLst>
                    <a:ext uri="{FF2B5EF4-FFF2-40B4-BE49-F238E27FC236}">
                      <a16:creationId xmlns:a16="http://schemas.microsoft.com/office/drawing/2014/main" id="{B303268B-39B7-B562-C6CD-AF3BF9EDFBB1}"/>
                    </a:ext>
                  </a:extLst>
                </p:cNvPr>
                <p:cNvSpPr/>
                <p:nvPr/>
              </p:nvSpPr>
              <p:spPr>
                <a:xfrm>
                  <a:off x="27951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a:extLst>
                    <a:ext uri="{FF2B5EF4-FFF2-40B4-BE49-F238E27FC236}">
                      <a16:creationId xmlns:a16="http://schemas.microsoft.com/office/drawing/2014/main" id="{E4B28C47-BDEB-48A8-BFE8-4DCB10EC3260}"/>
                    </a:ext>
                  </a:extLst>
                </p:cNvPr>
                <p:cNvSpPr/>
                <p:nvPr/>
              </p:nvSpPr>
              <p:spPr>
                <a:xfrm>
                  <a:off x="27951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Rectangle 98">
                  <a:extLst>
                    <a:ext uri="{FF2B5EF4-FFF2-40B4-BE49-F238E27FC236}">
                      <a16:creationId xmlns:a16="http://schemas.microsoft.com/office/drawing/2014/main" id="{A345F623-60D6-34F0-2984-6E8B607CD150}"/>
                    </a:ext>
                  </a:extLst>
                </p:cNvPr>
                <p:cNvSpPr/>
                <p:nvPr/>
              </p:nvSpPr>
              <p:spPr>
                <a:xfrm>
                  <a:off x="18807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Rectangle 100">
                  <a:extLst>
                    <a:ext uri="{FF2B5EF4-FFF2-40B4-BE49-F238E27FC236}">
                      <a16:creationId xmlns:a16="http://schemas.microsoft.com/office/drawing/2014/main" id="{8A258BCF-22D4-235E-1A8F-0E498DA053F7}"/>
                    </a:ext>
                  </a:extLst>
                </p:cNvPr>
                <p:cNvSpPr/>
                <p:nvPr/>
              </p:nvSpPr>
              <p:spPr>
                <a:xfrm>
                  <a:off x="37095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Rectangle 101">
                  <a:extLst>
                    <a:ext uri="{FF2B5EF4-FFF2-40B4-BE49-F238E27FC236}">
                      <a16:creationId xmlns:a16="http://schemas.microsoft.com/office/drawing/2014/main" id="{49F91B33-2A5A-660F-2510-93BA5D9A4EFA}"/>
                    </a:ext>
                  </a:extLst>
                </p:cNvPr>
                <p:cNvSpPr/>
                <p:nvPr/>
              </p:nvSpPr>
              <p:spPr>
                <a:xfrm>
                  <a:off x="46239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Rectangle 103">
                  <a:extLst>
                    <a:ext uri="{FF2B5EF4-FFF2-40B4-BE49-F238E27FC236}">
                      <a16:creationId xmlns:a16="http://schemas.microsoft.com/office/drawing/2014/main" id="{69FE8F8E-3673-5E49-8679-405E577B0C8F}"/>
                    </a:ext>
                  </a:extLst>
                </p:cNvPr>
                <p:cNvSpPr/>
                <p:nvPr/>
              </p:nvSpPr>
              <p:spPr>
                <a:xfrm>
                  <a:off x="46239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Rectangle 104">
                  <a:extLst>
                    <a:ext uri="{FF2B5EF4-FFF2-40B4-BE49-F238E27FC236}">
                      <a16:creationId xmlns:a16="http://schemas.microsoft.com/office/drawing/2014/main" id="{AF3FEC32-1072-BC30-8F60-9ADACEC42FBC}"/>
                    </a:ext>
                  </a:extLst>
                </p:cNvPr>
                <p:cNvSpPr/>
                <p:nvPr/>
              </p:nvSpPr>
              <p:spPr>
                <a:xfrm>
                  <a:off x="37095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Rectangle 105">
                  <a:extLst>
                    <a:ext uri="{FF2B5EF4-FFF2-40B4-BE49-F238E27FC236}">
                      <a16:creationId xmlns:a16="http://schemas.microsoft.com/office/drawing/2014/main" id="{99CA997D-88CA-22B7-208C-C54AFEB3AFD9}"/>
                    </a:ext>
                  </a:extLst>
                </p:cNvPr>
                <p:cNvSpPr/>
                <p:nvPr/>
              </p:nvSpPr>
              <p:spPr>
                <a:xfrm>
                  <a:off x="18807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Rectangle 107">
                  <a:extLst>
                    <a:ext uri="{FF2B5EF4-FFF2-40B4-BE49-F238E27FC236}">
                      <a16:creationId xmlns:a16="http://schemas.microsoft.com/office/drawing/2014/main" id="{94743C99-90CD-B75E-213F-11DE3C97DB65}"/>
                    </a:ext>
                  </a:extLst>
                </p:cNvPr>
                <p:cNvSpPr/>
                <p:nvPr/>
              </p:nvSpPr>
              <p:spPr>
                <a:xfrm>
                  <a:off x="27951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Rectangle 108">
                  <a:extLst>
                    <a:ext uri="{FF2B5EF4-FFF2-40B4-BE49-F238E27FC236}">
                      <a16:creationId xmlns:a16="http://schemas.microsoft.com/office/drawing/2014/main" id="{41C291F2-413F-7013-F7C0-93D6204B9DF8}"/>
                    </a:ext>
                  </a:extLst>
                </p:cNvPr>
                <p:cNvSpPr/>
                <p:nvPr/>
              </p:nvSpPr>
              <p:spPr>
                <a:xfrm>
                  <a:off x="37095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Rectangle 109">
                  <a:extLst>
                    <a:ext uri="{FF2B5EF4-FFF2-40B4-BE49-F238E27FC236}">
                      <a16:creationId xmlns:a16="http://schemas.microsoft.com/office/drawing/2014/main" id="{2421E0EB-1F11-92A7-A3AE-4548C455D2A4}"/>
                    </a:ext>
                  </a:extLst>
                </p:cNvPr>
                <p:cNvSpPr/>
                <p:nvPr/>
              </p:nvSpPr>
              <p:spPr>
                <a:xfrm>
                  <a:off x="46239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 name="Oval 111">
                  <a:extLst>
                    <a:ext uri="{FF2B5EF4-FFF2-40B4-BE49-F238E27FC236}">
                      <a16:creationId xmlns:a16="http://schemas.microsoft.com/office/drawing/2014/main" id="{3B4A5E79-666B-CB6B-A0FA-925CA59CE4DB}"/>
                    </a:ext>
                  </a:extLst>
                </p:cNvPr>
                <p:cNvSpPr/>
                <p:nvPr/>
              </p:nvSpPr>
              <p:spPr>
                <a:xfrm>
                  <a:off x="18045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3" name="Oval 112">
                  <a:extLst>
                    <a:ext uri="{FF2B5EF4-FFF2-40B4-BE49-F238E27FC236}">
                      <a16:creationId xmlns:a16="http://schemas.microsoft.com/office/drawing/2014/main" id="{8C905216-F123-6E6F-0CBA-C4224D31FC0C}"/>
                    </a:ext>
                  </a:extLst>
                </p:cNvPr>
                <p:cNvSpPr/>
                <p:nvPr/>
              </p:nvSpPr>
              <p:spPr>
                <a:xfrm>
                  <a:off x="27189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5" name="Oval 114">
                  <a:extLst>
                    <a:ext uri="{FF2B5EF4-FFF2-40B4-BE49-F238E27FC236}">
                      <a16:creationId xmlns:a16="http://schemas.microsoft.com/office/drawing/2014/main" id="{CDB625DB-8C12-926F-DA6A-7DEEAC6029E9}"/>
                    </a:ext>
                  </a:extLst>
                </p:cNvPr>
                <p:cNvSpPr/>
                <p:nvPr/>
              </p:nvSpPr>
              <p:spPr>
                <a:xfrm>
                  <a:off x="36333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6" name="Oval 115">
                  <a:extLst>
                    <a:ext uri="{FF2B5EF4-FFF2-40B4-BE49-F238E27FC236}">
                      <a16:creationId xmlns:a16="http://schemas.microsoft.com/office/drawing/2014/main" id="{2B4EF99C-6CA6-D7D7-C0D0-DDF710FE3E98}"/>
                    </a:ext>
                  </a:extLst>
                </p:cNvPr>
                <p:cNvSpPr/>
                <p:nvPr/>
              </p:nvSpPr>
              <p:spPr>
                <a:xfrm>
                  <a:off x="45477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8" name="Oval 117">
                  <a:extLst>
                    <a:ext uri="{FF2B5EF4-FFF2-40B4-BE49-F238E27FC236}">
                      <a16:creationId xmlns:a16="http://schemas.microsoft.com/office/drawing/2014/main" id="{5275FF0D-A48E-0A89-CD06-0E81901E982C}"/>
                    </a:ext>
                  </a:extLst>
                </p:cNvPr>
                <p:cNvSpPr/>
                <p:nvPr/>
              </p:nvSpPr>
              <p:spPr>
                <a:xfrm>
                  <a:off x="18045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25A24FF6-72D2-4AF0-65EC-4132447798A8}"/>
                    </a:ext>
                  </a:extLst>
                </p:cNvPr>
                <p:cNvSpPr/>
                <p:nvPr/>
              </p:nvSpPr>
              <p:spPr>
                <a:xfrm>
                  <a:off x="18045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1" name="Oval 120">
                  <a:extLst>
                    <a:ext uri="{FF2B5EF4-FFF2-40B4-BE49-F238E27FC236}">
                      <a16:creationId xmlns:a16="http://schemas.microsoft.com/office/drawing/2014/main" id="{E2F9C9AC-9359-CB25-266B-70246EB75D95}"/>
                    </a:ext>
                  </a:extLst>
                </p:cNvPr>
                <p:cNvSpPr/>
                <p:nvPr/>
              </p:nvSpPr>
              <p:spPr>
                <a:xfrm>
                  <a:off x="27189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3409ADA6-DFB2-626B-37E1-A03A30FDBC40}"/>
                    </a:ext>
                  </a:extLst>
                </p:cNvPr>
                <p:cNvSpPr/>
                <p:nvPr/>
              </p:nvSpPr>
              <p:spPr>
                <a:xfrm>
                  <a:off x="27189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4" name="Oval 123">
                  <a:extLst>
                    <a:ext uri="{FF2B5EF4-FFF2-40B4-BE49-F238E27FC236}">
                      <a16:creationId xmlns:a16="http://schemas.microsoft.com/office/drawing/2014/main" id="{86924211-E6EC-776B-7267-BD34622077C7}"/>
                    </a:ext>
                  </a:extLst>
                </p:cNvPr>
                <p:cNvSpPr/>
                <p:nvPr/>
              </p:nvSpPr>
              <p:spPr>
                <a:xfrm>
                  <a:off x="36333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5" name="Oval 124">
                  <a:extLst>
                    <a:ext uri="{FF2B5EF4-FFF2-40B4-BE49-F238E27FC236}">
                      <a16:creationId xmlns:a16="http://schemas.microsoft.com/office/drawing/2014/main" id="{25800B4B-6772-952B-6531-5268F75C9278}"/>
                    </a:ext>
                  </a:extLst>
                </p:cNvPr>
                <p:cNvSpPr/>
                <p:nvPr/>
              </p:nvSpPr>
              <p:spPr>
                <a:xfrm>
                  <a:off x="36333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FF6F2BD8-0E9F-E731-7CDD-96F66D62F647}"/>
                    </a:ext>
                  </a:extLst>
                </p:cNvPr>
                <p:cNvSpPr/>
                <p:nvPr/>
              </p:nvSpPr>
              <p:spPr>
                <a:xfrm>
                  <a:off x="45477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A59EEFD4-95D5-2A82-3B4D-05D332EF587E}"/>
                    </a:ext>
                  </a:extLst>
                </p:cNvPr>
                <p:cNvSpPr/>
                <p:nvPr/>
              </p:nvSpPr>
              <p:spPr>
                <a:xfrm>
                  <a:off x="45477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2B9FE060-B89F-5DB2-EBCC-A5FE0FEB2E9D}"/>
                    </a:ext>
                  </a:extLst>
                </p:cNvPr>
                <p:cNvSpPr/>
                <p:nvPr/>
              </p:nvSpPr>
              <p:spPr>
                <a:xfrm>
                  <a:off x="180686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0" name="Oval 129">
                  <a:extLst>
                    <a:ext uri="{FF2B5EF4-FFF2-40B4-BE49-F238E27FC236}">
                      <a16:creationId xmlns:a16="http://schemas.microsoft.com/office/drawing/2014/main" id="{38C71FBF-E3E6-DD57-B7D4-615936B40B46}"/>
                    </a:ext>
                  </a:extLst>
                </p:cNvPr>
                <p:cNvSpPr/>
                <p:nvPr/>
              </p:nvSpPr>
              <p:spPr>
                <a:xfrm>
                  <a:off x="270779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1" name="Oval 130">
                  <a:extLst>
                    <a:ext uri="{FF2B5EF4-FFF2-40B4-BE49-F238E27FC236}">
                      <a16:creationId xmlns:a16="http://schemas.microsoft.com/office/drawing/2014/main" id="{F5250D94-2EA8-C133-93E1-3C8C9DED3EF1}"/>
                    </a:ext>
                  </a:extLst>
                </p:cNvPr>
                <p:cNvSpPr/>
                <p:nvPr/>
              </p:nvSpPr>
              <p:spPr>
                <a:xfrm>
                  <a:off x="3629145"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2" name="Oval 131">
                  <a:extLst>
                    <a:ext uri="{FF2B5EF4-FFF2-40B4-BE49-F238E27FC236}">
                      <a16:creationId xmlns:a16="http://schemas.microsoft.com/office/drawing/2014/main" id="{007E62D2-F295-48B3-275E-26F1A6C47B7F}"/>
                    </a:ext>
                  </a:extLst>
                </p:cNvPr>
                <p:cNvSpPr/>
                <p:nvPr/>
              </p:nvSpPr>
              <p:spPr>
                <a:xfrm>
                  <a:off x="4551770"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3" name="Oval 132">
                  <a:extLst>
                    <a:ext uri="{FF2B5EF4-FFF2-40B4-BE49-F238E27FC236}">
                      <a16:creationId xmlns:a16="http://schemas.microsoft.com/office/drawing/2014/main" id="{80A1F600-FD28-2EED-ECDB-6A631D29A7EC}"/>
                    </a:ext>
                  </a:extLst>
                </p:cNvPr>
                <p:cNvSpPr/>
                <p:nvPr/>
              </p:nvSpPr>
              <p:spPr>
                <a:xfrm>
                  <a:off x="5464728" y="325718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4" name="Oval 133">
                  <a:extLst>
                    <a:ext uri="{FF2B5EF4-FFF2-40B4-BE49-F238E27FC236}">
                      <a16:creationId xmlns:a16="http://schemas.microsoft.com/office/drawing/2014/main" id="{35CD73D1-6CE7-7AE4-6C6B-91E17A336C90}"/>
                    </a:ext>
                  </a:extLst>
                </p:cNvPr>
                <p:cNvSpPr/>
                <p:nvPr/>
              </p:nvSpPr>
              <p:spPr>
                <a:xfrm>
                  <a:off x="5462539"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5" name="Oval 134">
                  <a:extLst>
                    <a:ext uri="{FF2B5EF4-FFF2-40B4-BE49-F238E27FC236}">
                      <a16:creationId xmlns:a16="http://schemas.microsoft.com/office/drawing/2014/main" id="{96585A69-6731-16C1-FC5F-F9E7AD76C5CC}"/>
                    </a:ext>
                  </a:extLst>
                </p:cNvPr>
                <p:cNvSpPr/>
                <p:nvPr/>
              </p:nvSpPr>
              <p:spPr>
                <a:xfrm>
                  <a:off x="5467278" y="508356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6" name="Oval 135">
                  <a:extLst>
                    <a:ext uri="{FF2B5EF4-FFF2-40B4-BE49-F238E27FC236}">
                      <a16:creationId xmlns:a16="http://schemas.microsoft.com/office/drawing/2014/main" id="{0D78488D-6BED-5B36-953D-C8F5A4AB50F6}"/>
                    </a:ext>
                  </a:extLst>
                </p:cNvPr>
                <p:cNvSpPr/>
                <p:nvPr/>
              </p:nvSpPr>
              <p:spPr>
                <a:xfrm>
                  <a:off x="5456526" y="415710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82" name="Text Box 52">
                <a:extLst>
                  <a:ext uri="{FF2B5EF4-FFF2-40B4-BE49-F238E27FC236}">
                    <a16:creationId xmlns:a16="http://schemas.microsoft.com/office/drawing/2014/main" id="{D212F4AE-F36E-1C97-207A-4675AC3A13CB}"/>
                  </a:ext>
                </a:extLst>
              </p:cNvPr>
              <p:cNvSpPr txBox="1">
                <a:spLocks noChangeArrowheads="1"/>
              </p:cNvSpPr>
              <p:nvPr/>
            </p:nvSpPr>
            <p:spPr bwMode="auto">
              <a:xfrm>
                <a:off x="6428005" y="2622502"/>
                <a:ext cx="2275476" cy="627388"/>
              </a:xfrm>
              <a:prstGeom prst="rect">
                <a:avLst/>
              </a:prstGeom>
              <a:noFill/>
              <a:ln w="15875">
                <a:noFill/>
                <a:miter lim="800000"/>
                <a:headEnd/>
                <a:tailEnd/>
              </a:ln>
            </p:spPr>
            <p:txBody>
              <a:bodyPr wrap="square">
                <a:spAutoFit/>
              </a:bodyPr>
              <a:lstStyle/>
              <a:p>
                <a:pPr algn="l"/>
                <a:r>
                  <a:rPr lang="en-US" sz="2000" u="none" dirty="0"/>
                  <a:t>Pine</a:t>
                </a:r>
              </a:p>
            </p:txBody>
          </p:sp>
          <p:sp>
            <p:nvSpPr>
              <p:cNvPr id="83" name="Text Box 52">
                <a:extLst>
                  <a:ext uri="{FF2B5EF4-FFF2-40B4-BE49-F238E27FC236}">
                    <a16:creationId xmlns:a16="http://schemas.microsoft.com/office/drawing/2014/main" id="{ACDFD225-E61B-AB89-B84C-FAB942ED2D16}"/>
                  </a:ext>
                </a:extLst>
              </p:cNvPr>
              <p:cNvSpPr txBox="1">
                <a:spLocks noChangeArrowheads="1"/>
              </p:cNvSpPr>
              <p:nvPr/>
            </p:nvSpPr>
            <p:spPr bwMode="auto">
              <a:xfrm>
                <a:off x="6415424" y="3448167"/>
                <a:ext cx="2275476" cy="627388"/>
              </a:xfrm>
              <a:prstGeom prst="rect">
                <a:avLst/>
              </a:prstGeom>
              <a:noFill/>
              <a:ln w="15875">
                <a:noFill/>
                <a:miter lim="800000"/>
                <a:headEnd/>
                <a:tailEnd/>
              </a:ln>
            </p:spPr>
            <p:txBody>
              <a:bodyPr wrap="square">
                <a:spAutoFit/>
              </a:bodyPr>
              <a:lstStyle/>
              <a:p>
                <a:pPr algn="l"/>
                <a:r>
                  <a:rPr lang="en-US" sz="2000" u="none" dirty="0"/>
                  <a:t>Pike</a:t>
                </a:r>
              </a:p>
            </p:txBody>
          </p:sp>
          <p:sp>
            <p:nvSpPr>
              <p:cNvPr id="85" name="Text Box 52">
                <a:extLst>
                  <a:ext uri="{FF2B5EF4-FFF2-40B4-BE49-F238E27FC236}">
                    <a16:creationId xmlns:a16="http://schemas.microsoft.com/office/drawing/2014/main" id="{ECE0144C-AC2B-7BF5-4FA4-5C278EE17CAC}"/>
                  </a:ext>
                </a:extLst>
              </p:cNvPr>
              <p:cNvSpPr txBox="1">
                <a:spLocks noChangeArrowheads="1"/>
              </p:cNvSpPr>
              <p:nvPr/>
            </p:nvSpPr>
            <p:spPr bwMode="auto">
              <a:xfrm>
                <a:off x="6473031" y="4365116"/>
                <a:ext cx="2275476" cy="627388"/>
              </a:xfrm>
              <a:prstGeom prst="rect">
                <a:avLst/>
              </a:prstGeom>
              <a:noFill/>
              <a:ln w="15875">
                <a:noFill/>
                <a:miter lim="800000"/>
                <a:headEnd/>
                <a:tailEnd/>
              </a:ln>
            </p:spPr>
            <p:txBody>
              <a:bodyPr wrap="square">
                <a:spAutoFit/>
              </a:bodyPr>
              <a:lstStyle/>
              <a:p>
                <a:pPr algn="l"/>
                <a:r>
                  <a:rPr lang="en-US" sz="2000" u="none" dirty="0"/>
                  <a:t>Union</a:t>
                </a:r>
              </a:p>
            </p:txBody>
          </p:sp>
          <p:sp>
            <p:nvSpPr>
              <p:cNvPr id="86" name="Text Box 52">
                <a:extLst>
                  <a:ext uri="{FF2B5EF4-FFF2-40B4-BE49-F238E27FC236}">
                    <a16:creationId xmlns:a16="http://schemas.microsoft.com/office/drawing/2014/main" id="{954DB2C2-65F5-4500-A287-4A64A45A7EDC}"/>
                  </a:ext>
                </a:extLst>
              </p:cNvPr>
              <p:cNvSpPr txBox="1">
                <a:spLocks noChangeArrowheads="1"/>
              </p:cNvSpPr>
              <p:nvPr/>
            </p:nvSpPr>
            <p:spPr bwMode="auto">
              <a:xfrm>
                <a:off x="6473031" y="5282090"/>
                <a:ext cx="2275476" cy="627388"/>
              </a:xfrm>
              <a:prstGeom prst="rect">
                <a:avLst/>
              </a:prstGeom>
              <a:noFill/>
              <a:ln w="15875">
                <a:noFill/>
                <a:miter lim="800000"/>
                <a:headEnd/>
                <a:tailEnd/>
              </a:ln>
            </p:spPr>
            <p:txBody>
              <a:bodyPr wrap="square">
                <a:spAutoFit/>
              </a:bodyPr>
              <a:lstStyle/>
              <a:p>
                <a:pPr algn="l"/>
                <a:r>
                  <a:rPr lang="en-US" sz="2000" u="none" dirty="0"/>
                  <a:t>Spring</a:t>
                </a:r>
              </a:p>
            </p:txBody>
          </p:sp>
          <p:sp>
            <p:nvSpPr>
              <p:cNvPr id="88" name="Text Box 52">
                <a:extLst>
                  <a:ext uri="{FF2B5EF4-FFF2-40B4-BE49-F238E27FC236}">
                    <a16:creationId xmlns:a16="http://schemas.microsoft.com/office/drawing/2014/main" id="{A0C13690-3EE8-5E03-2489-DEFC47823520}"/>
                  </a:ext>
                </a:extLst>
              </p:cNvPr>
              <p:cNvSpPr txBox="1">
                <a:spLocks noChangeArrowheads="1"/>
              </p:cNvSpPr>
              <p:nvPr/>
            </p:nvSpPr>
            <p:spPr bwMode="auto">
              <a:xfrm>
                <a:off x="2419879" y="5728523"/>
                <a:ext cx="722156"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1</a:t>
                </a:r>
                <a:r>
                  <a:rPr lang="en-US" sz="1800" u="none" baseline="30000" dirty="0"/>
                  <a:t>st</a:t>
                </a:r>
                <a:endParaRPr lang="en-US" sz="1800" u="none" dirty="0"/>
              </a:p>
            </p:txBody>
          </p:sp>
          <p:sp>
            <p:nvSpPr>
              <p:cNvPr id="89" name="Text Box 52">
                <a:extLst>
                  <a:ext uri="{FF2B5EF4-FFF2-40B4-BE49-F238E27FC236}">
                    <a16:creationId xmlns:a16="http://schemas.microsoft.com/office/drawing/2014/main" id="{6BFCC24B-D6E7-3E35-FD1B-02FA008E2550}"/>
                  </a:ext>
                </a:extLst>
              </p:cNvPr>
              <p:cNvSpPr txBox="1">
                <a:spLocks noChangeArrowheads="1"/>
              </p:cNvSpPr>
              <p:nvPr/>
            </p:nvSpPr>
            <p:spPr bwMode="auto">
              <a:xfrm>
                <a:off x="3236708"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2</a:t>
                </a:r>
                <a:r>
                  <a:rPr lang="en-US" sz="1800" u="none" baseline="30000" dirty="0"/>
                  <a:t>nd</a:t>
                </a:r>
                <a:endParaRPr lang="en-US" sz="1800" u="none" dirty="0"/>
              </a:p>
            </p:txBody>
          </p:sp>
          <p:sp>
            <p:nvSpPr>
              <p:cNvPr id="91" name="Text Box 52">
                <a:extLst>
                  <a:ext uri="{FF2B5EF4-FFF2-40B4-BE49-F238E27FC236}">
                    <a16:creationId xmlns:a16="http://schemas.microsoft.com/office/drawing/2014/main" id="{149AFE19-B2A5-A4C4-B728-6AB907D75C60}"/>
                  </a:ext>
                </a:extLst>
              </p:cNvPr>
              <p:cNvSpPr txBox="1">
                <a:spLocks noChangeArrowheads="1"/>
              </p:cNvSpPr>
              <p:nvPr/>
            </p:nvSpPr>
            <p:spPr bwMode="auto">
              <a:xfrm>
                <a:off x="4188293"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3</a:t>
                </a:r>
                <a:r>
                  <a:rPr lang="en-US" sz="2000" u="none" baseline="30000" dirty="0"/>
                  <a:t>rd</a:t>
                </a:r>
                <a:endParaRPr lang="en-US" sz="2000" u="none" dirty="0"/>
              </a:p>
            </p:txBody>
          </p:sp>
          <p:sp>
            <p:nvSpPr>
              <p:cNvPr id="92" name="Text Box 52">
                <a:extLst>
                  <a:ext uri="{FF2B5EF4-FFF2-40B4-BE49-F238E27FC236}">
                    <a16:creationId xmlns:a16="http://schemas.microsoft.com/office/drawing/2014/main" id="{5CE39EE6-0D95-4AED-F60F-830033172A76}"/>
                  </a:ext>
                </a:extLst>
              </p:cNvPr>
              <p:cNvSpPr txBox="1">
                <a:spLocks noChangeArrowheads="1"/>
              </p:cNvSpPr>
              <p:nvPr/>
            </p:nvSpPr>
            <p:spPr bwMode="auto">
              <a:xfrm>
                <a:off x="5080132"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4</a:t>
                </a:r>
                <a:r>
                  <a:rPr lang="en-US" sz="1800" u="none" baseline="30000" dirty="0"/>
                  <a:t>th</a:t>
                </a:r>
                <a:endParaRPr lang="en-US" sz="1800" u="none" dirty="0"/>
              </a:p>
            </p:txBody>
          </p:sp>
          <p:sp>
            <p:nvSpPr>
              <p:cNvPr id="94" name="Text Box 52">
                <a:extLst>
                  <a:ext uri="{FF2B5EF4-FFF2-40B4-BE49-F238E27FC236}">
                    <a16:creationId xmlns:a16="http://schemas.microsoft.com/office/drawing/2014/main" id="{EEDDB8D1-69E7-D83C-8D4B-E506367AE47D}"/>
                  </a:ext>
                </a:extLst>
              </p:cNvPr>
              <p:cNvSpPr txBox="1">
                <a:spLocks noChangeArrowheads="1"/>
              </p:cNvSpPr>
              <p:nvPr/>
            </p:nvSpPr>
            <p:spPr bwMode="auto">
              <a:xfrm>
                <a:off x="6001844"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5</a:t>
                </a:r>
                <a:r>
                  <a:rPr lang="en-US" sz="2000" u="none" baseline="30000" dirty="0"/>
                  <a:t>th</a:t>
                </a:r>
                <a:endParaRPr lang="en-US" sz="2000" u="none" dirty="0"/>
              </a:p>
            </p:txBody>
          </p:sp>
        </p:grpSp>
        <p:sp>
          <p:nvSpPr>
            <p:cNvPr id="75" name="Freeform 74">
              <a:extLst>
                <a:ext uri="{FF2B5EF4-FFF2-40B4-BE49-F238E27FC236}">
                  <a16:creationId xmlns:a16="http://schemas.microsoft.com/office/drawing/2014/main" id="{9C3303E5-23BC-2E97-A8C5-6CA442FAC11E}"/>
                </a:ext>
              </a:extLst>
            </p:cNvPr>
            <p:cNvSpPr/>
            <p:nvPr/>
          </p:nvSpPr>
          <p:spPr bwMode="auto">
            <a:xfrm>
              <a:off x="2762474" y="2678634"/>
              <a:ext cx="2734366" cy="1882968"/>
            </a:xfrm>
            <a:custGeom>
              <a:avLst/>
              <a:gdLst>
                <a:gd name="connsiteX0" fmla="*/ 0 w 3561907"/>
                <a:gd name="connsiteY0" fmla="*/ 2728345 h 2889997"/>
                <a:gd name="connsiteX1" fmla="*/ 893135 w 3561907"/>
                <a:gd name="connsiteY1" fmla="*/ 2728345 h 2889997"/>
                <a:gd name="connsiteX2" fmla="*/ 956930 w 3561907"/>
                <a:gd name="connsiteY2" fmla="*/ 1048401 h 2889997"/>
                <a:gd name="connsiteX3" fmla="*/ 1839432 w 3561907"/>
                <a:gd name="connsiteY3" fmla="*/ 1005870 h 2889997"/>
                <a:gd name="connsiteX4" fmla="*/ 1956391 w 3561907"/>
                <a:gd name="connsiteY4" fmla="*/ 102103 h 2889997"/>
                <a:gd name="connsiteX5" fmla="*/ 3561907 w 3561907"/>
                <a:gd name="connsiteY5" fmla="*/ 59573 h 288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907" h="2889997">
                  <a:moveTo>
                    <a:pt x="0" y="2728345"/>
                  </a:moveTo>
                  <a:cubicBezTo>
                    <a:pt x="366823" y="2868340"/>
                    <a:pt x="733647" y="3008336"/>
                    <a:pt x="893135" y="2728345"/>
                  </a:cubicBezTo>
                  <a:cubicBezTo>
                    <a:pt x="1052623" y="2448354"/>
                    <a:pt x="799214" y="1335480"/>
                    <a:pt x="956930" y="1048401"/>
                  </a:cubicBezTo>
                  <a:cubicBezTo>
                    <a:pt x="1114646" y="761322"/>
                    <a:pt x="1672855" y="1163586"/>
                    <a:pt x="1839432" y="1005870"/>
                  </a:cubicBezTo>
                  <a:cubicBezTo>
                    <a:pt x="2006009" y="848154"/>
                    <a:pt x="1669312" y="259819"/>
                    <a:pt x="1956391" y="102103"/>
                  </a:cubicBezTo>
                  <a:cubicBezTo>
                    <a:pt x="2243470" y="-55613"/>
                    <a:pt x="2902688" y="1980"/>
                    <a:pt x="3561907" y="59573"/>
                  </a:cubicBezTo>
                </a:path>
              </a:pathLst>
            </a:custGeom>
            <a:noFill/>
            <a:ln w="76200" cap="flat" cmpd="sng" algn="ctr">
              <a:solidFill>
                <a:srgbClr val="FF0000">
                  <a:alpha val="42000"/>
                </a:srgb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0" b="0" i="0" u="sng" strike="noStrike" cap="none" normalizeH="0" baseline="0">
                <a:ln>
                  <a:noFill/>
                </a:ln>
                <a:solidFill>
                  <a:schemeClr val="tx1"/>
                </a:solidFill>
                <a:effectLst/>
                <a:latin typeface="Gill Sans MT Condensed" pitchFamily="34" charset="0"/>
                <a:cs typeface="Arial" charset="0"/>
              </a:endParaRPr>
            </a:p>
          </p:txBody>
        </p:sp>
        <p:pic>
          <p:nvPicPr>
            <p:cNvPr id="76" name="Picture 2" descr="http://blogs-images.forbes.com/elainewong/files/2011/01/0107_new-starbucks-logo_390x220.jpg">
              <a:extLst>
                <a:ext uri="{FF2B5EF4-FFF2-40B4-BE49-F238E27FC236}">
                  <a16:creationId xmlns:a16="http://schemas.microsoft.com/office/drawing/2014/main" id="{1EC460A8-6DEA-F872-CD7D-57D34E1D69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6947" y="3696042"/>
              <a:ext cx="728234" cy="468517"/>
            </a:xfrm>
            <a:prstGeom prst="rect">
              <a:avLst/>
            </a:prstGeom>
            <a:noFill/>
            <a:extLst>
              <a:ext uri="{909E8E84-426E-40dd-AFC4-6F175D3DCCD1}">
                <a14:hiddenFill xmlns="" xmlns:a14="http://schemas.microsoft.com/office/drawing/2010/main">
                  <a:solidFill>
                    <a:srgbClr val="FFFFFF"/>
                  </a:solidFill>
                </a14:hiddenFill>
              </a:ext>
            </a:extLst>
          </p:spPr>
        </p:pic>
        <p:pic>
          <p:nvPicPr>
            <p:cNvPr id="77" name="Picture 2" descr="http://blogs-images.forbes.com/elainewong/files/2011/01/0107_new-starbucks-logo_390x220.jpg">
              <a:extLst>
                <a:ext uri="{FF2B5EF4-FFF2-40B4-BE49-F238E27FC236}">
                  <a16:creationId xmlns:a16="http://schemas.microsoft.com/office/drawing/2014/main" id="{F5332BA5-43DE-05EC-BE84-E4BD3FC077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514" y="3096572"/>
              <a:ext cx="728234" cy="468517"/>
            </a:xfrm>
            <a:prstGeom prst="rect">
              <a:avLst/>
            </a:prstGeom>
            <a:noFill/>
            <a:extLst>
              <a:ext uri="{909E8E84-426E-40dd-AFC4-6F175D3DCCD1}">
                <a14:hiddenFill xmlns="" xmlns:a14="http://schemas.microsoft.com/office/drawing/2010/main">
                  <a:solidFill>
                    <a:srgbClr val="FFFFFF"/>
                  </a:solidFill>
                </a14:hiddenFill>
              </a:ext>
            </a:extLst>
          </p:spPr>
        </p:pic>
        <p:pic>
          <p:nvPicPr>
            <p:cNvPr id="79" name="Picture 2" descr="http://blogs-images.forbes.com/elainewong/files/2011/01/0107_new-starbucks-logo_390x220.jpg">
              <a:extLst>
                <a:ext uri="{FF2B5EF4-FFF2-40B4-BE49-F238E27FC236}">
                  <a16:creationId xmlns:a16="http://schemas.microsoft.com/office/drawing/2014/main" id="{86539B10-CB83-CDE2-1313-E08D972EAA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1485" y="2529354"/>
              <a:ext cx="728234" cy="468517"/>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 name="Group 2" descr="7 steps to be filled in, where each step is either a step north (N) or a step east (E)">
            <a:extLst>
              <a:ext uri="{FF2B5EF4-FFF2-40B4-BE49-F238E27FC236}">
                <a16:creationId xmlns:a16="http://schemas.microsoft.com/office/drawing/2014/main" id="{35088C09-FE08-355A-72E6-8816C45F3515}"/>
              </a:ext>
            </a:extLst>
          </p:cNvPr>
          <p:cNvGrpSpPr/>
          <p:nvPr/>
        </p:nvGrpSpPr>
        <p:grpSpPr>
          <a:xfrm>
            <a:off x="923222" y="6573237"/>
            <a:ext cx="8889167" cy="0"/>
            <a:chOff x="962470" y="5961413"/>
            <a:chExt cx="8889167" cy="0"/>
          </a:xfrm>
        </p:grpSpPr>
        <p:cxnSp>
          <p:nvCxnSpPr>
            <p:cNvPr id="12" name="Straight Connector 11">
              <a:extLst>
                <a:ext uri="{FF2B5EF4-FFF2-40B4-BE49-F238E27FC236}">
                  <a16:creationId xmlns:a16="http://schemas.microsoft.com/office/drawing/2014/main" id="{15E9E19C-9F77-C2B2-DA0F-2EE207688BE7}"/>
                </a:ext>
              </a:extLst>
            </p:cNvPr>
            <p:cNvCxnSpPr/>
            <p:nvPr/>
          </p:nvCxnSpPr>
          <p:spPr>
            <a:xfrm>
              <a:off x="962470"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6DE4024A-9793-D4F7-892A-15BF9E31DAF2}"/>
                </a:ext>
              </a:extLst>
            </p:cNvPr>
            <p:cNvCxnSpPr/>
            <p:nvPr/>
          </p:nvCxnSpPr>
          <p:spPr>
            <a:xfrm>
              <a:off x="4890886"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DDAB2E88-0CD1-DB08-66E9-010D1489030A}"/>
                </a:ext>
              </a:extLst>
            </p:cNvPr>
            <p:cNvCxnSpPr/>
            <p:nvPr/>
          </p:nvCxnSpPr>
          <p:spPr>
            <a:xfrm>
              <a:off x="3643390"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1CB93D07-1425-61B5-E8BD-24325FE1D7A9}"/>
                </a:ext>
              </a:extLst>
            </p:cNvPr>
            <p:cNvCxnSpPr/>
            <p:nvPr/>
          </p:nvCxnSpPr>
          <p:spPr>
            <a:xfrm>
              <a:off x="2342524"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25F0CDAC-0351-BCD5-951A-A4993F26C307}"/>
                </a:ext>
              </a:extLst>
            </p:cNvPr>
            <p:cNvCxnSpPr/>
            <p:nvPr/>
          </p:nvCxnSpPr>
          <p:spPr>
            <a:xfrm>
              <a:off x="6161883"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C3407043-1512-2521-3C61-06DF72F2559B}"/>
                </a:ext>
              </a:extLst>
            </p:cNvPr>
            <p:cNvCxnSpPr/>
            <p:nvPr/>
          </p:nvCxnSpPr>
          <p:spPr>
            <a:xfrm>
              <a:off x="8842803"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3615B965-E93A-5A0E-5C4B-64FE06A266F9}"/>
                </a:ext>
              </a:extLst>
            </p:cNvPr>
            <p:cNvCxnSpPr/>
            <p:nvPr/>
          </p:nvCxnSpPr>
          <p:spPr>
            <a:xfrm>
              <a:off x="7541937"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5B6388B1-6C2F-ABCE-01F4-167A81BB6528}"/>
              </a:ext>
            </a:extLst>
          </p:cNvPr>
          <p:cNvSpPr txBox="1"/>
          <p:nvPr/>
        </p:nvSpPr>
        <p:spPr>
          <a:xfrm>
            <a:off x="8640526" y="239375"/>
            <a:ext cx="3982200" cy="769441"/>
          </a:xfrm>
          <a:prstGeom prst="rect">
            <a:avLst/>
          </a:prstGeom>
          <a:noFill/>
        </p:spPr>
        <p:txBody>
          <a:bodyPr wrap="square" rtlCol="0">
            <a:spAutoFit/>
          </a:bodyPr>
          <a:lstStyle/>
          <a:p>
            <a:r>
              <a:rPr lang="en-US" sz="2400" dirty="0">
                <a:hlinkClick r:id="rId5"/>
              </a:rPr>
              <a:t>PollEv.com/annakarlin185</a:t>
            </a:r>
            <a:endParaRPr lang="en-US" sz="2800" dirty="0">
              <a:solidFill>
                <a:srgbClr val="0070C0"/>
              </a:solidFill>
              <a:latin typeface="Candara" panose="020E0502030303020204" pitchFamily="34" charset="0"/>
            </a:endParaRPr>
          </a:p>
          <a:p>
            <a:endParaRPr lang="en-US" sz="2000" b="0" dirty="0">
              <a:latin typeface="Candara" panose="020E0502030303020204" pitchFamily="34" charset="0"/>
              <a:ea typeface="Helvetica" charset="0"/>
              <a:cs typeface="Helvetica"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D3BEDA9-6CFE-8328-33D7-A3A9370EB084}"/>
                  </a:ext>
                </a:extLst>
              </p:cNvPr>
              <p:cNvSpPr txBox="1"/>
              <p:nvPr/>
            </p:nvSpPr>
            <p:spPr>
              <a:xfrm>
                <a:off x="143256" y="4804818"/>
                <a:ext cx="582850" cy="51353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m:t>
                      </m:r>
                    </m:oMath>
                  </m:oMathPara>
                </a14:m>
                <a:endParaRPr lang="en-US" sz="2400" b="0" dirty="0" err="1">
                  <a:latin typeface="Candara" panose="020E0502030303020204" pitchFamily="34" charset="0"/>
                  <a:ea typeface="Helvetica" charset="0"/>
                  <a:cs typeface="Helvetica" charset="0"/>
                </a:endParaRPr>
              </a:p>
            </p:txBody>
          </p:sp>
        </mc:Choice>
        <mc:Fallback xmlns="">
          <p:sp>
            <p:nvSpPr>
              <p:cNvPr id="4" name="TextBox 3">
                <a:extLst>
                  <a:ext uri="{FF2B5EF4-FFF2-40B4-BE49-F238E27FC236}">
                    <a16:creationId xmlns:a16="http://schemas.microsoft.com/office/drawing/2014/main" id="{ED3BEDA9-6CFE-8328-33D7-A3A9370EB084}"/>
                  </a:ext>
                </a:extLst>
              </p:cNvPr>
              <p:cNvSpPr txBox="1">
                <a:spLocks noRot="1" noChangeAspect="1" noMove="1" noResize="1" noEditPoints="1" noAdjustHandles="1" noChangeArrowheads="1" noChangeShapeType="1" noTextEdit="1"/>
              </p:cNvSpPr>
              <p:nvPr/>
            </p:nvSpPr>
            <p:spPr>
              <a:xfrm>
                <a:off x="143256" y="4804818"/>
                <a:ext cx="582850" cy="513539"/>
              </a:xfrm>
              <a:prstGeom prst="rect">
                <a:avLst/>
              </a:prstGeom>
              <a:blipFill>
                <a:blip r:embed="rId6"/>
                <a:stretch>
                  <a:fillRect l="-2128" r="-2128"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0BD9504-1033-9599-22BE-BECFA06FC359}"/>
                  </a:ext>
                </a:extLst>
              </p:cNvPr>
              <p:cNvSpPr txBox="1"/>
              <p:nvPr/>
            </p:nvSpPr>
            <p:spPr>
              <a:xfrm>
                <a:off x="143256" y="5462112"/>
                <a:ext cx="582850" cy="51353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m:t>
                      </m:r>
                    </m:oMath>
                  </m:oMathPara>
                </a14:m>
                <a:endParaRPr lang="en-US" sz="2400" b="0" dirty="0" err="1">
                  <a:latin typeface="Candara" panose="020E0502030303020204" pitchFamily="34" charset="0"/>
                  <a:ea typeface="Helvetica" charset="0"/>
                  <a:cs typeface="Helvetica" charset="0"/>
                </a:endParaRPr>
              </a:p>
            </p:txBody>
          </p:sp>
        </mc:Choice>
        <mc:Fallback xmlns="">
          <p:sp>
            <p:nvSpPr>
              <p:cNvPr id="7" name="TextBox 6">
                <a:extLst>
                  <a:ext uri="{FF2B5EF4-FFF2-40B4-BE49-F238E27FC236}">
                    <a16:creationId xmlns:a16="http://schemas.microsoft.com/office/drawing/2014/main" id="{D0BD9504-1033-9599-22BE-BECFA06FC359}"/>
                  </a:ext>
                </a:extLst>
              </p:cNvPr>
              <p:cNvSpPr txBox="1">
                <a:spLocks noRot="1" noChangeAspect="1" noMove="1" noResize="1" noEditPoints="1" noAdjustHandles="1" noChangeArrowheads="1" noChangeShapeType="1" noTextEdit="1"/>
              </p:cNvSpPr>
              <p:nvPr/>
            </p:nvSpPr>
            <p:spPr>
              <a:xfrm>
                <a:off x="143256" y="5462112"/>
                <a:ext cx="582850" cy="513539"/>
              </a:xfrm>
              <a:prstGeom prst="rect">
                <a:avLst/>
              </a:prstGeom>
              <a:blipFill>
                <a:blip r:embed="rId6"/>
                <a:stretch>
                  <a:fillRect l="-2128" r="-2128" b="-487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BA66649-CF59-FA86-41F9-1322EA9B388F}"/>
              </a:ext>
            </a:extLst>
          </p:cNvPr>
          <p:cNvSpPr txBox="1"/>
          <p:nvPr/>
        </p:nvSpPr>
        <p:spPr>
          <a:xfrm>
            <a:off x="1235677" y="6105098"/>
            <a:ext cx="8576712" cy="461665"/>
          </a:xfrm>
          <a:prstGeom prst="rect">
            <a:avLst/>
          </a:prstGeom>
          <a:noFill/>
        </p:spPr>
        <p:txBody>
          <a:bodyPr wrap="square" rtlCol="0">
            <a:spAutoFit/>
          </a:bodyPr>
          <a:lstStyle/>
          <a:p>
            <a:pPr algn="l"/>
            <a:r>
              <a:rPr lang="en-US" sz="2400" b="0" dirty="0">
                <a:latin typeface="Candara" panose="020E0502030303020204" pitchFamily="34" charset="0"/>
                <a:ea typeface="Helvetica" charset="0"/>
                <a:cs typeface="Helvetica" charset="0"/>
              </a:rPr>
              <a:t>E                 N                  N              E                  N                 E                E</a:t>
            </a:r>
          </a:p>
        </p:txBody>
      </p:sp>
    </p:spTree>
    <p:extLst>
      <p:ext uri="{BB962C8B-B14F-4D97-AF65-F5344CB8AC3E}">
        <p14:creationId xmlns:p14="http://schemas.microsoft.com/office/powerpoint/2010/main" val="640141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52C1F-577E-041E-DDE1-E57057FA699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5238934-9339-1622-BB2C-46676D765D06}"/>
              </a:ext>
            </a:extLst>
          </p:cNvPr>
          <p:cNvSpPr>
            <a:spLocks noGrp="1"/>
          </p:cNvSpPr>
          <p:nvPr>
            <p:ph type="title" idx="4294967295"/>
          </p:nvPr>
        </p:nvSpPr>
        <p:spPr>
          <a:xfrm>
            <a:off x="365760" y="274639"/>
            <a:ext cx="10972800" cy="878301"/>
          </a:xfrm>
        </p:spPr>
        <p:txBody>
          <a:bodyPr>
            <a:normAutofit/>
          </a:bodyPr>
          <a:lstStyle/>
          <a:p>
            <a:r>
              <a:rPr lang="en-US" sz="3600" dirty="0"/>
              <a:t>Symmetry in binomial coefficients</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D1858649-E691-32C0-E058-C7F4942399D7}"/>
                  </a:ext>
                </a:extLst>
              </p:cNvPr>
              <p:cNvSpPr txBox="1">
                <a:spLocks/>
              </p:cNvSpPr>
              <p:nvPr/>
            </p:nvSpPr>
            <p:spPr>
              <a:xfrm>
                <a:off x="766482" y="3230217"/>
                <a:ext cx="10972800" cy="4949685"/>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Fact: </a:t>
                </a:r>
                <a14:m>
                  <m:oMath xmlns:m="http://schemas.openxmlformats.org/officeDocument/2006/math">
                    <m:d>
                      <m:dPr>
                        <m:ctrlPr>
                          <a:rPr lang="en-US" i="1">
                            <a:solidFill>
                              <a:srgbClr val="0070C0"/>
                            </a:solidFill>
                            <a:latin typeface="Cambria Math" panose="02040503050406030204" pitchFamily="18" charset="0"/>
                            <a:ea typeface="Helvetica" charset="0"/>
                            <a:cs typeface="Helvetica" charset="0"/>
                          </a:rPr>
                        </m:ctrlPr>
                      </m:dPr>
                      <m:e>
                        <m:f>
                          <m:fPr>
                            <m:type m:val="noBa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num>
                          <m:den>
                            <m:r>
                              <a:rPr lang="en-US" i="1">
                                <a:solidFill>
                                  <a:srgbClr val="0070C0"/>
                                </a:solidFill>
                                <a:latin typeface="Cambria Math" panose="02040503050406030204" pitchFamily="18" charset="0"/>
                                <a:ea typeface="Helvetica" charset="0"/>
                                <a:cs typeface="Helvetica" charset="0"/>
                              </a:rPr>
                              <m:t>𝑘</m:t>
                            </m:r>
                          </m:den>
                        </m:f>
                      </m:e>
                    </m:d>
                    <m:r>
                      <a:rPr lang="en-US" i="1">
                        <a:solidFill>
                          <a:srgbClr val="0070C0"/>
                        </a:solidFill>
                        <a:latin typeface="Cambria Math" panose="02040503050406030204" pitchFamily="18" charset="0"/>
                        <a:ea typeface="Helvetica" charset="0"/>
                        <a:cs typeface="Helvetica" charset="0"/>
                      </a:rPr>
                      <m:t>=</m:t>
                    </m:r>
                    <m:d>
                      <m:dPr>
                        <m:ctrlPr>
                          <a:rPr lang="en-US" i="1">
                            <a:solidFill>
                              <a:srgbClr val="0070C0"/>
                            </a:solidFill>
                            <a:latin typeface="Cambria Math" panose="02040503050406030204" pitchFamily="18" charset="0"/>
                            <a:ea typeface="Helvetica" charset="0"/>
                            <a:cs typeface="Helvetica" charset="0"/>
                          </a:rPr>
                        </m:ctrlPr>
                      </m:dPr>
                      <m:e>
                        <m:f>
                          <m:fPr>
                            <m:type m:val="noBa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num>
                          <m:den>
                            <m:r>
                              <a:rPr lang="en-US" i="1">
                                <a:solidFill>
                                  <a:srgbClr val="0070C0"/>
                                </a:solidFill>
                                <a:latin typeface="Cambria Math" panose="02040503050406030204" pitchFamily="18" charset="0"/>
                                <a:ea typeface="Helvetica" charset="0"/>
                                <a:cs typeface="Helvetica" charset="0"/>
                              </a:rPr>
                              <m:t>𝑛</m:t>
                            </m:r>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𝑘</m:t>
                            </m:r>
                          </m:den>
                        </m:f>
                      </m:e>
                    </m:d>
                  </m:oMath>
                </a14:m>
                <a:r>
                  <a:rPr lang="en-US" dirty="0"/>
                  <a:t> </a:t>
                </a:r>
              </a:p>
            </p:txBody>
          </p:sp>
        </mc:Choice>
        <mc:Fallback xmlns="">
          <p:sp>
            <p:nvSpPr>
              <p:cNvPr id="9" name="Content Placeholder 2">
                <a:extLst>
                  <a:ext uri="{FF2B5EF4-FFF2-40B4-BE49-F238E27FC236}">
                    <a16:creationId xmlns:a16="http://schemas.microsoft.com/office/drawing/2014/main" id="{D1858649-E691-32C0-E058-C7F4942399D7}"/>
                  </a:ext>
                </a:extLst>
              </p:cNvPr>
              <p:cNvSpPr txBox="1">
                <a:spLocks noRot="1" noChangeAspect="1" noMove="1" noResize="1" noEditPoints="1" noAdjustHandles="1" noChangeArrowheads="1" noChangeShapeType="1" noTextEdit="1"/>
              </p:cNvSpPr>
              <p:nvPr/>
            </p:nvSpPr>
            <p:spPr>
              <a:xfrm>
                <a:off x="766482" y="3230217"/>
                <a:ext cx="10972800" cy="4949685"/>
              </a:xfrm>
              <a:prstGeom prst="rect">
                <a:avLst/>
              </a:prstGeom>
              <a:blipFill>
                <a:blip r:embed="rId3"/>
                <a:stretch>
                  <a:fillRect l="-1387" t="-7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C527E63-BE4F-2737-9AEF-49862A7B3AF9}"/>
              </a:ext>
            </a:extLst>
          </p:cNvPr>
          <p:cNvSpPr>
            <a:spLocks noGrp="1"/>
          </p:cNvSpPr>
          <p:nvPr>
            <p:ph type="sldNum" sz="quarter" idx="12"/>
          </p:nvPr>
        </p:nvSpPr>
        <p:spPr/>
        <p:txBody>
          <a:bodyPr/>
          <a:lstStyle/>
          <a:p>
            <a:pPr algn="r"/>
            <a:fld id="{39E65F0E-D8D0-8548-A870-8F1E432EFAAD}" type="slidenum">
              <a:rPr lang="en-US" smtClean="0"/>
              <a:pPr algn="r"/>
              <a:t>19</a:t>
            </a:fld>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B225650-F25E-FD05-2B47-2716A8C0E8BA}"/>
                  </a:ext>
                </a:extLst>
              </p:cNvPr>
              <p:cNvSpPr txBox="1"/>
              <p:nvPr/>
            </p:nvSpPr>
            <p:spPr>
              <a:xfrm>
                <a:off x="766482" y="1152940"/>
                <a:ext cx="10659035" cy="1716624"/>
              </a:xfrm>
              <a:prstGeom prst="rect">
                <a:avLst/>
              </a:prstGeom>
              <a:noFill/>
              <a:ln>
                <a:solidFill>
                  <a:srgbClr val="036A18"/>
                </a:solidFill>
                <a:prstDash val="dash"/>
              </a:ln>
            </p:spPr>
            <p:txBody>
              <a:bodyPr wrap="square" lIns="182880" tIns="182880" rIns="182880" bIns="182880" rtlCol="0">
                <a:spAutoFit/>
              </a:bodyPr>
              <a:lstStyle/>
              <a:p>
                <a:r>
                  <a:rPr lang="en-US" sz="3200" b="1" dirty="0">
                    <a:solidFill>
                      <a:srgbClr val="036A18"/>
                    </a:solidFill>
                    <a:latin typeface="Candara" panose="020E0502030303020204" pitchFamily="34" charset="0"/>
                    <a:ea typeface="Helvetica" charset="0"/>
                    <a:cs typeface="Helvetica" charset="0"/>
                  </a:rPr>
                  <a:t>Fact. </a:t>
                </a:r>
                <a:r>
                  <a:rPr lang="en-US" sz="3200" dirty="0">
                    <a:latin typeface="Candara" panose="020E0502030303020204" pitchFamily="34" charset="0"/>
                    <a:ea typeface="Helvetica" charset="0"/>
                    <a:cs typeface="Helvetica" charset="0"/>
                  </a:rPr>
                  <a:t>The number of subsets of size </a:t>
                </a:r>
                <a14:m>
                  <m:oMath xmlns:m="http://schemas.openxmlformats.org/officeDocument/2006/math">
                    <m:r>
                      <a:rPr lang="en-US" sz="3200" i="1" dirty="0" smtClean="0">
                        <a:solidFill>
                          <a:srgbClr val="0070C0"/>
                        </a:solidFill>
                        <a:latin typeface="Cambria Math" panose="02040503050406030204" pitchFamily="18" charset="0"/>
                        <a:ea typeface="Helvetica" charset="0"/>
                        <a:cs typeface="Helvetica" charset="0"/>
                      </a:rPr>
                      <m:t>𝑘</m:t>
                    </m:r>
                  </m:oMath>
                </a14:m>
                <a:r>
                  <a:rPr lang="en-US" sz="3200" dirty="0">
                    <a:latin typeface="Candara" panose="020E0502030303020204" pitchFamily="34" charset="0"/>
                    <a:ea typeface="Helvetica" charset="0"/>
                    <a:cs typeface="Helvetica" charset="0"/>
                  </a:rPr>
                  <a:t> of a set of size </a:t>
                </a:r>
                <a14:m>
                  <m:oMath xmlns:m="http://schemas.openxmlformats.org/officeDocument/2006/math">
                    <m:r>
                      <a:rPr lang="en-US" sz="3200" i="1" dirty="0" smtClean="0">
                        <a:solidFill>
                          <a:srgbClr val="0070C0"/>
                        </a:solidFill>
                        <a:latin typeface="Cambria Math" panose="02040503050406030204" pitchFamily="18" charset="0"/>
                        <a:ea typeface="Helvetica" charset="0"/>
                        <a:cs typeface="Helvetica" charset="0"/>
                      </a:rPr>
                      <m:t>𝑛</m:t>
                    </m:r>
                  </m:oMath>
                </a14:m>
                <a:r>
                  <a:rPr lang="en-US" sz="3200" dirty="0">
                    <a:latin typeface="Candara" panose="020E0502030303020204" pitchFamily="34" charset="0"/>
                    <a:ea typeface="Helvetica" charset="0"/>
                    <a:cs typeface="Helvetica" charset="0"/>
                  </a:rPr>
                  <a:t> is      </a:t>
                </a:r>
                <a14:m>
                  <m:oMath xmlns:m="http://schemas.openxmlformats.org/officeDocument/2006/math">
                    <m:r>
                      <a:rPr lang="en-US" sz="3600" b="0" i="0" smtClean="0">
                        <a:solidFill>
                          <a:srgbClr val="0070C0"/>
                        </a:solidFill>
                        <a:latin typeface="Cambria Math" panose="02040503050406030204" pitchFamily="18" charset="0"/>
                        <a:ea typeface="Helvetica" charset="0"/>
                        <a:cs typeface="Helvetica" charset="0"/>
                      </a:rPr>
                      <m:t>                    </m:t>
                    </m:r>
                    <m:r>
                      <a:rPr lang="en-US" sz="3600" b="0" i="1" smtClean="0">
                        <a:solidFill>
                          <a:srgbClr val="0070C0"/>
                        </a:solidFill>
                        <a:latin typeface="Cambria Math" panose="02040503050406030204" pitchFamily="18" charset="0"/>
                        <a:ea typeface="Helvetica" charset="0"/>
                        <a:cs typeface="Helvetica" charset="0"/>
                      </a:rPr>
                      <m:t>𝐶</m:t>
                    </m:r>
                    <m:d>
                      <m:dPr>
                        <m:ctrlPr>
                          <a:rPr lang="en-US" sz="3600" b="0" i="1" smtClean="0">
                            <a:solidFill>
                              <a:srgbClr val="0070C0"/>
                            </a:solidFill>
                            <a:latin typeface="Cambria Math" panose="02040503050406030204" pitchFamily="18" charset="0"/>
                            <a:ea typeface="Helvetica" charset="0"/>
                            <a:cs typeface="Helvetica" charset="0"/>
                          </a:rPr>
                        </m:ctrlPr>
                      </m:dPr>
                      <m:e>
                        <m:r>
                          <a:rPr lang="en-US" sz="3600" b="0" i="1" smtClean="0">
                            <a:solidFill>
                              <a:srgbClr val="0070C0"/>
                            </a:solidFill>
                            <a:latin typeface="Cambria Math" panose="02040503050406030204" pitchFamily="18" charset="0"/>
                            <a:ea typeface="Helvetica" charset="0"/>
                            <a:cs typeface="Helvetica" charset="0"/>
                          </a:rPr>
                          <m:t>𝑛</m:t>
                        </m:r>
                        <m:r>
                          <a:rPr lang="en-US" sz="3600" b="0" i="1" smtClean="0">
                            <a:solidFill>
                              <a:srgbClr val="0070C0"/>
                            </a:solidFill>
                            <a:latin typeface="Cambria Math" panose="02040503050406030204" pitchFamily="18" charset="0"/>
                            <a:ea typeface="Helvetica" charset="0"/>
                            <a:cs typeface="Helvetica" charset="0"/>
                          </a:rPr>
                          <m:t>,</m:t>
                        </m:r>
                        <m:r>
                          <a:rPr lang="en-US" sz="3600" b="0" i="1" smtClean="0">
                            <a:solidFill>
                              <a:srgbClr val="0070C0"/>
                            </a:solidFill>
                            <a:latin typeface="Cambria Math" panose="02040503050406030204" pitchFamily="18" charset="0"/>
                            <a:ea typeface="Helvetica" charset="0"/>
                            <a:cs typeface="Helvetica" charset="0"/>
                          </a:rPr>
                          <m:t>𝑘</m:t>
                        </m:r>
                      </m:e>
                    </m:d>
                    <m:r>
                      <a:rPr lang="en-US" sz="3600" b="0" i="1" smtClean="0">
                        <a:solidFill>
                          <a:srgbClr val="0070C0"/>
                        </a:solidFill>
                        <a:latin typeface="Cambria Math" panose="02040503050406030204" pitchFamily="18" charset="0"/>
                        <a:ea typeface="Helvetica" charset="0"/>
                        <a:cs typeface="Helvetica" charset="0"/>
                      </a:rPr>
                      <m:t>=</m:t>
                    </m:r>
                    <m:d>
                      <m:dPr>
                        <m:ctrlPr>
                          <a:rPr lang="en-US" sz="3600" i="1">
                            <a:solidFill>
                              <a:srgbClr val="0070C0"/>
                            </a:solidFill>
                            <a:latin typeface="Cambria Math" panose="02040503050406030204" pitchFamily="18" charset="0"/>
                            <a:ea typeface="Helvetica" charset="0"/>
                            <a:cs typeface="Helvetica" charset="0"/>
                          </a:rPr>
                        </m:ctrlPr>
                      </m:dPr>
                      <m:e>
                        <m:f>
                          <m:fPr>
                            <m:type m:val="noBar"/>
                            <m:ctrlPr>
                              <a:rPr lang="en-US" sz="3600" i="1">
                                <a:solidFill>
                                  <a:srgbClr val="0070C0"/>
                                </a:solidFill>
                                <a:latin typeface="Cambria Math" panose="02040503050406030204" pitchFamily="18" charset="0"/>
                                <a:ea typeface="Helvetica" charset="0"/>
                                <a:cs typeface="Helvetica" charset="0"/>
                              </a:rPr>
                            </m:ctrlPr>
                          </m:fPr>
                          <m:num>
                            <m:r>
                              <a:rPr lang="en-US" sz="3600" i="1">
                                <a:solidFill>
                                  <a:srgbClr val="0070C0"/>
                                </a:solidFill>
                                <a:latin typeface="Cambria Math" panose="02040503050406030204" pitchFamily="18" charset="0"/>
                                <a:ea typeface="Helvetica" charset="0"/>
                                <a:cs typeface="Helvetica" charset="0"/>
                              </a:rPr>
                              <m:t>𝑛</m:t>
                            </m:r>
                          </m:num>
                          <m:den>
                            <m:r>
                              <a:rPr lang="en-US" sz="3600" i="1">
                                <a:solidFill>
                                  <a:srgbClr val="0070C0"/>
                                </a:solidFill>
                                <a:latin typeface="Cambria Math" panose="02040503050406030204" pitchFamily="18" charset="0"/>
                                <a:ea typeface="Helvetica" charset="0"/>
                                <a:cs typeface="Helvetica" charset="0"/>
                              </a:rPr>
                              <m:t>𝑘</m:t>
                            </m:r>
                          </m:den>
                        </m:f>
                      </m:e>
                    </m:d>
                    <m:r>
                      <a:rPr lang="en-US" sz="3600" i="1">
                        <a:solidFill>
                          <a:srgbClr val="0070C0"/>
                        </a:solidFill>
                        <a:latin typeface="Cambria Math" panose="02040503050406030204" pitchFamily="18" charset="0"/>
                        <a:ea typeface="Helvetica" charset="0"/>
                        <a:cs typeface="Helvetica" charset="0"/>
                      </a:rPr>
                      <m:t>=</m:t>
                    </m:r>
                    <m:f>
                      <m:fPr>
                        <m:ctrlPr>
                          <a:rPr lang="en-US" sz="3600" i="1">
                            <a:solidFill>
                              <a:srgbClr val="0070C0"/>
                            </a:solidFill>
                            <a:latin typeface="Cambria Math" panose="02040503050406030204" pitchFamily="18" charset="0"/>
                          </a:rPr>
                        </m:ctrlPr>
                      </m:fPr>
                      <m:num>
                        <m:r>
                          <a:rPr lang="en-US" sz="3600" i="1">
                            <a:solidFill>
                              <a:srgbClr val="0070C0"/>
                            </a:solidFill>
                            <a:latin typeface="Cambria Math" panose="02040503050406030204" pitchFamily="18" charset="0"/>
                          </a:rPr>
                          <m:t>𝑛</m:t>
                        </m:r>
                        <m:r>
                          <a:rPr lang="en-US" sz="3600" i="1">
                            <a:solidFill>
                              <a:srgbClr val="0070C0"/>
                            </a:solidFill>
                            <a:latin typeface="Cambria Math" panose="02040503050406030204" pitchFamily="18" charset="0"/>
                          </a:rPr>
                          <m:t>!</m:t>
                        </m:r>
                      </m:num>
                      <m:den>
                        <m:r>
                          <a:rPr lang="en-US" sz="3600" i="1">
                            <a:solidFill>
                              <a:srgbClr val="0070C0"/>
                            </a:solidFill>
                            <a:latin typeface="Cambria Math" panose="02040503050406030204" pitchFamily="18" charset="0"/>
                          </a:rPr>
                          <m:t>𝑘</m:t>
                        </m:r>
                        <m:r>
                          <a:rPr lang="en-US" sz="3600" i="1">
                            <a:solidFill>
                              <a:srgbClr val="0070C0"/>
                            </a:solidFill>
                            <a:latin typeface="Cambria Math" panose="02040503050406030204" pitchFamily="18" charset="0"/>
                          </a:rPr>
                          <m:t>!</m:t>
                        </m:r>
                        <m:d>
                          <m:dPr>
                            <m:ctrlPr>
                              <a:rPr lang="en-US" sz="3600" i="1">
                                <a:solidFill>
                                  <a:srgbClr val="0070C0"/>
                                </a:solidFill>
                                <a:latin typeface="Cambria Math" panose="02040503050406030204" pitchFamily="18" charset="0"/>
                              </a:rPr>
                            </m:ctrlPr>
                          </m:dPr>
                          <m:e>
                            <m:r>
                              <a:rPr lang="en-US" sz="3600" i="1">
                                <a:solidFill>
                                  <a:srgbClr val="0070C0"/>
                                </a:solidFill>
                                <a:latin typeface="Cambria Math" panose="02040503050406030204" pitchFamily="18" charset="0"/>
                              </a:rPr>
                              <m:t>𝑛</m:t>
                            </m:r>
                            <m:r>
                              <a:rPr lang="en-US" sz="3600" i="1">
                                <a:solidFill>
                                  <a:srgbClr val="0070C0"/>
                                </a:solidFill>
                                <a:latin typeface="Cambria Math" panose="02040503050406030204" pitchFamily="18" charset="0"/>
                              </a:rPr>
                              <m:t>−</m:t>
                            </m:r>
                            <m:r>
                              <a:rPr lang="en-US" sz="3600" i="1">
                                <a:solidFill>
                                  <a:srgbClr val="0070C0"/>
                                </a:solidFill>
                                <a:latin typeface="Cambria Math" panose="02040503050406030204" pitchFamily="18" charset="0"/>
                              </a:rPr>
                              <m:t>𝑘</m:t>
                            </m:r>
                          </m:e>
                        </m:d>
                        <m:r>
                          <a:rPr lang="en-US" sz="3600" i="1">
                            <a:solidFill>
                              <a:srgbClr val="0070C0"/>
                            </a:solidFill>
                            <a:latin typeface="Cambria Math" panose="02040503050406030204" pitchFamily="18" charset="0"/>
                          </a:rPr>
                          <m:t>!</m:t>
                        </m:r>
                      </m:den>
                    </m:f>
                  </m:oMath>
                </a14:m>
                <a:endParaRPr lang="en-US" sz="3200" dirty="0" err="1">
                  <a:solidFill>
                    <a:srgbClr val="0070C0"/>
                  </a:solidFill>
                  <a:latin typeface="Candara" panose="020E0502030303020204" pitchFamily="34" charset="0"/>
                  <a:ea typeface="Helvetica" charset="0"/>
                  <a:cs typeface="Helvetica" charset="0"/>
                </a:endParaRPr>
              </a:p>
            </p:txBody>
          </p:sp>
        </mc:Choice>
        <mc:Fallback xmlns="">
          <p:sp>
            <p:nvSpPr>
              <p:cNvPr id="2" name="TextBox 1">
                <a:extLst>
                  <a:ext uri="{FF2B5EF4-FFF2-40B4-BE49-F238E27FC236}">
                    <a16:creationId xmlns:a16="http://schemas.microsoft.com/office/drawing/2014/main" id="{BB225650-F25E-FD05-2B47-2716A8C0E8BA}"/>
                  </a:ext>
                </a:extLst>
              </p:cNvPr>
              <p:cNvSpPr txBox="1">
                <a:spLocks noRot="1" noChangeAspect="1" noMove="1" noResize="1" noEditPoints="1" noAdjustHandles="1" noChangeArrowheads="1" noChangeShapeType="1" noTextEdit="1"/>
              </p:cNvSpPr>
              <p:nvPr/>
            </p:nvSpPr>
            <p:spPr>
              <a:xfrm>
                <a:off x="766482" y="1152940"/>
                <a:ext cx="10659035" cy="1716624"/>
              </a:xfrm>
              <a:prstGeom prst="rect">
                <a:avLst/>
              </a:prstGeom>
              <a:blipFill>
                <a:blip r:embed="rId4"/>
                <a:stretch>
                  <a:fillRect l="-595"/>
                </a:stretch>
              </a:blipFill>
              <a:ln>
                <a:solidFill>
                  <a:srgbClr val="036A18"/>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282204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3938-01BC-5235-AEEF-9678F1D7EF35}"/>
              </a:ext>
            </a:extLst>
          </p:cNvPr>
          <p:cNvSpPr>
            <a:spLocks noGrp="1"/>
          </p:cNvSpPr>
          <p:nvPr>
            <p:ph type="title"/>
          </p:nvPr>
        </p:nvSpPr>
        <p:spPr/>
        <p:txBody>
          <a:bodyPr/>
          <a:lstStyle/>
          <a:p>
            <a:r>
              <a:rPr lang="en-US" dirty="0"/>
              <a:t>Questions, etc.</a:t>
            </a:r>
          </a:p>
        </p:txBody>
      </p:sp>
      <p:sp>
        <p:nvSpPr>
          <p:cNvPr id="3" name="Content Placeholder 2">
            <a:extLst>
              <a:ext uri="{FF2B5EF4-FFF2-40B4-BE49-F238E27FC236}">
                <a16:creationId xmlns:a16="http://schemas.microsoft.com/office/drawing/2014/main" id="{30BA9EE6-13AF-F314-6680-05781BF4D7BF}"/>
              </a:ext>
            </a:extLst>
          </p:cNvPr>
          <p:cNvSpPr>
            <a:spLocks noGrp="1"/>
          </p:cNvSpPr>
          <p:nvPr>
            <p:ph idx="1"/>
          </p:nvPr>
        </p:nvSpPr>
        <p:spPr/>
        <p:txBody>
          <a:bodyPr>
            <a:normAutofit lnSpcReduction="10000"/>
          </a:bodyPr>
          <a:lstStyle/>
          <a:p>
            <a:r>
              <a:rPr lang="en-US" dirty="0"/>
              <a:t>About syllabus?</a:t>
            </a:r>
          </a:p>
          <a:p>
            <a:r>
              <a:rPr lang="en-US" dirty="0"/>
              <a:t>Anything else?</a:t>
            </a:r>
          </a:p>
          <a:p>
            <a:endParaRPr lang="en-US" dirty="0"/>
          </a:p>
          <a:p>
            <a:endParaRPr lang="en-US" dirty="0"/>
          </a:p>
          <a:p>
            <a:endParaRPr lang="en-US" dirty="0"/>
          </a:p>
          <a:p>
            <a:pPr marL="0" indent="0">
              <a:buNone/>
            </a:pPr>
            <a:r>
              <a:rPr lang="en-US" b="1" dirty="0"/>
              <a:t>Midterm on Thursday, May 14 from 6- 7:30pm</a:t>
            </a:r>
          </a:p>
          <a:p>
            <a:pPr marL="0" indent="0">
              <a:buNone/>
            </a:pPr>
            <a:endParaRPr lang="en-US" dirty="0"/>
          </a:p>
          <a:p>
            <a:pPr marL="0" indent="0">
              <a:buNone/>
            </a:pPr>
            <a:r>
              <a:rPr lang="en-US" dirty="0"/>
              <a:t>Full </a:t>
            </a:r>
            <a:r>
              <a:rPr lang="en-US" dirty="0" err="1"/>
              <a:t>Pset</a:t>
            </a:r>
            <a:r>
              <a:rPr lang="en-US" dirty="0"/>
              <a:t> 1 out this evening.</a:t>
            </a:r>
          </a:p>
          <a:p>
            <a:pPr marL="0" indent="0">
              <a:buNone/>
            </a:pPr>
            <a:r>
              <a:rPr lang="en-US" dirty="0"/>
              <a:t>Take note of readings linked from the schedule page.</a:t>
            </a:r>
          </a:p>
          <a:p>
            <a:endParaRPr lang="en-US" dirty="0"/>
          </a:p>
        </p:txBody>
      </p:sp>
      <p:sp>
        <p:nvSpPr>
          <p:cNvPr id="5" name="Subtitle 2">
            <a:extLst>
              <a:ext uri="{FF2B5EF4-FFF2-40B4-BE49-F238E27FC236}">
                <a16:creationId xmlns:a16="http://schemas.microsoft.com/office/drawing/2014/main" id="{55310019-DD93-EC09-6849-819EE0E27533}"/>
              </a:ext>
            </a:extLst>
          </p:cNvPr>
          <p:cNvSpPr txBox="1">
            <a:spLocks/>
          </p:cNvSpPr>
          <p:nvPr/>
        </p:nvSpPr>
        <p:spPr>
          <a:xfrm>
            <a:off x="7154561" y="274639"/>
            <a:ext cx="5218671" cy="1091953"/>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chemeClr val="tx1"/>
                </a:solidFill>
              </a:rPr>
              <a:t>We will use </a:t>
            </a:r>
            <a:r>
              <a:rPr lang="en-US" dirty="0" err="1">
                <a:solidFill>
                  <a:schemeClr val="tx1"/>
                </a:solidFill>
              </a:rPr>
              <a:t>pollev</a:t>
            </a:r>
            <a:r>
              <a:rPr lang="en-US" dirty="0">
                <a:solidFill>
                  <a:schemeClr val="tx1"/>
                </a:solidFill>
              </a:rPr>
              <a:t> today. </a:t>
            </a:r>
          </a:p>
          <a:p>
            <a:r>
              <a:rPr lang="en-US" dirty="0">
                <a:hlinkClick r:id="rId3"/>
              </a:rPr>
              <a:t>PollEv.com/annakarlin185</a:t>
            </a:r>
            <a:endParaRPr lang="en-US" sz="3600" dirty="0">
              <a:solidFill>
                <a:srgbClr val="0070C0"/>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14544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29C94-149C-C189-32DE-DCD02805228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8AD58DE-37C2-4216-7473-09BB9112D3B2}"/>
              </a:ext>
            </a:extLst>
          </p:cNvPr>
          <p:cNvSpPr>
            <a:spLocks noGrp="1"/>
          </p:cNvSpPr>
          <p:nvPr>
            <p:ph type="title" idx="4294967295"/>
          </p:nvPr>
        </p:nvSpPr>
        <p:spPr>
          <a:xfrm>
            <a:off x="441960" y="274639"/>
            <a:ext cx="10972800" cy="878301"/>
          </a:xfrm>
        </p:spPr>
        <p:txBody>
          <a:bodyPr>
            <a:normAutofit/>
          </a:bodyPr>
          <a:lstStyle/>
          <a:p>
            <a:r>
              <a:rPr lang="en-US" sz="3600" dirty="0"/>
              <a:t>Symmetry in binomial coefficients – first proof </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ED3893C-8148-70BD-ABAE-B648580F315A}"/>
                  </a:ext>
                </a:extLst>
              </p:cNvPr>
              <p:cNvSpPr txBox="1">
                <a:spLocks/>
              </p:cNvSpPr>
              <p:nvPr/>
            </p:nvSpPr>
            <p:spPr>
              <a:xfrm>
                <a:off x="777240" y="1152940"/>
                <a:ext cx="10972800" cy="4949685"/>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036A18"/>
                    </a:solidFill>
                    <a:ea typeface="Helvetica" charset="0"/>
                    <a:cs typeface="Helvetica" charset="0"/>
                  </a:rPr>
                  <a:t>Fact.</a:t>
                </a:r>
                <a:r>
                  <a:rPr lang="en-US" i="1" dirty="0">
                    <a:solidFill>
                      <a:srgbClr val="0070C0"/>
                    </a:solidFill>
                    <a:ea typeface="Helvetica" charset="0"/>
                    <a:cs typeface="Helvetica" charset="0"/>
                  </a:rPr>
                  <a:t> </a:t>
                </a:r>
                <a14:m>
                  <m:oMath xmlns:m="http://schemas.openxmlformats.org/officeDocument/2006/math">
                    <m:d>
                      <m:dPr>
                        <m:ctrlPr>
                          <a:rPr lang="en-US" i="1">
                            <a:solidFill>
                              <a:srgbClr val="0070C0"/>
                            </a:solidFill>
                            <a:latin typeface="Cambria Math" panose="02040503050406030204" pitchFamily="18" charset="0"/>
                            <a:ea typeface="Helvetica" charset="0"/>
                            <a:cs typeface="Helvetica" charset="0"/>
                          </a:rPr>
                        </m:ctrlPr>
                      </m:dPr>
                      <m:e>
                        <m:f>
                          <m:fPr>
                            <m:type m:val="noBa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num>
                          <m:den>
                            <m:r>
                              <a:rPr lang="en-US" i="1">
                                <a:solidFill>
                                  <a:srgbClr val="0070C0"/>
                                </a:solidFill>
                                <a:latin typeface="Cambria Math" panose="02040503050406030204" pitchFamily="18" charset="0"/>
                                <a:ea typeface="Helvetica" charset="0"/>
                                <a:cs typeface="Helvetica" charset="0"/>
                              </a:rPr>
                              <m:t>𝑘</m:t>
                            </m:r>
                          </m:den>
                        </m:f>
                      </m:e>
                    </m:d>
                    <m:r>
                      <a:rPr lang="en-US" i="1">
                        <a:solidFill>
                          <a:srgbClr val="0070C0"/>
                        </a:solidFill>
                        <a:latin typeface="Cambria Math" panose="02040503050406030204" pitchFamily="18" charset="0"/>
                        <a:ea typeface="Helvetica" charset="0"/>
                        <a:cs typeface="Helvetica" charset="0"/>
                      </a:rPr>
                      <m:t>=</m:t>
                    </m:r>
                    <m:d>
                      <m:dPr>
                        <m:ctrlPr>
                          <a:rPr lang="en-US" i="1">
                            <a:solidFill>
                              <a:srgbClr val="0070C0"/>
                            </a:solidFill>
                            <a:latin typeface="Cambria Math" panose="02040503050406030204" pitchFamily="18" charset="0"/>
                            <a:ea typeface="Helvetica" charset="0"/>
                            <a:cs typeface="Helvetica" charset="0"/>
                          </a:rPr>
                        </m:ctrlPr>
                      </m:dPr>
                      <m:e>
                        <m:f>
                          <m:fPr>
                            <m:type m:val="noBa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num>
                          <m:den>
                            <m:r>
                              <a:rPr lang="en-US" i="1">
                                <a:solidFill>
                                  <a:srgbClr val="0070C0"/>
                                </a:solidFill>
                                <a:latin typeface="Cambria Math" panose="02040503050406030204" pitchFamily="18" charset="0"/>
                                <a:ea typeface="Helvetica" charset="0"/>
                                <a:cs typeface="Helvetica" charset="0"/>
                              </a:rPr>
                              <m:t>𝑛</m:t>
                            </m:r>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𝑘</m:t>
                            </m:r>
                          </m:den>
                        </m:f>
                      </m:e>
                    </m:d>
                  </m:oMath>
                </a14:m>
                <a:endParaRPr lang="en-US" dirty="0"/>
              </a:p>
              <a:p>
                <a:pPr marL="0" indent="0">
                  <a:buNone/>
                </a:pPr>
                <a:endParaRPr lang="en-US" dirty="0"/>
              </a:p>
              <a:p>
                <a:pPr marL="0" indent="0">
                  <a:buNone/>
                </a:pPr>
                <a:r>
                  <a:rPr lang="en-US" b="1" dirty="0">
                    <a:solidFill>
                      <a:srgbClr val="036A18"/>
                    </a:solidFill>
                    <a:ea typeface="Helvetica" charset="0"/>
                    <a:cs typeface="Helvetica" charset="0"/>
                  </a:rPr>
                  <a:t>Proof.</a:t>
                </a:r>
                <a:r>
                  <a:rPr lang="en-US" i="1" dirty="0">
                    <a:solidFill>
                      <a:srgbClr val="0070C0"/>
                    </a:solidFill>
                    <a:ea typeface="Helvetica" charset="0"/>
                    <a:cs typeface="Helvetica" charset="0"/>
                  </a:rPr>
                  <a:t> </a:t>
                </a:r>
                <a14:m>
                  <m:oMath xmlns:m="http://schemas.openxmlformats.org/officeDocument/2006/math">
                    <m:d>
                      <m:dPr>
                        <m:ctrlPr>
                          <a:rPr lang="en-US" i="1">
                            <a:solidFill>
                              <a:srgbClr val="0070C0"/>
                            </a:solidFill>
                            <a:latin typeface="Cambria Math" panose="02040503050406030204" pitchFamily="18" charset="0"/>
                            <a:ea typeface="Helvetica" charset="0"/>
                            <a:cs typeface="Helvetica" charset="0"/>
                          </a:rPr>
                        </m:ctrlPr>
                      </m:dPr>
                      <m:e>
                        <m:f>
                          <m:fPr>
                            <m:type m:val="noBa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num>
                          <m:den>
                            <m:r>
                              <a:rPr lang="en-US" i="1">
                                <a:solidFill>
                                  <a:srgbClr val="0070C0"/>
                                </a:solidFill>
                                <a:latin typeface="Cambria Math" panose="02040503050406030204" pitchFamily="18" charset="0"/>
                                <a:ea typeface="Helvetica" charset="0"/>
                                <a:cs typeface="Helvetica" charset="0"/>
                              </a:rPr>
                              <m:t>𝑘</m:t>
                            </m:r>
                          </m:den>
                        </m:f>
                      </m:e>
                    </m:d>
                    <m:r>
                      <a:rPr lang="en-US" i="1">
                        <a:solidFill>
                          <a:srgbClr val="0070C0"/>
                        </a:solidFill>
                        <a:latin typeface="Cambria Math" panose="02040503050406030204" pitchFamily="18" charset="0"/>
                        <a:ea typeface="Helvetica" charset="0"/>
                        <a:cs typeface="Helvetica" charset="0"/>
                      </a:rPr>
                      <m:t>=</m:t>
                    </m:r>
                    <m:f>
                      <m:fP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r>
                          <a:rPr lang="en-US" i="1">
                            <a:solidFill>
                              <a:srgbClr val="0070C0"/>
                            </a:solidFill>
                            <a:latin typeface="Cambria Math" panose="02040503050406030204" pitchFamily="18" charset="0"/>
                            <a:ea typeface="Helvetica" charset="0"/>
                            <a:cs typeface="Helvetica" charset="0"/>
                          </a:rPr>
                          <m:t>!</m:t>
                        </m:r>
                      </m:num>
                      <m:den>
                        <m:r>
                          <a:rPr lang="en-US" i="1">
                            <a:solidFill>
                              <a:srgbClr val="0070C0"/>
                            </a:solidFill>
                            <a:latin typeface="Cambria Math" panose="02040503050406030204" pitchFamily="18" charset="0"/>
                            <a:ea typeface="Helvetica" charset="0"/>
                            <a:cs typeface="Helvetica" charset="0"/>
                          </a:rPr>
                          <m:t>𝑘</m:t>
                        </m:r>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𝑛</m:t>
                        </m:r>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𝑘</m:t>
                        </m:r>
                        <m:r>
                          <a:rPr lang="en-US" i="1">
                            <a:solidFill>
                              <a:srgbClr val="0070C0"/>
                            </a:solidFill>
                            <a:latin typeface="Cambria Math" panose="02040503050406030204" pitchFamily="18" charset="0"/>
                            <a:ea typeface="Helvetica" charset="0"/>
                            <a:cs typeface="Helvetica" charset="0"/>
                          </a:rPr>
                          <m:t>)!</m:t>
                        </m:r>
                      </m:den>
                    </m:f>
                    <m:r>
                      <a:rPr lang="en-US" i="1">
                        <a:solidFill>
                          <a:srgbClr val="0070C0"/>
                        </a:solidFill>
                        <a:latin typeface="Cambria Math" panose="02040503050406030204" pitchFamily="18" charset="0"/>
                        <a:ea typeface="Helvetica" charset="0"/>
                        <a:cs typeface="Helvetica" charset="0"/>
                      </a:rPr>
                      <m:t>=</m:t>
                    </m:r>
                    <m:f>
                      <m:fP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r>
                          <a:rPr lang="en-US" i="1">
                            <a:solidFill>
                              <a:srgbClr val="0070C0"/>
                            </a:solidFill>
                            <a:latin typeface="Cambria Math" panose="02040503050406030204" pitchFamily="18" charset="0"/>
                            <a:ea typeface="Helvetica" charset="0"/>
                            <a:cs typeface="Helvetica" charset="0"/>
                          </a:rPr>
                          <m:t>!</m:t>
                        </m:r>
                      </m:num>
                      <m:den>
                        <m:r>
                          <a:rPr lang="en-US" i="1">
                            <a:solidFill>
                              <a:srgbClr val="0070C0"/>
                            </a:solidFill>
                            <a:latin typeface="Cambria Math" panose="02040503050406030204" pitchFamily="18" charset="0"/>
                            <a:ea typeface="Helvetica" charset="0"/>
                            <a:cs typeface="Helvetica" charset="0"/>
                          </a:rPr>
                          <m:t>𝑘</m:t>
                        </m:r>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𝑛</m:t>
                        </m:r>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𝑘</m:t>
                        </m:r>
                        <m:r>
                          <a:rPr lang="en-US" i="1">
                            <a:solidFill>
                              <a:srgbClr val="0070C0"/>
                            </a:solidFill>
                            <a:latin typeface="Cambria Math" panose="02040503050406030204" pitchFamily="18" charset="0"/>
                            <a:ea typeface="Helvetica" charset="0"/>
                            <a:cs typeface="Helvetica" charset="0"/>
                          </a:rPr>
                          <m:t>)!</m:t>
                        </m:r>
                      </m:den>
                    </m:f>
                    <m:r>
                      <a:rPr lang="en-US" i="1">
                        <a:solidFill>
                          <a:srgbClr val="0070C0"/>
                        </a:solidFill>
                        <a:latin typeface="Cambria Math" panose="02040503050406030204" pitchFamily="18" charset="0"/>
                        <a:ea typeface="Helvetica" charset="0"/>
                        <a:cs typeface="Helvetica" charset="0"/>
                      </a:rPr>
                      <m:t>=</m:t>
                    </m:r>
                    <m:d>
                      <m:dPr>
                        <m:ctrlPr>
                          <a:rPr lang="en-US" i="1">
                            <a:solidFill>
                              <a:srgbClr val="0070C0"/>
                            </a:solidFill>
                            <a:latin typeface="Cambria Math" panose="02040503050406030204" pitchFamily="18" charset="0"/>
                            <a:ea typeface="Helvetica" charset="0"/>
                            <a:cs typeface="Helvetica" charset="0"/>
                          </a:rPr>
                        </m:ctrlPr>
                      </m:dPr>
                      <m:e>
                        <m:f>
                          <m:fPr>
                            <m:type m:val="noBa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num>
                          <m:den>
                            <m:r>
                              <a:rPr lang="en-US" i="1">
                                <a:solidFill>
                                  <a:srgbClr val="0070C0"/>
                                </a:solidFill>
                                <a:latin typeface="Cambria Math" panose="02040503050406030204" pitchFamily="18" charset="0"/>
                                <a:ea typeface="Helvetica" charset="0"/>
                                <a:cs typeface="Helvetica" charset="0"/>
                              </a:rPr>
                              <m:t>𝑛</m:t>
                            </m:r>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𝑘</m:t>
                            </m:r>
                          </m:den>
                        </m:f>
                      </m:e>
                    </m:d>
                  </m:oMath>
                </a14:m>
                <a:endParaRPr lang="en-US" dirty="0"/>
              </a:p>
              <a:p>
                <a:pPr marL="0" indent="0">
                  <a:buNone/>
                </a:pPr>
                <a:endParaRPr lang="en-US" dirty="0"/>
              </a:p>
              <a:p>
                <a:pPr marL="0" indent="0">
                  <a:buNone/>
                </a:pPr>
                <a:r>
                  <a:rPr lang="en-US" dirty="0"/>
                  <a:t>This is called an algebraic proof. </a:t>
                </a:r>
              </a:p>
              <a:p>
                <a:pPr marL="0" indent="0">
                  <a:buNone/>
                </a:pPr>
                <a:r>
                  <a:rPr lang="en-US" dirty="0"/>
                  <a:t>Proof by checking algebra.</a:t>
                </a:r>
              </a:p>
              <a:p>
                <a:pPr marL="0" indent="0">
                  <a:buNone/>
                </a:pPr>
                <a:endParaRPr lang="en-US" b="1" dirty="0">
                  <a:solidFill>
                    <a:srgbClr val="036A18"/>
                  </a:solidFill>
                </a:endParaRPr>
              </a:p>
              <a:p>
                <a:pPr marL="0" indent="0">
                  <a:buNone/>
                </a:pPr>
                <a:r>
                  <a:rPr lang="en-US" b="1" dirty="0">
                    <a:solidFill>
                      <a:srgbClr val="036A18"/>
                    </a:solidFill>
                  </a:rPr>
                  <a:t>But what’s the intuition?</a:t>
                </a:r>
                <a:endParaRPr lang="en-US" dirty="0"/>
              </a:p>
            </p:txBody>
          </p:sp>
        </mc:Choice>
        <mc:Fallback xmlns="">
          <p:sp>
            <p:nvSpPr>
              <p:cNvPr id="9" name="Content Placeholder 2">
                <a:extLst>
                  <a:ext uri="{FF2B5EF4-FFF2-40B4-BE49-F238E27FC236}">
                    <a16:creationId xmlns:a16="http://schemas.microsoft.com/office/drawing/2014/main" id="{0ED3893C-8148-70BD-ABAE-B648580F315A}"/>
                  </a:ext>
                </a:extLst>
              </p:cNvPr>
              <p:cNvSpPr txBox="1">
                <a:spLocks noRot="1" noChangeAspect="1" noMove="1" noResize="1" noEditPoints="1" noAdjustHandles="1" noChangeArrowheads="1" noChangeShapeType="1" noTextEdit="1"/>
              </p:cNvSpPr>
              <p:nvPr/>
            </p:nvSpPr>
            <p:spPr>
              <a:xfrm>
                <a:off x="777240" y="1152940"/>
                <a:ext cx="10972800" cy="4949685"/>
              </a:xfrm>
              <a:prstGeom prst="rect">
                <a:avLst/>
              </a:prstGeom>
              <a:blipFill>
                <a:blip r:embed="rId3"/>
                <a:stretch>
                  <a:fillRect l="-1503" t="-767" b="-6905"/>
                </a:stretch>
              </a:blipFill>
            </p:spPr>
            <p:txBody>
              <a:bodyPr/>
              <a:lstStyle/>
              <a:p>
                <a:r>
                  <a:rPr lang="en-US">
                    <a:noFill/>
                  </a:rPr>
                  <a:t> </a:t>
                </a:r>
              </a:p>
            </p:txBody>
          </p:sp>
        </mc:Fallback>
      </mc:AlternateContent>
      <p:pic>
        <p:nvPicPr>
          <p:cNvPr id="2" name="Google Shape;458;p34">
            <a:extLst>
              <a:ext uri="{FF2B5EF4-FFF2-40B4-BE49-F238E27FC236}">
                <a16:creationId xmlns:a16="http://schemas.microsoft.com/office/drawing/2014/main" id="{5C2442F7-5007-7C2C-1637-4A914FCC4A9C}"/>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254683" y="4173148"/>
            <a:ext cx="2554354" cy="2548328"/>
          </a:xfrm>
          <a:prstGeom prst="rect">
            <a:avLst/>
          </a:prstGeom>
          <a:noFill/>
          <a:ln>
            <a:noFill/>
          </a:ln>
        </p:spPr>
      </p:pic>
      <p:sp>
        <p:nvSpPr>
          <p:cNvPr id="4" name="Slide Number Placeholder 3">
            <a:extLst>
              <a:ext uri="{FF2B5EF4-FFF2-40B4-BE49-F238E27FC236}">
                <a16:creationId xmlns:a16="http://schemas.microsoft.com/office/drawing/2014/main" id="{E131244D-2547-5E87-26F5-9AE55499FE18}"/>
              </a:ext>
            </a:extLst>
          </p:cNvPr>
          <p:cNvSpPr>
            <a:spLocks noGrp="1"/>
          </p:cNvSpPr>
          <p:nvPr>
            <p:ph type="sldNum" sz="quarter" idx="12"/>
          </p:nvPr>
        </p:nvSpPr>
        <p:spPr/>
        <p:txBody>
          <a:bodyPr/>
          <a:lstStyle/>
          <a:p>
            <a:pPr algn="r"/>
            <a:fld id="{39E65F0E-D8D0-8548-A870-8F1E432EFAAD}" type="slidenum">
              <a:rPr lang="en-US" smtClean="0"/>
              <a:pPr algn="r"/>
              <a:t>20</a:t>
            </a:fld>
            <a:endParaRPr lang="en-US" dirty="0"/>
          </a:p>
        </p:txBody>
      </p:sp>
    </p:spTree>
    <p:extLst>
      <p:ext uri="{BB962C8B-B14F-4D97-AF65-F5344CB8AC3E}">
        <p14:creationId xmlns:p14="http://schemas.microsoft.com/office/powerpoint/2010/main" val="15250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DFF2-C43C-6D5E-98BD-16659D32B1E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B8F4CD2-A40E-A959-D773-05C16A427AD3}"/>
              </a:ext>
            </a:extLst>
          </p:cNvPr>
          <p:cNvSpPr>
            <a:spLocks noGrp="1"/>
          </p:cNvSpPr>
          <p:nvPr>
            <p:ph type="title" idx="4294967295"/>
          </p:nvPr>
        </p:nvSpPr>
        <p:spPr>
          <a:xfrm>
            <a:off x="441960" y="274639"/>
            <a:ext cx="10972800" cy="878301"/>
          </a:xfrm>
        </p:spPr>
        <p:txBody>
          <a:bodyPr>
            <a:normAutofit fontScale="90000"/>
          </a:bodyPr>
          <a:lstStyle/>
          <a:p>
            <a:r>
              <a:rPr lang="en-US" sz="3600" dirty="0"/>
              <a:t>Symmetry in binomial coefficients – a more intuitive proof</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A1B561E1-D8CB-7617-7265-B36A476A5C4C}"/>
                  </a:ext>
                </a:extLst>
              </p:cNvPr>
              <p:cNvSpPr txBox="1">
                <a:spLocks/>
              </p:cNvSpPr>
              <p:nvPr/>
            </p:nvSpPr>
            <p:spPr>
              <a:xfrm>
                <a:off x="450187" y="1024799"/>
                <a:ext cx="10972800" cy="4949685"/>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036A18"/>
                    </a:solidFill>
                    <a:ea typeface="Helvetica" charset="0"/>
                    <a:cs typeface="Helvetica" charset="0"/>
                  </a:rPr>
                  <a:t>Fact.</a:t>
                </a:r>
                <a:r>
                  <a:rPr lang="en-US" i="1" dirty="0">
                    <a:solidFill>
                      <a:srgbClr val="0070C0"/>
                    </a:solidFill>
                    <a:ea typeface="Helvetica" charset="0"/>
                    <a:cs typeface="Helvetica" charset="0"/>
                  </a:rPr>
                  <a:t> </a:t>
                </a:r>
                <a14:m>
                  <m:oMath xmlns:m="http://schemas.openxmlformats.org/officeDocument/2006/math">
                    <m:d>
                      <m:dPr>
                        <m:ctrlPr>
                          <a:rPr lang="en-US" i="1">
                            <a:solidFill>
                              <a:srgbClr val="0070C0"/>
                            </a:solidFill>
                            <a:latin typeface="Cambria Math" panose="02040503050406030204" pitchFamily="18" charset="0"/>
                            <a:ea typeface="Helvetica" charset="0"/>
                            <a:cs typeface="Helvetica" charset="0"/>
                          </a:rPr>
                        </m:ctrlPr>
                      </m:dPr>
                      <m:e>
                        <m:f>
                          <m:fPr>
                            <m:type m:val="noBa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num>
                          <m:den>
                            <m:r>
                              <a:rPr lang="en-US" i="1">
                                <a:solidFill>
                                  <a:srgbClr val="0070C0"/>
                                </a:solidFill>
                                <a:latin typeface="Cambria Math" panose="02040503050406030204" pitchFamily="18" charset="0"/>
                                <a:ea typeface="Helvetica" charset="0"/>
                                <a:cs typeface="Helvetica" charset="0"/>
                              </a:rPr>
                              <m:t>𝑘</m:t>
                            </m:r>
                          </m:den>
                        </m:f>
                      </m:e>
                    </m:d>
                    <m:r>
                      <a:rPr lang="en-US" i="1">
                        <a:solidFill>
                          <a:srgbClr val="0070C0"/>
                        </a:solidFill>
                        <a:latin typeface="Cambria Math" panose="02040503050406030204" pitchFamily="18" charset="0"/>
                        <a:ea typeface="Helvetica" charset="0"/>
                        <a:cs typeface="Helvetica" charset="0"/>
                      </a:rPr>
                      <m:t>=</m:t>
                    </m:r>
                    <m:d>
                      <m:dPr>
                        <m:ctrlPr>
                          <a:rPr lang="en-US" i="1">
                            <a:solidFill>
                              <a:srgbClr val="0070C0"/>
                            </a:solidFill>
                            <a:latin typeface="Cambria Math" panose="02040503050406030204" pitchFamily="18" charset="0"/>
                            <a:ea typeface="Helvetica" charset="0"/>
                            <a:cs typeface="Helvetica" charset="0"/>
                          </a:rPr>
                        </m:ctrlPr>
                      </m:dPr>
                      <m:e>
                        <m:f>
                          <m:fPr>
                            <m:type m:val="noBa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num>
                          <m:den>
                            <m:r>
                              <a:rPr lang="en-US" i="1">
                                <a:solidFill>
                                  <a:srgbClr val="0070C0"/>
                                </a:solidFill>
                                <a:latin typeface="Cambria Math" panose="02040503050406030204" pitchFamily="18" charset="0"/>
                                <a:ea typeface="Helvetica" charset="0"/>
                                <a:cs typeface="Helvetica" charset="0"/>
                              </a:rPr>
                              <m:t>𝑛</m:t>
                            </m:r>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𝑘</m:t>
                            </m:r>
                          </m:den>
                        </m:f>
                      </m:e>
                    </m:d>
                  </m:oMath>
                </a14:m>
                <a:endParaRPr lang="en-US" dirty="0"/>
              </a:p>
              <a:p>
                <a:pPr marL="0" indent="0">
                  <a:buNone/>
                </a:pPr>
                <a:endParaRPr lang="en-US" dirty="0"/>
              </a:p>
              <a:p>
                <a:pPr marL="0" indent="0">
                  <a:buNone/>
                </a:pPr>
                <a:r>
                  <a:rPr lang="en-US" dirty="0">
                    <a:ea typeface="Amatic SC"/>
                    <a:cs typeface="Amatic SC"/>
                    <a:sym typeface="Amatic SC"/>
                  </a:rPr>
                  <a:t>Two </a:t>
                </a:r>
                <a:r>
                  <a:rPr lang="en-US" dirty="0">
                    <a:solidFill>
                      <a:srgbClr val="C00000"/>
                    </a:solidFill>
                    <a:ea typeface="Amatic SC"/>
                    <a:cs typeface="Amatic SC"/>
                    <a:sym typeface="Amatic SC"/>
                  </a:rPr>
                  <a:t>equivalent</a:t>
                </a:r>
                <a:r>
                  <a:rPr lang="en-US" dirty="0">
                    <a:ea typeface="Amatic SC"/>
                    <a:cs typeface="Amatic SC"/>
                    <a:sym typeface="Amatic SC"/>
                  </a:rPr>
                  <a:t> ways to choose k out of n objects (unordered)</a:t>
                </a:r>
              </a:p>
              <a:p>
                <a:pPr marL="0" indent="0">
                  <a:buNone/>
                </a:pPr>
                <a:r>
                  <a:rPr lang="en-US" dirty="0">
                    <a:ea typeface="Amatic SC"/>
                    <a:cs typeface="Amatic SC"/>
                    <a:sym typeface="Amatic SC"/>
                  </a:rPr>
                  <a:t>1.  Choose which k elements are </a:t>
                </a:r>
                <a:r>
                  <a:rPr lang="en-US" dirty="0">
                    <a:solidFill>
                      <a:srgbClr val="C00000"/>
                    </a:solidFill>
                    <a:ea typeface="Amatic SC"/>
                    <a:cs typeface="Amatic SC"/>
                    <a:sym typeface="Amatic SC"/>
                  </a:rPr>
                  <a:t>included</a:t>
                </a:r>
              </a:p>
              <a:p>
                <a:pPr marL="514350" indent="-514350">
                  <a:buAutoNum type="arabicPeriod" startAt="2"/>
                </a:pPr>
                <a:r>
                  <a:rPr lang="en-US" dirty="0">
                    <a:ea typeface="Amatic SC"/>
                    <a:cs typeface="Amatic SC"/>
                    <a:sym typeface="Amatic SC"/>
                  </a:rPr>
                  <a:t>Choose which n-k  elements are </a:t>
                </a:r>
                <a:r>
                  <a:rPr lang="en-US" dirty="0">
                    <a:solidFill>
                      <a:srgbClr val="C00000"/>
                    </a:solidFill>
                    <a:ea typeface="Amatic SC"/>
                    <a:cs typeface="Amatic SC"/>
                    <a:sym typeface="Amatic SC"/>
                  </a:rPr>
                  <a:t>excluded</a:t>
                </a:r>
              </a:p>
              <a:p>
                <a:pPr marL="0" indent="0">
                  <a:buNone/>
                </a:pPr>
                <a:endParaRPr lang="en-US" dirty="0">
                  <a:solidFill>
                    <a:srgbClr val="C00000"/>
                  </a:solidFill>
                  <a:ea typeface="Amatic SC"/>
                  <a:cs typeface="Amatic SC"/>
                  <a:sym typeface="Amatic SC"/>
                </a:endParaRPr>
              </a:p>
              <a:p>
                <a:pPr marL="0" indent="0">
                  <a:buNone/>
                </a:pPr>
                <a:r>
                  <a:rPr lang="en-US" dirty="0">
                    <a:solidFill>
                      <a:srgbClr val="C00000"/>
                    </a:solidFill>
                    <a:ea typeface="Amatic SC"/>
                    <a:cs typeface="Amatic SC"/>
                    <a:sym typeface="Amatic SC"/>
                  </a:rPr>
                  <a:t>4 choose 1 to include.                              4 choose 3 to exclude</a:t>
                </a:r>
              </a:p>
              <a:p>
                <a:pPr marL="0" indent="0">
                  <a:buNone/>
                </a:pPr>
                <a:endParaRPr lang="en-US" dirty="0"/>
              </a:p>
              <a:p>
                <a:pPr marL="0" indent="0">
                  <a:buNone/>
                </a:pPr>
                <a:endParaRPr lang="en-US" dirty="0"/>
              </a:p>
            </p:txBody>
          </p:sp>
        </mc:Choice>
        <mc:Fallback xmlns="">
          <p:sp>
            <p:nvSpPr>
              <p:cNvPr id="9" name="Content Placeholder 2">
                <a:extLst>
                  <a:ext uri="{FF2B5EF4-FFF2-40B4-BE49-F238E27FC236}">
                    <a16:creationId xmlns:a16="http://schemas.microsoft.com/office/drawing/2014/main" id="{A1B561E1-D8CB-7617-7265-B36A476A5C4C}"/>
                  </a:ext>
                </a:extLst>
              </p:cNvPr>
              <p:cNvSpPr txBox="1">
                <a:spLocks noRot="1" noChangeAspect="1" noMove="1" noResize="1" noEditPoints="1" noAdjustHandles="1" noChangeArrowheads="1" noChangeShapeType="1" noTextEdit="1"/>
              </p:cNvSpPr>
              <p:nvPr/>
            </p:nvSpPr>
            <p:spPr>
              <a:xfrm>
                <a:off x="450187" y="1024799"/>
                <a:ext cx="10972800" cy="4949685"/>
              </a:xfrm>
              <a:prstGeom prst="rect">
                <a:avLst/>
              </a:prstGeom>
              <a:blipFill>
                <a:blip r:embed="rId3"/>
                <a:stretch>
                  <a:fillRect l="-1387" t="-767"/>
                </a:stretch>
              </a:blipFill>
            </p:spPr>
            <p:txBody>
              <a:bodyPr/>
              <a:lstStyle/>
              <a:p>
                <a:r>
                  <a:rPr lang="en-US">
                    <a:noFill/>
                  </a:rPr>
                  <a:t> </a:t>
                </a:r>
              </a:p>
            </p:txBody>
          </p:sp>
        </mc:Fallback>
      </mc:AlternateContent>
      <p:grpSp>
        <p:nvGrpSpPr>
          <p:cNvPr id="3" name="Group 2" descr="4 objects: blue, yellow, green and red.&#10;Shows the 4 ways to choose 1 of them.">
            <a:extLst>
              <a:ext uri="{FF2B5EF4-FFF2-40B4-BE49-F238E27FC236}">
                <a16:creationId xmlns:a16="http://schemas.microsoft.com/office/drawing/2014/main" id="{D4306DC2-15A3-01C6-3F24-791955FE1BA1}"/>
              </a:ext>
            </a:extLst>
          </p:cNvPr>
          <p:cNvGrpSpPr/>
          <p:nvPr/>
        </p:nvGrpSpPr>
        <p:grpSpPr>
          <a:xfrm>
            <a:off x="1633828" y="5259873"/>
            <a:ext cx="1820573" cy="1429222"/>
            <a:chOff x="450187" y="4176282"/>
            <a:chExt cx="3489600" cy="2571700"/>
          </a:xfrm>
        </p:grpSpPr>
        <p:sp>
          <p:nvSpPr>
            <p:cNvPr id="5" name="Google Shape;691;p42">
              <a:extLst>
                <a:ext uri="{FF2B5EF4-FFF2-40B4-BE49-F238E27FC236}">
                  <a16:creationId xmlns:a16="http://schemas.microsoft.com/office/drawing/2014/main" id="{F740D4D7-C412-0C10-1DEC-0D06EA8628EA}"/>
                </a:ext>
              </a:extLst>
            </p:cNvPr>
            <p:cNvSpPr txBox="1"/>
            <p:nvPr/>
          </p:nvSpPr>
          <p:spPr>
            <a:xfrm>
              <a:off x="1322571" y="4176282"/>
              <a:ext cx="872400" cy="459200"/>
            </a:xfrm>
            <a:prstGeom prst="rect">
              <a:avLst/>
            </a:prstGeom>
            <a:solidFill>
              <a:srgbClr val="FFF2CC"/>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6" name="Google Shape;692;p42">
              <a:extLst>
                <a:ext uri="{FF2B5EF4-FFF2-40B4-BE49-F238E27FC236}">
                  <a16:creationId xmlns:a16="http://schemas.microsoft.com/office/drawing/2014/main" id="{8EF03AA1-DD57-72D1-2FF4-0B0EA90389B6}"/>
                </a:ext>
              </a:extLst>
            </p:cNvPr>
            <p:cNvSpPr txBox="1"/>
            <p:nvPr/>
          </p:nvSpPr>
          <p:spPr>
            <a:xfrm>
              <a:off x="2194987" y="4176282"/>
              <a:ext cx="872400" cy="459200"/>
            </a:xfrm>
            <a:prstGeom prst="rect">
              <a:avLst/>
            </a:prstGeom>
            <a:solidFill>
              <a:srgbClr val="D9EAD3"/>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8" name="Google Shape;693;p42">
              <a:extLst>
                <a:ext uri="{FF2B5EF4-FFF2-40B4-BE49-F238E27FC236}">
                  <a16:creationId xmlns:a16="http://schemas.microsoft.com/office/drawing/2014/main" id="{02455963-2CDF-987A-A537-28BB2A699253}"/>
                </a:ext>
              </a:extLst>
            </p:cNvPr>
            <p:cNvSpPr txBox="1"/>
            <p:nvPr/>
          </p:nvSpPr>
          <p:spPr>
            <a:xfrm>
              <a:off x="3067387" y="4176282"/>
              <a:ext cx="872400" cy="459200"/>
            </a:xfrm>
            <a:prstGeom prst="rect">
              <a:avLst/>
            </a:prstGeom>
            <a:solidFill>
              <a:srgbClr val="F4CCCC"/>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10" name="Google Shape;694;p42">
              <a:extLst>
                <a:ext uri="{FF2B5EF4-FFF2-40B4-BE49-F238E27FC236}">
                  <a16:creationId xmlns:a16="http://schemas.microsoft.com/office/drawing/2014/main" id="{40D68CBC-509E-C295-8103-29BBE87F6CBE}"/>
                </a:ext>
              </a:extLst>
            </p:cNvPr>
            <p:cNvSpPr txBox="1"/>
            <p:nvPr/>
          </p:nvSpPr>
          <p:spPr>
            <a:xfrm>
              <a:off x="450187" y="4176282"/>
              <a:ext cx="872400" cy="459200"/>
            </a:xfrm>
            <a:prstGeom prst="rect">
              <a:avLst/>
            </a:prstGeom>
            <a:solidFill>
              <a:srgbClr val="C9DAF8"/>
            </a:solidFill>
            <a:ln w="28575" cap="flat" cmpd="sng">
              <a:solidFill>
                <a:srgbClr val="434343"/>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11" name="Google Shape;695;p42">
              <a:extLst>
                <a:ext uri="{FF2B5EF4-FFF2-40B4-BE49-F238E27FC236}">
                  <a16:creationId xmlns:a16="http://schemas.microsoft.com/office/drawing/2014/main" id="{8CC2FC26-A890-5EBE-4129-25E85EAC6CE2}"/>
                </a:ext>
              </a:extLst>
            </p:cNvPr>
            <p:cNvSpPr txBox="1"/>
            <p:nvPr/>
          </p:nvSpPr>
          <p:spPr>
            <a:xfrm>
              <a:off x="450187" y="4880448"/>
              <a:ext cx="872400" cy="459200"/>
            </a:xfrm>
            <a:prstGeom prst="rect">
              <a:avLst/>
            </a:prstGeom>
            <a:solidFill>
              <a:srgbClr val="C9DAF8"/>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12" name="Google Shape;696;p42">
              <a:extLst>
                <a:ext uri="{FF2B5EF4-FFF2-40B4-BE49-F238E27FC236}">
                  <a16:creationId xmlns:a16="http://schemas.microsoft.com/office/drawing/2014/main" id="{59B3C5D7-53C3-9506-C837-180EEA688FCE}"/>
                </a:ext>
              </a:extLst>
            </p:cNvPr>
            <p:cNvSpPr txBox="1"/>
            <p:nvPr/>
          </p:nvSpPr>
          <p:spPr>
            <a:xfrm>
              <a:off x="2194987" y="4880448"/>
              <a:ext cx="872400" cy="459200"/>
            </a:xfrm>
            <a:prstGeom prst="rect">
              <a:avLst/>
            </a:prstGeom>
            <a:solidFill>
              <a:srgbClr val="D9EAD3"/>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13" name="Google Shape;697;p42">
              <a:extLst>
                <a:ext uri="{FF2B5EF4-FFF2-40B4-BE49-F238E27FC236}">
                  <a16:creationId xmlns:a16="http://schemas.microsoft.com/office/drawing/2014/main" id="{664FEC37-37DA-1415-1C6A-F75EF9830D50}"/>
                </a:ext>
              </a:extLst>
            </p:cNvPr>
            <p:cNvSpPr txBox="1"/>
            <p:nvPr/>
          </p:nvSpPr>
          <p:spPr>
            <a:xfrm>
              <a:off x="3067387" y="4880448"/>
              <a:ext cx="872400" cy="459200"/>
            </a:xfrm>
            <a:prstGeom prst="rect">
              <a:avLst/>
            </a:prstGeom>
            <a:solidFill>
              <a:srgbClr val="F4CCCC"/>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14" name="Google Shape;698;p42">
              <a:extLst>
                <a:ext uri="{FF2B5EF4-FFF2-40B4-BE49-F238E27FC236}">
                  <a16:creationId xmlns:a16="http://schemas.microsoft.com/office/drawing/2014/main" id="{B71E1E3B-206D-E528-4E70-92A0FD4F1814}"/>
                </a:ext>
              </a:extLst>
            </p:cNvPr>
            <p:cNvSpPr txBox="1"/>
            <p:nvPr/>
          </p:nvSpPr>
          <p:spPr>
            <a:xfrm>
              <a:off x="1322587" y="4880448"/>
              <a:ext cx="872400" cy="4592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15" name="Google Shape;699;p42">
              <a:extLst>
                <a:ext uri="{FF2B5EF4-FFF2-40B4-BE49-F238E27FC236}">
                  <a16:creationId xmlns:a16="http://schemas.microsoft.com/office/drawing/2014/main" id="{A730B141-B57B-86F5-B4BC-40AC7CD3F79E}"/>
                </a:ext>
              </a:extLst>
            </p:cNvPr>
            <p:cNvSpPr txBox="1"/>
            <p:nvPr/>
          </p:nvSpPr>
          <p:spPr>
            <a:xfrm>
              <a:off x="597328" y="5523036"/>
              <a:ext cx="872400" cy="459200"/>
            </a:xfrm>
            <a:prstGeom prst="rect">
              <a:avLst/>
            </a:prstGeom>
            <a:solidFill>
              <a:srgbClr val="C9DAF8"/>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16" name="Google Shape;700;p42">
              <a:extLst>
                <a:ext uri="{FF2B5EF4-FFF2-40B4-BE49-F238E27FC236}">
                  <a16:creationId xmlns:a16="http://schemas.microsoft.com/office/drawing/2014/main" id="{F17A7EC0-1E78-6783-0672-B2EF7570CA8C}"/>
                </a:ext>
              </a:extLst>
            </p:cNvPr>
            <p:cNvSpPr txBox="1"/>
            <p:nvPr/>
          </p:nvSpPr>
          <p:spPr>
            <a:xfrm>
              <a:off x="1322587" y="5584615"/>
              <a:ext cx="872400" cy="459200"/>
            </a:xfrm>
            <a:prstGeom prst="rect">
              <a:avLst/>
            </a:prstGeom>
            <a:solidFill>
              <a:srgbClr val="FFF2CC"/>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17" name="Google Shape;701;p42">
              <a:extLst>
                <a:ext uri="{FF2B5EF4-FFF2-40B4-BE49-F238E27FC236}">
                  <a16:creationId xmlns:a16="http://schemas.microsoft.com/office/drawing/2014/main" id="{4BC62B9F-B244-25B4-C7C4-DD4B5001F40C}"/>
                </a:ext>
              </a:extLst>
            </p:cNvPr>
            <p:cNvSpPr txBox="1"/>
            <p:nvPr/>
          </p:nvSpPr>
          <p:spPr>
            <a:xfrm>
              <a:off x="3067387" y="5584615"/>
              <a:ext cx="872400" cy="459200"/>
            </a:xfrm>
            <a:prstGeom prst="rect">
              <a:avLst/>
            </a:prstGeom>
            <a:solidFill>
              <a:srgbClr val="F4CCCC"/>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18" name="Google Shape;702;p42">
              <a:extLst>
                <a:ext uri="{FF2B5EF4-FFF2-40B4-BE49-F238E27FC236}">
                  <a16:creationId xmlns:a16="http://schemas.microsoft.com/office/drawing/2014/main" id="{2D2311C0-840D-F7DE-6CBF-8D587B7BD51E}"/>
                </a:ext>
              </a:extLst>
            </p:cNvPr>
            <p:cNvSpPr txBox="1"/>
            <p:nvPr/>
          </p:nvSpPr>
          <p:spPr>
            <a:xfrm>
              <a:off x="450187" y="6288782"/>
              <a:ext cx="872400" cy="459200"/>
            </a:xfrm>
            <a:prstGeom prst="rect">
              <a:avLst/>
            </a:prstGeom>
            <a:solidFill>
              <a:srgbClr val="C9DAF8"/>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19" name="Google Shape;703;p42">
              <a:extLst>
                <a:ext uri="{FF2B5EF4-FFF2-40B4-BE49-F238E27FC236}">
                  <a16:creationId xmlns:a16="http://schemas.microsoft.com/office/drawing/2014/main" id="{F0783BED-A546-9F9E-5214-AF5F514A594F}"/>
                </a:ext>
              </a:extLst>
            </p:cNvPr>
            <p:cNvSpPr txBox="1"/>
            <p:nvPr/>
          </p:nvSpPr>
          <p:spPr>
            <a:xfrm>
              <a:off x="1322587" y="6288782"/>
              <a:ext cx="872400" cy="459200"/>
            </a:xfrm>
            <a:prstGeom prst="rect">
              <a:avLst/>
            </a:prstGeom>
            <a:solidFill>
              <a:srgbClr val="FFF2CC"/>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20" name="Google Shape;704;p42">
              <a:extLst>
                <a:ext uri="{FF2B5EF4-FFF2-40B4-BE49-F238E27FC236}">
                  <a16:creationId xmlns:a16="http://schemas.microsoft.com/office/drawing/2014/main" id="{D51D208D-DB06-3643-DEDE-63FE6508FEC2}"/>
                </a:ext>
              </a:extLst>
            </p:cNvPr>
            <p:cNvSpPr txBox="1"/>
            <p:nvPr/>
          </p:nvSpPr>
          <p:spPr>
            <a:xfrm>
              <a:off x="2194987" y="6288782"/>
              <a:ext cx="872400" cy="459200"/>
            </a:xfrm>
            <a:prstGeom prst="rect">
              <a:avLst/>
            </a:prstGeom>
            <a:solidFill>
              <a:srgbClr val="D9EAD3"/>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21" name="Google Shape;705;p42">
              <a:extLst>
                <a:ext uri="{FF2B5EF4-FFF2-40B4-BE49-F238E27FC236}">
                  <a16:creationId xmlns:a16="http://schemas.microsoft.com/office/drawing/2014/main" id="{1DAD6065-8586-B897-0356-D229E3D01003}"/>
                </a:ext>
              </a:extLst>
            </p:cNvPr>
            <p:cNvSpPr txBox="1"/>
            <p:nvPr/>
          </p:nvSpPr>
          <p:spPr>
            <a:xfrm>
              <a:off x="2194987" y="5584615"/>
              <a:ext cx="872400" cy="4592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22" name="Google Shape;706;p42">
              <a:extLst>
                <a:ext uri="{FF2B5EF4-FFF2-40B4-BE49-F238E27FC236}">
                  <a16:creationId xmlns:a16="http://schemas.microsoft.com/office/drawing/2014/main" id="{8F85F8E5-21CF-8936-1212-6A95B9F7D4A3}"/>
                </a:ext>
              </a:extLst>
            </p:cNvPr>
            <p:cNvSpPr txBox="1"/>
            <p:nvPr/>
          </p:nvSpPr>
          <p:spPr>
            <a:xfrm>
              <a:off x="3067387" y="6288782"/>
              <a:ext cx="872400" cy="459200"/>
            </a:xfrm>
            <a:prstGeom prst="rect">
              <a:avLst/>
            </a:prstGeom>
            <a:solidFill>
              <a:srgbClr val="F4CC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grpSp>
      <p:grpSp>
        <p:nvGrpSpPr>
          <p:cNvPr id="23" name="Group 22" descr="4 objects: blue, yellow, green and red.&#10;Shows the 4 ways to choose 3 of them.">
            <a:extLst>
              <a:ext uri="{FF2B5EF4-FFF2-40B4-BE49-F238E27FC236}">
                <a16:creationId xmlns:a16="http://schemas.microsoft.com/office/drawing/2014/main" id="{E0425277-F41E-535F-FD14-A11B8EA4D6C2}"/>
              </a:ext>
            </a:extLst>
          </p:cNvPr>
          <p:cNvGrpSpPr/>
          <p:nvPr/>
        </p:nvGrpSpPr>
        <p:grpSpPr>
          <a:xfrm>
            <a:off x="8018983" y="5259872"/>
            <a:ext cx="1947977" cy="1488109"/>
            <a:chOff x="8018983" y="4158482"/>
            <a:chExt cx="3489600" cy="2589500"/>
          </a:xfrm>
        </p:grpSpPr>
        <p:sp>
          <p:nvSpPr>
            <p:cNvPr id="24" name="Google Shape;681;p42">
              <a:extLst>
                <a:ext uri="{FF2B5EF4-FFF2-40B4-BE49-F238E27FC236}">
                  <a16:creationId xmlns:a16="http://schemas.microsoft.com/office/drawing/2014/main" id="{12DE1B85-2046-0DA7-7EBD-CD9C5609F683}"/>
                </a:ext>
              </a:extLst>
            </p:cNvPr>
            <p:cNvSpPr txBox="1"/>
            <p:nvPr/>
          </p:nvSpPr>
          <p:spPr>
            <a:xfrm>
              <a:off x="10636183" y="6288782"/>
              <a:ext cx="872400" cy="459200"/>
            </a:xfrm>
            <a:prstGeom prst="rect">
              <a:avLst/>
            </a:prstGeom>
            <a:solidFill>
              <a:srgbClr val="F4CCCC"/>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25" name="Google Shape;682;p42">
              <a:extLst>
                <a:ext uri="{FF2B5EF4-FFF2-40B4-BE49-F238E27FC236}">
                  <a16:creationId xmlns:a16="http://schemas.microsoft.com/office/drawing/2014/main" id="{DE4724D1-55DF-8C95-3282-207F223C62F7}"/>
                </a:ext>
              </a:extLst>
            </p:cNvPr>
            <p:cNvSpPr txBox="1"/>
            <p:nvPr/>
          </p:nvSpPr>
          <p:spPr>
            <a:xfrm>
              <a:off x="9763783" y="5578682"/>
              <a:ext cx="872400" cy="459200"/>
            </a:xfrm>
            <a:prstGeom prst="rect">
              <a:avLst/>
            </a:prstGeom>
            <a:solidFill>
              <a:srgbClr val="D9EAD3"/>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26" name="Google Shape;683;p42">
              <a:extLst>
                <a:ext uri="{FF2B5EF4-FFF2-40B4-BE49-F238E27FC236}">
                  <a16:creationId xmlns:a16="http://schemas.microsoft.com/office/drawing/2014/main" id="{DBB134E2-6051-CE27-E017-1CF0D5E75AF3}"/>
                </a:ext>
              </a:extLst>
            </p:cNvPr>
            <p:cNvSpPr txBox="1"/>
            <p:nvPr/>
          </p:nvSpPr>
          <p:spPr>
            <a:xfrm>
              <a:off x="8891367" y="4868582"/>
              <a:ext cx="872400" cy="459200"/>
            </a:xfrm>
            <a:prstGeom prst="rect">
              <a:avLst/>
            </a:prstGeom>
            <a:solidFill>
              <a:srgbClr val="FFF2CC"/>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27" name="Google Shape;707;p42">
              <a:extLst>
                <a:ext uri="{FF2B5EF4-FFF2-40B4-BE49-F238E27FC236}">
                  <a16:creationId xmlns:a16="http://schemas.microsoft.com/office/drawing/2014/main" id="{A2EAEBD7-80B7-905A-2B0C-384AA430EC32}"/>
                </a:ext>
              </a:extLst>
            </p:cNvPr>
            <p:cNvSpPr txBox="1"/>
            <p:nvPr/>
          </p:nvSpPr>
          <p:spPr>
            <a:xfrm>
              <a:off x="8018983" y="4158482"/>
              <a:ext cx="872400" cy="459200"/>
            </a:xfrm>
            <a:prstGeom prst="rect">
              <a:avLst/>
            </a:prstGeom>
            <a:solidFill>
              <a:srgbClr val="C9DAF8"/>
            </a:solidFill>
            <a:ln>
              <a:noFill/>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28" name="Google Shape;708;p42">
              <a:extLst>
                <a:ext uri="{FF2B5EF4-FFF2-40B4-BE49-F238E27FC236}">
                  <a16:creationId xmlns:a16="http://schemas.microsoft.com/office/drawing/2014/main" id="{F10FBE51-0055-F706-C83F-CF84DBE904A6}"/>
                </a:ext>
              </a:extLst>
            </p:cNvPr>
            <p:cNvSpPr txBox="1"/>
            <p:nvPr/>
          </p:nvSpPr>
          <p:spPr>
            <a:xfrm>
              <a:off x="8891367" y="4158482"/>
              <a:ext cx="872400" cy="4592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29" name="Google Shape;709;p42">
              <a:extLst>
                <a:ext uri="{FF2B5EF4-FFF2-40B4-BE49-F238E27FC236}">
                  <a16:creationId xmlns:a16="http://schemas.microsoft.com/office/drawing/2014/main" id="{A1F01077-8128-AC1B-311F-CAE5DBF82E04}"/>
                </a:ext>
              </a:extLst>
            </p:cNvPr>
            <p:cNvSpPr txBox="1"/>
            <p:nvPr/>
          </p:nvSpPr>
          <p:spPr>
            <a:xfrm>
              <a:off x="9763783" y="4158482"/>
              <a:ext cx="872400" cy="4592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30" name="Google Shape;710;p42">
              <a:extLst>
                <a:ext uri="{FF2B5EF4-FFF2-40B4-BE49-F238E27FC236}">
                  <a16:creationId xmlns:a16="http://schemas.microsoft.com/office/drawing/2014/main" id="{6151A209-85DC-4768-B36D-A18F3BDD1DB1}"/>
                </a:ext>
              </a:extLst>
            </p:cNvPr>
            <p:cNvSpPr txBox="1"/>
            <p:nvPr/>
          </p:nvSpPr>
          <p:spPr>
            <a:xfrm>
              <a:off x="10636183" y="4158482"/>
              <a:ext cx="872400" cy="459200"/>
            </a:xfrm>
            <a:prstGeom prst="rect">
              <a:avLst/>
            </a:prstGeom>
            <a:solidFill>
              <a:srgbClr val="F4CC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31" name="Google Shape;711;p42">
              <a:extLst>
                <a:ext uri="{FF2B5EF4-FFF2-40B4-BE49-F238E27FC236}">
                  <a16:creationId xmlns:a16="http://schemas.microsoft.com/office/drawing/2014/main" id="{BCBB6273-59D4-C310-9294-FFF537921654}"/>
                </a:ext>
              </a:extLst>
            </p:cNvPr>
            <p:cNvSpPr txBox="1"/>
            <p:nvPr/>
          </p:nvSpPr>
          <p:spPr>
            <a:xfrm>
              <a:off x="8018983" y="4868582"/>
              <a:ext cx="872400" cy="459200"/>
            </a:xfrm>
            <a:prstGeom prst="rect">
              <a:avLst/>
            </a:prstGeom>
            <a:solidFill>
              <a:srgbClr val="C9DAF8"/>
            </a:solidFill>
            <a:ln w="28575" cap="flat" cmpd="sng">
              <a:solidFill>
                <a:srgbClr val="434343"/>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32" name="Google Shape;712;p42">
              <a:extLst>
                <a:ext uri="{FF2B5EF4-FFF2-40B4-BE49-F238E27FC236}">
                  <a16:creationId xmlns:a16="http://schemas.microsoft.com/office/drawing/2014/main" id="{641372D6-1185-6AF2-46B6-0EB636D453BD}"/>
                </a:ext>
              </a:extLst>
            </p:cNvPr>
            <p:cNvSpPr txBox="1"/>
            <p:nvPr/>
          </p:nvSpPr>
          <p:spPr>
            <a:xfrm>
              <a:off x="9763783" y="4868582"/>
              <a:ext cx="872400" cy="4592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33" name="Google Shape;713;p42">
              <a:extLst>
                <a:ext uri="{FF2B5EF4-FFF2-40B4-BE49-F238E27FC236}">
                  <a16:creationId xmlns:a16="http://schemas.microsoft.com/office/drawing/2014/main" id="{9E2B0967-47CC-D63C-30AE-104C040275B2}"/>
                </a:ext>
              </a:extLst>
            </p:cNvPr>
            <p:cNvSpPr txBox="1"/>
            <p:nvPr/>
          </p:nvSpPr>
          <p:spPr>
            <a:xfrm>
              <a:off x="10636183" y="4868582"/>
              <a:ext cx="872400" cy="459200"/>
            </a:xfrm>
            <a:prstGeom prst="rect">
              <a:avLst/>
            </a:prstGeom>
            <a:solidFill>
              <a:srgbClr val="F4CC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34" name="Google Shape;714;p42">
              <a:extLst>
                <a:ext uri="{FF2B5EF4-FFF2-40B4-BE49-F238E27FC236}">
                  <a16:creationId xmlns:a16="http://schemas.microsoft.com/office/drawing/2014/main" id="{5CB7636D-BA79-4777-4267-9D714DBFB762}"/>
                </a:ext>
              </a:extLst>
            </p:cNvPr>
            <p:cNvSpPr txBox="1"/>
            <p:nvPr/>
          </p:nvSpPr>
          <p:spPr>
            <a:xfrm>
              <a:off x="8018983" y="5578682"/>
              <a:ext cx="872400" cy="459200"/>
            </a:xfrm>
            <a:prstGeom prst="rect">
              <a:avLst/>
            </a:prstGeom>
            <a:solidFill>
              <a:srgbClr val="C9DAF8"/>
            </a:solidFill>
            <a:ln w="28575" cap="flat" cmpd="sng">
              <a:solidFill>
                <a:srgbClr val="434343"/>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35" name="Google Shape;715;p42">
              <a:extLst>
                <a:ext uri="{FF2B5EF4-FFF2-40B4-BE49-F238E27FC236}">
                  <a16:creationId xmlns:a16="http://schemas.microsoft.com/office/drawing/2014/main" id="{2C8ED5D6-B64D-3EDA-4A33-B39722FDC96B}"/>
                </a:ext>
              </a:extLst>
            </p:cNvPr>
            <p:cNvSpPr txBox="1"/>
            <p:nvPr/>
          </p:nvSpPr>
          <p:spPr>
            <a:xfrm>
              <a:off x="8891367" y="5578682"/>
              <a:ext cx="872400" cy="4592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36" name="Google Shape;716;p42">
              <a:extLst>
                <a:ext uri="{FF2B5EF4-FFF2-40B4-BE49-F238E27FC236}">
                  <a16:creationId xmlns:a16="http://schemas.microsoft.com/office/drawing/2014/main" id="{0F501D61-57EA-8D92-A47C-A6B3391665A3}"/>
                </a:ext>
              </a:extLst>
            </p:cNvPr>
            <p:cNvSpPr txBox="1"/>
            <p:nvPr/>
          </p:nvSpPr>
          <p:spPr>
            <a:xfrm>
              <a:off x="10636183" y="5578682"/>
              <a:ext cx="872400" cy="459200"/>
            </a:xfrm>
            <a:prstGeom prst="rect">
              <a:avLst/>
            </a:prstGeom>
            <a:solidFill>
              <a:srgbClr val="F4CC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37" name="Google Shape;717;p42">
              <a:extLst>
                <a:ext uri="{FF2B5EF4-FFF2-40B4-BE49-F238E27FC236}">
                  <a16:creationId xmlns:a16="http://schemas.microsoft.com/office/drawing/2014/main" id="{EF6B0B82-4018-A83C-FCC6-12ED3FC33D37}"/>
                </a:ext>
              </a:extLst>
            </p:cNvPr>
            <p:cNvSpPr txBox="1"/>
            <p:nvPr/>
          </p:nvSpPr>
          <p:spPr>
            <a:xfrm>
              <a:off x="8018983" y="6288782"/>
              <a:ext cx="872400" cy="459200"/>
            </a:xfrm>
            <a:prstGeom prst="rect">
              <a:avLst/>
            </a:prstGeom>
            <a:solidFill>
              <a:srgbClr val="C9DAF8"/>
            </a:solidFill>
            <a:ln w="28575" cap="flat" cmpd="sng">
              <a:solidFill>
                <a:srgbClr val="434343"/>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38" name="Google Shape;718;p42">
              <a:extLst>
                <a:ext uri="{FF2B5EF4-FFF2-40B4-BE49-F238E27FC236}">
                  <a16:creationId xmlns:a16="http://schemas.microsoft.com/office/drawing/2014/main" id="{07077F7C-947E-B8E8-C3E3-ACEB28E8203E}"/>
                </a:ext>
              </a:extLst>
            </p:cNvPr>
            <p:cNvSpPr txBox="1"/>
            <p:nvPr/>
          </p:nvSpPr>
          <p:spPr>
            <a:xfrm>
              <a:off x="8891367" y="6288782"/>
              <a:ext cx="872400" cy="4592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sp>
          <p:nvSpPr>
            <p:cNvPr id="39" name="Google Shape;719;p42">
              <a:extLst>
                <a:ext uri="{FF2B5EF4-FFF2-40B4-BE49-F238E27FC236}">
                  <a16:creationId xmlns:a16="http://schemas.microsoft.com/office/drawing/2014/main" id="{CDC19393-80C8-9987-F742-90993033DB81}"/>
                </a:ext>
              </a:extLst>
            </p:cNvPr>
            <p:cNvSpPr txBox="1"/>
            <p:nvPr/>
          </p:nvSpPr>
          <p:spPr>
            <a:xfrm>
              <a:off x="9763783" y="6288782"/>
              <a:ext cx="872400" cy="4592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latin typeface="Source Code Pro"/>
                <a:ea typeface="Source Code Pro"/>
                <a:cs typeface="Source Code Pro"/>
                <a:sym typeface="Source Code Pro"/>
              </a:endParaRPr>
            </a:p>
          </p:txBody>
        </p:sp>
      </p:grpSp>
      <p:sp>
        <p:nvSpPr>
          <p:cNvPr id="4" name="Slide Number Placeholder 3">
            <a:extLst>
              <a:ext uri="{FF2B5EF4-FFF2-40B4-BE49-F238E27FC236}">
                <a16:creationId xmlns:a16="http://schemas.microsoft.com/office/drawing/2014/main" id="{348DD240-C6FF-F97D-1AFD-FDD57715C5CF}"/>
              </a:ext>
            </a:extLst>
          </p:cNvPr>
          <p:cNvSpPr>
            <a:spLocks noGrp="1"/>
          </p:cNvSpPr>
          <p:nvPr>
            <p:ph type="sldNum" sz="quarter" idx="12"/>
          </p:nvPr>
        </p:nvSpPr>
        <p:spPr/>
        <p:txBody>
          <a:bodyPr/>
          <a:lstStyle/>
          <a:p>
            <a:pPr algn="r"/>
            <a:fld id="{39E65F0E-D8D0-8548-A870-8F1E432EFAAD}" type="slidenum">
              <a:rPr lang="en-US" smtClean="0"/>
              <a:pPr algn="r"/>
              <a:t>21</a:t>
            </a:fld>
            <a:endParaRPr lang="en-US" dirty="0"/>
          </a:p>
        </p:txBody>
      </p:sp>
    </p:spTree>
    <p:extLst>
      <p:ext uri="{BB962C8B-B14F-4D97-AF65-F5344CB8AC3E}">
        <p14:creationId xmlns:p14="http://schemas.microsoft.com/office/powerpoint/2010/main" val="226417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1BF2D-023C-43C2-2D1D-E7235618147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DF10B7-7193-98F5-7A9C-0546D0DAFDBF}"/>
              </a:ext>
            </a:extLst>
          </p:cNvPr>
          <p:cNvSpPr>
            <a:spLocks noGrp="1"/>
          </p:cNvSpPr>
          <p:nvPr>
            <p:ph type="title" idx="4294967295"/>
          </p:nvPr>
        </p:nvSpPr>
        <p:spPr>
          <a:xfrm>
            <a:off x="111211" y="274639"/>
            <a:ext cx="11936627" cy="878301"/>
          </a:xfrm>
        </p:spPr>
        <p:txBody>
          <a:bodyPr>
            <a:noAutofit/>
          </a:bodyPr>
          <a:lstStyle/>
          <a:p>
            <a:r>
              <a:rPr lang="en-US" sz="2800" dirty="0"/>
              <a:t>Symmetry in binomial coefficients – summary of combinatorial proof</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097C6A0-D9E0-0972-56D0-55DB4FED8ADF}"/>
                  </a:ext>
                </a:extLst>
              </p:cNvPr>
              <p:cNvSpPr txBox="1">
                <a:spLocks/>
              </p:cNvSpPr>
              <p:nvPr/>
            </p:nvSpPr>
            <p:spPr>
              <a:xfrm>
                <a:off x="441960" y="975365"/>
                <a:ext cx="10972800" cy="5558562"/>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036A18"/>
                    </a:solidFill>
                    <a:ea typeface="Helvetica" charset="0"/>
                    <a:cs typeface="Helvetica" charset="0"/>
                  </a:rPr>
                  <a:t>Fact.</a:t>
                </a:r>
                <a:r>
                  <a:rPr lang="en-US" i="1" dirty="0">
                    <a:solidFill>
                      <a:srgbClr val="0070C0"/>
                    </a:solidFill>
                    <a:ea typeface="Helvetica" charset="0"/>
                    <a:cs typeface="Helvetica" charset="0"/>
                  </a:rPr>
                  <a:t> </a:t>
                </a:r>
                <a14:m>
                  <m:oMath xmlns:m="http://schemas.openxmlformats.org/officeDocument/2006/math">
                    <m:d>
                      <m:dPr>
                        <m:ctrlPr>
                          <a:rPr lang="en-US" i="1">
                            <a:solidFill>
                              <a:srgbClr val="0070C0"/>
                            </a:solidFill>
                            <a:latin typeface="Cambria Math" panose="02040503050406030204" pitchFamily="18" charset="0"/>
                            <a:ea typeface="Helvetica" charset="0"/>
                            <a:cs typeface="Helvetica" charset="0"/>
                          </a:rPr>
                        </m:ctrlPr>
                      </m:dPr>
                      <m:e>
                        <m:f>
                          <m:fPr>
                            <m:type m:val="noBa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num>
                          <m:den>
                            <m:r>
                              <a:rPr lang="en-US" i="1">
                                <a:solidFill>
                                  <a:srgbClr val="0070C0"/>
                                </a:solidFill>
                                <a:latin typeface="Cambria Math" panose="02040503050406030204" pitchFamily="18" charset="0"/>
                                <a:ea typeface="Helvetica" charset="0"/>
                                <a:cs typeface="Helvetica" charset="0"/>
                              </a:rPr>
                              <m:t>𝑘</m:t>
                            </m:r>
                          </m:den>
                        </m:f>
                      </m:e>
                    </m:d>
                    <m:r>
                      <a:rPr lang="en-US" i="1">
                        <a:solidFill>
                          <a:srgbClr val="0070C0"/>
                        </a:solidFill>
                        <a:latin typeface="Cambria Math" panose="02040503050406030204" pitchFamily="18" charset="0"/>
                        <a:ea typeface="Helvetica" charset="0"/>
                        <a:cs typeface="Helvetica" charset="0"/>
                      </a:rPr>
                      <m:t>=</m:t>
                    </m:r>
                    <m:d>
                      <m:dPr>
                        <m:ctrlPr>
                          <a:rPr lang="en-US" i="1">
                            <a:solidFill>
                              <a:srgbClr val="0070C0"/>
                            </a:solidFill>
                            <a:latin typeface="Cambria Math" panose="02040503050406030204" pitchFamily="18" charset="0"/>
                            <a:ea typeface="Helvetica" charset="0"/>
                            <a:cs typeface="Helvetica" charset="0"/>
                          </a:rPr>
                        </m:ctrlPr>
                      </m:dPr>
                      <m:e>
                        <m:f>
                          <m:fPr>
                            <m:type m:val="noBar"/>
                            <m:ctrlPr>
                              <a:rPr lang="en-US" i="1">
                                <a:solidFill>
                                  <a:srgbClr val="0070C0"/>
                                </a:solidFill>
                                <a:latin typeface="Cambria Math" panose="02040503050406030204" pitchFamily="18" charset="0"/>
                                <a:ea typeface="Helvetica" charset="0"/>
                                <a:cs typeface="Helvetica" charset="0"/>
                              </a:rPr>
                            </m:ctrlPr>
                          </m:fPr>
                          <m:num>
                            <m:r>
                              <a:rPr lang="en-US" i="1">
                                <a:solidFill>
                                  <a:srgbClr val="0070C0"/>
                                </a:solidFill>
                                <a:latin typeface="Cambria Math" panose="02040503050406030204" pitchFamily="18" charset="0"/>
                                <a:ea typeface="Helvetica" charset="0"/>
                                <a:cs typeface="Helvetica" charset="0"/>
                              </a:rPr>
                              <m:t>𝑛</m:t>
                            </m:r>
                          </m:num>
                          <m:den>
                            <m:r>
                              <a:rPr lang="en-US" i="1">
                                <a:solidFill>
                                  <a:srgbClr val="0070C0"/>
                                </a:solidFill>
                                <a:latin typeface="Cambria Math" panose="02040503050406030204" pitchFamily="18" charset="0"/>
                                <a:ea typeface="Helvetica" charset="0"/>
                                <a:cs typeface="Helvetica" charset="0"/>
                              </a:rPr>
                              <m:t>𝑛</m:t>
                            </m:r>
                            <m:r>
                              <a:rPr lang="en-US" i="1">
                                <a:solidFill>
                                  <a:srgbClr val="0070C0"/>
                                </a:solidFill>
                                <a:latin typeface="Cambria Math" panose="02040503050406030204" pitchFamily="18" charset="0"/>
                                <a:ea typeface="Helvetica" charset="0"/>
                                <a:cs typeface="Helvetica" charset="0"/>
                              </a:rPr>
                              <m:t>−</m:t>
                            </m:r>
                            <m:r>
                              <a:rPr lang="en-US" i="1">
                                <a:solidFill>
                                  <a:srgbClr val="0070C0"/>
                                </a:solidFill>
                                <a:latin typeface="Cambria Math" panose="02040503050406030204" pitchFamily="18" charset="0"/>
                                <a:ea typeface="Helvetica" charset="0"/>
                                <a:cs typeface="Helvetica" charset="0"/>
                              </a:rPr>
                              <m:t>𝑘</m:t>
                            </m:r>
                          </m:den>
                        </m:f>
                      </m:e>
                    </m:d>
                  </m:oMath>
                </a14:m>
                <a:endParaRPr lang="en-US" dirty="0"/>
              </a:p>
              <a:p>
                <a:pPr marL="0" indent="0">
                  <a:buNone/>
                </a:pPr>
                <a:endParaRPr lang="en-US" dirty="0">
                  <a:ea typeface="Amatic SC"/>
                  <a:cs typeface="Amatic SC"/>
                  <a:sym typeface="Amatic SC"/>
                </a:endParaRPr>
              </a:p>
              <a:p>
                <a:pPr marL="0" indent="0">
                  <a:buNone/>
                </a:pPr>
                <a:r>
                  <a:rPr lang="en-US" dirty="0">
                    <a:ea typeface="Amatic SC"/>
                    <a:cs typeface="Amatic SC"/>
                    <a:sym typeface="Amatic SC"/>
                  </a:rPr>
                  <a:t>Two </a:t>
                </a:r>
                <a:r>
                  <a:rPr lang="en-US" dirty="0">
                    <a:solidFill>
                      <a:srgbClr val="C00000"/>
                    </a:solidFill>
                    <a:ea typeface="Amatic SC"/>
                    <a:cs typeface="Amatic SC"/>
                    <a:sym typeface="Amatic SC"/>
                  </a:rPr>
                  <a:t>equivalent</a:t>
                </a:r>
                <a:r>
                  <a:rPr lang="en-US" dirty="0">
                    <a:ea typeface="Amatic SC"/>
                    <a:cs typeface="Amatic SC"/>
                    <a:sym typeface="Amatic SC"/>
                  </a:rPr>
                  <a:t> ways to choose k out of n objects (unordered)</a:t>
                </a:r>
              </a:p>
              <a:p>
                <a:pPr marL="857250" lvl="1" indent="-457200">
                  <a:buAutoNum type="arabicPeriod"/>
                </a:pPr>
                <a:r>
                  <a:rPr lang="en-US" sz="2400" dirty="0">
                    <a:ea typeface="Amatic SC"/>
                    <a:cs typeface="Amatic SC"/>
                    <a:sym typeface="Amatic SC"/>
                  </a:rPr>
                  <a:t>Choose which k elements are </a:t>
                </a:r>
                <a:r>
                  <a:rPr lang="en-US" sz="2400" dirty="0">
                    <a:solidFill>
                      <a:srgbClr val="C00000"/>
                    </a:solidFill>
                    <a:ea typeface="Amatic SC"/>
                    <a:cs typeface="Amatic SC"/>
                    <a:sym typeface="Amatic SC"/>
                  </a:rPr>
                  <a:t>included</a:t>
                </a:r>
              </a:p>
              <a:p>
                <a:pPr marL="857250" lvl="1" indent="-457200">
                  <a:buAutoNum type="arabicPeriod"/>
                </a:pPr>
                <a:r>
                  <a:rPr lang="en-US" sz="2400" dirty="0">
                    <a:ea typeface="Amatic SC"/>
                    <a:cs typeface="Amatic SC"/>
                    <a:sym typeface="Amatic SC"/>
                  </a:rPr>
                  <a:t>Choose which n-k  elements are </a:t>
                </a:r>
                <a:r>
                  <a:rPr lang="en-US" sz="2400" dirty="0">
                    <a:solidFill>
                      <a:srgbClr val="C00000"/>
                    </a:solidFill>
                    <a:ea typeface="Amatic SC"/>
                    <a:cs typeface="Amatic SC"/>
                    <a:sym typeface="Amatic SC"/>
                  </a:rPr>
                  <a:t>excluded</a:t>
                </a:r>
              </a:p>
              <a:p>
                <a:pPr marL="0" indent="0">
                  <a:spcBef>
                    <a:spcPts val="2133"/>
                  </a:spcBef>
                  <a:buNone/>
                </a:pPr>
                <a:r>
                  <a:rPr lang="en-US" dirty="0">
                    <a:ea typeface="Amatic SC"/>
                    <a:cs typeface="Amatic SC"/>
                    <a:sym typeface="Amatic SC"/>
                  </a:rPr>
                  <a:t>This is called a </a:t>
                </a:r>
                <a:r>
                  <a:rPr lang="en-US" b="1" dirty="0">
                    <a:solidFill>
                      <a:srgbClr val="7030A0"/>
                    </a:solidFill>
                    <a:ea typeface="Amatic SC"/>
                    <a:cs typeface="Amatic SC"/>
                    <a:sym typeface="Amatic SC"/>
                  </a:rPr>
                  <a:t>combinatorial argument/proof</a:t>
                </a:r>
              </a:p>
              <a:p>
                <a:pPr marL="0" indent="0">
                  <a:buNone/>
                </a:pPr>
                <a:r>
                  <a:rPr lang="en-US" dirty="0">
                    <a:ea typeface="Amatic SC"/>
                    <a:cs typeface="Amatic SC"/>
                    <a:sym typeface="Amatic SC"/>
                  </a:rPr>
                  <a:t>Let S be a set of objects</a:t>
                </a:r>
              </a:p>
              <a:p>
                <a:pPr lvl="1"/>
                <a:r>
                  <a:rPr lang="en-US" dirty="0">
                    <a:ea typeface="Amatic SC"/>
                    <a:cs typeface="Amatic SC"/>
                    <a:sym typeface="Amatic SC"/>
                  </a:rPr>
                  <a:t>Show how to count |S| one way =&gt; |S| = N</a:t>
                </a:r>
              </a:p>
              <a:p>
                <a:pPr lvl="1"/>
                <a:r>
                  <a:rPr lang="en-US" dirty="0">
                    <a:ea typeface="Amatic SC"/>
                    <a:cs typeface="Amatic SC"/>
                    <a:sym typeface="Amatic SC"/>
                  </a:rPr>
                  <a:t>Show how to count |S| another way =&gt; |S| = m</a:t>
                </a:r>
              </a:p>
              <a:p>
                <a:pPr marL="0" indent="0">
                  <a:buNone/>
                </a:pPr>
                <a:r>
                  <a:rPr lang="en-US" dirty="0"/>
                  <a:t>Conclude that N = m</a:t>
                </a:r>
              </a:p>
            </p:txBody>
          </p:sp>
        </mc:Choice>
        <mc:Fallback xmlns="">
          <p:sp>
            <p:nvSpPr>
              <p:cNvPr id="9" name="Content Placeholder 2">
                <a:extLst>
                  <a:ext uri="{FF2B5EF4-FFF2-40B4-BE49-F238E27FC236}">
                    <a16:creationId xmlns:a16="http://schemas.microsoft.com/office/drawing/2014/main" id="{6097C6A0-D9E0-0972-56D0-55DB4FED8ADF}"/>
                  </a:ext>
                </a:extLst>
              </p:cNvPr>
              <p:cNvSpPr txBox="1">
                <a:spLocks noRot="1" noChangeAspect="1" noMove="1" noResize="1" noEditPoints="1" noAdjustHandles="1" noChangeArrowheads="1" noChangeShapeType="1" noTextEdit="1"/>
              </p:cNvSpPr>
              <p:nvPr/>
            </p:nvSpPr>
            <p:spPr>
              <a:xfrm>
                <a:off x="441960" y="975365"/>
                <a:ext cx="10972800" cy="5558562"/>
              </a:xfrm>
              <a:prstGeom prst="rect">
                <a:avLst/>
              </a:prstGeom>
              <a:blipFill>
                <a:blip r:embed="rId3"/>
                <a:stretch>
                  <a:fillRect l="-1503" t="-683" b="-52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F2C6A27-0842-C02D-CB70-7578FA73811B}"/>
              </a:ext>
            </a:extLst>
          </p:cNvPr>
          <p:cNvSpPr>
            <a:spLocks noGrp="1"/>
          </p:cNvSpPr>
          <p:nvPr>
            <p:ph type="sldNum" sz="quarter" idx="12"/>
          </p:nvPr>
        </p:nvSpPr>
        <p:spPr/>
        <p:txBody>
          <a:bodyPr/>
          <a:lstStyle/>
          <a:p>
            <a:pPr algn="r"/>
            <a:fld id="{39E65F0E-D8D0-8548-A870-8F1E432EFAAD}" type="slidenum">
              <a:rPr lang="en-US" smtClean="0"/>
              <a:pPr algn="r"/>
              <a:t>22</a:t>
            </a:fld>
            <a:endParaRPr lang="en-US" dirty="0"/>
          </a:p>
        </p:txBody>
      </p:sp>
    </p:spTree>
    <p:extLst>
      <p:ext uri="{BB962C8B-B14F-4D97-AF65-F5344CB8AC3E}">
        <p14:creationId xmlns:p14="http://schemas.microsoft.com/office/powerpoint/2010/main" val="341013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1C268-1E55-1B07-F96B-CE86E0D4D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1DBA4-8965-CF74-5013-F49E2F4C5E8D}"/>
              </a:ext>
            </a:extLst>
          </p:cNvPr>
          <p:cNvSpPr>
            <a:spLocks noGrp="1"/>
          </p:cNvSpPr>
          <p:nvPr>
            <p:ph type="title"/>
          </p:nvPr>
        </p:nvSpPr>
        <p:spPr>
          <a:xfrm>
            <a:off x="413320" y="275889"/>
            <a:ext cx="10972800" cy="878301"/>
          </a:xfrm>
        </p:spPr>
        <p:txBody>
          <a:bodyPr/>
          <a:lstStyle/>
          <a:p>
            <a:r>
              <a:rPr lang="en-US" dirty="0"/>
              <a:t>Counting</a:t>
            </a:r>
            <a:r>
              <a:rPr lang="en-US" i="1" dirty="0"/>
              <a:t> </a:t>
            </a:r>
            <a:r>
              <a:rPr lang="en-US" dirty="0"/>
              <a:t>Paths – with stop at Starbucks</a:t>
            </a:r>
          </a:p>
        </p:txBody>
      </p:sp>
      <p:sp>
        <p:nvSpPr>
          <p:cNvPr id="5" name="Content Placeholder 2">
            <a:extLst>
              <a:ext uri="{FF2B5EF4-FFF2-40B4-BE49-F238E27FC236}">
                <a16:creationId xmlns:a16="http://schemas.microsoft.com/office/drawing/2014/main" id="{2FB71241-399C-A6E0-160E-618C0C85B876}"/>
              </a:ext>
            </a:extLst>
          </p:cNvPr>
          <p:cNvSpPr txBox="1">
            <a:spLocks/>
          </p:cNvSpPr>
          <p:nvPr/>
        </p:nvSpPr>
        <p:spPr>
          <a:xfrm>
            <a:off x="256730" y="1166856"/>
            <a:ext cx="10972800" cy="4949685"/>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How many ways are there to walk from 1</a:t>
            </a:r>
            <a:r>
              <a:rPr lang="en-US" baseline="30000" dirty="0"/>
              <a:t>st</a:t>
            </a:r>
            <a:r>
              <a:rPr lang="en-US" dirty="0"/>
              <a:t> and Spring to 5</a:t>
            </a:r>
            <a:r>
              <a:rPr lang="en-US" baseline="30000" dirty="0"/>
              <a:t>th</a:t>
            </a:r>
            <a:r>
              <a:rPr lang="en-US" dirty="0"/>
              <a:t> and Pine only travelling north or east if you want to also stop at Starbucks on 3</a:t>
            </a:r>
            <a:r>
              <a:rPr lang="en-US" baseline="30000" dirty="0"/>
              <a:t>rd</a:t>
            </a:r>
            <a:r>
              <a:rPr lang="en-US" dirty="0"/>
              <a:t> and Pike?</a:t>
            </a:r>
          </a:p>
        </p:txBody>
      </p:sp>
      <p:grpSp>
        <p:nvGrpSpPr>
          <p:cNvPr id="50" name="Group 49" descr="A map of a small portion of downtown Seattle betwen 1st and Spring and 4th and Pine.  The picture also shows a Starbucks at 3rd and Pine. One possible path hat goes from 1st and Spring to 5th and Pine and and stope at Starbucks is E, N, N, E, N, E, E. (where E stands for “east” and N stands for “north”)">
            <a:extLst>
              <a:ext uri="{FF2B5EF4-FFF2-40B4-BE49-F238E27FC236}">
                <a16:creationId xmlns:a16="http://schemas.microsoft.com/office/drawing/2014/main" id="{FF430354-69D5-2609-FA30-BAFBF313A5FF}"/>
              </a:ext>
            </a:extLst>
          </p:cNvPr>
          <p:cNvGrpSpPr/>
          <p:nvPr/>
        </p:nvGrpSpPr>
        <p:grpSpPr>
          <a:xfrm>
            <a:off x="7502689" y="2780802"/>
            <a:ext cx="4736659" cy="2383976"/>
            <a:chOff x="667903" y="1534360"/>
            <a:chExt cx="4736659" cy="2383976"/>
          </a:xfrm>
        </p:grpSpPr>
        <p:grpSp>
          <p:nvGrpSpPr>
            <p:cNvPr id="51" name="Group 50">
              <a:extLst>
                <a:ext uri="{FF2B5EF4-FFF2-40B4-BE49-F238E27FC236}">
                  <a16:creationId xmlns:a16="http://schemas.microsoft.com/office/drawing/2014/main" id="{5C0B780E-F191-7ED5-F980-3B5F8F7ABB6F}"/>
                </a:ext>
              </a:extLst>
            </p:cNvPr>
            <p:cNvGrpSpPr/>
            <p:nvPr/>
          </p:nvGrpSpPr>
          <p:grpSpPr>
            <a:xfrm>
              <a:off x="805880" y="1594779"/>
              <a:ext cx="2734366" cy="1882968"/>
              <a:chOff x="5658074" y="1753348"/>
              <a:chExt cx="2734366" cy="1882968"/>
            </a:xfrm>
          </p:grpSpPr>
          <p:pic>
            <p:nvPicPr>
              <p:cNvPr id="143" name="Picture 2" descr="http://blogs-images.forbes.com/elainewong/files/2011/01/0107_new-starbucks-logo_390x220.jpg">
                <a:extLst>
                  <a:ext uri="{FF2B5EF4-FFF2-40B4-BE49-F238E27FC236}">
                    <a16:creationId xmlns:a16="http://schemas.microsoft.com/office/drawing/2014/main" id="{0649F146-1F0D-3680-8453-BCEDF1D950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996" y="2173023"/>
                <a:ext cx="728234" cy="468517"/>
              </a:xfrm>
              <a:prstGeom prst="rect">
                <a:avLst/>
              </a:prstGeom>
              <a:noFill/>
              <a:extLst>
                <a:ext uri="{909E8E84-426E-40dd-AFC4-6F175D3DCCD1}">
                  <a14:hiddenFill xmlns="" xmlns:a14="http://schemas.microsoft.com/office/drawing/2010/main">
                    <a:solidFill>
                      <a:srgbClr val="FFFFFF"/>
                    </a:solidFill>
                  </a14:hiddenFill>
                </a:ext>
              </a:extLst>
            </p:spPr>
          </p:pic>
          <p:sp>
            <p:nvSpPr>
              <p:cNvPr id="144" name="Freeform 143">
                <a:extLst>
                  <a:ext uri="{FF2B5EF4-FFF2-40B4-BE49-F238E27FC236}">
                    <a16:creationId xmlns:a16="http://schemas.microsoft.com/office/drawing/2014/main" id="{E525B78A-89BD-599A-2EF8-EE1B79293642}"/>
                  </a:ext>
                </a:extLst>
              </p:cNvPr>
              <p:cNvSpPr/>
              <p:nvPr/>
            </p:nvSpPr>
            <p:spPr bwMode="auto">
              <a:xfrm>
                <a:off x="5658074" y="1753348"/>
                <a:ext cx="2734366" cy="1882968"/>
              </a:xfrm>
              <a:custGeom>
                <a:avLst/>
                <a:gdLst>
                  <a:gd name="connsiteX0" fmla="*/ 0 w 3561907"/>
                  <a:gd name="connsiteY0" fmla="*/ 2728345 h 2889997"/>
                  <a:gd name="connsiteX1" fmla="*/ 893135 w 3561907"/>
                  <a:gd name="connsiteY1" fmla="*/ 2728345 h 2889997"/>
                  <a:gd name="connsiteX2" fmla="*/ 956930 w 3561907"/>
                  <a:gd name="connsiteY2" fmla="*/ 1048401 h 2889997"/>
                  <a:gd name="connsiteX3" fmla="*/ 1839432 w 3561907"/>
                  <a:gd name="connsiteY3" fmla="*/ 1005870 h 2889997"/>
                  <a:gd name="connsiteX4" fmla="*/ 1956391 w 3561907"/>
                  <a:gd name="connsiteY4" fmla="*/ 102103 h 2889997"/>
                  <a:gd name="connsiteX5" fmla="*/ 3561907 w 3561907"/>
                  <a:gd name="connsiteY5" fmla="*/ 59573 h 288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907" h="2889997">
                    <a:moveTo>
                      <a:pt x="0" y="2728345"/>
                    </a:moveTo>
                    <a:cubicBezTo>
                      <a:pt x="366823" y="2868340"/>
                      <a:pt x="733647" y="3008336"/>
                      <a:pt x="893135" y="2728345"/>
                    </a:cubicBezTo>
                    <a:cubicBezTo>
                      <a:pt x="1052623" y="2448354"/>
                      <a:pt x="799214" y="1335480"/>
                      <a:pt x="956930" y="1048401"/>
                    </a:cubicBezTo>
                    <a:cubicBezTo>
                      <a:pt x="1114646" y="761322"/>
                      <a:pt x="1672855" y="1163586"/>
                      <a:pt x="1839432" y="1005870"/>
                    </a:cubicBezTo>
                    <a:cubicBezTo>
                      <a:pt x="2006009" y="848154"/>
                      <a:pt x="1669312" y="259819"/>
                      <a:pt x="1956391" y="102103"/>
                    </a:cubicBezTo>
                    <a:cubicBezTo>
                      <a:pt x="2243470" y="-55613"/>
                      <a:pt x="2902688" y="1980"/>
                      <a:pt x="3561907" y="59573"/>
                    </a:cubicBezTo>
                  </a:path>
                </a:pathLst>
              </a:custGeom>
              <a:noFill/>
              <a:ln w="76200" cap="flat" cmpd="sng" algn="ctr">
                <a:solidFill>
                  <a:srgbClr val="FF0000">
                    <a:alpha val="42000"/>
                  </a:srgb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0" b="0" i="0" u="sng" strike="noStrike" cap="none" normalizeH="0" baseline="0">
                  <a:ln>
                    <a:noFill/>
                  </a:ln>
                  <a:solidFill>
                    <a:schemeClr val="tx1"/>
                  </a:solidFill>
                  <a:effectLst/>
                  <a:latin typeface="Gill Sans MT Condensed" pitchFamily="34" charset="0"/>
                  <a:cs typeface="Arial" charset="0"/>
                </a:endParaRPr>
              </a:p>
            </p:txBody>
          </p:sp>
        </p:grpSp>
        <p:grpSp>
          <p:nvGrpSpPr>
            <p:cNvPr id="52" name="Group 51">
              <a:extLst>
                <a:ext uri="{FF2B5EF4-FFF2-40B4-BE49-F238E27FC236}">
                  <a16:creationId xmlns:a16="http://schemas.microsoft.com/office/drawing/2014/main" id="{AF28D66E-B1F2-6293-15CF-30BEA586B633}"/>
                </a:ext>
              </a:extLst>
            </p:cNvPr>
            <p:cNvGrpSpPr/>
            <p:nvPr/>
          </p:nvGrpSpPr>
          <p:grpSpPr>
            <a:xfrm>
              <a:off x="667903" y="1534360"/>
              <a:ext cx="4736659" cy="2383976"/>
              <a:chOff x="2419879" y="2622502"/>
              <a:chExt cx="6328628" cy="3738166"/>
            </a:xfrm>
          </p:grpSpPr>
          <p:grpSp>
            <p:nvGrpSpPr>
              <p:cNvPr id="53" name="Group 52">
                <a:extLst>
                  <a:ext uri="{FF2B5EF4-FFF2-40B4-BE49-F238E27FC236}">
                    <a16:creationId xmlns:a16="http://schemas.microsoft.com/office/drawing/2014/main" id="{35C9C19F-990A-8E66-AAAD-C716F22E770E}"/>
                  </a:ext>
                </a:extLst>
              </p:cNvPr>
              <p:cNvGrpSpPr/>
              <p:nvPr/>
            </p:nvGrpSpPr>
            <p:grpSpPr>
              <a:xfrm>
                <a:off x="2555755" y="2795377"/>
                <a:ext cx="3815123" cy="2900723"/>
                <a:chOff x="1804555" y="3252210"/>
                <a:chExt cx="3815123" cy="2900723"/>
              </a:xfrm>
              <a:solidFill>
                <a:srgbClr val="000098"/>
              </a:solidFill>
            </p:grpSpPr>
            <p:sp>
              <p:nvSpPr>
                <p:cNvPr id="63" name="Rectangle 62">
                  <a:extLst>
                    <a:ext uri="{FF2B5EF4-FFF2-40B4-BE49-F238E27FC236}">
                      <a16:creationId xmlns:a16="http://schemas.microsoft.com/office/drawing/2014/main" id="{802504F5-E862-05CD-4C86-06FDA4C0DC3D}"/>
                    </a:ext>
                  </a:extLst>
                </p:cNvPr>
                <p:cNvSpPr/>
                <p:nvPr/>
              </p:nvSpPr>
              <p:spPr>
                <a:xfrm>
                  <a:off x="18807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Rectangle 63">
                  <a:extLst>
                    <a:ext uri="{FF2B5EF4-FFF2-40B4-BE49-F238E27FC236}">
                      <a16:creationId xmlns:a16="http://schemas.microsoft.com/office/drawing/2014/main" id="{CA1B7E44-A9C0-F83E-4CF6-99ABF7CDCB6A}"/>
                    </a:ext>
                  </a:extLst>
                </p:cNvPr>
                <p:cNvSpPr/>
                <p:nvPr/>
              </p:nvSpPr>
              <p:spPr>
                <a:xfrm>
                  <a:off x="27951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a:extLst>
                    <a:ext uri="{FF2B5EF4-FFF2-40B4-BE49-F238E27FC236}">
                      <a16:creationId xmlns:a16="http://schemas.microsoft.com/office/drawing/2014/main" id="{50F0E279-9069-BDE5-5224-BC2B4E03F588}"/>
                    </a:ext>
                  </a:extLst>
                </p:cNvPr>
                <p:cNvSpPr/>
                <p:nvPr/>
              </p:nvSpPr>
              <p:spPr>
                <a:xfrm>
                  <a:off x="27951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65">
                  <a:extLst>
                    <a:ext uri="{FF2B5EF4-FFF2-40B4-BE49-F238E27FC236}">
                      <a16:creationId xmlns:a16="http://schemas.microsoft.com/office/drawing/2014/main" id="{ED6F13B5-F84E-0282-0FF6-FE8C4E835F16}"/>
                    </a:ext>
                  </a:extLst>
                </p:cNvPr>
                <p:cNvSpPr/>
                <p:nvPr/>
              </p:nvSpPr>
              <p:spPr>
                <a:xfrm>
                  <a:off x="18807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ectangle 66">
                  <a:extLst>
                    <a:ext uri="{FF2B5EF4-FFF2-40B4-BE49-F238E27FC236}">
                      <a16:creationId xmlns:a16="http://schemas.microsoft.com/office/drawing/2014/main" id="{BA978021-E6DB-7FD6-CE55-A1D03762023A}"/>
                    </a:ext>
                  </a:extLst>
                </p:cNvPr>
                <p:cNvSpPr/>
                <p:nvPr/>
              </p:nvSpPr>
              <p:spPr>
                <a:xfrm>
                  <a:off x="37095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ectangle 67">
                  <a:extLst>
                    <a:ext uri="{FF2B5EF4-FFF2-40B4-BE49-F238E27FC236}">
                      <a16:creationId xmlns:a16="http://schemas.microsoft.com/office/drawing/2014/main" id="{C1F8DF63-81AE-E03C-D398-6C47C4DCAA1F}"/>
                    </a:ext>
                  </a:extLst>
                </p:cNvPr>
                <p:cNvSpPr/>
                <p:nvPr/>
              </p:nvSpPr>
              <p:spPr>
                <a:xfrm>
                  <a:off x="46239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68">
                  <a:extLst>
                    <a:ext uri="{FF2B5EF4-FFF2-40B4-BE49-F238E27FC236}">
                      <a16:creationId xmlns:a16="http://schemas.microsoft.com/office/drawing/2014/main" id="{9255908F-4D4A-198C-9C74-62C5379FB87F}"/>
                    </a:ext>
                  </a:extLst>
                </p:cNvPr>
                <p:cNvSpPr/>
                <p:nvPr/>
              </p:nvSpPr>
              <p:spPr>
                <a:xfrm>
                  <a:off x="46239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Rectangle 69">
                  <a:extLst>
                    <a:ext uri="{FF2B5EF4-FFF2-40B4-BE49-F238E27FC236}">
                      <a16:creationId xmlns:a16="http://schemas.microsoft.com/office/drawing/2014/main" id="{F4FB6903-9287-DE7B-7257-AF6A986713A2}"/>
                    </a:ext>
                  </a:extLst>
                </p:cNvPr>
                <p:cNvSpPr/>
                <p:nvPr/>
              </p:nvSpPr>
              <p:spPr>
                <a:xfrm>
                  <a:off x="37095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a16="http://schemas.microsoft.com/office/drawing/2014/main" id="{B018514C-A213-F3EB-816B-9533198B39FC}"/>
                    </a:ext>
                  </a:extLst>
                </p:cNvPr>
                <p:cNvSpPr/>
                <p:nvPr/>
              </p:nvSpPr>
              <p:spPr>
                <a:xfrm>
                  <a:off x="18807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F3AB0B17-5EDD-9E3C-FE7A-CF9BF896068D}"/>
                    </a:ext>
                  </a:extLst>
                </p:cNvPr>
                <p:cNvSpPr/>
                <p:nvPr/>
              </p:nvSpPr>
              <p:spPr>
                <a:xfrm>
                  <a:off x="27951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Rectangle 77">
                  <a:extLst>
                    <a:ext uri="{FF2B5EF4-FFF2-40B4-BE49-F238E27FC236}">
                      <a16:creationId xmlns:a16="http://schemas.microsoft.com/office/drawing/2014/main" id="{96F41480-55F9-B104-463C-652781ADCAB5}"/>
                    </a:ext>
                  </a:extLst>
                </p:cNvPr>
                <p:cNvSpPr/>
                <p:nvPr/>
              </p:nvSpPr>
              <p:spPr>
                <a:xfrm>
                  <a:off x="37095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ectangle 80">
                  <a:extLst>
                    <a:ext uri="{FF2B5EF4-FFF2-40B4-BE49-F238E27FC236}">
                      <a16:creationId xmlns:a16="http://schemas.microsoft.com/office/drawing/2014/main" id="{B5407AD3-E180-4DBB-5F63-69E2A23C4318}"/>
                    </a:ext>
                  </a:extLst>
                </p:cNvPr>
                <p:cNvSpPr/>
                <p:nvPr/>
              </p:nvSpPr>
              <p:spPr>
                <a:xfrm>
                  <a:off x="46239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Oval 83">
                  <a:extLst>
                    <a:ext uri="{FF2B5EF4-FFF2-40B4-BE49-F238E27FC236}">
                      <a16:creationId xmlns:a16="http://schemas.microsoft.com/office/drawing/2014/main" id="{997A0BD0-B6BE-4763-A66B-CCF9DEC92602}"/>
                    </a:ext>
                  </a:extLst>
                </p:cNvPr>
                <p:cNvSpPr/>
                <p:nvPr/>
              </p:nvSpPr>
              <p:spPr>
                <a:xfrm>
                  <a:off x="18045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7" name="Oval 86">
                  <a:extLst>
                    <a:ext uri="{FF2B5EF4-FFF2-40B4-BE49-F238E27FC236}">
                      <a16:creationId xmlns:a16="http://schemas.microsoft.com/office/drawing/2014/main" id="{6C6937CE-2423-3488-4129-E75BF2F0CDEF}"/>
                    </a:ext>
                  </a:extLst>
                </p:cNvPr>
                <p:cNvSpPr/>
                <p:nvPr/>
              </p:nvSpPr>
              <p:spPr>
                <a:xfrm>
                  <a:off x="27189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0" name="Oval 89">
                  <a:extLst>
                    <a:ext uri="{FF2B5EF4-FFF2-40B4-BE49-F238E27FC236}">
                      <a16:creationId xmlns:a16="http://schemas.microsoft.com/office/drawing/2014/main" id="{7448A884-B6B8-93A9-EF36-160CA9F307BD}"/>
                    </a:ext>
                  </a:extLst>
                </p:cNvPr>
                <p:cNvSpPr/>
                <p:nvPr/>
              </p:nvSpPr>
              <p:spPr>
                <a:xfrm>
                  <a:off x="36333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3" name="Oval 92">
                  <a:extLst>
                    <a:ext uri="{FF2B5EF4-FFF2-40B4-BE49-F238E27FC236}">
                      <a16:creationId xmlns:a16="http://schemas.microsoft.com/office/drawing/2014/main" id="{01328033-DB62-27A1-BA0E-36C88582EA28}"/>
                    </a:ext>
                  </a:extLst>
                </p:cNvPr>
                <p:cNvSpPr/>
                <p:nvPr/>
              </p:nvSpPr>
              <p:spPr>
                <a:xfrm>
                  <a:off x="45477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6" name="Oval 95">
                  <a:extLst>
                    <a:ext uri="{FF2B5EF4-FFF2-40B4-BE49-F238E27FC236}">
                      <a16:creationId xmlns:a16="http://schemas.microsoft.com/office/drawing/2014/main" id="{A37261F3-EA1D-A791-20BE-8FA1E8FDC88F}"/>
                    </a:ext>
                  </a:extLst>
                </p:cNvPr>
                <p:cNvSpPr/>
                <p:nvPr/>
              </p:nvSpPr>
              <p:spPr>
                <a:xfrm>
                  <a:off x="18045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0BAA19D4-DA3D-1E6F-637B-C9A017F1C52C}"/>
                    </a:ext>
                  </a:extLst>
                </p:cNvPr>
                <p:cNvSpPr/>
                <p:nvPr/>
              </p:nvSpPr>
              <p:spPr>
                <a:xfrm>
                  <a:off x="18045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3" name="Oval 102">
                  <a:extLst>
                    <a:ext uri="{FF2B5EF4-FFF2-40B4-BE49-F238E27FC236}">
                      <a16:creationId xmlns:a16="http://schemas.microsoft.com/office/drawing/2014/main" id="{D5F452DA-1936-558F-44CF-002C7A368794}"/>
                    </a:ext>
                  </a:extLst>
                </p:cNvPr>
                <p:cNvSpPr/>
                <p:nvPr/>
              </p:nvSpPr>
              <p:spPr>
                <a:xfrm>
                  <a:off x="27189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65BBCF1F-1F21-1688-2B4F-5937911D67E2}"/>
                    </a:ext>
                  </a:extLst>
                </p:cNvPr>
                <p:cNvSpPr/>
                <p:nvPr/>
              </p:nvSpPr>
              <p:spPr>
                <a:xfrm>
                  <a:off x="27189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1" name="Oval 110">
                  <a:extLst>
                    <a:ext uri="{FF2B5EF4-FFF2-40B4-BE49-F238E27FC236}">
                      <a16:creationId xmlns:a16="http://schemas.microsoft.com/office/drawing/2014/main" id="{78BEF1C7-AF7E-3DBE-A317-638250355419}"/>
                    </a:ext>
                  </a:extLst>
                </p:cNvPr>
                <p:cNvSpPr/>
                <p:nvPr/>
              </p:nvSpPr>
              <p:spPr>
                <a:xfrm>
                  <a:off x="36333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4" name="Oval 113">
                  <a:extLst>
                    <a:ext uri="{FF2B5EF4-FFF2-40B4-BE49-F238E27FC236}">
                      <a16:creationId xmlns:a16="http://schemas.microsoft.com/office/drawing/2014/main" id="{66CB6840-095F-FFB4-85F1-DD1EE7E5F27A}"/>
                    </a:ext>
                  </a:extLst>
                </p:cNvPr>
                <p:cNvSpPr/>
                <p:nvPr/>
              </p:nvSpPr>
              <p:spPr>
                <a:xfrm>
                  <a:off x="36333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BC035F45-95CE-0687-E8C3-7A5872B5E24F}"/>
                    </a:ext>
                  </a:extLst>
                </p:cNvPr>
                <p:cNvSpPr/>
                <p:nvPr/>
              </p:nvSpPr>
              <p:spPr>
                <a:xfrm>
                  <a:off x="45477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7B971D03-1AA8-A957-C780-82D3D8B2BD11}"/>
                    </a:ext>
                  </a:extLst>
                </p:cNvPr>
                <p:cNvSpPr/>
                <p:nvPr/>
              </p:nvSpPr>
              <p:spPr>
                <a:xfrm>
                  <a:off x="45477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D018DE70-859B-5B68-9D30-95EEB3401689}"/>
                    </a:ext>
                  </a:extLst>
                </p:cNvPr>
                <p:cNvSpPr/>
                <p:nvPr/>
              </p:nvSpPr>
              <p:spPr>
                <a:xfrm>
                  <a:off x="180686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7" name="Oval 126">
                  <a:extLst>
                    <a:ext uri="{FF2B5EF4-FFF2-40B4-BE49-F238E27FC236}">
                      <a16:creationId xmlns:a16="http://schemas.microsoft.com/office/drawing/2014/main" id="{3D4260BD-A8AA-AE1B-2AC4-748B84FFCC8C}"/>
                    </a:ext>
                  </a:extLst>
                </p:cNvPr>
                <p:cNvSpPr/>
                <p:nvPr/>
              </p:nvSpPr>
              <p:spPr>
                <a:xfrm>
                  <a:off x="270779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7" name="Oval 136">
                  <a:extLst>
                    <a:ext uri="{FF2B5EF4-FFF2-40B4-BE49-F238E27FC236}">
                      <a16:creationId xmlns:a16="http://schemas.microsoft.com/office/drawing/2014/main" id="{8729F65B-E6FE-5F92-C61E-2F011F470CE6}"/>
                    </a:ext>
                  </a:extLst>
                </p:cNvPr>
                <p:cNvSpPr/>
                <p:nvPr/>
              </p:nvSpPr>
              <p:spPr>
                <a:xfrm>
                  <a:off x="3629145"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8" name="Oval 137">
                  <a:extLst>
                    <a:ext uri="{FF2B5EF4-FFF2-40B4-BE49-F238E27FC236}">
                      <a16:creationId xmlns:a16="http://schemas.microsoft.com/office/drawing/2014/main" id="{0A032253-E0AF-809D-4F02-1E21D1E688A1}"/>
                    </a:ext>
                  </a:extLst>
                </p:cNvPr>
                <p:cNvSpPr/>
                <p:nvPr/>
              </p:nvSpPr>
              <p:spPr>
                <a:xfrm>
                  <a:off x="4551770"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9" name="Oval 138">
                  <a:extLst>
                    <a:ext uri="{FF2B5EF4-FFF2-40B4-BE49-F238E27FC236}">
                      <a16:creationId xmlns:a16="http://schemas.microsoft.com/office/drawing/2014/main" id="{54714FCF-0DD7-D42E-E7AC-4A4E4D4212E5}"/>
                    </a:ext>
                  </a:extLst>
                </p:cNvPr>
                <p:cNvSpPr/>
                <p:nvPr/>
              </p:nvSpPr>
              <p:spPr>
                <a:xfrm>
                  <a:off x="5464728" y="325718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0" name="Oval 139">
                  <a:extLst>
                    <a:ext uri="{FF2B5EF4-FFF2-40B4-BE49-F238E27FC236}">
                      <a16:creationId xmlns:a16="http://schemas.microsoft.com/office/drawing/2014/main" id="{055BF605-A376-F3DD-E00B-093837CB271E}"/>
                    </a:ext>
                  </a:extLst>
                </p:cNvPr>
                <p:cNvSpPr/>
                <p:nvPr/>
              </p:nvSpPr>
              <p:spPr>
                <a:xfrm>
                  <a:off x="5462539"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1" name="Oval 140">
                  <a:extLst>
                    <a:ext uri="{FF2B5EF4-FFF2-40B4-BE49-F238E27FC236}">
                      <a16:creationId xmlns:a16="http://schemas.microsoft.com/office/drawing/2014/main" id="{83AD382C-4F69-832C-A105-64B1A781A18A}"/>
                    </a:ext>
                  </a:extLst>
                </p:cNvPr>
                <p:cNvSpPr/>
                <p:nvPr/>
              </p:nvSpPr>
              <p:spPr>
                <a:xfrm>
                  <a:off x="5467278" y="508356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2" name="Oval 141">
                  <a:extLst>
                    <a:ext uri="{FF2B5EF4-FFF2-40B4-BE49-F238E27FC236}">
                      <a16:creationId xmlns:a16="http://schemas.microsoft.com/office/drawing/2014/main" id="{3C8F403C-B982-5E78-901D-74B9F81B82AD}"/>
                    </a:ext>
                  </a:extLst>
                </p:cNvPr>
                <p:cNvSpPr/>
                <p:nvPr/>
              </p:nvSpPr>
              <p:spPr>
                <a:xfrm>
                  <a:off x="5456526" y="415710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54" name="Text Box 52">
                <a:extLst>
                  <a:ext uri="{FF2B5EF4-FFF2-40B4-BE49-F238E27FC236}">
                    <a16:creationId xmlns:a16="http://schemas.microsoft.com/office/drawing/2014/main" id="{926B2124-B240-7B0D-34C5-A7B6D03F5DB8}"/>
                  </a:ext>
                </a:extLst>
              </p:cNvPr>
              <p:cNvSpPr txBox="1">
                <a:spLocks noChangeArrowheads="1"/>
              </p:cNvSpPr>
              <p:nvPr/>
            </p:nvSpPr>
            <p:spPr bwMode="auto">
              <a:xfrm>
                <a:off x="6428005" y="2622502"/>
                <a:ext cx="2275476" cy="627388"/>
              </a:xfrm>
              <a:prstGeom prst="rect">
                <a:avLst/>
              </a:prstGeom>
              <a:noFill/>
              <a:ln w="15875">
                <a:noFill/>
                <a:miter lim="800000"/>
                <a:headEnd/>
                <a:tailEnd/>
              </a:ln>
            </p:spPr>
            <p:txBody>
              <a:bodyPr wrap="square">
                <a:spAutoFit/>
              </a:bodyPr>
              <a:lstStyle/>
              <a:p>
                <a:pPr algn="l"/>
                <a:r>
                  <a:rPr lang="en-US" sz="2000" u="none" dirty="0"/>
                  <a:t>Pine</a:t>
                </a:r>
              </a:p>
            </p:txBody>
          </p:sp>
          <p:sp>
            <p:nvSpPr>
              <p:cNvPr id="55" name="Text Box 52">
                <a:extLst>
                  <a:ext uri="{FF2B5EF4-FFF2-40B4-BE49-F238E27FC236}">
                    <a16:creationId xmlns:a16="http://schemas.microsoft.com/office/drawing/2014/main" id="{971F779F-431B-DA98-2B2C-061D2B564BE1}"/>
                  </a:ext>
                </a:extLst>
              </p:cNvPr>
              <p:cNvSpPr txBox="1">
                <a:spLocks noChangeArrowheads="1"/>
              </p:cNvSpPr>
              <p:nvPr/>
            </p:nvSpPr>
            <p:spPr bwMode="auto">
              <a:xfrm>
                <a:off x="6415424" y="3448167"/>
                <a:ext cx="2275476" cy="627388"/>
              </a:xfrm>
              <a:prstGeom prst="rect">
                <a:avLst/>
              </a:prstGeom>
              <a:noFill/>
              <a:ln w="15875">
                <a:noFill/>
                <a:miter lim="800000"/>
                <a:headEnd/>
                <a:tailEnd/>
              </a:ln>
            </p:spPr>
            <p:txBody>
              <a:bodyPr wrap="square">
                <a:spAutoFit/>
              </a:bodyPr>
              <a:lstStyle/>
              <a:p>
                <a:pPr algn="l"/>
                <a:r>
                  <a:rPr lang="en-US" sz="2000" u="none" dirty="0"/>
                  <a:t>Pike</a:t>
                </a:r>
              </a:p>
            </p:txBody>
          </p:sp>
          <p:sp>
            <p:nvSpPr>
              <p:cNvPr id="56" name="Text Box 52">
                <a:extLst>
                  <a:ext uri="{FF2B5EF4-FFF2-40B4-BE49-F238E27FC236}">
                    <a16:creationId xmlns:a16="http://schemas.microsoft.com/office/drawing/2014/main" id="{4AE4594F-06CF-66AA-9A7F-CD3B4BED9622}"/>
                  </a:ext>
                </a:extLst>
              </p:cNvPr>
              <p:cNvSpPr txBox="1">
                <a:spLocks noChangeArrowheads="1"/>
              </p:cNvSpPr>
              <p:nvPr/>
            </p:nvSpPr>
            <p:spPr bwMode="auto">
              <a:xfrm>
                <a:off x="6473031" y="4365116"/>
                <a:ext cx="2275476" cy="627388"/>
              </a:xfrm>
              <a:prstGeom prst="rect">
                <a:avLst/>
              </a:prstGeom>
              <a:noFill/>
              <a:ln w="15875">
                <a:noFill/>
                <a:miter lim="800000"/>
                <a:headEnd/>
                <a:tailEnd/>
              </a:ln>
            </p:spPr>
            <p:txBody>
              <a:bodyPr wrap="square">
                <a:spAutoFit/>
              </a:bodyPr>
              <a:lstStyle/>
              <a:p>
                <a:pPr algn="l"/>
                <a:r>
                  <a:rPr lang="en-US" sz="2000" u="none" dirty="0"/>
                  <a:t>Union</a:t>
                </a:r>
              </a:p>
            </p:txBody>
          </p:sp>
          <p:sp>
            <p:nvSpPr>
              <p:cNvPr id="57" name="Text Box 52">
                <a:extLst>
                  <a:ext uri="{FF2B5EF4-FFF2-40B4-BE49-F238E27FC236}">
                    <a16:creationId xmlns:a16="http://schemas.microsoft.com/office/drawing/2014/main" id="{AFAA2957-75B2-D09F-4E8F-C856CBF407D4}"/>
                  </a:ext>
                </a:extLst>
              </p:cNvPr>
              <p:cNvSpPr txBox="1">
                <a:spLocks noChangeArrowheads="1"/>
              </p:cNvSpPr>
              <p:nvPr/>
            </p:nvSpPr>
            <p:spPr bwMode="auto">
              <a:xfrm>
                <a:off x="6473031" y="5282090"/>
                <a:ext cx="2275476" cy="627388"/>
              </a:xfrm>
              <a:prstGeom prst="rect">
                <a:avLst/>
              </a:prstGeom>
              <a:noFill/>
              <a:ln w="15875">
                <a:noFill/>
                <a:miter lim="800000"/>
                <a:headEnd/>
                <a:tailEnd/>
              </a:ln>
            </p:spPr>
            <p:txBody>
              <a:bodyPr wrap="square">
                <a:spAutoFit/>
              </a:bodyPr>
              <a:lstStyle/>
              <a:p>
                <a:pPr algn="l"/>
                <a:r>
                  <a:rPr lang="en-US" sz="2000" u="none" dirty="0"/>
                  <a:t>Spring</a:t>
                </a:r>
              </a:p>
            </p:txBody>
          </p:sp>
          <p:sp>
            <p:nvSpPr>
              <p:cNvPr id="58" name="Text Box 52">
                <a:extLst>
                  <a:ext uri="{FF2B5EF4-FFF2-40B4-BE49-F238E27FC236}">
                    <a16:creationId xmlns:a16="http://schemas.microsoft.com/office/drawing/2014/main" id="{35F70FCF-CB68-F186-B4DC-9F02F955919A}"/>
                  </a:ext>
                </a:extLst>
              </p:cNvPr>
              <p:cNvSpPr txBox="1">
                <a:spLocks noChangeArrowheads="1"/>
              </p:cNvSpPr>
              <p:nvPr/>
            </p:nvSpPr>
            <p:spPr bwMode="auto">
              <a:xfrm>
                <a:off x="2419879" y="5728523"/>
                <a:ext cx="722156"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1</a:t>
                </a:r>
                <a:r>
                  <a:rPr lang="en-US" sz="1800" u="none" baseline="30000" dirty="0"/>
                  <a:t>st</a:t>
                </a:r>
                <a:endParaRPr lang="en-US" sz="1800" u="none" dirty="0"/>
              </a:p>
            </p:txBody>
          </p:sp>
          <p:sp>
            <p:nvSpPr>
              <p:cNvPr id="59" name="Text Box 52">
                <a:extLst>
                  <a:ext uri="{FF2B5EF4-FFF2-40B4-BE49-F238E27FC236}">
                    <a16:creationId xmlns:a16="http://schemas.microsoft.com/office/drawing/2014/main" id="{B636CA91-2455-0003-032E-3010B8D8F175}"/>
                  </a:ext>
                </a:extLst>
              </p:cNvPr>
              <p:cNvSpPr txBox="1">
                <a:spLocks noChangeArrowheads="1"/>
              </p:cNvSpPr>
              <p:nvPr/>
            </p:nvSpPr>
            <p:spPr bwMode="auto">
              <a:xfrm>
                <a:off x="3236708"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2</a:t>
                </a:r>
                <a:r>
                  <a:rPr lang="en-US" sz="1800" u="none" baseline="30000" dirty="0"/>
                  <a:t>nd</a:t>
                </a:r>
                <a:endParaRPr lang="en-US" sz="1800" u="none" dirty="0"/>
              </a:p>
            </p:txBody>
          </p:sp>
          <p:sp>
            <p:nvSpPr>
              <p:cNvPr id="60" name="Text Box 52">
                <a:extLst>
                  <a:ext uri="{FF2B5EF4-FFF2-40B4-BE49-F238E27FC236}">
                    <a16:creationId xmlns:a16="http://schemas.microsoft.com/office/drawing/2014/main" id="{A71B7B83-3F5B-D446-4320-190C4076DC64}"/>
                  </a:ext>
                </a:extLst>
              </p:cNvPr>
              <p:cNvSpPr txBox="1">
                <a:spLocks noChangeArrowheads="1"/>
              </p:cNvSpPr>
              <p:nvPr/>
            </p:nvSpPr>
            <p:spPr bwMode="auto">
              <a:xfrm>
                <a:off x="4188293"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3</a:t>
                </a:r>
                <a:r>
                  <a:rPr lang="en-US" sz="2000" u="none" baseline="30000" dirty="0"/>
                  <a:t>rd</a:t>
                </a:r>
                <a:endParaRPr lang="en-US" sz="2000" u="none" dirty="0"/>
              </a:p>
            </p:txBody>
          </p:sp>
          <p:sp>
            <p:nvSpPr>
              <p:cNvPr id="61" name="Text Box 52">
                <a:extLst>
                  <a:ext uri="{FF2B5EF4-FFF2-40B4-BE49-F238E27FC236}">
                    <a16:creationId xmlns:a16="http://schemas.microsoft.com/office/drawing/2014/main" id="{AEB85B46-6C62-622E-10B4-0DF735AA1E74}"/>
                  </a:ext>
                </a:extLst>
              </p:cNvPr>
              <p:cNvSpPr txBox="1">
                <a:spLocks noChangeArrowheads="1"/>
              </p:cNvSpPr>
              <p:nvPr/>
            </p:nvSpPr>
            <p:spPr bwMode="auto">
              <a:xfrm>
                <a:off x="5080132"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4</a:t>
                </a:r>
                <a:r>
                  <a:rPr lang="en-US" sz="1800" u="none" baseline="30000" dirty="0"/>
                  <a:t>th</a:t>
                </a:r>
                <a:endParaRPr lang="en-US" sz="1800" u="none" dirty="0"/>
              </a:p>
            </p:txBody>
          </p:sp>
          <p:sp>
            <p:nvSpPr>
              <p:cNvPr id="62" name="Text Box 52">
                <a:extLst>
                  <a:ext uri="{FF2B5EF4-FFF2-40B4-BE49-F238E27FC236}">
                    <a16:creationId xmlns:a16="http://schemas.microsoft.com/office/drawing/2014/main" id="{67EB8E44-CEF6-8F28-2852-1420C981FB2A}"/>
                  </a:ext>
                </a:extLst>
              </p:cNvPr>
              <p:cNvSpPr txBox="1">
                <a:spLocks noChangeArrowheads="1"/>
              </p:cNvSpPr>
              <p:nvPr/>
            </p:nvSpPr>
            <p:spPr bwMode="auto">
              <a:xfrm>
                <a:off x="6001844"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5</a:t>
                </a:r>
                <a:r>
                  <a:rPr lang="en-US" sz="2000" u="none" baseline="30000" dirty="0"/>
                  <a:t>th</a:t>
                </a:r>
                <a:endParaRPr lang="en-US" sz="2000" u="none" dirty="0"/>
              </a:p>
            </p:txBody>
          </p:sp>
        </p:grpSp>
      </p:grpSp>
      <p:sp>
        <p:nvSpPr>
          <p:cNvPr id="4" name="Slide Number Placeholder 3">
            <a:extLst>
              <a:ext uri="{FF2B5EF4-FFF2-40B4-BE49-F238E27FC236}">
                <a16:creationId xmlns:a16="http://schemas.microsoft.com/office/drawing/2014/main" id="{C653702C-7BE4-0B4D-0314-AAEBEF26CCC8}"/>
              </a:ext>
            </a:extLst>
          </p:cNvPr>
          <p:cNvSpPr>
            <a:spLocks noGrp="1"/>
          </p:cNvSpPr>
          <p:nvPr>
            <p:ph type="sldNum" sz="quarter" idx="12"/>
          </p:nvPr>
        </p:nvSpPr>
        <p:spPr/>
        <p:txBody>
          <a:bodyPr/>
          <a:lstStyle/>
          <a:p>
            <a:fld id="{39E65F0E-D8D0-8548-A870-8F1E432EFAAD}" type="slidenum">
              <a:rPr lang="en-US" smtClean="0"/>
              <a:pPr/>
              <a:t>23</a:t>
            </a:fld>
            <a:endParaRPr lang="en-US"/>
          </a:p>
        </p:txBody>
      </p:sp>
    </p:spTree>
    <p:extLst>
      <p:ext uri="{BB962C8B-B14F-4D97-AF65-F5344CB8AC3E}">
        <p14:creationId xmlns:p14="http://schemas.microsoft.com/office/powerpoint/2010/main" val="1433803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1BEC2-2065-EF44-EF52-96077D833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CCB0E-F5E1-47DA-6158-DC57A5594524}"/>
              </a:ext>
            </a:extLst>
          </p:cNvPr>
          <p:cNvSpPr>
            <a:spLocks noGrp="1"/>
          </p:cNvSpPr>
          <p:nvPr>
            <p:ph type="title"/>
          </p:nvPr>
        </p:nvSpPr>
        <p:spPr>
          <a:xfrm>
            <a:off x="413320" y="275889"/>
            <a:ext cx="10972800" cy="878301"/>
          </a:xfrm>
        </p:spPr>
        <p:txBody>
          <a:bodyPr/>
          <a:lstStyle/>
          <a:p>
            <a:r>
              <a:rPr lang="en-US" dirty="0"/>
              <a:t>Counting</a:t>
            </a:r>
            <a:r>
              <a:rPr lang="en-US" i="1" dirty="0"/>
              <a:t> </a:t>
            </a:r>
            <a:r>
              <a:rPr lang="en-US" dirty="0"/>
              <a:t>Paths with stop at Starbucks -- possible answers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3CAC0EA1-DF99-A70B-4E5E-2C66D59AD0F5}"/>
                  </a:ext>
                </a:extLst>
              </p:cNvPr>
              <p:cNvSpPr txBox="1">
                <a:spLocks/>
              </p:cNvSpPr>
              <p:nvPr/>
            </p:nvSpPr>
            <p:spPr>
              <a:xfrm>
                <a:off x="256730" y="1166856"/>
                <a:ext cx="10972800" cy="4949685"/>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How many ways are there to walk from 1</a:t>
                </a:r>
                <a:r>
                  <a:rPr lang="en-US" baseline="30000" dirty="0"/>
                  <a:t>st</a:t>
                </a:r>
                <a:r>
                  <a:rPr lang="en-US" dirty="0"/>
                  <a:t> and Spring to 5</a:t>
                </a:r>
                <a:r>
                  <a:rPr lang="en-US" baseline="30000" dirty="0"/>
                  <a:t>th</a:t>
                </a:r>
                <a:r>
                  <a:rPr lang="en-US" dirty="0"/>
                  <a:t> and Pine only travelling north or east if you want to also stop at Starbucks on 3</a:t>
                </a:r>
                <a:r>
                  <a:rPr lang="en-US" baseline="30000" dirty="0"/>
                  <a:t>rd</a:t>
                </a:r>
                <a:r>
                  <a:rPr lang="en-US" dirty="0"/>
                  <a:t> and Pike?</a:t>
                </a:r>
              </a:p>
              <a:p>
                <a:pPr marL="0" indent="0">
                  <a:buNone/>
                </a:pPr>
                <a:endParaRPr lang="en-US" dirty="0"/>
              </a:p>
              <a:p>
                <a:pPr marL="400050" lvl="1" indent="0">
                  <a:buNone/>
                </a:pPr>
                <a:r>
                  <a:rPr lang="en-US" sz="2400" u="sng" dirty="0">
                    <a:solidFill>
                      <a:srgbClr val="C00000"/>
                    </a:solidFill>
                    <a:ea typeface="Helvetica" charset="0"/>
                    <a:cs typeface="Helvetica" charset="0"/>
                  </a:rPr>
                  <a:t>Poll:</a:t>
                </a: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7</m:t>
                            </m:r>
                          </m:num>
                          <m:den>
                            <m:r>
                              <a:rPr lang="en-US" sz="2400" i="1">
                                <a:solidFill>
                                  <a:srgbClr val="C00000"/>
                                </a:solidFill>
                                <a:latin typeface="Cambria Math" panose="02040503050406030204" pitchFamily="18" charset="0"/>
                              </a:rPr>
                              <m:t>3</m:t>
                            </m:r>
                          </m:den>
                        </m:f>
                      </m:e>
                    </m:d>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7</m:t>
                            </m:r>
                          </m:num>
                          <m:den>
                            <m:r>
                              <a:rPr lang="en-US" sz="2400" i="1">
                                <a:solidFill>
                                  <a:srgbClr val="C00000"/>
                                </a:solidFill>
                                <a:latin typeface="Cambria Math" panose="02040503050406030204" pitchFamily="18" charset="0"/>
                              </a:rPr>
                              <m:t>3</m:t>
                            </m:r>
                          </m:den>
                        </m:f>
                      </m:e>
                    </m:d>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7</m:t>
                            </m:r>
                          </m:num>
                          <m:den>
                            <m:r>
                              <a:rPr lang="en-US" sz="2400" i="1">
                                <a:solidFill>
                                  <a:srgbClr val="C00000"/>
                                </a:solidFill>
                                <a:latin typeface="Cambria Math" panose="02040503050406030204" pitchFamily="18" charset="0"/>
                              </a:rPr>
                              <m:t>1</m:t>
                            </m:r>
                          </m:den>
                        </m:f>
                      </m:e>
                    </m:d>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4</m:t>
                            </m:r>
                          </m:num>
                          <m:den>
                            <m:r>
                              <a:rPr lang="en-US" sz="2400" i="1">
                                <a:solidFill>
                                  <a:srgbClr val="C00000"/>
                                </a:solidFill>
                                <a:latin typeface="Cambria Math" panose="02040503050406030204" pitchFamily="18" charset="0"/>
                              </a:rPr>
                              <m:t>2</m:t>
                            </m:r>
                          </m:den>
                        </m:f>
                      </m:e>
                    </m:d>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3</m:t>
                            </m:r>
                          </m:num>
                          <m:den>
                            <m:r>
                              <a:rPr lang="en-US" sz="2400" i="1">
                                <a:solidFill>
                                  <a:srgbClr val="C00000"/>
                                </a:solidFill>
                                <a:latin typeface="Cambria Math" panose="02040503050406030204" pitchFamily="18" charset="0"/>
                              </a:rPr>
                              <m:t>1</m:t>
                            </m:r>
                          </m:den>
                        </m:f>
                      </m:e>
                    </m:d>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4</m:t>
                            </m:r>
                          </m:num>
                          <m:den>
                            <m:r>
                              <a:rPr lang="en-US" sz="2400" i="1">
                                <a:solidFill>
                                  <a:srgbClr val="C00000"/>
                                </a:solidFill>
                                <a:latin typeface="Cambria Math" panose="02040503050406030204" pitchFamily="18" charset="0"/>
                              </a:rPr>
                              <m:t>2</m:t>
                            </m:r>
                          </m:den>
                        </m:f>
                      </m:e>
                    </m:d>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3</m:t>
                            </m:r>
                          </m:num>
                          <m:den>
                            <m:r>
                              <a:rPr lang="en-US" sz="2400" i="1">
                                <a:solidFill>
                                  <a:srgbClr val="C00000"/>
                                </a:solidFill>
                                <a:latin typeface="Cambria Math" panose="02040503050406030204" pitchFamily="18" charset="0"/>
                              </a:rPr>
                              <m:t>2</m:t>
                            </m:r>
                          </m:den>
                        </m:f>
                      </m:e>
                    </m:d>
                  </m:oMath>
                </a14:m>
                <a:endParaRPr lang="en-US" sz="2400" dirty="0"/>
              </a:p>
            </p:txBody>
          </p:sp>
        </mc:Choice>
        <mc:Fallback xmlns="">
          <p:sp>
            <p:nvSpPr>
              <p:cNvPr id="5" name="Content Placeholder 2">
                <a:extLst>
                  <a:ext uri="{FF2B5EF4-FFF2-40B4-BE49-F238E27FC236}">
                    <a16:creationId xmlns:a16="http://schemas.microsoft.com/office/drawing/2014/main" id="{3CAC0EA1-DF99-A70B-4E5E-2C66D59AD0F5}"/>
                  </a:ext>
                </a:extLst>
              </p:cNvPr>
              <p:cNvSpPr txBox="1">
                <a:spLocks noRot="1" noChangeAspect="1" noMove="1" noResize="1" noEditPoints="1" noAdjustHandles="1" noChangeArrowheads="1" noChangeShapeType="1" noTextEdit="1"/>
              </p:cNvSpPr>
              <p:nvPr/>
            </p:nvSpPr>
            <p:spPr>
              <a:xfrm>
                <a:off x="256730" y="1166856"/>
                <a:ext cx="10972800" cy="4949685"/>
              </a:xfrm>
              <a:prstGeom prst="rect">
                <a:avLst/>
              </a:prstGeom>
              <a:blipFill>
                <a:blip r:embed="rId3"/>
                <a:stretch>
                  <a:fillRect l="-1387" t="-1535"/>
                </a:stretch>
              </a:blipFill>
            </p:spPr>
            <p:txBody>
              <a:bodyPr/>
              <a:lstStyle/>
              <a:p>
                <a:r>
                  <a:rPr lang="en-US">
                    <a:noFill/>
                  </a:rPr>
                  <a:t> </a:t>
                </a:r>
              </a:p>
            </p:txBody>
          </p:sp>
        </mc:Fallback>
      </mc:AlternateContent>
      <p:grpSp>
        <p:nvGrpSpPr>
          <p:cNvPr id="50" name="Group 49" descr="A map of a small portion of downtown Seattle betwen 1st and Spring and 4th and Pine.  The picture also shows a Starbucks at 3rd and Pine. One possible path hat goes from 1st and Spring to 5th and Pine and and stope at Starbucks is E, N, N, E, N, E, E. (where E stands for “east” and N stands for “north”)">
            <a:extLst>
              <a:ext uri="{FF2B5EF4-FFF2-40B4-BE49-F238E27FC236}">
                <a16:creationId xmlns:a16="http://schemas.microsoft.com/office/drawing/2014/main" id="{7A0AE86A-AFDD-F9F8-FBA2-7C49C01FC54F}"/>
              </a:ext>
            </a:extLst>
          </p:cNvPr>
          <p:cNvGrpSpPr/>
          <p:nvPr/>
        </p:nvGrpSpPr>
        <p:grpSpPr>
          <a:xfrm>
            <a:off x="7502689" y="2780802"/>
            <a:ext cx="4736659" cy="2383976"/>
            <a:chOff x="667903" y="1534360"/>
            <a:chExt cx="4736659" cy="2383976"/>
          </a:xfrm>
        </p:grpSpPr>
        <p:grpSp>
          <p:nvGrpSpPr>
            <p:cNvPr id="51" name="Group 50">
              <a:extLst>
                <a:ext uri="{FF2B5EF4-FFF2-40B4-BE49-F238E27FC236}">
                  <a16:creationId xmlns:a16="http://schemas.microsoft.com/office/drawing/2014/main" id="{A26C92F6-508C-E0EB-C7DD-43400DEEA25E}"/>
                </a:ext>
              </a:extLst>
            </p:cNvPr>
            <p:cNvGrpSpPr/>
            <p:nvPr/>
          </p:nvGrpSpPr>
          <p:grpSpPr>
            <a:xfrm>
              <a:off x="805880" y="1594779"/>
              <a:ext cx="2734366" cy="1882968"/>
              <a:chOff x="5658074" y="1753348"/>
              <a:chExt cx="2734366" cy="1882968"/>
            </a:xfrm>
          </p:grpSpPr>
          <p:pic>
            <p:nvPicPr>
              <p:cNvPr id="143" name="Picture 2" descr="http://blogs-images.forbes.com/elainewong/files/2011/01/0107_new-starbucks-logo_390x220.jpg">
                <a:extLst>
                  <a:ext uri="{FF2B5EF4-FFF2-40B4-BE49-F238E27FC236}">
                    <a16:creationId xmlns:a16="http://schemas.microsoft.com/office/drawing/2014/main" id="{5D5A93F5-E56F-6901-BB30-D5AEF78537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996" y="2173023"/>
                <a:ext cx="728234" cy="468517"/>
              </a:xfrm>
              <a:prstGeom prst="rect">
                <a:avLst/>
              </a:prstGeom>
              <a:noFill/>
              <a:extLst>
                <a:ext uri="{909E8E84-426E-40dd-AFC4-6F175D3DCCD1}">
                  <a14:hiddenFill xmlns="" xmlns:a14="http://schemas.microsoft.com/office/drawing/2010/main">
                    <a:solidFill>
                      <a:srgbClr val="FFFFFF"/>
                    </a:solidFill>
                  </a14:hiddenFill>
                </a:ext>
              </a:extLst>
            </p:spPr>
          </p:pic>
          <p:sp>
            <p:nvSpPr>
              <p:cNvPr id="144" name="Freeform 143">
                <a:extLst>
                  <a:ext uri="{FF2B5EF4-FFF2-40B4-BE49-F238E27FC236}">
                    <a16:creationId xmlns:a16="http://schemas.microsoft.com/office/drawing/2014/main" id="{296D4FC4-DBAE-333D-62B6-2BDF75A0CB4E}"/>
                  </a:ext>
                </a:extLst>
              </p:cNvPr>
              <p:cNvSpPr/>
              <p:nvPr/>
            </p:nvSpPr>
            <p:spPr bwMode="auto">
              <a:xfrm>
                <a:off x="5658074" y="1753348"/>
                <a:ext cx="2734366" cy="1882968"/>
              </a:xfrm>
              <a:custGeom>
                <a:avLst/>
                <a:gdLst>
                  <a:gd name="connsiteX0" fmla="*/ 0 w 3561907"/>
                  <a:gd name="connsiteY0" fmla="*/ 2728345 h 2889997"/>
                  <a:gd name="connsiteX1" fmla="*/ 893135 w 3561907"/>
                  <a:gd name="connsiteY1" fmla="*/ 2728345 h 2889997"/>
                  <a:gd name="connsiteX2" fmla="*/ 956930 w 3561907"/>
                  <a:gd name="connsiteY2" fmla="*/ 1048401 h 2889997"/>
                  <a:gd name="connsiteX3" fmla="*/ 1839432 w 3561907"/>
                  <a:gd name="connsiteY3" fmla="*/ 1005870 h 2889997"/>
                  <a:gd name="connsiteX4" fmla="*/ 1956391 w 3561907"/>
                  <a:gd name="connsiteY4" fmla="*/ 102103 h 2889997"/>
                  <a:gd name="connsiteX5" fmla="*/ 3561907 w 3561907"/>
                  <a:gd name="connsiteY5" fmla="*/ 59573 h 288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907" h="2889997">
                    <a:moveTo>
                      <a:pt x="0" y="2728345"/>
                    </a:moveTo>
                    <a:cubicBezTo>
                      <a:pt x="366823" y="2868340"/>
                      <a:pt x="733647" y="3008336"/>
                      <a:pt x="893135" y="2728345"/>
                    </a:cubicBezTo>
                    <a:cubicBezTo>
                      <a:pt x="1052623" y="2448354"/>
                      <a:pt x="799214" y="1335480"/>
                      <a:pt x="956930" y="1048401"/>
                    </a:cubicBezTo>
                    <a:cubicBezTo>
                      <a:pt x="1114646" y="761322"/>
                      <a:pt x="1672855" y="1163586"/>
                      <a:pt x="1839432" y="1005870"/>
                    </a:cubicBezTo>
                    <a:cubicBezTo>
                      <a:pt x="2006009" y="848154"/>
                      <a:pt x="1669312" y="259819"/>
                      <a:pt x="1956391" y="102103"/>
                    </a:cubicBezTo>
                    <a:cubicBezTo>
                      <a:pt x="2243470" y="-55613"/>
                      <a:pt x="2902688" y="1980"/>
                      <a:pt x="3561907" y="59573"/>
                    </a:cubicBezTo>
                  </a:path>
                </a:pathLst>
              </a:custGeom>
              <a:noFill/>
              <a:ln w="76200" cap="flat" cmpd="sng" algn="ctr">
                <a:solidFill>
                  <a:srgbClr val="FF0000">
                    <a:alpha val="42000"/>
                  </a:srgb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0" b="0" i="0" u="sng" strike="noStrike" cap="none" normalizeH="0" baseline="0">
                  <a:ln>
                    <a:noFill/>
                  </a:ln>
                  <a:solidFill>
                    <a:schemeClr val="tx1"/>
                  </a:solidFill>
                  <a:effectLst/>
                  <a:latin typeface="Gill Sans MT Condensed" pitchFamily="34" charset="0"/>
                  <a:cs typeface="Arial" charset="0"/>
                </a:endParaRPr>
              </a:p>
            </p:txBody>
          </p:sp>
        </p:grpSp>
        <p:grpSp>
          <p:nvGrpSpPr>
            <p:cNvPr id="52" name="Group 51">
              <a:extLst>
                <a:ext uri="{FF2B5EF4-FFF2-40B4-BE49-F238E27FC236}">
                  <a16:creationId xmlns:a16="http://schemas.microsoft.com/office/drawing/2014/main" id="{AE9E98CC-DA50-1FF1-1B6A-6A61C8502428}"/>
                </a:ext>
              </a:extLst>
            </p:cNvPr>
            <p:cNvGrpSpPr/>
            <p:nvPr/>
          </p:nvGrpSpPr>
          <p:grpSpPr>
            <a:xfrm>
              <a:off x="667903" y="1534360"/>
              <a:ext cx="4736659" cy="2383976"/>
              <a:chOff x="2419879" y="2622502"/>
              <a:chExt cx="6328628" cy="3738166"/>
            </a:xfrm>
          </p:grpSpPr>
          <p:grpSp>
            <p:nvGrpSpPr>
              <p:cNvPr id="53" name="Group 52">
                <a:extLst>
                  <a:ext uri="{FF2B5EF4-FFF2-40B4-BE49-F238E27FC236}">
                    <a16:creationId xmlns:a16="http://schemas.microsoft.com/office/drawing/2014/main" id="{6EA3E733-E217-4444-A7B4-AEC973FD85C3}"/>
                  </a:ext>
                </a:extLst>
              </p:cNvPr>
              <p:cNvGrpSpPr/>
              <p:nvPr/>
            </p:nvGrpSpPr>
            <p:grpSpPr>
              <a:xfrm>
                <a:off x="2555755" y="2795377"/>
                <a:ext cx="3815123" cy="2900723"/>
                <a:chOff x="1804555" y="3252210"/>
                <a:chExt cx="3815123" cy="2900723"/>
              </a:xfrm>
              <a:solidFill>
                <a:srgbClr val="000098"/>
              </a:solidFill>
            </p:grpSpPr>
            <p:sp>
              <p:nvSpPr>
                <p:cNvPr id="63" name="Rectangle 62">
                  <a:extLst>
                    <a:ext uri="{FF2B5EF4-FFF2-40B4-BE49-F238E27FC236}">
                      <a16:creationId xmlns:a16="http://schemas.microsoft.com/office/drawing/2014/main" id="{70942691-6E40-4C7B-D5BD-57D7AD2CE6AA}"/>
                    </a:ext>
                  </a:extLst>
                </p:cNvPr>
                <p:cNvSpPr/>
                <p:nvPr/>
              </p:nvSpPr>
              <p:spPr>
                <a:xfrm>
                  <a:off x="18807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Rectangle 63">
                  <a:extLst>
                    <a:ext uri="{FF2B5EF4-FFF2-40B4-BE49-F238E27FC236}">
                      <a16:creationId xmlns:a16="http://schemas.microsoft.com/office/drawing/2014/main" id="{0F657543-6A1F-A788-E650-CA3B1AA8ECD7}"/>
                    </a:ext>
                  </a:extLst>
                </p:cNvPr>
                <p:cNvSpPr/>
                <p:nvPr/>
              </p:nvSpPr>
              <p:spPr>
                <a:xfrm>
                  <a:off x="27951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a:extLst>
                    <a:ext uri="{FF2B5EF4-FFF2-40B4-BE49-F238E27FC236}">
                      <a16:creationId xmlns:a16="http://schemas.microsoft.com/office/drawing/2014/main" id="{C291B139-9CB4-9D8B-16F0-EDA79F5A7AF1}"/>
                    </a:ext>
                  </a:extLst>
                </p:cNvPr>
                <p:cNvSpPr/>
                <p:nvPr/>
              </p:nvSpPr>
              <p:spPr>
                <a:xfrm>
                  <a:off x="27951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65">
                  <a:extLst>
                    <a:ext uri="{FF2B5EF4-FFF2-40B4-BE49-F238E27FC236}">
                      <a16:creationId xmlns:a16="http://schemas.microsoft.com/office/drawing/2014/main" id="{A91982E1-9779-78D1-6A6F-6DD611E27A30}"/>
                    </a:ext>
                  </a:extLst>
                </p:cNvPr>
                <p:cNvSpPr/>
                <p:nvPr/>
              </p:nvSpPr>
              <p:spPr>
                <a:xfrm>
                  <a:off x="18807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ectangle 66">
                  <a:extLst>
                    <a:ext uri="{FF2B5EF4-FFF2-40B4-BE49-F238E27FC236}">
                      <a16:creationId xmlns:a16="http://schemas.microsoft.com/office/drawing/2014/main" id="{9F023392-D4D8-84FC-ACF1-79A06112CF4C}"/>
                    </a:ext>
                  </a:extLst>
                </p:cNvPr>
                <p:cNvSpPr/>
                <p:nvPr/>
              </p:nvSpPr>
              <p:spPr>
                <a:xfrm>
                  <a:off x="37095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ectangle 67">
                  <a:extLst>
                    <a:ext uri="{FF2B5EF4-FFF2-40B4-BE49-F238E27FC236}">
                      <a16:creationId xmlns:a16="http://schemas.microsoft.com/office/drawing/2014/main" id="{B29AF796-42B8-6DB6-F541-BF11A7993185}"/>
                    </a:ext>
                  </a:extLst>
                </p:cNvPr>
                <p:cNvSpPr/>
                <p:nvPr/>
              </p:nvSpPr>
              <p:spPr>
                <a:xfrm>
                  <a:off x="46239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68">
                  <a:extLst>
                    <a:ext uri="{FF2B5EF4-FFF2-40B4-BE49-F238E27FC236}">
                      <a16:creationId xmlns:a16="http://schemas.microsoft.com/office/drawing/2014/main" id="{8D862238-B2E2-C7A4-315A-825FD43EC99E}"/>
                    </a:ext>
                  </a:extLst>
                </p:cNvPr>
                <p:cNvSpPr/>
                <p:nvPr/>
              </p:nvSpPr>
              <p:spPr>
                <a:xfrm>
                  <a:off x="46239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Rectangle 69">
                  <a:extLst>
                    <a:ext uri="{FF2B5EF4-FFF2-40B4-BE49-F238E27FC236}">
                      <a16:creationId xmlns:a16="http://schemas.microsoft.com/office/drawing/2014/main" id="{F8F3C8FA-1C66-32DC-E71F-C9532B055065}"/>
                    </a:ext>
                  </a:extLst>
                </p:cNvPr>
                <p:cNvSpPr/>
                <p:nvPr/>
              </p:nvSpPr>
              <p:spPr>
                <a:xfrm>
                  <a:off x="37095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a16="http://schemas.microsoft.com/office/drawing/2014/main" id="{A3FF8C57-8D25-CF0E-A568-BEB685B8B6E9}"/>
                    </a:ext>
                  </a:extLst>
                </p:cNvPr>
                <p:cNvSpPr/>
                <p:nvPr/>
              </p:nvSpPr>
              <p:spPr>
                <a:xfrm>
                  <a:off x="18807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D562C98B-4396-F669-4D52-4DFE9773800F}"/>
                    </a:ext>
                  </a:extLst>
                </p:cNvPr>
                <p:cNvSpPr/>
                <p:nvPr/>
              </p:nvSpPr>
              <p:spPr>
                <a:xfrm>
                  <a:off x="27951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Rectangle 77">
                  <a:extLst>
                    <a:ext uri="{FF2B5EF4-FFF2-40B4-BE49-F238E27FC236}">
                      <a16:creationId xmlns:a16="http://schemas.microsoft.com/office/drawing/2014/main" id="{AD070FC1-2A5B-5428-5D53-BE56A04E52F4}"/>
                    </a:ext>
                  </a:extLst>
                </p:cNvPr>
                <p:cNvSpPr/>
                <p:nvPr/>
              </p:nvSpPr>
              <p:spPr>
                <a:xfrm>
                  <a:off x="37095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ectangle 80">
                  <a:extLst>
                    <a:ext uri="{FF2B5EF4-FFF2-40B4-BE49-F238E27FC236}">
                      <a16:creationId xmlns:a16="http://schemas.microsoft.com/office/drawing/2014/main" id="{E2FB1707-68B9-6EA9-AB49-5CB751DD8894}"/>
                    </a:ext>
                  </a:extLst>
                </p:cNvPr>
                <p:cNvSpPr/>
                <p:nvPr/>
              </p:nvSpPr>
              <p:spPr>
                <a:xfrm>
                  <a:off x="46239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Oval 83">
                  <a:extLst>
                    <a:ext uri="{FF2B5EF4-FFF2-40B4-BE49-F238E27FC236}">
                      <a16:creationId xmlns:a16="http://schemas.microsoft.com/office/drawing/2014/main" id="{1CE0B7DB-30AC-0117-F21F-134D4514C8AB}"/>
                    </a:ext>
                  </a:extLst>
                </p:cNvPr>
                <p:cNvSpPr/>
                <p:nvPr/>
              </p:nvSpPr>
              <p:spPr>
                <a:xfrm>
                  <a:off x="18045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7" name="Oval 86">
                  <a:extLst>
                    <a:ext uri="{FF2B5EF4-FFF2-40B4-BE49-F238E27FC236}">
                      <a16:creationId xmlns:a16="http://schemas.microsoft.com/office/drawing/2014/main" id="{BAD60704-07BE-EE77-CF5D-2995BDD0342E}"/>
                    </a:ext>
                  </a:extLst>
                </p:cNvPr>
                <p:cNvSpPr/>
                <p:nvPr/>
              </p:nvSpPr>
              <p:spPr>
                <a:xfrm>
                  <a:off x="27189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0" name="Oval 89">
                  <a:extLst>
                    <a:ext uri="{FF2B5EF4-FFF2-40B4-BE49-F238E27FC236}">
                      <a16:creationId xmlns:a16="http://schemas.microsoft.com/office/drawing/2014/main" id="{598FB76C-DD57-D273-2FA1-B165EBD96A22}"/>
                    </a:ext>
                  </a:extLst>
                </p:cNvPr>
                <p:cNvSpPr/>
                <p:nvPr/>
              </p:nvSpPr>
              <p:spPr>
                <a:xfrm>
                  <a:off x="36333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3" name="Oval 92">
                  <a:extLst>
                    <a:ext uri="{FF2B5EF4-FFF2-40B4-BE49-F238E27FC236}">
                      <a16:creationId xmlns:a16="http://schemas.microsoft.com/office/drawing/2014/main" id="{9D1D59BC-D370-FDB8-4BF6-42A050B13FF0}"/>
                    </a:ext>
                  </a:extLst>
                </p:cNvPr>
                <p:cNvSpPr/>
                <p:nvPr/>
              </p:nvSpPr>
              <p:spPr>
                <a:xfrm>
                  <a:off x="45477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6" name="Oval 95">
                  <a:extLst>
                    <a:ext uri="{FF2B5EF4-FFF2-40B4-BE49-F238E27FC236}">
                      <a16:creationId xmlns:a16="http://schemas.microsoft.com/office/drawing/2014/main" id="{048C9B82-84BA-71E0-98DA-0C6768D409C2}"/>
                    </a:ext>
                  </a:extLst>
                </p:cNvPr>
                <p:cNvSpPr/>
                <p:nvPr/>
              </p:nvSpPr>
              <p:spPr>
                <a:xfrm>
                  <a:off x="18045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454E72D-8A44-AEF9-31B5-D8B8CA99202F}"/>
                    </a:ext>
                  </a:extLst>
                </p:cNvPr>
                <p:cNvSpPr/>
                <p:nvPr/>
              </p:nvSpPr>
              <p:spPr>
                <a:xfrm>
                  <a:off x="18045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3" name="Oval 102">
                  <a:extLst>
                    <a:ext uri="{FF2B5EF4-FFF2-40B4-BE49-F238E27FC236}">
                      <a16:creationId xmlns:a16="http://schemas.microsoft.com/office/drawing/2014/main" id="{3EEE98F0-EBB7-A082-F809-03134231F1AF}"/>
                    </a:ext>
                  </a:extLst>
                </p:cNvPr>
                <p:cNvSpPr/>
                <p:nvPr/>
              </p:nvSpPr>
              <p:spPr>
                <a:xfrm>
                  <a:off x="27189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B3F31599-B435-CCD1-6C28-5D16EB1FB9AB}"/>
                    </a:ext>
                  </a:extLst>
                </p:cNvPr>
                <p:cNvSpPr/>
                <p:nvPr/>
              </p:nvSpPr>
              <p:spPr>
                <a:xfrm>
                  <a:off x="27189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1" name="Oval 110">
                  <a:extLst>
                    <a:ext uri="{FF2B5EF4-FFF2-40B4-BE49-F238E27FC236}">
                      <a16:creationId xmlns:a16="http://schemas.microsoft.com/office/drawing/2014/main" id="{9F27F713-6AC3-79A0-68B0-13B6623FB5CF}"/>
                    </a:ext>
                  </a:extLst>
                </p:cNvPr>
                <p:cNvSpPr/>
                <p:nvPr/>
              </p:nvSpPr>
              <p:spPr>
                <a:xfrm>
                  <a:off x="36333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4" name="Oval 113">
                  <a:extLst>
                    <a:ext uri="{FF2B5EF4-FFF2-40B4-BE49-F238E27FC236}">
                      <a16:creationId xmlns:a16="http://schemas.microsoft.com/office/drawing/2014/main" id="{33D6778D-3874-A598-F407-04E2712562AD}"/>
                    </a:ext>
                  </a:extLst>
                </p:cNvPr>
                <p:cNvSpPr/>
                <p:nvPr/>
              </p:nvSpPr>
              <p:spPr>
                <a:xfrm>
                  <a:off x="36333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B63B0F52-9F14-523C-DB4B-DC50B2EB0FB3}"/>
                    </a:ext>
                  </a:extLst>
                </p:cNvPr>
                <p:cNvSpPr/>
                <p:nvPr/>
              </p:nvSpPr>
              <p:spPr>
                <a:xfrm>
                  <a:off x="45477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0461CC4-07C9-627B-3A4D-0F2AA9CEF5AD}"/>
                    </a:ext>
                  </a:extLst>
                </p:cNvPr>
                <p:cNvSpPr/>
                <p:nvPr/>
              </p:nvSpPr>
              <p:spPr>
                <a:xfrm>
                  <a:off x="45477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69D31E2A-9F6D-B13E-2F8E-411CF21D1E50}"/>
                    </a:ext>
                  </a:extLst>
                </p:cNvPr>
                <p:cNvSpPr/>
                <p:nvPr/>
              </p:nvSpPr>
              <p:spPr>
                <a:xfrm>
                  <a:off x="180686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7" name="Oval 126">
                  <a:extLst>
                    <a:ext uri="{FF2B5EF4-FFF2-40B4-BE49-F238E27FC236}">
                      <a16:creationId xmlns:a16="http://schemas.microsoft.com/office/drawing/2014/main" id="{FD1EF3DF-BA21-1F5E-C53B-E3C95DC9158A}"/>
                    </a:ext>
                  </a:extLst>
                </p:cNvPr>
                <p:cNvSpPr/>
                <p:nvPr/>
              </p:nvSpPr>
              <p:spPr>
                <a:xfrm>
                  <a:off x="270779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7" name="Oval 136">
                  <a:extLst>
                    <a:ext uri="{FF2B5EF4-FFF2-40B4-BE49-F238E27FC236}">
                      <a16:creationId xmlns:a16="http://schemas.microsoft.com/office/drawing/2014/main" id="{E3D25A26-4B3A-A58E-44D5-23816B2A0786}"/>
                    </a:ext>
                  </a:extLst>
                </p:cNvPr>
                <p:cNvSpPr/>
                <p:nvPr/>
              </p:nvSpPr>
              <p:spPr>
                <a:xfrm>
                  <a:off x="3629145"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8" name="Oval 137">
                  <a:extLst>
                    <a:ext uri="{FF2B5EF4-FFF2-40B4-BE49-F238E27FC236}">
                      <a16:creationId xmlns:a16="http://schemas.microsoft.com/office/drawing/2014/main" id="{D854217B-3054-28EF-8BAA-1622603BBE0A}"/>
                    </a:ext>
                  </a:extLst>
                </p:cNvPr>
                <p:cNvSpPr/>
                <p:nvPr/>
              </p:nvSpPr>
              <p:spPr>
                <a:xfrm>
                  <a:off x="4551770"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9" name="Oval 138">
                  <a:extLst>
                    <a:ext uri="{FF2B5EF4-FFF2-40B4-BE49-F238E27FC236}">
                      <a16:creationId xmlns:a16="http://schemas.microsoft.com/office/drawing/2014/main" id="{6D147BDA-AC03-F720-E6F1-F38B92660731}"/>
                    </a:ext>
                  </a:extLst>
                </p:cNvPr>
                <p:cNvSpPr/>
                <p:nvPr/>
              </p:nvSpPr>
              <p:spPr>
                <a:xfrm>
                  <a:off x="5464728" y="325718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0" name="Oval 139">
                  <a:extLst>
                    <a:ext uri="{FF2B5EF4-FFF2-40B4-BE49-F238E27FC236}">
                      <a16:creationId xmlns:a16="http://schemas.microsoft.com/office/drawing/2014/main" id="{C1F15629-8092-AC04-8DEF-77889C1E539D}"/>
                    </a:ext>
                  </a:extLst>
                </p:cNvPr>
                <p:cNvSpPr/>
                <p:nvPr/>
              </p:nvSpPr>
              <p:spPr>
                <a:xfrm>
                  <a:off x="5462539"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1" name="Oval 140">
                  <a:extLst>
                    <a:ext uri="{FF2B5EF4-FFF2-40B4-BE49-F238E27FC236}">
                      <a16:creationId xmlns:a16="http://schemas.microsoft.com/office/drawing/2014/main" id="{07920CAE-573F-BD3D-B9A5-95A5EE385838}"/>
                    </a:ext>
                  </a:extLst>
                </p:cNvPr>
                <p:cNvSpPr/>
                <p:nvPr/>
              </p:nvSpPr>
              <p:spPr>
                <a:xfrm>
                  <a:off x="5467278" y="508356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2" name="Oval 141">
                  <a:extLst>
                    <a:ext uri="{FF2B5EF4-FFF2-40B4-BE49-F238E27FC236}">
                      <a16:creationId xmlns:a16="http://schemas.microsoft.com/office/drawing/2014/main" id="{F33EC317-55CC-B3AE-A6C2-221E103A19AA}"/>
                    </a:ext>
                  </a:extLst>
                </p:cNvPr>
                <p:cNvSpPr/>
                <p:nvPr/>
              </p:nvSpPr>
              <p:spPr>
                <a:xfrm>
                  <a:off x="5456526" y="415710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54" name="Text Box 52">
                <a:extLst>
                  <a:ext uri="{FF2B5EF4-FFF2-40B4-BE49-F238E27FC236}">
                    <a16:creationId xmlns:a16="http://schemas.microsoft.com/office/drawing/2014/main" id="{9AE3A1EC-705E-157D-4F09-11A4F6770563}"/>
                  </a:ext>
                </a:extLst>
              </p:cNvPr>
              <p:cNvSpPr txBox="1">
                <a:spLocks noChangeArrowheads="1"/>
              </p:cNvSpPr>
              <p:nvPr/>
            </p:nvSpPr>
            <p:spPr bwMode="auto">
              <a:xfrm>
                <a:off x="6428005" y="2622502"/>
                <a:ext cx="2275476" cy="627388"/>
              </a:xfrm>
              <a:prstGeom prst="rect">
                <a:avLst/>
              </a:prstGeom>
              <a:noFill/>
              <a:ln w="15875">
                <a:noFill/>
                <a:miter lim="800000"/>
                <a:headEnd/>
                <a:tailEnd/>
              </a:ln>
            </p:spPr>
            <p:txBody>
              <a:bodyPr wrap="square">
                <a:spAutoFit/>
              </a:bodyPr>
              <a:lstStyle/>
              <a:p>
                <a:pPr algn="l"/>
                <a:r>
                  <a:rPr lang="en-US" sz="2000" u="none" dirty="0"/>
                  <a:t>Pine</a:t>
                </a:r>
              </a:p>
            </p:txBody>
          </p:sp>
          <p:sp>
            <p:nvSpPr>
              <p:cNvPr id="55" name="Text Box 52">
                <a:extLst>
                  <a:ext uri="{FF2B5EF4-FFF2-40B4-BE49-F238E27FC236}">
                    <a16:creationId xmlns:a16="http://schemas.microsoft.com/office/drawing/2014/main" id="{2C551A76-6D3A-F137-EAA8-B3302E2F1E2D}"/>
                  </a:ext>
                </a:extLst>
              </p:cNvPr>
              <p:cNvSpPr txBox="1">
                <a:spLocks noChangeArrowheads="1"/>
              </p:cNvSpPr>
              <p:nvPr/>
            </p:nvSpPr>
            <p:spPr bwMode="auto">
              <a:xfrm>
                <a:off x="6415424" y="3448167"/>
                <a:ext cx="2275476" cy="627388"/>
              </a:xfrm>
              <a:prstGeom prst="rect">
                <a:avLst/>
              </a:prstGeom>
              <a:noFill/>
              <a:ln w="15875">
                <a:noFill/>
                <a:miter lim="800000"/>
                <a:headEnd/>
                <a:tailEnd/>
              </a:ln>
            </p:spPr>
            <p:txBody>
              <a:bodyPr wrap="square">
                <a:spAutoFit/>
              </a:bodyPr>
              <a:lstStyle/>
              <a:p>
                <a:pPr algn="l"/>
                <a:r>
                  <a:rPr lang="en-US" sz="2000" u="none" dirty="0"/>
                  <a:t>Pike</a:t>
                </a:r>
              </a:p>
            </p:txBody>
          </p:sp>
          <p:sp>
            <p:nvSpPr>
              <p:cNvPr id="56" name="Text Box 52">
                <a:extLst>
                  <a:ext uri="{FF2B5EF4-FFF2-40B4-BE49-F238E27FC236}">
                    <a16:creationId xmlns:a16="http://schemas.microsoft.com/office/drawing/2014/main" id="{905AC2CE-6FCF-F81F-4C42-D9660600110C}"/>
                  </a:ext>
                </a:extLst>
              </p:cNvPr>
              <p:cNvSpPr txBox="1">
                <a:spLocks noChangeArrowheads="1"/>
              </p:cNvSpPr>
              <p:nvPr/>
            </p:nvSpPr>
            <p:spPr bwMode="auto">
              <a:xfrm>
                <a:off x="6473031" y="4365116"/>
                <a:ext cx="2275476" cy="627388"/>
              </a:xfrm>
              <a:prstGeom prst="rect">
                <a:avLst/>
              </a:prstGeom>
              <a:noFill/>
              <a:ln w="15875">
                <a:noFill/>
                <a:miter lim="800000"/>
                <a:headEnd/>
                <a:tailEnd/>
              </a:ln>
            </p:spPr>
            <p:txBody>
              <a:bodyPr wrap="square">
                <a:spAutoFit/>
              </a:bodyPr>
              <a:lstStyle/>
              <a:p>
                <a:pPr algn="l"/>
                <a:r>
                  <a:rPr lang="en-US" sz="2000" u="none" dirty="0"/>
                  <a:t>Union</a:t>
                </a:r>
              </a:p>
            </p:txBody>
          </p:sp>
          <p:sp>
            <p:nvSpPr>
              <p:cNvPr id="57" name="Text Box 52">
                <a:extLst>
                  <a:ext uri="{FF2B5EF4-FFF2-40B4-BE49-F238E27FC236}">
                    <a16:creationId xmlns:a16="http://schemas.microsoft.com/office/drawing/2014/main" id="{DB4B7759-FB87-2D16-8966-83C930EA2FC2}"/>
                  </a:ext>
                </a:extLst>
              </p:cNvPr>
              <p:cNvSpPr txBox="1">
                <a:spLocks noChangeArrowheads="1"/>
              </p:cNvSpPr>
              <p:nvPr/>
            </p:nvSpPr>
            <p:spPr bwMode="auto">
              <a:xfrm>
                <a:off x="6473031" y="5282090"/>
                <a:ext cx="2275476" cy="627388"/>
              </a:xfrm>
              <a:prstGeom prst="rect">
                <a:avLst/>
              </a:prstGeom>
              <a:noFill/>
              <a:ln w="15875">
                <a:noFill/>
                <a:miter lim="800000"/>
                <a:headEnd/>
                <a:tailEnd/>
              </a:ln>
            </p:spPr>
            <p:txBody>
              <a:bodyPr wrap="square">
                <a:spAutoFit/>
              </a:bodyPr>
              <a:lstStyle/>
              <a:p>
                <a:pPr algn="l"/>
                <a:r>
                  <a:rPr lang="en-US" sz="2000" u="none" dirty="0"/>
                  <a:t>Spring</a:t>
                </a:r>
              </a:p>
            </p:txBody>
          </p:sp>
          <p:sp>
            <p:nvSpPr>
              <p:cNvPr id="58" name="Text Box 52">
                <a:extLst>
                  <a:ext uri="{FF2B5EF4-FFF2-40B4-BE49-F238E27FC236}">
                    <a16:creationId xmlns:a16="http://schemas.microsoft.com/office/drawing/2014/main" id="{E4A86EF0-3FBF-B726-EC02-ABCF78662ECA}"/>
                  </a:ext>
                </a:extLst>
              </p:cNvPr>
              <p:cNvSpPr txBox="1">
                <a:spLocks noChangeArrowheads="1"/>
              </p:cNvSpPr>
              <p:nvPr/>
            </p:nvSpPr>
            <p:spPr bwMode="auto">
              <a:xfrm>
                <a:off x="2419879" y="5728523"/>
                <a:ext cx="722156"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1</a:t>
                </a:r>
                <a:r>
                  <a:rPr lang="en-US" sz="1800" u="none" baseline="30000" dirty="0"/>
                  <a:t>st</a:t>
                </a:r>
                <a:endParaRPr lang="en-US" sz="1800" u="none" dirty="0"/>
              </a:p>
            </p:txBody>
          </p:sp>
          <p:sp>
            <p:nvSpPr>
              <p:cNvPr id="59" name="Text Box 52">
                <a:extLst>
                  <a:ext uri="{FF2B5EF4-FFF2-40B4-BE49-F238E27FC236}">
                    <a16:creationId xmlns:a16="http://schemas.microsoft.com/office/drawing/2014/main" id="{7EEBFBB3-01A9-6FC9-E0FC-37C6FF9AD646}"/>
                  </a:ext>
                </a:extLst>
              </p:cNvPr>
              <p:cNvSpPr txBox="1">
                <a:spLocks noChangeArrowheads="1"/>
              </p:cNvSpPr>
              <p:nvPr/>
            </p:nvSpPr>
            <p:spPr bwMode="auto">
              <a:xfrm>
                <a:off x="3236708"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2</a:t>
                </a:r>
                <a:r>
                  <a:rPr lang="en-US" sz="1800" u="none" baseline="30000" dirty="0"/>
                  <a:t>nd</a:t>
                </a:r>
                <a:endParaRPr lang="en-US" sz="1800" u="none" dirty="0"/>
              </a:p>
            </p:txBody>
          </p:sp>
          <p:sp>
            <p:nvSpPr>
              <p:cNvPr id="60" name="Text Box 52">
                <a:extLst>
                  <a:ext uri="{FF2B5EF4-FFF2-40B4-BE49-F238E27FC236}">
                    <a16:creationId xmlns:a16="http://schemas.microsoft.com/office/drawing/2014/main" id="{4DAB89F1-38A5-C46D-F79F-7E5FAA093FBE}"/>
                  </a:ext>
                </a:extLst>
              </p:cNvPr>
              <p:cNvSpPr txBox="1">
                <a:spLocks noChangeArrowheads="1"/>
              </p:cNvSpPr>
              <p:nvPr/>
            </p:nvSpPr>
            <p:spPr bwMode="auto">
              <a:xfrm>
                <a:off x="4188293"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3</a:t>
                </a:r>
                <a:r>
                  <a:rPr lang="en-US" sz="2000" u="none" baseline="30000" dirty="0"/>
                  <a:t>rd</a:t>
                </a:r>
                <a:endParaRPr lang="en-US" sz="2000" u="none" dirty="0"/>
              </a:p>
            </p:txBody>
          </p:sp>
          <p:sp>
            <p:nvSpPr>
              <p:cNvPr id="61" name="Text Box 52">
                <a:extLst>
                  <a:ext uri="{FF2B5EF4-FFF2-40B4-BE49-F238E27FC236}">
                    <a16:creationId xmlns:a16="http://schemas.microsoft.com/office/drawing/2014/main" id="{EAAC4BD0-91E2-668B-B52A-D10A96A35C8D}"/>
                  </a:ext>
                </a:extLst>
              </p:cNvPr>
              <p:cNvSpPr txBox="1">
                <a:spLocks noChangeArrowheads="1"/>
              </p:cNvSpPr>
              <p:nvPr/>
            </p:nvSpPr>
            <p:spPr bwMode="auto">
              <a:xfrm>
                <a:off x="5080132"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4</a:t>
                </a:r>
                <a:r>
                  <a:rPr lang="en-US" sz="1800" u="none" baseline="30000" dirty="0"/>
                  <a:t>th</a:t>
                </a:r>
                <a:endParaRPr lang="en-US" sz="1800" u="none" dirty="0"/>
              </a:p>
            </p:txBody>
          </p:sp>
          <p:sp>
            <p:nvSpPr>
              <p:cNvPr id="62" name="Text Box 52">
                <a:extLst>
                  <a:ext uri="{FF2B5EF4-FFF2-40B4-BE49-F238E27FC236}">
                    <a16:creationId xmlns:a16="http://schemas.microsoft.com/office/drawing/2014/main" id="{104FA96C-EC85-FBE4-BF56-F637495D28CA}"/>
                  </a:ext>
                </a:extLst>
              </p:cNvPr>
              <p:cNvSpPr txBox="1">
                <a:spLocks noChangeArrowheads="1"/>
              </p:cNvSpPr>
              <p:nvPr/>
            </p:nvSpPr>
            <p:spPr bwMode="auto">
              <a:xfrm>
                <a:off x="6001844"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5</a:t>
                </a:r>
                <a:r>
                  <a:rPr lang="en-US" sz="2000" u="none" baseline="30000" dirty="0"/>
                  <a:t>th</a:t>
                </a:r>
                <a:endParaRPr lang="en-US" sz="2000" u="none" dirty="0"/>
              </a:p>
            </p:txBody>
          </p:sp>
        </p:grpSp>
      </p:grpSp>
      <p:sp>
        <p:nvSpPr>
          <p:cNvPr id="3" name="TextBox 2">
            <a:extLst>
              <a:ext uri="{FF2B5EF4-FFF2-40B4-BE49-F238E27FC236}">
                <a16:creationId xmlns:a16="http://schemas.microsoft.com/office/drawing/2014/main" id="{9C5F96E2-83F0-DD87-533A-B11969BDE7AA}"/>
              </a:ext>
            </a:extLst>
          </p:cNvPr>
          <p:cNvSpPr txBox="1"/>
          <p:nvPr/>
        </p:nvSpPr>
        <p:spPr>
          <a:xfrm>
            <a:off x="3994386" y="5923483"/>
            <a:ext cx="3982200" cy="769441"/>
          </a:xfrm>
          <a:prstGeom prst="rect">
            <a:avLst/>
          </a:prstGeom>
          <a:noFill/>
        </p:spPr>
        <p:txBody>
          <a:bodyPr wrap="square" rtlCol="0">
            <a:spAutoFit/>
          </a:bodyPr>
          <a:lstStyle/>
          <a:p>
            <a:r>
              <a:rPr lang="en-US" sz="2400" dirty="0">
                <a:hlinkClick r:id="rId5"/>
              </a:rPr>
              <a:t>PollEv.com/annakarlin185</a:t>
            </a:r>
            <a:endParaRPr lang="en-US" sz="2800" dirty="0">
              <a:solidFill>
                <a:srgbClr val="0070C0"/>
              </a:solidFill>
              <a:latin typeface="Candara" panose="020E0502030303020204" pitchFamily="34" charset="0"/>
            </a:endParaRPr>
          </a:p>
          <a:p>
            <a:endParaRPr lang="en-US" sz="2000" b="0" dirty="0">
              <a:latin typeface="Candara" panose="020E0502030303020204" pitchFamily="34" charset="0"/>
              <a:ea typeface="Helvetica" charset="0"/>
              <a:cs typeface="Helvetica" charset="0"/>
            </a:endParaRPr>
          </a:p>
        </p:txBody>
      </p:sp>
    </p:spTree>
    <p:extLst>
      <p:ext uri="{BB962C8B-B14F-4D97-AF65-F5344CB8AC3E}">
        <p14:creationId xmlns:p14="http://schemas.microsoft.com/office/powerpoint/2010/main" val="2819480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C6FA4-05A5-0965-1EA5-270242588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415F44-086A-818A-180E-842933F1FE1B}"/>
              </a:ext>
            </a:extLst>
          </p:cNvPr>
          <p:cNvSpPr>
            <a:spLocks noGrp="1"/>
          </p:cNvSpPr>
          <p:nvPr>
            <p:ph type="title"/>
          </p:nvPr>
        </p:nvSpPr>
        <p:spPr>
          <a:xfrm>
            <a:off x="413320" y="275889"/>
            <a:ext cx="10972800" cy="878301"/>
          </a:xfrm>
        </p:spPr>
        <p:txBody>
          <a:bodyPr/>
          <a:lstStyle/>
          <a:p>
            <a:r>
              <a:rPr lang="en-US" dirty="0"/>
              <a:t>Counting</a:t>
            </a:r>
            <a:r>
              <a:rPr lang="en-US" i="1" dirty="0"/>
              <a:t> </a:t>
            </a:r>
            <a:r>
              <a:rPr lang="en-US" dirty="0"/>
              <a:t>Paths with stop at Starbucks -- answers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B828A7A9-3603-A8CA-EAF6-7AD3D3401413}"/>
                  </a:ext>
                </a:extLst>
              </p:cNvPr>
              <p:cNvSpPr txBox="1">
                <a:spLocks/>
              </p:cNvSpPr>
              <p:nvPr/>
            </p:nvSpPr>
            <p:spPr>
              <a:xfrm>
                <a:off x="256730" y="1166856"/>
                <a:ext cx="10972800" cy="4949685"/>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How many ways are there to walk from 1</a:t>
                </a:r>
                <a:r>
                  <a:rPr lang="en-US" baseline="30000" dirty="0"/>
                  <a:t>st</a:t>
                </a:r>
                <a:r>
                  <a:rPr lang="en-US" dirty="0"/>
                  <a:t> and Spring to 5</a:t>
                </a:r>
                <a:r>
                  <a:rPr lang="en-US" baseline="30000" dirty="0"/>
                  <a:t>th</a:t>
                </a:r>
                <a:r>
                  <a:rPr lang="en-US" dirty="0"/>
                  <a:t> and Pine only travelling north or east if you want to also stop at Starbucks on 3</a:t>
                </a:r>
                <a:r>
                  <a:rPr lang="en-US" baseline="30000" dirty="0"/>
                  <a:t>rd</a:t>
                </a:r>
                <a:r>
                  <a:rPr lang="en-US" dirty="0"/>
                  <a:t> and Pike?</a:t>
                </a:r>
              </a:p>
              <a:p>
                <a:pPr marL="0" indent="0">
                  <a:buNone/>
                </a:pPr>
                <a:endParaRPr lang="en-US" dirty="0"/>
              </a:p>
              <a:p>
                <a:pPr marL="400050" lvl="1" indent="0">
                  <a:buNone/>
                </a:pPr>
                <a:r>
                  <a:rPr lang="en-US" sz="2400" u="sng" dirty="0">
                    <a:solidFill>
                      <a:srgbClr val="C00000"/>
                    </a:solidFill>
                    <a:ea typeface="Helvetica" charset="0"/>
                    <a:cs typeface="Helvetica" charset="0"/>
                  </a:rPr>
                  <a:t>Poll:</a:t>
                </a: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7</m:t>
                            </m:r>
                          </m:num>
                          <m:den>
                            <m:r>
                              <a:rPr lang="en-US" sz="2400" i="1">
                                <a:solidFill>
                                  <a:srgbClr val="C00000"/>
                                </a:solidFill>
                                <a:latin typeface="Cambria Math" panose="02040503050406030204" pitchFamily="18" charset="0"/>
                              </a:rPr>
                              <m:t>3</m:t>
                            </m:r>
                          </m:den>
                        </m:f>
                      </m:e>
                    </m:d>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7</m:t>
                            </m:r>
                          </m:num>
                          <m:den>
                            <m:r>
                              <a:rPr lang="en-US" sz="2400" i="1">
                                <a:solidFill>
                                  <a:srgbClr val="C00000"/>
                                </a:solidFill>
                                <a:latin typeface="Cambria Math" panose="02040503050406030204" pitchFamily="18" charset="0"/>
                              </a:rPr>
                              <m:t>3</m:t>
                            </m:r>
                          </m:den>
                        </m:f>
                      </m:e>
                    </m:d>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7</m:t>
                            </m:r>
                          </m:num>
                          <m:den>
                            <m:r>
                              <a:rPr lang="en-US" sz="2400" i="1">
                                <a:solidFill>
                                  <a:srgbClr val="C00000"/>
                                </a:solidFill>
                                <a:latin typeface="Cambria Math" panose="02040503050406030204" pitchFamily="18" charset="0"/>
                              </a:rPr>
                              <m:t>1</m:t>
                            </m:r>
                          </m:den>
                        </m:f>
                      </m:e>
                    </m:d>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4</m:t>
                            </m:r>
                          </m:num>
                          <m:den>
                            <m:r>
                              <a:rPr lang="en-US" sz="2400" i="1">
                                <a:solidFill>
                                  <a:srgbClr val="C00000"/>
                                </a:solidFill>
                                <a:latin typeface="Cambria Math" panose="02040503050406030204" pitchFamily="18" charset="0"/>
                              </a:rPr>
                              <m:t>2</m:t>
                            </m:r>
                          </m:den>
                        </m:f>
                      </m:e>
                    </m:d>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3</m:t>
                            </m:r>
                          </m:num>
                          <m:den>
                            <m:r>
                              <a:rPr lang="en-US" sz="2400" i="1">
                                <a:solidFill>
                                  <a:srgbClr val="C00000"/>
                                </a:solidFill>
                                <a:latin typeface="Cambria Math" panose="02040503050406030204" pitchFamily="18" charset="0"/>
                              </a:rPr>
                              <m:t>1</m:t>
                            </m:r>
                          </m:den>
                        </m:f>
                      </m:e>
                    </m:d>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4</m:t>
                            </m:r>
                          </m:num>
                          <m:den>
                            <m:r>
                              <a:rPr lang="en-US" sz="2400" i="1">
                                <a:solidFill>
                                  <a:srgbClr val="C00000"/>
                                </a:solidFill>
                                <a:latin typeface="Cambria Math" panose="02040503050406030204" pitchFamily="18" charset="0"/>
                              </a:rPr>
                              <m:t>2</m:t>
                            </m:r>
                          </m:den>
                        </m:f>
                      </m:e>
                    </m:d>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3</m:t>
                            </m:r>
                          </m:num>
                          <m:den>
                            <m:r>
                              <a:rPr lang="en-US" sz="2400" i="1">
                                <a:solidFill>
                                  <a:srgbClr val="C00000"/>
                                </a:solidFill>
                                <a:latin typeface="Cambria Math" panose="02040503050406030204" pitchFamily="18" charset="0"/>
                              </a:rPr>
                              <m:t>2</m:t>
                            </m:r>
                          </m:den>
                        </m:f>
                      </m:e>
                    </m:d>
                  </m:oMath>
                </a14:m>
                <a:endParaRPr lang="en-US" sz="2400" dirty="0"/>
              </a:p>
            </p:txBody>
          </p:sp>
        </mc:Choice>
        <mc:Fallback xmlns="">
          <p:sp>
            <p:nvSpPr>
              <p:cNvPr id="5" name="Content Placeholder 2">
                <a:extLst>
                  <a:ext uri="{FF2B5EF4-FFF2-40B4-BE49-F238E27FC236}">
                    <a16:creationId xmlns:a16="http://schemas.microsoft.com/office/drawing/2014/main" id="{3CAC0EA1-DF99-A70B-4E5E-2C66D59AD0F5}"/>
                  </a:ext>
                </a:extLst>
              </p:cNvPr>
              <p:cNvSpPr txBox="1">
                <a:spLocks noRot="1" noChangeAspect="1" noMove="1" noResize="1" noEditPoints="1" noAdjustHandles="1" noChangeArrowheads="1" noChangeShapeType="1" noTextEdit="1"/>
              </p:cNvSpPr>
              <p:nvPr/>
            </p:nvSpPr>
            <p:spPr>
              <a:xfrm>
                <a:off x="256730" y="1166856"/>
                <a:ext cx="10972800" cy="4949685"/>
              </a:xfrm>
              <a:prstGeom prst="rect">
                <a:avLst/>
              </a:prstGeom>
              <a:blipFill>
                <a:blip r:embed="rId3"/>
                <a:stretch>
                  <a:fillRect l="-1387" t="-1535"/>
                </a:stretch>
              </a:blipFill>
            </p:spPr>
            <p:txBody>
              <a:bodyPr/>
              <a:lstStyle/>
              <a:p>
                <a:r>
                  <a:rPr lang="en-US">
                    <a:noFill/>
                  </a:rPr>
                  <a:t> </a:t>
                </a:r>
              </a:p>
            </p:txBody>
          </p:sp>
        </mc:Fallback>
      </mc:AlternateContent>
      <p:grpSp>
        <p:nvGrpSpPr>
          <p:cNvPr id="50" name="Group 49" descr="A map of a small portion of downtown Seattle betwen 1st and Spring and 4th and Pine.  The picture also shows a Starbucks at 3rd and Pine. One possible path hat goes from 1st and Spring to 5th and Pine and and stope at Starbucks is E, N, N, E, N, E, E. (where E stands for “east” and N stands for “north”)">
            <a:extLst>
              <a:ext uri="{FF2B5EF4-FFF2-40B4-BE49-F238E27FC236}">
                <a16:creationId xmlns:a16="http://schemas.microsoft.com/office/drawing/2014/main" id="{13772274-8E88-0DC4-F729-B7A6B1FD26EC}"/>
              </a:ext>
            </a:extLst>
          </p:cNvPr>
          <p:cNvGrpSpPr/>
          <p:nvPr/>
        </p:nvGrpSpPr>
        <p:grpSpPr>
          <a:xfrm>
            <a:off x="7502689" y="2780802"/>
            <a:ext cx="4736659" cy="2383976"/>
            <a:chOff x="667903" y="1534360"/>
            <a:chExt cx="4736659" cy="2383976"/>
          </a:xfrm>
        </p:grpSpPr>
        <p:grpSp>
          <p:nvGrpSpPr>
            <p:cNvPr id="51" name="Group 50">
              <a:extLst>
                <a:ext uri="{FF2B5EF4-FFF2-40B4-BE49-F238E27FC236}">
                  <a16:creationId xmlns:a16="http://schemas.microsoft.com/office/drawing/2014/main" id="{F546E6C9-5398-E294-9101-27BC11E9E73D}"/>
                </a:ext>
              </a:extLst>
            </p:cNvPr>
            <p:cNvGrpSpPr/>
            <p:nvPr/>
          </p:nvGrpSpPr>
          <p:grpSpPr>
            <a:xfrm>
              <a:off x="805880" y="1594779"/>
              <a:ext cx="2734366" cy="1882968"/>
              <a:chOff x="5658074" y="1753348"/>
              <a:chExt cx="2734366" cy="1882968"/>
            </a:xfrm>
          </p:grpSpPr>
          <p:pic>
            <p:nvPicPr>
              <p:cNvPr id="143" name="Picture 2" descr="http://blogs-images.forbes.com/elainewong/files/2011/01/0107_new-starbucks-logo_390x220.jpg">
                <a:extLst>
                  <a:ext uri="{FF2B5EF4-FFF2-40B4-BE49-F238E27FC236}">
                    <a16:creationId xmlns:a16="http://schemas.microsoft.com/office/drawing/2014/main" id="{037F7171-272D-8373-4C78-8854FCA30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996" y="2173023"/>
                <a:ext cx="728234" cy="468517"/>
              </a:xfrm>
              <a:prstGeom prst="rect">
                <a:avLst/>
              </a:prstGeom>
              <a:noFill/>
              <a:extLst>
                <a:ext uri="{909E8E84-426E-40dd-AFC4-6F175D3DCCD1}">
                  <a14:hiddenFill xmlns="" xmlns:a14="http://schemas.microsoft.com/office/drawing/2010/main">
                    <a:solidFill>
                      <a:srgbClr val="FFFFFF"/>
                    </a:solidFill>
                  </a14:hiddenFill>
                </a:ext>
              </a:extLst>
            </p:spPr>
          </p:pic>
          <p:sp>
            <p:nvSpPr>
              <p:cNvPr id="144" name="Freeform 143">
                <a:extLst>
                  <a:ext uri="{FF2B5EF4-FFF2-40B4-BE49-F238E27FC236}">
                    <a16:creationId xmlns:a16="http://schemas.microsoft.com/office/drawing/2014/main" id="{A015E461-1F43-9FD4-0BD4-A6EA45F8D1E6}"/>
                  </a:ext>
                </a:extLst>
              </p:cNvPr>
              <p:cNvSpPr/>
              <p:nvPr/>
            </p:nvSpPr>
            <p:spPr bwMode="auto">
              <a:xfrm>
                <a:off x="5658074" y="1753348"/>
                <a:ext cx="2734366" cy="1882968"/>
              </a:xfrm>
              <a:custGeom>
                <a:avLst/>
                <a:gdLst>
                  <a:gd name="connsiteX0" fmla="*/ 0 w 3561907"/>
                  <a:gd name="connsiteY0" fmla="*/ 2728345 h 2889997"/>
                  <a:gd name="connsiteX1" fmla="*/ 893135 w 3561907"/>
                  <a:gd name="connsiteY1" fmla="*/ 2728345 h 2889997"/>
                  <a:gd name="connsiteX2" fmla="*/ 956930 w 3561907"/>
                  <a:gd name="connsiteY2" fmla="*/ 1048401 h 2889997"/>
                  <a:gd name="connsiteX3" fmla="*/ 1839432 w 3561907"/>
                  <a:gd name="connsiteY3" fmla="*/ 1005870 h 2889997"/>
                  <a:gd name="connsiteX4" fmla="*/ 1956391 w 3561907"/>
                  <a:gd name="connsiteY4" fmla="*/ 102103 h 2889997"/>
                  <a:gd name="connsiteX5" fmla="*/ 3561907 w 3561907"/>
                  <a:gd name="connsiteY5" fmla="*/ 59573 h 288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907" h="2889997">
                    <a:moveTo>
                      <a:pt x="0" y="2728345"/>
                    </a:moveTo>
                    <a:cubicBezTo>
                      <a:pt x="366823" y="2868340"/>
                      <a:pt x="733647" y="3008336"/>
                      <a:pt x="893135" y="2728345"/>
                    </a:cubicBezTo>
                    <a:cubicBezTo>
                      <a:pt x="1052623" y="2448354"/>
                      <a:pt x="799214" y="1335480"/>
                      <a:pt x="956930" y="1048401"/>
                    </a:cubicBezTo>
                    <a:cubicBezTo>
                      <a:pt x="1114646" y="761322"/>
                      <a:pt x="1672855" y="1163586"/>
                      <a:pt x="1839432" y="1005870"/>
                    </a:cubicBezTo>
                    <a:cubicBezTo>
                      <a:pt x="2006009" y="848154"/>
                      <a:pt x="1669312" y="259819"/>
                      <a:pt x="1956391" y="102103"/>
                    </a:cubicBezTo>
                    <a:cubicBezTo>
                      <a:pt x="2243470" y="-55613"/>
                      <a:pt x="2902688" y="1980"/>
                      <a:pt x="3561907" y="59573"/>
                    </a:cubicBezTo>
                  </a:path>
                </a:pathLst>
              </a:custGeom>
              <a:noFill/>
              <a:ln w="76200" cap="flat" cmpd="sng" algn="ctr">
                <a:solidFill>
                  <a:srgbClr val="FF0000">
                    <a:alpha val="42000"/>
                  </a:srgb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0" b="0" i="0" u="sng" strike="noStrike" cap="none" normalizeH="0" baseline="0">
                  <a:ln>
                    <a:noFill/>
                  </a:ln>
                  <a:solidFill>
                    <a:schemeClr val="tx1"/>
                  </a:solidFill>
                  <a:effectLst/>
                  <a:latin typeface="Gill Sans MT Condensed" pitchFamily="34" charset="0"/>
                  <a:cs typeface="Arial" charset="0"/>
                </a:endParaRPr>
              </a:p>
            </p:txBody>
          </p:sp>
        </p:grpSp>
        <p:grpSp>
          <p:nvGrpSpPr>
            <p:cNvPr id="52" name="Group 51">
              <a:extLst>
                <a:ext uri="{FF2B5EF4-FFF2-40B4-BE49-F238E27FC236}">
                  <a16:creationId xmlns:a16="http://schemas.microsoft.com/office/drawing/2014/main" id="{2008192A-8E58-2832-D2E2-B2F63171264F}"/>
                </a:ext>
              </a:extLst>
            </p:cNvPr>
            <p:cNvGrpSpPr/>
            <p:nvPr/>
          </p:nvGrpSpPr>
          <p:grpSpPr>
            <a:xfrm>
              <a:off x="667903" y="1534360"/>
              <a:ext cx="4736659" cy="2383976"/>
              <a:chOff x="2419879" y="2622502"/>
              <a:chExt cx="6328628" cy="3738166"/>
            </a:xfrm>
          </p:grpSpPr>
          <p:grpSp>
            <p:nvGrpSpPr>
              <p:cNvPr id="53" name="Group 52">
                <a:extLst>
                  <a:ext uri="{FF2B5EF4-FFF2-40B4-BE49-F238E27FC236}">
                    <a16:creationId xmlns:a16="http://schemas.microsoft.com/office/drawing/2014/main" id="{D29A5BC7-1E3E-FAD1-A4E1-AAE2C204CEAA}"/>
                  </a:ext>
                </a:extLst>
              </p:cNvPr>
              <p:cNvGrpSpPr/>
              <p:nvPr/>
            </p:nvGrpSpPr>
            <p:grpSpPr>
              <a:xfrm>
                <a:off x="2555755" y="2795377"/>
                <a:ext cx="3815123" cy="2900723"/>
                <a:chOff x="1804555" y="3252210"/>
                <a:chExt cx="3815123" cy="2900723"/>
              </a:xfrm>
              <a:solidFill>
                <a:srgbClr val="000098"/>
              </a:solidFill>
            </p:grpSpPr>
            <p:sp>
              <p:nvSpPr>
                <p:cNvPr id="63" name="Rectangle 62">
                  <a:extLst>
                    <a:ext uri="{FF2B5EF4-FFF2-40B4-BE49-F238E27FC236}">
                      <a16:creationId xmlns:a16="http://schemas.microsoft.com/office/drawing/2014/main" id="{7B7A1059-0C5F-2E51-FD0F-443EA49F92AE}"/>
                    </a:ext>
                  </a:extLst>
                </p:cNvPr>
                <p:cNvSpPr/>
                <p:nvPr/>
              </p:nvSpPr>
              <p:spPr>
                <a:xfrm>
                  <a:off x="18807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Rectangle 63">
                  <a:extLst>
                    <a:ext uri="{FF2B5EF4-FFF2-40B4-BE49-F238E27FC236}">
                      <a16:creationId xmlns:a16="http://schemas.microsoft.com/office/drawing/2014/main" id="{DA8C70E9-8AA3-2425-C76F-BF42C07B3940}"/>
                    </a:ext>
                  </a:extLst>
                </p:cNvPr>
                <p:cNvSpPr/>
                <p:nvPr/>
              </p:nvSpPr>
              <p:spPr>
                <a:xfrm>
                  <a:off x="27951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a:extLst>
                    <a:ext uri="{FF2B5EF4-FFF2-40B4-BE49-F238E27FC236}">
                      <a16:creationId xmlns:a16="http://schemas.microsoft.com/office/drawing/2014/main" id="{4A3DEA2E-195A-9592-DD59-4BFFCDC15E49}"/>
                    </a:ext>
                  </a:extLst>
                </p:cNvPr>
                <p:cNvSpPr/>
                <p:nvPr/>
              </p:nvSpPr>
              <p:spPr>
                <a:xfrm>
                  <a:off x="27951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65">
                  <a:extLst>
                    <a:ext uri="{FF2B5EF4-FFF2-40B4-BE49-F238E27FC236}">
                      <a16:creationId xmlns:a16="http://schemas.microsoft.com/office/drawing/2014/main" id="{82469298-1038-2C5C-4B44-BB7D16DA6677}"/>
                    </a:ext>
                  </a:extLst>
                </p:cNvPr>
                <p:cNvSpPr/>
                <p:nvPr/>
              </p:nvSpPr>
              <p:spPr>
                <a:xfrm>
                  <a:off x="18807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ectangle 66">
                  <a:extLst>
                    <a:ext uri="{FF2B5EF4-FFF2-40B4-BE49-F238E27FC236}">
                      <a16:creationId xmlns:a16="http://schemas.microsoft.com/office/drawing/2014/main" id="{EBC19C40-272B-64DE-0E80-FC83C67B4C59}"/>
                    </a:ext>
                  </a:extLst>
                </p:cNvPr>
                <p:cNvSpPr/>
                <p:nvPr/>
              </p:nvSpPr>
              <p:spPr>
                <a:xfrm>
                  <a:off x="37095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ectangle 67">
                  <a:extLst>
                    <a:ext uri="{FF2B5EF4-FFF2-40B4-BE49-F238E27FC236}">
                      <a16:creationId xmlns:a16="http://schemas.microsoft.com/office/drawing/2014/main" id="{F1B568D1-932A-FC39-0890-D23752F96DAA}"/>
                    </a:ext>
                  </a:extLst>
                </p:cNvPr>
                <p:cNvSpPr/>
                <p:nvPr/>
              </p:nvSpPr>
              <p:spPr>
                <a:xfrm>
                  <a:off x="4623955" y="42428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68">
                  <a:extLst>
                    <a:ext uri="{FF2B5EF4-FFF2-40B4-BE49-F238E27FC236}">
                      <a16:creationId xmlns:a16="http://schemas.microsoft.com/office/drawing/2014/main" id="{A3C66A3C-55CF-F8DF-DB09-2926C34938A8}"/>
                    </a:ext>
                  </a:extLst>
                </p:cNvPr>
                <p:cNvSpPr/>
                <p:nvPr/>
              </p:nvSpPr>
              <p:spPr>
                <a:xfrm>
                  <a:off x="46239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Rectangle 69">
                  <a:extLst>
                    <a:ext uri="{FF2B5EF4-FFF2-40B4-BE49-F238E27FC236}">
                      <a16:creationId xmlns:a16="http://schemas.microsoft.com/office/drawing/2014/main" id="{4527F8F6-4655-8B5E-3F74-B804F1244C0E}"/>
                    </a:ext>
                  </a:extLst>
                </p:cNvPr>
                <p:cNvSpPr/>
                <p:nvPr/>
              </p:nvSpPr>
              <p:spPr>
                <a:xfrm>
                  <a:off x="3709555" y="51572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a16="http://schemas.microsoft.com/office/drawing/2014/main" id="{2A193A4F-0883-3393-D2F8-DAD26A019B0C}"/>
                    </a:ext>
                  </a:extLst>
                </p:cNvPr>
                <p:cNvSpPr/>
                <p:nvPr/>
              </p:nvSpPr>
              <p:spPr>
                <a:xfrm>
                  <a:off x="18807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DC092427-8B65-DB58-D116-FD6F6EA6D1AB}"/>
                    </a:ext>
                  </a:extLst>
                </p:cNvPr>
                <p:cNvSpPr/>
                <p:nvPr/>
              </p:nvSpPr>
              <p:spPr>
                <a:xfrm>
                  <a:off x="27951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Rectangle 77">
                  <a:extLst>
                    <a:ext uri="{FF2B5EF4-FFF2-40B4-BE49-F238E27FC236}">
                      <a16:creationId xmlns:a16="http://schemas.microsoft.com/office/drawing/2014/main" id="{5EFE1938-4247-D97D-921D-554A5B470121}"/>
                    </a:ext>
                  </a:extLst>
                </p:cNvPr>
                <p:cNvSpPr/>
                <p:nvPr/>
              </p:nvSpPr>
              <p:spPr>
                <a:xfrm>
                  <a:off x="37095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ectangle 80">
                  <a:extLst>
                    <a:ext uri="{FF2B5EF4-FFF2-40B4-BE49-F238E27FC236}">
                      <a16:creationId xmlns:a16="http://schemas.microsoft.com/office/drawing/2014/main" id="{1AC55869-228B-D139-A739-E620308077C6}"/>
                    </a:ext>
                  </a:extLst>
                </p:cNvPr>
                <p:cNvSpPr/>
                <p:nvPr/>
              </p:nvSpPr>
              <p:spPr>
                <a:xfrm>
                  <a:off x="4623955" y="3328410"/>
                  <a:ext cx="9144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Oval 83">
                  <a:extLst>
                    <a:ext uri="{FF2B5EF4-FFF2-40B4-BE49-F238E27FC236}">
                      <a16:creationId xmlns:a16="http://schemas.microsoft.com/office/drawing/2014/main" id="{57FA5F9C-D532-CBED-6C16-3979A687E34C}"/>
                    </a:ext>
                  </a:extLst>
                </p:cNvPr>
                <p:cNvSpPr/>
                <p:nvPr/>
              </p:nvSpPr>
              <p:spPr>
                <a:xfrm>
                  <a:off x="18045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7" name="Oval 86">
                  <a:extLst>
                    <a:ext uri="{FF2B5EF4-FFF2-40B4-BE49-F238E27FC236}">
                      <a16:creationId xmlns:a16="http://schemas.microsoft.com/office/drawing/2014/main" id="{842458B2-3011-4875-C003-D504E5687880}"/>
                    </a:ext>
                  </a:extLst>
                </p:cNvPr>
                <p:cNvSpPr/>
                <p:nvPr/>
              </p:nvSpPr>
              <p:spPr>
                <a:xfrm>
                  <a:off x="27189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0" name="Oval 89">
                  <a:extLst>
                    <a:ext uri="{FF2B5EF4-FFF2-40B4-BE49-F238E27FC236}">
                      <a16:creationId xmlns:a16="http://schemas.microsoft.com/office/drawing/2014/main" id="{E26AE0FB-53EE-B2FD-40C2-3C196C12559E}"/>
                    </a:ext>
                  </a:extLst>
                </p:cNvPr>
                <p:cNvSpPr/>
                <p:nvPr/>
              </p:nvSpPr>
              <p:spPr>
                <a:xfrm>
                  <a:off x="36333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3" name="Oval 92">
                  <a:extLst>
                    <a:ext uri="{FF2B5EF4-FFF2-40B4-BE49-F238E27FC236}">
                      <a16:creationId xmlns:a16="http://schemas.microsoft.com/office/drawing/2014/main" id="{6914F96C-A5C1-51A2-BF94-52542AC7B7C8}"/>
                    </a:ext>
                  </a:extLst>
                </p:cNvPr>
                <p:cNvSpPr/>
                <p:nvPr/>
              </p:nvSpPr>
              <p:spPr>
                <a:xfrm>
                  <a:off x="4547755" y="50810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6" name="Oval 95">
                  <a:extLst>
                    <a:ext uri="{FF2B5EF4-FFF2-40B4-BE49-F238E27FC236}">
                      <a16:creationId xmlns:a16="http://schemas.microsoft.com/office/drawing/2014/main" id="{6CA7AEA4-7BEE-6141-CBDD-4BA24DBEA537}"/>
                    </a:ext>
                  </a:extLst>
                </p:cNvPr>
                <p:cNvSpPr/>
                <p:nvPr/>
              </p:nvSpPr>
              <p:spPr>
                <a:xfrm>
                  <a:off x="18045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41812D7E-7929-8283-1217-A12C178C10F7}"/>
                    </a:ext>
                  </a:extLst>
                </p:cNvPr>
                <p:cNvSpPr/>
                <p:nvPr/>
              </p:nvSpPr>
              <p:spPr>
                <a:xfrm>
                  <a:off x="18045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3" name="Oval 102">
                  <a:extLst>
                    <a:ext uri="{FF2B5EF4-FFF2-40B4-BE49-F238E27FC236}">
                      <a16:creationId xmlns:a16="http://schemas.microsoft.com/office/drawing/2014/main" id="{EF380BE6-CCD9-04F7-318F-D50D7A336300}"/>
                    </a:ext>
                  </a:extLst>
                </p:cNvPr>
                <p:cNvSpPr/>
                <p:nvPr/>
              </p:nvSpPr>
              <p:spPr>
                <a:xfrm>
                  <a:off x="27189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E61CBD0-A04D-5892-23E0-D5B03ACF5F9A}"/>
                    </a:ext>
                  </a:extLst>
                </p:cNvPr>
                <p:cNvSpPr/>
                <p:nvPr/>
              </p:nvSpPr>
              <p:spPr>
                <a:xfrm>
                  <a:off x="27189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1" name="Oval 110">
                  <a:extLst>
                    <a:ext uri="{FF2B5EF4-FFF2-40B4-BE49-F238E27FC236}">
                      <a16:creationId xmlns:a16="http://schemas.microsoft.com/office/drawing/2014/main" id="{8FE3EE5E-22C1-7E85-0D06-1C14E2D6781B}"/>
                    </a:ext>
                  </a:extLst>
                </p:cNvPr>
                <p:cNvSpPr/>
                <p:nvPr/>
              </p:nvSpPr>
              <p:spPr>
                <a:xfrm>
                  <a:off x="36333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4" name="Oval 113">
                  <a:extLst>
                    <a:ext uri="{FF2B5EF4-FFF2-40B4-BE49-F238E27FC236}">
                      <a16:creationId xmlns:a16="http://schemas.microsoft.com/office/drawing/2014/main" id="{D88A614D-F6B7-1CA9-A93E-DAEF64D6113A}"/>
                    </a:ext>
                  </a:extLst>
                </p:cNvPr>
                <p:cNvSpPr/>
                <p:nvPr/>
              </p:nvSpPr>
              <p:spPr>
                <a:xfrm>
                  <a:off x="36333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51F76DB4-D365-BFFA-1405-1BFB59240824}"/>
                    </a:ext>
                  </a:extLst>
                </p:cNvPr>
                <p:cNvSpPr/>
                <p:nvPr/>
              </p:nvSpPr>
              <p:spPr>
                <a:xfrm>
                  <a:off x="4547755" y="32522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12CDEC31-B5C6-7970-93E0-0EE4BD507B7E}"/>
                    </a:ext>
                  </a:extLst>
                </p:cNvPr>
                <p:cNvSpPr/>
                <p:nvPr/>
              </p:nvSpPr>
              <p:spPr>
                <a:xfrm>
                  <a:off x="4547755" y="416661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2A7083C7-59FC-1EA3-A784-33A97308E9C4}"/>
                    </a:ext>
                  </a:extLst>
                </p:cNvPr>
                <p:cNvSpPr/>
                <p:nvPr/>
              </p:nvSpPr>
              <p:spPr>
                <a:xfrm>
                  <a:off x="180686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7" name="Oval 126">
                  <a:extLst>
                    <a:ext uri="{FF2B5EF4-FFF2-40B4-BE49-F238E27FC236}">
                      <a16:creationId xmlns:a16="http://schemas.microsoft.com/office/drawing/2014/main" id="{B13B51C6-188F-2DD5-B433-3E58CFD1CFD3}"/>
                    </a:ext>
                  </a:extLst>
                </p:cNvPr>
                <p:cNvSpPr/>
                <p:nvPr/>
              </p:nvSpPr>
              <p:spPr>
                <a:xfrm>
                  <a:off x="2707794"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7" name="Oval 136">
                  <a:extLst>
                    <a:ext uri="{FF2B5EF4-FFF2-40B4-BE49-F238E27FC236}">
                      <a16:creationId xmlns:a16="http://schemas.microsoft.com/office/drawing/2014/main" id="{4BF6172B-FFBF-78CE-F2D8-55826D5A0383}"/>
                    </a:ext>
                  </a:extLst>
                </p:cNvPr>
                <p:cNvSpPr/>
                <p:nvPr/>
              </p:nvSpPr>
              <p:spPr>
                <a:xfrm>
                  <a:off x="3629145"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8" name="Oval 137">
                  <a:extLst>
                    <a:ext uri="{FF2B5EF4-FFF2-40B4-BE49-F238E27FC236}">
                      <a16:creationId xmlns:a16="http://schemas.microsoft.com/office/drawing/2014/main" id="{D919BF1D-E10D-9BFD-36C5-8E2D4A8CD27C}"/>
                    </a:ext>
                  </a:extLst>
                </p:cNvPr>
                <p:cNvSpPr/>
                <p:nvPr/>
              </p:nvSpPr>
              <p:spPr>
                <a:xfrm>
                  <a:off x="4551770" y="598412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9" name="Oval 138">
                  <a:extLst>
                    <a:ext uri="{FF2B5EF4-FFF2-40B4-BE49-F238E27FC236}">
                      <a16:creationId xmlns:a16="http://schemas.microsoft.com/office/drawing/2014/main" id="{0F83259B-6E84-7C2E-E8B5-C6C29114F7FD}"/>
                    </a:ext>
                  </a:extLst>
                </p:cNvPr>
                <p:cNvSpPr/>
                <p:nvPr/>
              </p:nvSpPr>
              <p:spPr>
                <a:xfrm>
                  <a:off x="5464728" y="325718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0" name="Oval 139">
                  <a:extLst>
                    <a:ext uri="{FF2B5EF4-FFF2-40B4-BE49-F238E27FC236}">
                      <a16:creationId xmlns:a16="http://schemas.microsoft.com/office/drawing/2014/main" id="{D5AC45F4-425C-7DDE-FFEC-149284EAB666}"/>
                    </a:ext>
                  </a:extLst>
                </p:cNvPr>
                <p:cNvSpPr/>
                <p:nvPr/>
              </p:nvSpPr>
              <p:spPr>
                <a:xfrm>
                  <a:off x="5462539" y="6000533"/>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1" name="Oval 140">
                  <a:extLst>
                    <a:ext uri="{FF2B5EF4-FFF2-40B4-BE49-F238E27FC236}">
                      <a16:creationId xmlns:a16="http://schemas.microsoft.com/office/drawing/2014/main" id="{E2F8795F-0EC9-4E06-C167-DEF568CACA58}"/>
                    </a:ext>
                  </a:extLst>
                </p:cNvPr>
                <p:cNvSpPr/>
                <p:nvPr/>
              </p:nvSpPr>
              <p:spPr>
                <a:xfrm>
                  <a:off x="5467278" y="508356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2" name="Oval 141">
                  <a:extLst>
                    <a:ext uri="{FF2B5EF4-FFF2-40B4-BE49-F238E27FC236}">
                      <a16:creationId xmlns:a16="http://schemas.microsoft.com/office/drawing/2014/main" id="{BFEE6E86-340F-56C0-5763-9183942E43A2}"/>
                    </a:ext>
                  </a:extLst>
                </p:cNvPr>
                <p:cNvSpPr/>
                <p:nvPr/>
              </p:nvSpPr>
              <p:spPr>
                <a:xfrm>
                  <a:off x="5456526" y="4157109"/>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54" name="Text Box 52">
                <a:extLst>
                  <a:ext uri="{FF2B5EF4-FFF2-40B4-BE49-F238E27FC236}">
                    <a16:creationId xmlns:a16="http://schemas.microsoft.com/office/drawing/2014/main" id="{AE19C17A-3090-D583-93E6-3C8CC33FB612}"/>
                  </a:ext>
                </a:extLst>
              </p:cNvPr>
              <p:cNvSpPr txBox="1">
                <a:spLocks noChangeArrowheads="1"/>
              </p:cNvSpPr>
              <p:nvPr/>
            </p:nvSpPr>
            <p:spPr bwMode="auto">
              <a:xfrm>
                <a:off x="6428005" y="2622502"/>
                <a:ext cx="2275476" cy="627388"/>
              </a:xfrm>
              <a:prstGeom prst="rect">
                <a:avLst/>
              </a:prstGeom>
              <a:noFill/>
              <a:ln w="15875">
                <a:noFill/>
                <a:miter lim="800000"/>
                <a:headEnd/>
                <a:tailEnd/>
              </a:ln>
            </p:spPr>
            <p:txBody>
              <a:bodyPr wrap="square">
                <a:spAutoFit/>
              </a:bodyPr>
              <a:lstStyle/>
              <a:p>
                <a:pPr algn="l"/>
                <a:r>
                  <a:rPr lang="en-US" sz="2000" u="none" dirty="0"/>
                  <a:t>Pine</a:t>
                </a:r>
              </a:p>
            </p:txBody>
          </p:sp>
          <p:sp>
            <p:nvSpPr>
              <p:cNvPr id="55" name="Text Box 52">
                <a:extLst>
                  <a:ext uri="{FF2B5EF4-FFF2-40B4-BE49-F238E27FC236}">
                    <a16:creationId xmlns:a16="http://schemas.microsoft.com/office/drawing/2014/main" id="{083280A4-D1EE-8ACF-BF50-9E62C979C1EC}"/>
                  </a:ext>
                </a:extLst>
              </p:cNvPr>
              <p:cNvSpPr txBox="1">
                <a:spLocks noChangeArrowheads="1"/>
              </p:cNvSpPr>
              <p:nvPr/>
            </p:nvSpPr>
            <p:spPr bwMode="auto">
              <a:xfrm>
                <a:off x="6415424" y="3448167"/>
                <a:ext cx="2275476" cy="627388"/>
              </a:xfrm>
              <a:prstGeom prst="rect">
                <a:avLst/>
              </a:prstGeom>
              <a:noFill/>
              <a:ln w="15875">
                <a:noFill/>
                <a:miter lim="800000"/>
                <a:headEnd/>
                <a:tailEnd/>
              </a:ln>
            </p:spPr>
            <p:txBody>
              <a:bodyPr wrap="square">
                <a:spAutoFit/>
              </a:bodyPr>
              <a:lstStyle/>
              <a:p>
                <a:pPr algn="l"/>
                <a:r>
                  <a:rPr lang="en-US" sz="2000" u="none" dirty="0"/>
                  <a:t>Pike</a:t>
                </a:r>
              </a:p>
            </p:txBody>
          </p:sp>
          <p:sp>
            <p:nvSpPr>
              <p:cNvPr id="56" name="Text Box 52">
                <a:extLst>
                  <a:ext uri="{FF2B5EF4-FFF2-40B4-BE49-F238E27FC236}">
                    <a16:creationId xmlns:a16="http://schemas.microsoft.com/office/drawing/2014/main" id="{20DD268C-F12C-2D42-1B2B-00F1996FD988}"/>
                  </a:ext>
                </a:extLst>
              </p:cNvPr>
              <p:cNvSpPr txBox="1">
                <a:spLocks noChangeArrowheads="1"/>
              </p:cNvSpPr>
              <p:nvPr/>
            </p:nvSpPr>
            <p:spPr bwMode="auto">
              <a:xfrm>
                <a:off x="6473031" y="4365116"/>
                <a:ext cx="2275476" cy="627388"/>
              </a:xfrm>
              <a:prstGeom prst="rect">
                <a:avLst/>
              </a:prstGeom>
              <a:noFill/>
              <a:ln w="15875">
                <a:noFill/>
                <a:miter lim="800000"/>
                <a:headEnd/>
                <a:tailEnd/>
              </a:ln>
            </p:spPr>
            <p:txBody>
              <a:bodyPr wrap="square">
                <a:spAutoFit/>
              </a:bodyPr>
              <a:lstStyle/>
              <a:p>
                <a:pPr algn="l"/>
                <a:r>
                  <a:rPr lang="en-US" sz="2000" u="none" dirty="0"/>
                  <a:t>Union</a:t>
                </a:r>
              </a:p>
            </p:txBody>
          </p:sp>
          <p:sp>
            <p:nvSpPr>
              <p:cNvPr id="57" name="Text Box 52">
                <a:extLst>
                  <a:ext uri="{FF2B5EF4-FFF2-40B4-BE49-F238E27FC236}">
                    <a16:creationId xmlns:a16="http://schemas.microsoft.com/office/drawing/2014/main" id="{851C11E3-8B47-F0BA-02AC-0DC5113D0DC5}"/>
                  </a:ext>
                </a:extLst>
              </p:cNvPr>
              <p:cNvSpPr txBox="1">
                <a:spLocks noChangeArrowheads="1"/>
              </p:cNvSpPr>
              <p:nvPr/>
            </p:nvSpPr>
            <p:spPr bwMode="auto">
              <a:xfrm>
                <a:off x="6473031" y="5282090"/>
                <a:ext cx="2275476" cy="627388"/>
              </a:xfrm>
              <a:prstGeom prst="rect">
                <a:avLst/>
              </a:prstGeom>
              <a:noFill/>
              <a:ln w="15875">
                <a:noFill/>
                <a:miter lim="800000"/>
                <a:headEnd/>
                <a:tailEnd/>
              </a:ln>
            </p:spPr>
            <p:txBody>
              <a:bodyPr wrap="square">
                <a:spAutoFit/>
              </a:bodyPr>
              <a:lstStyle/>
              <a:p>
                <a:pPr algn="l"/>
                <a:r>
                  <a:rPr lang="en-US" sz="2000" u="none" dirty="0"/>
                  <a:t>Spring</a:t>
                </a:r>
              </a:p>
            </p:txBody>
          </p:sp>
          <p:sp>
            <p:nvSpPr>
              <p:cNvPr id="58" name="Text Box 52">
                <a:extLst>
                  <a:ext uri="{FF2B5EF4-FFF2-40B4-BE49-F238E27FC236}">
                    <a16:creationId xmlns:a16="http://schemas.microsoft.com/office/drawing/2014/main" id="{346E73F0-E6FB-0758-4DA2-C6DC566F4E0B}"/>
                  </a:ext>
                </a:extLst>
              </p:cNvPr>
              <p:cNvSpPr txBox="1">
                <a:spLocks noChangeArrowheads="1"/>
              </p:cNvSpPr>
              <p:nvPr/>
            </p:nvSpPr>
            <p:spPr bwMode="auto">
              <a:xfrm>
                <a:off x="2419879" y="5728523"/>
                <a:ext cx="722156"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1</a:t>
                </a:r>
                <a:r>
                  <a:rPr lang="en-US" sz="1800" u="none" baseline="30000" dirty="0"/>
                  <a:t>st</a:t>
                </a:r>
                <a:endParaRPr lang="en-US" sz="1800" u="none" dirty="0"/>
              </a:p>
            </p:txBody>
          </p:sp>
          <p:sp>
            <p:nvSpPr>
              <p:cNvPr id="59" name="Text Box 52">
                <a:extLst>
                  <a:ext uri="{FF2B5EF4-FFF2-40B4-BE49-F238E27FC236}">
                    <a16:creationId xmlns:a16="http://schemas.microsoft.com/office/drawing/2014/main" id="{44A79C3B-C2F1-EE3F-E547-E784983E020A}"/>
                  </a:ext>
                </a:extLst>
              </p:cNvPr>
              <p:cNvSpPr txBox="1">
                <a:spLocks noChangeArrowheads="1"/>
              </p:cNvSpPr>
              <p:nvPr/>
            </p:nvSpPr>
            <p:spPr bwMode="auto">
              <a:xfrm>
                <a:off x="3236708"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2</a:t>
                </a:r>
                <a:r>
                  <a:rPr lang="en-US" sz="1800" u="none" baseline="30000" dirty="0"/>
                  <a:t>nd</a:t>
                </a:r>
                <a:endParaRPr lang="en-US" sz="1800" u="none" dirty="0"/>
              </a:p>
            </p:txBody>
          </p:sp>
          <p:sp>
            <p:nvSpPr>
              <p:cNvPr id="60" name="Text Box 52">
                <a:extLst>
                  <a:ext uri="{FF2B5EF4-FFF2-40B4-BE49-F238E27FC236}">
                    <a16:creationId xmlns:a16="http://schemas.microsoft.com/office/drawing/2014/main" id="{352CC547-5B19-2D8C-8F99-E6E5D25627EA}"/>
                  </a:ext>
                </a:extLst>
              </p:cNvPr>
              <p:cNvSpPr txBox="1">
                <a:spLocks noChangeArrowheads="1"/>
              </p:cNvSpPr>
              <p:nvPr/>
            </p:nvSpPr>
            <p:spPr bwMode="auto">
              <a:xfrm>
                <a:off x="4188293"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3</a:t>
                </a:r>
                <a:r>
                  <a:rPr lang="en-US" sz="2000" u="none" baseline="30000" dirty="0"/>
                  <a:t>rd</a:t>
                </a:r>
                <a:endParaRPr lang="en-US" sz="2000" u="none" dirty="0"/>
              </a:p>
            </p:txBody>
          </p:sp>
          <p:sp>
            <p:nvSpPr>
              <p:cNvPr id="61" name="Text Box 52">
                <a:extLst>
                  <a:ext uri="{FF2B5EF4-FFF2-40B4-BE49-F238E27FC236}">
                    <a16:creationId xmlns:a16="http://schemas.microsoft.com/office/drawing/2014/main" id="{65E10870-DC2A-ECFB-866D-38A0BFA5666B}"/>
                  </a:ext>
                </a:extLst>
              </p:cNvPr>
              <p:cNvSpPr txBox="1">
                <a:spLocks noChangeArrowheads="1"/>
              </p:cNvSpPr>
              <p:nvPr/>
            </p:nvSpPr>
            <p:spPr bwMode="auto">
              <a:xfrm>
                <a:off x="5080132" y="5733280"/>
                <a:ext cx="644009" cy="579127"/>
              </a:xfrm>
              <a:prstGeom prst="rect">
                <a:avLst/>
              </a:prstGeom>
              <a:noFill/>
              <a:ln w="15875">
                <a:noFill/>
                <a:miter lim="800000"/>
                <a:headEnd/>
                <a:tailEnd/>
              </a:ln>
            </p:spPr>
            <p:txBody>
              <a:bodyPr wrap="square">
                <a:spAutoFit/>
              </a:bodyPr>
              <a:lstStyle/>
              <a:p>
                <a:pPr algn="l"/>
                <a:r>
                  <a:rPr lang="en-US" sz="1800" u="none" dirty="0">
                    <a:latin typeface="Times New Roman" pitchFamily="18" charset="0"/>
                    <a:cs typeface="Times New Roman" pitchFamily="18" charset="0"/>
                  </a:rPr>
                  <a:t>4</a:t>
                </a:r>
                <a:r>
                  <a:rPr lang="en-US" sz="1800" u="none" baseline="30000" dirty="0"/>
                  <a:t>th</a:t>
                </a:r>
                <a:endParaRPr lang="en-US" sz="1800" u="none" dirty="0"/>
              </a:p>
            </p:txBody>
          </p:sp>
          <p:sp>
            <p:nvSpPr>
              <p:cNvPr id="62" name="Text Box 52">
                <a:extLst>
                  <a:ext uri="{FF2B5EF4-FFF2-40B4-BE49-F238E27FC236}">
                    <a16:creationId xmlns:a16="http://schemas.microsoft.com/office/drawing/2014/main" id="{A7C5E06D-7BD4-394D-8190-8F6E30104DA5}"/>
                  </a:ext>
                </a:extLst>
              </p:cNvPr>
              <p:cNvSpPr txBox="1">
                <a:spLocks noChangeArrowheads="1"/>
              </p:cNvSpPr>
              <p:nvPr/>
            </p:nvSpPr>
            <p:spPr bwMode="auto">
              <a:xfrm>
                <a:off x="6001844" y="5733280"/>
                <a:ext cx="644009" cy="627388"/>
              </a:xfrm>
              <a:prstGeom prst="rect">
                <a:avLst/>
              </a:prstGeom>
              <a:noFill/>
              <a:ln w="15875">
                <a:noFill/>
                <a:miter lim="800000"/>
                <a:headEnd/>
                <a:tailEnd/>
              </a:ln>
            </p:spPr>
            <p:txBody>
              <a:bodyPr wrap="square">
                <a:spAutoFit/>
              </a:bodyPr>
              <a:lstStyle/>
              <a:p>
                <a:pPr algn="l"/>
                <a:r>
                  <a:rPr lang="en-US" sz="2000" u="none" dirty="0">
                    <a:latin typeface="Times New Roman" pitchFamily="18" charset="0"/>
                    <a:cs typeface="Times New Roman" pitchFamily="18" charset="0"/>
                  </a:rPr>
                  <a:t>5</a:t>
                </a:r>
                <a:r>
                  <a:rPr lang="en-US" sz="2000" u="none" baseline="30000" dirty="0"/>
                  <a:t>th</a:t>
                </a:r>
                <a:endParaRPr lang="en-US" sz="2000" u="none" dirty="0"/>
              </a:p>
            </p:txBody>
          </p:sp>
        </p:gr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647A38F-3883-EDED-2747-9449C5E81557}"/>
                  </a:ext>
                </a:extLst>
              </p:cNvPr>
              <p:cNvSpPr txBox="1"/>
              <p:nvPr/>
            </p:nvSpPr>
            <p:spPr>
              <a:xfrm>
                <a:off x="85738" y="4856605"/>
                <a:ext cx="582850" cy="51353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m:t>
                      </m:r>
                    </m:oMath>
                  </m:oMathPara>
                </a14:m>
                <a:endParaRPr lang="en-US" sz="2400" b="0" dirty="0" err="1">
                  <a:latin typeface="Candara" panose="020E0502030303020204" pitchFamily="34" charset="0"/>
                  <a:ea typeface="Helvetica" charset="0"/>
                  <a:cs typeface="Helvetica" charset="0"/>
                </a:endParaRPr>
              </a:p>
            </p:txBody>
          </p:sp>
        </mc:Choice>
        <mc:Fallback xmlns="">
          <p:sp>
            <p:nvSpPr>
              <p:cNvPr id="4" name="TextBox 3">
                <a:extLst>
                  <a:ext uri="{FF2B5EF4-FFF2-40B4-BE49-F238E27FC236}">
                    <a16:creationId xmlns:a16="http://schemas.microsoft.com/office/drawing/2014/main" id="{D647A38F-3883-EDED-2747-9449C5E81557}"/>
                  </a:ext>
                </a:extLst>
              </p:cNvPr>
              <p:cNvSpPr txBox="1">
                <a:spLocks noRot="1" noChangeAspect="1" noMove="1" noResize="1" noEditPoints="1" noAdjustHandles="1" noChangeArrowheads="1" noChangeShapeType="1" noTextEdit="1"/>
              </p:cNvSpPr>
              <p:nvPr/>
            </p:nvSpPr>
            <p:spPr>
              <a:xfrm>
                <a:off x="85738" y="4856605"/>
                <a:ext cx="582850" cy="513539"/>
              </a:xfrm>
              <a:prstGeom prst="rect">
                <a:avLst/>
              </a:prstGeom>
              <a:blipFill>
                <a:blip r:embed="rId5"/>
                <a:stretch>
                  <a:fillRect l="-2128" r="-2128"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4AC3FB-7246-3F5F-FEB0-71FFD3A02C9F}"/>
                  </a:ext>
                </a:extLst>
              </p:cNvPr>
              <p:cNvSpPr txBox="1"/>
              <p:nvPr/>
            </p:nvSpPr>
            <p:spPr>
              <a:xfrm>
                <a:off x="85738" y="5402478"/>
                <a:ext cx="582850" cy="51353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m:t>
                      </m:r>
                    </m:oMath>
                  </m:oMathPara>
                </a14:m>
                <a:endParaRPr lang="en-US" sz="2400" b="0" dirty="0" err="1">
                  <a:latin typeface="Candara" panose="020E0502030303020204" pitchFamily="34" charset="0"/>
                  <a:ea typeface="Helvetica" charset="0"/>
                  <a:cs typeface="Helvetica" charset="0"/>
                </a:endParaRPr>
              </a:p>
            </p:txBody>
          </p:sp>
        </mc:Choice>
        <mc:Fallback xmlns="">
          <p:sp>
            <p:nvSpPr>
              <p:cNvPr id="6" name="TextBox 5">
                <a:extLst>
                  <a:ext uri="{FF2B5EF4-FFF2-40B4-BE49-F238E27FC236}">
                    <a16:creationId xmlns:a16="http://schemas.microsoft.com/office/drawing/2014/main" id="{A24AC3FB-7246-3F5F-FEB0-71FFD3A02C9F}"/>
                  </a:ext>
                </a:extLst>
              </p:cNvPr>
              <p:cNvSpPr txBox="1">
                <a:spLocks noRot="1" noChangeAspect="1" noMove="1" noResize="1" noEditPoints="1" noAdjustHandles="1" noChangeArrowheads="1" noChangeShapeType="1" noTextEdit="1"/>
              </p:cNvSpPr>
              <p:nvPr/>
            </p:nvSpPr>
            <p:spPr>
              <a:xfrm>
                <a:off x="85738" y="5402478"/>
                <a:ext cx="582850" cy="513539"/>
              </a:xfrm>
              <a:prstGeom prst="rect">
                <a:avLst/>
              </a:prstGeom>
              <a:blipFill>
                <a:blip r:embed="rId5"/>
                <a:stretch>
                  <a:fillRect l="-2128" r="-2128" b="-7317"/>
                </a:stretch>
              </a:blipFill>
            </p:spPr>
            <p:txBody>
              <a:bodyPr/>
              <a:lstStyle/>
              <a:p>
                <a:r>
                  <a:rPr lang="en-US">
                    <a:noFill/>
                  </a:rPr>
                  <a:t> </a:t>
                </a:r>
              </a:p>
            </p:txBody>
          </p:sp>
        </mc:Fallback>
      </mc:AlternateContent>
    </p:spTree>
    <p:extLst>
      <p:ext uri="{BB962C8B-B14F-4D97-AF65-F5344CB8AC3E}">
        <p14:creationId xmlns:p14="http://schemas.microsoft.com/office/powerpoint/2010/main" val="2912742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3772-6139-434F-BBFA-785B82061616}"/>
              </a:ext>
            </a:extLst>
          </p:cNvPr>
          <p:cNvSpPr>
            <a:spLocks noGrp="1"/>
          </p:cNvSpPr>
          <p:nvPr>
            <p:ph type="title"/>
          </p:nvPr>
        </p:nvSpPr>
        <p:spPr>
          <a:xfrm>
            <a:off x="0" y="1"/>
            <a:ext cx="12192000" cy="1152940"/>
          </a:xfrm>
          <a:solidFill>
            <a:schemeClr val="accent1">
              <a:lumMod val="20000"/>
              <a:lumOff val="80000"/>
            </a:schemeClr>
          </a:solidFill>
          <a:ln>
            <a:solidFill>
              <a:schemeClr val="tx2">
                <a:lumMod val="20000"/>
                <a:lumOff val="80000"/>
              </a:schemeClr>
            </a:solidFill>
          </a:ln>
        </p:spPr>
        <p:txBody>
          <a:bodyPr anchor="ctr"/>
          <a:lstStyle/>
          <a:p>
            <a:r>
              <a:rPr lang="en-US" dirty="0"/>
              <a:t>	Agenda (part 2)</a:t>
            </a:r>
          </a:p>
        </p:txBody>
      </p:sp>
      <p:sp>
        <p:nvSpPr>
          <p:cNvPr id="3" name="Content Placeholder 2">
            <a:extLst>
              <a:ext uri="{FF2B5EF4-FFF2-40B4-BE49-F238E27FC236}">
                <a16:creationId xmlns:a16="http://schemas.microsoft.com/office/drawing/2014/main" id="{01521933-D2BF-7241-B1C3-98D59BDB3880}"/>
              </a:ext>
            </a:extLst>
          </p:cNvPr>
          <p:cNvSpPr>
            <a:spLocks noGrp="1"/>
          </p:cNvSpPr>
          <p:nvPr>
            <p:ph idx="1"/>
          </p:nvPr>
        </p:nvSpPr>
        <p:spPr/>
        <p:txBody>
          <a:bodyPr/>
          <a:lstStyle/>
          <a:p>
            <a:r>
              <a:rPr lang="en-US" dirty="0">
                <a:solidFill>
                  <a:schemeClr val="bg1">
                    <a:lumMod val="50000"/>
                  </a:schemeClr>
                </a:solidFill>
              </a:rPr>
              <a:t>Recap &amp; Examples</a:t>
            </a:r>
          </a:p>
          <a:p>
            <a:r>
              <a:rPr lang="en-US" b="1" dirty="0">
                <a:solidFill>
                  <a:schemeClr val="accent1">
                    <a:lumMod val="75000"/>
                  </a:schemeClr>
                </a:solidFill>
              </a:rPr>
              <a:t>Binomial Theorem</a:t>
            </a:r>
          </a:p>
          <a:p>
            <a:r>
              <a:rPr lang="en-US" dirty="0">
                <a:solidFill>
                  <a:schemeClr val="bg1">
                    <a:lumMod val="50000"/>
                  </a:schemeClr>
                </a:solidFill>
              </a:rPr>
              <a:t>Multinomial Coefficients</a:t>
            </a:r>
          </a:p>
          <a:p>
            <a:r>
              <a:rPr lang="en-US" dirty="0">
                <a:solidFill>
                  <a:schemeClr val="bg1">
                    <a:lumMod val="50000"/>
                  </a:schemeClr>
                </a:solidFill>
              </a:rPr>
              <a:t>Inclusion-Exclusion</a:t>
            </a:r>
          </a:p>
          <a:p>
            <a:r>
              <a:rPr lang="en-US" dirty="0">
                <a:solidFill>
                  <a:schemeClr val="bg1">
                    <a:lumMod val="50000"/>
                  </a:schemeClr>
                </a:solidFill>
              </a:rPr>
              <a:t>Combinatorial Proofs</a:t>
            </a:r>
          </a:p>
        </p:txBody>
      </p:sp>
      <p:sp>
        <p:nvSpPr>
          <p:cNvPr id="4" name="Slide Number Placeholder 3">
            <a:extLst>
              <a:ext uri="{FF2B5EF4-FFF2-40B4-BE49-F238E27FC236}">
                <a16:creationId xmlns:a16="http://schemas.microsoft.com/office/drawing/2014/main" id="{706022D0-5147-2541-9B6F-4904F7D272C9}"/>
              </a:ext>
            </a:extLst>
          </p:cNvPr>
          <p:cNvSpPr>
            <a:spLocks noGrp="1"/>
          </p:cNvSpPr>
          <p:nvPr>
            <p:ph type="sldNum" sz="quarter" idx="12"/>
          </p:nvPr>
        </p:nvSpPr>
        <p:spPr/>
        <p:txBody>
          <a:bodyPr/>
          <a:lstStyle/>
          <a:p>
            <a:fld id="{39E65F0E-D8D0-8548-A870-8F1E432EFAAD}" type="slidenum">
              <a:rPr lang="en-US" smtClean="0"/>
              <a:pPr/>
              <a:t>26</a:t>
            </a:fld>
            <a:endParaRPr lang="en-US"/>
          </a:p>
        </p:txBody>
      </p:sp>
    </p:spTree>
    <p:extLst>
      <p:ext uri="{BB962C8B-B14F-4D97-AF65-F5344CB8AC3E}">
        <p14:creationId xmlns:p14="http://schemas.microsoft.com/office/powerpoint/2010/main" val="406241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5261-F400-3D47-80B7-4B6A3BBEDA5F}"/>
              </a:ext>
            </a:extLst>
          </p:cNvPr>
          <p:cNvSpPr>
            <a:spLocks noGrp="1"/>
          </p:cNvSpPr>
          <p:nvPr>
            <p:ph type="title"/>
          </p:nvPr>
        </p:nvSpPr>
        <p:spPr/>
        <p:txBody>
          <a:bodyPr/>
          <a:lstStyle/>
          <a:p>
            <a:r>
              <a:rPr lang="en-US" dirty="0"/>
              <a:t>Binomial Theorem: Idea</a:t>
            </a:r>
          </a:p>
        </p:txBody>
      </p:sp>
      <p:sp>
        <p:nvSpPr>
          <p:cNvPr id="3" name="Content Placeholder 2">
            <a:extLst>
              <a:ext uri="{FF2B5EF4-FFF2-40B4-BE49-F238E27FC236}">
                <a16:creationId xmlns:a16="http://schemas.microsoft.com/office/drawing/2014/main" id="{77C5AF99-02F6-4D45-ACAC-AFE2B4A6CBB4}"/>
              </a:ext>
            </a:extLst>
          </p:cNvPr>
          <p:cNvSpPr>
            <a:spLocks noGrp="1"/>
          </p:cNvSpPr>
          <p:nvPr>
            <p:ph idx="1"/>
          </p:nvPr>
        </p:nvSpPr>
        <p:spPr>
          <a:xfrm>
            <a:off x="396240" y="1279803"/>
            <a:ext cx="10972800" cy="4949685"/>
          </a:xfrm>
        </p:spPr>
        <p:txBody>
          <a:bodyPr>
            <a:normAutofit/>
          </a:bodyPr>
          <a:lstStyle/>
          <a:p>
            <a:pPr marL="0" indent="0">
              <a:buNone/>
            </a:pPr>
            <a:r>
              <a:rPr lang="en-US" dirty="0"/>
              <a:t>(x + y)</a:t>
            </a:r>
            <a:r>
              <a:rPr lang="en-US" baseline="30000" dirty="0"/>
              <a:t>2</a:t>
            </a:r>
            <a:r>
              <a:rPr lang="en-US" dirty="0"/>
              <a:t> = (</a:t>
            </a:r>
            <a:r>
              <a:rPr lang="en-US" dirty="0" err="1"/>
              <a:t>x+y</a:t>
            </a:r>
            <a:r>
              <a:rPr lang="en-US" dirty="0"/>
              <a:t>)(</a:t>
            </a:r>
            <a:r>
              <a:rPr lang="en-US" dirty="0" err="1"/>
              <a:t>x+y</a:t>
            </a:r>
            <a:r>
              <a:rPr lang="en-US" dirty="0"/>
              <a:t>)</a:t>
            </a:r>
          </a:p>
          <a:p>
            <a:pPr marL="0" indent="0">
              <a:buNone/>
            </a:pPr>
            <a:r>
              <a:rPr lang="en-US" dirty="0"/>
              <a:t>			= xx +</a:t>
            </a:r>
            <a:r>
              <a:rPr lang="en-US" dirty="0" err="1"/>
              <a:t>xy</a:t>
            </a:r>
            <a:r>
              <a:rPr lang="en-US" dirty="0"/>
              <a:t> + </a:t>
            </a:r>
            <a:r>
              <a:rPr lang="en-US" dirty="0" err="1"/>
              <a:t>yx</a:t>
            </a:r>
            <a:r>
              <a:rPr lang="en-US" dirty="0"/>
              <a:t> + </a:t>
            </a:r>
            <a:r>
              <a:rPr lang="en-US" dirty="0" err="1"/>
              <a:t>yy</a:t>
            </a:r>
            <a:endParaRPr lang="en-US" dirty="0"/>
          </a:p>
          <a:p>
            <a:pPr marL="0" indent="0">
              <a:buNone/>
            </a:pPr>
            <a:r>
              <a:rPr lang="en-US" dirty="0"/>
              <a:t>			= x</a:t>
            </a:r>
            <a:r>
              <a:rPr lang="en-US" baseline="30000" dirty="0"/>
              <a:t>2</a:t>
            </a:r>
            <a:r>
              <a:rPr lang="en-US" dirty="0"/>
              <a:t> + 2xy + y</a:t>
            </a:r>
            <a:r>
              <a:rPr lang="en-US" baseline="30000" dirty="0"/>
              <a:t>2</a:t>
            </a:r>
          </a:p>
          <a:p>
            <a:pPr marL="0" indent="0">
              <a:buNone/>
            </a:pPr>
            <a:endParaRPr lang="en-US" dirty="0"/>
          </a:p>
          <a:p>
            <a:pPr marL="0" indent="0">
              <a:buNone/>
            </a:pPr>
            <a:r>
              <a:rPr lang="en-US" dirty="0"/>
              <a:t>(</a:t>
            </a:r>
            <a:r>
              <a:rPr lang="en-US" dirty="0" err="1"/>
              <a:t>x+y</a:t>
            </a:r>
            <a:r>
              <a:rPr lang="en-US" dirty="0"/>
              <a:t>)</a:t>
            </a:r>
            <a:r>
              <a:rPr lang="en-US" baseline="30000" dirty="0"/>
              <a:t>4</a:t>
            </a:r>
            <a:r>
              <a:rPr lang="en-US" dirty="0"/>
              <a:t>= (</a:t>
            </a:r>
            <a:r>
              <a:rPr lang="en-US" dirty="0" err="1"/>
              <a:t>x+y</a:t>
            </a:r>
            <a:r>
              <a:rPr lang="en-US" dirty="0"/>
              <a:t>)(</a:t>
            </a:r>
            <a:r>
              <a:rPr lang="en-US" dirty="0" err="1"/>
              <a:t>x+y</a:t>
            </a:r>
            <a:r>
              <a:rPr lang="en-US" dirty="0"/>
              <a:t>)(</a:t>
            </a:r>
            <a:r>
              <a:rPr lang="en-US" dirty="0" err="1"/>
              <a:t>x+y</a:t>
            </a:r>
            <a:r>
              <a:rPr lang="en-US" dirty="0"/>
              <a:t>)(</a:t>
            </a:r>
            <a:r>
              <a:rPr lang="en-US" dirty="0" err="1"/>
              <a:t>x+y</a:t>
            </a:r>
            <a:r>
              <a:rPr lang="en-US" dirty="0"/>
              <a:t>)</a:t>
            </a:r>
          </a:p>
          <a:p>
            <a:pPr marL="0" indent="0">
              <a:buNone/>
            </a:pPr>
            <a:endParaRPr lang="en-US" dirty="0"/>
          </a:p>
          <a:p>
            <a:pPr marL="0" indent="0">
              <a:buNone/>
            </a:pPr>
            <a:endParaRPr lang="en-US" dirty="0"/>
          </a:p>
          <a:p>
            <a:pPr marL="0" indent="0">
              <a:buNone/>
            </a:pPr>
            <a:r>
              <a:rPr lang="en-US" dirty="0"/>
              <a:t>		  = </a:t>
            </a:r>
            <a:r>
              <a:rPr lang="en-US" dirty="0" err="1"/>
              <a:t>xxxx</a:t>
            </a:r>
            <a:r>
              <a:rPr lang="en-US" dirty="0"/>
              <a:t> +</a:t>
            </a:r>
            <a:r>
              <a:rPr lang="en-US" dirty="0" err="1"/>
              <a:t>yyyy</a:t>
            </a:r>
            <a:r>
              <a:rPr lang="en-US" dirty="0"/>
              <a:t>+ </a:t>
            </a:r>
            <a:r>
              <a:rPr lang="en-US" dirty="0" err="1"/>
              <a:t>xyxy</a:t>
            </a:r>
            <a:r>
              <a:rPr lang="en-US" dirty="0"/>
              <a:t> +</a:t>
            </a:r>
            <a:r>
              <a:rPr lang="en-US" dirty="0" err="1"/>
              <a:t>yxyy</a:t>
            </a:r>
            <a:r>
              <a:rPr lang="en-US" dirty="0"/>
              <a:t> + …              </a:t>
            </a:r>
          </a:p>
        </p:txBody>
      </p:sp>
      <p:sp>
        <p:nvSpPr>
          <p:cNvPr id="4" name="Slide Number Placeholder 3">
            <a:extLst>
              <a:ext uri="{FF2B5EF4-FFF2-40B4-BE49-F238E27FC236}">
                <a16:creationId xmlns:a16="http://schemas.microsoft.com/office/drawing/2014/main" id="{B955A142-B004-CA4C-83CA-7BC28635D39F}"/>
              </a:ext>
            </a:extLst>
          </p:cNvPr>
          <p:cNvSpPr>
            <a:spLocks noGrp="1"/>
          </p:cNvSpPr>
          <p:nvPr>
            <p:ph type="sldNum" sz="quarter" idx="12"/>
          </p:nvPr>
        </p:nvSpPr>
        <p:spPr/>
        <p:txBody>
          <a:bodyPr/>
          <a:lstStyle/>
          <a:p>
            <a:fld id="{39E65F0E-D8D0-8548-A870-8F1E432EFAAD}" type="slidenum">
              <a:rPr lang="en-US" smtClean="0"/>
              <a:pPr/>
              <a:t>27</a:t>
            </a:fld>
            <a:endParaRPr lang="en-US"/>
          </a:p>
        </p:txBody>
      </p:sp>
      <p:grpSp>
        <p:nvGrpSpPr>
          <p:cNvPr id="28" name="Group 27">
            <a:extLst>
              <a:ext uri="{FF2B5EF4-FFF2-40B4-BE49-F238E27FC236}">
                <a16:creationId xmlns:a16="http://schemas.microsoft.com/office/drawing/2014/main" id="{32E41BC4-484D-684F-94AD-869678840529}"/>
              </a:ext>
              <a:ext uri="{C183D7F6-B498-43B3-948B-1728B52AA6E4}">
                <adec:decorative xmlns:adec="http://schemas.microsoft.com/office/drawing/2017/decorative" val="1"/>
              </a:ext>
            </a:extLst>
          </p:cNvPr>
          <p:cNvGrpSpPr/>
          <p:nvPr/>
        </p:nvGrpSpPr>
        <p:grpSpPr>
          <a:xfrm>
            <a:off x="1907177" y="4209410"/>
            <a:ext cx="2634343" cy="1404241"/>
            <a:chOff x="1907177" y="4209410"/>
            <a:chExt cx="2634343" cy="1404241"/>
          </a:xfrm>
        </p:grpSpPr>
        <p:cxnSp>
          <p:nvCxnSpPr>
            <p:cNvPr id="6" name="Straight Arrow Connector 5">
              <a:extLst>
                <a:ext uri="{FF2B5EF4-FFF2-40B4-BE49-F238E27FC236}">
                  <a16:creationId xmlns:a16="http://schemas.microsoft.com/office/drawing/2014/main" id="{5E79B5C4-FE34-CC44-9530-4D5FB0BE486E}"/>
                </a:ext>
              </a:extLst>
            </p:cNvPr>
            <p:cNvCxnSpPr>
              <a:cxnSpLocks/>
            </p:cNvCxnSpPr>
            <p:nvPr/>
          </p:nvCxnSpPr>
          <p:spPr>
            <a:xfrm flipH="1">
              <a:off x="1907177" y="4255114"/>
              <a:ext cx="148046" cy="1358537"/>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B2521D21-DF98-9A42-ACD3-7CF08B37C452}"/>
                </a:ext>
              </a:extLst>
            </p:cNvPr>
            <p:cNvCxnSpPr>
              <a:cxnSpLocks/>
            </p:cNvCxnSpPr>
            <p:nvPr/>
          </p:nvCxnSpPr>
          <p:spPr>
            <a:xfrm flipH="1">
              <a:off x="2203270" y="4216282"/>
              <a:ext cx="760913" cy="1361915"/>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D13C700-B9BA-1F4B-8AAF-F6D1200A89AD}"/>
                </a:ext>
              </a:extLst>
            </p:cNvPr>
            <p:cNvCxnSpPr>
              <a:cxnSpLocks/>
            </p:cNvCxnSpPr>
            <p:nvPr/>
          </p:nvCxnSpPr>
          <p:spPr>
            <a:xfrm flipH="1">
              <a:off x="2404112" y="4209410"/>
              <a:ext cx="1423850" cy="1368787"/>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9EFEF6F-AA47-F447-B111-8178DBEE6715}"/>
                </a:ext>
              </a:extLst>
            </p:cNvPr>
            <p:cNvCxnSpPr>
              <a:cxnSpLocks/>
            </p:cNvCxnSpPr>
            <p:nvPr/>
          </p:nvCxnSpPr>
          <p:spPr>
            <a:xfrm flipH="1">
              <a:off x="2583726" y="4209410"/>
              <a:ext cx="1957794" cy="1368787"/>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04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211B-B1D0-1CFD-4F78-0385A1E6E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FD74D-5269-7075-3F3D-617B50E9170C}"/>
              </a:ext>
            </a:extLst>
          </p:cNvPr>
          <p:cNvSpPr>
            <a:spLocks noGrp="1"/>
          </p:cNvSpPr>
          <p:nvPr>
            <p:ph type="title"/>
          </p:nvPr>
        </p:nvSpPr>
        <p:spPr/>
        <p:txBody>
          <a:bodyPr/>
          <a:lstStyle/>
          <a:p>
            <a:r>
              <a:rPr lang="en-US" dirty="0"/>
              <a:t>Binomial Theorem: Let’s figure out one coefficient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34E49D-449C-0FF5-9FA9-30058D912E9F}"/>
                  </a:ext>
                </a:extLst>
              </p:cNvPr>
              <p:cNvSpPr>
                <a:spLocks noGrp="1"/>
              </p:cNvSpPr>
              <p:nvPr>
                <p:ph idx="1"/>
              </p:nvPr>
            </p:nvSpPr>
            <p:spPr>
              <a:xfrm>
                <a:off x="396240" y="1279802"/>
                <a:ext cx="10972800" cy="5441673"/>
              </a:xfrm>
            </p:spPr>
            <p:txBody>
              <a:bodyPr>
                <a:normAutofit/>
              </a:bodyPr>
              <a:lstStyle/>
              <a:p>
                <a:pPr marL="0" indent="0">
                  <a:buNone/>
                </a:pPr>
                <a:r>
                  <a:rPr lang="en-US" dirty="0"/>
                  <a:t>(</a:t>
                </a:r>
                <a:r>
                  <a:rPr lang="en-US" dirty="0" err="1"/>
                  <a:t>x+y</a:t>
                </a:r>
                <a:r>
                  <a:rPr lang="en-US" dirty="0"/>
                  <a:t>)</a:t>
                </a:r>
                <a:r>
                  <a:rPr lang="en-US" baseline="30000" dirty="0"/>
                  <a:t>4</a:t>
                </a:r>
                <a:r>
                  <a:rPr lang="en-US" dirty="0"/>
                  <a:t>= (</a:t>
                </a:r>
                <a:r>
                  <a:rPr lang="en-US" dirty="0" err="1"/>
                  <a:t>x+y</a:t>
                </a:r>
                <a:r>
                  <a:rPr lang="en-US" dirty="0"/>
                  <a:t>)(</a:t>
                </a:r>
                <a:r>
                  <a:rPr lang="en-US" dirty="0" err="1"/>
                  <a:t>x+y</a:t>
                </a:r>
                <a:r>
                  <a:rPr lang="en-US" dirty="0"/>
                  <a:t>)(</a:t>
                </a:r>
                <a:r>
                  <a:rPr lang="en-US" dirty="0" err="1"/>
                  <a:t>x+y</a:t>
                </a:r>
                <a:r>
                  <a:rPr lang="en-US" dirty="0"/>
                  <a:t>)(</a:t>
                </a:r>
                <a:r>
                  <a:rPr lang="en-US" dirty="0" err="1"/>
                  <a:t>x+y</a:t>
                </a:r>
                <a:r>
                  <a:rPr lang="en-US" dirty="0"/>
                  <a:t>)</a:t>
                </a:r>
              </a:p>
              <a:p>
                <a:pPr marL="0" indent="0">
                  <a:buNone/>
                </a:pPr>
                <a:endParaRPr lang="en-US" dirty="0"/>
              </a:p>
              <a:p>
                <a:pPr marL="0" indent="0">
                  <a:buNone/>
                </a:pPr>
                <a:endParaRPr lang="en-US" dirty="0"/>
              </a:p>
              <a:p>
                <a:pPr marL="0" indent="0">
                  <a:buNone/>
                </a:pPr>
                <a:r>
                  <a:rPr lang="en-US" dirty="0"/>
                  <a:t>		  = </a:t>
                </a:r>
                <a:r>
                  <a:rPr lang="en-US" dirty="0" err="1"/>
                  <a:t>xxxx</a:t>
                </a:r>
                <a:r>
                  <a:rPr lang="en-US" dirty="0"/>
                  <a:t> +</a:t>
                </a:r>
                <a:r>
                  <a:rPr lang="en-US" dirty="0" err="1"/>
                  <a:t>yyyy</a:t>
                </a:r>
                <a:r>
                  <a:rPr lang="en-US" dirty="0"/>
                  <a:t>+ </a:t>
                </a:r>
                <a:r>
                  <a:rPr lang="en-US" dirty="0" err="1"/>
                  <a:t>xyxy</a:t>
                </a:r>
                <a:r>
                  <a:rPr lang="en-US" dirty="0"/>
                  <a:t> +</a:t>
                </a:r>
                <a:r>
                  <a:rPr lang="en-US" dirty="0" err="1"/>
                  <a:t>yxyy</a:t>
                </a:r>
                <a:r>
                  <a:rPr lang="en-US" dirty="0"/>
                  <a:t> + …  </a:t>
                </a:r>
              </a:p>
              <a:p>
                <a:pPr marL="0" indent="0">
                  <a:buNone/>
                </a:pPr>
                <a:endParaRPr lang="en-US" dirty="0"/>
              </a:p>
              <a:p>
                <a:pPr marL="0" indent="0">
                  <a:buNone/>
                </a:pPr>
                <a:r>
                  <a:rPr lang="en-US" dirty="0"/>
                  <a:t>What is the coefficient of xy</a:t>
                </a:r>
                <a:r>
                  <a:rPr lang="en-US" baseline="30000" dirty="0"/>
                  <a:t>3</a:t>
                </a:r>
                <a:r>
                  <a:rPr lang="en-US" dirty="0"/>
                  <a:t>?  </a:t>
                </a:r>
              </a:p>
              <a:p>
                <a:pPr marL="1314450" lvl="2" indent="-514350">
                  <a:buAutoNum type="alphaUcPeriod"/>
                </a:pPr>
                <a14:m>
                  <m:oMath xmlns:m="http://schemas.openxmlformats.org/officeDocument/2006/math">
                    <m:r>
                      <a:rPr lang="en-US" i="1">
                        <a:solidFill>
                          <a:srgbClr val="C00000"/>
                        </a:solidFill>
                        <a:latin typeface="Cambria Math" panose="02040503050406030204" pitchFamily="18" charset="0"/>
                        <a:ea typeface="Helvetica" charset="0"/>
                        <a:cs typeface="Helvetica" charset="0"/>
                      </a:rPr>
                      <m:t>4</m:t>
                    </m:r>
                  </m:oMath>
                </a14:m>
                <a:endParaRPr lang="en-US" dirty="0">
                  <a:solidFill>
                    <a:srgbClr val="C00000"/>
                  </a:solidFill>
                  <a:ea typeface="Helvetica" charset="0"/>
                  <a:cs typeface="Helvetica" charset="0"/>
                </a:endParaRPr>
              </a:p>
              <a:p>
                <a:pPr marL="1314450" lvl="2" indent="-514350">
                  <a:buFontTx/>
                  <a:buAutoNum type="alphaUcPeriod"/>
                </a:pPr>
                <a14:m>
                  <m:oMath xmlns:m="http://schemas.openxmlformats.org/officeDocument/2006/math">
                    <m:d>
                      <m:dPr>
                        <m:ctrlPr>
                          <a:rPr lang="en-US" i="1">
                            <a:solidFill>
                              <a:srgbClr val="C00000"/>
                            </a:solidFill>
                            <a:latin typeface="Cambria Math" panose="02040503050406030204" pitchFamily="18" charset="0"/>
                          </a:rPr>
                        </m:ctrlPr>
                      </m:dPr>
                      <m:e>
                        <m:f>
                          <m:fPr>
                            <m:type m:val="noBa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4</m:t>
                            </m:r>
                          </m:num>
                          <m:den>
                            <m:r>
                              <a:rPr lang="en-US" i="1">
                                <a:solidFill>
                                  <a:srgbClr val="C00000"/>
                                </a:solidFill>
                                <a:latin typeface="Cambria Math" panose="02040503050406030204" pitchFamily="18" charset="0"/>
                              </a:rPr>
                              <m:t>1</m:t>
                            </m:r>
                          </m:den>
                        </m:f>
                      </m:e>
                    </m:d>
                  </m:oMath>
                </a14:m>
                <a:endParaRPr lang="en-US" dirty="0">
                  <a:solidFill>
                    <a:srgbClr val="C00000"/>
                  </a:solidFill>
                  <a:ea typeface="Helvetica" charset="0"/>
                  <a:cs typeface="Helvetica" charset="0"/>
                </a:endParaRPr>
              </a:p>
              <a:p>
                <a:pPr marL="1314450" lvl="2" indent="-514350">
                  <a:buFontTx/>
                  <a:buAutoNum type="alphaUcPeriod"/>
                </a:pPr>
                <a14:m>
                  <m:oMath xmlns:m="http://schemas.openxmlformats.org/officeDocument/2006/math">
                    <m:d>
                      <m:dPr>
                        <m:ctrlPr>
                          <a:rPr lang="en-US" i="1">
                            <a:solidFill>
                              <a:srgbClr val="C00000"/>
                            </a:solidFill>
                            <a:latin typeface="Cambria Math" panose="02040503050406030204" pitchFamily="18" charset="0"/>
                          </a:rPr>
                        </m:ctrlPr>
                      </m:dPr>
                      <m:e>
                        <m:f>
                          <m:fPr>
                            <m:type m:val="noBa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4</m:t>
                            </m:r>
                          </m:num>
                          <m:den>
                            <m:r>
                              <a:rPr lang="en-US" i="1">
                                <a:solidFill>
                                  <a:srgbClr val="C00000"/>
                                </a:solidFill>
                                <a:latin typeface="Cambria Math" panose="02040503050406030204" pitchFamily="18" charset="0"/>
                              </a:rPr>
                              <m:t>3</m:t>
                            </m:r>
                          </m:den>
                        </m:f>
                      </m:e>
                    </m:d>
                  </m:oMath>
                </a14:m>
                <a:endParaRPr lang="en-US" dirty="0">
                  <a:solidFill>
                    <a:srgbClr val="C00000"/>
                  </a:solidFill>
                  <a:ea typeface="Helvetica" charset="0"/>
                  <a:cs typeface="Helvetica" charset="0"/>
                </a:endParaRPr>
              </a:p>
              <a:p>
                <a:pPr marL="1314450" lvl="2" indent="-514350">
                  <a:buFontTx/>
                  <a:buAutoNum type="alphaUcPeriod"/>
                </a:pPr>
                <a14:m>
                  <m:oMath xmlns:m="http://schemas.openxmlformats.org/officeDocument/2006/math">
                    <m:r>
                      <a:rPr lang="en-US" i="1">
                        <a:solidFill>
                          <a:srgbClr val="C00000"/>
                        </a:solidFill>
                        <a:latin typeface="Cambria Math" panose="02040503050406030204" pitchFamily="18" charset="0"/>
                      </a:rPr>
                      <m:t>3</m:t>
                    </m:r>
                  </m:oMath>
                </a14:m>
                <a:r>
                  <a:rPr lang="en-US" dirty="0"/>
                  <a:t>     </a:t>
                </a:r>
              </a:p>
            </p:txBody>
          </p:sp>
        </mc:Choice>
        <mc:Fallback xmlns="">
          <p:sp>
            <p:nvSpPr>
              <p:cNvPr id="3" name="Content Placeholder 2">
                <a:extLst>
                  <a:ext uri="{FF2B5EF4-FFF2-40B4-BE49-F238E27FC236}">
                    <a16:creationId xmlns:a16="http://schemas.microsoft.com/office/drawing/2014/main" id="{5334E49D-449C-0FF5-9FA9-30058D912E9F}"/>
                  </a:ext>
                </a:extLst>
              </p:cNvPr>
              <p:cNvSpPr>
                <a:spLocks noGrp="1" noRot="1" noChangeAspect="1" noMove="1" noResize="1" noEditPoints="1" noAdjustHandles="1" noChangeArrowheads="1" noChangeShapeType="1" noTextEdit="1"/>
              </p:cNvSpPr>
              <p:nvPr>
                <p:ph idx="1"/>
              </p:nvPr>
            </p:nvSpPr>
            <p:spPr>
              <a:xfrm>
                <a:off x="396240" y="1279802"/>
                <a:ext cx="10972800" cy="5441673"/>
              </a:xfrm>
              <a:blipFill>
                <a:blip r:embed="rId3"/>
                <a:stretch>
                  <a:fillRect l="-1387" t="-1395" b="-1628"/>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96154757-63EF-8232-A76B-8DB0A31B231E}"/>
              </a:ext>
              <a:ext uri="{C183D7F6-B498-43B3-948B-1728B52AA6E4}">
                <adec:decorative xmlns:adec="http://schemas.microsoft.com/office/drawing/2017/decorative" val="1"/>
              </a:ext>
            </a:extLst>
          </p:cNvPr>
          <p:cNvGrpSpPr/>
          <p:nvPr/>
        </p:nvGrpSpPr>
        <p:grpSpPr>
          <a:xfrm>
            <a:off x="1907177" y="1816730"/>
            <a:ext cx="2634343" cy="1404241"/>
            <a:chOff x="1907177" y="4209410"/>
            <a:chExt cx="2634343" cy="1404241"/>
          </a:xfrm>
        </p:grpSpPr>
        <p:cxnSp>
          <p:nvCxnSpPr>
            <p:cNvPr id="6" name="Straight Arrow Connector 5">
              <a:extLst>
                <a:ext uri="{FF2B5EF4-FFF2-40B4-BE49-F238E27FC236}">
                  <a16:creationId xmlns:a16="http://schemas.microsoft.com/office/drawing/2014/main" id="{A094BC86-F021-BF1F-2D23-0D3BB124DECE}"/>
                </a:ext>
              </a:extLst>
            </p:cNvPr>
            <p:cNvCxnSpPr>
              <a:cxnSpLocks/>
            </p:cNvCxnSpPr>
            <p:nvPr/>
          </p:nvCxnSpPr>
          <p:spPr>
            <a:xfrm flipH="1">
              <a:off x="1907177" y="4255114"/>
              <a:ext cx="148046" cy="1358537"/>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872170E5-DE28-DE35-2438-98C65DD48020}"/>
                </a:ext>
              </a:extLst>
            </p:cNvPr>
            <p:cNvCxnSpPr>
              <a:cxnSpLocks/>
            </p:cNvCxnSpPr>
            <p:nvPr/>
          </p:nvCxnSpPr>
          <p:spPr>
            <a:xfrm flipH="1">
              <a:off x="2203270" y="4216282"/>
              <a:ext cx="760913" cy="1361915"/>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73C6058-9177-272E-6BB5-C63A043D0E77}"/>
                </a:ext>
              </a:extLst>
            </p:cNvPr>
            <p:cNvCxnSpPr>
              <a:cxnSpLocks/>
            </p:cNvCxnSpPr>
            <p:nvPr/>
          </p:nvCxnSpPr>
          <p:spPr>
            <a:xfrm flipH="1">
              <a:off x="2404112" y="4209410"/>
              <a:ext cx="1423850" cy="1368787"/>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D6FE31D-5FC3-4EBA-5553-7C91D171037D}"/>
                </a:ext>
              </a:extLst>
            </p:cNvPr>
            <p:cNvCxnSpPr>
              <a:cxnSpLocks/>
            </p:cNvCxnSpPr>
            <p:nvPr/>
          </p:nvCxnSpPr>
          <p:spPr>
            <a:xfrm flipH="1">
              <a:off x="2583726" y="4209410"/>
              <a:ext cx="1957794" cy="1368787"/>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16CC6B67-3D28-8A63-36DD-44C0AA9BCE31}"/>
              </a:ext>
            </a:extLst>
          </p:cNvPr>
          <p:cNvSpPr txBox="1"/>
          <p:nvPr/>
        </p:nvSpPr>
        <p:spPr>
          <a:xfrm>
            <a:off x="5882640" y="6198640"/>
            <a:ext cx="3982200" cy="769441"/>
          </a:xfrm>
          <a:prstGeom prst="rect">
            <a:avLst/>
          </a:prstGeom>
          <a:noFill/>
        </p:spPr>
        <p:txBody>
          <a:bodyPr wrap="square" rtlCol="0">
            <a:spAutoFit/>
          </a:bodyPr>
          <a:lstStyle/>
          <a:p>
            <a:r>
              <a:rPr lang="en-US" sz="2400" dirty="0">
                <a:hlinkClick r:id="rId4"/>
              </a:rPr>
              <a:t>PollEv.com/annakarlin185</a:t>
            </a:r>
            <a:endParaRPr lang="en-US" sz="2800" dirty="0">
              <a:solidFill>
                <a:srgbClr val="0070C0"/>
              </a:solidFill>
              <a:latin typeface="Candara" panose="020E0502030303020204" pitchFamily="34" charset="0"/>
            </a:endParaRPr>
          </a:p>
          <a:p>
            <a:endParaRPr lang="en-US" sz="2000" b="0" dirty="0">
              <a:latin typeface="Candara" panose="020E0502030303020204" pitchFamily="34" charset="0"/>
              <a:ea typeface="Helvetica" charset="0"/>
              <a:cs typeface="Helvetica" charset="0"/>
            </a:endParaRPr>
          </a:p>
        </p:txBody>
      </p:sp>
    </p:spTree>
    <p:extLst>
      <p:ext uri="{BB962C8B-B14F-4D97-AF65-F5344CB8AC3E}">
        <p14:creationId xmlns:p14="http://schemas.microsoft.com/office/powerpoint/2010/main" val="140351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5261-F400-3D47-80B7-4B6A3BBEDA5F}"/>
              </a:ext>
            </a:extLst>
          </p:cNvPr>
          <p:cNvSpPr>
            <a:spLocks noGrp="1"/>
          </p:cNvSpPr>
          <p:nvPr>
            <p:ph type="title"/>
          </p:nvPr>
        </p:nvSpPr>
        <p:spPr/>
        <p:txBody>
          <a:bodyPr/>
          <a:lstStyle/>
          <a:p>
            <a:r>
              <a:rPr lang="en-US" dirty="0"/>
              <a:t>Binomial Theorem: Another example coefficient</a:t>
            </a:r>
          </a:p>
        </p:txBody>
      </p:sp>
      <p:sp>
        <p:nvSpPr>
          <p:cNvPr id="3" name="Content Placeholder 2">
            <a:extLst>
              <a:ext uri="{FF2B5EF4-FFF2-40B4-BE49-F238E27FC236}">
                <a16:creationId xmlns:a16="http://schemas.microsoft.com/office/drawing/2014/main" id="{77C5AF99-02F6-4D45-ACAC-AFE2B4A6CBB4}"/>
              </a:ext>
            </a:extLst>
          </p:cNvPr>
          <p:cNvSpPr>
            <a:spLocks noGrp="1"/>
          </p:cNvSpPr>
          <p:nvPr>
            <p:ph idx="1"/>
          </p:nvPr>
        </p:nvSpPr>
        <p:spPr/>
        <p:txBody>
          <a:bodyPr>
            <a:normAutofit/>
          </a:bodyPr>
          <a:lstStyle/>
          <a:p>
            <a:pPr marL="0" indent="0">
              <a:buNone/>
            </a:pPr>
            <a:r>
              <a:rPr lang="en-US" dirty="0"/>
              <a:t>			(</a:t>
            </a:r>
            <a:r>
              <a:rPr lang="en-US" dirty="0" err="1"/>
              <a:t>x+y</a:t>
            </a:r>
            <a:r>
              <a:rPr lang="en-US" dirty="0"/>
              <a:t>)</a:t>
            </a:r>
            <a:r>
              <a:rPr lang="en-US" baseline="30000" dirty="0"/>
              <a:t>n</a:t>
            </a:r>
            <a:r>
              <a:rPr lang="en-US" dirty="0"/>
              <a:t>= (</a:t>
            </a:r>
            <a:r>
              <a:rPr lang="en-US" dirty="0" err="1"/>
              <a:t>x+y</a:t>
            </a:r>
            <a:r>
              <a:rPr lang="en-US" dirty="0"/>
              <a:t>)(</a:t>
            </a:r>
            <a:r>
              <a:rPr lang="en-US" dirty="0" err="1"/>
              <a:t>x+y</a:t>
            </a:r>
            <a:r>
              <a:rPr lang="en-US" dirty="0"/>
              <a:t>)(</a:t>
            </a:r>
            <a:r>
              <a:rPr lang="en-US" dirty="0" err="1"/>
              <a:t>x+y</a:t>
            </a:r>
            <a:r>
              <a:rPr lang="en-US" dirty="0"/>
              <a:t>)….(</a:t>
            </a:r>
            <a:r>
              <a:rPr lang="en-US" dirty="0" err="1"/>
              <a:t>x+y</a:t>
            </a:r>
            <a:r>
              <a:rPr lang="en-US" dirty="0"/>
              <a:t>)</a:t>
            </a:r>
          </a:p>
          <a:p>
            <a:pPr marL="0" indent="0">
              <a:buNone/>
            </a:pPr>
            <a:endParaRPr lang="en-US" dirty="0"/>
          </a:p>
          <a:p>
            <a:pPr marL="0" indent="0">
              <a:buNone/>
            </a:pPr>
            <a:r>
              <a:rPr lang="en-US" sz="2800" dirty="0"/>
              <a:t>Each term</a:t>
            </a:r>
            <a:r>
              <a:rPr lang="en-US" sz="2800" b="0" dirty="0"/>
              <a:t> is of the form </a:t>
            </a:r>
            <a:r>
              <a:rPr lang="en-US" sz="2800" b="0" dirty="0" err="1"/>
              <a:t>x</a:t>
            </a:r>
            <a:r>
              <a:rPr lang="en-US" sz="2800" b="0" baseline="30000" dirty="0" err="1"/>
              <a:t>k</a:t>
            </a:r>
            <a:r>
              <a:rPr lang="en-US" sz="2800" b="0" dirty="0" err="1"/>
              <a:t>y</a:t>
            </a:r>
            <a:r>
              <a:rPr lang="en-US" sz="2800" b="0" baseline="30000" dirty="0" err="1"/>
              <a:t>n</a:t>
            </a:r>
            <a:r>
              <a:rPr lang="en-US" sz="2800" b="0" baseline="30000" dirty="0"/>
              <a:t>-k</a:t>
            </a:r>
            <a:r>
              <a:rPr lang="en-US" sz="2800" b="0" dirty="0">
                <a:latin typeface="Cambria Math" panose="02040503050406030204" pitchFamily="18" charset="0"/>
              </a:rPr>
              <a:t>, </a:t>
            </a:r>
            <a:r>
              <a:rPr lang="en-US" sz="2800" b="0" dirty="0"/>
              <a:t>since each term is is made by multiplying exactly n variables, either x or y.</a:t>
            </a:r>
            <a:endParaRPr lang="en-US" sz="2800" b="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sz="2800" b="0" dirty="0"/>
              <a:t>How many times do we </a:t>
            </a:r>
            <a:r>
              <a:rPr lang="en-US" sz="2800" dirty="0"/>
              <a:t>get </a:t>
            </a:r>
            <a:r>
              <a:rPr lang="en-US" sz="2800" dirty="0" err="1"/>
              <a:t>x</a:t>
            </a:r>
            <a:r>
              <a:rPr lang="en-US" sz="2800" baseline="30000" dirty="0" err="1"/>
              <a:t>k</a:t>
            </a:r>
            <a:r>
              <a:rPr lang="en-US" sz="2800" dirty="0" err="1"/>
              <a:t>y</a:t>
            </a:r>
            <a:r>
              <a:rPr lang="en-US" sz="2800" baseline="30000" dirty="0" err="1"/>
              <a:t>n</a:t>
            </a:r>
            <a:r>
              <a:rPr lang="en-US" sz="2800" baseline="30000" dirty="0"/>
              <a:t>-k</a:t>
            </a:r>
            <a:r>
              <a:rPr lang="en-US" sz="2800" dirty="0"/>
              <a:t> ? </a:t>
            </a:r>
            <a:endParaRPr lang="en-US" sz="2800" b="0" dirty="0"/>
          </a:p>
        </p:txBody>
      </p:sp>
      <p:sp>
        <p:nvSpPr>
          <p:cNvPr id="4" name="Slide Number Placeholder 3">
            <a:extLst>
              <a:ext uri="{FF2B5EF4-FFF2-40B4-BE49-F238E27FC236}">
                <a16:creationId xmlns:a16="http://schemas.microsoft.com/office/drawing/2014/main" id="{B955A142-B004-CA4C-83CA-7BC28635D39F}"/>
              </a:ext>
            </a:extLst>
          </p:cNvPr>
          <p:cNvSpPr>
            <a:spLocks noGrp="1"/>
          </p:cNvSpPr>
          <p:nvPr>
            <p:ph type="sldNum" sz="quarter" idx="12"/>
          </p:nvPr>
        </p:nvSpPr>
        <p:spPr/>
        <p:txBody>
          <a:bodyPr/>
          <a:lstStyle/>
          <a:p>
            <a:fld id="{39E65F0E-D8D0-8548-A870-8F1E432EFAAD}" type="slidenum">
              <a:rPr lang="en-US" smtClean="0"/>
              <a:pPr/>
              <a:t>29</a:t>
            </a:fld>
            <a:endParaRPr lang="en-US"/>
          </a:p>
        </p:txBody>
      </p:sp>
    </p:spTree>
    <p:extLst>
      <p:ext uri="{BB962C8B-B14F-4D97-AF65-F5344CB8AC3E}">
        <p14:creationId xmlns:p14="http://schemas.microsoft.com/office/powerpoint/2010/main" val="255851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602-031B-EF46-8B34-FA8A666BF725}"/>
              </a:ext>
            </a:extLst>
          </p:cNvPr>
          <p:cNvSpPr>
            <a:spLocks noGrp="1"/>
          </p:cNvSpPr>
          <p:nvPr>
            <p:ph type="title"/>
          </p:nvPr>
        </p:nvSpPr>
        <p:spPr/>
        <p:txBody>
          <a:bodyPr/>
          <a:lstStyle/>
          <a:p>
            <a:r>
              <a:rPr lang="en-US" dirty="0"/>
              <a:t>Quick Recap</a:t>
            </a:r>
            <a:endParaRPr lang="en-US" dirty="0">
              <a:solidFill>
                <a:srgbClr val="C00000"/>
              </a:solidFill>
            </a:endParaRPr>
          </a:p>
        </p:txBody>
      </p:sp>
      <p:sp>
        <p:nvSpPr>
          <p:cNvPr id="3" name="Content Placeholder 2">
            <a:extLst>
              <a:ext uri="{FF2B5EF4-FFF2-40B4-BE49-F238E27FC236}">
                <a16:creationId xmlns:a16="http://schemas.microsoft.com/office/drawing/2014/main" id="{5C06EEE7-F2B5-0E42-8176-8BF121B15B1E}"/>
              </a:ext>
            </a:extLst>
          </p:cNvPr>
          <p:cNvSpPr>
            <a:spLocks noGrp="1"/>
          </p:cNvSpPr>
          <p:nvPr>
            <p:ph idx="1"/>
          </p:nvPr>
        </p:nvSpPr>
        <p:spPr>
          <a:xfrm>
            <a:off x="339776" y="1164019"/>
            <a:ext cx="11699823" cy="5557457"/>
          </a:xfrm>
        </p:spPr>
        <p:txBody>
          <a:bodyPr>
            <a:normAutofit lnSpcReduction="10000"/>
          </a:bodyPr>
          <a:lstStyle/>
          <a:p>
            <a:r>
              <a:rPr lang="en-US" sz="2800" dirty="0">
                <a:solidFill>
                  <a:srgbClr val="C00000"/>
                </a:solidFill>
              </a:rPr>
              <a:t>Sum Rule</a:t>
            </a:r>
          </a:p>
          <a:p>
            <a:pPr marL="800100" lvl="2" indent="0">
              <a:buNone/>
            </a:pPr>
            <a:r>
              <a:rPr lang="en-US" sz="2600" dirty="0">
                <a:ea typeface="Amatic SC"/>
                <a:cs typeface="Amatic SC"/>
                <a:sym typeface="Amatic SC"/>
              </a:rPr>
              <a:t>If you can choose from </a:t>
            </a:r>
          </a:p>
          <a:p>
            <a:pPr marL="1257300" lvl="2" indent="-457200"/>
            <a:r>
              <a:rPr lang="en-US" sz="2600" dirty="0">
                <a:solidFill>
                  <a:srgbClr val="C00000"/>
                </a:solidFill>
                <a:ea typeface="Amatic SC"/>
                <a:cs typeface="Amatic SC"/>
                <a:sym typeface="Amatic SC"/>
              </a:rPr>
              <a:t>Either </a:t>
            </a:r>
            <a:r>
              <a:rPr lang="en-US" sz="2600" dirty="0">
                <a:ea typeface="Amatic SC"/>
                <a:cs typeface="Amatic SC"/>
                <a:sym typeface="Amatic SC"/>
              </a:rPr>
              <a:t>one of n options, </a:t>
            </a:r>
          </a:p>
          <a:p>
            <a:pPr marL="1257300" lvl="2" indent="-457200"/>
            <a:r>
              <a:rPr lang="en-US" sz="2600" dirty="0">
                <a:solidFill>
                  <a:srgbClr val="C00000"/>
                </a:solidFill>
                <a:ea typeface="Amatic SC"/>
                <a:cs typeface="Amatic SC"/>
                <a:sym typeface="Amatic SC"/>
              </a:rPr>
              <a:t>OR</a:t>
            </a:r>
            <a:r>
              <a:rPr lang="en-US" sz="2600" dirty="0">
                <a:ea typeface="Amatic SC"/>
                <a:cs typeface="Amatic SC"/>
                <a:sym typeface="Amatic SC"/>
              </a:rPr>
              <a:t> one of m options with </a:t>
            </a:r>
            <a:r>
              <a:rPr lang="en-US" sz="2600" dirty="0">
                <a:solidFill>
                  <a:srgbClr val="C00000"/>
                </a:solidFill>
                <a:ea typeface="Amatic SC"/>
                <a:cs typeface="Amatic SC"/>
                <a:sym typeface="Amatic SC"/>
              </a:rPr>
              <a:t>NO overlap </a:t>
            </a:r>
            <a:r>
              <a:rPr lang="en-US" sz="2600" dirty="0">
                <a:ea typeface="Amatic SC"/>
                <a:cs typeface="Amatic SC"/>
                <a:sym typeface="Amatic SC"/>
              </a:rPr>
              <a:t>with the previous n,</a:t>
            </a:r>
          </a:p>
          <a:p>
            <a:pPr marL="800100" lvl="2" indent="0">
              <a:buNone/>
            </a:pPr>
            <a:r>
              <a:rPr lang="en-US" sz="2600" dirty="0">
                <a:ea typeface="Amatic SC"/>
                <a:cs typeface="Amatic SC"/>
                <a:sym typeface="Amatic SC"/>
              </a:rPr>
              <a:t>then the number of possible outcomes of the experiment is </a:t>
            </a:r>
            <a:r>
              <a:rPr lang="en-US" sz="2600" dirty="0" err="1">
                <a:ea typeface="Amatic SC"/>
                <a:cs typeface="Amatic SC"/>
                <a:sym typeface="Amatic SC"/>
              </a:rPr>
              <a:t>n+m</a:t>
            </a:r>
            <a:endParaRPr lang="en-US" sz="2600" dirty="0">
              <a:ea typeface="Amatic SC"/>
              <a:cs typeface="Amatic SC"/>
              <a:sym typeface="Amatic SC"/>
            </a:endParaRPr>
          </a:p>
          <a:p>
            <a:pPr marL="457200" indent="-457200"/>
            <a:r>
              <a:rPr lang="en-US" sz="2800" dirty="0">
                <a:solidFill>
                  <a:srgbClr val="C00000"/>
                </a:solidFill>
              </a:rPr>
              <a:t>Product Rule</a:t>
            </a:r>
          </a:p>
          <a:p>
            <a:pPr marL="800100" lvl="2" indent="0">
              <a:buNone/>
            </a:pPr>
            <a:r>
              <a:rPr lang="en-US" sz="2600" dirty="0">
                <a:ea typeface="Helvetica" charset="0"/>
                <a:cs typeface="Amatic SC"/>
                <a:sym typeface="Amatic SC"/>
              </a:rPr>
              <a:t>In a sequential process, if </a:t>
            </a:r>
            <a:r>
              <a:rPr lang="en-US" sz="2600" dirty="0">
                <a:ea typeface="Amatic SC"/>
                <a:cs typeface="Amatic SC"/>
                <a:sym typeface="Amatic SC"/>
              </a:rPr>
              <a:t>there are </a:t>
            </a:r>
            <a:endParaRPr lang="en-US" sz="2600" dirty="0">
              <a:ea typeface="Helvetica" charset="0"/>
              <a:cs typeface="Amatic SC"/>
              <a:sym typeface="Amatic SC"/>
            </a:endParaRPr>
          </a:p>
          <a:p>
            <a:pPr marL="1085850" lvl="2" indent="-285750"/>
            <a:r>
              <a:rPr lang="en-US" sz="2600" dirty="0">
                <a:ea typeface="Amatic SC"/>
                <a:cs typeface="Amatic SC"/>
                <a:sym typeface="Amatic SC"/>
              </a:rPr>
              <a:t>n</a:t>
            </a:r>
            <a:r>
              <a:rPr lang="en-US" sz="2600" baseline="-25000" dirty="0">
                <a:ea typeface="Amatic SC"/>
                <a:cs typeface="Amatic SC"/>
                <a:sym typeface="Amatic SC"/>
              </a:rPr>
              <a:t>1</a:t>
            </a:r>
            <a:r>
              <a:rPr lang="en-US" sz="2600" dirty="0">
                <a:ea typeface="Amatic SC"/>
                <a:cs typeface="Amatic SC"/>
                <a:sym typeface="Amatic SC"/>
              </a:rPr>
              <a:t> choices for the first step, </a:t>
            </a:r>
          </a:p>
          <a:p>
            <a:pPr marL="1085850" lvl="2" indent="-285750"/>
            <a:r>
              <a:rPr lang="en-US" sz="2600" dirty="0">
                <a:ea typeface="Amatic SC"/>
                <a:cs typeface="Amatic SC"/>
                <a:sym typeface="Amatic SC"/>
              </a:rPr>
              <a:t>n</a:t>
            </a:r>
            <a:r>
              <a:rPr lang="en-US" sz="2600" baseline="-25000" dirty="0">
                <a:ea typeface="Amatic SC"/>
                <a:cs typeface="Amatic SC"/>
                <a:sym typeface="Amatic SC"/>
              </a:rPr>
              <a:t>2</a:t>
            </a:r>
            <a:r>
              <a:rPr lang="en-US" sz="2600" dirty="0">
                <a:ea typeface="Amatic SC"/>
                <a:cs typeface="Amatic SC"/>
                <a:sym typeface="Amatic SC"/>
              </a:rPr>
              <a:t> choices for the second step (given the first choice), …, and </a:t>
            </a:r>
          </a:p>
          <a:p>
            <a:pPr marL="1085850" lvl="2" indent="-285750"/>
            <a:r>
              <a:rPr lang="en-US" sz="2600" dirty="0" err="1">
                <a:ea typeface="Amatic SC"/>
                <a:cs typeface="Amatic SC"/>
                <a:sym typeface="Amatic SC"/>
              </a:rPr>
              <a:t>n</a:t>
            </a:r>
            <a:r>
              <a:rPr lang="en-US" sz="2600" baseline="-25000" dirty="0" err="1">
                <a:ea typeface="Amatic SC"/>
                <a:cs typeface="Amatic SC"/>
                <a:sym typeface="Amatic SC"/>
              </a:rPr>
              <a:t>k</a:t>
            </a:r>
            <a:r>
              <a:rPr lang="en-US" sz="2600" dirty="0">
                <a:ea typeface="Amatic SC"/>
                <a:cs typeface="Amatic SC"/>
                <a:sym typeface="Amatic SC"/>
              </a:rPr>
              <a:t> choices for the k step (given the previous choices), </a:t>
            </a:r>
          </a:p>
          <a:p>
            <a:pPr marL="800100" lvl="2" indent="0">
              <a:buNone/>
            </a:pPr>
            <a:r>
              <a:rPr lang="en-US" sz="2600" dirty="0">
                <a:ea typeface="Amatic SC"/>
                <a:cs typeface="Amatic SC"/>
                <a:sym typeface="Amatic SC"/>
              </a:rPr>
              <a:t>then the total number of outcomes is </a:t>
            </a:r>
            <a:r>
              <a:rPr lang="en-US" sz="3200" dirty="0">
                <a:ea typeface="Amatic SC"/>
                <a:cs typeface="Amatic SC"/>
                <a:sym typeface="Amatic SC"/>
              </a:rPr>
              <a:t>n</a:t>
            </a:r>
            <a:r>
              <a:rPr lang="en-US" sz="3200" baseline="-25000" dirty="0">
                <a:ea typeface="Amatic SC"/>
                <a:cs typeface="Amatic SC"/>
                <a:sym typeface="Amatic SC"/>
              </a:rPr>
              <a:t>1  </a:t>
            </a:r>
            <a:r>
              <a:rPr lang="en-US" sz="2800" dirty="0">
                <a:ea typeface="Amatic SC"/>
                <a:cs typeface="Amatic SC"/>
                <a:sym typeface="Amatic SC"/>
              </a:rPr>
              <a:t>x</a:t>
            </a:r>
            <a:r>
              <a:rPr lang="en-US" sz="3200" dirty="0">
                <a:ea typeface="Amatic SC"/>
                <a:cs typeface="Amatic SC"/>
                <a:sym typeface="Amatic SC"/>
              </a:rPr>
              <a:t> n</a:t>
            </a:r>
            <a:r>
              <a:rPr lang="en-US" sz="3200" baseline="-25000" dirty="0">
                <a:ea typeface="Amatic SC"/>
                <a:cs typeface="Amatic SC"/>
                <a:sym typeface="Amatic SC"/>
              </a:rPr>
              <a:t>2</a:t>
            </a:r>
            <a:r>
              <a:rPr lang="en-US" sz="3200" dirty="0">
                <a:ea typeface="Amatic SC"/>
                <a:cs typeface="Amatic SC"/>
                <a:sym typeface="Amatic SC"/>
              </a:rPr>
              <a:t> </a:t>
            </a:r>
            <a:r>
              <a:rPr lang="en-US" sz="2800" dirty="0">
                <a:ea typeface="Amatic SC"/>
                <a:cs typeface="Amatic SC"/>
                <a:sym typeface="Amatic SC"/>
              </a:rPr>
              <a:t>x</a:t>
            </a:r>
            <a:r>
              <a:rPr lang="en-US" sz="3200" dirty="0">
                <a:ea typeface="Amatic SC"/>
                <a:cs typeface="Amatic SC"/>
                <a:sym typeface="Amatic SC"/>
              </a:rPr>
              <a:t> … </a:t>
            </a:r>
            <a:r>
              <a:rPr lang="en-US" sz="2800" dirty="0">
                <a:ea typeface="Amatic SC"/>
                <a:cs typeface="Amatic SC"/>
                <a:sym typeface="Amatic SC"/>
              </a:rPr>
              <a:t>x</a:t>
            </a:r>
            <a:r>
              <a:rPr lang="en-US" sz="3200" dirty="0">
                <a:ea typeface="Amatic SC"/>
                <a:cs typeface="Amatic SC"/>
                <a:sym typeface="Amatic SC"/>
              </a:rPr>
              <a:t> </a:t>
            </a:r>
            <a:r>
              <a:rPr lang="en-US" sz="3200" dirty="0" err="1">
                <a:ea typeface="Amatic SC"/>
                <a:cs typeface="Amatic SC"/>
                <a:sym typeface="Amatic SC"/>
              </a:rPr>
              <a:t>n</a:t>
            </a:r>
            <a:r>
              <a:rPr lang="en-US" sz="3200" baseline="-25000" dirty="0" err="1">
                <a:ea typeface="Amatic SC"/>
                <a:cs typeface="Amatic SC"/>
                <a:sym typeface="Amatic SC"/>
              </a:rPr>
              <a:t>k</a:t>
            </a:r>
            <a:endParaRPr lang="en-US" sz="2800" dirty="0">
              <a:solidFill>
                <a:srgbClr val="C00000"/>
              </a:solidFill>
            </a:endParaRPr>
          </a:p>
          <a:p>
            <a:r>
              <a:rPr lang="en-US" sz="2800" dirty="0">
                <a:solidFill>
                  <a:srgbClr val="C00000"/>
                </a:solidFill>
              </a:rPr>
              <a:t>Complementary Counting</a:t>
            </a:r>
            <a:endParaRPr lang="en-US" sz="2800" dirty="0"/>
          </a:p>
          <a:p>
            <a:endParaRPr lang="en-US" sz="2400" dirty="0"/>
          </a:p>
        </p:txBody>
      </p:sp>
      <p:sp>
        <p:nvSpPr>
          <p:cNvPr id="4" name="Slide Number Placeholder 3">
            <a:extLst>
              <a:ext uri="{FF2B5EF4-FFF2-40B4-BE49-F238E27FC236}">
                <a16:creationId xmlns:a16="http://schemas.microsoft.com/office/drawing/2014/main" id="{7DA09802-3834-4D45-87E8-F6032C853013}"/>
              </a:ext>
            </a:extLst>
          </p:cNvPr>
          <p:cNvSpPr>
            <a:spLocks noGrp="1"/>
          </p:cNvSpPr>
          <p:nvPr>
            <p:ph type="sldNum" sz="quarter" idx="12"/>
          </p:nvPr>
        </p:nvSpPr>
        <p:spPr/>
        <p:txBody>
          <a:bodyPr/>
          <a:lstStyle/>
          <a:p>
            <a:fld id="{39E65F0E-D8D0-8548-A870-8F1E432EFAAD}" type="slidenum">
              <a:rPr lang="en-US" smtClean="0"/>
              <a:pPr/>
              <a:t>3</a:t>
            </a:fld>
            <a:endParaRPr lang="en-US" dirty="0"/>
          </a:p>
        </p:txBody>
      </p:sp>
    </p:spTree>
    <p:extLst>
      <p:ext uri="{BB962C8B-B14F-4D97-AF65-F5344CB8AC3E}">
        <p14:creationId xmlns:p14="http://schemas.microsoft.com/office/powerpoint/2010/main" val="1316982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E2B0A-2D71-FCD7-8F7C-3EF6E68455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AB315A-022D-F01A-0EFA-135007107B92}"/>
              </a:ext>
            </a:extLst>
          </p:cNvPr>
          <p:cNvSpPr>
            <a:spLocks noGrp="1"/>
          </p:cNvSpPr>
          <p:nvPr>
            <p:ph type="title"/>
          </p:nvPr>
        </p:nvSpPr>
        <p:spPr/>
        <p:txBody>
          <a:bodyPr/>
          <a:lstStyle/>
          <a:p>
            <a:r>
              <a:rPr lang="en-US" dirty="0"/>
              <a:t>Binomial Theorem: coefficients of C(</a:t>
            </a:r>
            <a:r>
              <a:rPr lang="en-US" dirty="0" err="1"/>
              <a:t>n,k</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3615EE-891F-843C-61A6-B695BE116B5D}"/>
                  </a:ext>
                </a:extLst>
              </p:cNvPr>
              <p:cNvSpPr>
                <a:spLocks noGrp="1"/>
              </p:cNvSpPr>
              <p:nvPr>
                <p:ph idx="1"/>
              </p:nvPr>
            </p:nvSpPr>
            <p:spPr/>
            <p:txBody>
              <a:bodyPr>
                <a:normAutofit/>
              </a:bodyPr>
              <a:lstStyle/>
              <a:p>
                <a:pPr marL="0" indent="0">
                  <a:buNone/>
                </a:pPr>
                <a:r>
                  <a:rPr lang="en-US" dirty="0"/>
                  <a:t>			(</a:t>
                </a:r>
                <a:r>
                  <a:rPr lang="en-US" dirty="0" err="1"/>
                  <a:t>x+y</a:t>
                </a:r>
                <a:r>
                  <a:rPr lang="en-US" dirty="0"/>
                  <a:t>)</a:t>
                </a:r>
                <a:r>
                  <a:rPr lang="en-US" baseline="30000" dirty="0"/>
                  <a:t>n</a:t>
                </a:r>
                <a:r>
                  <a:rPr lang="en-US" dirty="0"/>
                  <a:t>= (</a:t>
                </a:r>
                <a:r>
                  <a:rPr lang="en-US" dirty="0" err="1"/>
                  <a:t>x+y</a:t>
                </a:r>
                <a:r>
                  <a:rPr lang="en-US" dirty="0"/>
                  <a:t>)(</a:t>
                </a:r>
                <a:r>
                  <a:rPr lang="en-US" dirty="0" err="1"/>
                  <a:t>x+y</a:t>
                </a:r>
                <a:r>
                  <a:rPr lang="en-US" dirty="0"/>
                  <a:t>)(</a:t>
                </a:r>
                <a:r>
                  <a:rPr lang="en-US" dirty="0" err="1"/>
                  <a:t>x+y</a:t>
                </a:r>
                <a:r>
                  <a:rPr lang="en-US" dirty="0"/>
                  <a:t>)….(</a:t>
                </a:r>
                <a:r>
                  <a:rPr lang="en-US" dirty="0" err="1"/>
                  <a:t>x+y</a:t>
                </a:r>
                <a:r>
                  <a:rPr lang="en-US" dirty="0"/>
                  <a:t>)</a:t>
                </a:r>
              </a:p>
              <a:p>
                <a:pPr marL="0" indent="0">
                  <a:buNone/>
                </a:pPr>
                <a:endParaRPr lang="en-US" dirty="0"/>
              </a:p>
              <a:p>
                <a:pPr marL="0" indent="0">
                  <a:buNone/>
                </a:pPr>
                <a:r>
                  <a:rPr lang="en-US" sz="2800" dirty="0"/>
                  <a:t>Each term</a:t>
                </a:r>
                <a:r>
                  <a:rPr lang="en-US" sz="2800" b="0" dirty="0"/>
                  <a:t> is of the form </a:t>
                </a:r>
                <a:r>
                  <a:rPr lang="en-US" sz="2800" b="0" dirty="0" err="1"/>
                  <a:t>x</a:t>
                </a:r>
                <a:r>
                  <a:rPr lang="en-US" sz="2800" b="0" baseline="30000" dirty="0" err="1"/>
                  <a:t>k</a:t>
                </a:r>
                <a:r>
                  <a:rPr lang="en-US" sz="2800" b="0" dirty="0" err="1"/>
                  <a:t>y</a:t>
                </a:r>
                <a:r>
                  <a:rPr lang="en-US" sz="2800" b="0" baseline="30000" dirty="0" err="1"/>
                  <a:t>n</a:t>
                </a:r>
                <a:r>
                  <a:rPr lang="en-US" sz="2800" b="0" baseline="30000" dirty="0"/>
                  <a:t>-k</a:t>
                </a:r>
                <a:r>
                  <a:rPr lang="en-US" sz="2800" b="0" dirty="0">
                    <a:latin typeface="Cambria Math" panose="02040503050406030204" pitchFamily="18" charset="0"/>
                  </a:rPr>
                  <a:t>, </a:t>
                </a:r>
                <a:r>
                  <a:rPr lang="en-US" sz="2800" b="0" dirty="0"/>
                  <a:t>since each term is is made by multiplying exactly n variables, either x or y.</a:t>
                </a:r>
                <a:endParaRPr lang="en-US" sz="2800" b="0"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sz="2800" b="0" dirty="0"/>
                  <a:t>How many times do we </a:t>
                </a:r>
                <a:r>
                  <a:rPr lang="en-US" sz="2800" dirty="0"/>
                  <a:t>get </a:t>
                </a:r>
                <a:r>
                  <a:rPr lang="en-US" sz="2800" dirty="0" err="1"/>
                  <a:t>x</a:t>
                </a:r>
                <a:r>
                  <a:rPr lang="en-US" sz="2800" baseline="30000" dirty="0" err="1"/>
                  <a:t>k</a:t>
                </a:r>
                <a:r>
                  <a:rPr lang="en-US" sz="2800" dirty="0" err="1"/>
                  <a:t>y</a:t>
                </a:r>
                <a:r>
                  <a:rPr lang="en-US" sz="2800" baseline="30000" dirty="0" err="1"/>
                  <a:t>n</a:t>
                </a:r>
                <a:r>
                  <a:rPr lang="en-US" sz="2800" baseline="30000" dirty="0"/>
                  <a:t>-k</a:t>
                </a:r>
                <a:r>
                  <a:rPr lang="en-US" sz="2800" dirty="0"/>
                  <a:t> ? </a:t>
                </a:r>
              </a:p>
              <a:p>
                <a:pPr marL="0" indent="0">
                  <a:buNone/>
                </a:pPr>
                <a:r>
                  <a:rPr lang="en-US" sz="2800" dirty="0"/>
                  <a:t>The number of ways to choose k of the n “x variables” we multiply  together. The rest will be y’s.  </a:t>
                </a:r>
              </a:p>
              <a:p>
                <a:pPr marL="0" indent="0">
                  <a:buNone/>
                </a:pPr>
                <a14:m>
                  <m:oMathPara xmlns:m="http://schemas.openxmlformats.org/officeDocument/2006/math">
                    <m:oMathParaPr>
                      <m:jc m:val="centerGroup"/>
                    </m:oMathParaPr>
                    <m:oMath xmlns:m="http://schemas.openxmlformats.org/officeDocument/2006/math">
                      <m:d>
                        <m:dPr>
                          <m:ctrlPr>
                            <a:rPr lang="en-US" sz="2800" i="1">
                              <a:solidFill>
                                <a:srgbClr val="0070C0"/>
                              </a:solidFill>
                              <a:latin typeface="Cambria Math" panose="02040503050406030204" pitchFamily="18" charset="0"/>
                              <a:ea typeface="Helvetica" charset="0"/>
                              <a:cs typeface="Helvetica" charset="0"/>
                            </a:rPr>
                          </m:ctrlPr>
                        </m:dPr>
                        <m:e>
                          <m:f>
                            <m:fPr>
                              <m:type m:val="noBar"/>
                              <m:ctrlPr>
                                <a:rPr lang="en-US" sz="2800" i="1">
                                  <a:solidFill>
                                    <a:srgbClr val="0070C0"/>
                                  </a:solidFill>
                                  <a:latin typeface="Cambria Math" panose="02040503050406030204" pitchFamily="18" charset="0"/>
                                  <a:ea typeface="Helvetica" charset="0"/>
                                  <a:cs typeface="Helvetica" charset="0"/>
                                </a:rPr>
                              </m:ctrlPr>
                            </m:fPr>
                            <m:num>
                              <m:r>
                                <a:rPr lang="en-US" sz="2800" i="1">
                                  <a:solidFill>
                                    <a:srgbClr val="0070C0"/>
                                  </a:solidFill>
                                  <a:latin typeface="Cambria Math" panose="02040503050406030204" pitchFamily="18" charset="0"/>
                                  <a:ea typeface="Helvetica" charset="0"/>
                                  <a:cs typeface="Helvetica" charset="0"/>
                                </a:rPr>
                                <m:t>𝑛</m:t>
                              </m:r>
                            </m:num>
                            <m:den>
                              <m:r>
                                <a:rPr lang="en-US" sz="2800" i="1">
                                  <a:solidFill>
                                    <a:srgbClr val="0070C0"/>
                                  </a:solidFill>
                                  <a:latin typeface="Cambria Math" panose="02040503050406030204" pitchFamily="18" charset="0"/>
                                  <a:ea typeface="Helvetica" charset="0"/>
                                  <a:cs typeface="Helvetica" charset="0"/>
                                </a:rPr>
                                <m:t>𝑘</m:t>
                              </m:r>
                            </m:den>
                          </m:f>
                        </m:e>
                      </m:d>
                      <m:r>
                        <a:rPr lang="en-US" sz="2800" i="1">
                          <a:solidFill>
                            <a:srgbClr val="0070C0"/>
                          </a:solidFill>
                          <a:latin typeface="Cambria Math" panose="02040503050406030204" pitchFamily="18" charset="0"/>
                          <a:ea typeface="Helvetica" charset="0"/>
                          <a:cs typeface="Helvetica" charset="0"/>
                        </a:rPr>
                        <m:t>=</m:t>
                      </m:r>
                      <m:d>
                        <m:dPr>
                          <m:ctrlPr>
                            <a:rPr lang="en-US" sz="2800" i="1">
                              <a:solidFill>
                                <a:srgbClr val="0070C0"/>
                              </a:solidFill>
                              <a:latin typeface="Cambria Math" panose="02040503050406030204" pitchFamily="18" charset="0"/>
                              <a:ea typeface="Helvetica" charset="0"/>
                              <a:cs typeface="Helvetica" charset="0"/>
                            </a:rPr>
                          </m:ctrlPr>
                        </m:dPr>
                        <m:e>
                          <m:f>
                            <m:fPr>
                              <m:type m:val="noBar"/>
                              <m:ctrlPr>
                                <a:rPr lang="en-US" sz="2800" i="1">
                                  <a:solidFill>
                                    <a:srgbClr val="0070C0"/>
                                  </a:solidFill>
                                  <a:latin typeface="Cambria Math" panose="02040503050406030204" pitchFamily="18" charset="0"/>
                                  <a:ea typeface="Helvetica" charset="0"/>
                                  <a:cs typeface="Helvetica" charset="0"/>
                                </a:rPr>
                              </m:ctrlPr>
                            </m:fPr>
                            <m:num>
                              <m:r>
                                <a:rPr lang="en-US" sz="2800" i="1">
                                  <a:solidFill>
                                    <a:srgbClr val="0070C0"/>
                                  </a:solidFill>
                                  <a:latin typeface="Cambria Math" panose="02040503050406030204" pitchFamily="18" charset="0"/>
                                  <a:ea typeface="Helvetica" charset="0"/>
                                  <a:cs typeface="Helvetica" charset="0"/>
                                </a:rPr>
                                <m:t>𝑛</m:t>
                              </m:r>
                            </m:num>
                            <m:den>
                              <m:r>
                                <a:rPr lang="en-US" sz="2800" i="1">
                                  <a:solidFill>
                                    <a:srgbClr val="0070C0"/>
                                  </a:solidFill>
                                  <a:latin typeface="Cambria Math" panose="02040503050406030204" pitchFamily="18" charset="0"/>
                                  <a:ea typeface="Helvetica" charset="0"/>
                                  <a:cs typeface="Helvetica" charset="0"/>
                                </a:rPr>
                                <m:t>𝑛</m:t>
                              </m:r>
                              <m:r>
                                <a:rPr lang="en-US" sz="2800" i="1">
                                  <a:solidFill>
                                    <a:srgbClr val="0070C0"/>
                                  </a:solidFill>
                                  <a:latin typeface="Cambria Math" panose="02040503050406030204" pitchFamily="18" charset="0"/>
                                  <a:ea typeface="Helvetica" charset="0"/>
                                  <a:cs typeface="Helvetica" charset="0"/>
                                </a:rPr>
                                <m:t>−</m:t>
                              </m:r>
                              <m:r>
                                <a:rPr lang="en-US" sz="2800" i="1">
                                  <a:solidFill>
                                    <a:srgbClr val="0070C0"/>
                                  </a:solidFill>
                                  <a:latin typeface="Cambria Math" panose="02040503050406030204" pitchFamily="18" charset="0"/>
                                  <a:ea typeface="Helvetica" charset="0"/>
                                  <a:cs typeface="Helvetica" charset="0"/>
                                </a:rPr>
                                <m:t>𝑘</m:t>
                              </m:r>
                            </m:den>
                          </m:f>
                        </m:e>
                      </m:d>
                    </m:oMath>
                  </m:oMathPara>
                </a14:m>
                <a:endParaRPr lang="en-US" sz="2800" dirty="0"/>
              </a:p>
            </p:txBody>
          </p:sp>
        </mc:Choice>
        <mc:Fallback xmlns="">
          <p:sp>
            <p:nvSpPr>
              <p:cNvPr id="3" name="Content Placeholder 2">
                <a:extLst>
                  <a:ext uri="{FF2B5EF4-FFF2-40B4-BE49-F238E27FC236}">
                    <a16:creationId xmlns:a16="http://schemas.microsoft.com/office/drawing/2014/main" id="{AF3615EE-891F-843C-61A6-B695BE116B5D}"/>
                  </a:ext>
                </a:extLst>
              </p:cNvPr>
              <p:cNvSpPr>
                <a:spLocks noGrp="1" noRot="1" noChangeAspect="1" noMove="1" noResize="1" noEditPoints="1" noAdjustHandles="1" noChangeArrowheads="1" noChangeShapeType="1" noTextEdit="1"/>
              </p:cNvSpPr>
              <p:nvPr>
                <p:ph idx="1"/>
              </p:nvPr>
            </p:nvSpPr>
            <p:spPr>
              <a:blipFill>
                <a:blip r:embed="rId3"/>
                <a:stretch>
                  <a:fillRect l="-1272" t="-1538" r="-80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1630A51-2897-A48C-8E12-B025B83DF0E2}"/>
              </a:ext>
            </a:extLst>
          </p:cNvPr>
          <p:cNvSpPr>
            <a:spLocks noGrp="1"/>
          </p:cNvSpPr>
          <p:nvPr>
            <p:ph type="sldNum" sz="quarter" idx="12"/>
          </p:nvPr>
        </p:nvSpPr>
        <p:spPr/>
        <p:txBody>
          <a:bodyPr/>
          <a:lstStyle/>
          <a:p>
            <a:fld id="{39E65F0E-D8D0-8548-A870-8F1E432EFAAD}" type="slidenum">
              <a:rPr lang="en-US" smtClean="0"/>
              <a:pPr/>
              <a:t>30</a:t>
            </a:fld>
            <a:endParaRPr lang="en-US"/>
          </a:p>
        </p:txBody>
      </p:sp>
    </p:spTree>
    <p:extLst>
      <p:ext uri="{BB962C8B-B14F-4D97-AF65-F5344CB8AC3E}">
        <p14:creationId xmlns:p14="http://schemas.microsoft.com/office/powerpoint/2010/main" val="161266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395E-9CB1-C347-8A3F-D16EE0713304}"/>
              </a:ext>
            </a:extLst>
          </p:cNvPr>
          <p:cNvSpPr>
            <a:spLocks noGrp="1"/>
          </p:cNvSpPr>
          <p:nvPr>
            <p:ph type="title"/>
          </p:nvPr>
        </p:nvSpPr>
        <p:spPr/>
        <p:txBody>
          <a:bodyPr/>
          <a:lstStyle/>
          <a:p>
            <a:r>
              <a:rPr lang="en-US" dirty="0"/>
              <a:t>Binomial Theorem</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FD20D819-A8F9-A549-8F64-48C3E3EBC77F}"/>
                  </a:ext>
                </a:extLst>
              </p:cNvPr>
              <p:cNvSpPr txBox="1">
                <a:spLocks/>
              </p:cNvSpPr>
              <p:nvPr/>
            </p:nvSpPr>
            <p:spPr>
              <a:xfrm>
                <a:off x="609600" y="1367784"/>
                <a:ext cx="10855279" cy="2674827"/>
              </a:xfrm>
              <a:prstGeom prst="rect">
                <a:avLst/>
              </a:prstGeom>
              <a:ln>
                <a:solidFill>
                  <a:srgbClr val="C00000"/>
                </a:solidFill>
                <a:prstDash val="sysDash"/>
              </a:ln>
            </p:spPr>
            <p:txBody>
              <a:bodyPr vert="horz" lIns="182880" tIns="182880" rIns="182880" bIns="182880" rtlCol="0" anchor="ctr">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rgbClr val="C00000"/>
                    </a:solidFill>
                  </a:rPr>
                  <a:t>Theorem. </a:t>
                </a:r>
                <a:r>
                  <a:rPr lang="en-US" dirty="0"/>
                  <a:t>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r>
                      <a:rPr lang="en-US" b="0" i="1"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oMath>
                </a14:m>
                <a:r>
                  <a:rPr lang="en-US" dirty="0"/>
                  <a:t> a positive integer. Then,</a:t>
                </a:r>
              </a:p>
              <a:p>
                <a:pPr marL="0" indent="0">
                  <a:lnSpc>
                    <a:spcPct val="120000"/>
                  </a:lnSpc>
                  <a:buNone/>
                </a:pPr>
                <a14:m>
                  <m:oMathPara xmlns:m="http://schemas.openxmlformats.org/officeDocument/2006/math">
                    <m:oMathParaPr>
                      <m:jc m:val="centerGroup"/>
                    </m:oMathParaPr>
                    <m:oMath xmlns:m="http://schemas.openxmlformats.org/officeDocument/2006/math">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e>
                          </m:d>
                        </m:e>
                        <m:sup>
                          <m:r>
                            <a:rPr lang="en-US" b="0" i="1" smtClean="0">
                              <a:solidFill>
                                <a:srgbClr val="0070C0"/>
                              </a:solidFill>
                              <a:latin typeface="Cambria Math" panose="02040503050406030204" pitchFamily="18" charset="0"/>
                            </a:rPr>
                            <m:t>𝑛</m:t>
                          </m:r>
                        </m:sup>
                      </m:sSup>
                      <m:r>
                        <a:rPr lang="en-US" i="1" smtClean="0">
                          <a:solidFill>
                            <a:srgbClr val="0070C0"/>
                          </a:solidFill>
                          <a:latin typeface="Cambria Math" panose="02040503050406030204" pitchFamily="18" charset="0"/>
                        </a:rPr>
                        <m:t>=</m:t>
                      </m:r>
                      <m:nary>
                        <m:naryPr>
                          <m:chr m:val="∑"/>
                          <m:ctrlPr>
                            <a:rPr lang="en-US" i="1">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𝑘</m:t>
                          </m:r>
                          <m:r>
                            <a:rPr lang="en-US" i="1">
                              <a:solidFill>
                                <a:srgbClr val="0070C0"/>
                              </a:solidFill>
                              <a:latin typeface="Cambria Math" panose="02040503050406030204" pitchFamily="18" charset="0"/>
                            </a:rPr>
                            <m:t>=0</m:t>
                          </m:r>
                        </m:sub>
                        <m:sup>
                          <m:r>
                            <a:rPr lang="en-US" i="1">
                              <a:solidFill>
                                <a:srgbClr val="0070C0"/>
                              </a:solidFill>
                              <a:latin typeface="Cambria Math" panose="02040503050406030204" pitchFamily="18" charset="0"/>
                            </a:rPr>
                            <m:t>𝑛</m:t>
                          </m:r>
                        </m:sup>
                        <m:e>
                          <m:d>
                            <m:dPr>
                              <m:ctrlPr>
                                <a:rPr lang="en-US" i="1">
                                  <a:solidFill>
                                    <a:srgbClr val="0070C0"/>
                                  </a:solidFill>
                                  <a:latin typeface="Cambria Math" panose="02040503050406030204" pitchFamily="18" charset="0"/>
                                </a:rPr>
                              </m:ctrlPr>
                            </m:dPr>
                            <m:e>
                              <m:f>
                                <m:fPr>
                                  <m:type m:val="noBa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𝑛</m:t>
                                  </m:r>
                                </m:num>
                                <m:den>
                                  <m:r>
                                    <a:rPr lang="en-US" i="1">
                                      <a:solidFill>
                                        <a:srgbClr val="0070C0"/>
                                      </a:solidFill>
                                      <a:latin typeface="Cambria Math" panose="02040503050406030204" pitchFamily="18" charset="0"/>
                                    </a:rPr>
                                    <m:t>𝑘</m:t>
                                  </m:r>
                                </m:den>
                              </m:f>
                            </m:e>
                          </m:d>
                          <m:sSup>
                            <m:sSupPr>
                              <m:ctrlPr>
                                <a:rPr lang="en-US" i="1">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i="1">
                                  <a:solidFill>
                                    <a:srgbClr val="0070C0"/>
                                  </a:solidFill>
                                  <a:latin typeface="Cambria Math" panose="02040503050406030204" pitchFamily="18" charset="0"/>
                                </a:rPr>
                                <m:t>𝑘</m:t>
                              </m:r>
                            </m:sup>
                          </m:sSup>
                          <m:sSup>
                            <m:sSupPr>
                              <m:ctrlPr>
                                <a:rPr lang="en-US" i="1">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𝑦</m:t>
                              </m:r>
                            </m:e>
                            <m:sup>
                              <m:r>
                                <a:rPr lang="en-US" i="1">
                                  <a:solidFill>
                                    <a:srgbClr val="0070C0"/>
                                  </a:solidFill>
                                  <a:latin typeface="Cambria Math" panose="02040503050406030204" pitchFamily="18" charset="0"/>
                                </a:rPr>
                                <m:t>𝑛</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𝑘</m:t>
                              </m:r>
                            </m:sup>
                          </m:sSup>
                        </m:e>
                      </m:nary>
                    </m:oMath>
                  </m:oMathPara>
                </a14:m>
                <a:endParaRPr lang="en-US" dirty="0"/>
              </a:p>
            </p:txBody>
          </p:sp>
        </mc:Choice>
        <mc:Fallback xmlns="">
          <p:sp>
            <p:nvSpPr>
              <p:cNvPr id="12" name="Content Placeholder 2">
                <a:extLst>
                  <a:ext uri="{FF2B5EF4-FFF2-40B4-BE49-F238E27FC236}">
                    <a16:creationId xmlns:a16="http://schemas.microsoft.com/office/drawing/2014/main" id="{FD20D819-A8F9-A549-8F64-48C3E3EBC77F}"/>
                  </a:ext>
                </a:extLst>
              </p:cNvPr>
              <p:cNvSpPr txBox="1">
                <a:spLocks noRot="1" noChangeAspect="1" noMove="1" noResize="1" noEditPoints="1" noAdjustHandles="1" noChangeArrowheads="1" noChangeShapeType="1" noTextEdit="1"/>
              </p:cNvSpPr>
              <p:nvPr/>
            </p:nvSpPr>
            <p:spPr>
              <a:xfrm>
                <a:off x="609600" y="1367784"/>
                <a:ext cx="10855279" cy="2674827"/>
              </a:xfrm>
              <a:prstGeom prst="rect">
                <a:avLst/>
              </a:prstGeom>
              <a:blipFill>
                <a:blip r:embed="rId3"/>
                <a:stretch>
                  <a:fillRect l="-467" t="-21698" b="-80660"/>
                </a:stretch>
              </a:blipFill>
              <a:ln>
                <a:solidFill>
                  <a:srgbClr val="C00000"/>
                </a:solidFill>
                <a:prstDash val="sysDash"/>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B87554F-DAF4-7E43-B42D-7C37B35F21F7}"/>
              </a:ext>
            </a:extLst>
          </p:cNvPr>
          <p:cNvSpPr>
            <a:spLocks noGrp="1"/>
          </p:cNvSpPr>
          <p:nvPr>
            <p:ph type="sldNum" sz="quarter" idx="12"/>
          </p:nvPr>
        </p:nvSpPr>
        <p:spPr/>
        <p:txBody>
          <a:bodyPr/>
          <a:lstStyle/>
          <a:p>
            <a:fld id="{39E65F0E-D8D0-8548-A870-8F1E432EFAAD}" type="slidenum">
              <a:rPr lang="en-US" smtClean="0"/>
              <a:pPr/>
              <a:t>31</a:t>
            </a:fld>
            <a:endParaRPr lang="en-US"/>
          </a:p>
        </p:txBody>
      </p:sp>
    </p:spTree>
    <p:extLst>
      <p:ext uri="{BB962C8B-B14F-4D97-AF65-F5344CB8AC3E}">
        <p14:creationId xmlns:p14="http://schemas.microsoft.com/office/powerpoint/2010/main" val="421003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395E-9CB1-C347-8A3F-D16EE0713304}"/>
              </a:ext>
            </a:extLst>
          </p:cNvPr>
          <p:cNvSpPr>
            <a:spLocks noGrp="1"/>
          </p:cNvSpPr>
          <p:nvPr>
            <p:ph type="title"/>
          </p:nvPr>
        </p:nvSpPr>
        <p:spPr/>
        <p:txBody>
          <a:bodyPr/>
          <a:lstStyle/>
          <a:p>
            <a:r>
              <a:rPr lang="en-US" dirty="0"/>
              <a:t>Binomial Theorem – a corollary</a:t>
            </a:r>
          </a:p>
        </p:txBody>
      </p:sp>
      <p:sp>
        <p:nvSpPr>
          <p:cNvPr id="4" name="Slide Number Placeholder 3">
            <a:extLst>
              <a:ext uri="{FF2B5EF4-FFF2-40B4-BE49-F238E27FC236}">
                <a16:creationId xmlns:a16="http://schemas.microsoft.com/office/drawing/2014/main" id="{6B87554F-DAF4-7E43-B42D-7C37B35F21F7}"/>
              </a:ext>
            </a:extLst>
          </p:cNvPr>
          <p:cNvSpPr>
            <a:spLocks noGrp="1"/>
          </p:cNvSpPr>
          <p:nvPr>
            <p:ph type="sldNum" sz="quarter" idx="12"/>
          </p:nvPr>
        </p:nvSpPr>
        <p:spPr/>
        <p:txBody>
          <a:bodyPr/>
          <a:lstStyle/>
          <a:p>
            <a:fld id="{39E65F0E-D8D0-8548-A870-8F1E432EFAAD}" type="slidenum">
              <a:rPr lang="en-US" smtClean="0"/>
              <a:pPr/>
              <a:t>32</a:t>
            </a:fld>
            <a:endParaRPr lang="en-US"/>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FD20D819-A8F9-A549-8F64-48C3E3EBC77F}"/>
                  </a:ext>
                </a:extLst>
              </p:cNvPr>
              <p:cNvSpPr txBox="1">
                <a:spLocks/>
              </p:cNvSpPr>
              <p:nvPr/>
            </p:nvSpPr>
            <p:spPr>
              <a:xfrm>
                <a:off x="609600" y="1367784"/>
                <a:ext cx="10855279" cy="2674827"/>
              </a:xfrm>
              <a:prstGeom prst="rect">
                <a:avLst/>
              </a:prstGeom>
              <a:ln>
                <a:solidFill>
                  <a:srgbClr val="C00000"/>
                </a:solidFill>
                <a:prstDash val="sysDash"/>
              </a:ln>
            </p:spPr>
            <p:txBody>
              <a:bodyPr vert="horz" lIns="182880" tIns="182880" rIns="182880" bIns="182880" rtlCol="0" anchor="ctr">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rgbClr val="C00000"/>
                    </a:solidFill>
                  </a:rPr>
                  <a:t>Theorem. </a:t>
                </a:r>
                <a:r>
                  <a:rPr lang="en-US" dirty="0"/>
                  <a:t>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r>
                      <a:rPr lang="en-US" b="0" i="1" smtClean="0">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ℕ</m:t>
                    </m:r>
                  </m:oMath>
                </a14:m>
                <a:r>
                  <a:rPr lang="en-US" dirty="0"/>
                  <a:t> a positive integer. Then,</a:t>
                </a:r>
              </a:p>
              <a:p>
                <a:pPr marL="0" indent="0">
                  <a:lnSpc>
                    <a:spcPct val="120000"/>
                  </a:lnSpc>
                  <a:buNone/>
                </a:pPr>
                <a14:m>
                  <m:oMathPara xmlns:m="http://schemas.openxmlformats.org/officeDocument/2006/math">
                    <m:oMathParaPr>
                      <m:jc m:val="centerGroup"/>
                    </m:oMathParaPr>
                    <m:oMath xmlns:m="http://schemas.openxmlformats.org/officeDocument/2006/math">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𝑦</m:t>
                              </m:r>
                            </m:e>
                          </m:d>
                        </m:e>
                        <m:sup>
                          <m:r>
                            <a:rPr lang="en-US" b="0" i="1" smtClean="0">
                              <a:solidFill>
                                <a:srgbClr val="0070C0"/>
                              </a:solidFill>
                              <a:latin typeface="Cambria Math" panose="02040503050406030204" pitchFamily="18" charset="0"/>
                            </a:rPr>
                            <m:t>𝑛</m:t>
                          </m:r>
                        </m:sup>
                      </m:sSup>
                      <m:r>
                        <a:rPr lang="en-US" i="1" smtClean="0">
                          <a:solidFill>
                            <a:srgbClr val="0070C0"/>
                          </a:solidFill>
                          <a:latin typeface="Cambria Math" panose="02040503050406030204" pitchFamily="18" charset="0"/>
                        </a:rPr>
                        <m:t>=</m:t>
                      </m:r>
                      <m:nary>
                        <m:naryPr>
                          <m:chr m:val="∑"/>
                          <m:ctrlPr>
                            <a:rPr lang="en-US" i="1">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𝑘</m:t>
                          </m:r>
                          <m:r>
                            <a:rPr lang="en-US" i="1">
                              <a:solidFill>
                                <a:srgbClr val="0070C0"/>
                              </a:solidFill>
                              <a:latin typeface="Cambria Math" panose="02040503050406030204" pitchFamily="18" charset="0"/>
                            </a:rPr>
                            <m:t>=0</m:t>
                          </m:r>
                        </m:sub>
                        <m:sup>
                          <m:r>
                            <a:rPr lang="en-US" i="1">
                              <a:solidFill>
                                <a:srgbClr val="0070C0"/>
                              </a:solidFill>
                              <a:latin typeface="Cambria Math" panose="02040503050406030204" pitchFamily="18" charset="0"/>
                            </a:rPr>
                            <m:t>𝑛</m:t>
                          </m:r>
                        </m:sup>
                        <m:e>
                          <m:d>
                            <m:dPr>
                              <m:ctrlPr>
                                <a:rPr lang="en-US" i="1">
                                  <a:solidFill>
                                    <a:srgbClr val="0070C0"/>
                                  </a:solidFill>
                                  <a:latin typeface="Cambria Math" panose="02040503050406030204" pitchFamily="18" charset="0"/>
                                </a:rPr>
                              </m:ctrlPr>
                            </m:dPr>
                            <m:e>
                              <m:f>
                                <m:fPr>
                                  <m:type m:val="noBa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𝑛</m:t>
                                  </m:r>
                                </m:num>
                                <m:den>
                                  <m:r>
                                    <a:rPr lang="en-US" i="1">
                                      <a:solidFill>
                                        <a:srgbClr val="0070C0"/>
                                      </a:solidFill>
                                      <a:latin typeface="Cambria Math" panose="02040503050406030204" pitchFamily="18" charset="0"/>
                                    </a:rPr>
                                    <m:t>𝑘</m:t>
                                  </m:r>
                                </m:den>
                              </m:f>
                            </m:e>
                          </m:d>
                          <m:sSup>
                            <m:sSupPr>
                              <m:ctrlPr>
                                <a:rPr lang="en-US" i="1">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𝑥</m:t>
                              </m:r>
                            </m:e>
                            <m:sup>
                              <m:r>
                                <a:rPr lang="en-US" i="1">
                                  <a:solidFill>
                                    <a:srgbClr val="0070C0"/>
                                  </a:solidFill>
                                  <a:latin typeface="Cambria Math" panose="02040503050406030204" pitchFamily="18" charset="0"/>
                                </a:rPr>
                                <m:t>𝑘</m:t>
                              </m:r>
                            </m:sup>
                          </m:sSup>
                          <m:sSup>
                            <m:sSupPr>
                              <m:ctrlPr>
                                <a:rPr lang="en-US" i="1">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𝑦</m:t>
                              </m:r>
                            </m:e>
                            <m:sup>
                              <m:r>
                                <a:rPr lang="en-US" i="1">
                                  <a:solidFill>
                                    <a:srgbClr val="0070C0"/>
                                  </a:solidFill>
                                  <a:latin typeface="Cambria Math" panose="02040503050406030204" pitchFamily="18" charset="0"/>
                                </a:rPr>
                                <m:t>𝑛</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𝑘</m:t>
                              </m:r>
                            </m:sup>
                          </m:sSup>
                        </m:e>
                      </m:nary>
                    </m:oMath>
                  </m:oMathPara>
                </a14:m>
                <a:endParaRPr lang="en-US" dirty="0"/>
              </a:p>
            </p:txBody>
          </p:sp>
        </mc:Choice>
        <mc:Fallback xmlns="">
          <p:sp>
            <p:nvSpPr>
              <p:cNvPr id="12" name="Content Placeholder 2">
                <a:extLst>
                  <a:ext uri="{FF2B5EF4-FFF2-40B4-BE49-F238E27FC236}">
                    <a16:creationId xmlns:a16="http://schemas.microsoft.com/office/drawing/2014/main" id="{FD20D819-A8F9-A549-8F64-48C3E3EBC77F}"/>
                  </a:ext>
                </a:extLst>
              </p:cNvPr>
              <p:cNvSpPr txBox="1">
                <a:spLocks noRot="1" noChangeAspect="1" noMove="1" noResize="1" noEditPoints="1" noAdjustHandles="1" noChangeArrowheads="1" noChangeShapeType="1" noTextEdit="1"/>
              </p:cNvSpPr>
              <p:nvPr/>
            </p:nvSpPr>
            <p:spPr>
              <a:xfrm>
                <a:off x="609600" y="1367784"/>
                <a:ext cx="10855279" cy="2674827"/>
              </a:xfrm>
              <a:prstGeom prst="rect">
                <a:avLst/>
              </a:prstGeom>
              <a:blipFill>
                <a:blip r:embed="rId3"/>
                <a:stretch>
                  <a:fillRect l="-467" t="-21698" b="-80660"/>
                </a:stretch>
              </a:blipFill>
              <a:ln>
                <a:solidFill>
                  <a:srgbClr val="C00000"/>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6C62F6D5-EE5B-AE43-A0EC-30FFD3D2F9D6}"/>
                  </a:ext>
                </a:extLst>
              </p:cNvPr>
              <p:cNvSpPr txBox="1">
                <a:spLocks/>
              </p:cNvSpPr>
              <p:nvPr/>
            </p:nvSpPr>
            <p:spPr>
              <a:xfrm>
                <a:off x="609600" y="4531068"/>
                <a:ext cx="2915653" cy="1747210"/>
              </a:xfrm>
              <a:prstGeom prst="rect">
                <a:avLst/>
              </a:prstGeom>
              <a:ln>
                <a:solidFill>
                  <a:srgbClr val="008F21"/>
                </a:solidFill>
                <a:prstDash val="sysDash"/>
              </a:ln>
            </p:spPr>
            <p:txBody>
              <a:bodyPr vert="horz" wrap="square" lIns="182880" tIns="182880" rIns="182880" bIns="182880" rtlCol="0">
                <a:spAutoFit/>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a:solidFill>
                      <a:srgbClr val="008F21"/>
                    </a:solidFill>
                  </a:rPr>
                  <a:t>Corollary</a:t>
                </a:r>
                <a:endParaRPr lang="en-US" sz="2800"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nary>
                        <m:naryPr>
                          <m:chr m:val="∑"/>
                          <m:ctrlPr>
                            <a:rPr lang="en-US" sz="2400" i="1">
                              <a:solidFill>
                                <a:srgbClr val="0070C0"/>
                              </a:solidFill>
                              <a:latin typeface="Cambria Math" panose="02040503050406030204" pitchFamily="18" charset="0"/>
                            </a:rPr>
                          </m:ctrlPr>
                        </m:naryPr>
                        <m:sub>
                          <m:r>
                            <a:rPr lang="en-US" sz="2400" i="1">
                              <a:solidFill>
                                <a:srgbClr val="0070C0"/>
                              </a:solidFill>
                              <a:latin typeface="Cambria Math" panose="02040503050406030204" pitchFamily="18" charset="0"/>
                            </a:rPr>
                            <m:t>𝑘</m:t>
                          </m:r>
                          <m:r>
                            <a:rPr lang="en-US" sz="2400" i="1">
                              <a:solidFill>
                                <a:srgbClr val="0070C0"/>
                              </a:solidFill>
                              <a:latin typeface="Cambria Math" panose="02040503050406030204" pitchFamily="18" charset="0"/>
                            </a:rPr>
                            <m:t>=0</m:t>
                          </m:r>
                        </m:sub>
                        <m:sup>
                          <m:r>
                            <a:rPr lang="en-US" sz="2400" i="1">
                              <a:solidFill>
                                <a:srgbClr val="0070C0"/>
                              </a:solidFill>
                              <a:latin typeface="Cambria Math" panose="02040503050406030204" pitchFamily="18" charset="0"/>
                            </a:rPr>
                            <m:t>𝑛</m:t>
                          </m:r>
                        </m:sup>
                        <m:e>
                          <m:d>
                            <m:dPr>
                              <m:ctrlPr>
                                <a:rPr lang="en-US" sz="2400" i="1">
                                  <a:solidFill>
                                    <a:srgbClr val="0070C0"/>
                                  </a:solidFill>
                                  <a:latin typeface="Cambria Math" panose="02040503050406030204" pitchFamily="18" charset="0"/>
                                </a:rPr>
                              </m:ctrlPr>
                            </m:dPr>
                            <m:e>
                              <m:f>
                                <m:fPr>
                                  <m:type m:val="noBa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rPr>
                                    <m:t>𝑛</m:t>
                                  </m:r>
                                </m:num>
                                <m:den>
                                  <m:r>
                                    <a:rPr lang="en-US" sz="2400" i="1">
                                      <a:solidFill>
                                        <a:srgbClr val="0070C0"/>
                                      </a:solidFill>
                                      <a:latin typeface="Cambria Math" panose="02040503050406030204" pitchFamily="18" charset="0"/>
                                    </a:rPr>
                                    <m:t>𝑘</m:t>
                                  </m:r>
                                </m:den>
                              </m:f>
                            </m:e>
                          </m:d>
                          <m:r>
                            <a:rPr lang="en-US" sz="2400" b="0" i="1" smtClean="0">
                              <a:solidFill>
                                <a:srgbClr val="0070C0"/>
                              </a:solidFill>
                              <a:latin typeface="Cambria Math" panose="02040503050406030204" pitchFamily="18" charset="0"/>
                            </a:rPr>
                            <m:t>=</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2</m:t>
                              </m:r>
                            </m:e>
                            <m:sup>
                              <m:r>
                                <a:rPr lang="en-US" sz="2400" b="0" i="1" smtClean="0">
                                  <a:solidFill>
                                    <a:srgbClr val="0070C0"/>
                                  </a:solidFill>
                                  <a:latin typeface="Cambria Math" panose="02040503050406030204" pitchFamily="18" charset="0"/>
                                </a:rPr>
                                <m:t>𝑛</m:t>
                              </m:r>
                            </m:sup>
                          </m:sSup>
                        </m:e>
                      </m:nary>
                    </m:oMath>
                  </m:oMathPara>
                </a14:m>
                <a:endParaRPr lang="en-US" sz="2400" b="1" dirty="0">
                  <a:solidFill>
                    <a:srgbClr val="008F21"/>
                  </a:solidFill>
                </a:endParaRPr>
              </a:p>
            </p:txBody>
          </p:sp>
        </mc:Choice>
        <mc:Fallback xmlns="">
          <p:sp>
            <p:nvSpPr>
              <p:cNvPr id="13" name="Content Placeholder 2">
                <a:extLst>
                  <a:ext uri="{FF2B5EF4-FFF2-40B4-BE49-F238E27FC236}">
                    <a16:creationId xmlns:a16="http://schemas.microsoft.com/office/drawing/2014/main" id="{6C62F6D5-EE5B-AE43-A0EC-30FFD3D2F9D6}"/>
                  </a:ext>
                </a:extLst>
              </p:cNvPr>
              <p:cNvSpPr txBox="1">
                <a:spLocks noRot="1" noChangeAspect="1" noMove="1" noResize="1" noEditPoints="1" noAdjustHandles="1" noChangeArrowheads="1" noChangeShapeType="1" noTextEdit="1"/>
              </p:cNvSpPr>
              <p:nvPr/>
            </p:nvSpPr>
            <p:spPr>
              <a:xfrm>
                <a:off x="609600" y="4531068"/>
                <a:ext cx="2915653" cy="1747210"/>
              </a:xfrm>
              <a:prstGeom prst="rect">
                <a:avLst/>
              </a:prstGeom>
              <a:blipFill>
                <a:blip r:embed="rId4"/>
                <a:stretch>
                  <a:fillRect l="-18182" t="-38849" b="-94245"/>
                </a:stretch>
              </a:blipFill>
              <a:ln>
                <a:solidFill>
                  <a:srgbClr val="008F2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E9BDDE-4AD0-3B54-CDC3-497887C989EA}"/>
                  </a:ext>
                </a:extLst>
              </p:cNvPr>
              <p:cNvSpPr txBox="1"/>
              <p:nvPr/>
            </p:nvSpPr>
            <p:spPr>
              <a:xfrm>
                <a:off x="5140410" y="5404673"/>
                <a:ext cx="5487528" cy="830997"/>
              </a:xfrm>
              <a:prstGeom prst="rect">
                <a:avLst/>
              </a:prstGeom>
              <a:noFill/>
            </p:spPr>
            <p:txBody>
              <a:bodyPr wrap="none" rtlCol="0">
                <a:spAutoFit/>
              </a:bodyPr>
              <a:lstStyle/>
              <a:p>
                <a:r>
                  <a:rPr lang="en-US" sz="2400" b="0" dirty="0">
                    <a:latin typeface="Candara" panose="020E0502030303020204" pitchFamily="34" charset="0"/>
                    <a:ea typeface="Helvetica" charset="0"/>
                    <a:cs typeface="Helvetica" charset="0"/>
                  </a:rPr>
                  <a:t>Proof:</a:t>
                </a:r>
              </a:p>
              <a:p>
                <a:r>
                  <a:rPr lang="en-US" sz="2400" b="0" dirty="0">
                    <a:latin typeface="Candara" panose="020E0502030303020204" pitchFamily="34" charset="0"/>
                    <a:ea typeface="Helvetica" charset="0"/>
                    <a:cs typeface="Helvetica" charset="0"/>
                  </a:rPr>
                  <a:t>Substitute </a:t>
                </a:r>
                <a14:m>
                  <m:oMath xmlns:m="http://schemas.openxmlformats.org/officeDocument/2006/math">
                    <m:r>
                      <a:rPr lang="en-US" sz="2400" i="1" smtClean="0">
                        <a:solidFill>
                          <a:schemeClr val="tx1"/>
                        </a:solidFill>
                        <a:latin typeface="Cambria Math" panose="02040503050406030204" pitchFamily="18" charset="0"/>
                      </a:rPr>
                      <m:t>𝑥</m:t>
                    </m:r>
                  </m:oMath>
                </a14:m>
                <a:r>
                  <a:rPr lang="en-US" sz="2400" b="0" dirty="0">
                    <a:solidFill>
                      <a:schemeClr val="tx1"/>
                    </a:solidFill>
                    <a:latin typeface="Candara" panose="020E0502030303020204" pitchFamily="34" charset="0"/>
                    <a:ea typeface="Helvetica" charset="0"/>
                    <a:cs typeface="Helvetica" charset="0"/>
                  </a:rPr>
                  <a:t> =1, </a:t>
                </a:r>
                <a14:m>
                  <m:oMath xmlns:m="http://schemas.openxmlformats.org/officeDocument/2006/math">
                    <m:r>
                      <a:rPr lang="en-US" sz="2400" i="1">
                        <a:solidFill>
                          <a:schemeClr val="tx1"/>
                        </a:solidFill>
                        <a:latin typeface="Cambria Math" panose="02040503050406030204" pitchFamily="18" charset="0"/>
                      </a:rPr>
                      <m:t>𝑦</m:t>
                    </m:r>
                  </m:oMath>
                </a14:m>
                <a:r>
                  <a:rPr lang="en-US" sz="2400" b="0" dirty="0">
                    <a:solidFill>
                      <a:schemeClr val="tx1"/>
                    </a:solidFill>
                    <a:latin typeface="Candara" panose="020E0502030303020204" pitchFamily="34" charset="0"/>
                    <a:ea typeface="Helvetica" charset="0"/>
                    <a:cs typeface="Helvetica" charset="0"/>
                  </a:rPr>
                  <a:t> =1 in Binomial Theorem</a:t>
                </a:r>
                <a:endParaRPr lang="en-US" sz="2400" b="0" dirty="0">
                  <a:latin typeface="Candara" panose="020E0502030303020204" pitchFamily="34" charset="0"/>
                  <a:ea typeface="Helvetica" charset="0"/>
                  <a:cs typeface="Helvetica" charset="0"/>
                </a:endParaRPr>
              </a:p>
            </p:txBody>
          </p:sp>
        </mc:Choice>
        <mc:Fallback xmlns="">
          <p:sp>
            <p:nvSpPr>
              <p:cNvPr id="3" name="TextBox 2">
                <a:extLst>
                  <a:ext uri="{FF2B5EF4-FFF2-40B4-BE49-F238E27FC236}">
                    <a16:creationId xmlns:a16="http://schemas.microsoft.com/office/drawing/2014/main" id="{C9E9BDDE-4AD0-3B54-CDC3-497887C989EA}"/>
                  </a:ext>
                </a:extLst>
              </p:cNvPr>
              <p:cNvSpPr txBox="1">
                <a:spLocks noRot="1" noChangeAspect="1" noMove="1" noResize="1" noEditPoints="1" noAdjustHandles="1" noChangeArrowheads="1" noChangeShapeType="1" noTextEdit="1"/>
              </p:cNvSpPr>
              <p:nvPr/>
            </p:nvSpPr>
            <p:spPr>
              <a:xfrm>
                <a:off x="5140410" y="5404673"/>
                <a:ext cx="5487528" cy="830997"/>
              </a:xfrm>
              <a:prstGeom prst="rect">
                <a:avLst/>
              </a:prstGeom>
              <a:blipFill>
                <a:blip r:embed="rId5"/>
                <a:stretch>
                  <a:fillRect l="-1617" t="-5970" r="-924" b="-14925"/>
                </a:stretch>
              </a:blipFill>
            </p:spPr>
            <p:txBody>
              <a:bodyPr/>
              <a:lstStyle/>
              <a:p>
                <a:r>
                  <a:rPr lang="en-US">
                    <a:noFill/>
                  </a:rPr>
                  <a:t> </a:t>
                </a:r>
              </a:p>
            </p:txBody>
          </p:sp>
        </mc:Fallback>
      </mc:AlternateContent>
    </p:spTree>
    <p:extLst>
      <p:ext uri="{BB962C8B-B14F-4D97-AF65-F5344CB8AC3E}">
        <p14:creationId xmlns:p14="http://schemas.microsoft.com/office/powerpoint/2010/main" val="250531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3772-6139-434F-BBFA-785B82061616}"/>
              </a:ext>
            </a:extLst>
          </p:cNvPr>
          <p:cNvSpPr>
            <a:spLocks noGrp="1"/>
          </p:cNvSpPr>
          <p:nvPr>
            <p:ph type="title"/>
          </p:nvPr>
        </p:nvSpPr>
        <p:spPr>
          <a:xfrm>
            <a:off x="0" y="0"/>
            <a:ext cx="12192000" cy="1152940"/>
          </a:xfrm>
          <a:solidFill>
            <a:schemeClr val="accent1">
              <a:lumMod val="20000"/>
              <a:lumOff val="80000"/>
            </a:schemeClr>
          </a:solidFill>
          <a:ln>
            <a:solidFill>
              <a:schemeClr val="tx2">
                <a:lumMod val="20000"/>
                <a:lumOff val="80000"/>
              </a:schemeClr>
            </a:solidFill>
          </a:ln>
        </p:spPr>
        <p:txBody>
          <a:bodyPr anchor="ctr"/>
          <a:lstStyle/>
          <a:p>
            <a:r>
              <a:rPr lang="en-US" dirty="0"/>
              <a:t>	Agenda (part 3)</a:t>
            </a:r>
          </a:p>
        </p:txBody>
      </p:sp>
      <p:sp>
        <p:nvSpPr>
          <p:cNvPr id="3" name="Content Placeholder 2">
            <a:extLst>
              <a:ext uri="{FF2B5EF4-FFF2-40B4-BE49-F238E27FC236}">
                <a16:creationId xmlns:a16="http://schemas.microsoft.com/office/drawing/2014/main" id="{01521933-D2BF-7241-B1C3-98D59BDB3880}"/>
              </a:ext>
            </a:extLst>
          </p:cNvPr>
          <p:cNvSpPr>
            <a:spLocks noGrp="1"/>
          </p:cNvSpPr>
          <p:nvPr>
            <p:ph idx="1"/>
          </p:nvPr>
        </p:nvSpPr>
        <p:spPr/>
        <p:txBody>
          <a:bodyPr/>
          <a:lstStyle/>
          <a:p>
            <a:r>
              <a:rPr lang="en-US" dirty="0">
                <a:solidFill>
                  <a:schemeClr val="bg1">
                    <a:lumMod val="50000"/>
                  </a:schemeClr>
                </a:solidFill>
              </a:rPr>
              <a:t>Recap &amp; Examples</a:t>
            </a:r>
          </a:p>
          <a:p>
            <a:r>
              <a:rPr lang="en-US" dirty="0">
                <a:solidFill>
                  <a:schemeClr val="bg1">
                    <a:lumMod val="50000"/>
                  </a:schemeClr>
                </a:solidFill>
              </a:rPr>
              <a:t>Binomial Theorem</a:t>
            </a:r>
          </a:p>
          <a:p>
            <a:r>
              <a:rPr lang="en-US" b="1" dirty="0">
                <a:solidFill>
                  <a:schemeClr val="accent1">
                    <a:lumMod val="75000"/>
                  </a:schemeClr>
                </a:solidFill>
              </a:rPr>
              <a:t>Multinomial Coefficients</a:t>
            </a:r>
          </a:p>
          <a:p>
            <a:r>
              <a:rPr lang="en-US" dirty="0">
                <a:solidFill>
                  <a:schemeClr val="bg1">
                    <a:lumMod val="50000"/>
                  </a:schemeClr>
                </a:solidFill>
              </a:rPr>
              <a:t>Inclusion-Exclusion</a:t>
            </a:r>
          </a:p>
          <a:p>
            <a:r>
              <a:rPr lang="en-US" dirty="0">
                <a:solidFill>
                  <a:schemeClr val="bg1">
                    <a:lumMod val="50000"/>
                  </a:schemeClr>
                </a:solidFill>
              </a:rPr>
              <a:t>Combinatorial Proofs</a:t>
            </a:r>
          </a:p>
          <a:p>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706022D0-5147-2541-9B6F-4904F7D272C9}"/>
              </a:ext>
            </a:extLst>
          </p:cNvPr>
          <p:cNvSpPr>
            <a:spLocks noGrp="1"/>
          </p:cNvSpPr>
          <p:nvPr>
            <p:ph type="sldNum" sz="quarter" idx="12"/>
          </p:nvPr>
        </p:nvSpPr>
        <p:spPr/>
        <p:txBody>
          <a:bodyPr/>
          <a:lstStyle/>
          <a:p>
            <a:fld id="{39E65F0E-D8D0-8548-A870-8F1E432EFAAD}" type="slidenum">
              <a:rPr lang="en-US" smtClean="0"/>
              <a:pPr/>
              <a:t>33</a:t>
            </a:fld>
            <a:endParaRPr lang="en-US"/>
          </a:p>
        </p:txBody>
      </p:sp>
    </p:spTree>
    <p:extLst>
      <p:ext uri="{BB962C8B-B14F-4D97-AF65-F5344CB8AC3E}">
        <p14:creationId xmlns:p14="http://schemas.microsoft.com/office/powerpoint/2010/main" val="3559489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4883-4B7F-2844-9292-DEDD8FDE82DF}"/>
              </a:ext>
            </a:extLst>
          </p:cNvPr>
          <p:cNvSpPr>
            <a:spLocks noGrp="1"/>
          </p:cNvSpPr>
          <p:nvPr>
            <p:ph type="title"/>
          </p:nvPr>
        </p:nvSpPr>
        <p:spPr/>
        <p:txBody>
          <a:bodyPr/>
          <a:lstStyle/>
          <a:p>
            <a:r>
              <a:rPr lang="en-US" dirty="0"/>
              <a:t>Permutations of word MATH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3D58FD-F67D-E8A6-B788-4D35F95D3F70}"/>
                  </a:ext>
                </a:extLst>
              </p:cNvPr>
              <p:cNvSpPr>
                <a:spLocks noGrp="1"/>
              </p:cNvSpPr>
              <p:nvPr>
                <p:ph idx="1"/>
              </p:nvPr>
            </p:nvSpPr>
            <p:spPr>
              <a:xfrm>
                <a:off x="716280" y="1279803"/>
                <a:ext cx="10972800" cy="4949685"/>
              </a:xfrm>
            </p:spPr>
            <p:txBody>
              <a:bodyPr>
                <a:normAutofit/>
              </a:bodyPr>
              <a:lstStyle/>
              <a:p>
                <a:pPr marL="0" indent="0">
                  <a:buNone/>
                </a:pPr>
                <a:r>
                  <a:rPr lang="en-US" dirty="0"/>
                  <a:t>How many ways to rearrange the letters in the word ”MATH”?</a:t>
                </a:r>
              </a:p>
              <a:p>
                <a:pPr marL="0" indent="0">
                  <a:buNone/>
                </a:pPr>
                <a:endParaRPr lang="en-US" sz="2800" b="0" dirty="0"/>
              </a:p>
              <a:p>
                <a:pPr marL="0" indent="0">
                  <a:buNone/>
                </a:pPr>
                <a:endParaRPr lang="en-US" sz="2800" dirty="0"/>
              </a:p>
              <a:p>
                <a:pPr marL="400050" lvl="1" indent="0">
                  <a:buNone/>
                </a:pPr>
                <a:r>
                  <a:rPr lang="en-US" sz="2400" u="sng" dirty="0">
                    <a:solidFill>
                      <a:srgbClr val="C00000"/>
                    </a:solidFill>
                    <a:ea typeface="Helvetica" charset="0"/>
                    <a:cs typeface="Helvetica" charset="0"/>
                  </a:rPr>
                  <a:t>Poll:</a:t>
                </a: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26</m:t>
                            </m:r>
                          </m:num>
                          <m:den>
                            <m:r>
                              <a:rPr lang="en-US" sz="2400" i="1">
                                <a:solidFill>
                                  <a:srgbClr val="C00000"/>
                                </a:solidFill>
                                <a:latin typeface="Cambria Math" panose="02040503050406030204" pitchFamily="18" charset="0"/>
                              </a:rPr>
                              <m:t>4</m:t>
                            </m:r>
                          </m:den>
                        </m:f>
                      </m:e>
                    </m:d>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4</m:t>
                        </m:r>
                      </m:e>
                      <m:sup>
                        <m:r>
                          <a:rPr lang="en-US" sz="2400" i="1">
                            <a:solidFill>
                              <a:srgbClr val="C00000"/>
                            </a:solidFill>
                            <a:latin typeface="Cambria Math" panose="02040503050406030204" pitchFamily="18" charset="0"/>
                          </a:rPr>
                          <m:t>4</m:t>
                        </m:r>
                      </m:sup>
                    </m:sSup>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r>
                      <a:rPr lang="en-US" sz="2400" i="1">
                        <a:solidFill>
                          <a:srgbClr val="C00000"/>
                        </a:solidFill>
                        <a:latin typeface="Cambria Math" panose="02040503050406030204" pitchFamily="18" charset="0"/>
                      </a:rPr>
                      <m:t>4!</m:t>
                    </m:r>
                  </m:oMath>
                </a14:m>
                <a:endParaRPr lang="en-US" sz="2400" dirty="0">
                  <a:solidFill>
                    <a:srgbClr val="C00000"/>
                  </a:solidFill>
                </a:endParaRPr>
              </a:p>
              <a:p>
                <a:pPr marL="914400" lvl="1" indent="-514350">
                  <a:buAutoNum type="alphaUcPeriod"/>
                </a:pPr>
                <a:r>
                  <a:rPr lang="en-US" sz="2400" i="1" dirty="0">
                    <a:solidFill>
                      <a:srgbClr val="C00000"/>
                    </a:solidFill>
                    <a:ea typeface="Helvetica" charset="0"/>
                    <a:cs typeface="Helvetica" charset="0"/>
                  </a:rPr>
                  <a:t>I don’t know</a:t>
                </a:r>
              </a:p>
              <a:p>
                <a:pPr marL="0" indent="0">
                  <a:buNone/>
                </a:pPr>
                <a:endParaRPr lang="en-US" sz="2800" b="0" dirty="0"/>
              </a:p>
            </p:txBody>
          </p:sp>
        </mc:Choice>
        <mc:Fallback xmlns="">
          <p:sp>
            <p:nvSpPr>
              <p:cNvPr id="3" name="Content Placeholder 2">
                <a:extLst>
                  <a:ext uri="{FF2B5EF4-FFF2-40B4-BE49-F238E27FC236}">
                    <a16:creationId xmlns:a16="http://schemas.microsoft.com/office/drawing/2014/main" id="{813D58FD-F67D-E8A6-B788-4D35F95D3F70}"/>
                  </a:ext>
                </a:extLst>
              </p:cNvPr>
              <p:cNvSpPr>
                <a:spLocks noGrp="1" noRot="1" noChangeAspect="1" noMove="1" noResize="1" noEditPoints="1" noAdjustHandles="1" noChangeArrowheads="1" noChangeShapeType="1" noTextEdit="1"/>
              </p:cNvSpPr>
              <p:nvPr>
                <p:ph idx="1"/>
              </p:nvPr>
            </p:nvSpPr>
            <p:spPr>
              <a:xfrm>
                <a:off x="716280" y="1279803"/>
                <a:ext cx="10972800" cy="4949685"/>
              </a:xfrm>
              <a:blipFill>
                <a:blip r:embed="rId3"/>
                <a:stretch>
                  <a:fillRect l="-1387" t="-1535" r="-23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6E9D824-ECC4-BBC1-8EB6-433CD2F71C40}"/>
              </a:ext>
            </a:extLst>
          </p:cNvPr>
          <p:cNvSpPr txBox="1"/>
          <p:nvPr/>
        </p:nvSpPr>
        <p:spPr>
          <a:xfrm>
            <a:off x="8059759" y="6198640"/>
            <a:ext cx="3982200" cy="769441"/>
          </a:xfrm>
          <a:prstGeom prst="rect">
            <a:avLst/>
          </a:prstGeom>
          <a:noFill/>
        </p:spPr>
        <p:txBody>
          <a:bodyPr wrap="square" rtlCol="0">
            <a:spAutoFit/>
          </a:bodyPr>
          <a:lstStyle/>
          <a:p>
            <a:r>
              <a:rPr lang="en-US" sz="2400" dirty="0">
                <a:hlinkClick r:id="rId4"/>
              </a:rPr>
              <a:t>PollEv.com/annakarlin185</a:t>
            </a:r>
            <a:endParaRPr lang="en-US" sz="2800" dirty="0">
              <a:solidFill>
                <a:srgbClr val="0070C0"/>
              </a:solidFill>
              <a:latin typeface="Candara" panose="020E0502030303020204" pitchFamily="34" charset="0"/>
            </a:endParaRPr>
          </a:p>
          <a:p>
            <a:endParaRPr lang="en-US" sz="2000" b="0" dirty="0">
              <a:latin typeface="Candara" panose="020E0502030303020204" pitchFamily="34" charset="0"/>
              <a:ea typeface="Helvetica" charset="0"/>
              <a:cs typeface="Helvetica" charset="0"/>
            </a:endParaRPr>
          </a:p>
        </p:txBody>
      </p:sp>
    </p:spTree>
    <p:extLst>
      <p:ext uri="{BB962C8B-B14F-4D97-AF65-F5344CB8AC3E}">
        <p14:creationId xmlns:p14="http://schemas.microsoft.com/office/powerpoint/2010/main" val="855431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6A49C-B399-81FA-C887-9946D035A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AF0DC-EFF7-C345-60C2-28ADADBAB73F}"/>
              </a:ext>
            </a:extLst>
          </p:cNvPr>
          <p:cNvSpPr>
            <a:spLocks noGrp="1"/>
          </p:cNvSpPr>
          <p:nvPr>
            <p:ph type="title"/>
          </p:nvPr>
        </p:nvSpPr>
        <p:spPr/>
        <p:txBody>
          <a:bodyPr/>
          <a:lstStyle/>
          <a:p>
            <a:r>
              <a:rPr lang="en-US" dirty="0"/>
              <a:t>Permutations of word MATH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621B94-6E25-D847-3AB3-D2997F8C64E2}"/>
                  </a:ext>
                </a:extLst>
              </p:cNvPr>
              <p:cNvSpPr>
                <a:spLocks noGrp="1"/>
              </p:cNvSpPr>
              <p:nvPr>
                <p:ph idx="1"/>
              </p:nvPr>
            </p:nvSpPr>
            <p:spPr>
              <a:xfrm>
                <a:off x="716280" y="1279803"/>
                <a:ext cx="10972800" cy="4949685"/>
              </a:xfrm>
            </p:spPr>
            <p:txBody>
              <a:bodyPr>
                <a:normAutofit/>
              </a:bodyPr>
              <a:lstStyle/>
              <a:p>
                <a:pPr marL="0" indent="0">
                  <a:buNone/>
                </a:pPr>
                <a:r>
                  <a:rPr lang="en-US" dirty="0"/>
                  <a:t>How many ways to rearrange the letters in the word ”MATH”?</a:t>
                </a:r>
              </a:p>
              <a:p>
                <a:pPr marL="0" indent="0">
                  <a:buNone/>
                </a:pPr>
                <a:endParaRPr lang="en-US" sz="2800" b="0" dirty="0"/>
              </a:p>
              <a:p>
                <a:pPr marL="0" indent="0">
                  <a:buNone/>
                </a:pPr>
                <a:endParaRPr lang="en-US" sz="2800" dirty="0"/>
              </a:p>
              <a:p>
                <a:pPr marL="400050" lvl="1" indent="0">
                  <a:buNone/>
                </a:pPr>
                <a:r>
                  <a:rPr lang="en-US" sz="2400" u="sng" dirty="0">
                    <a:solidFill>
                      <a:srgbClr val="C00000"/>
                    </a:solidFill>
                    <a:ea typeface="Helvetica" charset="0"/>
                    <a:cs typeface="Helvetica" charset="0"/>
                  </a:rPr>
                  <a:t>Poll:</a:t>
                </a:r>
              </a:p>
              <a:p>
                <a:pPr marL="914400" lvl="1" indent="-514350">
                  <a:buAutoNum type="alphaUcPeriod"/>
                </a:pPr>
                <a14:m>
                  <m:oMath xmlns:m="http://schemas.openxmlformats.org/officeDocument/2006/math">
                    <m:d>
                      <m:dPr>
                        <m:ctrlPr>
                          <a:rPr lang="en-US" sz="2400" i="1">
                            <a:solidFill>
                              <a:srgbClr val="C00000"/>
                            </a:solidFill>
                            <a:latin typeface="Cambria Math" panose="02040503050406030204" pitchFamily="18" charset="0"/>
                          </a:rPr>
                        </m:ctrlPr>
                      </m:dPr>
                      <m:e>
                        <m:f>
                          <m:fPr>
                            <m:type m:val="noBa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26</m:t>
                            </m:r>
                          </m:num>
                          <m:den>
                            <m:r>
                              <a:rPr lang="en-US" sz="2400" i="1">
                                <a:solidFill>
                                  <a:srgbClr val="C00000"/>
                                </a:solidFill>
                                <a:latin typeface="Cambria Math" panose="02040503050406030204" pitchFamily="18" charset="0"/>
                              </a:rPr>
                              <m:t>4</m:t>
                            </m:r>
                          </m:den>
                        </m:f>
                      </m:e>
                    </m:d>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4</m:t>
                        </m:r>
                      </m:e>
                      <m:sup>
                        <m:r>
                          <a:rPr lang="en-US" sz="2400" i="1">
                            <a:solidFill>
                              <a:srgbClr val="C00000"/>
                            </a:solidFill>
                            <a:latin typeface="Cambria Math" panose="02040503050406030204" pitchFamily="18" charset="0"/>
                          </a:rPr>
                          <m:t>4</m:t>
                        </m:r>
                      </m:sup>
                    </m:sSup>
                  </m:oMath>
                </a14:m>
                <a:endParaRPr lang="en-US" sz="2400" dirty="0">
                  <a:solidFill>
                    <a:srgbClr val="C00000"/>
                  </a:solidFill>
                  <a:ea typeface="Helvetica" charset="0"/>
                  <a:cs typeface="Helvetica" charset="0"/>
                </a:endParaRPr>
              </a:p>
              <a:p>
                <a:pPr marL="914400" lvl="1" indent="-514350">
                  <a:buAutoNum type="alphaUcPeriod"/>
                </a:pPr>
                <a14:m>
                  <m:oMath xmlns:m="http://schemas.openxmlformats.org/officeDocument/2006/math">
                    <m:r>
                      <a:rPr lang="en-US" sz="2400" i="1">
                        <a:solidFill>
                          <a:srgbClr val="C00000"/>
                        </a:solidFill>
                        <a:latin typeface="Cambria Math" panose="02040503050406030204" pitchFamily="18" charset="0"/>
                      </a:rPr>
                      <m:t>4!</m:t>
                    </m:r>
                  </m:oMath>
                </a14:m>
                <a:endParaRPr lang="en-US" sz="2400" dirty="0">
                  <a:solidFill>
                    <a:srgbClr val="C00000"/>
                  </a:solidFill>
                </a:endParaRPr>
              </a:p>
              <a:p>
                <a:pPr marL="914400" lvl="1" indent="-514350">
                  <a:buAutoNum type="alphaUcPeriod"/>
                </a:pPr>
                <a:r>
                  <a:rPr lang="en-US" sz="2400" i="1" dirty="0">
                    <a:solidFill>
                      <a:srgbClr val="C00000"/>
                    </a:solidFill>
                    <a:ea typeface="Helvetica" charset="0"/>
                    <a:cs typeface="Helvetica" charset="0"/>
                  </a:rPr>
                  <a:t>I don’t know</a:t>
                </a:r>
              </a:p>
              <a:p>
                <a:pPr marL="0" indent="0">
                  <a:buNone/>
                </a:pPr>
                <a:endParaRPr lang="en-US" sz="2800" b="0" dirty="0"/>
              </a:p>
            </p:txBody>
          </p:sp>
        </mc:Choice>
        <mc:Fallback xmlns="">
          <p:sp>
            <p:nvSpPr>
              <p:cNvPr id="3" name="Content Placeholder 2">
                <a:extLst>
                  <a:ext uri="{FF2B5EF4-FFF2-40B4-BE49-F238E27FC236}">
                    <a16:creationId xmlns:a16="http://schemas.microsoft.com/office/drawing/2014/main" id="{813D58FD-F67D-E8A6-B788-4D35F95D3F70}"/>
                  </a:ext>
                </a:extLst>
              </p:cNvPr>
              <p:cNvSpPr>
                <a:spLocks noGrp="1" noRot="1" noChangeAspect="1" noMove="1" noResize="1" noEditPoints="1" noAdjustHandles="1" noChangeArrowheads="1" noChangeShapeType="1" noTextEdit="1"/>
              </p:cNvSpPr>
              <p:nvPr>
                <p:ph idx="1"/>
              </p:nvPr>
            </p:nvSpPr>
            <p:spPr>
              <a:xfrm>
                <a:off x="716280" y="1279803"/>
                <a:ext cx="10972800" cy="4949685"/>
              </a:xfrm>
              <a:blipFill>
                <a:blip r:embed="rId3"/>
                <a:stretch>
                  <a:fillRect l="-1387" t="-1535" r="-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47CC6A-2B75-B7FD-C4C5-51CFC2F4FDFA}"/>
                  </a:ext>
                </a:extLst>
              </p:cNvPr>
              <p:cNvSpPr txBox="1"/>
              <p:nvPr/>
            </p:nvSpPr>
            <p:spPr>
              <a:xfrm>
                <a:off x="502920" y="4304946"/>
                <a:ext cx="582850" cy="51353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m:t>
                      </m:r>
                    </m:oMath>
                  </m:oMathPara>
                </a14:m>
                <a:endParaRPr lang="en-US" sz="2400" b="0" dirty="0" err="1">
                  <a:latin typeface="Candara" panose="020E0502030303020204" pitchFamily="34" charset="0"/>
                  <a:ea typeface="Helvetica" charset="0"/>
                  <a:cs typeface="Helvetica" charset="0"/>
                </a:endParaRPr>
              </a:p>
            </p:txBody>
          </p:sp>
        </mc:Choice>
        <mc:Fallback xmlns="">
          <p:sp>
            <p:nvSpPr>
              <p:cNvPr id="4" name="TextBox 3">
                <a:extLst>
                  <a:ext uri="{FF2B5EF4-FFF2-40B4-BE49-F238E27FC236}">
                    <a16:creationId xmlns:a16="http://schemas.microsoft.com/office/drawing/2014/main" id="{AB47CC6A-2B75-B7FD-C4C5-51CFC2F4FDFA}"/>
                  </a:ext>
                </a:extLst>
              </p:cNvPr>
              <p:cNvSpPr txBox="1">
                <a:spLocks noRot="1" noChangeAspect="1" noMove="1" noResize="1" noEditPoints="1" noAdjustHandles="1" noChangeArrowheads="1" noChangeShapeType="1" noTextEdit="1"/>
              </p:cNvSpPr>
              <p:nvPr/>
            </p:nvSpPr>
            <p:spPr>
              <a:xfrm>
                <a:off x="502920" y="4304946"/>
                <a:ext cx="582850" cy="513539"/>
              </a:xfrm>
              <a:prstGeom prst="rect">
                <a:avLst/>
              </a:prstGeom>
              <a:blipFill>
                <a:blip r:embed="rId4"/>
                <a:stretch>
                  <a:fillRect l="-2128" r="-2128" b="-4762"/>
                </a:stretch>
              </a:blipFill>
            </p:spPr>
            <p:txBody>
              <a:bodyPr/>
              <a:lstStyle/>
              <a:p>
                <a:r>
                  <a:rPr lang="en-US">
                    <a:noFill/>
                  </a:rPr>
                  <a:t> </a:t>
                </a:r>
              </a:p>
            </p:txBody>
          </p:sp>
        </mc:Fallback>
      </mc:AlternateContent>
    </p:spTree>
    <p:extLst>
      <p:ext uri="{BB962C8B-B14F-4D97-AF65-F5344CB8AC3E}">
        <p14:creationId xmlns:p14="http://schemas.microsoft.com/office/powerpoint/2010/main" val="40214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6558E-C4F7-A57F-9201-A9EF9F56C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60382-128B-0875-9111-2C1650DA1765}"/>
              </a:ext>
            </a:extLst>
          </p:cNvPr>
          <p:cNvSpPr>
            <a:spLocks noGrp="1"/>
          </p:cNvSpPr>
          <p:nvPr>
            <p:ph type="title"/>
          </p:nvPr>
        </p:nvSpPr>
        <p:spPr/>
        <p:txBody>
          <a:bodyPr/>
          <a:lstStyle/>
          <a:p>
            <a:r>
              <a:rPr lang="en-US" dirty="0"/>
              <a:t>Permutations of word MUUMUU</a:t>
            </a:r>
          </a:p>
        </p:txBody>
      </p:sp>
      <p:sp>
        <p:nvSpPr>
          <p:cNvPr id="4" name="Slide Number Placeholder 3">
            <a:extLst>
              <a:ext uri="{FF2B5EF4-FFF2-40B4-BE49-F238E27FC236}">
                <a16:creationId xmlns:a16="http://schemas.microsoft.com/office/drawing/2014/main" id="{EF39D37D-B527-2333-0A5C-16F4BCBDEFE2}"/>
              </a:ext>
            </a:extLst>
          </p:cNvPr>
          <p:cNvSpPr>
            <a:spLocks noGrp="1"/>
          </p:cNvSpPr>
          <p:nvPr>
            <p:ph type="sldNum" sz="quarter" idx="12"/>
          </p:nvPr>
        </p:nvSpPr>
        <p:spPr/>
        <p:txBody>
          <a:bodyPr/>
          <a:lstStyle/>
          <a:p>
            <a:fld id="{39E65F0E-D8D0-8548-A870-8F1E432EFAAD}" type="slidenum">
              <a:rPr lang="en-US" smtClean="0"/>
              <a:pPr/>
              <a:t>36</a:t>
            </a:fld>
            <a:endParaRPr lang="en-US"/>
          </a:p>
        </p:txBody>
      </p:sp>
      <p:sp>
        <p:nvSpPr>
          <p:cNvPr id="3" name="Content Placeholder 2">
            <a:extLst>
              <a:ext uri="{FF2B5EF4-FFF2-40B4-BE49-F238E27FC236}">
                <a16:creationId xmlns:a16="http://schemas.microsoft.com/office/drawing/2014/main" id="{39224051-B54D-3997-51F8-B2BD53EA1C9C}"/>
              </a:ext>
            </a:extLst>
          </p:cNvPr>
          <p:cNvSpPr>
            <a:spLocks noGrp="1"/>
          </p:cNvSpPr>
          <p:nvPr>
            <p:ph idx="1"/>
          </p:nvPr>
        </p:nvSpPr>
        <p:spPr>
          <a:xfrm>
            <a:off x="716280" y="1279803"/>
            <a:ext cx="10972800" cy="4949685"/>
          </a:xfrm>
        </p:spPr>
        <p:txBody>
          <a:bodyPr>
            <a:normAutofit/>
          </a:bodyPr>
          <a:lstStyle/>
          <a:p>
            <a:pPr marL="0" indent="0">
              <a:buNone/>
            </a:pPr>
            <a:r>
              <a:rPr lang="en-US" dirty="0"/>
              <a:t>How many ways to rearrange the letters in the word ”MUUMUU”?</a:t>
            </a:r>
          </a:p>
          <a:p>
            <a:pPr marL="0" indent="0">
              <a:buNone/>
            </a:pPr>
            <a:endParaRPr lang="en-US" sz="2800" b="0" dirty="0"/>
          </a:p>
          <a:p>
            <a:pPr marL="0" indent="0">
              <a:buNone/>
            </a:pPr>
            <a:endParaRPr lang="en-US" sz="2800" dirty="0"/>
          </a:p>
          <a:p>
            <a:pPr marL="0" indent="0">
              <a:buNone/>
            </a:pPr>
            <a:endParaRPr lang="en-US" sz="2800" b="0" dirty="0"/>
          </a:p>
        </p:txBody>
      </p:sp>
      <p:pic>
        <p:nvPicPr>
          <p:cNvPr id="5" name="Picture 4">
            <a:extLst>
              <a:ext uri="{FF2B5EF4-FFF2-40B4-BE49-F238E27FC236}">
                <a16:creationId xmlns:a16="http://schemas.microsoft.com/office/drawing/2014/main" id="{C3D16BB6-153A-3195-4E8B-1798FB3A35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0000" y="2129391"/>
            <a:ext cx="1477781" cy="2204357"/>
          </a:xfrm>
          <a:prstGeom prst="rect">
            <a:avLst/>
          </a:prstGeom>
        </p:spPr>
      </p:pic>
      <p:grpSp>
        <p:nvGrpSpPr>
          <p:cNvPr id="6" name="Group 5" descr="6 slots for the 6 letters">
            <a:extLst>
              <a:ext uri="{FF2B5EF4-FFF2-40B4-BE49-F238E27FC236}">
                <a16:creationId xmlns:a16="http://schemas.microsoft.com/office/drawing/2014/main" id="{E2A9F0E8-FC93-DEDC-5FF4-69F8EB41412A}"/>
              </a:ext>
            </a:extLst>
          </p:cNvPr>
          <p:cNvGrpSpPr/>
          <p:nvPr/>
        </p:nvGrpSpPr>
        <p:grpSpPr>
          <a:xfrm>
            <a:off x="962470" y="5961413"/>
            <a:ext cx="7588301" cy="0"/>
            <a:chOff x="962470" y="5961413"/>
            <a:chExt cx="7588301" cy="0"/>
          </a:xfrm>
        </p:grpSpPr>
        <p:cxnSp>
          <p:nvCxnSpPr>
            <p:cNvPr id="7" name="Straight Connector 6">
              <a:extLst>
                <a:ext uri="{FF2B5EF4-FFF2-40B4-BE49-F238E27FC236}">
                  <a16:creationId xmlns:a16="http://schemas.microsoft.com/office/drawing/2014/main" id="{6EF26E1F-C4DC-6E8F-0281-8BA44E9C0698}"/>
                </a:ext>
              </a:extLst>
            </p:cNvPr>
            <p:cNvCxnSpPr/>
            <p:nvPr/>
          </p:nvCxnSpPr>
          <p:spPr>
            <a:xfrm>
              <a:off x="962470"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D20E584-6FBF-835F-5BE7-A423CDADB444}"/>
                </a:ext>
              </a:extLst>
            </p:cNvPr>
            <p:cNvCxnSpPr/>
            <p:nvPr/>
          </p:nvCxnSpPr>
          <p:spPr>
            <a:xfrm>
              <a:off x="4890886"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16BE7D9-85A7-A9F6-4886-4DFCF3492E6F}"/>
                </a:ext>
              </a:extLst>
            </p:cNvPr>
            <p:cNvCxnSpPr/>
            <p:nvPr/>
          </p:nvCxnSpPr>
          <p:spPr>
            <a:xfrm>
              <a:off x="3643390"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D99BE3E-BBE2-40AC-2A07-CC1223F0DFD9}"/>
                </a:ext>
              </a:extLst>
            </p:cNvPr>
            <p:cNvCxnSpPr/>
            <p:nvPr/>
          </p:nvCxnSpPr>
          <p:spPr>
            <a:xfrm>
              <a:off x="2342524"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6E15C51-1F62-8D67-EE30-E5AFA516867D}"/>
                </a:ext>
              </a:extLst>
            </p:cNvPr>
            <p:cNvCxnSpPr/>
            <p:nvPr/>
          </p:nvCxnSpPr>
          <p:spPr>
            <a:xfrm>
              <a:off x="6161883"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A4647A-07B6-25E3-9AC8-5A8EF5D3DC40}"/>
                </a:ext>
              </a:extLst>
            </p:cNvPr>
            <p:cNvCxnSpPr/>
            <p:nvPr/>
          </p:nvCxnSpPr>
          <p:spPr>
            <a:xfrm>
              <a:off x="7541937"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40484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05A23-99A2-5A83-002C-FB78A68AE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A3DC1-61AC-4304-B222-66BF02B366EE}"/>
              </a:ext>
            </a:extLst>
          </p:cNvPr>
          <p:cNvSpPr>
            <a:spLocks noGrp="1"/>
          </p:cNvSpPr>
          <p:nvPr>
            <p:ph type="title"/>
          </p:nvPr>
        </p:nvSpPr>
        <p:spPr/>
        <p:txBody>
          <a:bodyPr/>
          <a:lstStyle/>
          <a:p>
            <a:r>
              <a:rPr lang="en-US" dirty="0"/>
              <a:t>Example 2 – Word Permutations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A9CDE1-06BE-82B6-0227-6AE594810D75}"/>
                  </a:ext>
                </a:extLst>
              </p:cNvPr>
              <p:cNvSpPr>
                <a:spLocks noGrp="1"/>
              </p:cNvSpPr>
              <p:nvPr>
                <p:ph idx="1"/>
              </p:nvPr>
            </p:nvSpPr>
            <p:spPr>
              <a:xfrm>
                <a:off x="716280" y="1279803"/>
                <a:ext cx="10972800" cy="4949685"/>
              </a:xfrm>
            </p:spPr>
            <p:txBody>
              <a:bodyPr>
                <a:normAutofit/>
              </a:bodyPr>
              <a:lstStyle/>
              <a:p>
                <a:pPr marL="0" indent="0">
                  <a:buNone/>
                </a:pPr>
                <a:r>
                  <a:rPr lang="en-US" dirty="0"/>
                  <a:t>How many ways to rearrange the letters in the word ”MUUMUU”?</a:t>
                </a:r>
              </a:p>
              <a:p>
                <a:pPr marL="0" indent="0">
                  <a:buNone/>
                </a:pPr>
                <a:endParaRPr lang="en-US" sz="2800" b="0" dirty="0"/>
              </a:p>
              <a:p>
                <a:pPr marL="0" indent="0">
                  <a:buNone/>
                </a:pPr>
                <a:endParaRPr lang="en-US" sz="2800" dirty="0"/>
              </a:p>
              <a:p>
                <a:r>
                  <a:rPr lang="en-US" sz="2800" dirty="0">
                    <a:ea typeface="Helvetica" charset="0"/>
                    <a:cs typeface="Helvetica" charset="0"/>
                  </a:rPr>
                  <a:t>Choose where the 2 M’s go, and then the U’s are set  </a:t>
                </a:r>
                <a:r>
                  <a:rPr lang="en-US" sz="2800" b="1" dirty="0">
                    <a:solidFill>
                      <a:srgbClr val="036A18"/>
                    </a:solidFill>
                    <a:ea typeface="Helvetica" charset="0"/>
                    <a:cs typeface="Helvetica" charset="0"/>
                  </a:rPr>
                  <a:t>OR</a:t>
                </a:r>
              </a:p>
              <a:p>
                <a:r>
                  <a:rPr lang="en-US" sz="2800" dirty="0">
                    <a:ea typeface="Helvetica" charset="0"/>
                    <a:cs typeface="Helvetica" charset="0"/>
                  </a:rPr>
                  <a:t>Choose where the 4 U’s go, and then the M’s are set 			</a:t>
                </a:r>
              </a:p>
              <a:p>
                <a:pPr marL="0" indent="0">
                  <a:buNone/>
                </a:pPr>
                <a:r>
                  <a:rPr lang="en-US" sz="2800" dirty="0">
                    <a:ea typeface="Helvetica" charset="0"/>
                    <a:cs typeface="Helvetica" charset="0"/>
                  </a:rPr>
                  <a:t>Either way, we get</a:t>
                </a:r>
                <a:r>
                  <a:rPr lang="en-US" sz="2800" dirty="0">
                    <a:solidFill>
                      <a:srgbClr val="C00000"/>
                    </a:solidFill>
                  </a:rPr>
                  <a:t> </a:t>
                </a:r>
                <a14:m>
                  <m:oMath xmlns:m="http://schemas.openxmlformats.org/officeDocument/2006/math">
                    <m:d>
                      <m:dPr>
                        <m:ctrlPr>
                          <a:rPr lang="en-US" sz="2800" i="1">
                            <a:solidFill>
                              <a:srgbClr val="C00000"/>
                            </a:solidFill>
                            <a:latin typeface="Cambria Math" panose="02040503050406030204" pitchFamily="18" charset="0"/>
                          </a:rPr>
                        </m:ctrlPr>
                      </m:dPr>
                      <m:e>
                        <m:f>
                          <m:fPr>
                            <m:type m:val="noBar"/>
                            <m:ctrlPr>
                              <a:rPr lang="en-US" sz="2800" i="1">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6</m:t>
                            </m:r>
                          </m:num>
                          <m:den>
                            <m:r>
                              <a:rPr lang="en-US" sz="2800" i="1">
                                <a:solidFill>
                                  <a:srgbClr val="C00000"/>
                                </a:solidFill>
                                <a:latin typeface="Cambria Math" panose="02040503050406030204" pitchFamily="18" charset="0"/>
                              </a:rPr>
                              <m:t>2</m:t>
                            </m:r>
                          </m:den>
                        </m:f>
                      </m:e>
                    </m:d>
                    <m:r>
                      <a:rPr lang="en-US" sz="2800" i="1">
                        <a:solidFill>
                          <a:srgbClr val="C00000"/>
                        </a:solidFill>
                        <a:latin typeface="Cambria Math" panose="02040503050406030204" pitchFamily="18" charset="0"/>
                      </a:rPr>
                      <m:t>⋅</m:t>
                    </m:r>
                    <m:d>
                      <m:dPr>
                        <m:ctrlPr>
                          <a:rPr lang="en-US" sz="2800" i="1">
                            <a:solidFill>
                              <a:srgbClr val="C00000"/>
                            </a:solidFill>
                            <a:latin typeface="Cambria Math" panose="02040503050406030204" pitchFamily="18" charset="0"/>
                          </a:rPr>
                        </m:ctrlPr>
                      </m:dPr>
                      <m:e>
                        <m:f>
                          <m:fPr>
                            <m:type m:val="noBar"/>
                            <m:ctrlPr>
                              <a:rPr lang="en-US" sz="2800" i="1">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4</m:t>
                            </m:r>
                          </m:num>
                          <m:den>
                            <m:r>
                              <a:rPr lang="en-US" sz="2800" i="1">
                                <a:solidFill>
                                  <a:srgbClr val="C00000"/>
                                </a:solidFill>
                                <a:latin typeface="Cambria Math" panose="02040503050406030204" pitchFamily="18" charset="0"/>
                              </a:rPr>
                              <m:t>4</m:t>
                            </m:r>
                          </m:den>
                        </m:f>
                      </m:e>
                    </m:d>
                    <m:r>
                      <a:rPr lang="en-US" sz="2800">
                        <a:solidFill>
                          <a:srgbClr val="C00000"/>
                        </a:solidFill>
                        <a:latin typeface="Cambria Math" panose="02040503050406030204" pitchFamily="18" charset="0"/>
                      </a:rPr>
                      <m:t>=</m:t>
                    </m:r>
                  </m:oMath>
                </a14:m>
                <a:r>
                  <a:rPr lang="en-US" sz="2800" dirty="0">
                    <a:solidFill>
                      <a:srgbClr val="C00000"/>
                    </a:solidFill>
                  </a:rPr>
                  <a:t> </a:t>
                </a:r>
                <a14:m>
                  <m:oMath xmlns:m="http://schemas.openxmlformats.org/officeDocument/2006/math">
                    <m:d>
                      <m:dPr>
                        <m:ctrlPr>
                          <a:rPr lang="en-US" sz="2800" i="1">
                            <a:solidFill>
                              <a:srgbClr val="C00000"/>
                            </a:solidFill>
                            <a:latin typeface="Cambria Math" panose="02040503050406030204" pitchFamily="18" charset="0"/>
                          </a:rPr>
                        </m:ctrlPr>
                      </m:dPr>
                      <m:e>
                        <m:f>
                          <m:fPr>
                            <m:type m:val="noBar"/>
                            <m:ctrlPr>
                              <a:rPr lang="en-US" sz="2800" i="1">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6</m:t>
                            </m:r>
                          </m:num>
                          <m:den>
                            <m:r>
                              <a:rPr lang="en-US" sz="2800" i="1">
                                <a:solidFill>
                                  <a:srgbClr val="C00000"/>
                                </a:solidFill>
                                <a:latin typeface="Cambria Math" panose="02040503050406030204" pitchFamily="18" charset="0"/>
                              </a:rPr>
                              <m:t>4</m:t>
                            </m:r>
                          </m:den>
                        </m:f>
                      </m:e>
                    </m:d>
                    <m:r>
                      <a:rPr lang="en-US" sz="2800" i="1">
                        <a:solidFill>
                          <a:srgbClr val="C00000"/>
                        </a:solidFill>
                        <a:latin typeface="Cambria Math" panose="02040503050406030204" pitchFamily="18" charset="0"/>
                      </a:rPr>
                      <m:t>⋅</m:t>
                    </m:r>
                    <m:d>
                      <m:dPr>
                        <m:ctrlPr>
                          <a:rPr lang="en-US" sz="2800" i="1">
                            <a:solidFill>
                              <a:srgbClr val="C00000"/>
                            </a:solidFill>
                            <a:latin typeface="Cambria Math" panose="02040503050406030204" pitchFamily="18" charset="0"/>
                          </a:rPr>
                        </m:ctrlPr>
                      </m:dPr>
                      <m:e>
                        <m:f>
                          <m:fPr>
                            <m:type m:val="noBar"/>
                            <m:ctrlPr>
                              <a:rPr lang="en-US" sz="2800" i="1">
                                <a:solidFill>
                                  <a:srgbClr val="C00000"/>
                                </a:solidFill>
                                <a:latin typeface="Cambria Math" panose="02040503050406030204" pitchFamily="18" charset="0"/>
                              </a:rPr>
                            </m:ctrlPr>
                          </m:fPr>
                          <m:num>
                            <m:r>
                              <a:rPr lang="en-US" sz="2800" i="1">
                                <a:solidFill>
                                  <a:srgbClr val="C00000"/>
                                </a:solidFill>
                                <a:latin typeface="Cambria Math" panose="02040503050406030204" pitchFamily="18" charset="0"/>
                              </a:rPr>
                              <m:t>2</m:t>
                            </m:r>
                          </m:num>
                          <m:den>
                            <m:r>
                              <a:rPr lang="en-US" sz="2800" i="1">
                                <a:solidFill>
                                  <a:srgbClr val="C00000"/>
                                </a:solidFill>
                                <a:latin typeface="Cambria Math" panose="02040503050406030204" pitchFamily="18" charset="0"/>
                              </a:rPr>
                              <m:t>2</m:t>
                            </m:r>
                          </m:den>
                        </m:f>
                      </m:e>
                    </m:d>
                  </m:oMath>
                </a14:m>
                <a:r>
                  <a:rPr lang="en-US" sz="2800" dirty="0">
                    <a:ea typeface="Helvetica" charset="0"/>
                    <a:cs typeface="Helvetica" charset="0"/>
                  </a:rPr>
                  <a:t> </a:t>
                </a:r>
                <a14:m>
                  <m:oMath xmlns:m="http://schemas.openxmlformats.org/officeDocument/2006/math">
                    <m:r>
                      <a:rPr lang="en-US" sz="2800" i="1">
                        <a:solidFill>
                          <a:srgbClr val="C00000"/>
                        </a:solidFill>
                        <a:latin typeface="Cambria Math" panose="02040503050406030204" pitchFamily="18" charset="0"/>
                      </a:rPr>
                      <m:t>=</m:t>
                    </m:r>
                    <m:f>
                      <m:fPr>
                        <m:ctrlPr>
                          <a:rPr lang="en-US" sz="2800" i="1">
                            <a:solidFill>
                              <a:srgbClr val="C00000"/>
                            </a:solidFill>
                            <a:latin typeface="Cambria Math" panose="02040503050406030204" pitchFamily="18" charset="0"/>
                            <a:ea typeface="Helvetica" charset="0"/>
                            <a:cs typeface="Helvetica" charset="0"/>
                          </a:rPr>
                        </m:ctrlPr>
                      </m:fPr>
                      <m:num>
                        <m:r>
                          <a:rPr lang="en-US" sz="2800" i="1">
                            <a:solidFill>
                              <a:srgbClr val="C00000"/>
                            </a:solidFill>
                            <a:latin typeface="Cambria Math" panose="02040503050406030204" pitchFamily="18" charset="0"/>
                            <a:ea typeface="Helvetica" charset="0"/>
                            <a:cs typeface="Helvetica" charset="0"/>
                          </a:rPr>
                          <m:t>6!</m:t>
                        </m:r>
                      </m:num>
                      <m:den>
                        <m:r>
                          <a:rPr lang="en-US" sz="2800" i="1">
                            <a:solidFill>
                              <a:srgbClr val="C00000"/>
                            </a:solidFill>
                            <a:latin typeface="Cambria Math" panose="02040503050406030204" pitchFamily="18" charset="0"/>
                            <a:ea typeface="Helvetica" charset="0"/>
                            <a:cs typeface="Helvetica" charset="0"/>
                          </a:rPr>
                          <m:t>2!4!</m:t>
                        </m:r>
                      </m:den>
                    </m:f>
                  </m:oMath>
                </a14:m>
                <a:endParaRPr lang="en-US" sz="2800" dirty="0">
                  <a:ea typeface="Helvetica" charset="0"/>
                  <a:cs typeface="Helvetica" charset="0"/>
                </a:endParaRPr>
              </a:p>
              <a:p>
                <a:pPr marL="0" indent="0">
                  <a:buNone/>
                </a:pPr>
                <a:endParaRPr lang="en-US" sz="2800" b="0" dirty="0"/>
              </a:p>
              <a:p>
                <a:pPr marL="0" indent="0">
                  <a:buNone/>
                </a:pPr>
                <a:endParaRPr lang="en-US" sz="2800" dirty="0"/>
              </a:p>
              <a:p>
                <a:pPr marL="0" indent="0">
                  <a:buNone/>
                </a:pPr>
                <a:endParaRPr lang="en-US" sz="2800" b="0" dirty="0"/>
              </a:p>
            </p:txBody>
          </p:sp>
        </mc:Choice>
        <mc:Fallback xmlns="">
          <p:sp>
            <p:nvSpPr>
              <p:cNvPr id="3" name="Content Placeholder 2">
                <a:extLst>
                  <a:ext uri="{FF2B5EF4-FFF2-40B4-BE49-F238E27FC236}">
                    <a16:creationId xmlns:a16="http://schemas.microsoft.com/office/drawing/2014/main" id="{2BA9CDE1-06BE-82B6-0227-6AE594810D75}"/>
                  </a:ext>
                </a:extLst>
              </p:cNvPr>
              <p:cNvSpPr>
                <a:spLocks noGrp="1" noRot="1" noChangeAspect="1" noMove="1" noResize="1" noEditPoints="1" noAdjustHandles="1" noChangeArrowheads="1" noChangeShapeType="1" noTextEdit="1"/>
              </p:cNvSpPr>
              <p:nvPr>
                <p:ph idx="1"/>
              </p:nvPr>
            </p:nvSpPr>
            <p:spPr>
              <a:xfrm>
                <a:off x="716280" y="1279803"/>
                <a:ext cx="10972800" cy="4949685"/>
              </a:xfrm>
              <a:blipFill>
                <a:blip r:embed="rId3"/>
                <a:stretch>
                  <a:fillRect l="-1387" t="-153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6DACC68-DBFC-8703-8FA0-9F9221B2FB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60000" y="2129391"/>
            <a:ext cx="1477781" cy="2204357"/>
          </a:xfrm>
          <a:prstGeom prst="rect">
            <a:avLst/>
          </a:prstGeom>
        </p:spPr>
      </p:pic>
      <p:grpSp>
        <p:nvGrpSpPr>
          <p:cNvPr id="6" name="Group 5" descr="6 slots for the 6 letters">
            <a:extLst>
              <a:ext uri="{FF2B5EF4-FFF2-40B4-BE49-F238E27FC236}">
                <a16:creationId xmlns:a16="http://schemas.microsoft.com/office/drawing/2014/main" id="{1F19A0B5-5733-B14F-053C-65D9496A0A13}"/>
              </a:ext>
            </a:extLst>
          </p:cNvPr>
          <p:cNvGrpSpPr/>
          <p:nvPr/>
        </p:nvGrpSpPr>
        <p:grpSpPr>
          <a:xfrm>
            <a:off x="886270" y="6356351"/>
            <a:ext cx="7588301" cy="0"/>
            <a:chOff x="962470" y="5961413"/>
            <a:chExt cx="7588301" cy="0"/>
          </a:xfrm>
        </p:grpSpPr>
        <p:cxnSp>
          <p:nvCxnSpPr>
            <p:cNvPr id="7" name="Straight Connector 6">
              <a:extLst>
                <a:ext uri="{FF2B5EF4-FFF2-40B4-BE49-F238E27FC236}">
                  <a16:creationId xmlns:a16="http://schemas.microsoft.com/office/drawing/2014/main" id="{3CE17462-FEAF-F1BD-B290-0448D0CF7E7E}"/>
                </a:ext>
              </a:extLst>
            </p:cNvPr>
            <p:cNvCxnSpPr/>
            <p:nvPr/>
          </p:nvCxnSpPr>
          <p:spPr>
            <a:xfrm>
              <a:off x="962470"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DF030B0-FAD7-E972-B6DD-89D818F28341}"/>
                </a:ext>
              </a:extLst>
            </p:cNvPr>
            <p:cNvCxnSpPr/>
            <p:nvPr/>
          </p:nvCxnSpPr>
          <p:spPr>
            <a:xfrm>
              <a:off x="4890886"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CB5FACB-8BEC-2B93-827F-303E4C92F521}"/>
                </a:ext>
              </a:extLst>
            </p:cNvPr>
            <p:cNvCxnSpPr/>
            <p:nvPr/>
          </p:nvCxnSpPr>
          <p:spPr>
            <a:xfrm>
              <a:off x="3643390"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FE1347A-7B8D-D832-A97F-316BF1D68DCA}"/>
                </a:ext>
              </a:extLst>
            </p:cNvPr>
            <p:cNvCxnSpPr/>
            <p:nvPr/>
          </p:nvCxnSpPr>
          <p:spPr>
            <a:xfrm>
              <a:off x="2342524"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3771A81-AA3A-528C-2DBD-ECE44221B805}"/>
                </a:ext>
              </a:extLst>
            </p:cNvPr>
            <p:cNvCxnSpPr/>
            <p:nvPr/>
          </p:nvCxnSpPr>
          <p:spPr>
            <a:xfrm>
              <a:off x="6161883"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554582-29D1-3B94-9949-7D78A25C58B4}"/>
                </a:ext>
              </a:extLst>
            </p:cNvPr>
            <p:cNvCxnSpPr/>
            <p:nvPr/>
          </p:nvCxnSpPr>
          <p:spPr>
            <a:xfrm>
              <a:off x="7541937" y="5961413"/>
              <a:ext cx="1008834" cy="0"/>
            </a:xfrm>
            <a:prstGeom prst="line">
              <a:avLst/>
            </a:prstGeom>
            <a:ln w="57150"/>
          </p:spPr>
          <p:style>
            <a:lnRef idx="2">
              <a:schemeClr val="accent1"/>
            </a:lnRef>
            <a:fillRef idx="0">
              <a:schemeClr val="accent1"/>
            </a:fillRef>
            <a:effectRef idx="1">
              <a:schemeClr val="accent1"/>
            </a:effectRef>
            <a:fontRef idx="minor">
              <a:schemeClr val="tx1"/>
            </a:fontRef>
          </p:style>
        </p:cxnSp>
      </p:grpSp>
      <p:sp>
        <p:nvSpPr>
          <p:cNvPr id="4" name="Slide Number Placeholder 3">
            <a:extLst>
              <a:ext uri="{FF2B5EF4-FFF2-40B4-BE49-F238E27FC236}">
                <a16:creationId xmlns:a16="http://schemas.microsoft.com/office/drawing/2014/main" id="{BC60A83A-8E35-D70B-DA49-8CFEB716AA02}"/>
              </a:ext>
            </a:extLst>
          </p:cNvPr>
          <p:cNvSpPr>
            <a:spLocks noGrp="1"/>
          </p:cNvSpPr>
          <p:nvPr>
            <p:ph type="sldNum" sz="quarter" idx="12"/>
          </p:nvPr>
        </p:nvSpPr>
        <p:spPr/>
        <p:txBody>
          <a:bodyPr/>
          <a:lstStyle/>
          <a:p>
            <a:fld id="{39E65F0E-D8D0-8548-A870-8F1E432EFAAD}" type="slidenum">
              <a:rPr lang="en-US" smtClean="0"/>
              <a:pPr/>
              <a:t>37</a:t>
            </a:fld>
            <a:endParaRPr lang="en-US" dirty="0"/>
          </a:p>
        </p:txBody>
      </p:sp>
    </p:spTree>
    <p:extLst>
      <p:ext uri="{BB962C8B-B14F-4D97-AF65-F5344CB8AC3E}">
        <p14:creationId xmlns:p14="http://schemas.microsoft.com/office/powerpoint/2010/main" val="3086301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BD0A1-2E88-355B-79E8-87B06DFD1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A5F59-5D25-EE14-D097-0456348305F4}"/>
              </a:ext>
            </a:extLst>
          </p:cNvPr>
          <p:cNvSpPr>
            <a:spLocks noGrp="1"/>
          </p:cNvSpPr>
          <p:nvPr>
            <p:ph type="title"/>
          </p:nvPr>
        </p:nvSpPr>
        <p:spPr/>
        <p:txBody>
          <a:bodyPr/>
          <a:lstStyle/>
          <a:p>
            <a:r>
              <a:rPr lang="en-US" dirty="0"/>
              <a:t>Example 2 – Word Permutations (another way to count)</a:t>
            </a:r>
          </a:p>
        </p:txBody>
      </p:sp>
      <p:sp>
        <p:nvSpPr>
          <p:cNvPr id="4" name="Slide Number Placeholder 3">
            <a:extLst>
              <a:ext uri="{FF2B5EF4-FFF2-40B4-BE49-F238E27FC236}">
                <a16:creationId xmlns:a16="http://schemas.microsoft.com/office/drawing/2014/main" id="{EF3FCC7B-0E3D-5808-79F3-D47FEF8C2AF1}"/>
              </a:ext>
            </a:extLst>
          </p:cNvPr>
          <p:cNvSpPr>
            <a:spLocks noGrp="1"/>
          </p:cNvSpPr>
          <p:nvPr>
            <p:ph type="sldNum" sz="quarter" idx="12"/>
          </p:nvPr>
        </p:nvSpPr>
        <p:spPr/>
        <p:txBody>
          <a:bodyPr/>
          <a:lstStyle/>
          <a:p>
            <a:fld id="{39E65F0E-D8D0-8548-A870-8F1E432EFAAD}" type="slidenum">
              <a:rPr lang="en-US" smtClean="0"/>
              <a:pPr/>
              <a:t>38</a:t>
            </a:fld>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2DBCB3-6319-2BA6-7A17-AE171015F20C}"/>
                  </a:ext>
                </a:extLst>
              </p:cNvPr>
              <p:cNvSpPr>
                <a:spLocks noGrp="1"/>
              </p:cNvSpPr>
              <p:nvPr>
                <p:ph idx="1"/>
              </p:nvPr>
            </p:nvSpPr>
            <p:spPr>
              <a:xfrm>
                <a:off x="716280" y="1279803"/>
                <a:ext cx="10972800" cy="4949685"/>
              </a:xfrm>
            </p:spPr>
            <p:txBody>
              <a:bodyPr>
                <a:normAutofit/>
              </a:bodyPr>
              <a:lstStyle/>
              <a:p>
                <a:pPr marL="0" indent="0">
                  <a:buNone/>
                </a:pPr>
                <a:r>
                  <a:rPr lang="en-US" dirty="0"/>
                  <a:t>How many ways to rearrange the letters in the word ”MUUMUU”?</a:t>
                </a:r>
              </a:p>
              <a:p>
                <a:pPr marL="0" indent="0">
                  <a:buNone/>
                </a:pPr>
                <a:endParaRPr lang="en-US" sz="2800" b="0" dirty="0"/>
              </a:p>
              <a:p>
                <a:pPr marL="0" indent="0">
                  <a:buNone/>
                </a:pPr>
                <a:r>
                  <a:rPr lang="en-US" sz="2800" dirty="0">
                    <a:ea typeface="Helvetica" charset="0"/>
                    <a:cs typeface="Helvetica" charset="0"/>
                  </a:rPr>
                  <a:t>Arrange the 6 letters as if they were distinct.      </a:t>
                </a:r>
              </a:p>
              <a:p>
                <a:pPr marL="0" indent="0">
                  <a:buNone/>
                </a:pPr>
                <a:r>
                  <a:rPr lang="en-US" sz="2800" dirty="0">
                    <a:ea typeface="Helvetica" charset="0"/>
                    <a:cs typeface="Helvetica" charset="0"/>
                  </a:rPr>
                  <a:t>            </a:t>
                </a:r>
                <a:r>
                  <a:rPr lang="en-US" sz="2800" i="1" dirty="0">
                    <a:ea typeface="Helvetica" charset="0"/>
                    <a:cs typeface="Helvetica" charset="0"/>
                  </a:rPr>
                  <a:t>M</a:t>
                </a:r>
                <a:r>
                  <a:rPr lang="en-US" sz="2800" i="1" baseline="-25000" dirty="0">
                    <a:ea typeface="Helvetica" charset="0"/>
                    <a:cs typeface="Helvetica" charset="0"/>
                  </a:rPr>
                  <a:t>1</a:t>
                </a:r>
                <a:r>
                  <a:rPr lang="en-US" sz="2800" i="1" dirty="0">
                    <a:solidFill>
                      <a:srgbClr val="0432FF"/>
                    </a:solidFill>
                    <a:ea typeface="Helvetica" charset="0"/>
                    <a:cs typeface="Helvetica" charset="0"/>
                  </a:rPr>
                  <a:t>U</a:t>
                </a:r>
                <a:r>
                  <a:rPr lang="en-US" sz="2800" i="1" baseline="-25000" dirty="0">
                    <a:solidFill>
                      <a:srgbClr val="0432FF"/>
                    </a:solidFill>
                    <a:ea typeface="Helvetica" charset="0"/>
                    <a:cs typeface="Helvetica" charset="0"/>
                  </a:rPr>
                  <a:t>1</a:t>
                </a:r>
                <a:r>
                  <a:rPr lang="en-US" sz="2800" i="1" dirty="0">
                    <a:solidFill>
                      <a:srgbClr val="0432FF"/>
                    </a:solidFill>
                    <a:ea typeface="Helvetica" charset="0"/>
                    <a:cs typeface="Helvetica" charset="0"/>
                  </a:rPr>
                  <a:t>U</a:t>
                </a:r>
                <a:r>
                  <a:rPr lang="en-US" sz="2800" i="1" baseline="-25000" dirty="0">
                    <a:solidFill>
                      <a:srgbClr val="0432FF"/>
                    </a:solidFill>
                    <a:ea typeface="Helvetica" charset="0"/>
                    <a:cs typeface="Helvetica" charset="0"/>
                  </a:rPr>
                  <a:t>2</a:t>
                </a:r>
                <a:r>
                  <a:rPr lang="en-US" sz="2800" i="1" dirty="0">
                    <a:ea typeface="Helvetica" charset="0"/>
                    <a:cs typeface="Helvetica" charset="0"/>
                  </a:rPr>
                  <a:t>M</a:t>
                </a:r>
                <a:r>
                  <a:rPr lang="en-US" sz="2800" i="1" baseline="-25000" dirty="0">
                    <a:ea typeface="Helvetica" charset="0"/>
                    <a:cs typeface="Helvetica" charset="0"/>
                  </a:rPr>
                  <a:t>2</a:t>
                </a:r>
                <a:r>
                  <a:rPr lang="en-US" sz="2800" i="1" dirty="0">
                    <a:solidFill>
                      <a:srgbClr val="0432FF"/>
                    </a:solidFill>
                    <a:ea typeface="Helvetica" charset="0"/>
                    <a:cs typeface="Helvetica" charset="0"/>
                  </a:rPr>
                  <a:t>U</a:t>
                </a:r>
                <a:r>
                  <a:rPr lang="en-US" sz="2800" i="1" baseline="-25000" dirty="0">
                    <a:solidFill>
                      <a:srgbClr val="0432FF"/>
                    </a:solidFill>
                    <a:ea typeface="Helvetica" charset="0"/>
                    <a:cs typeface="Helvetica" charset="0"/>
                  </a:rPr>
                  <a:t>3</a:t>
                </a:r>
                <a:r>
                  <a:rPr lang="en-US" sz="2800" i="1" dirty="0">
                    <a:solidFill>
                      <a:srgbClr val="0432FF"/>
                    </a:solidFill>
                    <a:ea typeface="Helvetica" charset="0"/>
                    <a:cs typeface="Helvetica" charset="0"/>
                  </a:rPr>
                  <a:t>U</a:t>
                </a:r>
                <a:r>
                  <a:rPr lang="en-US" sz="2800" i="1" baseline="-25000" dirty="0">
                    <a:solidFill>
                      <a:srgbClr val="0432FF"/>
                    </a:solidFill>
                    <a:ea typeface="Helvetica" charset="0"/>
                    <a:cs typeface="Helvetica" charset="0"/>
                  </a:rPr>
                  <a:t>4</a:t>
                </a:r>
                <a:r>
                  <a:rPr lang="en-US" sz="2800" i="1" dirty="0">
                    <a:ea typeface="Helvetica" charset="0"/>
                    <a:cs typeface="Helvetica" charset="0"/>
                  </a:rPr>
                  <a:t>	</a:t>
                </a:r>
                <a:r>
                  <a:rPr lang="en-US" sz="2800" dirty="0">
                    <a:ea typeface="Helvetica" charset="0"/>
                    <a:cs typeface="Helvetica" charset="0"/>
                  </a:rPr>
                  <a:t>		</a:t>
                </a:r>
              </a:p>
              <a:p>
                <a:endParaRPr lang="en-US" sz="2800" dirty="0">
                  <a:ea typeface="Helvetica" charset="0"/>
                  <a:cs typeface="Helvetica" charset="0"/>
                </a:endParaRPr>
              </a:p>
              <a:p>
                <a:pPr marL="0" indent="0">
                  <a:buNone/>
                </a:pPr>
                <a:r>
                  <a:rPr lang="en-US" sz="2800" dirty="0">
                    <a:ea typeface="Helvetica" charset="0"/>
                    <a:cs typeface="Helvetica" charset="0"/>
                  </a:rPr>
                  <a:t>Then divide by 4! to account for duplicate M’s and divide by 2! to account for duplicate U’s. </a:t>
                </a:r>
              </a:p>
              <a:p>
                <a:pPr marL="0" indent="0">
                  <a:buNone/>
                </a:pPr>
                <a:r>
                  <a:rPr lang="en-US" sz="2800" dirty="0">
                    <a:ea typeface="Helvetica" charset="0"/>
                    <a:cs typeface="Helvetica" charset="0"/>
                  </a:rPr>
                  <a:t>Yields </a:t>
                </a:r>
                <a14:m>
                  <m:oMath xmlns:m="http://schemas.openxmlformats.org/officeDocument/2006/math">
                    <m:f>
                      <m:fPr>
                        <m:ctrlPr>
                          <a:rPr lang="en-US" sz="2800" i="1">
                            <a:solidFill>
                              <a:srgbClr val="C00000"/>
                            </a:solidFill>
                            <a:latin typeface="Cambria Math" panose="02040503050406030204" pitchFamily="18" charset="0"/>
                            <a:ea typeface="Helvetica" charset="0"/>
                            <a:cs typeface="Helvetica" charset="0"/>
                          </a:rPr>
                        </m:ctrlPr>
                      </m:fPr>
                      <m:num>
                        <m:r>
                          <a:rPr lang="en-US" sz="2800" i="1">
                            <a:solidFill>
                              <a:srgbClr val="C00000"/>
                            </a:solidFill>
                            <a:latin typeface="Cambria Math" panose="02040503050406030204" pitchFamily="18" charset="0"/>
                            <a:ea typeface="Helvetica" charset="0"/>
                            <a:cs typeface="Helvetica" charset="0"/>
                          </a:rPr>
                          <m:t>6!</m:t>
                        </m:r>
                      </m:num>
                      <m:den>
                        <m:r>
                          <a:rPr lang="en-US" sz="2800" i="1">
                            <a:solidFill>
                              <a:srgbClr val="C00000"/>
                            </a:solidFill>
                            <a:latin typeface="Cambria Math" panose="02040503050406030204" pitchFamily="18" charset="0"/>
                            <a:ea typeface="Helvetica" charset="0"/>
                            <a:cs typeface="Helvetica" charset="0"/>
                          </a:rPr>
                          <m:t>2!4!</m:t>
                        </m:r>
                      </m:den>
                    </m:f>
                  </m:oMath>
                </a14:m>
                <a:endParaRPr lang="en-US" sz="2800" dirty="0">
                  <a:ea typeface="Helvetica" charset="0"/>
                  <a:cs typeface="Helvetica" charset="0"/>
                </a:endParaRPr>
              </a:p>
              <a:p>
                <a:pPr marL="0" indent="0">
                  <a:buNone/>
                </a:pPr>
                <a:endParaRPr lang="en-US" sz="2800" dirty="0">
                  <a:ea typeface="Helvetica" charset="0"/>
                  <a:cs typeface="Helvetica" charset="0"/>
                </a:endParaRPr>
              </a:p>
              <a:p>
                <a:pPr marL="0" indent="0">
                  <a:buNone/>
                </a:pPr>
                <a:endParaRPr lang="en-US" sz="2800" b="0" dirty="0"/>
              </a:p>
              <a:p>
                <a:pPr marL="0" indent="0">
                  <a:buNone/>
                </a:pPr>
                <a:endParaRPr lang="en-US" sz="2800" dirty="0"/>
              </a:p>
              <a:p>
                <a:pPr marL="0" indent="0">
                  <a:buNone/>
                </a:pPr>
                <a:endParaRPr lang="en-US" sz="2800" b="0" dirty="0"/>
              </a:p>
            </p:txBody>
          </p:sp>
        </mc:Choice>
        <mc:Fallback xmlns="">
          <p:sp>
            <p:nvSpPr>
              <p:cNvPr id="3" name="Content Placeholder 2">
                <a:extLst>
                  <a:ext uri="{FF2B5EF4-FFF2-40B4-BE49-F238E27FC236}">
                    <a16:creationId xmlns:a16="http://schemas.microsoft.com/office/drawing/2014/main" id="{742DBCB3-6319-2BA6-7A17-AE171015F20C}"/>
                  </a:ext>
                </a:extLst>
              </p:cNvPr>
              <p:cNvSpPr>
                <a:spLocks noGrp="1" noRot="1" noChangeAspect="1" noMove="1" noResize="1" noEditPoints="1" noAdjustHandles="1" noChangeArrowheads="1" noChangeShapeType="1" noTextEdit="1"/>
              </p:cNvSpPr>
              <p:nvPr>
                <p:ph idx="1"/>
              </p:nvPr>
            </p:nvSpPr>
            <p:spPr>
              <a:xfrm>
                <a:off x="716280" y="1279803"/>
                <a:ext cx="10972800" cy="4949685"/>
              </a:xfrm>
              <a:blipFill>
                <a:blip r:embed="rId3"/>
                <a:stretch>
                  <a:fillRect l="-1387" t="-153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DC6B615-4900-6D90-776D-5AAD1CA5BA3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60000" y="2129391"/>
            <a:ext cx="1477781" cy="2204357"/>
          </a:xfrm>
          <a:prstGeom prst="rect">
            <a:avLst/>
          </a:prstGeom>
        </p:spPr>
      </p:pic>
    </p:spTree>
    <p:extLst>
      <p:ext uri="{BB962C8B-B14F-4D97-AF65-F5344CB8AC3E}">
        <p14:creationId xmlns:p14="http://schemas.microsoft.com/office/powerpoint/2010/main" val="1559469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587A8-AC79-7AEC-41E9-F20765B20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5600D-0C6F-958E-B586-360D44C0DDAF}"/>
              </a:ext>
            </a:extLst>
          </p:cNvPr>
          <p:cNvSpPr>
            <a:spLocks noGrp="1"/>
          </p:cNvSpPr>
          <p:nvPr>
            <p:ph type="title"/>
          </p:nvPr>
        </p:nvSpPr>
        <p:spPr/>
        <p:txBody>
          <a:bodyPr/>
          <a:lstStyle/>
          <a:p>
            <a:r>
              <a:rPr lang="en-US" dirty="0"/>
              <a:t>Example 3 – Word Permutations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02FACE-AAE8-B3C1-7DF0-FDF98F0D058D}"/>
                  </a:ext>
                </a:extLst>
              </p:cNvPr>
              <p:cNvSpPr>
                <a:spLocks noGrp="1"/>
              </p:cNvSpPr>
              <p:nvPr>
                <p:ph idx="1"/>
              </p:nvPr>
            </p:nvSpPr>
            <p:spPr>
              <a:xfrm>
                <a:off x="609600" y="1353944"/>
                <a:ext cx="10972800" cy="4949685"/>
              </a:xfrm>
            </p:spPr>
            <p:txBody>
              <a:bodyPr>
                <a:normAutofit fontScale="92500" lnSpcReduction="10000"/>
              </a:bodyPr>
              <a:lstStyle/>
              <a:p>
                <a:pPr marL="0" indent="0">
                  <a:buNone/>
                </a:pPr>
                <a:r>
                  <a:rPr lang="en-US" dirty="0"/>
                  <a:t>How many ways to rearrange the letters in the word ”GODOGGY”?</a:t>
                </a:r>
              </a:p>
              <a:p>
                <a:pPr marL="0" indent="0">
                  <a:buNone/>
                </a:pPr>
                <a:endParaRPr lang="en-US" dirty="0"/>
              </a:p>
              <a:p>
                <a:pPr marL="400050" lvl="1" indent="0">
                  <a:lnSpc>
                    <a:spcPct val="150000"/>
                  </a:lnSpc>
                  <a:buNone/>
                </a:pPr>
                <a:r>
                  <a:rPr lang="en-US" u="sng" dirty="0">
                    <a:solidFill>
                      <a:srgbClr val="C00000"/>
                    </a:solidFill>
                    <a:ea typeface="Helvetica" charset="0"/>
                    <a:cs typeface="Helvetica" charset="0"/>
                  </a:rPr>
                  <a:t>Poll:</a:t>
                </a:r>
              </a:p>
              <a:p>
                <a:pPr marL="914400" lvl="1" indent="-514350">
                  <a:lnSpc>
                    <a:spcPct val="150000"/>
                  </a:lnSpc>
                  <a:buAutoNum type="alphaUcPeriod"/>
                </a:pPr>
                <a14:m>
                  <m:oMath xmlns:m="http://schemas.openxmlformats.org/officeDocument/2006/math">
                    <m:r>
                      <a:rPr lang="en-US" i="1">
                        <a:solidFill>
                          <a:srgbClr val="C00000"/>
                        </a:solidFill>
                        <a:latin typeface="Cambria Math" panose="02040503050406030204" pitchFamily="18" charset="0"/>
                      </a:rPr>
                      <m:t>7!</m:t>
                    </m:r>
                  </m:oMath>
                </a14:m>
                <a:endParaRPr lang="en-US" dirty="0">
                  <a:solidFill>
                    <a:srgbClr val="C00000"/>
                  </a:solidFill>
                  <a:ea typeface="Helvetica" charset="0"/>
                  <a:cs typeface="Helvetica" charset="0"/>
                </a:endParaRPr>
              </a:p>
              <a:p>
                <a:pPr marL="914400" lvl="1" indent="-514350">
                  <a:lnSpc>
                    <a:spcPct val="150000"/>
                  </a:lnSpc>
                  <a:buAutoNum type="alphaUcPeriod"/>
                </a:pPr>
                <a14:m>
                  <m:oMath xmlns:m="http://schemas.openxmlformats.org/officeDocument/2006/math">
                    <m:f>
                      <m:fPr>
                        <m:ctrlPr>
                          <a:rPr lang="en-US" i="1">
                            <a:solidFill>
                              <a:srgbClr val="C00000"/>
                            </a:solidFill>
                            <a:latin typeface="Cambria Math" panose="02040503050406030204" pitchFamily="18" charset="0"/>
                            <a:ea typeface="Helvetica" charset="0"/>
                            <a:cs typeface="Helvetica" charset="0"/>
                          </a:rPr>
                        </m:ctrlPr>
                      </m:fPr>
                      <m:num>
                        <m:r>
                          <a:rPr lang="en-US" i="1">
                            <a:solidFill>
                              <a:srgbClr val="C00000"/>
                            </a:solidFill>
                            <a:latin typeface="Cambria Math" panose="02040503050406030204" pitchFamily="18" charset="0"/>
                            <a:ea typeface="Helvetica" charset="0"/>
                            <a:cs typeface="Helvetica" charset="0"/>
                          </a:rPr>
                          <m:t>7!</m:t>
                        </m:r>
                      </m:num>
                      <m:den>
                        <m:r>
                          <a:rPr lang="en-US" i="1">
                            <a:solidFill>
                              <a:srgbClr val="C00000"/>
                            </a:solidFill>
                            <a:latin typeface="Cambria Math" panose="02040503050406030204" pitchFamily="18" charset="0"/>
                            <a:ea typeface="Helvetica" charset="0"/>
                            <a:cs typeface="Helvetica" charset="0"/>
                          </a:rPr>
                          <m:t>3!</m:t>
                        </m:r>
                      </m:den>
                    </m:f>
                  </m:oMath>
                </a14:m>
                <a:endParaRPr lang="en-US" dirty="0">
                  <a:solidFill>
                    <a:srgbClr val="C00000"/>
                  </a:solidFill>
                  <a:ea typeface="Helvetica" charset="0"/>
                  <a:cs typeface="Helvetica" charset="0"/>
                </a:endParaRPr>
              </a:p>
              <a:p>
                <a:pPr marL="914400" lvl="1" indent="-514350">
                  <a:lnSpc>
                    <a:spcPct val="150000"/>
                  </a:lnSpc>
                  <a:buAutoNum type="alphaUcPeriod"/>
                </a:pPr>
                <a14:m>
                  <m:oMath xmlns:m="http://schemas.openxmlformats.org/officeDocument/2006/math">
                    <m:f>
                      <m:fPr>
                        <m:ctrlPr>
                          <a:rPr lang="en-US" i="1">
                            <a:solidFill>
                              <a:srgbClr val="C00000"/>
                            </a:solidFill>
                            <a:latin typeface="Cambria Math" panose="02040503050406030204" pitchFamily="18" charset="0"/>
                            <a:ea typeface="Helvetica" charset="0"/>
                            <a:cs typeface="Helvetica" charset="0"/>
                          </a:rPr>
                        </m:ctrlPr>
                      </m:fPr>
                      <m:num>
                        <m:r>
                          <a:rPr lang="en-US" i="1">
                            <a:solidFill>
                              <a:srgbClr val="C00000"/>
                            </a:solidFill>
                            <a:latin typeface="Cambria Math" panose="02040503050406030204" pitchFamily="18" charset="0"/>
                            <a:ea typeface="Helvetica" charset="0"/>
                            <a:cs typeface="Helvetica" charset="0"/>
                          </a:rPr>
                          <m:t>7!</m:t>
                        </m:r>
                      </m:num>
                      <m:den>
                        <m:r>
                          <a:rPr lang="en-US" i="1">
                            <a:solidFill>
                              <a:srgbClr val="C00000"/>
                            </a:solidFill>
                            <a:latin typeface="Cambria Math" panose="02040503050406030204" pitchFamily="18" charset="0"/>
                            <a:ea typeface="Helvetica" charset="0"/>
                            <a:cs typeface="Helvetica" charset="0"/>
                          </a:rPr>
                          <m:t>3!2!1!1!</m:t>
                        </m:r>
                      </m:den>
                    </m:f>
                  </m:oMath>
                </a14:m>
                <a:endParaRPr lang="en-US" dirty="0">
                  <a:solidFill>
                    <a:srgbClr val="C00000"/>
                  </a:solidFill>
                  <a:ea typeface="Helvetica" charset="0"/>
                  <a:cs typeface="Helvetica" charset="0"/>
                </a:endParaRPr>
              </a:p>
              <a:p>
                <a:pPr marL="914400" lvl="1" indent="-514350">
                  <a:lnSpc>
                    <a:spcPct val="150000"/>
                  </a:lnSpc>
                  <a:buAutoNum type="alphaUcPeriod"/>
                </a:pPr>
                <a14:m>
                  <m:oMath xmlns:m="http://schemas.openxmlformats.org/officeDocument/2006/math">
                    <m:d>
                      <m:dPr>
                        <m:ctrlPr>
                          <a:rPr lang="en-US" i="1">
                            <a:solidFill>
                              <a:srgbClr val="C00000"/>
                            </a:solidFill>
                            <a:latin typeface="Cambria Math" panose="02040503050406030204" pitchFamily="18" charset="0"/>
                          </a:rPr>
                        </m:ctrlPr>
                      </m:dPr>
                      <m:e>
                        <m:f>
                          <m:fPr>
                            <m:type m:val="noBa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7</m:t>
                            </m:r>
                          </m:num>
                          <m:den>
                            <m:r>
                              <a:rPr lang="en-US" i="1">
                                <a:solidFill>
                                  <a:srgbClr val="C00000"/>
                                </a:solidFill>
                                <a:latin typeface="Cambria Math" panose="02040503050406030204" pitchFamily="18" charset="0"/>
                              </a:rPr>
                              <m:t>3</m:t>
                            </m:r>
                          </m:den>
                        </m:f>
                      </m:e>
                    </m:d>
                    <m:r>
                      <a:rPr lang="en-US" i="1">
                        <a:solidFill>
                          <a:srgbClr val="C00000"/>
                        </a:solidFill>
                        <a:latin typeface="Cambria Math" panose="02040503050406030204" pitchFamily="18" charset="0"/>
                      </a:rPr>
                      <m:t>⋅</m:t>
                    </m:r>
                    <m:d>
                      <m:dPr>
                        <m:ctrlPr>
                          <a:rPr lang="en-US" i="1">
                            <a:solidFill>
                              <a:srgbClr val="C00000"/>
                            </a:solidFill>
                            <a:latin typeface="Cambria Math" panose="02040503050406030204" pitchFamily="18" charset="0"/>
                          </a:rPr>
                        </m:ctrlPr>
                      </m:dPr>
                      <m:e>
                        <m:f>
                          <m:fPr>
                            <m:type m:val="noBa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4</m:t>
                            </m:r>
                          </m:num>
                          <m:den>
                            <m:r>
                              <a:rPr lang="en-US" i="1">
                                <a:solidFill>
                                  <a:srgbClr val="C00000"/>
                                </a:solidFill>
                                <a:latin typeface="Cambria Math" panose="02040503050406030204" pitchFamily="18" charset="0"/>
                              </a:rPr>
                              <m:t>2</m:t>
                            </m:r>
                          </m:den>
                        </m:f>
                      </m:e>
                    </m:d>
                    <m:r>
                      <a:rPr lang="en-US" i="1">
                        <a:solidFill>
                          <a:srgbClr val="C00000"/>
                        </a:solidFill>
                        <a:latin typeface="Cambria Math" panose="02040503050406030204" pitchFamily="18" charset="0"/>
                      </a:rPr>
                      <m:t>⋅</m:t>
                    </m:r>
                    <m:r>
                      <a:rPr lang="en-US">
                        <a:solidFill>
                          <a:srgbClr val="C00000"/>
                        </a:solidFill>
                        <a:latin typeface="Cambria Math" panose="02040503050406030204" pitchFamily="18" charset="0"/>
                      </a:rPr>
                      <m:t>2</m:t>
                    </m:r>
                  </m:oMath>
                </a14:m>
                <a:r>
                  <a:rPr lang="en-US" dirty="0">
                    <a:solidFill>
                      <a:srgbClr val="C00000"/>
                    </a:solidFill>
                    <a:ea typeface="Helvetica" charset="0"/>
                    <a:cs typeface="Helvetica" charset="0"/>
                  </a:rPr>
                  <a:t>!</a:t>
                </a:r>
              </a:p>
              <a:p>
                <a:pPr marL="0" indent="0">
                  <a:buNone/>
                </a:pPr>
                <a:endParaRPr lang="en-US" dirty="0"/>
              </a:p>
              <a:p>
                <a:pPr marL="0" indent="0">
                  <a:buNone/>
                </a:pPr>
                <a:endParaRPr lang="en-US" sz="2800" b="0" dirty="0"/>
              </a:p>
              <a:p>
                <a:pPr marL="0" indent="0">
                  <a:buNone/>
                </a:pPr>
                <a:endParaRPr lang="en-US" sz="2800" dirty="0">
                  <a:ea typeface="Helvetica" charset="0"/>
                  <a:cs typeface="Helvetica" charset="0"/>
                </a:endParaRPr>
              </a:p>
              <a:p>
                <a:pPr marL="0" indent="0">
                  <a:buNone/>
                </a:pPr>
                <a:endParaRPr lang="en-US" sz="2800" dirty="0">
                  <a:ea typeface="Helvetica" charset="0"/>
                  <a:cs typeface="Helvetica" charset="0"/>
                </a:endParaRPr>
              </a:p>
              <a:p>
                <a:pPr marL="0" indent="0">
                  <a:buNone/>
                </a:pPr>
                <a:endParaRPr lang="en-US" sz="2800" b="0" dirty="0"/>
              </a:p>
              <a:p>
                <a:pPr marL="0" indent="0">
                  <a:buNone/>
                </a:pPr>
                <a:endParaRPr lang="en-US" sz="2800" dirty="0"/>
              </a:p>
              <a:p>
                <a:pPr marL="0" indent="0">
                  <a:buNone/>
                </a:pPr>
                <a:endParaRPr lang="en-US" sz="2800" b="0" dirty="0"/>
              </a:p>
            </p:txBody>
          </p:sp>
        </mc:Choice>
        <mc:Fallback xmlns="">
          <p:sp>
            <p:nvSpPr>
              <p:cNvPr id="3" name="Content Placeholder 2">
                <a:extLst>
                  <a:ext uri="{FF2B5EF4-FFF2-40B4-BE49-F238E27FC236}">
                    <a16:creationId xmlns:a16="http://schemas.microsoft.com/office/drawing/2014/main" id="{3802FACE-AAE8-B3C1-7DF0-FDF98F0D058D}"/>
                  </a:ext>
                </a:extLst>
              </p:cNvPr>
              <p:cNvSpPr>
                <a:spLocks noGrp="1" noRot="1" noChangeAspect="1" noMove="1" noResize="1" noEditPoints="1" noAdjustHandles="1" noChangeArrowheads="1" noChangeShapeType="1" noTextEdit="1"/>
              </p:cNvSpPr>
              <p:nvPr>
                <p:ph idx="1"/>
              </p:nvPr>
            </p:nvSpPr>
            <p:spPr>
              <a:xfrm>
                <a:off x="609600" y="1353944"/>
                <a:ext cx="10972800" cy="4949685"/>
              </a:xfrm>
              <a:blipFill>
                <a:blip r:embed="rId3"/>
                <a:stretch>
                  <a:fillRect l="-1387" t="-2558" r="-347"/>
                </a:stretch>
              </a:blipFill>
            </p:spPr>
            <p:txBody>
              <a:bodyPr/>
              <a:lstStyle/>
              <a:p>
                <a:r>
                  <a:rPr lang="en-US">
                    <a:noFill/>
                  </a:rPr>
                  <a:t> </a:t>
                </a:r>
              </a:p>
            </p:txBody>
          </p:sp>
        </mc:Fallback>
      </mc:AlternateContent>
      <p:pic>
        <p:nvPicPr>
          <p:cNvPr id="6" name="Google Shape;938;p54">
            <a:extLst>
              <a:ext uri="{FF2B5EF4-FFF2-40B4-BE49-F238E27FC236}">
                <a16:creationId xmlns:a16="http://schemas.microsoft.com/office/drawing/2014/main" id="{B1D9E1B9-038D-2152-9889-34789F30154F}"/>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160000" y="2031241"/>
            <a:ext cx="1348426" cy="1304912"/>
          </a:xfrm>
          <a:prstGeom prst="rect">
            <a:avLst/>
          </a:prstGeom>
          <a:noFill/>
          <a:ln>
            <a:noFill/>
          </a:ln>
        </p:spPr>
      </p:pic>
      <p:sp>
        <p:nvSpPr>
          <p:cNvPr id="5" name="TextBox 4">
            <a:extLst>
              <a:ext uri="{FF2B5EF4-FFF2-40B4-BE49-F238E27FC236}">
                <a16:creationId xmlns:a16="http://schemas.microsoft.com/office/drawing/2014/main" id="{9FE72050-F9DE-A47B-5D6E-52A887A6C061}"/>
              </a:ext>
            </a:extLst>
          </p:cNvPr>
          <p:cNvSpPr txBox="1"/>
          <p:nvPr/>
        </p:nvSpPr>
        <p:spPr>
          <a:xfrm>
            <a:off x="8554029" y="6198640"/>
            <a:ext cx="3982200" cy="769441"/>
          </a:xfrm>
          <a:prstGeom prst="rect">
            <a:avLst/>
          </a:prstGeom>
          <a:noFill/>
        </p:spPr>
        <p:txBody>
          <a:bodyPr wrap="square" rtlCol="0">
            <a:spAutoFit/>
          </a:bodyPr>
          <a:lstStyle/>
          <a:p>
            <a:r>
              <a:rPr lang="en-US" sz="2400" dirty="0">
                <a:hlinkClick r:id="rId5"/>
              </a:rPr>
              <a:t>PollEv.com/annakarlin185</a:t>
            </a:r>
            <a:endParaRPr lang="en-US" sz="2800" dirty="0">
              <a:solidFill>
                <a:srgbClr val="0070C0"/>
              </a:solidFill>
              <a:latin typeface="Candara" panose="020E0502030303020204" pitchFamily="34" charset="0"/>
            </a:endParaRPr>
          </a:p>
          <a:p>
            <a:endParaRPr lang="en-US" sz="2000" b="0" dirty="0">
              <a:latin typeface="Candara" panose="020E0502030303020204" pitchFamily="34" charset="0"/>
              <a:ea typeface="Helvetica" charset="0"/>
              <a:cs typeface="Helvetica" charset="0"/>
            </a:endParaRPr>
          </a:p>
        </p:txBody>
      </p:sp>
    </p:spTree>
    <p:extLst>
      <p:ext uri="{BB962C8B-B14F-4D97-AF65-F5344CB8AC3E}">
        <p14:creationId xmlns:p14="http://schemas.microsoft.com/office/powerpoint/2010/main" val="311367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0891-FCB9-E143-8A42-F6B9E31C8D77}"/>
              </a:ext>
            </a:extLst>
          </p:cNvPr>
          <p:cNvSpPr>
            <a:spLocks noGrp="1"/>
          </p:cNvSpPr>
          <p:nvPr>
            <p:ph type="title"/>
          </p:nvPr>
        </p:nvSpPr>
        <p:spPr/>
        <p:txBody>
          <a:bodyPr/>
          <a:lstStyle/>
          <a:p>
            <a:r>
              <a:rPr lang="en-US" dirty="0"/>
              <a:t>Number of Subsets – Not the same as k-permutations.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DD2F17E-8385-2D4D-B1B7-666546711819}"/>
                  </a:ext>
                </a:extLst>
              </p:cNvPr>
              <p:cNvSpPr/>
              <p:nvPr/>
            </p:nvSpPr>
            <p:spPr>
              <a:xfrm>
                <a:off x="609600" y="1152940"/>
                <a:ext cx="11244943" cy="646331"/>
              </a:xfrm>
              <a:prstGeom prst="rect">
                <a:avLst/>
              </a:prstGeom>
            </p:spPr>
            <p:txBody>
              <a:bodyPr wrap="square">
                <a:spAutoFit/>
              </a:bodyPr>
              <a:lstStyle/>
              <a:p>
                <a:r>
                  <a:rPr lang="en-US" sz="3600" i="1" dirty="0">
                    <a:solidFill>
                      <a:srgbClr val="036A18"/>
                    </a:solidFill>
                  </a:rPr>
                  <a:t>“How many size-5 </a:t>
                </a:r>
                <a:r>
                  <a:rPr lang="en-US" sz="3600" b="1" i="1" dirty="0">
                    <a:solidFill>
                      <a:srgbClr val="036A18"/>
                    </a:solidFill>
                  </a:rPr>
                  <a:t>subsets</a:t>
                </a:r>
                <a:r>
                  <a:rPr lang="en-US" sz="3600" i="1" dirty="0">
                    <a:solidFill>
                      <a:srgbClr val="036A18"/>
                    </a:solidFill>
                  </a:rPr>
                  <a:t> of </a:t>
                </a:r>
                <a14:m>
                  <m:oMath xmlns:m="http://schemas.openxmlformats.org/officeDocument/2006/math">
                    <m:d>
                      <m:dPr>
                        <m:begChr m:val="{"/>
                        <m:endChr m:val="}"/>
                        <m:ctrlPr>
                          <a:rPr lang="en-US" sz="3600" i="1">
                            <a:solidFill>
                              <a:srgbClr val="036A18"/>
                            </a:solidFill>
                            <a:latin typeface="Cambria Math" panose="02040503050406030204" pitchFamily="18" charset="0"/>
                          </a:rPr>
                        </m:ctrlPr>
                      </m:dPr>
                      <m:e>
                        <m:r>
                          <a:rPr lang="en-US" sz="3600" i="1">
                            <a:solidFill>
                              <a:srgbClr val="036A18"/>
                            </a:solidFill>
                            <a:latin typeface="Cambria Math" panose="02040503050406030204" pitchFamily="18" charset="0"/>
                          </a:rPr>
                          <m:t>𝐴</m:t>
                        </m:r>
                        <m:r>
                          <a:rPr lang="en-US" sz="3600" i="1">
                            <a:solidFill>
                              <a:srgbClr val="036A18"/>
                            </a:solidFill>
                            <a:latin typeface="Cambria Math" panose="02040503050406030204" pitchFamily="18" charset="0"/>
                          </a:rPr>
                          <m:t>,</m:t>
                        </m:r>
                        <m:r>
                          <a:rPr lang="en-US" sz="3600" i="1">
                            <a:solidFill>
                              <a:srgbClr val="036A18"/>
                            </a:solidFill>
                            <a:latin typeface="Cambria Math" panose="02040503050406030204" pitchFamily="18" charset="0"/>
                          </a:rPr>
                          <m:t>𝐵</m:t>
                        </m:r>
                        <m:r>
                          <a:rPr lang="en-US" sz="3600" i="1">
                            <a:solidFill>
                              <a:srgbClr val="036A18"/>
                            </a:solidFill>
                            <a:latin typeface="Cambria Math" panose="02040503050406030204" pitchFamily="18" charset="0"/>
                          </a:rPr>
                          <m:t>,…,</m:t>
                        </m:r>
                        <m:r>
                          <a:rPr lang="en-US" sz="3600" i="1">
                            <a:solidFill>
                              <a:srgbClr val="036A18"/>
                            </a:solidFill>
                            <a:latin typeface="Cambria Math" panose="02040503050406030204" pitchFamily="18" charset="0"/>
                          </a:rPr>
                          <m:t>𝑍</m:t>
                        </m:r>
                      </m:e>
                    </m:d>
                  </m:oMath>
                </a14:m>
                <a:r>
                  <a:rPr lang="en-US" sz="3600" i="1" dirty="0">
                    <a:solidFill>
                      <a:srgbClr val="036A18"/>
                    </a:solidFill>
                  </a:rPr>
                  <a:t>?” </a:t>
                </a:r>
              </a:p>
            </p:txBody>
          </p:sp>
        </mc:Choice>
        <mc:Fallback xmlns="">
          <p:sp>
            <p:nvSpPr>
              <p:cNvPr id="5" name="Rectangle 4">
                <a:extLst>
                  <a:ext uri="{FF2B5EF4-FFF2-40B4-BE49-F238E27FC236}">
                    <a16:creationId xmlns:a16="http://schemas.microsoft.com/office/drawing/2014/main" id="{1DD2F17E-8385-2D4D-B1B7-666546711819}"/>
                  </a:ext>
                </a:extLst>
              </p:cNvPr>
              <p:cNvSpPr>
                <a:spLocks noRot="1" noChangeAspect="1" noMove="1" noResize="1" noEditPoints="1" noAdjustHandles="1" noChangeArrowheads="1" noChangeShapeType="1" noTextEdit="1"/>
              </p:cNvSpPr>
              <p:nvPr/>
            </p:nvSpPr>
            <p:spPr>
              <a:xfrm>
                <a:off x="609600" y="1152940"/>
                <a:ext cx="11244943" cy="646331"/>
              </a:xfrm>
              <a:prstGeom prst="rect">
                <a:avLst/>
              </a:prstGeom>
              <a:blipFill>
                <a:blip r:embed="rId2"/>
                <a:stretch>
                  <a:fillRect l="-1695" t="-13462" b="-3269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88D65620-F3A3-2E45-95B5-C087B4D7B133}"/>
              </a:ext>
            </a:extLst>
          </p:cNvPr>
          <p:cNvSpPr/>
          <p:nvPr/>
        </p:nvSpPr>
        <p:spPr>
          <a:xfrm>
            <a:off x="609600" y="1799271"/>
            <a:ext cx="10395857" cy="1200329"/>
          </a:xfrm>
          <a:prstGeom prst="rect">
            <a:avLst/>
          </a:prstGeom>
        </p:spPr>
        <p:txBody>
          <a:bodyPr wrap="square">
            <a:spAutoFit/>
          </a:bodyPr>
          <a:lstStyle/>
          <a:p>
            <a:r>
              <a:rPr lang="en-US" sz="3600" dirty="0"/>
              <a:t>E.g., </a:t>
            </a:r>
            <a:r>
              <a:rPr lang="en-US" sz="3600" dirty="0">
                <a:solidFill>
                  <a:srgbClr val="0070C0"/>
                </a:solidFill>
              </a:rPr>
              <a:t>{A,Z,U,R,E}, {B,I,N,G,O}, {T,A,N,G,O}. </a:t>
            </a:r>
            <a:r>
              <a:rPr lang="en-US" sz="3600" dirty="0"/>
              <a:t>But not: </a:t>
            </a:r>
            <a:r>
              <a:rPr lang="en-US" sz="3600" dirty="0">
                <a:solidFill>
                  <a:srgbClr val="0070C0"/>
                </a:solidFill>
              </a:rPr>
              <a:t>{S,T,E,V}, {S,A,R,H},…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2657DA-EBCF-1C4C-8053-5D71DB6998C5}"/>
                  </a:ext>
                </a:extLst>
              </p:cNvPr>
              <p:cNvSpPr txBox="1"/>
              <p:nvPr/>
            </p:nvSpPr>
            <p:spPr>
              <a:xfrm>
                <a:off x="539549" y="4261623"/>
                <a:ext cx="11042851" cy="1508105"/>
              </a:xfrm>
              <a:prstGeom prst="rect">
                <a:avLst/>
              </a:prstGeom>
              <a:noFill/>
            </p:spPr>
            <p:txBody>
              <a:bodyPr wrap="square" rtlCol="0">
                <a:spAutoFit/>
              </a:bodyPr>
              <a:lstStyle/>
              <a:p>
                <a:pPr algn="l"/>
                <a:r>
                  <a:rPr lang="en-US" sz="3600" b="0" dirty="0">
                    <a:solidFill>
                      <a:srgbClr val="C00000"/>
                    </a:solidFill>
                    <a:latin typeface="Candara" panose="020E0502030303020204" pitchFamily="34" charset="0"/>
                    <a:ea typeface="Helvetica" charset="0"/>
                    <a:cs typeface="Helvetica" charset="0"/>
                  </a:rPr>
                  <a:t>Different from </a:t>
                </a:r>
                <a14:m>
                  <m:oMath xmlns:m="http://schemas.openxmlformats.org/officeDocument/2006/math">
                    <m:r>
                      <a:rPr lang="en-US" sz="3600" b="0" i="1" dirty="0" smtClean="0">
                        <a:solidFill>
                          <a:srgbClr val="C00000"/>
                        </a:solidFill>
                        <a:latin typeface="Cambria Math" panose="02040503050406030204" pitchFamily="18" charset="0"/>
                        <a:ea typeface="Helvetica" charset="0"/>
                        <a:cs typeface="Helvetica" charset="0"/>
                      </a:rPr>
                      <m:t>𝑘</m:t>
                    </m:r>
                  </m:oMath>
                </a14:m>
                <a:r>
                  <a:rPr lang="en-US" sz="3600" b="0" dirty="0">
                    <a:solidFill>
                      <a:srgbClr val="C00000"/>
                    </a:solidFill>
                    <a:latin typeface="Candara" panose="020E0502030303020204" pitchFamily="34" charset="0"/>
                    <a:ea typeface="Helvetica" charset="0"/>
                    <a:cs typeface="Helvetica" charset="0"/>
                  </a:rPr>
                  <a:t>-permutations: </a:t>
                </a:r>
                <a:r>
                  <a:rPr lang="en-US" sz="3600" b="1" dirty="0">
                    <a:solidFill>
                      <a:srgbClr val="C00000"/>
                    </a:solidFill>
                    <a:latin typeface="Candara" panose="020E0502030303020204" pitchFamily="34" charset="0"/>
                    <a:ea typeface="Helvetica" charset="0"/>
                    <a:cs typeface="Helvetica" charset="0"/>
                  </a:rPr>
                  <a:t>NO ORDER</a:t>
                </a:r>
              </a:p>
              <a:p>
                <a:r>
                  <a:rPr lang="en-US" sz="2800" dirty="0"/>
                  <a:t>Different sequences: </a:t>
                </a:r>
                <a:r>
                  <a:rPr lang="en-US" sz="2800" dirty="0">
                    <a:solidFill>
                      <a:srgbClr val="0070C0"/>
                    </a:solidFill>
                  </a:rPr>
                  <a:t>TANGO, OGNAT, ATNGO, NATGO, ONATG …</a:t>
                </a:r>
              </a:p>
              <a:p>
                <a:r>
                  <a:rPr lang="en-US" sz="2800" dirty="0"/>
                  <a:t>Same set</a:t>
                </a:r>
                <a:r>
                  <a:rPr lang="en-US" sz="2800" dirty="0">
                    <a:latin typeface="Candara" panose="020E0502030303020204" pitchFamily="34" charset="0"/>
                  </a:rPr>
                  <a:t>: </a:t>
                </a:r>
                <a:r>
                  <a:rPr lang="en-US" sz="2800" dirty="0">
                    <a:solidFill>
                      <a:srgbClr val="0070C0"/>
                    </a:solidFill>
                  </a:rPr>
                  <a:t>{T,A,N,G,O}, {O,G,N,A,T}, {A,T,N,G,O}, {N,A,T,G,O}, {O,N,A,T,G}… … </a:t>
                </a:r>
                <a:endParaRPr lang="en-US" sz="2800" dirty="0">
                  <a:solidFill>
                    <a:srgbClr val="C00000"/>
                  </a:solidFill>
                  <a:latin typeface="Candara" panose="020E0502030303020204" pitchFamily="34" charset="0"/>
                  <a:ea typeface="Helvetica" charset="0"/>
                  <a:cs typeface="Helvetica" charset="0"/>
                </a:endParaRPr>
              </a:p>
            </p:txBody>
          </p:sp>
        </mc:Choice>
        <mc:Fallback xmlns="">
          <p:sp>
            <p:nvSpPr>
              <p:cNvPr id="7" name="TextBox 6">
                <a:extLst>
                  <a:ext uri="{FF2B5EF4-FFF2-40B4-BE49-F238E27FC236}">
                    <a16:creationId xmlns:a16="http://schemas.microsoft.com/office/drawing/2014/main" id="{072657DA-EBCF-1C4C-8053-5D71DB6998C5}"/>
                  </a:ext>
                </a:extLst>
              </p:cNvPr>
              <p:cNvSpPr txBox="1">
                <a:spLocks noRot="1" noChangeAspect="1" noMove="1" noResize="1" noEditPoints="1" noAdjustHandles="1" noChangeArrowheads="1" noChangeShapeType="1" noTextEdit="1"/>
              </p:cNvSpPr>
              <p:nvPr/>
            </p:nvSpPr>
            <p:spPr>
              <a:xfrm>
                <a:off x="539549" y="4261623"/>
                <a:ext cx="11042851" cy="1508105"/>
              </a:xfrm>
              <a:prstGeom prst="rect">
                <a:avLst/>
              </a:prstGeom>
              <a:blipFill>
                <a:blip r:embed="rId3"/>
                <a:stretch>
                  <a:fillRect l="-1722" t="-5833" r="-689" b="-100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65E5E7F-A397-574B-A42C-A93EBCC7BACD}"/>
              </a:ext>
            </a:extLst>
          </p:cNvPr>
          <p:cNvSpPr>
            <a:spLocks noGrp="1"/>
          </p:cNvSpPr>
          <p:nvPr>
            <p:ph type="sldNum" sz="quarter" idx="12"/>
          </p:nvPr>
        </p:nvSpPr>
        <p:spPr/>
        <p:txBody>
          <a:bodyPr/>
          <a:lstStyle/>
          <a:p>
            <a:fld id="{39E65F0E-D8D0-8548-A870-8F1E432EFAAD}" type="slidenum">
              <a:rPr lang="en-US" smtClean="0"/>
              <a:pPr/>
              <a:t>4</a:t>
            </a:fld>
            <a:endParaRPr lang="en-US"/>
          </a:p>
        </p:txBody>
      </p:sp>
    </p:spTree>
    <p:extLst>
      <p:ext uri="{BB962C8B-B14F-4D97-AF65-F5344CB8AC3E}">
        <p14:creationId xmlns:p14="http://schemas.microsoft.com/office/powerpoint/2010/main" val="1619646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84F56-173A-845F-21AB-0412AD97D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12090-0C4A-BF09-2B62-23B783D65F98}"/>
              </a:ext>
            </a:extLst>
          </p:cNvPr>
          <p:cNvSpPr>
            <a:spLocks noGrp="1"/>
          </p:cNvSpPr>
          <p:nvPr>
            <p:ph type="title"/>
          </p:nvPr>
        </p:nvSpPr>
        <p:spPr/>
        <p:txBody>
          <a:bodyPr/>
          <a:lstStyle/>
          <a:p>
            <a:r>
              <a:rPr lang="en-US" dirty="0"/>
              <a:t>Example 3 – Word Permutations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923050-57D2-46E9-98C3-7B7861E6FF90}"/>
                  </a:ext>
                </a:extLst>
              </p:cNvPr>
              <p:cNvSpPr>
                <a:spLocks noGrp="1"/>
              </p:cNvSpPr>
              <p:nvPr>
                <p:ph idx="1"/>
              </p:nvPr>
            </p:nvSpPr>
            <p:spPr>
              <a:xfrm>
                <a:off x="609600" y="1353944"/>
                <a:ext cx="10972800" cy="4949685"/>
              </a:xfrm>
            </p:spPr>
            <p:txBody>
              <a:bodyPr>
                <a:normAutofit fontScale="85000" lnSpcReduction="10000"/>
              </a:bodyPr>
              <a:lstStyle/>
              <a:p>
                <a:pPr marL="0" indent="0">
                  <a:buNone/>
                </a:pPr>
                <a:r>
                  <a:rPr lang="en-US" dirty="0"/>
                  <a:t>How many ways to rearrange the letters in the word ”GODOGGY”?</a:t>
                </a:r>
              </a:p>
              <a:p>
                <a:pPr marL="0" indent="0">
                  <a:buNone/>
                </a:pPr>
                <a:r>
                  <a:rPr lang="en-US" dirty="0"/>
                  <a:t>(3 G’s, 2 O’s, 1 D, 1 Y)</a:t>
                </a:r>
              </a:p>
              <a:p>
                <a:pPr marL="0" indent="0">
                  <a:buNone/>
                </a:pPr>
                <a:endParaRPr lang="en-US" dirty="0"/>
              </a:p>
              <a:p>
                <a:pPr marL="400050" lvl="1" indent="0">
                  <a:lnSpc>
                    <a:spcPct val="150000"/>
                  </a:lnSpc>
                  <a:buNone/>
                </a:pPr>
                <a:r>
                  <a:rPr lang="en-US" u="sng" dirty="0">
                    <a:solidFill>
                      <a:srgbClr val="C00000"/>
                    </a:solidFill>
                    <a:ea typeface="Helvetica" charset="0"/>
                    <a:cs typeface="Helvetica" charset="0"/>
                  </a:rPr>
                  <a:t>Poll:</a:t>
                </a:r>
              </a:p>
              <a:p>
                <a:pPr marL="914400" lvl="1" indent="-514350">
                  <a:lnSpc>
                    <a:spcPct val="150000"/>
                  </a:lnSpc>
                  <a:buAutoNum type="alphaUcPeriod"/>
                </a:pPr>
                <a14:m>
                  <m:oMath xmlns:m="http://schemas.openxmlformats.org/officeDocument/2006/math">
                    <m:r>
                      <a:rPr lang="en-US" i="1">
                        <a:solidFill>
                          <a:srgbClr val="C00000"/>
                        </a:solidFill>
                        <a:latin typeface="Cambria Math" panose="02040503050406030204" pitchFamily="18" charset="0"/>
                      </a:rPr>
                      <m:t>7!</m:t>
                    </m:r>
                  </m:oMath>
                </a14:m>
                <a:endParaRPr lang="en-US" dirty="0">
                  <a:solidFill>
                    <a:srgbClr val="C00000"/>
                  </a:solidFill>
                  <a:ea typeface="Helvetica" charset="0"/>
                  <a:cs typeface="Helvetica" charset="0"/>
                </a:endParaRPr>
              </a:p>
              <a:p>
                <a:pPr marL="914400" lvl="1" indent="-514350">
                  <a:lnSpc>
                    <a:spcPct val="150000"/>
                  </a:lnSpc>
                  <a:buAutoNum type="alphaUcPeriod"/>
                </a:pPr>
                <a14:m>
                  <m:oMath xmlns:m="http://schemas.openxmlformats.org/officeDocument/2006/math">
                    <m:f>
                      <m:fPr>
                        <m:ctrlPr>
                          <a:rPr lang="en-US" i="1">
                            <a:solidFill>
                              <a:srgbClr val="C00000"/>
                            </a:solidFill>
                            <a:latin typeface="Cambria Math" panose="02040503050406030204" pitchFamily="18" charset="0"/>
                            <a:ea typeface="Helvetica" charset="0"/>
                            <a:cs typeface="Helvetica" charset="0"/>
                          </a:rPr>
                        </m:ctrlPr>
                      </m:fPr>
                      <m:num>
                        <m:r>
                          <a:rPr lang="en-US" i="1">
                            <a:solidFill>
                              <a:srgbClr val="C00000"/>
                            </a:solidFill>
                            <a:latin typeface="Cambria Math" panose="02040503050406030204" pitchFamily="18" charset="0"/>
                            <a:ea typeface="Helvetica" charset="0"/>
                            <a:cs typeface="Helvetica" charset="0"/>
                          </a:rPr>
                          <m:t>7!</m:t>
                        </m:r>
                      </m:num>
                      <m:den>
                        <m:r>
                          <a:rPr lang="en-US" i="1">
                            <a:solidFill>
                              <a:srgbClr val="C00000"/>
                            </a:solidFill>
                            <a:latin typeface="Cambria Math" panose="02040503050406030204" pitchFamily="18" charset="0"/>
                            <a:ea typeface="Helvetica" charset="0"/>
                            <a:cs typeface="Helvetica" charset="0"/>
                          </a:rPr>
                          <m:t>3!</m:t>
                        </m:r>
                      </m:den>
                    </m:f>
                  </m:oMath>
                </a14:m>
                <a:endParaRPr lang="en-US" dirty="0">
                  <a:solidFill>
                    <a:srgbClr val="C00000"/>
                  </a:solidFill>
                  <a:ea typeface="Helvetica" charset="0"/>
                  <a:cs typeface="Helvetica" charset="0"/>
                </a:endParaRPr>
              </a:p>
              <a:p>
                <a:pPr marL="914400" lvl="1" indent="-514350">
                  <a:lnSpc>
                    <a:spcPct val="150000"/>
                  </a:lnSpc>
                  <a:buAutoNum type="alphaUcPeriod"/>
                </a:pPr>
                <a14:m>
                  <m:oMath xmlns:m="http://schemas.openxmlformats.org/officeDocument/2006/math">
                    <m:f>
                      <m:fPr>
                        <m:ctrlPr>
                          <a:rPr lang="en-US" i="1">
                            <a:solidFill>
                              <a:srgbClr val="C00000"/>
                            </a:solidFill>
                            <a:latin typeface="Cambria Math" panose="02040503050406030204" pitchFamily="18" charset="0"/>
                            <a:ea typeface="Helvetica" charset="0"/>
                            <a:cs typeface="Helvetica" charset="0"/>
                          </a:rPr>
                        </m:ctrlPr>
                      </m:fPr>
                      <m:num>
                        <m:r>
                          <a:rPr lang="en-US" i="1">
                            <a:solidFill>
                              <a:srgbClr val="C00000"/>
                            </a:solidFill>
                            <a:latin typeface="Cambria Math" panose="02040503050406030204" pitchFamily="18" charset="0"/>
                            <a:ea typeface="Helvetica" charset="0"/>
                            <a:cs typeface="Helvetica" charset="0"/>
                          </a:rPr>
                          <m:t>7!</m:t>
                        </m:r>
                      </m:num>
                      <m:den>
                        <m:r>
                          <a:rPr lang="en-US" i="1">
                            <a:solidFill>
                              <a:srgbClr val="C00000"/>
                            </a:solidFill>
                            <a:latin typeface="Cambria Math" panose="02040503050406030204" pitchFamily="18" charset="0"/>
                            <a:ea typeface="Helvetica" charset="0"/>
                            <a:cs typeface="Helvetica" charset="0"/>
                          </a:rPr>
                          <m:t>3!2!1!1!</m:t>
                        </m:r>
                      </m:den>
                    </m:f>
                  </m:oMath>
                </a14:m>
                <a:endParaRPr lang="en-US" dirty="0">
                  <a:solidFill>
                    <a:srgbClr val="C00000"/>
                  </a:solidFill>
                  <a:ea typeface="Helvetica" charset="0"/>
                  <a:cs typeface="Helvetica" charset="0"/>
                </a:endParaRPr>
              </a:p>
              <a:p>
                <a:pPr marL="914400" lvl="1" indent="-514350">
                  <a:lnSpc>
                    <a:spcPct val="150000"/>
                  </a:lnSpc>
                  <a:buAutoNum type="alphaUcPeriod"/>
                </a:pPr>
                <a14:m>
                  <m:oMath xmlns:m="http://schemas.openxmlformats.org/officeDocument/2006/math">
                    <m:d>
                      <m:dPr>
                        <m:ctrlPr>
                          <a:rPr lang="en-US" i="1">
                            <a:solidFill>
                              <a:srgbClr val="C00000"/>
                            </a:solidFill>
                            <a:latin typeface="Cambria Math" panose="02040503050406030204" pitchFamily="18" charset="0"/>
                          </a:rPr>
                        </m:ctrlPr>
                      </m:dPr>
                      <m:e>
                        <m:f>
                          <m:fPr>
                            <m:type m:val="noBa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7</m:t>
                            </m:r>
                          </m:num>
                          <m:den>
                            <m:r>
                              <a:rPr lang="en-US" i="1">
                                <a:solidFill>
                                  <a:srgbClr val="C00000"/>
                                </a:solidFill>
                                <a:latin typeface="Cambria Math" panose="02040503050406030204" pitchFamily="18" charset="0"/>
                              </a:rPr>
                              <m:t>3</m:t>
                            </m:r>
                          </m:den>
                        </m:f>
                      </m:e>
                    </m:d>
                    <m:r>
                      <a:rPr lang="en-US" i="1">
                        <a:solidFill>
                          <a:srgbClr val="C00000"/>
                        </a:solidFill>
                        <a:latin typeface="Cambria Math" panose="02040503050406030204" pitchFamily="18" charset="0"/>
                      </a:rPr>
                      <m:t>⋅</m:t>
                    </m:r>
                    <m:d>
                      <m:dPr>
                        <m:ctrlPr>
                          <a:rPr lang="en-US" i="1">
                            <a:solidFill>
                              <a:srgbClr val="C00000"/>
                            </a:solidFill>
                            <a:latin typeface="Cambria Math" panose="02040503050406030204" pitchFamily="18" charset="0"/>
                          </a:rPr>
                        </m:ctrlPr>
                      </m:dPr>
                      <m:e>
                        <m:f>
                          <m:fPr>
                            <m:type m:val="noBa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4</m:t>
                            </m:r>
                          </m:num>
                          <m:den>
                            <m:r>
                              <a:rPr lang="en-US" i="1">
                                <a:solidFill>
                                  <a:srgbClr val="C00000"/>
                                </a:solidFill>
                                <a:latin typeface="Cambria Math" panose="02040503050406030204" pitchFamily="18" charset="0"/>
                              </a:rPr>
                              <m:t>2</m:t>
                            </m:r>
                          </m:den>
                        </m:f>
                      </m:e>
                    </m:d>
                    <m:r>
                      <a:rPr lang="en-US" i="1">
                        <a:solidFill>
                          <a:srgbClr val="C00000"/>
                        </a:solidFill>
                        <a:latin typeface="Cambria Math" panose="02040503050406030204" pitchFamily="18" charset="0"/>
                      </a:rPr>
                      <m:t>⋅</m:t>
                    </m:r>
                    <m:r>
                      <a:rPr lang="en-US">
                        <a:solidFill>
                          <a:srgbClr val="C00000"/>
                        </a:solidFill>
                        <a:latin typeface="Cambria Math" panose="02040503050406030204" pitchFamily="18" charset="0"/>
                      </a:rPr>
                      <m:t>2</m:t>
                    </m:r>
                  </m:oMath>
                </a14:m>
                <a:r>
                  <a:rPr lang="en-US" dirty="0">
                    <a:solidFill>
                      <a:srgbClr val="C00000"/>
                    </a:solidFill>
                    <a:ea typeface="Helvetica" charset="0"/>
                    <a:cs typeface="Helvetica" charset="0"/>
                  </a:rPr>
                  <a:t>!</a:t>
                </a:r>
              </a:p>
              <a:p>
                <a:pPr marL="0" indent="0">
                  <a:buNone/>
                </a:pPr>
                <a:endParaRPr lang="en-US" dirty="0"/>
              </a:p>
              <a:p>
                <a:pPr marL="0" indent="0">
                  <a:buNone/>
                </a:pPr>
                <a:endParaRPr lang="en-US" sz="2800" b="0" dirty="0"/>
              </a:p>
              <a:p>
                <a:pPr marL="0" indent="0">
                  <a:buNone/>
                </a:pPr>
                <a:endParaRPr lang="en-US" sz="2800" dirty="0">
                  <a:ea typeface="Helvetica" charset="0"/>
                  <a:cs typeface="Helvetica" charset="0"/>
                </a:endParaRPr>
              </a:p>
              <a:p>
                <a:pPr marL="0" indent="0">
                  <a:buNone/>
                </a:pPr>
                <a:endParaRPr lang="en-US" sz="2800" dirty="0">
                  <a:ea typeface="Helvetica" charset="0"/>
                  <a:cs typeface="Helvetica" charset="0"/>
                </a:endParaRPr>
              </a:p>
              <a:p>
                <a:pPr marL="0" indent="0">
                  <a:buNone/>
                </a:pPr>
                <a:endParaRPr lang="en-US" sz="2800" b="0" dirty="0"/>
              </a:p>
              <a:p>
                <a:pPr marL="0" indent="0">
                  <a:buNone/>
                </a:pPr>
                <a:endParaRPr lang="en-US" sz="2800" dirty="0"/>
              </a:p>
              <a:p>
                <a:pPr marL="0" indent="0">
                  <a:buNone/>
                </a:pPr>
                <a:endParaRPr lang="en-US" sz="2800" b="0" dirty="0"/>
              </a:p>
            </p:txBody>
          </p:sp>
        </mc:Choice>
        <mc:Fallback xmlns="">
          <p:sp>
            <p:nvSpPr>
              <p:cNvPr id="3" name="Content Placeholder 2">
                <a:extLst>
                  <a:ext uri="{FF2B5EF4-FFF2-40B4-BE49-F238E27FC236}">
                    <a16:creationId xmlns:a16="http://schemas.microsoft.com/office/drawing/2014/main" id="{B9923050-57D2-46E9-98C3-7B7861E6FF90}"/>
                  </a:ext>
                </a:extLst>
              </p:cNvPr>
              <p:cNvSpPr>
                <a:spLocks noGrp="1" noRot="1" noChangeAspect="1" noMove="1" noResize="1" noEditPoints="1" noAdjustHandles="1" noChangeArrowheads="1" noChangeShapeType="1" noTextEdit="1"/>
              </p:cNvSpPr>
              <p:nvPr>
                <p:ph idx="1"/>
              </p:nvPr>
            </p:nvSpPr>
            <p:spPr>
              <a:xfrm>
                <a:off x="609600" y="1353944"/>
                <a:ext cx="10972800" cy="4949685"/>
              </a:xfrm>
              <a:blipFill>
                <a:blip r:embed="rId3"/>
                <a:stretch>
                  <a:fillRect l="-1156" t="-2046" b="-512"/>
                </a:stretch>
              </a:blipFill>
            </p:spPr>
            <p:txBody>
              <a:bodyPr/>
              <a:lstStyle/>
              <a:p>
                <a:r>
                  <a:rPr lang="en-US">
                    <a:noFill/>
                  </a:rPr>
                  <a:t> </a:t>
                </a:r>
              </a:p>
            </p:txBody>
          </p:sp>
        </mc:Fallback>
      </mc:AlternateContent>
      <p:pic>
        <p:nvPicPr>
          <p:cNvPr id="6" name="Google Shape;938;p54">
            <a:extLst>
              <a:ext uri="{FF2B5EF4-FFF2-40B4-BE49-F238E27FC236}">
                <a16:creationId xmlns:a16="http://schemas.microsoft.com/office/drawing/2014/main" id="{476CAF1E-6A76-F315-4FDE-D1EAF89284E5}"/>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160000" y="2031241"/>
            <a:ext cx="1348426" cy="1304912"/>
          </a:xfrm>
          <a:prstGeom prst="rect">
            <a:avLst/>
          </a:prstGeom>
          <a:noFill/>
          <a:ln>
            <a:noFill/>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D4E620D-CD67-0C3D-CCD7-07FBDF010CE9}"/>
                  </a:ext>
                </a:extLst>
              </p:cNvPr>
              <p:cNvSpPr txBox="1"/>
              <p:nvPr/>
            </p:nvSpPr>
            <p:spPr>
              <a:xfrm>
                <a:off x="408185" y="4990517"/>
                <a:ext cx="582850" cy="51353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m:t>
                      </m:r>
                    </m:oMath>
                  </m:oMathPara>
                </a14:m>
                <a:endParaRPr lang="en-US" sz="2400" b="0" dirty="0" err="1">
                  <a:latin typeface="Candara" panose="020E0502030303020204" pitchFamily="34" charset="0"/>
                  <a:ea typeface="Helvetica" charset="0"/>
                  <a:cs typeface="Helvetica" charset="0"/>
                </a:endParaRPr>
              </a:p>
            </p:txBody>
          </p:sp>
        </mc:Choice>
        <mc:Fallback xmlns="">
          <p:sp>
            <p:nvSpPr>
              <p:cNvPr id="4" name="TextBox 3">
                <a:extLst>
                  <a:ext uri="{FF2B5EF4-FFF2-40B4-BE49-F238E27FC236}">
                    <a16:creationId xmlns:a16="http://schemas.microsoft.com/office/drawing/2014/main" id="{1D4E620D-CD67-0C3D-CCD7-07FBDF010CE9}"/>
                  </a:ext>
                </a:extLst>
              </p:cNvPr>
              <p:cNvSpPr txBox="1">
                <a:spLocks noRot="1" noChangeAspect="1" noMove="1" noResize="1" noEditPoints="1" noAdjustHandles="1" noChangeArrowheads="1" noChangeShapeType="1" noTextEdit="1"/>
              </p:cNvSpPr>
              <p:nvPr/>
            </p:nvSpPr>
            <p:spPr>
              <a:xfrm>
                <a:off x="408185" y="4990517"/>
                <a:ext cx="582850" cy="513539"/>
              </a:xfrm>
              <a:prstGeom prst="rect">
                <a:avLst/>
              </a:prstGeom>
              <a:blipFill>
                <a:blip r:embed="rId5"/>
                <a:stretch>
                  <a:fillRect l="-4255" r="-2128"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CDD23E-7DE8-783C-4E53-1D121B6571D5}"/>
                  </a:ext>
                </a:extLst>
              </p:cNvPr>
              <p:cNvSpPr txBox="1"/>
              <p:nvPr/>
            </p:nvSpPr>
            <p:spPr>
              <a:xfrm>
                <a:off x="408185" y="5790090"/>
                <a:ext cx="582850" cy="513539"/>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Helvetica" charset="0"/>
                          <a:cs typeface="Helvetica" charset="0"/>
                        </a:rPr>
                        <m:t>✅</m:t>
                      </m:r>
                    </m:oMath>
                  </m:oMathPara>
                </a14:m>
                <a:endParaRPr lang="en-US" sz="2400" b="0" dirty="0" err="1">
                  <a:latin typeface="Candara" panose="020E0502030303020204" pitchFamily="34" charset="0"/>
                  <a:ea typeface="Helvetica" charset="0"/>
                  <a:cs typeface="Helvetica" charset="0"/>
                </a:endParaRPr>
              </a:p>
            </p:txBody>
          </p:sp>
        </mc:Choice>
        <mc:Fallback xmlns="">
          <p:sp>
            <p:nvSpPr>
              <p:cNvPr id="7" name="TextBox 6">
                <a:extLst>
                  <a:ext uri="{FF2B5EF4-FFF2-40B4-BE49-F238E27FC236}">
                    <a16:creationId xmlns:a16="http://schemas.microsoft.com/office/drawing/2014/main" id="{FDCDD23E-7DE8-783C-4E53-1D121B6571D5}"/>
                  </a:ext>
                </a:extLst>
              </p:cNvPr>
              <p:cNvSpPr txBox="1">
                <a:spLocks noRot="1" noChangeAspect="1" noMove="1" noResize="1" noEditPoints="1" noAdjustHandles="1" noChangeArrowheads="1" noChangeShapeType="1" noTextEdit="1"/>
              </p:cNvSpPr>
              <p:nvPr/>
            </p:nvSpPr>
            <p:spPr>
              <a:xfrm>
                <a:off x="408185" y="5790090"/>
                <a:ext cx="582850" cy="513539"/>
              </a:xfrm>
              <a:prstGeom prst="rect">
                <a:avLst/>
              </a:prstGeom>
              <a:blipFill>
                <a:blip r:embed="rId5"/>
                <a:stretch>
                  <a:fillRect l="-4255" r="-2128" b="-4878"/>
                </a:stretch>
              </a:blipFill>
            </p:spPr>
            <p:txBody>
              <a:bodyPr/>
              <a:lstStyle/>
              <a:p>
                <a:r>
                  <a:rPr lang="en-US">
                    <a:noFill/>
                  </a:rPr>
                  <a:t> </a:t>
                </a:r>
              </a:p>
            </p:txBody>
          </p:sp>
        </mc:Fallback>
      </mc:AlternateContent>
    </p:spTree>
    <p:extLst>
      <p:ext uri="{BB962C8B-B14F-4D97-AF65-F5344CB8AC3E}">
        <p14:creationId xmlns:p14="http://schemas.microsoft.com/office/powerpoint/2010/main" val="1139786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B984-035F-4645-A898-BFB53877FD3B}"/>
              </a:ext>
            </a:extLst>
          </p:cNvPr>
          <p:cNvSpPr>
            <a:spLocks noGrp="1"/>
          </p:cNvSpPr>
          <p:nvPr>
            <p:ph type="title"/>
          </p:nvPr>
        </p:nvSpPr>
        <p:spPr/>
        <p:txBody>
          <a:bodyPr/>
          <a:lstStyle/>
          <a:p>
            <a:r>
              <a:rPr lang="en-US" dirty="0"/>
              <a:t>Multinomial coefficients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EB2E44E-CB65-E14A-AF82-B085EB4FB140}"/>
                  </a:ext>
                </a:extLst>
              </p:cNvPr>
              <p:cNvSpPr txBox="1"/>
              <p:nvPr/>
            </p:nvSpPr>
            <p:spPr>
              <a:xfrm>
                <a:off x="766482" y="1152940"/>
                <a:ext cx="10659035" cy="3344249"/>
              </a:xfrm>
              <a:prstGeom prst="rect">
                <a:avLst/>
              </a:prstGeom>
              <a:noFill/>
              <a:ln>
                <a:solidFill>
                  <a:srgbClr val="036A18"/>
                </a:solidFill>
                <a:prstDash val="dash"/>
              </a:ln>
            </p:spPr>
            <p:txBody>
              <a:bodyPr wrap="square" lIns="182880" tIns="182880" rIns="182880" bIns="182880" rtlCol="0">
                <a:spAutoFit/>
              </a:bodyPr>
              <a:lstStyle/>
              <a:p>
                <a:r>
                  <a:rPr lang="en-US" sz="3200" dirty="0">
                    <a:latin typeface="Candara" panose="020E0502030303020204" pitchFamily="34" charset="0"/>
                    <a:ea typeface="Helvetica" charset="0"/>
                    <a:cs typeface="Helvetica" charset="0"/>
                  </a:rPr>
                  <a:t>If we have </a:t>
                </a:r>
                <a14:m>
                  <m:oMath xmlns:m="http://schemas.openxmlformats.org/officeDocument/2006/math">
                    <m:r>
                      <a:rPr lang="en-US" sz="3200" i="1" dirty="0" smtClean="0">
                        <a:solidFill>
                          <a:srgbClr val="0070C0"/>
                        </a:solidFill>
                        <a:latin typeface="Cambria Math" panose="02040503050406030204" pitchFamily="18" charset="0"/>
                        <a:ea typeface="Helvetica" charset="0"/>
                        <a:cs typeface="Helvetica" charset="0"/>
                      </a:rPr>
                      <m:t>𝑘</m:t>
                    </m:r>
                  </m:oMath>
                </a14:m>
                <a:r>
                  <a:rPr lang="en-US" sz="3200" dirty="0">
                    <a:latin typeface="Candara" panose="020E0502030303020204" pitchFamily="34" charset="0"/>
                    <a:ea typeface="Helvetica" charset="0"/>
                    <a:cs typeface="Helvetica" charset="0"/>
                  </a:rPr>
                  <a:t> types of objects, with </a:t>
                </a:r>
                <a14:m>
                  <m:oMath xmlns:m="http://schemas.openxmlformats.org/officeDocument/2006/math">
                    <m:sSub>
                      <m:sSubPr>
                        <m:ctrlPr>
                          <a:rPr lang="en-US" sz="3200" i="1" dirty="0">
                            <a:solidFill>
                              <a:srgbClr val="0070C0"/>
                            </a:solidFill>
                            <a:latin typeface="Cambria Math" panose="02040503050406030204" pitchFamily="18" charset="0"/>
                            <a:ea typeface="Helvetica" charset="0"/>
                            <a:cs typeface="Helvetica" charset="0"/>
                          </a:rPr>
                        </m:ctrlPr>
                      </m:sSubPr>
                      <m:e>
                        <m:r>
                          <a:rPr lang="en-US" sz="3200" i="1" dirty="0">
                            <a:solidFill>
                              <a:srgbClr val="0070C0"/>
                            </a:solidFill>
                            <a:latin typeface="Cambria Math" panose="02040503050406030204" pitchFamily="18" charset="0"/>
                            <a:ea typeface="Helvetica" charset="0"/>
                            <a:cs typeface="Helvetica" charset="0"/>
                          </a:rPr>
                          <m:t>𝑛</m:t>
                        </m:r>
                      </m:e>
                      <m:sub>
                        <m:r>
                          <a:rPr lang="en-US" sz="3200" i="1" dirty="0">
                            <a:solidFill>
                              <a:srgbClr val="0070C0"/>
                            </a:solidFill>
                            <a:latin typeface="Cambria Math" panose="02040503050406030204" pitchFamily="18" charset="0"/>
                            <a:ea typeface="Helvetica" charset="0"/>
                            <a:cs typeface="Helvetica" charset="0"/>
                          </a:rPr>
                          <m:t>1</m:t>
                        </m:r>
                      </m:sub>
                    </m:sSub>
                    <m:r>
                      <a:rPr lang="en-US" sz="3200" i="1" dirty="0">
                        <a:solidFill>
                          <a:srgbClr val="0070C0"/>
                        </a:solidFill>
                        <a:latin typeface="Cambria Math" panose="02040503050406030204" pitchFamily="18" charset="0"/>
                        <a:ea typeface="Helvetica" charset="0"/>
                        <a:cs typeface="Helvetica" charset="0"/>
                      </a:rPr>
                      <m:t> </m:t>
                    </m:r>
                  </m:oMath>
                </a14:m>
                <a:r>
                  <a:rPr lang="en-US" sz="3200" dirty="0">
                    <a:latin typeface="Candara" panose="020E0502030303020204" pitchFamily="34" charset="0"/>
                    <a:ea typeface="Helvetica" charset="0"/>
                    <a:cs typeface="Helvetica" charset="0"/>
                  </a:rPr>
                  <a:t>of the first type, </a:t>
                </a:r>
                <a14:m>
                  <m:oMath xmlns:m="http://schemas.openxmlformats.org/officeDocument/2006/math">
                    <m:sSub>
                      <m:sSubPr>
                        <m:ctrlPr>
                          <a:rPr lang="en-US" sz="3200" i="1" dirty="0">
                            <a:solidFill>
                              <a:srgbClr val="0070C0"/>
                            </a:solidFill>
                            <a:latin typeface="Cambria Math" panose="02040503050406030204" pitchFamily="18" charset="0"/>
                            <a:ea typeface="Helvetica" charset="0"/>
                            <a:cs typeface="Helvetica" charset="0"/>
                          </a:rPr>
                        </m:ctrlPr>
                      </m:sSubPr>
                      <m:e>
                        <m:r>
                          <a:rPr lang="en-US" sz="3200" i="1" dirty="0">
                            <a:solidFill>
                              <a:srgbClr val="0070C0"/>
                            </a:solidFill>
                            <a:latin typeface="Cambria Math" panose="02040503050406030204" pitchFamily="18" charset="0"/>
                            <a:ea typeface="Helvetica" charset="0"/>
                            <a:cs typeface="Helvetica" charset="0"/>
                          </a:rPr>
                          <m:t>𝑛</m:t>
                        </m:r>
                      </m:e>
                      <m:sub>
                        <m:r>
                          <a:rPr lang="en-US" sz="3200" b="0" i="1" dirty="0" smtClean="0">
                            <a:solidFill>
                              <a:srgbClr val="0070C0"/>
                            </a:solidFill>
                            <a:latin typeface="Cambria Math" panose="02040503050406030204" pitchFamily="18" charset="0"/>
                            <a:ea typeface="Helvetica" charset="0"/>
                            <a:cs typeface="Helvetica" charset="0"/>
                          </a:rPr>
                          <m:t>2</m:t>
                        </m:r>
                      </m:sub>
                    </m:sSub>
                    <m:r>
                      <a:rPr lang="en-US" sz="3200" i="1" dirty="0">
                        <a:solidFill>
                          <a:srgbClr val="0070C0"/>
                        </a:solidFill>
                        <a:latin typeface="Cambria Math" panose="02040503050406030204" pitchFamily="18" charset="0"/>
                        <a:ea typeface="Helvetica" charset="0"/>
                        <a:cs typeface="Helvetica" charset="0"/>
                      </a:rPr>
                      <m:t> </m:t>
                    </m:r>
                  </m:oMath>
                </a14:m>
                <a:r>
                  <a:rPr lang="en-US" sz="3200" dirty="0">
                    <a:latin typeface="Candara" panose="020E0502030303020204" pitchFamily="34" charset="0"/>
                    <a:ea typeface="Helvetica" charset="0"/>
                    <a:cs typeface="Helvetica" charset="0"/>
                  </a:rPr>
                  <a:t>of the second type, …, </a:t>
                </a:r>
                <a14:m>
                  <m:oMath xmlns:m="http://schemas.openxmlformats.org/officeDocument/2006/math">
                    <m:sSub>
                      <m:sSubPr>
                        <m:ctrlPr>
                          <a:rPr lang="en-US" sz="3200" i="1" dirty="0">
                            <a:solidFill>
                              <a:srgbClr val="0070C0"/>
                            </a:solidFill>
                            <a:latin typeface="Cambria Math" panose="02040503050406030204" pitchFamily="18" charset="0"/>
                            <a:ea typeface="Helvetica" charset="0"/>
                            <a:cs typeface="Helvetica" charset="0"/>
                          </a:rPr>
                        </m:ctrlPr>
                      </m:sSubPr>
                      <m:e>
                        <m:r>
                          <a:rPr lang="en-US" sz="3200" i="1" dirty="0">
                            <a:solidFill>
                              <a:srgbClr val="0070C0"/>
                            </a:solidFill>
                            <a:latin typeface="Cambria Math" panose="02040503050406030204" pitchFamily="18" charset="0"/>
                            <a:ea typeface="Helvetica" charset="0"/>
                            <a:cs typeface="Helvetica" charset="0"/>
                          </a:rPr>
                          <m:t>𝑛</m:t>
                        </m:r>
                      </m:e>
                      <m:sub>
                        <m:r>
                          <a:rPr lang="en-US" sz="3200" b="0" i="1" dirty="0" smtClean="0">
                            <a:solidFill>
                              <a:srgbClr val="0070C0"/>
                            </a:solidFill>
                            <a:latin typeface="Cambria Math" panose="02040503050406030204" pitchFamily="18" charset="0"/>
                            <a:ea typeface="Helvetica" charset="0"/>
                            <a:cs typeface="Helvetica" charset="0"/>
                          </a:rPr>
                          <m:t>𝑘</m:t>
                        </m:r>
                      </m:sub>
                    </m:sSub>
                    <m:r>
                      <a:rPr lang="en-US" sz="3200" i="1" dirty="0">
                        <a:solidFill>
                          <a:srgbClr val="0070C0"/>
                        </a:solidFill>
                        <a:latin typeface="Cambria Math" panose="02040503050406030204" pitchFamily="18" charset="0"/>
                        <a:ea typeface="Helvetica" charset="0"/>
                        <a:cs typeface="Helvetica" charset="0"/>
                      </a:rPr>
                      <m:t> </m:t>
                    </m:r>
                  </m:oMath>
                </a14:m>
                <a:r>
                  <a:rPr lang="en-US" sz="3200" dirty="0">
                    <a:latin typeface="Candara" panose="020E0502030303020204" pitchFamily="34" charset="0"/>
                    <a:ea typeface="Helvetica" charset="0"/>
                    <a:cs typeface="Helvetica" charset="0"/>
                  </a:rPr>
                  <a:t>of the k</a:t>
                </a:r>
                <a:r>
                  <a:rPr lang="en-US" sz="3200" baseline="30000" dirty="0">
                    <a:latin typeface="Candara" panose="020E0502030303020204" pitchFamily="34" charset="0"/>
                    <a:ea typeface="Helvetica" charset="0"/>
                    <a:cs typeface="Helvetica" charset="0"/>
                  </a:rPr>
                  <a:t>th</a:t>
                </a:r>
                <a:r>
                  <a:rPr lang="en-US" sz="3200" dirty="0">
                    <a:latin typeface="Candara" panose="020E0502030303020204" pitchFamily="34" charset="0"/>
                    <a:ea typeface="Helvetica" charset="0"/>
                    <a:cs typeface="Helvetica" charset="0"/>
                  </a:rPr>
                  <a:t>  type, where </a:t>
                </a:r>
                <a14:m>
                  <m:oMath xmlns:m="http://schemas.openxmlformats.org/officeDocument/2006/math">
                    <m:sSub>
                      <m:sSubPr>
                        <m:ctrlPr>
                          <a:rPr lang="en-US" sz="3200" i="1" dirty="0">
                            <a:solidFill>
                              <a:srgbClr val="0070C0"/>
                            </a:solidFill>
                            <a:latin typeface="Cambria Math" panose="02040503050406030204" pitchFamily="18" charset="0"/>
                            <a:ea typeface="Helvetica" charset="0"/>
                            <a:cs typeface="Helvetica" charset="0"/>
                          </a:rPr>
                        </m:ctrlPr>
                      </m:sSubPr>
                      <m:e>
                        <m:r>
                          <a:rPr lang="en-US" sz="3200" b="0" i="1" dirty="0" smtClean="0">
                            <a:solidFill>
                              <a:srgbClr val="0070C0"/>
                            </a:solidFill>
                            <a:latin typeface="Cambria Math" panose="02040503050406030204" pitchFamily="18" charset="0"/>
                            <a:ea typeface="Helvetica" charset="0"/>
                            <a:cs typeface="Helvetica" charset="0"/>
                          </a:rPr>
                          <m:t>𝑛</m:t>
                        </m:r>
                        <m:r>
                          <a:rPr lang="en-US" sz="3200" b="0" i="1" dirty="0" smtClean="0">
                            <a:solidFill>
                              <a:srgbClr val="0070C0"/>
                            </a:solidFill>
                            <a:latin typeface="Cambria Math" panose="02040503050406030204" pitchFamily="18" charset="0"/>
                            <a:ea typeface="Helvetica" charset="0"/>
                            <a:cs typeface="Helvetica" charset="0"/>
                          </a:rPr>
                          <m:t>=</m:t>
                        </m:r>
                        <m:sSub>
                          <m:sSubPr>
                            <m:ctrlPr>
                              <a:rPr lang="en-US" sz="3200" b="0" i="1" dirty="0" smtClean="0">
                                <a:solidFill>
                                  <a:srgbClr val="0070C0"/>
                                </a:solidFill>
                                <a:latin typeface="Cambria Math" panose="02040503050406030204" pitchFamily="18" charset="0"/>
                                <a:ea typeface="Helvetica" charset="0"/>
                                <a:cs typeface="Helvetica" charset="0"/>
                              </a:rPr>
                            </m:ctrlPr>
                          </m:sSubPr>
                          <m:e>
                            <m:r>
                              <a:rPr lang="en-US" sz="3200" b="0" i="1" dirty="0" smtClean="0">
                                <a:solidFill>
                                  <a:srgbClr val="0070C0"/>
                                </a:solidFill>
                                <a:latin typeface="Cambria Math" panose="02040503050406030204" pitchFamily="18" charset="0"/>
                                <a:ea typeface="Helvetica" charset="0"/>
                                <a:cs typeface="Helvetica" charset="0"/>
                              </a:rPr>
                              <m:t>𝑛</m:t>
                            </m:r>
                          </m:e>
                          <m:sub>
                            <m:r>
                              <a:rPr lang="en-US" sz="3200" b="0" i="1" dirty="0" smtClean="0">
                                <a:solidFill>
                                  <a:srgbClr val="0070C0"/>
                                </a:solidFill>
                                <a:latin typeface="Cambria Math" panose="02040503050406030204" pitchFamily="18" charset="0"/>
                                <a:ea typeface="Helvetica" charset="0"/>
                                <a:cs typeface="Helvetica" charset="0"/>
                              </a:rPr>
                              <m:t>1</m:t>
                            </m:r>
                          </m:sub>
                        </m:sSub>
                        <m:r>
                          <a:rPr lang="en-US" sz="3200" b="0" i="1" dirty="0" smtClean="0">
                            <a:solidFill>
                              <a:srgbClr val="0070C0"/>
                            </a:solidFill>
                            <a:latin typeface="Cambria Math" panose="02040503050406030204" pitchFamily="18" charset="0"/>
                            <a:ea typeface="Helvetica" charset="0"/>
                            <a:cs typeface="Helvetica" charset="0"/>
                          </a:rPr>
                          <m:t>+</m:t>
                        </m:r>
                        <m:sSub>
                          <m:sSubPr>
                            <m:ctrlPr>
                              <a:rPr lang="en-US" sz="3200" b="0" i="1" dirty="0" smtClean="0">
                                <a:solidFill>
                                  <a:srgbClr val="0070C0"/>
                                </a:solidFill>
                                <a:latin typeface="Cambria Math" panose="02040503050406030204" pitchFamily="18" charset="0"/>
                                <a:ea typeface="Helvetica" charset="0"/>
                                <a:cs typeface="Helvetica" charset="0"/>
                              </a:rPr>
                            </m:ctrlPr>
                          </m:sSubPr>
                          <m:e>
                            <m:r>
                              <a:rPr lang="en-US" sz="3200" b="0" i="1" dirty="0" smtClean="0">
                                <a:solidFill>
                                  <a:srgbClr val="0070C0"/>
                                </a:solidFill>
                                <a:latin typeface="Cambria Math" panose="02040503050406030204" pitchFamily="18" charset="0"/>
                                <a:ea typeface="Helvetica" charset="0"/>
                                <a:cs typeface="Helvetica" charset="0"/>
                              </a:rPr>
                              <m:t>𝑛</m:t>
                            </m:r>
                          </m:e>
                          <m:sub>
                            <m:r>
                              <a:rPr lang="en-US" sz="3200" b="0" i="1" dirty="0" smtClean="0">
                                <a:solidFill>
                                  <a:srgbClr val="0070C0"/>
                                </a:solidFill>
                                <a:latin typeface="Cambria Math" panose="02040503050406030204" pitchFamily="18" charset="0"/>
                                <a:ea typeface="Helvetica" charset="0"/>
                                <a:cs typeface="Helvetica" charset="0"/>
                              </a:rPr>
                              <m:t>2</m:t>
                            </m:r>
                          </m:sub>
                        </m:sSub>
                        <m:r>
                          <a:rPr lang="en-US" sz="3200" b="0" i="1" dirty="0" smtClean="0">
                            <a:solidFill>
                              <a:srgbClr val="0070C0"/>
                            </a:solidFill>
                            <a:latin typeface="Cambria Math" panose="02040503050406030204" pitchFamily="18" charset="0"/>
                            <a:ea typeface="Helvetica" charset="0"/>
                            <a:cs typeface="Helvetica" charset="0"/>
                          </a:rPr>
                          <m:t>+…+</m:t>
                        </m:r>
                        <m:r>
                          <a:rPr lang="en-US" sz="3200" i="1" dirty="0">
                            <a:solidFill>
                              <a:srgbClr val="0070C0"/>
                            </a:solidFill>
                            <a:latin typeface="Cambria Math" panose="02040503050406030204" pitchFamily="18" charset="0"/>
                            <a:ea typeface="Helvetica" charset="0"/>
                            <a:cs typeface="Helvetica" charset="0"/>
                          </a:rPr>
                          <m:t>𝑛</m:t>
                        </m:r>
                      </m:e>
                      <m:sub>
                        <m:r>
                          <a:rPr lang="en-US" sz="3200" i="1" dirty="0">
                            <a:solidFill>
                              <a:srgbClr val="0070C0"/>
                            </a:solidFill>
                            <a:latin typeface="Cambria Math" panose="02040503050406030204" pitchFamily="18" charset="0"/>
                            <a:ea typeface="Helvetica" charset="0"/>
                            <a:cs typeface="Helvetica" charset="0"/>
                          </a:rPr>
                          <m:t>𝑘</m:t>
                        </m:r>
                      </m:sub>
                    </m:sSub>
                  </m:oMath>
                </a14:m>
                <a:r>
                  <a:rPr lang="en-US" sz="3200" dirty="0">
                    <a:solidFill>
                      <a:srgbClr val="0070C0"/>
                    </a:solidFill>
                    <a:latin typeface="Candara" panose="020E0502030303020204" pitchFamily="34" charset="0"/>
                    <a:ea typeface="Helvetica" charset="0"/>
                    <a:cs typeface="Helvetica" charset="0"/>
                  </a:rPr>
                  <a:t> </a:t>
                </a:r>
                <a:r>
                  <a:rPr lang="en-US" sz="3200" dirty="0">
                    <a:latin typeface="Candara" panose="020E0502030303020204" pitchFamily="34" charset="0"/>
                    <a:ea typeface="Helvetica" charset="0"/>
                    <a:cs typeface="Helvetica" charset="0"/>
                  </a:rPr>
                  <a:t>then the number of arrangements of the </a:t>
                </a:r>
                <a14:m>
                  <m:oMath xmlns:m="http://schemas.openxmlformats.org/officeDocument/2006/math">
                    <m:r>
                      <a:rPr lang="en-US" sz="3200" i="1" dirty="0">
                        <a:solidFill>
                          <a:srgbClr val="0070C0"/>
                        </a:solidFill>
                        <a:latin typeface="Cambria Math" panose="02040503050406030204" pitchFamily="18" charset="0"/>
                        <a:ea typeface="Helvetica" charset="0"/>
                        <a:cs typeface="Helvetica" charset="0"/>
                      </a:rPr>
                      <m:t>𝑛</m:t>
                    </m:r>
                    <m:r>
                      <a:rPr lang="en-US" sz="3200" i="1" dirty="0">
                        <a:solidFill>
                          <a:srgbClr val="0070C0"/>
                        </a:solidFill>
                        <a:latin typeface="Cambria Math" panose="02040503050406030204" pitchFamily="18" charset="0"/>
                        <a:ea typeface="Helvetica" charset="0"/>
                        <a:cs typeface="Helvetica" charset="0"/>
                      </a:rPr>
                      <m:t> </m:t>
                    </m:r>
                  </m:oMath>
                </a14:m>
                <a:r>
                  <a:rPr lang="en-US" sz="3200" dirty="0">
                    <a:latin typeface="Candara" panose="020E0502030303020204" pitchFamily="34" charset="0"/>
                    <a:ea typeface="Helvetica" charset="0"/>
                    <a:cs typeface="Helvetica" charset="0"/>
                  </a:rPr>
                  <a:t>objects is </a:t>
                </a:r>
              </a:p>
              <a:p>
                <a:pPr/>
                <a14:m>
                  <m:oMathPara xmlns:m="http://schemas.openxmlformats.org/officeDocument/2006/math">
                    <m:oMathParaPr>
                      <m:jc m:val="centerGroup"/>
                    </m:oMathParaPr>
                    <m:oMath xmlns:m="http://schemas.openxmlformats.org/officeDocument/2006/math">
                      <m:d>
                        <m:dPr>
                          <m:ctrlPr>
                            <a:rPr lang="en-US" sz="3200" i="1">
                              <a:solidFill>
                                <a:srgbClr val="0070C0"/>
                              </a:solidFill>
                              <a:latin typeface="Cambria Math" panose="02040503050406030204" pitchFamily="18" charset="0"/>
                              <a:ea typeface="Helvetica" charset="0"/>
                              <a:cs typeface="Helvetica" charset="0"/>
                            </a:rPr>
                          </m:ctrlPr>
                        </m:dPr>
                        <m:e>
                          <m:f>
                            <m:fPr>
                              <m:type m:val="noBar"/>
                              <m:ctrlPr>
                                <a:rPr lang="en-US" sz="3200" i="1">
                                  <a:solidFill>
                                    <a:srgbClr val="0070C0"/>
                                  </a:solidFill>
                                  <a:latin typeface="Cambria Math" panose="02040503050406030204" pitchFamily="18" charset="0"/>
                                  <a:ea typeface="Helvetica" charset="0"/>
                                  <a:cs typeface="Helvetica" charset="0"/>
                                </a:rPr>
                              </m:ctrlPr>
                            </m:fPr>
                            <m:num>
                              <m:r>
                                <a:rPr lang="en-US" sz="3200" i="1">
                                  <a:solidFill>
                                    <a:srgbClr val="0070C0"/>
                                  </a:solidFill>
                                  <a:latin typeface="Cambria Math" panose="02040503050406030204" pitchFamily="18" charset="0"/>
                                  <a:ea typeface="Helvetica" charset="0"/>
                                  <a:cs typeface="Helvetica" charset="0"/>
                                </a:rPr>
                                <m:t>𝑛</m:t>
                              </m:r>
                            </m:num>
                            <m:den>
                              <m:sSub>
                                <m:sSubPr>
                                  <m:ctrlPr>
                                    <a:rPr lang="en-US" sz="3200" b="0" i="1" smtClean="0">
                                      <a:solidFill>
                                        <a:srgbClr val="0070C0"/>
                                      </a:solidFill>
                                      <a:latin typeface="Cambria Math" panose="02040503050406030204" pitchFamily="18" charset="0"/>
                                      <a:ea typeface="Helvetica" charset="0"/>
                                      <a:cs typeface="Helvetica" charset="0"/>
                                    </a:rPr>
                                  </m:ctrlPr>
                                </m:sSubPr>
                                <m:e>
                                  <m:r>
                                    <a:rPr lang="en-US" sz="3200" b="0" i="1" smtClean="0">
                                      <a:solidFill>
                                        <a:srgbClr val="0070C0"/>
                                      </a:solidFill>
                                      <a:latin typeface="Cambria Math" panose="02040503050406030204" pitchFamily="18" charset="0"/>
                                      <a:ea typeface="Helvetica" charset="0"/>
                                      <a:cs typeface="Helvetica" charset="0"/>
                                    </a:rPr>
                                    <m:t>𝑛</m:t>
                                  </m:r>
                                </m:e>
                                <m:sub>
                                  <m:r>
                                    <a:rPr lang="en-US" sz="3200" b="0" i="1" smtClean="0">
                                      <a:solidFill>
                                        <a:srgbClr val="0070C0"/>
                                      </a:solidFill>
                                      <a:latin typeface="Cambria Math" panose="02040503050406030204" pitchFamily="18" charset="0"/>
                                      <a:ea typeface="Helvetica" charset="0"/>
                                      <a:cs typeface="Helvetica" charset="0"/>
                                    </a:rPr>
                                    <m:t>1</m:t>
                                  </m:r>
                                </m:sub>
                              </m:sSub>
                              <m:r>
                                <a:rPr lang="en-US" sz="3200" b="0" i="1" smtClean="0">
                                  <a:solidFill>
                                    <a:srgbClr val="0070C0"/>
                                  </a:solidFill>
                                  <a:latin typeface="Cambria Math" panose="02040503050406030204" pitchFamily="18" charset="0"/>
                                  <a:ea typeface="Helvetica" charset="0"/>
                                  <a:cs typeface="Helvetica" charset="0"/>
                                </a:rPr>
                                <m:t>, </m:t>
                              </m:r>
                              <m:sSub>
                                <m:sSubPr>
                                  <m:ctrlPr>
                                    <a:rPr lang="en-US" sz="3200" b="0" i="1" smtClean="0">
                                      <a:solidFill>
                                        <a:srgbClr val="0070C0"/>
                                      </a:solidFill>
                                      <a:latin typeface="Cambria Math" panose="02040503050406030204" pitchFamily="18" charset="0"/>
                                      <a:ea typeface="Helvetica" charset="0"/>
                                      <a:cs typeface="Helvetica" charset="0"/>
                                    </a:rPr>
                                  </m:ctrlPr>
                                </m:sSubPr>
                                <m:e>
                                  <m:r>
                                    <a:rPr lang="en-US" sz="3200" b="0" i="1" smtClean="0">
                                      <a:solidFill>
                                        <a:srgbClr val="0070C0"/>
                                      </a:solidFill>
                                      <a:latin typeface="Cambria Math" panose="02040503050406030204" pitchFamily="18" charset="0"/>
                                      <a:ea typeface="Helvetica" charset="0"/>
                                      <a:cs typeface="Helvetica" charset="0"/>
                                    </a:rPr>
                                    <m:t>𝑛</m:t>
                                  </m:r>
                                </m:e>
                                <m:sub>
                                  <m:r>
                                    <a:rPr lang="en-US" sz="3200" b="0" i="1" smtClean="0">
                                      <a:solidFill>
                                        <a:srgbClr val="0070C0"/>
                                      </a:solidFill>
                                      <a:latin typeface="Cambria Math" panose="02040503050406030204" pitchFamily="18" charset="0"/>
                                      <a:ea typeface="Helvetica" charset="0"/>
                                      <a:cs typeface="Helvetica" charset="0"/>
                                    </a:rPr>
                                    <m:t>2</m:t>
                                  </m:r>
                                </m:sub>
                              </m:sSub>
                              <m:r>
                                <a:rPr lang="en-US" sz="3200" b="0" i="1" smtClean="0">
                                  <a:solidFill>
                                    <a:srgbClr val="0070C0"/>
                                  </a:solidFill>
                                  <a:latin typeface="Cambria Math" panose="02040503050406030204" pitchFamily="18" charset="0"/>
                                  <a:ea typeface="Helvetica" charset="0"/>
                                  <a:cs typeface="Helvetica" charset="0"/>
                                </a:rPr>
                                <m:t>,…,</m:t>
                              </m:r>
                              <m:sSub>
                                <m:sSubPr>
                                  <m:ctrlPr>
                                    <a:rPr lang="en-US" sz="3200" b="0" i="1" smtClean="0">
                                      <a:solidFill>
                                        <a:srgbClr val="0070C0"/>
                                      </a:solidFill>
                                      <a:latin typeface="Cambria Math" panose="02040503050406030204" pitchFamily="18" charset="0"/>
                                      <a:ea typeface="Helvetica" charset="0"/>
                                      <a:cs typeface="Helvetica" charset="0"/>
                                    </a:rPr>
                                  </m:ctrlPr>
                                </m:sSubPr>
                                <m:e>
                                  <m:r>
                                    <a:rPr lang="en-US" sz="3200" b="0" i="1" smtClean="0">
                                      <a:solidFill>
                                        <a:srgbClr val="0070C0"/>
                                      </a:solidFill>
                                      <a:latin typeface="Cambria Math" panose="02040503050406030204" pitchFamily="18" charset="0"/>
                                      <a:ea typeface="Helvetica" charset="0"/>
                                      <a:cs typeface="Helvetica" charset="0"/>
                                    </a:rPr>
                                    <m:t>𝑛</m:t>
                                  </m:r>
                                </m:e>
                                <m:sub>
                                  <m:r>
                                    <a:rPr lang="en-US" sz="3200" b="0" i="1" smtClean="0">
                                      <a:solidFill>
                                        <a:srgbClr val="0070C0"/>
                                      </a:solidFill>
                                      <a:latin typeface="Cambria Math" panose="02040503050406030204" pitchFamily="18" charset="0"/>
                                      <a:ea typeface="Helvetica" charset="0"/>
                                      <a:cs typeface="Helvetica" charset="0"/>
                                    </a:rPr>
                                    <m:t>𝑘</m:t>
                                  </m:r>
                                </m:sub>
                              </m:sSub>
                            </m:den>
                          </m:f>
                        </m:e>
                      </m:d>
                      <m:r>
                        <a:rPr lang="en-US" sz="3200" i="1">
                          <a:solidFill>
                            <a:srgbClr val="0070C0"/>
                          </a:solidFill>
                          <a:latin typeface="Cambria Math" panose="02040503050406030204" pitchFamily="18" charset="0"/>
                          <a:ea typeface="Helvetica" charset="0"/>
                          <a:cs typeface="Helvetica" charset="0"/>
                        </a:rPr>
                        <m:t>=</m:t>
                      </m:r>
                      <m:f>
                        <m:fPr>
                          <m:ctrlPr>
                            <a:rPr lang="en-US" sz="3200" i="1">
                              <a:solidFill>
                                <a:srgbClr val="0070C0"/>
                              </a:solidFill>
                              <a:latin typeface="Cambria Math" panose="02040503050406030204" pitchFamily="18" charset="0"/>
                            </a:rPr>
                          </m:ctrlPr>
                        </m:fPr>
                        <m:num>
                          <m:r>
                            <a:rPr lang="en-US" sz="3200" i="1">
                              <a:solidFill>
                                <a:srgbClr val="0070C0"/>
                              </a:solidFill>
                              <a:latin typeface="Cambria Math" panose="02040503050406030204" pitchFamily="18" charset="0"/>
                            </a:rPr>
                            <m:t>𝑛</m:t>
                          </m:r>
                          <m:r>
                            <a:rPr lang="en-US" sz="3200" i="1">
                              <a:solidFill>
                                <a:srgbClr val="0070C0"/>
                              </a:solidFill>
                              <a:latin typeface="Cambria Math" panose="02040503050406030204" pitchFamily="18" charset="0"/>
                            </a:rPr>
                            <m:t>!</m:t>
                          </m:r>
                        </m:num>
                        <m:den>
                          <m:sSub>
                            <m:sSubPr>
                              <m:ctrlPr>
                                <a:rPr lang="en-US" sz="3200" b="0" i="1" smtClean="0">
                                  <a:solidFill>
                                    <a:srgbClr val="0070C0"/>
                                  </a:solidFill>
                                  <a:latin typeface="Cambria Math" panose="02040503050406030204" pitchFamily="18" charset="0"/>
                                </a:rPr>
                              </m:ctrlPr>
                            </m:sSubPr>
                            <m:e>
                              <m:r>
                                <a:rPr lang="en-US" sz="3200" b="0" i="1" smtClean="0">
                                  <a:solidFill>
                                    <a:srgbClr val="0070C0"/>
                                  </a:solidFill>
                                  <a:latin typeface="Cambria Math" panose="02040503050406030204" pitchFamily="18" charset="0"/>
                                </a:rPr>
                                <m:t>𝑛</m:t>
                              </m:r>
                            </m:e>
                            <m:sub>
                              <m:r>
                                <a:rPr lang="en-US" sz="3200" b="0" i="1" smtClean="0">
                                  <a:solidFill>
                                    <a:srgbClr val="0070C0"/>
                                  </a:solidFill>
                                  <a:latin typeface="Cambria Math" panose="02040503050406030204" pitchFamily="18" charset="0"/>
                                </a:rPr>
                                <m:t>1</m:t>
                              </m:r>
                            </m:sub>
                          </m:sSub>
                          <m:r>
                            <a:rPr lang="en-US" sz="3200" i="1">
                              <a:solidFill>
                                <a:srgbClr val="0070C0"/>
                              </a:solidFill>
                              <a:latin typeface="Cambria Math" panose="02040503050406030204" pitchFamily="18" charset="0"/>
                            </a:rPr>
                            <m:t>!</m:t>
                          </m:r>
                          <m:sSub>
                            <m:sSubPr>
                              <m:ctrlPr>
                                <a:rPr lang="en-US" sz="3200" i="1">
                                  <a:solidFill>
                                    <a:srgbClr val="0070C0"/>
                                  </a:solidFill>
                                  <a:latin typeface="Cambria Math" panose="02040503050406030204" pitchFamily="18" charset="0"/>
                                </a:rPr>
                              </m:ctrlPr>
                            </m:sSubPr>
                            <m:e>
                              <m:r>
                                <a:rPr lang="en-US" sz="3200" b="0" i="1" smtClean="0">
                                  <a:solidFill>
                                    <a:srgbClr val="0070C0"/>
                                  </a:solidFill>
                                  <a:latin typeface="Cambria Math" panose="02040503050406030204" pitchFamily="18" charset="0"/>
                                </a:rPr>
                                <m:t>𝑛</m:t>
                              </m:r>
                            </m:e>
                            <m:sub>
                              <m:r>
                                <a:rPr lang="en-US" sz="3200" b="0" i="1" smtClean="0">
                                  <a:solidFill>
                                    <a:srgbClr val="0070C0"/>
                                  </a:solidFill>
                                  <a:latin typeface="Cambria Math" panose="02040503050406030204" pitchFamily="18" charset="0"/>
                                </a:rPr>
                                <m:t>2</m:t>
                              </m:r>
                            </m:sub>
                          </m:sSub>
                          <m:r>
                            <a:rPr lang="en-US" sz="3200" i="1">
                              <a:solidFill>
                                <a:srgbClr val="0070C0"/>
                              </a:solidFill>
                              <a:latin typeface="Cambria Math" panose="02040503050406030204" pitchFamily="18" charset="0"/>
                            </a:rPr>
                            <m:t>!</m:t>
                          </m:r>
                          <m:sSub>
                            <m:sSubPr>
                              <m:ctrlPr>
                                <a:rPr lang="en-US" sz="3200" i="1">
                                  <a:solidFill>
                                    <a:srgbClr val="0070C0"/>
                                  </a:solidFill>
                                  <a:latin typeface="Cambria Math" panose="02040503050406030204" pitchFamily="18" charset="0"/>
                                </a:rPr>
                              </m:ctrlPr>
                            </m:sSubPr>
                            <m:e>
                              <m:r>
                                <a:rPr lang="en-US" sz="3200" b="0" i="1" smtClean="0">
                                  <a:solidFill>
                                    <a:srgbClr val="0070C0"/>
                                  </a:solidFill>
                                  <a:latin typeface="Cambria Math" panose="02040503050406030204" pitchFamily="18" charset="0"/>
                                </a:rPr>
                                <m:t>⋯</m:t>
                              </m:r>
                              <m:r>
                                <a:rPr lang="en-US" sz="3200" b="0" i="1" smtClean="0">
                                  <a:solidFill>
                                    <a:srgbClr val="0070C0"/>
                                  </a:solidFill>
                                  <a:latin typeface="Cambria Math" panose="02040503050406030204" pitchFamily="18" charset="0"/>
                                </a:rPr>
                                <m:t>𝑛</m:t>
                              </m:r>
                            </m:e>
                            <m:sub>
                              <m:r>
                                <a:rPr lang="en-US" sz="3200" b="0" i="1" smtClean="0">
                                  <a:solidFill>
                                    <a:srgbClr val="0070C0"/>
                                  </a:solidFill>
                                  <a:latin typeface="Cambria Math" panose="02040503050406030204" pitchFamily="18" charset="0"/>
                                </a:rPr>
                                <m:t>𝑘</m:t>
                              </m:r>
                            </m:sub>
                          </m:sSub>
                          <m:r>
                            <a:rPr lang="en-US" sz="3200" i="1">
                              <a:solidFill>
                                <a:srgbClr val="0070C0"/>
                              </a:solidFill>
                              <a:latin typeface="Cambria Math" panose="02040503050406030204" pitchFamily="18" charset="0"/>
                            </a:rPr>
                            <m:t>!</m:t>
                          </m:r>
                        </m:den>
                      </m:f>
                    </m:oMath>
                  </m:oMathPara>
                </a14:m>
                <a:endParaRPr lang="en-US" sz="3200" dirty="0" err="1">
                  <a:solidFill>
                    <a:srgbClr val="0070C0"/>
                  </a:solidFill>
                  <a:latin typeface="Candara" panose="020E0502030303020204" pitchFamily="34" charset="0"/>
                  <a:ea typeface="Helvetica" charset="0"/>
                  <a:cs typeface="Helvetica" charset="0"/>
                </a:endParaRPr>
              </a:p>
            </p:txBody>
          </p:sp>
        </mc:Choice>
        <mc:Fallback xmlns="">
          <p:sp>
            <p:nvSpPr>
              <p:cNvPr id="18" name="TextBox 17">
                <a:extLst>
                  <a:ext uri="{FF2B5EF4-FFF2-40B4-BE49-F238E27FC236}">
                    <a16:creationId xmlns:a16="http://schemas.microsoft.com/office/drawing/2014/main" id="{2EB2E44E-CB65-E14A-AF82-B085EB4FB140}"/>
                  </a:ext>
                </a:extLst>
              </p:cNvPr>
              <p:cNvSpPr txBox="1">
                <a:spLocks noRot="1" noChangeAspect="1" noMove="1" noResize="1" noEditPoints="1" noAdjustHandles="1" noChangeArrowheads="1" noChangeShapeType="1" noTextEdit="1"/>
              </p:cNvSpPr>
              <p:nvPr/>
            </p:nvSpPr>
            <p:spPr>
              <a:xfrm>
                <a:off x="766482" y="1152940"/>
                <a:ext cx="10659035" cy="3344249"/>
              </a:xfrm>
              <a:prstGeom prst="rect">
                <a:avLst/>
              </a:prstGeom>
              <a:blipFill>
                <a:blip r:embed="rId3"/>
                <a:stretch>
                  <a:fillRect l="-595" r="-595"/>
                </a:stretch>
              </a:blipFill>
              <a:ln>
                <a:solidFill>
                  <a:srgbClr val="036A18"/>
                </a:solidFill>
                <a:prstDash val="dash"/>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2BB9BAE0-0813-9B4C-8784-03DA0417DF51}"/>
              </a:ext>
            </a:extLst>
          </p:cNvPr>
          <p:cNvSpPr txBox="1"/>
          <p:nvPr/>
        </p:nvSpPr>
        <p:spPr>
          <a:xfrm>
            <a:off x="609600" y="5584806"/>
            <a:ext cx="10972800" cy="954107"/>
          </a:xfrm>
          <a:prstGeom prst="rect">
            <a:avLst/>
          </a:prstGeom>
          <a:noFill/>
        </p:spPr>
        <p:txBody>
          <a:bodyPr wrap="square" rtlCol="0">
            <a:spAutoFit/>
          </a:bodyPr>
          <a:lstStyle/>
          <a:p>
            <a:r>
              <a:rPr lang="en-US" sz="2400" dirty="0">
                <a:latin typeface="Candara" panose="020E0502030303020204" pitchFamily="34" charset="0"/>
                <a:ea typeface="Helvetica" charset="0"/>
                <a:cs typeface="Helvetica" charset="0"/>
              </a:rPr>
              <a:t>Note that objects of the same type are indistinguishable.</a:t>
            </a:r>
          </a:p>
          <a:p>
            <a:endParaRPr lang="en-US" sz="3200" b="0" dirty="0">
              <a:latin typeface="Candara" panose="020E0502030303020204" pitchFamily="34" charset="0"/>
              <a:ea typeface="Helvetica" charset="0"/>
              <a:cs typeface="Helvetica" charset="0"/>
            </a:endParaRPr>
          </a:p>
        </p:txBody>
      </p:sp>
      <p:sp>
        <p:nvSpPr>
          <p:cNvPr id="4" name="Slide Number Placeholder 3">
            <a:extLst>
              <a:ext uri="{FF2B5EF4-FFF2-40B4-BE49-F238E27FC236}">
                <a16:creationId xmlns:a16="http://schemas.microsoft.com/office/drawing/2014/main" id="{22F7F837-6A49-8546-A3E3-C74232B48167}"/>
              </a:ext>
            </a:extLst>
          </p:cNvPr>
          <p:cNvSpPr>
            <a:spLocks noGrp="1"/>
          </p:cNvSpPr>
          <p:nvPr>
            <p:ph type="sldNum" sz="quarter" idx="12"/>
          </p:nvPr>
        </p:nvSpPr>
        <p:spPr/>
        <p:txBody>
          <a:bodyPr/>
          <a:lstStyle/>
          <a:p>
            <a:fld id="{39E65F0E-D8D0-8548-A870-8F1E432EFAAD}" type="slidenum">
              <a:rPr lang="en-US" smtClean="0"/>
              <a:pPr/>
              <a:t>41</a:t>
            </a:fld>
            <a:endParaRPr lang="en-US"/>
          </a:p>
        </p:txBody>
      </p:sp>
    </p:spTree>
    <p:extLst>
      <p:ext uri="{BB962C8B-B14F-4D97-AF65-F5344CB8AC3E}">
        <p14:creationId xmlns:p14="http://schemas.microsoft.com/office/powerpoint/2010/main" val="376603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59373-B7C7-9759-A4A6-D27F53A65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0734F-4704-9547-CECE-F7748B16B2EB}"/>
              </a:ext>
            </a:extLst>
          </p:cNvPr>
          <p:cNvSpPr>
            <a:spLocks noGrp="1"/>
          </p:cNvSpPr>
          <p:nvPr>
            <p:ph type="title"/>
          </p:nvPr>
        </p:nvSpPr>
        <p:spPr/>
        <p:txBody>
          <a:bodyPr>
            <a:normAutofit fontScale="90000"/>
          </a:bodyPr>
          <a:lstStyle/>
          <a:p>
            <a:r>
              <a:rPr lang="en-US" dirty="0"/>
              <a:t>Example 3 – Word Permutations (apply multinomial coefficients)</a:t>
            </a:r>
          </a:p>
        </p:txBody>
      </p:sp>
      <p:sp>
        <p:nvSpPr>
          <p:cNvPr id="4" name="Slide Number Placeholder 3">
            <a:extLst>
              <a:ext uri="{FF2B5EF4-FFF2-40B4-BE49-F238E27FC236}">
                <a16:creationId xmlns:a16="http://schemas.microsoft.com/office/drawing/2014/main" id="{05157CFE-4A48-915D-6EEF-AEF56CFDE71D}"/>
              </a:ext>
            </a:extLst>
          </p:cNvPr>
          <p:cNvSpPr>
            <a:spLocks noGrp="1"/>
          </p:cNvSpPr>
          <p:nvPr>
            <p:ph type="sldNum" sz="quarter" idx="12"/>
          </p:nvPr>
        </p:nvSpPr>
        <p:spPr/>
        <p:txBody>
          <a:bodyPr/>
          <a:lstStyle/>
          <a:p>
            <a:fld id="{39E65F0E-D8D0-8548-A870-8F1E432EFAAD}" type="slidenum">
              <a:rPr lang="en-US" smtClean="0"/>
              <a:pPr/>
              <a:t>42</a:t>
            </a:fld>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423001-46FD-5D13-10A1-43123D710BB1}"/>
                  </a:ext>
                </a:extLst>
              </p:cNvPr>
              <p:cNvSpPr>
                <a:spLocks noGrp="1"/>
              </p:cNvSpPr>
              <p:nvPr>
                <p:ph idx="1"/>
              </p:nvPr>
            </p:nvSpPr>
            <p:spPr>
              <a:xfrm>
                <a:off x="716280" y="1279803"/>
                <a:ext cx="10972800" cy="4949685"/>
              </a:xfrm>
            </p:spPr>
            <p:txBody>
              <a:bodyPr>
                <a:normAutofit/>
              </a:bodyPr>
              <a:lstStyle/>
              <a:p>
                <a:pPr marL="0" indent="0">
                  <a:buNone/>
                </a:pPr>
                <a:r>
                  <a:rPr lang="en-US" dirty="0"/>
                  <a:t>How many ways to rearrange the letters in the word ”GODOGGY”?</a:t>
                </a:r>
              </a:p>
              <a:p>
                <a:pPr marL="0" indent="0">
                  <a:buNone/>
                </a:pPr>
                <a:endParaRPr lang="en-US" dirty="0">
                  <a:ea typeface="Helvetica" charset="0"/>
                  <a:cs typeface="Helvetica" charset="0"/>
                </a:endParaRPr>
              </a:p>
              <a:p>
                <a:pPr marL="0" indent="0">
                  <a:buNone/>
                </a:pPr>
                <a:r>
                  <a:rPr lang="en-US" dirty="0">
                    <a:ea typeface="Helvetica" charset="0"/>
                    <a:cs typeface="Helvetica" charset="0"/>
                  </a:rPr>
                  <a:t>n= 7 </a:t>
                </a:r>
                <a:r>
                  <a:rPr lang="en-US" sz="2800" dirty="0">
                    <a:ea typeface="Helvetica" charset="0"/>
                    <a:cs typeface="Helvetica" charset="0"/>
                  </a:rPr>
                  <a:t>(length of sequence)     </a:t>
                </a:r>
                <a:r>
                  <a:rPr lang="en-US" dirty="0">
                    <a:ea typeface="Helvetica" charset="0"/>
                    <a:cs typeface="Helvetica" charset="0"/>
                  </a:rPr>
                  <a:t>K = 4 types = {G, O, D, Y}</a:t>
                </a:r>
              </a:p>
              <a:p>
                <a:pPr marL="0" indent="0">
                  <a:buNone/>
                </a:pPr>
                <a:r>
                  <a:rPr lang="en-US" dirty="0">
                    <a:ea typeface="Helvetica" charset="0"/>
                    <a:cs typeface="Helvetica" charset="0"/>
                  </a:rPr>
                  <a:t>n</a:t>
                </a:r>
                <a:r>
                  <a:rPr lang="en-US" baseline="-25000" dirty="0">
                    <a:ea typeface="Helvetica" charset="0"/>
                    <a:cs typeface="Helvetica" charset="0"/>
                  </a:rPr>
                  <a:t>1</a:t>
                </a:r>
                <a:r>
                  <a:rPr lang="en-US" dirty="0">
                    <a:ea typeface="Helvetica" charset="0"/>
                    <a:cs typeface="Helvetica" charset="0"/>
                  </a:rPr>
                  <a:t> = 3, n</a:t>
                </a:r>
                <a:r>
                  <a:rPr lang="en-US" baseline="-25000" dirty="0">
                    <a:ea typeface="Helvetica" charset="0"/>
                    <a:cs typeface="Helvetica" charset="0"/>
                  </a:rPr>
                  <a:t>2</a:t>
                </a:r>
                <a:r>
                  <a:rPr lang="en-US" dirty="0">
                    <a:ea typeface="Helvetica" charset="0"/>
                    <a:cs typeface="Helvetica" charset="0"/>
                  </a:rPr>
                  <a:t> = 2, n</a:t>
                </a:r>
                <a:r>
                  <a:rPr lang="en-US" baseline="-25000" dirty="0">
                    <a:ea typeface="Helvetica" charset="0"/>
                    <a:cs typeface="Helvetica" charset="0"/>
                  </a:rPr>
                  <a:t>3</a:t>
                </a:r>
                <a:r>
                  <a:rPr lang="en-US" dirty="0">
                    <a:ea typeface="Helvetica" charset="0"/>
                    <a:cs typeface="Helvetica" charset="0"/>
                  </a:rPr>
                  <a:t> = 1, n</a:t>
                </a:r>
                <a:r>
                  <a:rPr lang="en-US" baseline="-25000" dirty="0">
                    <a:ea typeface="Helvetica" charset="0"/>
                    <a:cs typeface="Helvetica" charset="0"/>
                  </a:rPr>
                  <a:t>4</a:t>
                </a:r>
                <a:r>
                  <a:rPr lang="en-US" dirty="0">
                    <a:ea typeface="Helvetica" charset="0"/>
                    <a:cs typeface="Helvetica" charset="0"/>
                  </a:rPr>
                  <a:t> = 1</a:t>
                </a:r>
              </a:p>
              <a:p>
                <a:endParaRPr lang="en-US" dirty="0">
                  <a:ea typeface="Helvetica" charset="0"/>
                  <a:cs typeface="Helvetica" charset="0"/>
                </a:endParaRPr>
              </a:p>
              <a:p>
                <a:pPr marL="0" indent="0">
                  <a:buNone/>
                </a:pPr>
                <a:r>
                  <a:rPr lang="en-US" dirty="0">
                    <a:solidFill>
                      <a:srgbClr val="C00000"/>
                    </a:solidFill>
                  </a:rPr>
                  <a:t>    </a:t>
                </a:r>
                <a14:m>
                  <m:oMath xmlns:m="http://schemas.openxmlformats.org/officeDocument/2006/math">
                    <m:d>
                      <m:dPr>
                        <m:ctrlPr>
                          <a:rPr lang="en-US" i="1">
                            <a:solidFill>
                              <a:srgbClr val="C00000"/>
                            </a:solidFill>
                            <a:latin typeface="Cambria Math" panose="02040503050406030204" pitchFamily="18" charset="0"/>
                          </a:rPr>
                        </m:ctrlPr>
                      </m:dPr>
                      <m:e>
                        <m:f>
                          <m:fPr>
                            <m:type m:val="noBa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7</m:t>
                            </m:r>
                          </m:num>
                          <m:den>
                            <m:r>
                              <a:rPr lang="en-US" i="1">
                                <a:solidFill>
                                  <a:srgbClr val="C00000"/>
                                </a:solidFill>
                                <a:latin typeface="Cambria Math" panose="02040503050406030204" pitchFamily="18" charset="0"/>
                              </a:rPr>
                              <m:t>3,2,1,1</m:t>
                            </m:r>
                          </m:den>
                        </m:f>
                      </m:e>
                    </m:d>
                  </m:oMath>
                </a14:m>
                <a:r>
                  <a:rPr lang="en-US" dirty="0">
                    <a:ea typeface="Helvetica" charset="0"/>
                    <a:cs typeface="Helvetica" charset="0"/>
                  </a:rPr>
                  <a:t> </a:t>
                </a:r>
                <a14:m>
                  <m:oMath xmlns:m="http://schemas.openxmlformats.org/officeDocument/2006/math">
                    <m:r>
                      <a:rPr lang="en-US" i="1">
                        <a:solidFill>
                          <a:srgbClr val="C00000"/>
                        </a:solidFill>
                        <a:latin typeface="Cambria Math" panose="02040503050406030204" pitchFamily="18" charset="0"/>
                      </a:rPr>
                      <m:t>=</m:t>
                    </m:r>
                    <m:f>
                      <m:fPr>
                        <m:ctrlPr>
                          <a:rPr lang="en-US" i="1">
                            <a:solidFill>
                              <a:srgbClr val="C00000"/>
                            </a:solidFill>
                            <a:latin typeface="Cambria Math" panose="02040503050406030204" pitchFamily="18" charset="0"/>
                            <a:ea typeface="Helvetica" charset="0"/>
                            <a:cs typeface="Helvetica" charset="0"/>
                          </a:rPr>
                        </m:ctrlPr>
                      </m:fPr>
                      <m:num>
                        <m:r>
                          <a:rPr lang="en-US" i="1">
                            <a:solidFill>
                              <a:srgbClr val="C00000"/>
                            </a:solidFill>
                            <a:latin typeface="Cambria Math" panose="02040503050406030204" pitchFamily="18" charset="0"/>
                            <a:ea typeface="Helvetica" charset="0"/>
                            <a:cs typeface="Helvetica" charset="0"/>
                          </a:rPr>
                          <m:t>7!</m:t>
                        </m:r>
                      </m:num>
                      <m:den>
                        <m:r>
                          <a:rPr lang="en-US" i="1">
                            <a:solidFill>
                              <a:srgbClr val="C00000"/>
                            </a:solidFill>
                            <a:latin typeface="Cambria Math" panose="02040503050406030204" pitchFamily="18" charset="0"/>
                            <a:ea typeface="Helvetica" charset="0"/>
                            <a:cs typeface="Helvetica" charset="0"/>
                          </a:rPr>
                          <m:t>3!2!1!1!</m:t>
                        </m:r>
                      </m:den>
                    </m:f>
                  </m:oMath>
                </a14:m>
                <a:endParaRPr lang="en-US" dirty="0"/>
              </a:p>
              <a:p>
                <a:pPr marL="0" indent="0">
                  <a:buNone/>
                </a:pPr>
                <a:endParaRPr lang="en-US" sz="2800" b="0" dirty="0"/>
              </a:p>
              <a:p>
                <a:pPr marL="0" indent="0">
                  <a:buNone/>
                </a:pPr>
                <a:endParaRPr lang="en-US" sz="2800" dirty="0">
                  <a:ea typeface="Helvetica" charset="0"/>
                  <a:cs typeface="Helvetica" charset="0"/>
                </a:endParaRPr>
              </a:p>
              <a:p>
                <a:pPr marL="0" indent="0">
                  <a:buNone/>
                </a:pPr>
                <a:endParaRPr lang="en-US" sz="2800" dirty="0">
                  <a:ea typeface="Helvetica" charset="0"/>
                  <a:cs typeface="Helvetica" charset="0"/>
                </a:endParaRPr>
              </a:p>
              <a:p>
                <a:pPr marL="0" indent="0">
                  <a:buNone/>
                </a:pPr>
                <a:endParaRPr lang="en-US" sz="2800" b="0" dirty="0"/>
              </a:p>
              <a:p>
                <a:pPr marL="0" indent="0">
                  <a:buNone/>
                </a:pPr>
                <a:endParaRPr lang="en-US" sz="2800" dirty="0"/>
              </a:p>
              <a:p>
                <a:pPr marL="0" indent="0">
                  <a:buNone/>
                </a:pPr>
                <a:endParaRPr lang="en-US" sz="2800" b="0" dirty="0"/>
              </a:p>
            </p:txBody>
          </p:sp>
        </mc:Choice>
        <mc:Fallback xmlns="">
          <p:sp>
            <p:nvSpPr>
              <p:cNvPr id="3" name="Content Placeholder 2">
                <a:extLst>
                  <a:ext uri="{FF2B5EF4-FFF2-40B4-BE49-F238E27FC236}">
                    <a16:creationId xmlns:a16="http://schemas.microsoft.com/office/drawing/2014/main" id="{06423001-46FD-5D13-10A1-43123D710BB1}"/>
                  </a:ext>
                </a:extLst>
              </p:cNvPr>
              <p:cNvSpPr>
                <a:spLocks noGrp="1" noRot="1" noChangeAspect="1" noMove="1" noResize="1" noEditPoints="1" noAdjustHandles="1" noChangeArrowheads="1" noChangeShapeType="1" noTextEdit="1"/>
              </p:cNvSpPr>
              <p:nvPr>
                <p:ph idx="1"/>
              </p:nvPr>
            </p:nvSpPr>
            <p:spPr>
              <a:xfrm>
                <a:off x="716280" y="1279803"/>
                <a:ext cx="10972800" cy="4949685"/>
              </a:xfrm>
              <a:blipFill>
                <a:blip r:embed="rId3"/>
                <a:stretch>
                  <a:fillRect l="-1387" t="-1535"/>
                </a:stretch>
              </a:blipFill>
            </p:spPr>
            <p:txBody>
              <a:bodyPr/>
              <a:lstStyle/>
              <a:p>
                <a:r>
                  <a:rPr lang="en-US">
                    <a:noFill/>
                  </a:rPr>
                  <a:t> </a:t>
                </a:r>
              </a:p>
            </p:txBody>
          </p:sp>
        </mc:Fallback>
      </mc:AlternateContent>
      <p:pic>
        <p:nvPicPr>
          <p:cNvPr id="6" name="Google Shape;938;p54">
            <a:extLst>
              <a:ext uri="{FF2B5EF4-FFF2-40B4-BE49-F238E27FC236}">
                <a16:creationId xmlns:a16="http://schemas.microsoft.com/office/drawing/2014/main" id="{E4AF8A86-2B8C-156A-A58F-44608E415159}"/>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160000" y="2031241"/>
            <a:ext cx="1348426" cy="1304912"/>
          </a:xfrm>
          <a:prstGeom prst="rect">
            <a:avLst/>
          </a:prstGeom>
          <a:noFill/>
          <a:ln>
            <a:noFill/>
          </a:ln>
        </p:spPr>
      </p:pic>
    </p:spTree>
    <p:extLst>
      <p:ext uri="{BB962C8B-B14F-4D97-AF65-F5344CB8AC3E}">
        <p14:creationId xmlns:p14="http://schemas.microsoft.com/office/powerpoint/2010/main" val="135224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3772-6139-434F-BBFA-785B82061616}"/>
              </a:ext>
            </a:extLst>
          </p:cNvPr>
          <p:cNvSpPr>
            <a:spLocks noGrp="1"/>
          </p:cNvSpPr>
          <p:nvPr>
            <p:ph type="title"/>
          </p:nvPr>
        </p:nvSpPr>
        <p:spPr>
          <a:xfrm>
            <a:off x="0" y="0"/>
            <a:ext cx="12192000" cy="1152940"/>
          </a:xfrm>
          <a:solidFill>
            <a:schemeClr val="accent1">
              <a:lumMod val="20000"/>
              <a:lumOff val="80000"/>
            </a:schemeClr>
          </a:solidFill>
          <a:ln>
            <a:solidFill>
              <a:schemeClr val="tx2">
                <a:lumMod val="20000"/>
                <a:lumOff val="80000"/>
              </a:schemeClr>
            </a:solidFill>
          </a:ln>
        </p:spPr>
        <p:txBody>
          <a:bodyPr anchor="ctr"/>
          <a:lstStyle/>
          <a:p>
            <a:r>
              <a:rPr lang="en-US" dirty="0"/>
              <a:t>	Agenda (part 4)</a:t>
            </a:r>
          </a:p>
        </p:txBody>
      </p:sp>
      <p:sp>
        <p:nvSpPr>
          <p:cNvPr id="3" name="Content Placeholder 2">
            <a:extLst>
              <a:ext uri="{FF2B5EF4-FFF2-40B4-BE49-F238E27FC236}">
                <a16:creationId xmlns:a16="http://schemas.microsoft.com/office/drawing/2014/main" id="{01521933-D2BF-7241-B1C3-98D59BDB3880}"/>
              </a:ext>
            </a:extLst>
          </p:cNvPr>
          <p:cNvSpPr>
            <a:spLocks noGrp="1"/>
          </p:cNvSpPr>
          <p:nvPr>
            <p:ph idx="1"/>
          </p:nvPr>
        </p:nvSpPr>
        <p:spPr/>
        <p:txBody>
          <a:bodyPr/>
          <a:lstStyle/>
          <a:p>
            <a:r>
              <a:rPr lang="en-US" dirty="0">
                <a:solidFill>
                  <a:schemeClr val="bg1">
                    <a:lumMod val="50000"/>
                  </a:schemeClr>
                </a:solidFill>
              </a:rPr>
              <a:t>Recap &amp; Examples</a:t>
            </a:r>
          </a:p>
          <a:p>
            <a:r>
              <a:rPr lang="en-US" dirty="0">
                <a:solidFill>
                  <a:schemeClr val="bg1">
                    <a:lumMod val="50000"/>
                  </a:schemeClr>
                </a:solidFill>
              </a:rPr>
              <a:t>Binomial Theorem</a:t>
            </a:r>
          </a:p>
          <a:p>
            <a:r>
              <a:rPr lang="en-US" dirty="0">
                <a:solidFill>
                  <a:schemeClr val="bg1">
                    <a:lumMod val="50000"/>
                  </a:schemeClr>
                </a:solidFill>
              </a:rPr>
              <a:t>Multinomial Coefficients</a:t>
            </a:r>
          </a:p>
          <a:p>
            <a:r>
              <a:rPr lang="en-US" b="1" dirty="0">
                <a:solidFill>
                  <a:schemeClr val="accent1">
                    <a:lumMod val="75000"/>
                  </a:schemeClr>
                </a:solidFill>
              </a:rPr>
              <a:t>Inclusion-Exclusion</a:t>
            </a:r>
          </a:p>
          <a:p>
            <a:r>
              <a:rPr lang="en-US" dirty="0">
                <a:solidFill>
                  <a:schemeClr val="bg1">
                    <a:lumMod val="50000"/>
                  </a:schemeClr>
                </a:solidFill>
              </a:rPr>
              <a:t>Combinatorial Proofs</a:t>
            </a:r>
          </a:p>
        </p:txBody>
      </p:sp>
      <p:sp>
        <p:nvSpPr>
          <p:cNvPr id="4" name="Slide Number Placeholder 3">
            <a:extLst>
              <a:ext uri="{FF2B5EF4-FFF2-40B4-BE49-F238E27FC236}">
                <a16:creationId xmlns:a16="http://schemas.microsoft.com/office/drawing/2014/main" id="{706022D0-5147-2541-9B6F-4904F7D272C9}"/>
              </a:ext>
            </a:extLst>
          </p:cNvPr>
          <p:cNvSpPr>
            <a:spLocks noGrp="1"/>
          </p:cNvSpPr>
          <p:nvPr>
            <p:ph type="sldNum" sz="quarter" idx="12"/>
          </p:nvPr>
        </p:nvSpPr>
        <p:spPr/>
        <p:txBody>
          <a:bodyPr/>
          <a:lstStyle/>
          <a:p>
            <a:fld id="{39E65F0E-D8D0-8548-A870-8F1E432EFAAD}" type="slidenum">
              <a:rPr lang="en-US" smtClean="0"/>
              <a:pPr/>
              <a:t>43</a:t>
            </a:fld>
            <a:endParaRPr lang="en-US"/>
          </a:p>
        </p:txBody>
      </p:sp>
    </p:spTree>
    <p:extLst>
      <p:ext uri="{BB962C8B-B14F-4D97-AF65-F5344CB8AC3E}">
        <p14:creationId xmlns:p14="http://schemas.microsoft.com/office/powerpoint/2010/main" val="2244501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8323-B098-904F-922C-FB57DCC82E69}"/>
              </a:ext>
            </a:extLst>
          </p:cNvPr>
          <p:cNvSpPr>
            <a:spLocks noGrp="1"/>
          </p:cNvSpPr>
          <p:nvPr>
            <p:ph type="title"/>
          </p:nvPr>
        </p:nvSpPr>
        <p:spPr/>
        <p:txBody>
          <a:bodyPr/>
          <a:lstStyle/>
          <a:p>
            <a:r>
              <a:rPr lang="en-US" dirty="0">
                <a:solidFill>
                  <a:schemeClr val="accent2"/>
                </a:solidFill>
              </a:rPr>
              <a:t>Recap </a:t>
            </a:r>
            <a:r>
              <a:rPr lang="en-US" dirty="0"/>
              <a:t>Disjoint Sets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13F1F78-1694-1849-BF41-45DDDE9DDC35}"/>
                  </a:ext>
                </a:extLst>
              </p:cNvPr>
              <p:cNvSpPr txBox="1"/>
              <p:nvPr/>
            </p:nvSpPr>
            <p:spPr>
              <a:xfrm>
                <a:off x="609600" y="1048437"/>
                <a:ext cx="11287539" cy="584775"/>
              </a:xfrm>
              <a:prstGeom prst="rect">
                <a:avLst/>
              </a:prstGeom>
              <a:noFill/>
            </p:spPr>
            <p:txBody>
              <a:bodyPr wrap="square" rtlCol="0">
                <a:spAutoFit/>
              </a:bodyPr>
              <a:lstStyle/>
              <a:p>
                <a:r>
                  <a:rPr lang="en-US" sz="3200" b="0" dirty="0">
                    <a:latin typeface="Candara" panose="020E0502030303020204" pitchFamily="34" charset="0"/>
                    <a:ea typeface="Helvetica" charset="0"/>
                    <a:cs typeface="Helvetica" charset="0"/>
                  </a:rPr>
                  <a:t>Sets that do not contain common elements </a:t>
                </a:r>
                <a:r>
                  <a:rPr lang="en-US" sz="3200" dirty="0">
                    <a:latin typeface="Candara" panose="020E0502030303020204" pitchFamily="34" charset="0"/>
                    <a:ea typeface="Helvetica" charset="0"/>
                    <a:cs typeface="Helvetica" charset="0"/>
                  </a:rPr>
                  <a:t>(</a:t>
                </a:r>
                <a14:m>
                  <m:oMath xmlns:m="http://schemas.openxmlformats.org/officeDocument/2006/math">
                    <m:r>
                      <a:rPr lang="en-US" sz="3200" i="1">
                        <a:solidFill>
                          <a:srgbClr val="0070C0"/>
                        </a:solidFill>
                        <a:latin typeface="Cambria Math" panose="02040503050406030204" pitchFamily="18" charset="0"/>
                        <a:ea typeface="Helvetica" charset="0"/>
                        <a:cs typeface="Helvetica" charset="0"/>
                      </a:rPr>
                      <m:t>𝐴</m:t>
                    </m:r>
                    <m:r>
                      <a:rPr lang="en-US" sz="3200" i="1">
                        <a:solidFill>
                          <a:srgbClr val="0070C0"/>
                        </a:solidFill>
                        <a:latin typeface="Cambria Math" panose="02040503050406030204" pitchFamily="18" charset="0"/>
                        <a:ea typeface="Cambria Math" panose="02040503050406030204" pitchFamily="18" charset="0"/>
                        <a:cs typeface="Helvetica" charset="0"/>
                      </a:rPr>
                      <m:t>∩</m:t>
                    </m:r>
                    <m:r>
                      <a:rPr lang="en-US" sz="3200" i="1">
                        <a:solidFill>
                          <a:srgbClr val="0070C0"/>
                        </a:solidFill>
                        <a:latin typeface="Cambria Math" panose="02040503050406030204" pitchFamily="18" charset="0"/>
                        <a:ea typeface="Helvetica" charset="0"/>
                        <a:cs typeface="Helvetica" charset="0"/>
                      </a:rPr>
                      <m:t>𝐵</m:t>
                    </m:r>
                    <m:r>
                      <a:rPr lang="en-US" sz="3200" b="0" i="1" smtClean="0">
                        <a:solidFill>
                          <a:srgbClr val="0070C0"/>
                        </a:solidFill>
                        <a:latin typeface="Cambria Math" panose="02040503050406030204" pitchFamily="18" charset="0"/>
                        <a:ea typeface="Helvetica" charset="0"/>
                        <a:cs typeface="Helvetica" charset="0"/>
                      </a:rPr>
                      <m:t>= </m:t>
                    </m:r>
                    <m:r>
                      <a:rPr lang="en-US" sz="3200" b="0" i="1" smtClean="0">
                        <a:solidFill>
                          <a:srgbClr val="0070C0"/>
                        </a:solidFill>
                        <a:latin typeface="Cambria Math" panose="02040503050406030204" pitchFamily="18" charset="0"/>
                        <a:ea typeface="Cambria Math" panose="02040503050406030204" pitchFamily="18" charset="0"/>
                        <a:cs typeface="Helvetica" charset="0"/>
                      </a:rPr>
                      <m:t>∅</m:t>
                    </m:r>
                  </m:oMath>
                </a14:m>
                <a:r>
                  <a:rPr lang="en-US" sz="3200" b="0" dirty="0">
                    <a:latin typeface="Candara" panose="020E0502030303020204" pitchFamily="34" charset="0"/>
                    <a:ea typeface="Helvetica" charset="0"/>
                    <a:cs typeface="Helvetica" charset="0"/>
                  </a:rPr>
                  <a:t>)</a:t>
                </a:r>
              </a:p>
            </p:txBody>
          </p:sp>
        </mc:Choice>
        <mc:Fallback xmlns="">
          <p:sp>
            <p:nvSpPr>
              <p:cNvPr id="3" name="TextBox 2">
                <a:extLst>
                  <a:ext uri="{FF2B5EF4-FFF2-40B4-BE49-F238E27FC236}">
                    <a16:creationId xmlns:a16="http://schemas.microsoft.com/office/drawing/2014/main" id="{913F1F78-1694-1849-BF41-45DDDE9DDC35}"/>
                  </a:ext>
                </a:extLst>
              </p:cNvPr>
              <p:cNvSpPr txBox="1">
                <a:spLocks noRot="1" noChangeAspect="1" noMove="1" noResize="1" noEditPoints="1" noAdjustHandles="1" noChangeArrowheads="1" noChangeShapeType="1" noTextEdit="1"/>
              </p:cNvSpPr>
              <p:nvPr/>
            </p:nvSpPr>
            <p:spPr>
              <a:xfrm>
                <a:off x="609600" y="1048437"/>
                <a:ext cx="11287539" cy="584775"/>
              </a:xfrm>
              <a:prstGeom prst="rect">
                <a:avLst/>
              </a:prstGeom>
              <a:blipFill>
                <a:blip r:embed="rId3"/>
                <a:stretch>
                  <a:fillRect l="-1350" t="-12766" b="-31915"/>
                </a:stretch>
              </a:blipFill>
            </p:spPr>
            <p:txBody>
              <a:bodyPr/>
              <a:lstStyle/>
              <a:p>
                <a:r>
                  <a:rPr lang="en-US">
                    <a:noFill/>
                  </a:rPr>
                  <a:t> </a:t>
                </a:r>
              </a:p>
            </p:txBody>
          </p:sp>
        </mc:Fallback>
      </mc:AlternateContent>
      <p:grpSp>
        <p:nvGrpSpPr>
          <p:cNvPr id="5" name="Group 4" descr="Picture of set A and set B that do not overlap">
            <a:extLst>
              <a:ext uri="{FF2B5EF4-FFF2-40B4-BE49-F238E27FC236}">
                <a16:creationId xmlns:a16="http://schemas.microsoft.com/office/drawing/2014/main" id="{00731CE8-646C-ED44-A258-33686E3E1FCE}"/>
              </a:ext>
            </a:extLst>
          </p:cNvPr>
          <p:cNvGrpSpPr/>
          <p:nvPr/>
        </p:nvGrpSpPr>
        <p:grpSpPr>
          <a:xfrm>
            <a:off x="1274237" y="1663937"/>
            <a:ext cx="7114270" cy="3504988"/>
            <a:chOff x="5653050" y="864607"/>
            <a:chExt cx="2953388" cy="1455046"/>
          </a:xfrm>
        </p:grpSpPr>
        <p:sp>
          <p:nvSpPr>
            <p:cNvPr id="6" name="Oval 5">
              <a:extLst>
                <a:ext uri="{FF2B5EF4-FFF2-40B4-BE49-F238E27FC236}">
                  <a16:creationId xmlns:a16="http://schemas.microsoft.com/office/drawing/2014/main" id="{6175FCE8-9DAF-2646-9AC1-66806F3E17F2}"/>
                </a:ext>
              </a:extLst>
            </p:cNvPr>
            <p:cNvSpPr/>
            <p:nvPr/>
          </p:nvSpPr>
          <p:spPr>
            <a:xfrm>
              <a:off x="5952565" y="1146881"/>
              <a:ext cx="1172772" cy="117277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290AB9C-68DC-644E-92C8-C420632D412B}"/>
                </a:ext>
              </a:extLst>
            </p:cNvPr>
            <p:cNvSpPr/>
            <p:nvPr/>
          </p:nvSpPr>
          <p:spPr>
            <a:xfrm>
              <a:off x="7292308" y="973705"/>
              <a:ext cx="1314130" cy="1314130"/>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3BF4710-E13A-784F-B1A9-AC8E0B06ECBE}"/>
                    </a:ext>
                  </a:extLst>
                </p:cNvPr>
                <p:cNvSpPr/>
                <p:nvPr/>
              </p:nvSpPr>
              <p:spPr>
                <a:xfrm>
                  <a:off x="5653050" y="1069487"/>
                  <a:ext cx="407994" cy="242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8" name="Rectangle 7">
                  <a:extLst>
                    <a:ext uri="{FF2B5EF4-FFF2-40B4-BE49-F238E27FC236}">
                      <a16:creationId xmlns:a16="http://schemas.microsoft.com/office/drawing/2014/main" id="{43BF4710-E13A-784F-B1A9-AC8E0B06ECBE}"/>
                    </a:ext>
                  </a:extLst>
                </p:cNvPr>
                <p:cNvSpPr>
                  <a:spLocks noRot="1" noChangeAspect="1" noMove="1" noResize="1" noEditPoints="1" noAdjustHandles="1" noChangeArrowheads="1" noChangeShapeType="1" noTextEdit="1"/>
                </p:cNvSpPr>
                <p:nvPr/>
              </p:nvSpPr>
              <p:spPr>
                <a:xfrm>
                  <a:off x="5653050" y="1069487"/>
                  <a:ext cx="407994" cy="242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580A746-0E01-6B46-B884-D295132108CC}"/>
                    </a:ext>
                  </a:extLst>
                </p:cNvPr>
                <p:cNvSpPr/>
                <p:nvPr/>
              </p:nvSpPr>
              <p:spPr>
                <a:xfrm>
                  <a:off x="7283768" y="864607"/>
                  <a:ext cx="407994" cy="3194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C00000"/>
                            </a:solidFill>
                            <a:latin typeface="Cambria Math" panose="02040503050406030204" pitchFamily="18" charset="0"/>
                            <a:ea typeface="Helvetica" charset="0"/>
                            <a:cs typeface="Helvetica" charset="0"/>
                          </a:rPr>
                          <m:t>𝐵</m:t>
                        </m:r>
                      </m:oMath>
                    </m:oMathPara>
                  </a14:m>
                  <a:endParaRPr lang="en-US" sz="4400" dirty="0">
                    <a:solidFill>
                      <a:srgbClr val="C00000"/>
                    </a:solidFill>
                  </a:endParaRPr>
                </a:p>
              </p:txBody>
            </p:sp>
          </mc:Choice>
          <mc:Fallback xmlns="">
            <p:sp>
              <p:nvSpPr>
                <p:cNvPr id="9" name="Rectangle 8">
                  <a:extLst>
                    <a:ext uri="{FF2B5EF4-FFF2-40B4-BE49-F238E27FC236}">
                      <a16:creationId xmlns:a16="http://schemas.microsoft.com/office/drawing/2014/main" id="{E580A746-0E01-6B46-B884-D295132108CC}"/>
                    </a:ext>
                  </a:extLst>
                </p:cNvPr>
                <p:cNvSpPr>
                  <a:spLocks noRot="1" noChangeAspect="1" noMove="1" noResize="1" noEditPoints="1" noAdjustHandles="1" noChangeArrowheads="1" noChangeShapeType="1" noTextEdit="1"/>
                </p:cNvSpPr>
                <p:nvPr/>
              </p:nvSpPr>
              <p:spPr>
                <a:xfrm>
                  <a:off x="7283768" y="864607"/>
                  <a:ext cx="407994" cy="319422"/>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5EBF9-014E-DD41-96D6-ED03F847FE1C}"/>
                  </a:ext>
                </a:extLst>
              </p:cNvPr>
              <p:cNvSpPr txBox="1"/>
              <p:nvPr/>
            </p:nvSpPr>
            <p:spPr>
              <a:xfrm>
                <a:off x="609600" y="5433021"/>
                <a:ext cx="6274411" cy="923330"/>
              </a:xfrm>
              <a:prstGeom prst="rect">
                <a:avLst/>
              </a:prstGeom>
              <a:noFill/>
              <a:ln>
                <a:solidFill>
                  <a:srgbClr val="036A18"/>
                </a:solidFill>
                <a:prstDash val="dash"/>
              </a:ln>
            </p:spPr>
            <p:txBody>
              <a:bodyPr wrap="none" lIns="182880" tIns="182880" rIns="182880" bIns="182880" rtlCol="0">
                <a:spAutoFit/>
              </a:bodyPr>
              <a:lstStyle/>
              <a:p>
                <a:pPr algn="ctr"/>
                <a:r>
                  <a:rPr lang="en-US" sz="3600" b="1" dirty="0">
                    <a:solidFill>
                      <a:srgbClr val="036A18"/>
                    </a:solidFill>
                    <a:ea typeface="Helvetica" charset="0"/>
                    <a:cs typeface="Helvetica" charset="0"/>
                  </a:rPr>
                  <a:t>Sum Rule: </a:t>
                </a:r>
                <a:r>
                  <a:rPr lang="en-US" sz="3600" b="0" i="1" dirty="0">
                    <a:solidFill>
                      <a:srgbClr val="0070C0"/>
                    </a:solidFill>
                    <a:ea typeface="Helvetica" charset="0"/>
                    <a:cs typeface="Helvetica" charset="0"/>
                  </a:rPr>
                  <a:t> </a:t>
                </a:r>
                <a14:m>
                  <m:oMath xmlns:m="http://schemas.openxmlformats.org/officeDocument/2006/math">
                    <m:d>
                      <m:dPr>
                        <m:begChr m:val="|"/>
                        <m:endChr m:val="|"/>
                        <m:ctrlPr>
                          <a:rPr lang="en-US" sz="3600" b="0" i="1" smtClean="0">
                            <a:solidFill>
                              <a:srgbClr val="0070C0"/>
                            </a:solidFill>
                            <a:latin typeface="Cambria Math" panose="02040503050406030204" pitchFamily="18" charset="0"/>
                            <a:ea typeface="Helvetica" charset="0"/>
                            <a:cs typeface="Helvetica" charset="0"/>
                          </a:rPr>
                        </m:ctrlPr>
                      </m:dPr>
                      <m:e>
                        <m:r>
                          <a:rPr lang="en-US" sz="3600" b="0" i="1" smtClean="0">
                            <a:solidFill>
                              <a:srgbClr val="0070C0"/>
                            </a:solidFill>
                            <a:latin typeface="Cambria Math" panose="02040503050406030204" pitchFamily="18" charset="0"/>
                            <a:ea typeface="Helvetica" charset="0"/>
                            <a:cs typeface="Helvetica" charset="0"/>
                          </a:rPr>
                          <m:t>𝐴</m:t>
                        </m:r>
                        <m:r>
                          <a:rPr lang="en-US" sz="3600" b="0" i="1" smtClean="0">
                            <a:solidFill>
                              <a:srgbClr val="0070C0"/>
                            </a:solidFill>
                            <a:latin typeface="Cambria Math" panose="02040503050406030204" pitchFamily="18" charset="0"/>
                            <a:ea typeface="Helvetica" charset="0"/>
                            <a:cs typeface="Helvetica" charset="0"/>
                          </a:rPr>
                          <m:t>∪</m:t>
                        </m:r>
                        <m:r>
                          <a:rPr lang="en-US" sz="3600" b="0" i="1" smtClean="0">
                            <a:solidFill>
                              <a:srgbClr val="0070C0"/>
                            </a:solidFill>
                            <a:latin typeface="Cambria Math" panose="02040503050406030204" pitchFamily="18" charset="0"/>
                            <a:ea typeface="Helvetica" charset="0"/>
                            <a:cs typeface="Helvetica" charset="0"/>
                          </a:rPr>
                          <m:t>𝐵</m:t>
                        </m:r>
                      </m:e>
                    </m:d>
                    <m:r>
                      <a:rPr lang="en-US" sz="3600" b="0" i="1" smtClean="0">
                        <a:solidFill>
                          <a:srgbClr val="0070C0"/>
                        </a:solidFill>
                        <a:latin typeface="Cambria Math" panose="02040503050406030204" pitchFamily="18" charset="0"/>
                        <a:ea typeface="Helvetica" charset="0"/>
                        <a:cs typeface="Helvetica" charset="0"/>
                      </a:rPr>
                      <m:t>=</m:t>
                    </m:r>
                    <m:d>
                      <m:dPr>
                        <m:begChr m:val="|"/>
                        <m:endChr m:val="|"/>
                        <m:ctrlPr>
                          <a:rPr lang="en-US" sz="3600" b="0" i="1" smtClean="0">
                            <a:solidFill>
                              <a:srgbClr val="0070C0"/>
                            </a:solidFill>
                            <a:latin typeface="Cambria Math" panose="02040503050406030204" pitchFamily="18" charset="0"/>
                            <a:ea typeface="Helvetica" charset="0"/>
                            <a:cs typeface="Helvetica" charset="0"/>
                          </a:rPr>
                        </m:ctrlPr>
                      </m:dPr>
                      <m:e>
                        <m:r>
                          <a:rPr lang="en-US" sz="3600" b="0" i="1" smtClean="0">
                            <a:solidFill>
                              <a:srgbClr val="0070C0"/>
                            </a:solidFill>
                            <a:latin typeface="Cambria Math" panose="02040503050406030204" pitchFamily="18" charset="0"/>
                            <a:ea typeface="Helvetica" charset="0"/>
                            <a:cs typeface="Helvetica" charset="0"/>
                          </a:rPr>
                          <m:t>𝐴</m:t>
                        </m:r>
                      </m:e>
                    </m:d>
                    <m:r>
                      <a:rPr lang="en-US" sz="3600" b="0" i="1" smtClean="0">
                        <a:solidFill>
                          <a:srgbClr val="0070C0"/>
                        </a:solidFill>
                        <a:latin typeface="Cambria Math" panose="02040503050406030204" pitchFamily="18" charset="0"/>
                        <a:ea typeface="Helvetica" charset="0"/>
                        <a:cs typeface="Helvetica" charset="0"/>
                      </a:rPr>
                      <m:t>+</m:t>
                    </m:r>
                    <m:d>
                      <m:dPr>
                        <m:begChr m:val="|"/>
                        <m:endChr m:val="|"/>
                        <m:ctrlPr>
                          <a:rPr lang="en-US" sz="3600" b="0" i="1" smtClean="0">
                            <a:solidFill>
                              <a:srgbClr val="0070C0"/>
                            </a:solidFill>
                            <a:latin typeface="Cambria Math" panose="02040503050406030204" pitchFamily="18" charset="0"/>
                            <a:ea typeface="Helvetica" charset="0"/>
                            <a:cs typeface="Helvetica" charset="0"/>
                          </a:rPr>
                        </m:ctrlPr>
                      </m:dPr>
                      <m:e>
                        <m:r>
                          <a:rPr lang="en-US" sz="3600" b="0" i="1" smtClean="0">
                            <a:solidFill>
                              <a:srgbClr val="0070C0"/>
                            </a:solidFill>
                            <a:latin typeface="Cambria Math" panose="02040503050406030204" pitchFamily="18" charset="0"/>
                            <a:ea typeface="Helvetica" charset="0"/>
                            <a:cs typeface="Helvetica" charset="0"/>
                          </a:rPr>
                          <m:t>𝐵</m:t>
                        </m:r>
                      </m:e>
                    </m:d>
                  </m:oMath>
                </a14:m>
                <a:endParaRPr lang="en-US" sz="3600" b="0" i="1" dirty="0" err="1">
                  <a:solidFill>
                    <a:srgbClr val="0070C0"/>
                  </a:solidFill>
                  <a:latin typeface="Candara" panose="020E0502030303020204" pitchFamily="34" charset="0"/>
                  <a:ea typeface="Helvetica" charset="0"/>
                  <a:cs typeface="Helvetica" charset="0"/>
                </a:endParaRPr>
              </a:p>
            </p:txBody>
          </p:sp>
        </mc:Choice>
        <mc:Fallback xmlns="">
          <p:sp>
            <p:nvSpPr>
              <p:cNvPr id="11" name="TextBox 10">
                <a:extLst>
                  <a:ext uri="{FF2B5EF4-FFF2-40B4-BE49-F238E27FC236}">
                    <a16:creationId xmlns:a16="http://schemas.microsoft.com/office/drawing/2014/main" id="{93A5EBF9-014E-DD41-96D6-ED03F847FE1C}"/>
                  </a:ext>
                </a:extLst>
              </p:cNvPr>
              <p:cNvSpPr txBox="1">
                <a:spLocks noRot="1" noChangeAspect="1" noMove="1" noResize="1" noEditPoints="1" noAdjustHandles="1" noChangeArrowheads="1" noChangeShapeType="1" noTextEdit="1"/>
              </p:cNvSpPr>
              <p:nvPr/>
            </p:nvSpPr>
            <p:spPr>
              <a:xfrm>
                <a:off x="609600" y="5433021"/>
                <a:ext cx="6274411" cy="923330"/>
              </a:xfrm>
              <a:prstGeom prst="rect">
                <a:avLst/>
              </a:prstGeom>
              <a:blipFill>
                <a:blip r:embed="rId6"/>
                <a:stretch>
                  <a:fillRect l="-806" b="-8000"/>
                </a:stretch>
              </a:blipFill>
              <a:ln>
                <a:solidFill>
                  <a:srgbClr val="036A18"/>
                </a:solidFill>
                <a:prstDash val="dash"/>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651532A-2E4B-7C42-A2FD-C7B5FC1B6C57}"/>
              </a:ext>
            </a:extLst>
          </p:cNvPr>
          <p:cNvSpPr>
            <a:spLocks noGrp="1"/>
          </p:cNvSpPr>
          <p:nvPr>
            <p:ph type="sldNum" sz="quarter" idx="12"/>
          </p:nvPr>
        </p:nvSpPr>
        <p:spPr/>
        <p:txBody>
          <a:bodyPr/>
          <a:lstStyle/>
          <a:p>
            <a:fld id="{39E65F0E-D8D0-8548-A870-8F1E432EFAAD}" type="slidenum">
              <a:rPr lang="en-US" smtClean="0"/>
              <a:pPr/>
              <a:t>44</a:t>
            </a:fld>
            <a:endParaRPr lang="en-US" dirty="0"/>
          </a:p>
        </p:txBody>
      </p:sp>
    </p:spTree>
    <p:extLst>
      <p:ext uri="{BB962C8B-B14F-4D97-AF65-F5344CB8AC3E}">
        <p14:creationId xmlns:p14="http://schemas.microsoft.com/office/powerpoint/2010/main" val="3997812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8323-B098-904F-922C-FB57DCC82E69}"/>
              </a:ext>
            </a:extLst>
          </p:cNvPr>
          <p:cNvSpPr>
            <a:spLocks noGrp="1"/>
          </p:cNvSpPr>
          <p:nvPr>
            <p:ph type="title"/>
          </p:nvPr>
        </p:nvSpPr>
        <p:spPr/>
        <p:txBody>
          <a:bodyPr/>
          <a:lstStyle/>
          <a:p>
            <a:r>
              <a:rPr lang="en-US" dirty="0"/>
              <a:t>Inclusion-Exclusion</a:t>
            </a:r>
          </a:p>
        </p:txBody>
      </p:sp>
      <p:sp>
        <p:nvSpPr>
          <p:cNvPr id="3" name="TextBox 2">
            <a:extLst>
              <a:ext uri="{FF2B5EF4-FFF2-40B4-BE49-F238E27FC236}">
                <a16:creationId xmlns:a16="http://schemas.microsoft.com/office/drawing/2014/main" id="{913F1F78-1694-1849-BF41-45DDDE9DDC35}"/>
              </a:ext>
            </a:extLst>
          </p:cNvPr>
          <p:cNvSpPr txBox="1"/>
          <p:nvPr/>
        </p:nvSpPr>
        <p:spPr>
          <a:xfrm>
            <a:off x="609600" y="1048437"/>
            <a:ext cx="9226731" cy="584775"/>
          </a:xfrm>
          <a:prstGeom prst="rect">
            <a:avLst/>
          </a:prstGeom>
          <a:noFill/>
        </p:spPr>
        <p:txBody>
          <a:bodyPr wrap="square" rtlCol="0">
            <a:spAutoFit/>
          </a:bodyPr>
          <a:lstStyle/>
          <a:p>
            <a:pPr algn="l"/>
            <a:r>
              <a:rPr lang="en-US" sz="3200" b="0" dirty="0">
                <a:latin typeface="Candara" panose="020E0502030303020204" pitchFamily="34" charset="0"/>
                <a:ea typeface="Helvetica" charset="0"/>
                <a:cs typeface="Helvetica" charset="0"/>
              </a:rPr>
              <a:t>But what if the sets are not disjoint?</a:t>
            </a:r>
          </a:p>
        </p:txBody>
      </p:sp>
      <p:grpSp>
        <p:nvGrpSpPr>
          <p:cNvPr id="5" name="Group 4" descr="Picture of 2 overlapping sets A and B. &#10;A represents all the people who like ice cream. B represents all the people who like doughnuts.&#10;A intersect B is the set of people who like both ice cream and doughnuts.">
            <a:extLst>
              <a:ext uri="{FF2B5EF4-FFF2-40B4-BE49-F238E27FC236}">
                <a16:creationId xmlns:a16="http://schemas.microsoft.com/office/drawing/2014/main" id="{00731CE8-646C-ED44-A258-33686E3E1FCE}"/>
              </a:ext>
            </a:extLst>
          </p:cNvPr>
          <p:cNvGrpSpPr/>
          <p:nvPr/>
        </p:nvGrpSpPr>
        <p:grpSpPr>
          <a:xfrm>
            <a:off x="609600" y="1661143"/>
            <a:ext cx="5790944" cy="3535713"/>
            <a:chOff x="5653050" y="851852"/>
            <a:chExt cx="2404028" cy="1467801"/>
          </a:xfrm>
        </p:grpSpPr>
        <p:sp>
          <p:nvSpPr>
            <p:cNvPr id="6" name="Oval 5">
              <a:extLst>
                <a:ext uri="{FF2B5EF4-FFF2-40B4-BE49-F238E27FC236}">
                  <a16:creationId xmlns:a16="http://schemas.microsoft.com/office/drawing/2014/main" id="{6175FCE8-9DAF-2646-9AC1-66806F3E17F2}"/>
                </a:ext>
              </a:extLst>
            </p:cNvPr>
            <p:cNvSpPr/>
            <p:nvPr/>
          </p:nvSpPr>
          <p:spPr>
            <a:xfrm>
              <a:off x="5952565" y="1146881"/>
              <a:ext cx="1172772" cy="117277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290AB9C-68DC-644E-92C8-C420632D412B}"/>
                </a:ext>
              </a:extLst>
            </p:cNvPr>
            <p:cNvSpPr/>
            <p:nvPr/>
          </p:nvSpPr>
          <p:spPr>
            <a:xfrm>
              <a:off x="6538951" y="982480"/>
              <a:ext cx="1314130" cy="1314130"/>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3BF4710-E13A-784F-B1A9-AC8E0B06ECBE}"/>
                    </a:ext>
                  </a:extLst>
                </p:cNvPr>
                <p:cNvSpPr/>
                <p:nvPr/>
              </p:nvSpPr>
              <p:spPr>
                <a:xfrm>
                  <a:off x="5653050" y="1069487"/>
                  <a:ext cx="407994" cy="242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8" name="Rectangle 7">
                  <a:extLst>
                    <a:ext uri="{FF2B5EF4-FFF2-40B4-BE49-F238E27FC236}">
                      <a16:creationId xmlns:a16="http://schemas.microsoft.com/office/drawing/2014/main" id="{43BF4710-E13A-784F-B1A9-AC8E0B06ECBE}"/>
                    </a:ext>
                  </a:extLst>
                </p:cNvPr>
                <p:cNvSpPr>
                  <a:spLocks noRot="1" noChangeAspect="1" noMove="1" noResize="1" noEditPoints="1" noAdjustHandles="1" noChangeArrowheads="1" noChangeShapeType="1" noTextEdit="1"/>
                </p:cNvSpPr>
                <p:nvPr/>
              </p:nvSpPr>
              <p:spPr>
                <a:xfrm>
                  <a:off x="5653050" y="1069487"/>
                  <a:ext cx="407994" cy="242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580A746-0E01-6B46-B884-D295132108CC}"/>
                    </a:ext>
                  </a:extLst>
                </p:cNvPr>
                <p:cNvSpPr/>
                <p:nvPr/>
              </p:nvSpPr>
              <p:spPr>
                <a:xfrm>
                  <a:off x="7649084" y="851852"/>
                  <a:ext cx="407994" cy="3194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C00000"/>
                            </a:solidFill>
                            <a:latin typeface="Cambria Math" panose="02040503050406030204" pitchFamily="18" charset="0"/>
                            <a:ea typeface="Helvetica" charset="0"/>
                            <a:cs typeface="Helvetica" charset="0"/>
                          </a:rPr>
                          <m:t>𝐵</m:t>
                        </m:r>
                      </m:oMath>
                    </m:oMathPara>
                  </a14:m>
                  <a:endParaRPr lang="en-US" sz="4400" dirty="0">
                    <a:solidFill>
                      <a:srgbClr val="C00000"/>
                    </a:solidFill>
                  </a:endParaRPr>
                </a:p>
              </p:txBody>
            </p:sp>
          </mc:Choice>
          <mc:Fallback xmlns="">
            <p:sp>
              <p:nvSpPr>
                <p:cNvPr id="9" name="Rectangle 8">
                  <a:extLst>
                    <a:ext uri="{FF2B5EF4-FFF2-40B4-BE49-F238E27FC236}">
                      <a16:creationId xmlns:a16="http://schemas.microsoft.com/office/drawing/2014/main" id="{E580A746-0E01-6B46-B884-D295132108CC}"/>
                    </a:ext>
                  </a:extLst>
                </p:cNvPr>
                <p:cNvSpPr>
                  <a:spLocks noRot="1" noChangeAspect="1" noMove="1" noResize="1" noEditPoints="1" noAdjustHandles="1" noChangeArrowheads="1" noChangeShapeType="1" noTextEdit="1"/>
                </p:cNvSpPr>
                <p:nvPr/>
              </p:nvSpPr>
              <p:spPr>
                <a:xfrm>
                  <a:off x="7649084" y="851852"/>
                  <a:ext cx="407994" cy="319422"/>
                </a:xfrm>
                <a:prstGeom prst="rect">
                  <a:avLst/>
                </a:prstGeom>
                <a:blipFill>
                  <a:blip r:embed="rId5"/>
                  <a:stretch>
                    <a:fillRect/>
                  </a:stretch>
                </a:blipFill>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AB20BB22-D170-B046-8F8D-A9CCB7E5DCC4}"/>
              </a:ext>
              <a:ext uri="{C183D7F6-B498-43B3-948B-1728B52AA6E4}">
                <adec:decorative xmlns:adec="http://schemas.microsoft.com/office/drawing/2017/decorative" val="1"/>
              </a:ext>
            </a:extLst>
          </p:cNvPr>
          <p:cNvSpPr txBox="1"/>
          <p:nvPr/>
        </p:nvSpPr>
        <p:spPr>
          <a:xfrm>
            <a:off x="602409" y="2923648"/>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sp>
        <p:nvSpPr>
          <p:cNvPr id="14" name="TextBox 13">
            <a:extLst>
              <a:ext uri="{FF2B5EF4-FFF2-40B4-BE49-F238E27FC236}">
                <a16:creationId xmlns:a16="http://schemas.microsoft.com/office/drawing/2014/main" id="{64058C01-BE5A-B140-BF41-B11CCE4734F5}"/>
              </a:ext>
              <a:ext uri="{C183D7F6-B498-43B3-948B-1728B52AA6E4}">
                <adec:decorative xmlns:adec="http://schemas.microsoft.com/office/drawing/2017/decorative" val="1"/>
              </a:ext>
            </a:extLst>
          </p:cNvPr>
          <p:cNvSpPr txBox="1"/>
          <p:nvPr/>
        </p:nvSpPr>
        <p:spPr>
          <a:xfrm>
            <a:off x="5865512" y="2268014"/>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F711303-A5C6-DB4F-AC41-E5D4265444EE}"/>
                  </a:ext>
                </a:extLst>
              </p:cNvPr>
              <p:cNvSpPr txBox="1"/>
              <p:nvPr/>
            </p:nvSpPr>
            <p:spPr>
              <a:xfrm>
                <a:off x="7550331" y="1881051"/>
                <a:ext cx="3828677" cy="1569660"/>
              </a:xfrm>
              <a:prstGeom prst="rect">
                <a:avLst/>
              </a:prstGeom>
              <a:noFill/>
            </p:spPr>
            <p:txBody>
              <a:bodyPr wrap="none" rtlCol="0">
                <a:spAutoFit/>
              </a:bodyPr>
              <a:lstStyle/>
              <a:p>
                <a:pPr algn="l"/>
                <a:r>
                  <a:rPr lang="en-US" sz="2400" b="0" dirty="0">
                    <a:latin typeface="Candara" panose="020E0502030303020204" pitchFamily="34" charset="0"/>
                    <a:ea typeface="Helvetica" charset="0"/>
                    <a:cs typeface="Helvetica" charset="0"/>
                  </a:rPr>
                  <a:t>|A| = 43</a:t>
                </a:r>
              </a:p>
              <a:p>
                <a:pPr algn="l"/>
                <a:r>
                  <a:rPr lang="en-US" sz="2400" dirty="0">
                    <a:latin typeface="Candara" panose="020E0502030303020204" pitchFamily="34" charset="0"/>
                    <a:ea typeface="Helvetica" charset="0"/>
                    <a:cs typeface="Helvetica" charset="0"/>
                  </a:rPr>
                  <a:t>|B| = 20</a:t>
                </a:r>
              </a:p>
              <a:p>
                <a14:m>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i="1">
                            <a:solidFill>
                              <a:schemeClr val="accent1"/>
                            </a:solidFill>
                            <a:latin typeface="Cambria Math" panose="02040503050406030204" pitchFamily="18" charset="0"/>
                            <a:ea typeface="Cambria Math" panose="02040503050406030204" pitchFamily="18"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 </m:t>
                    </m:r>
                  </m:oMath>
                </a14:m>
                <a:r>
                  <a:rPr lang="en-US" sz="2400" b="0" dirty="0">
                    <a:latin typeface="Candara" panose="020E0502030303020204" pitchFamily="34" charset="0"/>
                    <a:ea typeface="Helvetica" charset="0"/>
                    <a:cs typeface="Helvetica" charset="0"/>
                  </a:rPr>
                  <a:t>|A intersect B| = 7</a:t>
                </a:r>
              </a:p>
              <a:p>
                <a14:m>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i="1">
                            <a:solidFill>
                              <a:schemeClr val="accent1"/>
                            </a:solidFill>
                            <a:latin typeface="Cambria Math" panose="02040503050406030204" pitchFamily="18" charset="0"/>
                            <a:ea typeface="Cambria Math" panose="02040503050406030204" pitchFamily="18" charset="0"/>
                            <a:cs typeface="Helvetica" charset="0"/>
                          </a:rPr>
                          <m:t>𝐵</m:t>
                        </m:r>
                      </m:e>
                    </m:d>
                    <m:r>
                      <a:rPr lang="en-US" sz="2400" i="1">
                        <a:solidFill>
                          <a:schemeClr val="accent1"/>
                        </a:solidFill>
                        <a:latin typeface="Cambria Math" panose="02040503050406030204" pitchFamily="18" charset="0"/>
                        <a:ea typeface="Helvetica" charset="0"/>
                        <a:cs typeface="Helvetica" charset="0"/>
                      </a:rPr>
                      <m:t>= </m:t>
                    </m:r>
                  </m:oMath>
                </a14:m>
                <a:r>
                  <a:rPr lang="en-US" sz="2400" dirty="0">
                    <a:latin typeface="Candara" panose="020E0502030303020204" pitchFamily="34" charset="0"/>
                    <a:ea typeface="Helvetica" charset="0"/>
                    <a:cs typeface="Helvetica" charset="0"/>
                  </a:rPr>
                  <a:t>|A union B| = ???</a:t>
                </a:r>
                <a:endParaRPr lang="en-US" sz="2400" b="0" dirty="0">
                  <a:latin typeface="Candara" panose="020E0502030303020204" pitchFamily="34" charset="0"/>
                  <a:ea typeface="Helvetica" charset="0"/>
                  <a:cs typeface="Helvetica" charset="0"/>
                </a:endParaRPr>
              </a:p>
            </p:txBody>
          </p:sp>
        </mc:Choice>
        <mc:Fallback xmlns="">
          <p:sp>
            <p:nvSpPr>
              <p:cNvPr id="15" name="TextBox 14">
                <a:extLst>
                  <a:ext uri="{FF2B5EF4-FFF2-40B4-BE49-F238E27FC236}">
                    <a16:creationId xmlns:a16="http://schemas.microsoft.com/office/drawing/2014/main" id="{1F711303-A5C6-DB4F-AC41-E5D4265444EE}"/>
                  </a:ext>
                </a:extLst>
              </p:cNvPr>
              <p:cNvSpPr txBox="1">
                <a:spLocks noRot="1" noChangeAspect="1" noMove="1" noResize="1" noEditPoints="1" noAdjustHandles="1" noChangeArrowheads="1" noChangeShapeType="1" noTextEdit="1"/>
              </p:cNvSpPr>
              <p:nvPr/>
            </p:nvSpPr>
            <p:spPr>
              <a:xfrm>
                <a:off x="7550331" y="1881051"/>
                <a:ext cx="3828677" cy="1569660"/>
              </a:xfrm>
              <a:prstGeom prst="rect">
                <a:avLst/>
              </a:prstGeom>
              <a:blipFill>
                <a:blip r:embed="rId6"/>
                <a:stretch>
                  <a:fillRect l="-2310" t="-3226" r="-1320"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5EBF9-014E-DD41-96D6-ED03F847FE1C}"/>
                  </a:ext>
                </a:extLst>
              </p:cNvPr>
              <p:cNvSpPr txBox="1"/>
              <p:nvPr/>
            </p:nvSpPr>
            <p:spPr>
              <a:xfrm>
                <a:off x="609600" y="5716628"/>
                <a:ext cx="7120219" cy="923330"/>
              </a:xfrm>
              <a:prstGeom prst="rect">
                <a:avLst/>
              </a:prstGeom>
              <a:noFill/>
              <a:ln>
                <a:solidFill>
                  <a:srgbClr val="036A18"/>
                </a:solidFill>
                <a:prstDash val="dash"/>
              </a:ln>
            </p:spPr>
            <p:txBody>
              <a:bodyPr wrap="none" lIns="182880" tIns="182880" rIns="182880" bIns="182880" rtlCol="0">
                <a:spAutoFit/>
              </a:bodyPr>
              <a:lstStyle/>
              <a:p>
                <a:pPr algn="ctr"/>
                <a:r>
                  <a:rPr lang="en-US" sz="3600" b="1" dirty="0">
                    <a:solidFill>
                      <a:srgbClr val="036A18"/>
                    </a:solidFill>
                    <a:ea typeface="Helvetica" charset="0"/>
                    <a:cs typeface="Helvetica" charset="0"/>
                  </a:rPr>
                  <a:t>Fact.</a:t>
                </a:r>
                <a:r>
                  <a:rPr lang="en-US" sz="3600" b="0" i="1" dirty="0">
                    <a:solidFill>
                      <a:srgbClr val="0070C0"/>
                    </a:solidFill>
                    <a:ea typeface="Helvetica" charset="0"/>
                    <a:cs typeface="Helvetica" charset="0"/>
                  </a:rPr>
                  <a:t> </a:t>
                </a:r>
                <a14:m>
                  <m:oMath xmlns:m="http://schemas.openxmlformats.org/officeDocument/2006/math">
                    <m:d>
                      <m:dPr>
                        <m:begChr m:val="|"/>
                        <m:endChr m:val="|"/>
                        <m:ctrlPr>
                          <a:rPr lang="en-US" sz="3600" b="0" i="1" smtClean="0">
                            <a:solidFill>
                              <a:srgbClr val="0070C0"/>
                            </a:solidFill>
                            <a:latin typeface="Cambria Math" panose="02040503050406030204" pitchFamily="18" charset="0"/>
                            <a:ea typeface="Helvetica" charset="0"/>
                            <a:cs typeface="Helvetica" charset="0"/>
                          </a:rPr>
                        </m:ctrlPr>
                      </m:dPr>
                      <m:e>
                        <m:r>
                          <a:rPr lang="en-US" sz="3600" b="0" i="1" smtClean="0">
                            <a:solidFill>
                              <a:srgbClr val="0070C0"/>
                            </a:solidFill>
                            <a:latin typeface="Cambria Math" panose="02040503050406030204" pitchFamily="18" charset="0"/>
                            <a:ea typeface="Helvetica" charset="0"/>
                            <a:cs typeface="Helvetica" charset="0"/>
                          </a:rPr>
                          <m:t>𝐴</m:t>
                        </m:r>
                        <m:r>
                          <a:rPr lang="en-US" sz="3600" b="0" i="1" smtClean="0">
                            <a:solidFill>
                              <a:srgbClr val="0070C0"/>
                            </a:solidFill>
                            <a:latin typeface="Cambria Math" panose="02040503050406030204" pitchFamily="18" charset="0"/>
                            <a:ea typeface="Helvetica" charset="0"/>
                            <a:cs typeface="Helvetica" charset="0"/>
                          </a:rPr>
                          <m:t>∪</m:t>
                        </m:r>
                        <m:r>
                          <a:rPr lang="en-US" sz="3600" b="0" i="1" smtClean="0">
                            <a:solidFill>
                              <a:srgbClr val="0070C0"/>
                            </a:solidFill>
                            <a:latin typeface="Cambria Math" panose="02040503050406030204" pitchFamily="18" charset="0"/>
                            <a:ea typeface="Helvetica" charset="0"/>
                            <a:cs typeface="Helvetica" charset="0"/>
                          </a:rPr>
                          <m:t>𝐵</m:t>
                        </m:r>
                      </m:e>
                    </m:d>
                    <m:r>
                      <a:rPr lang="en-US" sz="3600" b="0" i="1" smtClean="0">
                        <a:solidFill>
                          <a:srgbClr val="0070C0"/>
                        </a:solidFill>
                        <a:latin typeface="Cambria Math" panose="02040503050406030204" pitchFamily="18" charset="0"/>
                        <a:ea typeface="Helvetica" charset="0"/>
                        <a:cs typeface="Helvetica" charset="0"/>
                      </a:rPr>
                      <m:t>=</m:t>
                    </m:r>
                    <m:d>
                      <m:dPr>
                        <m:begChr m:val="|"/>
                        <m:endChr m:val="|"/>
                        <m:ctrlPr>
                          <a:rPr lang="en-US" sz="3600" b="0" i="1" smtClean="0">
                            <a:solidFill>
                              <a:srgbClr val="0070C0"/>
                            </a:solidFill>
                            <a:latin typeface="Cambria Math" panose="02040503050406030204" pitchFamily="18" charset="0"/>
                            <a:ea typeface="Helvetica" charset="0"/>
                            <a:cs typeface="Helvetica" charset="0"/>
                          </a:rPr>
                        </m:ctrlPr>
                      </m:dPr>
                      <m:e>
                        <m:r>
                          <a:rPr lang="en-US" sz="3600" b="0" i="1" smtClean="0">
                            <a:solidFill>
                              <a:srgbClr val="0070C0"/>
                            </a:solidFill>
                            <a:latin typeface="Cambria Math" panose="02040503050406030204" pitchFamily="18" charset="0"/>
                            <a:ea typeface="Helvetica" charset="0"/>
                            <a:cs typeface="Helvetica" charset="0"/>
                          </a:rPr>
                          <m:t>𝐴</m:t>
                        </m:r>
                      </m:e>
                    </m:d>
                    <m:r>
                      <a:rPr lang="en-US" sz="3600" b="0" i="1" smtClean="0">
                        <a:solidFill>
                          <a:srgbClr val="0070C0"/>
                        </a:solidFill>
                        <a:latin typeface="Cambria Math" panose="02040503050406030204" pitchFamily="18" charset="0"/>
                        <a:ea typeface="Helvetica" charset="0"/>
                        <a:cs typeface="Helvetica" charset="0"/>
                      </a:rPr>
                      <m:t>+</m:t>
                    </m:r>
                    <m:d>
                      <m:dPr>
                        <m:begChr m:val="|"/>
                        <m:endChr m:val="|"/>
                        <m:ctrlPr>
                          <a:rPr lang="en-US" sz="3600" b="0" i="1" smtClean="0">
                            <a:solidFill>
                              <a:srgbClr val="0070C0"/>
                            </a:solidFill>
                            <a:latin typeface="Cambria Math" panose="02040503050406030204" pitchFamily="18" charset="0"/>
                            <a:ea typeface="Helvetica" charset="0"/>
                            <a:cs typeface="Helvetica" charset="0"/>
                          </a:rPr>
                        </m:ctrlPr>
                      </m:dPr>
                      <m:e>
                        <m:r>
                          <a:rPr lang="en-US" sz="3600" b="0" i="1" smtClean="0">
                            <a:solidFill>
                              <a:srgbClr val="0070C0"/>
                            </a:solidFill>
                            <a:latin typeface="Cambria Math" panose="02040503050406030204" pitchFamily="18" charset="0"/>
                            <a:ea typeface="Helvetica" charset="0"/>
                            <a:cs typeface="Helvetica" charset="0"/>
                          </a:rPr>
                          <m:t>𝐵</m:t>
                        </m:r>
                      </m:e>
                    </m:d>
                    <m:r>
                      <a:rPr lang="en-US" sz="3600" b="0" i="1" smtClean="0">
                        <a:solidFill>
                          <a:srgbClr val="0070C0"/>
                        </a:solidFill>
                        <a:latin typeface="Cambria Math" panose="02040503050406030204" pitchFamily="18" charset="0"/>
                        <a:ea typeface="Helvetica" charset="0"/>
                        <a:cs typeface="Helvetica" charset="0"/>
                      </a:rPr>
                      <m:t>−|</m:t>
                    </m:r>
                    <m:r>
                      <a:rPr lang="en-US" sz="3600" b="0" i="1" smtClean="0">
                        <a:solidFill>
                          <a:srgbClr val="0070C0"/>
                        </a:solidFill>
                        <a:latin typeface="Cambria Math" panose="02040503050406030204" pitchFamily="18" charset="0"/>
                        <a:ea typeface="Helvetica" charset="0"/>
                        <a:cs typeface="Helvetica" charset="0"/>
                      </a:rPr>
                      <m:t>𝐴</m:t>
                    </m:r>
                    <m:r>
                      <a:rPr lang="en-US" sz="3600" b="0" i="1" smtClean="0">
                        <a:solidFill>
                          <a:srgbClr val="0070C0"/>
                        </a:solidFill>
                        <a:latin typeface="Cambria Math" panose="02040503050406030204" pitchFamily="18" charset="0"/>
                        <a:ea typeface="Helvetica" charset="0"/>
                        <a:cs typeface="Helvetica" charset="0"/>
                      </a:rPr>
                      <m:t>∩</m:t>
                    </m:r>
                    <m:r>
                      <a:rPr lang="en-US" sz="3600" b="0" i="1" smtClean="0">
                        <a:solidFill>
                          <a:srgbClr val="0070C0"/>
                        </a:solidFill>
                        <a:latin typeface="Cambria Math" panose="02040503050406030204" pitchFamily="18" charset="0"/>
                        <a:ea typeface="Helvetica" charset="0"/>
                        <a:cs typeface="Helvetica" charset="0"/>
                      </a:rPr>
                      <m:t>𝐵</m:t>
                    </m:r>
                    <m:r>
                      <a:rPr lang="en-US" sz="3600" b="0" i="1" smtClean="0">
                        <a:solidFill>
                          <a:srgbClr val="0070C0"/>
                        </a:solidFill>
                        <a:latin typeface="Cambria Math" panose="02040503050406030204" pitchFamily="18" charset="0"/>
                        <a:ea typeface="Helvetica" charset="0"/>
                        <a:cs typeface="Helvetica" charset="0"/>
                      </a:rPr>
                      <m:t>|</m:t>
                    </m:r>
                  </m:oMath>
                </a14:m>
                <a:endParaRPr lang="en-US" sz="3600" b="0" i="1" dirty="0" err="1">
                  <a:solidFill>
                    <a:srgbClr val="0070C0"/>
                  </a:solidFill>
                  <a:latin typeface="Candara" panose="020E0502030303020204" pitchFamily="34" charset="0"/>
                  <a:ea typeface="Helvetica" charset="0"/>
                  <a:cs typeface="Helvetica" charset="0"/>
                </a:endParaRPr>
              </a:p>
            </p:txBody>
          </p:sp>
        </mc:Choice>
        <mc:Fallback xmlns="">
          <p:sp>
            <p:nvSpPr>
              <p:cNvPr id="11" name="TextBox 10">
                <a:extLst>
                  <a:ext uri="{FF2B5EF4-FFF2-40B4-BE49-F238E27FC236}">
                    <a16:creationId xmlns:a16="http://schemas.microsoft.com/office/drawing/2014/main" id="{93A5EBF9-014E-DD41-96D6-ED03F847FE1C}"/>
                  </a:ext>
                </a:extLst>
              </p:cNvPr>
              <p:cNvSpPr txBox="1">
                <a:spLocks noRot="1" noChangeAspect="1" noMove="1" noResize="1" noEditPoints="1" noAdjustHandles="1" noChangeArrowheads="1" noChangeShapeType="1" noTextEdit="1"/>
              </p:cNvSpPr>
              <p:nvPr/>
            </p:nvSpPr>
            <p:spPr>
              <a:xfrm>
                <a:off x="609600" y="5716628"/>
                <a:ext cx="7120219" cy="923330"/>
              </a:xfrm>
              <a:prstGeom prst="rect">
                <a:avLst/>
              </a:prstGeom>
              <a:blipFill>
                <a:blip r:embed="rId7"/>
                <a:stretch>
                  <a:fillRect l="-710" b="-9333"/>
                </a:stretch>
              </a:blipFill>
              <a:ln>
                <a:solidFill>
                  <a:srgbClr val="036A18"/>
                </a:solidFill>
                <a:prstDash val="dash"/>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651532A-2E4B-7C42-A2FD-C7B5FC1B6C57}"/>
              </a:ext>
            </a:extLst>
          </p:cNvPr>
          <p:cNvSpPr>
            <a:spLocks noGrp="1"/>
          </p:cNvSpPr>
          <p:nvPr>
            <p:ph type="sldNum" sz="quarter" idx="12"/>
          </p:nvPr>
        </p:nvSpPr>
        <p:spPr/>
        <p:txBody>
          <a:bodyPr/>
          <a:lstStyle/>
          <a:p>
            <a:fld id="{39E65F0E-D8D0-8548-A870-8F1E432EFAAD}" type="slidenum">
              <a:rPr lang="en-US" smtClean="0"/>
              <a:pPr/>
              <a:t>45</a:t>
            </a:fld>
            <a:endParaRPr lang="en-US" dirty="0"/>
          </a:p>
        </p:txBody>
      </p:sp>
    </p:spTree>
    <p:extLst>
      <p:ext uri="{BB962C8B-B14F-4D97-AF65-F5344CB8AC3E}">
        <p14:creationId xmlns:p14="http://schemas.microsoft.com/office/powerpoint/2010/main" val="317483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8323-B098-904F-922C-FB57DCC82E69}"/>
              </a:ext>
            </a:extLst>
          </p:cNvPr>
          <p:cNvSpPr>
            <a:spLocks noGrp="1"/>
          </p:cNvSpPr>
          <p:nvPr>
            <p:ph type="title"/>
          </p:nvPr>
        </p:nvSpPr>
        <p:spPr/>
        <p:txBody>
          <a:bodyPr/>
          <a:lstStyle/>
          <a:p>
            <a:r>
              <a:rPr lang="en-US" dirty="0"/>
              <a:t>Inclusion-Exclusion (3 sets)</a:t>
            </a:r>
          </a:p>
        </p:txBody>
      </p:sp>
      <p:sp>
        <p:nvSpPr>
          <p:cNvPr id="3" name="TextBox 2">
            <a:extLst>
              <a:ext uri="{FF2B5EF4-FFF2-40B4-BE49-F238E27FC236}">
                <a16:creationId xmlns:a16="http://schemas.microsoft.com/office/drawing/2014/main" id="{913F1F78-1694-1849-BF41-45DDDE9DDC35}"/>
              </a:ext>
            </a:extLst>
          </p:cNvPr>
          <p:cNvSpPr txBox="1"/>
          <p:nvPr/>
        </p:nvSpPr>
        <p:spPr>
          <a:xfrm>
            <a:off x="609600" y="1048437"/>
            <a:ext cx="9226731" cy="584775"/>
          </a:xfrm>
          <a:prstGeom prst="rect">
            <a:avLst/>
          </a:prstGeom>
          <a:noFill/>
        </p:spPr>
        <p:txBody>
          <a:bodyPr wrap="square" rtlCol="0">
            <a:spAutoFit/>
          </a:bodyPr>
          <a:lstStyle/>
          <a:p>
            <a:pPr algn="l"/>
            <a:r>
              <a:rPr lang="en-US" sz="3200" b="0" dirty="0">
                <a:latin typeface="Candara" panose="020E0502030303020204" pitchFamily="34" charset="0"/>
                <a:ea typeface="Helvetica" charset="0"/>
                <a:cs typeface="Helvetica" charset="0"/>
              </a:rPr>
              <a:t>What if there are three sets?</a:t>
            </a:r>
          </a:p>
        </p:txBody>
      </p:sp>
      <p:grpSp>
        <p:nvGrpSpPr>
          <p:cNvPr id="19" name="Group 18" descr="picture of 3 sets with their overlaps: set A - people who like ice cream, set B people - people who like doughnuts, set C people - people who like cake">
            <a:extLst>
              <a:ext uri="{FF2B5EF4-FFF2-40B4-BE49-F238E27FC236}">
                <a16:creationId xmlns:a16="http://schemas.microsoft.com/office/drawing/2014/main" id="{743339F9-A0A8-1D4A-B990-CBD42AAF067B}"/>
              </a:ext>
            </a:extLst>
          </p:cNvPr>
          <p:cNvGrpSpPr/>
          <p:nvPr/>
        </p:nvGrpSpPr>
        <p:grpSpPr>
          <a:xfrm>
            <a:off x="1357114" y="1205094"/>
            <a:ext cx="5084383" cy="3721970"/>
            <a:chOff x="588723" y="1268041"/>
            <a:chExt cx="5926581" cy="4383813"/>
          </a:xfrm>
        </p:grpSpPr>
        <p:sp>
          <p:nvSpPr>
            <p:cNvPr id="13" name="TextBox 12">
              <a:extLst>
                <a:ext uri="{FF2B5EF4-FFF2-40B4-BE49-F238E27FC236}">
                  <a16:creationId xmlns:a16="http://schemas.microsoft.com/office/drawing/2014/main" id="{AB20BB22-D170-B046-8F8D-A9CCB7E5DCC4}"/>
                </a:ext>
              </a:extLst>
            </p:cNvPr>
            <p:cNvSpPr txBox="1"/>
            <p:nvPr/>
          </p:nvSpPr>
          <p:spPr>
            <a:xfrm>
              <a:off x="600877" y="2451343"/>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sp>
          <p:nvSpPr>
            <p:cNvPr id="14" name="TextBox 13">
              <a:extLst>
                <a:ext uri="{FF2B5EF4-FFF2-40B4-BE49-F238E27FC236}">
                  <a16:creationId xmlns:a16="http://schemas.microsoft.com/office/drawing/2014/main" id="{64058C01-BE5A-B140-BF41-B11CCE4734F5}"/>
                </a:ext>
              </a:extLst>
            </p:cNvPr>
            <p:cNvSpPr txBox="1"/>
            <p:nvPr/>
          </p:nvSpPr>
          <p:spPr>
            <a:xfrm>
              <a:off x="5680617" y="1897411"/>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grpSp>
          <p:nvGrpSpPr>
            <p:cNvPr id="12" name="Group 11">
              <a:extLst>
                <a:ext uri="{FF2B5EF4-FFF2-40B4-BE49-F238E27FC236}">
                  <a16:creationId xmlns:a16="http://schemas.microsoft.com/office/drawing/2014/main" id="{2B252A81-4215-794B-BC37-585FE99654FC}"/>
                </a:ext>
              </a:extLst>
            </p:cNvPr>
            <p:cNvGrpSpPr/>
            <p:nvPr/>
          </p:nvGrpSpPr>
          <p:grpSpPr>
            <a:xfrm>
              <a:off x="588723" y="1268041"/>
              <a:ext cx="5790944" cy="4333372"/>
              <a:chOff x="588723" y="1268041"/>
              <a:chExt cx="5790944" cy="4333372"/>
            </a:xfrm>
          </p:grpSpPr>
          <p:grpSp>
            <p:nvGrpSpPr>
              <p:cNvPr id="5" name="Group 4">
                <a:extLst>
                  <a:ext uri="{FF2B5EF4-FFF2-40B4-BE49-F238E27FC236}">
                    <a16:creationId xmlns:a16="http://schemas.microsoft.com/office/drawing/2014/main" id="{00731CE8-646C-ED44-A258-33686E3E1FCE}"/>
                  </a:ext>
                </a:extLst>
              </p:cNvPr>
              <p:cNvGrpSpPr/>
              <p:nvPr/>
            </p:nvGrpSpPr>
            <p:grpSpPr>
              <a:xfrm>
                <a:off x="588723" y="1268041"/>
                <a:ext cx="5790944" cy="3535713"/>
                <a:chOff x="5653050" y="851852"/>
                <a:chExt cx="2404028" cy="1467801"/>
              </a:xfrm>
            </p:grpSpPr>
            <p:sp>
              <p:nvSpPr>
                <p:cNvPr id="6" name="Oval 5">
                  <a:extLst>
                    <a:ext uri="{FF2B5EF4-FFF2-40B4-BE49-F238E27FC236}">
                      <a16:creationId xmlns:a16="http://schemas.microsoft.com/office/drawing/2014/main" id="{6175FCE8-9DAF-2646-9AC1-66806F3E17F2}"/>
                    </a:ext>
                  </a:extLst>
                </p:cNvPr>
                <p:cNvSpPr/>
                <p:nvPr/>
              </p:nvSpPr>
              <p:spPr>
                <a:xfrm>
                  <a:off x="5952565" y="1146881"/>
                  <a:ext cx="1172772" cy="117277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290AB9C-68DC-644E-92C8-C420632D412B}"/>
                    </a:ext>
                  </a:extLst>
                </p:cNvPr>
                <p:cNvSpPr/>
                <p:nvPr/>
              </p:nvSpPr>
              <p:spPr>
                <a:xfrm>
                  <a:off x="6673677" y="1044837"/>
                  <a:ext cx="1172772" cy="1045315"/>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3BF4710-E13A-784F-B1A9-AC8E0B06ECBE}"/>
                        </a:ext>
                      </a:extLst>
                    </p:cNvPr>
                    <p:cNvSpPr/>
                    <p:nvPr/>
                  </p:nvSpPr>
                  <p:spPr>
                    <a:xfrm>
                      <a:off x="5653050" y="1069487"/>
                      <a:ext cx="407994" cy="242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8" name="Rectangle 7">
                      <a:extLst>
                        <a:ext uri="{FF2B5EF4-FFF2-40B4-BE49-F238E27FC236}">
                          <a16:creationId xmlns:a16="http://schemas.microsoft.com/office/drawing/2014/main" id="{43BF4710-E13A-784F-B1A9-AC8E0B06ECBE}"/>
                        </a:ext>
                      </a:extLst>
                    </p:cNvPr>
                    <p:cNvSpPr>
                      <a:spLocks noRot="1" noChangeAspect="1" noMove="1" noResize="1" noEditPoints="1" noAdjustHandles="1" noChangeArrowheads="1" noChangeShapeType="1" noTextEdit="1"/>
                    </p:cNvSpPr>
                    <p:nvPr/>
                  </p:nvSpPr>
                  <p:spPr>
                    <a:xfrm>
                      <a:off x="5653050" y="1069487"/>
                      <a:ext cx="407994" cy="2427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580A746-0E01-6B46-B884-D295132108CC}"/>
                        </a:ext>
                      </a:extLst>
                    </p:cNvPr>
                    <p:cNvSpPr/>
                    <p:nvPr/>
                  </p:nvSpPr>
                  <p:spPr>
                    <a:xfrm>
                      <a:off x="7649084" y="851852"/>
                      <a:ext cx="407994" cy="3194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C00000"/>
                                </a:solidFill>
                                <a:latin typeface="Cambria Math" panose="02040503050406030204" pitchFamily="18" charset="0"/>
                                <a:ea typeface="Helvetica" charset="0"/>
                                <a:cs typeface="Helvetica" charset="0"/>
                              </a:rPr>
                              <m:t>𝐵</m:t>
                            </m:r>
                          </m:oMath>
                        </m:oMathPara>
                      </a14:m>
                      <a:endParaRPr lang="en-US" sz="4400" dirty="0">
                        <a:solidFill>
                          <a:srgbClr val="C00000"/>
                        </a:solidFill>
                      </a:endParaRPr>
                    </a:p>
                  </p:txBody>
                </p:sp>
              </mc:Choice>
              <mc:Fallback xmlns="">
                <p:sp>
                  <p:nvSpPr>
                    <p:cNvPr id="9" name="Rectangle 8">
                      <a:extLst>
                        <a:ext uri="{FF2B5EF4-FFF2-40B4-BE49-F238E27FC236}">
                          <a16:creationId xmlns:a16="http://schemas.microsoft.com/office/drawing/2014/main" id="{E580A746-0E01-6B46-B884-D295132108CC}"/>
                        </a:ext>
                      </a:extLst>
                    </p:cNvPr>
                    <p:cNvSpPr>
                      <a:spLocks noRot="1" noChangeAspect="1" noMove="1" noResize="1" noEditPoints="1" noAdjustHandles="1" noChangeArrowheads="1" noChangeShapeType="1" noTextEdit="1"/>
                    </p:cNvSpPr>
                    <p:nvPr/>
                  </p:nvSpPr>
                  <p:spPr>
                    <a:xfrm>
                      <a:off x="7649084" y="851852"/>
                      <a:ext cx="407994" cy="319422"/>
                    </a:xfrm>
                    <a:prstGeom prst="rect">
                      <a:avLst/>
                    </a:prstGeom>
                    <a:blipFill>
                      <a:blip r:embed="rId6"/>
                      <a:stretch>
                        <a:fillRect/>
                      </a:stretch>
                    </a:blipFill>
                  </p:spPr>
                  <p:txBody>
                    <a:bodyPr/>
                    <a:lstStyle/>
                    <a:p>
                      <a:r>
                        <a:rPr lang="en-US">
                          <a:noFill/>
                        </a:rPr>
                        <a:t> </a:t>
                      </a:r>
                    </a:p>
                  </p:txBody>
                </p:sp>
              </mc:Fallback>
            </mc:AlternateContent>
          </p:grpSp>
          <p:sp>
            <p:nvSpPr>
              <p:cNvPr id="16" name="Oval 15">
                <a:extLst>
                  <a:ext uri="{FF2B5EF4-FFF2-40B4-BE49-F238E27FC236}">
                    <a16:creationId xmlns:a16="http://schemas.microsoft.com/office/drawing/2014/main" id="{0A37AD80-60C2-7841-B842-ECEB1B984B94}"/>
                  </a:ext>
                </a:extLst>
              </p:cNvPr>
              <p:cNvSpPr/>
              <p:nvPr/>
            </p:nvSpPr>
            <p:spPr>
              <a:xfrm>
                <a:off x="2216231" y="3049525"/>
                <a:ext cx="2750042" cy="2551888"/>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23741D3-1156-A649-B370-BCCA32CD0B0B}"/>
                    </a:ext>
                  </a:extLst>
                </p:cNvPr>
                <p:cNvSpPr/>
                <p:nvPr/>
              </p:nvSpPr>
              <p:spPr>
                <a:xfrm>
                  <a:off x="4764143" y="4325469"/>
                  <a:ext cx="982797"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𝐶</m:t>
                        </m:r>
                      </m:oMath>
                    </m:oMathPara>
                  </a14:m>
                  <a:endParaRPr lang="en-US" sz="3200" dirty="0">
                    <a:solidFill>
                      <a:srgbClr val="C00000"/>
                    </a:solidFill>
                  </a:endParaRPr>
                </a:p>
              </p:txBody>
            </p:sp>
          </mc:Choice>
          <mc:Fallback xmlns="">
            <p:sp>
              <p:nvSpPr>
                <p:cNvPr id="17" name="Rectangle 16">
                  <a:extLst>
                    <a:ext uri="{FF2B5EF4-FFF2-40B4-BE49-F238E27FC236}">
                      <a16:creationId xmlns:a16="http://schemas.microsoft.com/office/drawing/2014/main" id="{E23741D3-1156-A649-B370-BCCA32CD0B0B}"/>
                    </a:ext>
                  </a:extLst>
                </p:cNvPr>
                <p:cNvSpPr>
                  <a:spLocks noRot="1" noChangeAspect="1" noMove="1" noResize="1" noEditPoints="1" noAdjustHandles="1" noChangeArrowheads="1" noChangeShapeType="1" noTextEdit="1"/>
                </p:cNvSpPr>
                <p:nvPr/>
              </p:nvSpPr>
              <p:spPr>
                <a:xfrm>
                  <a:off x="4764143" y="4325469"/>
                  <a:ext cx="982797" cy="584775"/>
                </a:xfrm>
                <a:prstGeom prst="rect">
                  <a:avLst/>
                </a:prstGeom>
                <a:blipFill>
                  <a:blip r:embed="rId7"/>
                  <a:stretch>
                    <a:fillRect b="-150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69DD3F07-2D5C-B94C-BEB1-1690AF69B89A}"/>
                </a:ext>
              </a:extLst>
            </p:cNvPr>
            <p:cNvSpPr txBox="1"/>
            <p:nvPr/>
          </p:nvSpPr>
          <p:spPr>
            <a:xfrm>
              <a:off x="5053581" y="4820857"/>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grpSp>
      <p:sp>
        <p:nvSpPr>
          <p:cNvPr id="10" name="TextBox 9">
            <a:extLst>
              <a:ext uri="{FF2B5EF4-FFF2-40B4-BE49-F238E27FC236}">
                <a16:creationId xmlns:a16="http://schemas.microsoft.com/office/drawing/2014/main" id="{455B1A68-D533-3E44-8511-8E1A7AA6C9FE}"/>
              </a:ext>
            </a:extLst>
          </p:cNvPr>
          <p:cNvSpPr txBox="1"/>
          <p:nvPr/>
        </p:nvSpPr>
        <p:spPr>
          <a:xfrm>
            <a:off x="7723807" y="375206"/>
            <a:ext cx="1410964" cy="276999"/>
          </a:xfrm>
          <a:prstGeom prst="rect">
            <a:avLst/>
          </a:prstGeom>
          <a:noFill/>
        </p:spPr>
        <p:txBody>
          <a:bodyPr wrap="none" rtlCol="0">
            <a:spAutoFit/>
          </a:bodyPr>
          <a:lstStyle/>
          <a:p>
            <a:pPr algn="l"/>
            <a:r>
              <a:rPr lang="en-US" sz="1200" b="0" dirty="0">
                <a:latin typeface="Candara" panose="020E0502030303020204" pitchFamily="34" charset="0"/>
                <a:ea typeface="Helvetica" charset="0"/>
                <a:cs typeface="Helvetica" charset="0"/>
              </a:rPr>
              <a:t>Not drawn to scale</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F711303-A5C6-DB4F-AC41-E5D4265444EE}"/>
                  </a:ext>
                </a:extLst>
              </p:cNvPr>
              <p:cNvSpPr txBox="1"/>
              <p:nvPr/>
            </p:nvSpPr>
            <p:spPr>
              <a:xfrm>
                <a:off x="7084979" y="960548"/>
                <a:ext cx="2688621" cy="341632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b="0" i="1" smtClean="0">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𝐴</m:t>
                          </m:r>
                        </m:e>
                      </m:d>
                      <m:r>
                        <a:rPr lang="en-US" sz="2400" b="0" i="1" smtClean="0">
                          <a:solidFill>
                            <a:schemeClr val="accent1"/>
                          </a:solidFill>
                          <a:latin typeface="Cambria Math" panose="02040503050406030204" pitchFamily="18" charset="0"/>
                          <a:ea typeface="Helvetica" charset="0"/>
                          <a:cs typeface="Helvetica" charset="0"/>
                        </a:rPr>
                        <m:t>=43 </m:t>
                      </m:r>
                    </m:oMath>
                  </m:oMathPara>
                </a14:m>
                <a:endParaRPr lang="en-US" sz="2400" b="0" dirty="0">
                  <a:solidFill>
                    <a:schemeClr val="accent1"/>
                  </a:solidFill>
                  <a:latin typeface="Candara" panose="020E0502030303020204" pitchFamily="34"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smtClean="0">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𝐵</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20</m:t>
                      </m:r>
                      <m:r>
                        <a:rPr lang="en-US" sz="2400" i="1">
                          <a:solidFill>
                            <a:schemeClr val="accent1"/>
                          </a:solidFill>
                          <a:latin typeface="Cambria Math" panose="02040503050406030204" pitchFamily="18" charset="0"/>
                          <a:ea typeface="Helvetica" charset="0"/>
                          <a:cs typeface="Helvetica" charset="0"/>
                        </a:rPr>
                        <m:t> </m:t>
                      </m:r>
                    </m:oMath>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𝐶</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35</m:t>
                      </m:r>
                      <m:r>
                        <a:rPr lang="en-US" sz="2400" i="1">
                          <a:solidFill>
                            <a:schemeClr val="accent1"/>
                          </a:solidFill>
                          <a:latin typeface="Cambria Math" panose="02040503050406030204" pitchFamily="18" charset="0"/>
                          <a:ea typeface="Helvetica" charset="0"/>
                          <a:cs typeface="Helvetica" charset="0"/>
                        </a:rPr>
                        <m:t> </m:t>
                      </m:r>
                    </m:oMath>
                  </m:oMathPara>
                </a14:m>
                <a:endParaRPr lang="en-US" sz="2400" dirty="0">
                  <a:solidFill>
                    <a:schemeClr val="accent1"/>
                  </a:solidFill>
                  <a:latin typeface="Candara" panose="020E0502030303020204" pitchFamily="34"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smtClean="0">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𝐵</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7</m:t>
                      </m:r>
                      <m:r>
                        <a:rPr lang="en-US" sz="2400" i="1" smtClean="0">
                          <a:solidFill>
                            <a:schemeClr val="accent1"/>
                          </a:solidFill>
                          <a:latin typeface="Cambria Math" panose="02040503050406030204" pitchFamily="18" charset="0"/>
                          <a:ea typeface="Helvetica" charset="0"/>
                          <a:cs typeface="Helvetica" charset="0"/>
                        </a:rPr>
                        <m:t> </m:t>
                      </m:r>
                    </m:oMath>
                  </m:oMathPara>
                </a14:m>
                <a:endParaRPr lang="en-US" sz="2400" i="1" dirty="0">
                  <a:solidFill>
                    <a:schemeClr val="accent1"/>
                  </a:solidFill>
                  <a:latin typeface="Cambria Math" panose="02040503050406030204" pitchFamily="18"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𝐴</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16</m:t>
                      </m:r>
                    </m:oMath>
                  </m:oMathPara>
                </a14:m>
                <a:endParaRPr lang="en-US" sz="2400" i="1" dirty="0">
                  <a:solidFill>
                    <a:schemeClr val="accent1"/>
                  </a:solidFill>
                  <a:latin typeface="Cambria Math" panose="02040503050406030204" pitchFamily="18" charset="0"/>
                  <a:ea typeface="Helvetica" charset="0"/>
                  <a:cs typeface="Helvetica" charset="0"/>
                </a:endParaRPr>
              </a:p>
              <a:p>
                <a14:m>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11</m:t>
                    </m:r>
                  </m:oMath>
                </a14:m>
                <a:r>
                  <a:rPr lang="en-US" sz="2400" i="1" dirty="0">
                    <a:solidFill>
                      <a:schemeClr val="accent1"/>
                    </a:solidFill>
                    <a:latin typeface="Cambria Math" panose="02040503050406030204" pitchFamily="18" charset="0"/>
                    <a:ea typeface="Helvetica" charset="0"/>
                    <a:cs typeface="Helvetica" charset="0"/>
                  </a:rPr>
                  <a:t> </a:t>
                </a: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i="1">
                              <a:solidFill>
                                <a:schemeClr val="accent1"/>
                              </a:solidFill>
                              <a:latin typeface="Cambria Math" panose="02040503050406030204" pitchFamily="18" charset="0"/>
                              <a:ea typeface="Helvetica"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i="1">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4</m:t>
                      </m:r>
                    </m:oMath>
                  </m:oMathPara>
                </a14:m>
                <a:endParaRPr lang="en-US" sz="2400" i="1" dirty="0">
                  <a:solidFill>
                    <a:schemeClr val="accent1"/>
                  </a:solidFill>
                  <a:latin typeface="Cambria Math" panose="02040503050406030204" pitchFamily="18"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smtClean="0">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 ???</m:t>
                      </m:r>
                      <m:r>
                        <a:rPr lang="en-US" sz="2400" i="1">
                          <a:solidFill>
                            <a:schemeClr val="accent1"/>
                          </a:solidFill>
                          <a:latin typeface="Cambria Math" panose="02040503050406030204" pitchFamily="18" charset="0"/>
                          <a:ea typeface="Helvetica" charset="0"/>
                          <a:cs typeface="Helvetica" charset="0"/>
                        </a:rPr>
                        <m:t> </m:t>
                      </m:r>
                    </m:oMath>
                  </m:oMathPara>
                </a14:m>
                <a:endParaRPr lang="en-US" sz="2400" dirty="0">
                  <a:solidFill>
                    <a:schemeClr val="accent1"/>
                  </a:solidFill>
                  <a:latin typeface="Candara" panose="020E0502030303020204" pitchFamily="34" charset="0"/>
                  <a:ea typeface="Helvetica" charset="0"/>
                  <a:cs typeface="Helvetica" charset="0"/>
                </a:endParaRPr>
              </a:p>
              <a:p>
                <a:pPr algn="l"/>
                <a:endParaRPr lang="en-US" sz="2400" b="0" dirty="0" err="1">
                  <a:latin typeface="Candara" panose="020E0502030303020204" pitchFamily="34" charset="0"/>
                  <a:ea typeface="Helvetica" charset="0"/>
                  <a:cs typeface="Helvetica" charset="0"/>
                </a:endParaRPr>
              </a:p>
            </p:txBody>
          </p:sp>
        </mc:Choice>
        <mc:Fallback xmlns="">
          <p:sp>
            <p:nvSpPr>
              <p:cNvPr id="15" name="TextBox 14">
                <a:extLst>
                  <a:ext uri="{FF2B5EF4-FFF2-40B4-BE49-F238E27FC236}">
                    <a16:creationId xmlns:a16="http://schemas.microsoft.com/office/drawing/2014/main" id="{1F711303-A5C6-DB4F-AC41-E5D4265444EE}"/>
                  </a:ext>
                </a:extLst>
              </p:cNvPr>
              <p:cNvSpPr txBox="1">
                <a:spLocks noRot="1" noChangeAspect="1" noMove="1" noResize="1" noEditPoints="1" noAdjustHandles="1" noChangeArrowheads="1" noChangeShapeType="1" noTextEdit="1"/>
              </p:cNvSpPr>
              <p:nvPr/>
            </p:nvSpPr>
            <p:spPr>
              <a:xfrm>
                <a:off x="7084979" y="960548"/>
                <a:ext cx="2688621" cy="34163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A5EBF9-014E-DD41-96D6-ED03F847FE1C}"/>
                  </a:ext>
                </a:extLst>
              </p:cNvPr>
              <p:cNvSpPr txBox="1"/>
              <p:nvPr/>
            </p:nvSpPr>
            <p:spPr>
              <a:xfrm>
                <a:off x="127178" y="4947532"/>
                <a:ext cx="6197957" cy="1846659"/>
              </a:xfrm>
              <a:prstGeom prst="rect">
                <a:avLst/>
              </a:prstGeom>
              <a:noFill/>
              <a:ln>
                <a:solidFill>
                  <a:srgbClr val="036A18"/>
                </a:solidFill>
                <a:prstDash val="dash"/>
              </a:ln>
            </p:spPr>
            <p:txBody>
              <a:bodyPr wrap="square" lIns="182880" tIns="182880" rIns="182880" bIns="182880" rtlCol="0">
                <a:spAutoFit/>
              </a:bodyPr>
              <a:lstStyle/>
              <a:p>
                <a:r>
                  <a:rPr lang="en-US" sz="2400" b="1" dirty="0">
                    <a:solidFill>
                      <a:srgbClr val="036A18"/>
                    </a:solidFill>
                    <a:ea typeface="Helvetica" charset="0"/>
                    <a:cs typeface="Helvetica" charset="0"/>
                  </a:rPr>
                  <a:t>Fact.</a:t>
                </a:r>
                <a:r>
                  <a:rPr lang="en-US" sz="2400" b="0" i="1" dirty="0">
                    <a:solidFill>
                      <a:srgbClr val="0070C0"/>
                    </a:solidFill>
                    <a:ea typeface="Helvetica" charset="0"/>
                    <a:cs typeface="Helvetica" charset="0"/>
                  </a:rPr>
                  <a:t> </a:t>
                </a:r>
              </a:p>
              <a:p>
                <a:pPr algn="ctr"/>
                <a14:m>
                  <m:oMathPara xmlns:m="http://schemas.openxmlformats.org/officeDocument/2006/math">
                    <m:oMathParaPr>
                      <m:jc m:val="left"/>
                    </m:oMathParaPr>
                    <m:oMath xmlns:m="http://schemas.openxmlformats.org/officeDocument/2006/math">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𝐴</m:t>
                          </m:r>
                          <m:r>
                            <a:rPr lang="en-US" sz="2400" b="0" i="1" smtClean="0">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𝐵</m:t>
                          </m:r>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𝐶</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𝐴</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𝐵</m:t>
                          </m:r>
                        </m:e>
                      </m:d>
                      <m:r>
                        <a:rPr lang="en-US" sz="2400" i="1">
                          <a:solidFill>
                            <a:srgbClr val="0070C0"/>
                          </a:solidFill>
                          <a:latin typeface="Cambria Math" panose="02040503050406030204" pitchFamily="18" charset="0"/>
                          <a:ea typeface="Helvetica" charset="0"/>
                          <a:cs typeface="Helvetica" charset="0"/>
                        </a:rPr>
                        <m:t>+</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𝐶</m:t>
                          </m:r>
                        </m:e>
                      </m:d>
                    </m:oMath>
                  </m:oMathPara>
                </a14:m>
                <a:br>
                  <a:rPr lang="en-US" sz="2400" i="1" dirty="0">
                    <a:solidFill>
                      <a:srgbClr val="0070C0"/>
                    </a:solidFill>
                    <a:latin typeface="Cambria Math" panose="02040503050406030204" pitchFamily="18" charset="0"/>
                    <a:ea typeface="Helvetica" charset="0"/>
                    <a:cs typeface="Helvetica" charset="0"/>
                  </a:rPr>
                </a:br>
                <a14:m>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                 − </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𝐴</m:t>
                        </m:r>
                        <m:r>
                          <a:rPr lang="en-US" sz="2400" b="0" i="1" smtClean="0">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𝐵</m:t>
                        </m:r>
                      </m:e>
                    </m:d>
                  </m:oMath>
                </a14:m>
                <a:r>
                  <a:rPr lang="en-US" sz="2400" b="0" i="1" dirty="0">
                    <a:solidFill>
                      <a:srgbClr val="0070C0"/>
                    </a:solidFill>
                    <a:latin typeface="Candara" panose="020E0502030303020204" pitchFamily="34" charset="0"/>
                    <a:ea typeface="Helvetica" charset="0"/>
                    <a:cs typeface="Helvetica" charset="0"/>
                  </a:rPr>
                  <a:t> </a:t>
                </a:r>
                <a14:m>
                  <m:oMath xmlns:m="http://schemas.openxmlformats.org/officeDocument/2006/math">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 </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𝐴</m:t>
                        </m:r>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𝐶</m:t>
                        </m:r>
                      </m:e>
                    </m:d>
                    <m:r>
                      <a:rPr lang="en-US" sz="2400" i="1">
                        <a:solidFill>
                          <a:srgbClr val="0070C0"/>
                        </a:solidFill>
                        <a:latin typeface="Cambria Math" panose="02040503050406030204" pitchFamily="18" charset="0"/>
                        <a:ea typeface="Helvetica" charset="0"/>
                        <a:cs typeface="Helvetica" charset="0"/>
                      </a:rPr>
                      <m:t>−</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𝐵</m:t>
                        </m:r>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𝐶</m:t>
                        </m:r>
                      </m:e>
                    </m:d>
                  </m:oMath>
                </a14:m>
                <a:br>
                  <a:rPr lang="en-US" sz="2400" i="1" dirty="0">
                    <a:solidFill>
                      <a:srgbClr val="0070C0"/>
                    </a:solidFill>
                    <a:latin typeface="Candara" panose="020E0502030303020204" pitchFamily="34" charset="0"/>
                    <a:ea typeface="Helvetica" charset="0"/>
                    <a:cs typeface="Helvetica" charset="0"/>
                  </a:rPr>
                </a:br>
                <a14:m>
                  <m:oMathPara xmlns:m="http://schemas.openxmlformats.org/officeDocument/2006/math">
                    <m:oMathParaPr>
                      <m:jc m:val="left"/>
                    </m:oMathParaPr>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                        + </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𝐴</m:t>
                          </m:r>
                          <m:r>
                            <a:rPr lang="en-US" sz="2400"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𝐵</m:t>
                          </m:r>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𝐶</m:t>
                          </m:r>
                        </m:e>
                      </m:d>
                    </m:oMath>
                  </m:oMathPara>
                </a14:m>
                <a:endParaRPr lang="en-US" sz="2400" b="0" i="1" dirty="0">
                  <a:solidFill>
                    <a:srgbClr val="0070C0"/>
                  </a:solidFill>
                  <a:latin typeface="Candara" panose="020E0502030303020204" pitchFamily="34" charset="0"/>
                  <a:ea typeface="Helvetica" charset="0"/>
                  <a:cs typeface="Helvetica" charset="0"/>
                </a:endParaRPr>
              </a:p>
            </p:txBody>
          </p:sp>
        </mc:Choice>
        <mc:Fallback xmlns="">
          <p:sp>
            <p:nvSpPr>
              <p:cNvPr id="11" name="TextBox 10">
                <a:extLst>
                  <a:ext uri="{FF2B5EF4-FFF2-40B4-BE49-F238E27FC236}">
                    <a16:creationId xmlns:a16="http://schemas.microsoft.com/office/drawing/2014/main" id="{93A5EBF9-014E-DD41-96D6-ED03F847FE1C}"/>
                  </a:ext>
                </a:extLst>
              </p:cNvPr>
              <p:cNvSpPr txBox="1">
                <a:spLocks noRot="1" noChangeAspect="1" noMove="1" noResize="1" noEditPoints="1" noAdjustHandles="1" noChangeArrowheads="1" noChangeShapeType="1" noTextEdit="1"/>
              </p:cNvSpPr>
              <p:nvPr/>
            </p:nvSpPr>
            <p:spPr>
              <a:xfrm>
                <a:off x="127178" y="4947532"/>
                <a:ext cx="6197957" cy="1846659"/>
              </a:xfrm>
              <a:prstGeom prst="rect">
                <a:avLst/>
              </a:prstGeom>
              <a:blipFill>
                <a:blip r:embed="rId8"/>
                <a:stretch>
                  <a:fillRect/>
                </a:stretch>
              </a:blipFill>
              <a:ln>
                <a:solidFill>
                  <a:srgbClr val="036A18"/>
                </a:solidFill>
                <a:prstDash val="dash"/>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651532A-2E4B-7C42-A2FD-C7B5FC1B6C57}"/>
              </a:ext>
            </a:extLst>
          </p:cNvPr>
          <p:cNvSpPr>
            <a:spLocks noGrp="1"/>
          </p:cNvSpPr>
          <p:nvPr>
            <p:ph type="sldNum" sz="quarter" idx="12"/>
          </p:nvPr>
        </p:nvSpPr>
        <p:spPr/>
        <p:txBody>
          <a:bodyPr/>
          <a:lstStyle/>
          <a:p>
            <a:fld id="{39E65F0E-D8D0-8548-A870-8F1E432EFAAD}" type="slidenum">
              <a:rPr lang="en-US" smtClean="0"/>
              <a:pPr/>
              <a:t>46</a:t>
            </a:fld>
            <a:endParaRPr lang="en-US" dirty="0"/>
          </a:p>
        </p:txBody>
      </p:sp>
    </p:spTree>
    <p:extLst>
      <p:ext uri="{BB962C8B-B14F-4D97-AF65-F5344CB8AC3E}">
        <p14:creationId xmlns:p14="http://schemas.microsoft.com/office/powerpoint/2010/main" val="18930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5930E-D8D0-993D-DCC4-A93801B98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D39C9-E962-BDEF-1B90-1DCB3ECCEAD1}"/>
              </a:ext>
            </a:extLst>
          </p:cNvPr>
          <p:cNvSpPr>
            <a:spLocks noGrp="1"/>
          </p:cNvSpPr>
          <p:nvPr>
            <p:ph type="title"/>
          </p:nvPr>
        </p:nvSpPr>
        <p:spPr/>
        <p:txBody>
          <a:bodyPr/>
          <a:lstStyle/>
          <a:p>
            <a:r>
              <a:rPr lang="en-US" dirty="0"/>
              <a:t>Inclusion-Exclusion (3 sets) – example 1</a:t>
            </a:r>
          </a:p>
        </p:txBody>
      </p:sp>
      <p:sp>
        <p:nvSpPr>
          <p:cNvPr id="3" name="TextBox 2">
            <a:extLst>
              <a:ext uri="{FF2B5EF4-FFF2-40B4-BE49-F238E27FC236}">
                <a16:creationId xmlns:a16="http://schemas.microsoft.com/office/drawing/2014/main" id="{9DF3F0A4-68DF-AC7A-1310-740AE3A61BF3}"/>
              </a:ext>
            </a:extLst>
          </p:cNvPr>
          <p:cNvSpPr txBox="1"/>
          <p:nvPr/>
        </p:nvSpPr>
        <p:spPr>
          <a:xfrm>
            <a:off x="609600" y="1048437"/>
            <a:ext cx="9226731" cy="584775"/>
          </a:xfrm>
          <a:prstGeom prst="rect">
            <a:avLst/>
          </a:prstGeom>
          <a:noFill/>
        </p:spPr>
        <p:txBody>
          <a:bodyPr wrap="square" rtlCol="0">
            <a:spAutoFit/>
          </a:bodyPr>
          <a:lstStyle/>
          <a:p>
            <a:pPr algn="l"/>
            <a:r>
              <a:rPr lang="en-US" sz="3200" b="0" dirty="0">
                <a:latin typeface="Candara" panose="020E0502030303020204" pitchFamily="34" charset="0"/>
                <a:ea typeface="Helvetica" charset="0"/>
                <a:cs typeface="Helvetica" charset="0"/>
              </a:rPr>
              <a:t>What if there are three sets?</a:t>
            </a:r>
          </a:p>
        </p:txBody>
      </p:sp>
      <p:grpSp>
        <p:nvGrpSpPr>
          <p:cNvPr id="19" name="Group 18" descr="picture of 3 sets with their overlaps: set A - people who like ice cream, set B people - people who like doughnuts, set C people - people who like cake">
            <a:extLst>
              <a:ext uri="{FF2B5EF4-FFF2-40B4-BE49-F238E27FC236}">
                <a16:creationId xmlns:a16="http://schemas.microsoft.com/office/drawing/2014/main" id="{88407061-D64F-4BD6-F18B-6A7B4B9F8864}"/>
              </a:ext>
            </a:extLst>
          </p:cNvPr>
          <p:cNvGrpSpPr/>
          <p:nvPr/>
        </p:nvGrpSpPr>
        <p:grpSpPr>
          <a:xfrm>
            <a:off x="1357114" y="1205094"/>
            <a:ext cx="5084383" cy="3721970"/>
            <a:chOff x="588723" y="1268041"/>
            <a:chExt cx="5926581" cy="4383813"/>
          </a:xfrm>
        </p:grpSpPr>
        <p:sp>
          <p:nvSpPr>
            <p:cNvPr id="13" name="TextBox 12">
              <a:extLst>
                <a:ext uri="{FF2B5EF4-FFF2-40B4-BE49-F238E27FC236}">
                  <a16:creationId xmlns:a16="http://schemas.microsoft.com/office/drawing/2014/main" id="{58F6D928-5F12-790C-4A27-C69A017105DB}"/>
                </a:ext>
              </a:extLst>
            </p:cNvPr>
            <p:cNvSpPr txBox="1"/>
            <p:nvPr/>
          </p:nvSpPr>
          <p:spPr>
            <a:xfrm>
              <a:off x="600877" y="2451343"/>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sp>
          <p:nvSpPr>
            <p:cNvPr id="14" name="TextBox 13">
              <a:extLst>
                <a:ext uri="{FF2B5EF4-FFF2-40B4-BE49-F238E27FC236}">
                  <a16:creationId xmlns:a16="http://schemas.microsoft.com/office/drawing/2014/main" id="{77201C7D-75E9-8AA6-C0A5-B785A8E34318}"/>
                </a:ext>
              </a:extLst>
            </p:cNvPr>
            <p:cNvSpPr txBox="1"/>
            <p:nvPr/>
          </p:nvSpPr>
          <p:spPr>
            <a:xfrm>
              <a:off x="5680617" y="1897411"/>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grpSp>
          <p:nvGrpSpPr>
            <p:cNvPr id="12" name="Group 11">
              <a:extLst>
                <a:ext uri="{FF2B5EF4-FFF2-40B4-BE49-F238E27FC236}">
                  <a16:creationId xmlns:a16="http://schemas.microsoft.com/office/drawing/2014/main" id="{FD97649C-ADC8-A5B9-A73F-3723083751C7}"/>
                </a:ext>
              </a:extLst>
            </p:cNvPr>
            <p:cNvGrpSpPr/>
            <p:nvPr/>
          </p:nvGrpSpPr>
          <p:grpSpPr>
            <a:xfrm>
              <a:off x="588723" y="1268041"/>
              <a:ext cx="5790944" cy="4333372"/>
              <a:chOff x="588723" y="1268041"/>
              <a:chExt cx="5790944" cy="4333372"/>
            </a:xfrm>
          </p:grpSpPr>
          <p:grpSp>
            <p:nvGrpSpPr>
              <p:cNvPr id="5" name="Group 4">
                <a:extLst>
                  <a:ext uri="{FF2B5EF4-FFF2-40B4-BE49-F238E27FC236}">
                    <a16:creationId xmlns:a16="http://schemas.microsoft.com/office/drawing/2014/main" id="{15FC642F-CA48-1A44-BEC1-E38D9FF22047}"/>
                  </a:ext>
                </a:extLst>
              </p:cNvPr>
              <p:cNvGrpSpPr/>
              <p:nvPr/>
            </p:nvGrpSpPr>
            <p:grpSpPr>
              <a:xfrm>
                <a:off x="588723" y="1268041"/>
                <a:ext cx="5790944" cy="3535713"/>
                <a:chOff x="5653050" y="851852"/>
                <a:chExt cx="2404028" cy="1467801"/>
              </a:xfrm>
            </p:grpSpPr>
            <p:sp>
              <p:nvSpPr>
                <p:cNvPr id="6" name="Oval 5">
                  <a:extLst>
                    <a:ext uri="{FF2B5EF4-FFF2-40B4-BE49-F238E27FC236}">
                      <a16:creationId xmlns:a16="http://schemas.microsoft.com/office/drawing/2014/main" id="{1141272E-7EA0-8320-EC2D-91379C668EC2}"/>
                    </a:ext>
                  </a:extLst>
                </p:cNvPr>
                <p:cNvSpPr/>
                <p:nvPr/>
              </p:nvSpPr>
              <p:spPr>
                <a:xfrm>
                  <a:off x="5952565" y="1146881"/>
                  <a:ext cx="1172772" cy="117277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334470C-0AF7-7692-82C6-6A71FCA81705}"/>
                    </a:ext>
                  </a:extLst>
                </p:cNvPr>
                <p:cNvSpPr/>
                <p:nvPr/>
              </p:nvSpPr>
              <p:spPr>
                <a:xfrm>
                  <a:off x="6673677" y="1044837"/>
                  <a:ext cx="1172772" cy="1045315"/>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917ED39-5648-4536-8F00-1BE6EBF55813}"/>
                        </a:ext>
                      </a:extLst>
                    </p:cNvPr>
                    <p:cNvSpPr/>
                    <p:nvPr/>
                  </p:nvSpPr>
                  <p:spPr>
                    <a:xfrm>
                      <a:off x="5653050" y="1069487"/>
                      <a:ext cx="407994" cy="242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8" name="Rectangle 7">
                      <a:extLst>
                        <a:ext uri="{FF2B5EF4-FFF2-40B4-BE49-F238E27FC236}">
                          <a16:creationId xmlns:a16="http://schemas.microsoft.com/office/drawing/2014/main" id="{43BF4710-E13A-784F-B1A9-AC8E0B06ECBE}"/>
                        </a:ext>
                      </a:extLst>
                    </p:cNvPr>
                    <p:cNvSpPr>
                      <a:spLocks noRot="1" noChangeAspect="1" noMove="1" noResize="1" noEditPoints="1" noAdjustHandles="1" noChangeArrowheads="1" noChangeShapeType="1" noTextEdit="1"/>
                    </p:cNvSpPr>
                    <p:nvPr/>
                  </p:nvSpPr>
                  <p:spPr>
                    <a:xfrm>
                      <a:off x="5653050" y="1069487"/>
                      <a:ext cx="407994" cy="2427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022C0B0-523E-CE5E-0FF6-8BA428882EA6}"/>
                        </a:ext>
                      </a:extLst>
                    </p:cNvPr>
                    <p:cNvSpPr/>
                    <p:nvPr/>
                  </p:nvSpPr>
                  <p:spPr>
                    <a:xfrm>
                      <a:off x="7649084" y="851852"/>
                      <a:ext cx="407994" cy="3194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C00000"/>
                                </a:solidFill>
                                <a:latin typeface="Cambria Math" panose="02040503050406030204" pitchFamily="18" charset="0"/>
                                <a:ea typeface="Helvetica" charset="0"/>
                                <a:cs typeface="Helvetica" charset="0"/>
                              </a:rPr>
                              <m:t>𝐵</m:t>
                            </m:r>
                          </m:oMath>
                        </m:oMathPara>
                      </a14:m>
                      <a:endParaRPr lang="en-US" sz="4400" dirty="0">
                        <a:solidFill>
                          <a:srgbClr val="C00000"/>
                        </a:solidFill>
                      </a:endParaRPr>
                    </a:p>
                  </p:txBody>
                </p:sp>
              </mc:Choice>
              <mc:Fallback xmlns="">
                <p:sp>
                  <p:nvSpPr>
                    <p:cNvPr id="9" name="Rectangle 8">
                      <a:extLst>
                        <a:ext uri="{FF2B5EF4-FFF2-40B4-BE49-F238E27FC236}">
                          <a16:creationId xmlns:a16="http://schemas.microsoft.com/office/drawing/2014/main" id="{E580A746-0E01-6B46-B884-D295132108CC}"/>
                        </a:ext>
                      </a:extLst>
                    </p:cNvPr>
                    <p:cNvSpPr>
                      <a:spLocks noRot="1" noChangeAspect="1" noMove="1" noResize="1" noEditPoints="1" noAdjustHandles="1" noChangeArrowheads="1" noChangeShapeType="1" noTextEdit="1"/>
                    </p:cNvSpPr>
                    <p:nvPr/>
                  </p:nvSpPr>
                  <p:spPr>
                    <a:xfrm>
                      <a:off x="7649084" y="851852"/>
                      <a:ext cx="407994" cy="319422"/>
                    </a:xfrm>
                    <a:prstGeom prst="rect">
                      <a:avLst/>
                    </a:prstGeom>
                    <a:blipFill>
                      <a:blip r:embed="rId6"/>
                      <a:stretch>
                        <a:fillRect/>
                      </a:stretch>
                    </a:blipFill>
                  </p:spPr>
                  <p:txBody>
                    <a:bodyPr/>
                    <a:lstStyle/>
                    <a:p>
                      <a:r>
                        <a:rPr lang="en-US">
                          <a:noFill/>
                        </a:rPr>
                        <a:t> </a:t>
                      </a:r>
                    </a:p>
                  </p:txBody>
                </p:sp>
              </mc:Fallback>
            </mc:AlternateContent>
          </p:grpSp>
          <p:sp>
            <p:nvSpPr>
              <p:cNvPr id="16" name="Oval 15">
                <a:extLst>
                  <a:ext uri="{FF2B5EF4-FFF2-40B4-BE49-F238E27FC236}">
                    <a16:creationId xmlns:a16="http://schemas.microsoft.com/office/drawing/2014/main" id="{7EC8B996-0692-B6F0-590E-C3C8AE542178}"/>
                  </a:ext>
                </a:extLst>
              </p:cNvPr>
              <p:cNvSpPr/>
              <p:nvPr/>
            </p:nvSpPr>
            <p:spPr>
              <a:xfrm>
                <a:off x="2216231" y="3049525"/>
                <a:ext cx="2750042" cy="2551888"/>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CC0AD26-3F6B-C577-576D-170A57C1ABF0}"/>
                    </a:ext>
                  </a:extLst>
                </p:cNvPr>
                <p:cNvSpPr/>
                <p:nvPr/>
              </p:nvSpPr>
              <p:spPr>
                <a:xfrm>
                  <a:off x="4764143" y="4325469"/>
                  <a:ext cx="982797"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𝐶</m:t>
                        </m:r>
                      </m:oMath>
                    </m:oMathPara>
                  </a14:m>
                  <a:endParaRPr lang="en-US" sz="3200" dirty="0">
                    <a:solidFill>
                      <a:srgbClr val="C00000"/>
                    </a:solidFill>
                  </a:endParaRPr>
                </a:p>
              </p:txBody>
            </p:sp>
          </mc:Choice>
          <mc:Fallback xmlns="">
            <p:sp>
              <p:nvSpPr>
                <p:cNvPr id="17" name="Rectangle 16">
                  <a:extLst>
                    <a:ext uri="{FF2B5EF4-FFF2-40B4-BE49-F238E27FC236}">
                      <a16:creationId xmlns:a16="http://schemas.microsoft.com/office/drawing/2014/main" id="{E23741D3-1156-A649-B370-BCCA32CD0B0B}"/>
                    </a:ext>
                  </a:extLst>
                </p:cNvPr>
                <p:cNvSpPr>
                  <a:spLocks noRot="1" noChangeAspect="1" noMove="1" noResize="1" noEditPoints="1" noAdjustHandles="1" noChangeArrowheads="1" noChangeShapeType="1" noTextEdit="1"/>
                </p:cNvSpPr>
                <p:nvPr/>
              </p:nvSpPr>
              <p:spPr>
                <a:xfrm>
                  <a:off x="4764143" y="4325469"/>
                  <a:ext cx="982797" cy="584775"/>
                </a:xfrm>
                <a:prstGeom prst="rect">
                  <a:avLst/>
                </a:prstGeom>
                <a:blipFill>
                  <a:blip r:embed="rId7"/>
                  <a:stretch>
                    <a:fillRect b="-150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CFFCC072-62C0-7271-9F36-6149E9CD79A3}"/>
                </a:ext>
              </a:extLst>
            </p:cNvPr>
            <p:cNvSpPr txBox="1"/>
            <p:nvPr/>
          </p:nvSpPr>
          <p:spPr>
            <a:xfrm>
              <a:off x="5053581" y="4820857"/>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FCF04B4-C123-794D-3071-11841C6F8C10}"/>
                  </a:ext>
                </a:extLst>
              </p:cNvPr>
              <p:cNvSpPr txBox="1"/>
              <p:nvPr/>
            </p:nvSpPr>
            <p:spPr>
              <a:xfrm>
                <a:off x="7084979" y="960548"/>
                <a:ext cx="2688621" cy="341632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b="0" i="1" smtClean="0">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𝐴</m:t>
                          </m:r>
                        </m:e>
                      </m:d>
                      <m:r>
                        <a:rPr lang="en-US" sz="2400" b="0" i="1" smtClean="0">
                          <a:solidFill>
                            <a:schemeClr val="accent1"/>
                          </a:solidFill>
                          <a:latin typeface="Cambria Math" panose="02040503050406030204" pitchFamily="18" charset="0"/>
                          <a:ea typeface="Helvetica" charset="0"/>
                          <a:cs typeface="Helvetica" charset="0"/>
                        </a:rPr>
                        <m:t>=43 </m:t>
                      </m:r>
                    </m:oMath>
                  </m:oMathPara>
                </a14:m>
                <a:endParaRPr lang="en-US" sz="2400" b="0" dirty="0">
                  <a:solidFill>
                    <a:schemeClr val="accent1"/>
                  </a:solidFill>
                  <a:latin typeface="Candara" panose="020E0502030303020204" pitchFamily="34"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smtClean="0">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𝐵</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20</m:t>
                      </m:r>
                      <m:r>
                        <a:rPr lang="en-US" sz="2400" i="1">
                          <a:solidFill>
                            <a:schemeClr val="accent1"/>
                          </a:solidFill>
                          <a:latin typeface="Cambria Math" panose="02040503050406030204" pitchFamily="18" charset="0"/>
                          <a:ea typeface="Helvetica" charset="0"/>
                          <a:cs typeface="Helvetica" charset="0"/>
                        </a:rPr>
                        <m:t> </m:t>
                      </m:r>
                    </m:oMath>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𝐶</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35</m:t>
                      </m:r>
                      <m:r>
                        <a:rPr lang="en-US" sz="2400" i="1">
                          <a:solidFill>
                            <a:schemeClr val="accent1"/>
                          </a:solidFill>
                          <a:latin typeface="Cambria Math" panose="02040503050406030204" pitchFamily="18" charset="0"/>
                          <a:ea typeface="Helvetica" charset="0"/>
                          <a:cs typeface="Helvetica" charset="0"/>
                        </a:rPr>
                        <m:t> </m:t>
                      </m:r>
                    </m:oMath>
                  </m:oMathPara>
                </a14:m>
                <a:endParaRPr lang="en-US" sz="2400" dirty="0">
                  <a:solidFill>
                    <a:schemeClr val="accent1"/>
                  </a:solidFill>
                  <a:latin typeface="Candara" panose="020E0502030303020204" pitchFamily="34"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smtClean="0">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𝐵</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7</m:t>
                      </m:r>
                      <m:r>
                        <a:rPr lang="en-US" sz="2400" i="1" smtClean="0">
                          <a:solidFill>
                            <a:schemeClr val="accent1"/>
                          </a:solidFill>
                          <a:latin typeface="Cambria Math" panose="02040503050406030204" pitchFamily="18" charset="0"/>
                          <a:ea typeface="Helvetica" charset="0"/>
                          <a:cs typeface="Helvetica" charset="0"/>
                        </a:rPr>
                        <m:t> </m:t>
                      </m:r>
                    </m:oMath>
                  </m:oMathPara>
                </a14:m>
                <a:endParaRPr lang="en-US" sz="2400" i="1" dirty="0">
                  <a:solidFill>
                    <a:schemeClr val="accent1"/>
                  </a:solidFill>
                  <a:latin typeface="Cambria Math" panose="02040503050406030204" pitchFamily="18"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𝐴</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16</m:t>
                      </m:r>
                    </m:oMath>
                  </m:oMathPara>
                </a14:m>
                <a:endParaRPr lang="en-US" sz="2400" i="1" dirty="0">
                  <a:solidFill>
                    <a:schemeClr val="accent1"/>
                  </a:solidFill>
                  <a:latin typeface="Cambria Math" panose="02040503050406030204" pitchFamily="18" charset="0"/>
                  <a:ea typeface="Helvetica" charset="0"/>
                  <a:cs typeface="Helvetica" charset="0"/>
                </a:endParaRPr>
              </a:p>
              <a:p>
                <a14:m>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11</m:t>
                    </m:r>
                  </m:oMath>
                </a14:m>
                <a:r>
                  <a:rPr lang="en-US" sz="2400" i="1" dirty="0">
                    <a:solidFill>
                      <a:schemeClr val="accent1"/>
                    </a:solidFill>
                    <a:latin typeface="Cambria Math" panose="02040503050406030204" pitchFamily="18" charset="0"/>
                    <a:ea typeface="Helvetica" charset="0"/>
                    <a:cs typeface="Helvetica" charset="0"/>
                  </a:rPr>
                  <a:t> </a:t>
                </a: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i="1">
                              <a:solidFill>
                                <a:schemeClr val="accent1"/>
                              </a:solidFill>
                              <a:latin typeface="Cambria Math" panose="02040503050406030204" pitchFamily="18" charset="0"/>
                              <a:ea typeface="Helvetica"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i="1">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4</m:t>
                      </m:r>
                    </m:oMath>
                  </m:oMathPara>
                </a14:m>
                <a:endParaRPr lang="en-US" sz="2400" i="1" dirty="0">
                  <a:solidFill>
                    <a:schemeClr val="accent1"/>
                  </a:solidFill>
                  <a:latin typeface="Cambria Math" panose="02040503050406030204" pitchFamily="18"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smtClean="0">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 ???</m:t>
                      </m:r>
                      <m:r>
                        <a:rPr lang="en-US" sz="2400" i="1">
                          <a:solidFill>
                            <a:schemeClr val="accent1"/>
                          </a:solidFill>
                          <a:latin typeface="Cambria Math" panose="02040503050406030204" pitchFamily="18" charset="0"/>
                          <a:ea typeface="Helvetica" charset="0"/>
                          <a:cs typeface="Helvetica" charset="0"/>
                        </a:rPr>
                        <m:t> </m:t>
                      </m:r>
                    </m:oMath>
                  </m:oMathPara>
                </a14:m>
                <a:endParaRPr lang="en-US" sz="2400" dirty="0">
                  <a:solidFill>
                    <a:schemeClr val="accent1"/>
                  </a:solidFill>
                  <a:latin typeface="Candara" panose="020E0502030303020204" pitchFamily="34" charset="0"/>
                  <a:ea typeface="Helvetica" charset="0"/>
                  <a:cs typeface="Helvetica" charset="0"/>
                </a:endParaRPr>
              </a:p>
              <a:p>
                <a:pPr algn="l"/>
                <a:endParaRPr lang="en-US" sz="2400" b="0" dirty="0" err="1">
                  <a:latin typeface="Candara" panose="020E0502030303020204" pitchFamily="34" charset="0"/>
                  <a:ea typeface="Helvetica" charset="0"/>
                  <a:cs typeface="Helvetica" charset="0"/>
                </a:endParaRPr>
              </a:p>
            </p:txBody>
          </p:sp>
        </mc:Choice>
        <mc:Fallback xmlns="">
          <p:sp>
            <p:nvSpPr>
              <p:cNvPr id="15" name="TextBox 14">
                <a:extLst>
                  <a:ext uri="{FF2B5EF4-FFF2-40B4-BE49-F238E27FC236}">
                    <a16:creationId xmlns:a16="http://schemas.microsoft.com/office/drawing/2014/main" id="{1F711303-A5C6-DB4F-AC41-E5D4265444EE}"/>
                  </a:ext>
                </a:extLst>
              </p:cNvPr>
              <p:cNvSpPr txBox="1">
                <a:spLocks noRot="1" noChangeAspect="1" noMove="1" noResize="1" noEditPoints="1" noAdjustHandles="1" noChangeArrowheads="1" noChangeShapeType="1" noTextEdit="1"/>
              </p:cNvSpPr>
              <p:nvPr/>
            </p:nvSpPr>
            <p:spPr>
              <a:xfrm>
                <a:off x="7084979" y="960548"/>
                <a:ext cx="2688621" cy="34163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3AC374D-467D-1136-CB01-5C4230BFB3E7}"/>
                  </a:ext>
                </a:extLst>
              </p:cNvPr>
              <p:cNvSpPr txBox="1"/>
              <p:nvPr/>
            </p:nvSpPr>
            <p:spPr>
              <a:xfrm>
                <a:off x="127178" y="4947532"/>
                <a:ext cx="6197957" cy="1846659"/>
              </a:xfrm>
              <a:prstGeom prst="rect">
                <a:avLst/>
              </a:prstGeom>
              <a:noFill/>
              <a:ln>
                <a:solidFill>
                  <a:srgbClr val="036A18"/>
                </a:solidFill>
                <a:prstDash val="dash"/>
              </a:ln>
            </p:spPr>
            <p:txBody>
              <a:bodyPr wrap="square" lIns="182880" tIns="182880" rIns="182880" bIns="182880" rtlCol="0">
                <a:spAutoFit/>
              </a:bodyPr>
              <a:lstStyle/>
              <a:p>
                <a:r>
                  <a:rPr lang="en-US" sz="2400" b="1" dirty="0">
                    <a:solidFill>
                      <a:srgbClr val="036A18"/>
                    </a:solidFill>
                    <a:ea typeface="Helvetica" charset="0"/>
                    <a:cs typeface="Helvetica" charset="0"/>
                  </a:rPr>
                  <a:t>Fact.</a:t>
                </a:r>
                <a:r>
                  <a:rPr lang="en-US" sz="2400" b="0" i="1" dirty="0">
                    <a:solidFill>
                      <a:srgbClr val="0070C0"/>
                    </a:solidFill>
                    <a:ea typeface="Helvetica" charset="0"/>
                    <a:cs typeface="Helvetica" charset="0"/>
                  </a:rPr>
                  <a:t> </a:t>
                </a:r>
              </a:p>
              <a:p>
                <a:pPr algn="ctr"/>
                <a14:m>
                  <m:oMathPara xmlns:m="http://schemas.openxmlformats.org/officeDocument/2006/math">
                    <m:oMathParaPr>
                      <m:jc m:val="left"/>
                    </m:oMathParaPr>
                    <m:oMath xmlns:m="http://schemas.openxmlformats.org/officeDocument/2006/math">
                      <m:d>
                        <m:dPr>
                          <m:begChr m:val="|"/>
                          <m:endChr m:val="|"/>
                          <m:ctrlPr>
                            <a:rPr lang="en-US" sz="2400" b="0" i="1" smtClean="0">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𝐴</m:t>
                          </m:r>
                          <m:r>
                            <a:rPr lang="en-US" sz="2400" b="0" i="1" smtClean="0">
                              <a:solidFill>
                                <a:srgbClr val="0070C0"/>
                              </a:solidFill>
                              <a:highlight>
                                <a:srgbClr val="FFFF00"/>
                              </a:highlight>
                              <a:latin typeface="Cambria Math" panose="02040503050406030204" pitchFamily="18" charset="0"/>
                              <a:ea typeface="Helvetica" charset="0"/>
                              <a:cs typeface="Helvetica" charset="0"/>
                            </a:rPr>
                            <m:t>∪</m:t>
                          </m:r>
                          <m:r>
                            <a:rPr lang="en-US" sz="2400" b="0" i="1" smtClean="0">
                              <a:solidFill>
                                <a:srgbClr val="0070C0"/>
                              </a:solidFill>
                              <a:highlight>
                                <a:srgbClr val="FFFF00"/>
                              </a:highlight>
                              <a:latin typeface="Cambria Math" panose="02040503050406030204" pitchFamily="18" charset="0"/>
                              <a:ea typeface="Helvetica" charset="0"/>
                              <a:cs typeface="Helvetica" charset="0"/>
                            </a:rPr>
                            <m:t>𝐵</m:t>
                          </m:r>
                          <m:r>
                            <a:rPr lang="en-US" sz="2400" i="1">
                              <a:solidFill>
                                <a:srgbClr val="0070C0"/>
                              </a:solidFill>
                              <a:highlight>
                                <a:srgbClr val="FFFF00"/>
                              </a:highlight>
                              <a:latin typeface="Cambria Math" panose="02040503050406030204" pitchFamily="18" charset="0"/>
                              <a:ea typeface="Helvetica" charset="0"/>
                              <a:cs typeface="Helvetica" charset="0"/>
                            </a:rPr>
                            <m:t>∪</m:t>
                          </m:r>
                          <m:r>
                            <a:rPr lang="en-US" sz="2400" b="0" i="1" smtClean="0">
                              <a:solidFill>
                                <a:srgbClr val="0070C0"/>
                              </a:solidFill>
                              <a:highlight>
                                <a:srgbClr val="FFFF00"/>
                              </a:highlight>
                              <a:latin typeface="Cambria Math" panose="02040503050406030204" pitchFamily="18" charset="0"/>
                              <a:ea typeface="Helvetica" charset="0"/>
                              <a:cs typeface="Helvetica" charset="0"/>
                            </a:rPr>
                            <m:t>𝐶</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𝐴</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𝐵</m:t>
                          </m:r>
                        </m:e>
                      </m:d>
                      <m:r>
                        <a:rPr lang="en-US" sz="2400" i="1">
                          <a:solidFill>
                            <a:srgbClr val="0070C0"/>
                          </a:solidFill>
                          <a:latin typeface="Cambria Math" panose="02040503050406030204" pitchFamily="18" charset="0"/>
                          <a:ea typeface="Helvetica" charset="0"/>
                          <a:cs typeface="Helvetica" charset="0"/>
                        </a:rPr>
                        <m:t>+</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𝐶</m:t>
                          </m:r>
                        </m:e>
                      </m:d>
                    </m:oMath>
                  </m:oMathPara>
                </a14:m>
                <a:br>
                  <a:rPr lang="en-US" sz="2400" i="1" dirty="0">
                    <a:solidFill>
                      <a:srgbClr val="0070C0"/>
                    </a:solidFill>
                    <a:latin typeface="Cambria Math" panose="02040503050406030204" pitchFamily="18" charset="0"/>
                    <a:ea typeface="Helvetica" charset="0"/>
                    <a:cs typeface="Helvetica" charset="0"/>
                  </a:rPr>
                </a:br>
                <a14:m>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                 − </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𝐴</m:t>
                        </m:r>
                        <m:r>
                          <a:rPr lang="en-US" sz="2400" b="0" i="1" smtClean="0">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𝐵</m:t>
                        </m:r>
                      </m:e>
                    </m:d>
                  </m:oMath>
                </a14:m>
                <a:r>
                  <a:rPr lang="en-US" sz="2400" b="0" i="1" dirty="0">
                    <a:solidFill>
                      <a:srgbClr val="0070C0"/>
                    </a:solidFill>
                    <a:latin typeface="Candara" panose="020E0502030303020204" pitchFamily="34" charset="0"/>
                    <a:ea typeface="Helvetica" charset="0"/>
                    <a:cs typeface="Helvetica" charset="0"/>
                  </a:rPr>
                  <a:t> </a:t>
                </a:r>
                <a14:m>
                  <m:oMath xmlns:m="http://schemas.openxmlformats.org/officeDocument/2006/math">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 </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𝐴</m:t>
                        </m:r>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𝐶</m:t>
                        </m:r>
                      </m:e>
                    </m:d>
                    <m:r>
                      <a:rPr lang="en-US" sz="2400" i="1">
                        <a:solidFill>
                          <a:srgbClr val="0070C0"/>
                        </a:solidFill>
                        <a:latin typeface="Cambria Math" panose="02040503050406030204" pitchFamily="18" charset="0"/>
                        <a:ea typeface="Helvetica" charset="0"/>
                        <a:cs typeface="Helvetica" charset="0"/>
                      </a:rPr>
                      <m:t>−</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𝐵</m:t>
                        </m:r>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𝐶</m:t>
                        </m:r>
                      </m:e>
                    </m:d>
                  </m:oMath>
                </a14:m>
                <a:br>
                  <a:rPr lang="en-US" sz="2400" i="1" dirty="0">
                    <a:solidFill>
                      <a:srgbClr val="0070C0"/>
                    </a:solidFill>
                    <a:latin typeface="Candara" panose="020E0502030303020204" pitchFamily="34" charset="0"/>
                    <a:ea typeface="Helvetica" charset="0"/>
                    <a:cs typeface="Helvetica" charset="0"/>
                  </a:rPr>
                </a:br>
                <a14:m>
                  <m:oMathPara xmlns:m="http://schemas.openxmlformats.org/officeDocument/2006/math">
                    <m:oMathParaPr>
                      <m:jc m:val="left"/>
                    </m:oMathParaPr>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                        + </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𝐴</m:t>
                          </m:r>
                          <m:r>
                            <a:rPr lang="en-US" sz="2400"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𝐵</m:t>
                          </m:r>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𝐶</m:t>
                          </m:r>
                        </m:e>
                      </m:d>
                    </m:oMath>
                  </m:oMathPara>
                </a14:m>
                <a:endParaRPr lang="en-US" sz="2400" b="0" i="1" dirty="0">
                  <a:solidFill>
                    <a:srgbClr val="0070C0"/>
                  </a:solidFill>
                  <a:latin typeface="Candara" panose="020E0502030303020204" pitchFamily="34" charset="0"/>
                  <a:ea typeface="Helvetica" charset="0"/>
                  <a:cs typeface="Helvetica" charset="0"/>
                </a:endParaRPr>
              </a:p>
            </p:txBody>
          </p:sp>
        </mc:Choice>
        <mc:Fallback xmlns="">
          <p:sp>
            <p:nvSpPr>
              <p:cNvPr id="11" name="TextBox 10">
                <a:extLst>
                  <a:ext uri="{FF2B5EF4-FFF2-40B4-BE49-F238E27FC236}">
                    <a16:creationId xmlns:a16="http://schemas.microsoft.com/office/drawing/2014/main" id="{53AC374D-467D-1136-CB01-5C4230BFB3E7}"/>
                  </a:ext>
                </a:extLst>
              </p:cNvPr>
              <p:cNvSpPr txBox="1">
                <a:spLocks noRot="1" noChangeAspect="1" noMove="1" noResize="1" noEditPoints="1" noAdjustHandles="1" noChangeArrowheads="1" noChangeShapeType="1" noTextEdit="1"/>
              </p:cNvSpPr>
              <p:nvPr/>
            </p:nvSpPr>
            <p:spPr>
              <a:xfrm>
                <a:off x="127178" y="4947532"/>
                <a:ext cx="6197957" cy="1846659"/>
              </a:xfrm>
              <a:prstGeom prst="rect">
                <a:avLst/>
              </a:prstGeom>
              <a:blipFill>
                <a:blip r:embed="rId8"/>
                <a:stretch>
                  <a:fillRect/>
                </a:stretch>
              </a:blipFill>
              <a:ln>
                <a:solidFill>
                  <a:srgbClr val="036A18"/>
                </a:solidFill>
                <a:prstDash val="dash"/>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F0D51A7-4912-20DF-7639-B35AB9BEC73B}"/>
              </a:ext>
            </a:extLst>
          </p:cNvPr>
          <p:cNvSpPr>
            <a:spLocks noGrp="1"/>
          </p:cNvSpPr>
          <p:nvPr>
            <p:ph type="sldNum" sz="quarter" idx="12"/>
          </p:nvPr>
        </p:nvSpPr>
        <p:spPr/>
        <p:txBody>
          <a:bodyPr/>
          <a:lstStyle/>
          <a:p>
            <a:fld id="{39E65F0E-D8D0-8548-A870-8F1E432EFAAD}" type="slidenum">
              <a:rPr lang="en-US" smtClean="0"/>
              <a:pPr/>
              <a:t>47</a:t>
            </a:fld>
            <a:endParaRPr lang="en-US" dirty="0"/>
          </a:p>
        </p:txBody>
      </p:sp>
      <p:sp>
        <p:nvSpPr>
          <p:cNvPr id="20" name="Oval 19" descr="an element in A\(B U C)">
            <a:extLst>
              <a:ext uri="{FF2B5EF4-FFF2-40B4-BE49-F238E27FC236}">
                <a16:creationId xmlns:a16="http://schemas.microsoft.com/office/drawing/2014/main" id="{6688528A-793F-DD1B-0EE5-599AF0112BB0}"/>
              </a:ext>
            </a:extLst>
          </p:cNvPr>
          <p:cNvSpPr/>
          <p:nvPr/>
        </p:nvSpPr>
        <p:spPr>
          <a:xfrm>
            <a:off x="2503098" y="2562517"/>
            <a:ext cx="271849" cy="31644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11599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F2E9F-89E7-367C-381B-EA7178045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9DB5A-DA46-FEFE-71A4-901E371628A0}"/>
              </a:ext>
            </a:extLst>
          </p:cNvPr>
          <p:cNvSpPr>
            <a:spLocks noGrp="1"/>
          </p:cNvSpPr>
          <p:nvPr>
            <p:ph type="title"/>
          </p:nvPr>
        </p:nvSpPr>
        <p:spPr/>
        <p:txBody>
          <a:bodyPr/>
          <a:lstStyle/>
          <a:p>
            <a:r>
              <a:rPr lang="en-US" dirty="0"/>
              <a:t>Inclusion-Exclusion (3 sets) – example 2</a:t>
            </a:r>
          </a:p>
        </p:txBody>
      </p:sp>
      <p:sp>
        <p:nvSpPr>
          <p:cNvPr id="3" name="TextBox 2">
            <a:extLst>
              <a:ext uri="{FF2B5EF4-FFF2-40B4-BE49-F238E27FC236}">
                <a16:creationId xmlns:a16="http://schemas.microsoft.com/office/drawing/2014/main" id="{ABA909F5-E64C-8951-63AE-C020FDF083FA}"/>
              </a:ext>
            </a:extLst>
          </p:cNvPr>
          <p:cNvSpPr txBox="1"/>
          <p:nvPr/>
        </p:nvSpPr>
        <p:spPr>
          <a:xfrm>
            <a:off x="609600" y="1048437"/>
            <a:ext cx="9226731" cy="584775"/>
          </a:xfrm>
          <a:prstGeom prst="rect">
            <a:avLst/>
          </a:prstGeom>
          <a:noFill/>
        </p:spPr>
        <p:txBody>
          <a:bodyPr wrap="square" rtlCol="0">
            <a:spAutoFit/>
          </a:bodyPr>
          <a:lstStyle/>
          <a:p>
            <a:pPr algn="l"/>
            <a:r>
              <a:rPr lang="en-US" sz="3200" b="0" dirty="0">
                <a:latin typeface="Candara" panose="020E0502030303020204" pitchFamily="34" charset="0"/>
                <a:ea typeface="Helvetica" charset="0"/>
                <a:cs typeface="Helvetica" charset="0"/>
              </a:rPr>
              <a:t>What if there are three sets?</a:t>
            </a:r>
          </a:p>
        </p:txBody>
      </p:sp>
      <p:grpSp>
        <p:nvGrpSpPr>
          <p:cNvPr id="19" name="Group 18" descr="picture of 3 sets with their overlaps: set A - people who like ice cream, set B people - people who like doughnuts, set C people - people who like cake">
            <a:extLst>
              <a:ext uri="{FF2B5EF4-FFF2-40B4-BE49-F238E27FC236}">
                <a16:creationId xmlns:a16="http://schemas.microsoft.com/office/drawing/2014/main" id="{42BC91EE-3896-C186-201C-02DD9CF30BDC}"/>
              </a:ext>
            </a:extLst>
          </p:cNvPr>
          <p:cNvGrpSpPr/>
          <p:nvPr/>
        </p:nvGrpSpPr>
        <p:grpSpPr>
          <a:xfrm>
            <a:off x="1357114" y="1205094"/>
            <a:ext cx="5084383" cy="3721970"/>
            <a:chOff x="588723" y="1268041"/>
            <a:chExt cx="5926581" cy="4383813"/>
          </a:xfrm>
        </p:grpSpPr>
        <p:sp>
          <p:nvSpPr>
            <p:cNvPr id="13" name="TextBox 12">
              <a:extLst>
                <a:ext uri="{FF2B5EF4-FFF2-40B4-BE49-F238E27FC236}">
                  <a16:creationId xmlns:a16="http://schemas.microsoft.com/office/drawing/2014/main" id="{9E0A007B-3EB3-8280-BB89-7ABACB2ED802}"/>
                </a:ext>
              </a:extLst>
            </p:cNvPr>
            <p:cNvSpPr txBox="1"/>
            <p:nvPr/>
          </p:nvSpPr>
          <p:spPr>
            <a:xfrm>
              <a:off x="600877" y="2451343"/>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sp>
          <p:nvSpPr>
            <p:cNvPr id="14" name="TextBox 13">
              <a:extLst>
                <a:ext uri="{FF2B5EF4-FFF2-40B4-BE49-F238E27FC236}">
                  <a16:creationId xmlns:a16="http://schemas.microsoft.com/office/drawing/2014/main" id="{34C531C4-9E43-666B-EF60-9F22654CEA0B}"/>
                </a:ext>
              </a:extLst>
            </p:cNvPr>
            <p:cNvSpPr txBox="1"/>
            <p:nvPr/>
          </p:nvSpPr>
          <p:spPr>
            <a:xfrm>
              <a:off x="5680617" y="1897411"/>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grpSp>
          <p:nvGrpSpPr>
            <p:cNvPr id="12" name="Group 11">
              <a:extLst>
                <a:ext uri="{FF2B5EF4-FFF2-40B4-BE49-F238E27FC236}">
                  <a16:creationId xmlns:a16="http://schemas.microsoft.com/office/drawing/2014/main" id="{C48D811D-D3EA-EEF1-6048-6893580BB977}"/>
                </a:ext>
              </a:extLst>
            </p:cNvPr>
            <p:cNvGrpSpPr/>
            <p:nvPr/>
          </p:nvGrpSpPr>
          <p:grpSpPr>
            <a:xfrm>
              <a:off x="588723" y="1268041"/>
              <a:ext cx="5790944" cy="4333372"/>
              <a:chOff x="588723" y="1268041"/>
              <a:chExt cx="5790944" cy="4333372"/>
            </a:xfrm>
          </p:grpSpPr>
          <p:grpSp>
            <p:nvGrpSpPr>
              <p:cNvPr id="5" name="Group 4">
                <a:extLst>
                  <a:ext uri="{FF2B5EF4-FFF2-40B4-BE49-F238E27FC236}">
                    <a16:creationId xmlns:a16="http://schemas.microsoft.com/office/drawing/2014/main" id="{5DEC4FEB-48B0-9E76-4866-93EAD9BE88C5}"/>
                  </a:ext>
                </a:extLst>
              </p:cNvPr>
              <p:cNvGrpSpPr/>
              <p:nvPr/>
            </p:nvGrpSpPr>
            <p:grpSpPr>
              <a:xfrm>
                <a:off x="588723" y="1268041"/>
                <a:ext cx="5790944" cy="3535713"/>
                <a:chOff x="5653050" y="851852"/>
                <a:chExt cx="2404028" cy="1467801"/>
              </a:xfrm>
            </p:grpSpPr>
            <p:sp>
              <p:nvSpPr>
                <p:cNvPr id="6" name="Oval 5">
                  <a:extLst>
                    <a:ext uri="{FF2B5EF4-FFF2-40B4-BE49-F238E27FC236}">
                      <a16:creationId xmlns:a16="http://schemas.microsoft.com/office/drawing/2014/main" id="{69ED42B8-A935-515B-DB54-1721728FB478}"/>
                    </a:ext>
                  </a:extLst>
                </p:cNvPr>
                <p:cNvSpPr/>
                <p:nvPr/>
              </p:nvSpPr>
              <p:spPr>
                <a:xfrm>
                  <a:off x="5952565" y="1146881"/>
                  <a:ext cx="1172772" cy="117277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8F607F7-9D10-3FDD-DD00-ECAB086D3450}"/>
                    </a:ext>
                  </a:extLst>
                </p:cNvPr>
                <p:cNvSpPr/>
                <p:nvPr/>
              </p:nvSpPr>
              <p:spPr>
                <a:xfrm>
                  <a:off x="6673677" y="1044837"/>
                  <a:ext cx="1172772" cy="1045315"/>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8FBDBDB-0317-D952-2F6B-6C29B3EFCCF8}"/>
                        </a:ext>
                      </a:extLst>
                    </p:cNvPr>
                    <p:cNvSpPr/>
                    <p:nvPr/>
                  </p:nvSpPr>
                  <p:spPr>
                    <a:xfrm>
                      <a:off x="5653050" y="1069487"/>
                      <a:ext cx="407994" cy="242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8" name="Rectangle 7">
                      <a:extLst>
                        <a:ext uri="{FF2B5EF4-FFF2-40B4-BE49-F238E27FC236}">
                          <a16:creationId xmlns:a16="http://schemas.microsoft.com/office/drawing/2014/main" id="{43BF4710-E13A-784F-B1A9-AC8E0B06ECBE}"/>
                        </a:ext>
                      </a:extLst>
                    </p:cNvPr>
                    <p:cNvSpPr>
                      <a:spLocks noRot="1" noChangeAspect="1" noMove="1" noResize="1" noEditPoints="1" noAdjustHandles="1" noChangeArrowheads="1" noChangeShapeType="1" noTextEdit="1"/>
                    </p:cNvSpPr>
                    <p:nvPr/>
                  </p:nvSpPr>
                  <p:spPr>
                    <a:xfrm>
                      <a:off x="5653050" y="1069487"/>
                      <a:ext cx="407994" cy="2427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AC80E9A-586D-28AC-78BE-438EE64FD087}"/>
                        </a:ext>
                      </a:extLst>
                    </p:cNvPr>
                    <p:cNvSpPr/>
                    <p:nvPr/>
                  </p:nvSpPr>
                  <p:spPr>
                    <a:xfrm>
                      <a:off x="7649084" y="851852"/>
                      <a:ext cx="407994" cy="3194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C00000"/>
                                </a:solidFill>
                                <a:latin typeface="Cambria Math" panose="02040503050406030204" pitchFamily="18" charset="0"/>
                                <a:ea typeface="Helvetica" charset="0"/>
                                <a:cs typeface="Helvetica" charset="0"/>
                              </a:rPr>
                              <m:t>𝐵</m:t>
                            </m:r>
                          </m:oMath>
                        </m:oMathPara>
                      </a14:m>
                      <a:endParaRPr lang="en-US" sz="4400" dirty="0">
                        <a:solidFill>
                          <a:srgbClr val="C00000"/>
                        </a:solidFill>
                      </a:endParaRPr>
                    </a:p>
                  </p:txBody>
                </p:sp>
              </mc:Choice>
              <mc:Fallback xmlns="">
                <p:sp>
                  <p:nvSpPr>
                    <p:cNvPr id="9" name="Rectangle 8">
                      <a:extLst>
                        <a:ext uri="{FF2B5EF4-FFF2-40B4-BE49-F238E27FC236}">
                          <a16:creationId xmlns:a16="http://schemas.microsoft.com/office/drawing/2014/main" id="{E580A746-0E01-6B46-B884-D295132108CC}"/>
                        </a:ext>
                      </a:extLst>
                    </p:cNvPr>
                    <p:cNvSpPr>
                      <a:spLocks noRot="1" noChangeAspect="1" noMove="1" noResize="1" noEditPoints="1" noAdjustHandles="1" noChangeArrowheads="1" noChangeShapeType="1" noTextEdit="1"/>
                    </p:cNvSpPr>
                    <p:nvPr/>
                  </p:nvSpPr>
                  <p:spPr>
                    <a:xfrm>
                      <a:off x="7649084" y="851852"/>
                      <a:ext cx="407994" cy="319422"/>
                    </a:xfrm>
                    <a:prstGeom prst="rect">
                      <a:avLst/>
                    </a:prstGeom>
                    <a:blipFill>
                      <a:blip r:embed="rId6"/>
                      <a:stretch>
                        <a:fillRect/>
                      </a:stretch>
                    </a:blipFill>
                  </p:spPr>
                  <p:txBody>
                    <a:bodyPr/>
                    <a:lstStyle/>
                    <a:p>
                      <a:r>
                        <a:rPr lang="en-US">
                          <a:noFill/>
                        </a:rPr>
                        <a:t> </a:t>
                      </a:r>
                    </a:p>
                  </p:txBody>
                </p:sp>
              </mc:Fallback>
            </mc:AlternateContent>
          </p:grpSp>
          <p:sp>
            <p:nvSpPr>
              <p:cNvPr id="16" name="Oval 15">
                <a:extLst>
                  <a:ext uri="{FF2B5EF4-FFF2-40B4-BE49-F238E27FC236}">
                    <a16:creationId xmlns:a16="http://schemas.microsoft.com/office/drawing/2014/main" id="{41FE9813-9B7D-7074-F28F-3AB8C6586380}"/>
                  </a:ext>
                </a:extLst>
              </p:cNvPr>
              <p:cNvSpPr/>
              <p:nvPr/>
            </p:nvSpPr>
            <p:spPr>
              <a:xfrm>
                <a:off x="2216231" y="3049525"/>
                <a:ext cx="2750042" cy="2551888"/>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CCEA8F5-6FB0-C7F9-4DFD-FFA16F930E6D}"/>
                    </a:ext>
                  </a:extLst>
                </p:cNvPr>
                <p:cNvSpPr/>
                <p:nvPr/>
              </p:nvSpPr>
              <p:spPr>
                <a:xfrm>
                  <a:off x="4764143" y="4325469"/>
                  <a:ext cx="982797"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𝐶</m:t>
                        </m:r>
                      </m:oMath>
                    </m:oMathPara>
                  </a14:m>
                  <a:endParaRPr lang="en-US" sz="3200" dirty="0">
                    <a:solidFill>
                      <a:srgbClr val="C00000"/>
                    </a:solidFill>
                  </a:endParaRPr>
                </a:p>
              </p:txBody>
            </p:sp>
          </mc:Choice>
          <mc:Fallback xmlns="">
            <p:sp>
              <p:nvSpPr>
                <p:cNvPr id="17" name="Rectangle 16">
                  <a:extLst>
                    <a:ext uri="{FF2B5EF4-FFF2-40B4-BE49-F238E27FC236}">
                      <a16:creationId xmlns:a16="http://schemas.microsoft.com/office/drawing/2014/main" id="{E23741D3-1156-A649-B370-BCCA32CD0B0B}"/>
                    </a:ext>
                  </a:extLst>
                </p:cNvPr>
                <p:cNvSpPr>
                  <a:spLocks noRot="1" noChangeAspect="1" noMove="1" noResize="1" noEditPoints="1" noAdjustHandles="1" noChangeArrowheads="1" noChangeShapeType="1" noTextEdit="1"/>
                </p:cNvSpPr>
                <p:nvPr/>
              </p:nvSpPr>
              <p:spPr>
                <a:xfrm>
                  <a:off x="4764143" y="4325469"/>
                  <a:ext cx="982797" cy="584775"/>
                </a:xfrm>
                <a:prstGeom prst="rect">
                  <a:avLst/>
                </a:prstGeom>
                <a:blipFill>
                  <a:blip r:embed="rId7"/>
                  <a:stretch>
                    <a:fillRect b="-150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320F81D3-F6CA-ADBB-13B1-69109776AB64}"/>
                </a:ext>
              </a:extLst>
            </p:cNvPr>
            <p:cNvSpPr txBox="1"/>
            <p:nvPr/>
          </p:nvSpPr>
          <p:spPr>
            <a:xfrm>
              <a:off x="5053581" y="4820857"/>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3FB181C-8C96-AF16-AB1F-0EB9F7E2E262}"/>
                  </a:ext>
                </a:extLst>
              </p:cNvPr>
              <p:cNvSpPr txBox="1"/>
              <p:nvPr/>
            </p:nvSpPr>
            <p:spPr>
              <a:xfrm>
                <a:off x="7084979" y="960548"/>
                <a:ext cx="2688621" cy="341632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b="0" i="1" smtClean="0">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𝐴</m:t>
                          </m:r>
                        </m:e>
                      </m:d>
                      <m:r>
                        <a:rPr lang="en-US" sz="2400" b="0" i="1" smtClean="0">
                          <a:solidFill>
                            <a:schemeClr val="accent1"/>
                          </a:solidFill>
                          <a:latin typeface="Cambria Math" panose="02040503050406030204" pitchFamily="18" charset="0"/>
                          <a:ea typeface="Helvetica" charset="0"/>
                          <a:cs typeface="Helvetica" charset="0"/>
                        </a:rPr>
                        <m:t>=43 </m:t>
                      </m:r>
                    </m:oMath>
                  </m:oMathPara>
                </a14:m>
                <a:endParaRPr lang="en-US" sz="2400" b="0" dirty="0">
                  <a:solidFill>
                    <a:schemeClr val="accent1"/>
                  </a:solidFill>
                  <a:latin typeface="Candara" panose="020E0502030303020204" pitchFamily="34"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smtClean="0">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𝐵</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20</m:t>
                      </m:r>
                      <m:r>
                        <a:rPr lang="en-US" sz="2400" i="1">
                          <a:solidFill>
                            <a:schemeClr val="accent1"/>
                          </a:solidFill>
                          <a:latin typeface="Cambria Math" panose="02040503050406030204" pitchFamily="18" charset="0"/>
                          <a:ea typeface="Helvetica" charset="0"/>
                          <a:cs typeface="Helvetica" charset="0"/>
                        </a:rPr>
                        <m:t> </m:t>
                      </m:r>
                    </m:oMath>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𝐶</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35</m:t>
                      </m:r>
                      <m:r>
                        <a:rPr lang="en-US" sz="2400" i="1">
                          <a:solidFill>
                            <a:schemeClr val="accent1"/>
                          </a:solidFill>
                          <a:latin typeface="Cambria Math" panose="02040503050406030204" pitchFamily="18" charset="0"/>
                          <a:ea typeface="Helvetica" charset="0"/>
                          <a:cs typeface="Helvetica" charset="0"/>
                        </a:rPr>
                        <m:t> </m:t>
                      </m:r>
                    </m:oMath>
                  </m:oMathPara>
                </a14:m>
                <a:endParaRPr lang="en-US" sz="2400" dirty="0">
                  <a:solidFill>
                    <a:schemeClr val="accent1"/>
                  </a:solidFill>
                  <a:latin typeface="Candara" panose="020E0502030303020204" pitchFamily="34"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smtClean="0">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𝐵</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7</m:t>
                      </m:r>
                      <m:r>
                        <a:rPr lang="en-US" sz="2400" i="1" smtClean="0">
                          <a:solidFill>
                            <a:schemeClr val="accent1"/>
                          </a:solidFill>
                          <a:latin typeface="Cambria Math" panose="02040503050406030204" pitchFamily="18" charset="0"/>
                          <a:ea typeface="Helvetica" charset="0"/>
                          <a:cs typeface="Helvetica" charset="0"/>
                        </a:rPr>
                        <m:t> </m:t>
                      </m:r>
                    </m:oMath>
                  </m:oMathPara>
                </a14:m>
                <a:endParaRPr lang="en-US" sz="2400" i="1" dirty="0">
                  <a:solidFill>
                    <a:schemeClr val="accent1"/>
                  </a:solidFill>
                  <a:latin typeface="Cambria Math" panose="02040503050406030204" pitchFamily="18"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𝐴</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16</m:t>
                      </m:r>
                    </m:oMath>
                  </m:oMathPara>
                </a14:m>
                <a:endParaRPr lang="en-US" sz="2400" i="1" dirty="0">
                  <a:solidFill>
                    <a:schemeClr val="accent1"/>
                  </a:solidFill>
                  <a:latin typeface="Cambria Math" panose="02040503050406030204" pitchFamily="18" charset="0"/>
                  <a:ea typeface="Helvetica" charset="0"/>
                  <a:cs typeface="Helvetica" charset="0"/>
                </a:endParaRPr>
              </a:p>
              <a:p>
                <a14:m>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11</m:t>
                    </m:r>
                  </m:oMath>
                </a14:m>
                <a:r>
                  <a:rPr lang="en-US" sz="2400" i="1" dirty="0">
                    <a:solidFill>
                      <a:schemeClr val="accent1"/>
                    </a:solidFill>
                    <a:latin typeface="Cambria Math" panose="02040503050406030204" pitchFamily="18" charset="0"/>
                    <a:ea typeface="Helvetica" charset="0"/>
                    <a:cs typeface="Helvetica" charset="0"/>
                  </a:rPr>
                  <a:t> </a:t>
                </a: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i="1">
                              <a:solidFill>
                                <a:schemeClr val="accent1"/>
                              </a:solidFill>
                              <a:latin typeface="Cambria Math" panose="02040503050406030204" pitchFamily="18" charset="0"/>
                              <a:ea typeface="Helvetica"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i="1">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4</m:t>
                      </m:r>
                    </m:oMath>
                  </m:oMathPara>
                </a14:m>
                <a:endParaRPr lang="en-US" sz="2400" i="1" dirty="0">
                  <a:solidFill>
                    <a:schemeClr val="accent1"/>
                  </a:solidFill>
                  <a:latin typeface="Cambria Math" panose="02040503050406030204" pitchFamily="18"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smtClean="0">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 ???</m:t>
                      </m:r>
                      <m:r>
                        <a:rPr lang="en-US" sz="2400" i="1">
                          <a:solidFill>
                            <a:schemeClr val="accent1"/>
                          </a:solidFill>
                          <a:latin typeface="Cambria Math" panose="02040503050406030204" pitchFamily="18" charset="0"/>
                          <a:ea typeface="Helvetica" charset="0"/>
                          <a:cs typeface="Helvetica" charset="0"/>
                        </a:rPr>
                        <m:t> </m:t>
                      </m:r>
                    </m:oMath>
                  </m:oMathPara>
                </a14:m>
                <a:endParaRPr lang="en-US" sz="2400" dirty="0">
                  <a:solidFill>
                    <a:schemeClr val="accent1"/>
                  </a:solidFill>
                  <a:latin typeface="Candara" panose="020E0502030303020204" pitchFamily="34" charset="0"/>
                  <a:ea typeface="Helvetica" charset="0"/>
                  <a:cs typeface="Helvetica" charset="0"/>
                </a:endParaRPr>
              </a:p>
              <a:p>
                <a:pPr algn="l"/>
                <a:endParaRPr lang="en-US" sz="2400" b="0" dirty="0" err="1">
                  <a:latin typeface="Candara" panose="020E0502030303020204" pitchFamily="34" charset="0"/>
                  <a:ea typeface="Helvetica" charset="0"/>
                  <a:cs typeface="Helvetica" charset="0"/>
                </a:endParaRPr>
              </a:p>
            </p:txBody>
          </p:sp>
        </mc:Choice>
        <mc:Fallback xmlns="">
          <p:sp>
            <p:nvSpPr>
              <p:cNvPr id="15" name="TextBox 14">
                <a:extLst>
                  <a:ext uri="{FF2B5EF4-FFF2-40B4-BE49-F238E27FC236}">
                    <a16:creationId xmlns:a16="http://schemas.microsoft.com/office/drawing/2014/main" id="{1F711303-A5C6-DB4F-AC41-E5D4265444EE}"/>
                  </a:ext>
                </a:extLst>
              </p:cNvPr>
              <p:cNvSpPr txBox="1">
                <a:spLocks noRot="1" noChangeAspect="1" noMove="1" noResize="1" noEditPoints="1" noAdjustHandles="1" noChangeArrowheads="1" noChangeShapeType="1" noTextEdit="1"/>
              </p:cNvSpPr>
              <p:nvPr/>
            </p:nvSpPr>
            <p:spPr>
              <a:xfrm>
                <a:off x="7084979" y="960548"/>
                <a:ext cx="2688621" cy="34163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F1BDDB5-C1E3-DD7A-6151-640DD2F1392E}"/>
                  </a:ext>
                </a:extLst>
              </p:cNvPr>
              <p:cNvSpPr txBox="1"/>
              <p:nvPr/>
            </p:nvSpPr>
            <p:spPr>
              <a:xfrm>
                <a:off x="127178" y="4947532"/>
                <a:ext cx="6197957" cy="1846659"/>
              </a:xfrm>
              <a:prstGeom prst="rect">
                <a:avLst/>
              </a:prstGeom>
              <a:noFill/>
              <a:ln>
                <a:solidFill>
                  <a:srgbClr val="036A18"/>
                </a:solidFill>
                <a:prstDash val="dash"/>
              </a:ln>
            </p:spPr>
            <p:txBody>
              <a:bodyPr wrap="square" lIns="182880" tIns="182880" rIns="182880" bIns="182880" rtlCol="0">
                <a:spAutoFit/>
              </a:bodyPr>
              <a:lstStyle/>
              <a:p>
                <a:r>
                  <a:rPr lang="en-US" sz="2400" b="1" dirty="0">
                    <a:solidFill>
                      <a:srgbClr val="036A18"/>
                    </a:solidFill>
                    <a:ea typeface="Helvetica" charset="0"/>
                    <a:cs typeface="Helvetica" charset="0"/>
                  </a:rPr>
                  <a:t>Fact.</a:t>
                </a:r>
                <a:r>
                  <a:rPr lang="en-US" sz="2400" b="0" i="1" dirty="0">
                    <a:solidFill>
                      <a:srgbClr val="0070C0"/>
                    </a:solidFill>
                    <a:ea typeface="Helvetica" charset="0"/>
                    <a:cs typeface="Helvetica" charset="0"/>
                  </a:rPr>
                  <a:t> </a:t>
                </a:r>
              </a:p>
              <a:p>
                <a:pPr algn="ctr"/>
                <a14:m>
                  <m:oMathPara xmlns:m="http://schemas.openxmlformats.org/officeDocument/2006/math">
                    <m:oMathParaPr>
                      <m:jc m:val="left"/>
                    </m:oMathParaPr>
                    <m:oMath xmlns:m="http://schemas.openxmlformats.org/officeDocument/2006/math">
                      <m:d>
                        <m:dPr>
                          <m:begChr m:val="|"/>
                          <m:endChr m:val="|"/>
                          <m:ctrlPr>
                            <a:rPr lang="en-US" sz="2400" b="0" i="1" smtClean="0">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𝐴</m:t>
                          </m:r>
                          <m:r>
                            <a:rPr lang="en-US" sz="2400" b="0" i="1" smtClean="0">
                              <a:solidFill>
                                <a:srgbClr val="0070C0"/>
                              </a:solidFill>
                              <a:highlight>
                                <a:srgbClr val="FFFF00"/>
                              </a:highlight>
                              <a:latin typeface="Cambria Math" panose="02040503050406030204" pitchFamily="18" charset="0"/>
                              <a:ea typeface="Helvetica" charset="0"/>
                              <a:cs typeface="Helvetica" charset="0"/>
                            </a:rPr>
                            <m:t>∪</m:t>
                          </m:r>
                          <m:r>
                            <a:rPr lang="en-US" sz="2400" b="0" i="1" smtClean="0">
                              <a:solidFill>
                                <a:srgbClr val="0070C0"/>
                              </a:solidFill>
                              <a:highlight>
                                <a:srgbClr val="FFFF00"/>
                              </a:highlight>
                              <a:latin typeface="Cambria Math" panose="02040503050406030204" pitchFamily="18" charset="0"/>
                              <a:ea typeface="Helvetica" charset="0"/>
                              <a:cs typeface="Helvetica" charset="0"/>
                            </a:rPr>
                            <m:t>𝐵</m:t>
                          </m:r>
                          <m:r>
                            <a:rPr lang="en-US" sz="2400" i="1">
                              <a:solidFill>
                                <a:srgbClr val="0070C0"/>
                              </a:solidFill>
                              <a:highlight>
                                <a:srgbClr val="FFFF00"/>
                              </a:highlight>
                              <a:latin typeface="Cambria Math" panose="02040503050406030204" pitchFamily="18" charset="0"/>
                              <a:ea typeface="Helvetica" charset="0"/>
                              <a:cs typeface="Helvetica" charset="0"/>
                            </a:rPr>
                            <m:t>∪</m:t>
                          </m:r>
                          <m:r>
                            <a:rPr lang="en-US" sz="2400" b="0" i="1" smtClean="0">
                              <a:solidFill>
                                <a:srgbClr val="0070C0"/>
                              </a:solidFill>
                              <a:highlight>
                                <a:srgbClr val="FFFF00"/>
                              </a:highlight>
                              <a:latin typeface="Cambria Math" panose="02040503050406030204" pitchFamily="18" charset="0"/>
                              <a:ea typeface="Helvetica" charset="0"/>
                              <a:cs typeface="Helvetica" charset="0"/>
                            </a:rPr>
                            <m:t>𝐶</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𝐴</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𝐵</m:t>
                          </m:r>
                        </m:e>
                      </m:d>
                      <m:r>
                        <a:rPr lang="en-US" sz="2400" i="1">
                          <a:solidFill>
                            <a:srgbClr val="0070C0"/>
                          </a:solidFill>
                          <a:latin typeface="Cambria Math" panose="02040503050406030204" pitchFamily="18" charset="0"/>
                          <a:ea typeface="Helvetica" charset="0"/>
                          <a:cs typeface="Helvetica" charset="0"/>
                        </a:rPr>
                        <m:t>+</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𝐶</m:t>
                          </m:r>
                        </m:e>
                      </m:d>
                    </m:oMath>
                  </m:oMathPara>
                </a14:m>
                <a:br>
                  <a:rPr lang="en-US" sz="2400" i="1" dirty="0">
                    <a:solidFill>
                      <a:srgbClr val="0070C0"/>
                    </a:solidFill>
                    <a:latin typeface="Cambria Math" panose="02040503050406030204" pitchFamily="18" charset="0"/>
                    <a:ea typeface="Helvetica" charset="0"/>
                    <a:cs typeface="Helvetica" charset="0"/>
                  </a:rPr>
                </a:br>
                <a14:m>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                 − </m:t>
                    </m:r>
                    <m:d>
                      <m:dPr>
                        <m:begChr m:val="|"/>
                        <m:endChr m:val="|"/>
                        <m:ctrlPr>
                          <a:rPr lang="en-US" sz="2400" b="0" i="1" smtClean="0">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𝐴</m:t>
                        </m:r>
                        <m:r>
                          <a:rPr lang="en-US" sz="2400" b="0" i="1" smtClean="0">
                            <a:solidFill>
                              <a:srgbClr val="0070C0"/>
                            </a:solidFill>
                            <a:highlight>
                              <a:srgbClr val="FFFF00"/>
                            </a:highlight>
                            <a:latin typeface="Cambria Math" panose="02040503050406030204" pitchFamily="18" charset="0"/>
                            <a:ea typeface="Helvetica" charset="0"/>
                            <a:cs typeface="Helvetica" charset="0"/>
                          </a:rPr>
                          <m:t>∩</m:t>
                        </m:r>
                        <m:r>
                          <a:rPr lang="en-US" sz="2400" b="0" i="1" smtClean="0">
                            <a:solidFill>
                              <a:srgbClr val="0070C0"/>
                            </a:solidFill>
                            <a:highlight>
                              <a:srgbClr val="FFFF00"/>
                            </a:highlight>
                            <a:latin typeface="Cambria Math" panose="02040503050406030204" pitchFamily="18" charset="0"/>
                            <a:ea typeface="Helvetica" charset="0"/>
                            <a:cs typeface="Helvetica" charset="0"/>
                          </a:rPr>
                          <m:t>𝐵</m:t>
                        </m:r>
                      </m:e>
                    </m:d>
                  </m:oMath>
                </a14:m>
                <a:r>
                  <a:rPr lang="en-US" sz="2400" b="0" i="1" dirty="0">
                    <a:solidFill>
                      <a:srgbClr val="0070C0"/>
                    </a:solidFill>
                    <a:highlight>
                      <a:srgbClr val="FFFF00"/>
                    </a:highlight>
                    <a:latin typeface="Candara" panose="020E0502030303020204" pitchFamily="34" charset="0"/>
                    <a:ea typeface="Helvetica" charset="0"/>
                    <a:cs typeface="Helvetica" charset="0"/>
                  </a:rPr>
                  <a:t> </a:t>
                </a:r>
                <a14:m>
                  <m:oMath xmlns:m="http://schemas.openxmlformats.org/officeDocument/2006/math">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 </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𝐴</m:t>
                        </m:r>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𝐶</m:t>
                        </m:r>
                      </m:e>
                    </m:d>
                    <m:r>
                      <a:rPr lang="en-US" sz="2400" i="1">
                        <a:solidFill>
                          <a:srgbClr val="0070C0"/>
                        </a:solidFill>
                        <a:latin typeface="Cambria Math" panose="02040503050406030204" pitchFamily="18" charset="0"/>
                        <a:ea typeface="Helvetica" charset="0"/>
                        <a:cs typeface="Helvetica" charset="0"/>
                      </a:rPr>
                      <m:t>−</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𝐵</m:t>
                        </m:r>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𝐶</m:t>
                        </m:r>
                      </m:e>
                    </m:d>
                  </m:oMath>
                </a14:m>
                <a:br>
                  <a:rPr lang="en-US" sz="2400" i="1" dirty="0">
                    <a:solidFill>
                      <a:srgbClr val="0070C0"/>
                    </a:solidFill>
                    <a:latin typeface="Candara" panose="020E0502030303020204" pitchFamily="34" charset="0"/>
                    <a:ea typeface="Helvetica" charset="0"/>
                    <a:cs typeface="Helvetica" charset="0"/>
                  </a:rPr>
                </a:br>
                <a14:m>
                  <m:oMathPara xmlns:m="http://schemas.openxmlformats.org/officeDocument/2006/math">
                    <m:oMathParaPr>
                      <m:jc m:val="left"/>
                    </m:oMathParaPr>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                        + </m:t>
                      </m:r>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𝐴</m:t>
                          </m:r>
                          <m:r>
                            <a:rPr lang="en-US" sz="2400" i="1">
                              <a:solidFill>
                                <a:srgbClr val="0070C0"/>
                              </a:solidFill>
                              <a:latin typeface="Cambria Math" panose="02040503050406030204" pitchFamily="18" charset="0"/>
                              <a:ea typeface="Helvetica" charset="0"/>
                              <a:cs typeface="Helvetica" charset="0"/>
                            </a:rPr>
                            <m:t>∩</m:t>
                          </m:r>
                          <m:r>
                            <a:rPr lang="en-US" sz="2400" i="1">
                              <a:solidFill>
                                <a:srgbClr val="0070C0"/>
                              </a:solidFill>
                              <a:latin typeface="Cambria Math" panose="02040503050406030204" pitchFamily="18" charset="0"/>
                              <a:ea typeface="Helvetica" charset="0"/>
                              <a:cs typeface="Helvetica" charset="0"/>
                            </a:rPr>
                            <m:t>𝐵</m:t>
                          </m:r>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𝐶</m:t>
                          </m:r>
                        </m:e>
                      </m:d>
                    </m:oMath>
                  </m:oMathPara>
                </a14:m>
                <a:endParaRPr lang="en-US" sz="2400" b="0" i="1" dirty="0">
                  <a:solidFill>
                    <a:srgbClr val="0070C0"/>
                  </a:solidFill>
                  <a:latin typeface="Candara" panose="020E0502030303020204" pitchFamily="34" charset="0"/>
                  <a:ea typeface="Helvetica" charset="0"/>
                  <a:cs typeface="Helvetica" charset="0"/>
                </a:endParaRPr>
              </a:p>
            </p:txBody>
          </p:sp>
        </mc:Choice>
        <mc:Fallback xmlns="">
          <p:sp>
            <p:nvSpPr>
              <p:cNvPr id="11" name="TextBox 10">
                <a:extLst>
                  <a:ext uri="{FF2B5EF4-FFF2-40B4-BE49-F238E27FC236}">
                    <a16:creationId xmlns:a16="http://schemas.microsoft.com/office/drawing/2014/main" id="{DF1BDDB5-C1E3-DD7A-6151-640DD2F1392E}"/>
                  </a:ext>
                </a:extLst>
              </p:cNvPr>
              <p:cNvSpPr txBox="1">
                <a:spLocks noRot="1" noChangeAspect="1" noMove="1" noResize="1" noEditPoints="1" noAdjustHandles="1" noChangeArrowheads="1" noChangeShapeType="1" noTextEdit="1"/>
              </p:cNvSpPr>
              <p:nvPr/>
            </p:nvSpPr>
            <p:spPr>
              <a:xfrm>
                <a:off x="127178" y="4947532"/>
                <a:ext cx="6197957" cy="1846659"/>
              </a:xfrm>
              <a:prstGeom prst="rect">
                <a:avLst/>
              </a:prstGeom>
              <a:blipFill>
                <a:blip r:embed="rId8"/>
                <a:stretch>
                  <a:fillRect/>
                </a:stretch>
              </a:blipFill>
              <a:ln>
                <a:solidFill>
                  <a:srgbClr val="036A18"/>
                </a:solidFill>
                <a:prstDash val="dash"/>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A74CDD2-0ED4-DA9E-D67D-B91C892E509B}"/>
              </a:ext>
            </a:extLst>
          </p:cNvPr>
          <p:cNvSpPr>
            <a:spLocks noGrp="1"/>
          </p:cNvSpPr>
          <p:nvPr>
            <p:ph type="sldNum" sz="quarter" idx="12"/>
          </p:nvPr>
        </p:nvSpPr>
        <p:spPr/>
        <p:txBody>
          <a:bodyPr/>
          <a:lstStyle/>
          <a:p>
            <a:fld id="{39E65F0E-D8D0-8548-A870-8F1E432EFAAD}" type="slidenum">
              <a:rPr lang="en-US" smtClean="0"/>
              <a:pPr/>
              <a:t>48</a:t>
            </a:fld>
            <a:endParaRPr lang="en-US" dirty="0"/>
          </a:p>
        </p:txBody>
      </p:sp>
      <p:sp>
        <p:nvSpPr>
          <p:cNvPr id="20" name="Oval 19" descr="An element in A intersect B that is not in C">
            <a:extLst>
              <a:ext uri="{FF2B5EF4-FFF2-40B4-BE49-F238E27FC236}">
                <a16:creationId xmlns:a16="http://schemas.microsoft.com/office/drawing/2014/main" id="{F951CB61-FBB2-3806-ACD0-7056B8B2E509}"/>
              </a:ext>
            </a:extLst>
          </p:cNvPr>
          <p:cNvSpPr/>
          <p:nvPr/>
        </p:nvSpPr>
        <p:spPr>
          <a:xfrm>
            <a:off x="3658108" y="2305991"/>
            <a:ext cx="271849" cy="31644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55193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81673-BACA-3871-6DE1-60061F0F3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771A8-4229-06C1-269A-34331032E213}"/>
              </a:ext>
            </a:extLst>
          </p:cNvPr>
          <p:cNvSpPr>
            <a:spLocks noGrp="1"/>
          </p:cNvSpPr>
          <p:nvPr>
            <p:ph type="title"/>
          </p:nvPr>
        </p:nvSpPr>
        <p:spPr/>
        <p:txBody>
          <a:bodyPr/>
          <a:lstStyle/>
          <a:p>
            <a:r>
              <a:rPr lang="en-US" dirty="0"/>
              <a:t>Inclusion-Exclusion (3 sets) – example 3</a:t>
            </a:r>
          </a:p>
        </p:txBody>
      </p:sp>
      <p:sp>
        <p:nvSpPr>
          <p:cNvPr id="3" name="TextBox 2">
            <a:extLst>
              <a:ext uri="{FF2B5EF4-FFF2-40B4-BE49-F238E27FC236}">
                <a16:creationId xmlns:a16="http://schemas.microsoft.com/office/drawing/2014/main" id="{32259690-0731-104E-FDD5-1525A71E6F24}"/>
              </a:ext>
            </a:extLst>
          </p:cNvPr>
          <p:cNvSpPr txBox="1"/>
          <p:nvPr/>
        </p:nvSpPr>
        <p:spPr>
          <a:xfrm>
            <a:off x="609600" y="1048437"/>
            <a:ext cx="9226731" cy="584775"/>
          </a:xfrm>
          <a:prstGeom prst="rect">
            <a:avLst/>
          </a:prstGeom>
          <a:noFill/>
        </p:spPr>
        <p:txBody>
          <a:bodyPr wrap="square" rtlCol="0">
            <a:spAutoFit/>
          </a:bodyPr>
          <a:lstStyle/>
          <a:p>
            <a:pPr algn="l"/>
            <a:r>
              <a:rPr lang="en-US" sz="3200" b="0" dirty="0">
                <a:latin typeface="Candara" panose="020E0502030303020204" pitchFamily="34" charset="0"/>
                <a:ea typeface="Helvetica" charset="0"/>
                <a:cs typeface="Helvetica" charset="0"/>
              </a:rPr>
              <a:t>What if there are three sets?</a:t>
            </a:r>
          </a:p>
        </p:txBody>
      </p:sp>
      <p:grpSp>
        <p:nvGrpSpPr>
          <p:cNvPr id="19" name="Group 18" descr="picture of 3 sets with their overlaps: set A - people who like ice cream, set B people - people who like doughnuts, set C people - people who like cake">
            <a:extLst>
              <a:ext uri="{FF2B5EF4-FFF2-40B4-BE49-F238E27FC236}">
                <a16:creationId xmlns:a16="http://schemas.microsoft.com/office/drawing/2014/main" id="{F725F467-1A81-D905-9EB9-DEFDBE3EB482}"/>
              </a:ext>
            </a:extLst>
          </p:cNvPr>
          <p:cNvGrpSpPr/>
          <p:nvPr/>
        </p:nvGrpSpPr>
        <p:grpSpPr>
          <a:xfrm>
            <a:off x="1357114" y="1205094"/>
            <a:ext cx="5084383" cy="3721970"/>
            <a:chOff x="588723" y="1268041"/>
            <a:chExt cx="5926581" cy="4383813"/>
          </a:xfrm>
        </p:grpSpPr>
        <p:sp>
          <p:nvSpPr>
            <p:cNvPr id="13" name="TextBox 12">
              <a:extLst>
                <a:ext uri="{FF2B5EF4-FFF2-40B4-BE49-F238E27FC236}">
                  <a16:creationId xmlns:a16="http://schemas.microsoft.com/office/drawing/2014/main" id="{D4D44DE3-4E14-9088-5A44-E08DF91D26B4}"/>
                </a:ext>
              </a:extLst>
            </p:cNvPr>
            <p:cNvSpPr txBox="1"/>
            <p:nvPr/>
          </p:nvSpPr>
          <p:spPr>
            <a:xfrm>
              <a:off x="600877" y="2451343"/>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sp>
          <p:nvSpPr>
            <p:cNvPr id="14" name="TextBox 13">
              <a:extLst>
                <a:ext uri="{FF2B5EF4-FFF2-40B4-BE49-F238E27FC236}">
                  <a16:creationId xmlns:a16="http://schemas.microsoft.com/office/drawing/2014/main" id="{EBEE2D86-C3BE-52DD-F934-A078713A78E2}"/>
                </a:ext>
              </a:extLst>
            </p:cNvPr>
            <p:cNvSpPr txBox="1"/>
            <p:nvPr/>
          </p:nvSpPr>
          <p:spPr>
            <a:xfrm>
              <a:off x="5680617" y="1897411"/>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grpSp>
          <p:nvGrpSpPr>
            <p:cNvPr id="12" name="Group 11">
              <a:extLst>
                <a:ext uri="{FF2B5EF4-FFF2-40B4-BE49-F238E27FC236}">
                  <a16:creationId xmlns:a16="http://schemas.microsoft.com/office/drawing/2014/main" id="{D84FC138-051F-0DC0-2AC4-8F5E28D11826}"/>
                </a:ext>
              </a:extLst>
            </p:cNvPr>
            <p:cNvGrpSpPr/>
            <p:nvPr/>
          </p:nvGrpSpPr>
          <p:grpSpPr>
            <a:xfrm>
              <a:off x="588723" y="1268041"/>
              <a:ext cx="5790944" cy="4333372"/>
              <a:chOff x="588723" y="1268041"/>
              <a:chExt cx="5790944" cy="4333372"/>
            </a:xfrm>
          </p:grpSpPr>
          <p:grpSp>
            <p:nvGrpSpPr>
              <p:cNvPr id="5" name="Group 4">
                <a:extLst>
                  <a:ext uri="{FF2B5EF4-FFF2-40B4-BE49-F238E27FC236}">
                    <a16:creationId xmlns:a16="http://schemas.microsoft.com/office/drawing/2014/main" id="{044EFEFE-71DB-D457-933D-74E31AFC2AF1}"/>
                  </a:ext>
                </a:extLst>
              </p:cNvPr>
              <p:cNvGrpSpPr/>
              <p:nvPr/>
            </p:nvGrpSpPr>
            <p:grpSpPr>
              <a:xfrm>
                <a:off x="588723" y="1268041"/>
                <a:ext cx="5790944" cy="3535713"/>
                <a:chOff x="5653050" y="851852"/>
                <a:chExt cx="2404028" cy="1467801"/>
              </a:xfrm>
            </p:grpSpPr>
            <p:sp>
              <p:nvSpPr>
                <p:cNvPr id="6" name="Oval 5">
                  <a:extLst>
                    <a:ext uri="{FF2B5EF4-FFF2-40B4-BE49-F238E27FC236}">
                      <a16:creationId xmlns:a16="http://schemas.microsoft.com/office/drawing/2014/main" id="{4E816C05-A6C2-EC3B-D445-328EC8E22D8B}"/>
                    </a:ext>
                  </a:extLst>
                </p:cNvPr>
                <p:cNvSpPr/>
                <p:nvPr/>
              </p:nvSpPr>
              <p:spPr>
                <a:xfrm>
                  <a:off x="5952565" y="1146881"/>
                  <a:ext cx="1172772" cy="117277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B075A50-34B9-42E1-BE57-CED02BE94BA9}"/>
                    </a:ext>
                  </a:extLst>
                </p:cNvPr>
                <p:cNvSpPr/>
                <p:nvPr/>
              </p:nvSpPr>
              <p:spPr>
                <a:xfrm>
                  <a:off x="6673677" y="1044837"/>
                  <a:ext cx="1172772" cy="1045315"/>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AF08EBE-5E23-3864-461C-5EABFAE4E6D1}"/>
                        </a:ext>
                      </a:extLst>
                    </p:cNvPr>
                    <p:cNvSpPr/>
                    <p:nvPr/>
                  </p:nvSpPr>
                  <p:spPr>
                    <a:xfrm>
                      <a:off x="5653050" y="1069487"/>
                      <a:ext cx="407994" cy="242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8" name="Rectangle 7">
                      <a:extLst>
                        <a:ext uri="{FF2B5EF4-FFF2-40B4-BE49-F238E27FC236}">
                          <a16:creationId xmlns:a16="http://schemas.microsoft.com/office/drawing/2014/main" id="{43BF4710-E13A-784F-B1A9-AC8E0B06ECBE}"/>
                        </a:ext>
                      </a:extLst>
                    </p:cNvPr>
                    <p:cNvSpPr>
                      <a:spLocks noRot="1" noChangeAspect="1" noMove="1" noResize="1" noEditPoints="1" noAdjustHandles="1" noChangeArrowheads="1" noChangeShapeType="1" noTextEdit="1"/>
                    </p:cNvSpPr>
                    <p:nvPr/>
                  </p:nvSpPr>
                  <p:spPr>
                    <a:xfrm>
                      <a:off x="5653050" y="1069487"/>
                      <a:ext cx="407994" cy="24276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10FFDCA-FB86-233A-B520-4AF18C83C6C3}"/>
                        </a:ext>
                      </a:extLst>
                    </p:cNvPr>
                    <p:cNvSpPr/>
                    <p:nvPr/>
                  </p:nvSpPr>
                  <p:spPr>
                    <a:xfrm>
                      <a:off x="7649084" y="851852"/>
                      <a:ext cx="407994" cy="3194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C00000"/>
                                </a:solidFill>
                                <a:latin typeface="Cambria Math" panose="02040503050406030204" pitchFamily="18" charset="0"/>
                                <a:ea typeface="Helvetica" charset="0"/>
                                <a:cs typeface="Helvetica" charset="0"/>
                              </a:rPr>
                              <m:t>𝐵</m:t>
                            </m:r>
                          </m:oMath>
                        </m:oMathPara>
                      </a14:m>
                      <a:endParaRPr lang="en-US" sz="4400" dirty="0">
                        <a:solidFill>
                          <a:srgbClr val="C00000"/>
                        </a:solidFill>
                      </a:endParaRPr>
                    </a:p>
                  </p:txBody>
                </p:sp>
              </mc:Choice>
              <mc:Fallback xmlns="">
                <p:sp>
                  <p:nvSpPr>
                    <p:cNvPr id="9" name="Rectangle 8">
                      <a:extLst>
                        <a:ext uri="{FF2B5EF4-FFF2-40B4-BE49-F238E27FC236}">
                          <a16:creationId xmlns:a16="http://schemas.microsoft.com/office/drawing/2014/main" id="{E580A746-0E01-6B46-B884-D295132108CC}"/>
                        </a:ext>
                      </a:extLst>
                    </p:cNvPr>
                    <p:cNvSpPr>
                      <a:spLocks noRot="1" noChangeAspect="1" noMove="1" noResize="1" noEditPoints="1" noAdjustHandles="1" noChangeArrowheads="1" noChangeShapeType="1" noTextEdit="1"/>
                    </p:cNvSpPr>
                    <p:nvPr/>
                  </p:nvSpPr>
                  <p:spPr>
                    <a:xfrm>
                      <a:off x="7649084" y="851852"/>
                      <a:ext cx="407994" cy="319422"/>
                    </a:xfrm>
                    <a:prstGeom prst="rect">
                      <a:avLst/>
                    </a:prstGeom>
                    <a:blipFill>
                      <a:blip r:embed="rId6"/>
                      <a:stretch>
                        <a:fillRect/>
                      </a:stretch>
                    </a:blipFill>
                  </p:spPr>
                  <p:txBody>
                    <a:bodyPr/>
                    <a:lstStyle/>
                    <a:p>
                      <a:r>
                        <a:rPr lang="en-US">
                          <a:noFill/>
                        </a:rPr>
                        <a:t> </a:t>
                      </a:r>
                    </a:p>
                  </p:txBody>
                </p:sp>
              </mc:Fallback>
            </mc:AlternateContent>
          </p:grpSp>
          <p:sp>
            <p:nvSpPr>
              <p:cNvPr id="16" name="Oval 15">
                <a:extLst>
                  <a:ext uri="{FF2B5EF4-FFF2-40B4-BE49-F238E27FC236}">
                    <a16:creationId xmlns:a16="http://schemas.microsoft.com/office/drawing/2014/main" id="{C75C0062-B680-C20A-DBB0-D801BED4B213}"/>
                  </a:ext>
                </a:extLst>
              </p:cNvPr>
              <p:cNvSpPr/>
              <p:nvPr/>
            </p:nvSpPr>
            <p:spPr>
              <a:xfrm>
                <a:off x="2216231" y="3049525"/>
                <a:ext cx="2750042" cy="2551888"/>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1A54BDB-EB16-4BCE-5D53-771CA21B109D}"/>
                    </a:ext>
                  </a:extLst>
                </p:cNvPr>
                <p:cNvSpPr/>
                <p:nvPr/>
              </p:nvSpPr>
              <p:spPr>
                <a:xfrm>
                  <a:off x="4764143" y="4325469"/>
                  <a:ext cx="982797"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𝐶</m:t>
                        </m:r>
                      </m:oMath>
                    </m:oMathPara>
                  </a14:m>
                  <a:endParaRPr lang="en-US" sz="3200" dirty="0">
                    <a:solidFill>
                      <a:srgbClr val="C00000"/>
                    </a:solidFill>
                  </a:endParaRPr>
                </a:p>
              </p:txBody>
            </p:sp>
          </mc:Choice>
          <mc:Fallback xmlns="">
            <p:sp>
              <p:nvSpPr>
                <p:cNvPr id="17" name="Rectangle 16">
                  <a:extLst>
                    <a:ext uri="{FF2B5EF4-FFF2-40B4-BE49-F238E27FC236}">
                      <a16:creationId xmlns:a16="http://schemas.microsoft.com/office/drawing/2014/main" id="{E23741D3-1156-A649-B370-BCCA32CD0B0B}"/>
                    </a:ext>
                  </a:extLst>
                </p:cNvPr>
                <p:cNvSpPr>
                  <a:spLocks noRot="1" noChangeAspect="1" noMove="1" noResize="1" noEditPoints="1" noAdjustHandles="1" noChangeArrowheads="1" noChangeShapeType="1" noTextEdit="1"/>
                </p:cNvSpPr>
                <p:nvPr/>
              </p:nvSpPr>
              <p:spPr>
                <a:xfrm>
                  <a:off x="4764143" y="4325469"/>
                  <a:ext cx="982797" cy="584775"/>
                </a:xfrm>
                <a:prstGeom prst="rect">
                  <a:avLst/>
                </a:prstGeom>
                <a:blipFill>
                  <a:blip r:embed="rId7"/>
                  <a:stretch>
                    <a:fillRect b="-150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CD3E3CCC-E86E-957F-0CDE-502388D89CF6}"/>
                </a:ext>
              </a:extLst>
            </p:cNvPr>
            <p:cNvSpPr txBox="1"/>
            <p:nvPr/>
          </p:nvSpPr>
          <p:spPr>
            <a:xfrm>
              <a:off x="5053581" y="4820857"/>
              <a:ext cx="834687" cy="830997"/>
            </a:xfrm>
            <a:prstGeom prst="rect">
              <a:avLst/>
            </a:prstGeom>
            <a:noFill/>
          </p:spPr>
          <p:txBody>
            <a:bodyPr wrap="square" rtlCol="0">
              <a:spAutoFit/>
            </a:bodyPr>
            <a:lstStyle/>
            <a:p>
              <a:pPr algn="l"/>
              <a:r>
                <a:rPr lang="en-US" sz="4800" b="0" dirty="0">
                  <a:latin typeface="Candara" panose="020E0502030303020204" pitchFamily="34" charset="0"/>
                  <a:ea typeface="Helvetica" charset="0"/>
                  <a:cs typeface="Helvetica" charset="0"/>
                </a:rPr>
                <a:t>🥮</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C93A8B5-EC7C-0054-8B27-A62F2D809CAA}"/>
                  </a:ext>
                </a:extLst>
              </p:cNvPr>
              <p:cNvSpPr txBox="1"/>
              <p:nvPr/>
            </p:nvSpPr>
            <p:spPr>
              <a:xfrm>
                <a:off x="7084979" y="960548"/>
                <a:ext cx="2688621" cy="341632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400" b="0" i="1" smtClean="0">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𝐴</m:t>
                          </m:r>
                        </m:e>
                      </m:d>
                      <m:r>
                        <a:rPr lang="en-US" sz="2400" b="0" i="1" smtClean="0">
                          <a:solidFill>
                            <a:schemeClr val="accent1"/>
                          </a:solidFill>
                          <a:latin typeface="Cambria Math" panose="02040503050406030204" pitchFamily="18" charset="0"/>
                          <a:ea typeface="Helvetica" charset="0"/>
                          <a:cs typeface="Helvetica" charset="0"/>
                        </a:rPr>
                        <m:t>=43 </m:t>
                      </m:r>
                    </m:oMath>
                  </m:oMathPara>
                </a14:m>
                <a:endParaRPr lang="en-US" sz="2400" b="0" dirty="0">
                  <a:solidFill>
                    <a:schemeClr val="accent1"/>
                  </a:solidFill>
                  <a:latin typeface="Candara" panose="020E0502030303020204" pitchFamily="34"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smtClean="0">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𝐵</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20</m:t>
                      </m:r>
                      <m:r>
                        <a:rPr lang="en-US" sz="2400" i="1">
                          <a:solidFill>
                            <a:schemeClr val="accent1"/>
                          </a:solidFill>
                          <a:latin typeface="Cambria Math" panose="02040503050406030204" pitchFamily="18" charset="0"/>
                          <a:ea typeface="Helvetica" charset="0"/>
                          <a:cs typeface="Helvetica" charset="0"/>
                        </a:rPr>
                        <m:t> </m:t>
                      </m:r>
                    </m:oMath>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𝐶</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35</m:t>
                      </m:r>
                      <m:r>
                        <a:rPr lang="en-US" sz="2400" i="1">
                          <a:solidFill>
                            <a:schemeClr val="accent1"/>
                          </a:solidFill>
                          <a:latin typeface="Cambria Math" panose="02040503050406030204" pitchFamily="18" charset="0"/>
                          <a:ea typeface="Helvetica" charset="0"/>
                          <a:cs typeface="Helvetica" charset="0"/>
                        </a:rPr>
                        <m:t> </m:t>
                      </m:r>
                    </m:oMath>
                  </m:oMathPara>
                </a14:m>
                <a:endParaRPr lang="en-US" sz="2400" dirty="0">
                  <a:solidFill>
                    <a:schemeClr val="accent1"/>
                  </a:solidFill>
                  <a:latin typeface="Candara" panose="020E0502030303020204" pitchFamily="34"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smtClean="0">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𝐵</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7</m:t>
                      </m:r>
                      <m:r>
                        <a:rPr lang="en-US" sz="2400" i="1" smtClean="0">
                          <a:solidFill>
                            <a:schemeClr val="accent1"/>
                          </a:solidFill>
                          <a:latin typeface="Cambria Math" panose="02040503050406030204" pitchFamily="18" charset="0"/>
                          <a:ea typeface="Helvetica" charset="0"/>
                          <a:cs typeface="Helvetica" charset="0"/>
                        </a:rPr>
                        <m:t> </m:t>
                      </m:r>
                    </m:oMath>
                  </m:oMathPara>
                </a14:m>
                <a:endParaRPr lang="en-US" sz="2400" i="1" dirty="0">
                  <a:solidFill>
                    <a:schemeClr val="accent1"/>
                  </a:solidFill>
                  <a:latin typeface="Cambria Math" panose="02040503050406030204" pitchFamily="18"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𝐴</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16</m:t>
                      </m:r>
                    </m:oMath>
                  </m:oMathPara>
                </a14:m>
                <a:endParaRPr lang="en-US" sz="2400" i="1" dirty="0">
                  <a:solidFill>
                    <a:schemeClr val="accent1"/>
                  </a:solidFill>
                  <a:latin typeface="Cambria Math" panose="02040503050406030204" pitchFamily="18" charset="0"/>
                  <a:ea typeface="Helvetica" charset="0"/>
                  <a:cs typeface="Helvetica" charset="0"/>
                </a:endParaRPr>
              </a:p>
              <a:p>
                <a14:m>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b="0" i="1" smtClean="0">
                            <a:solidFill>
                              <a:schemeClr val="accent1"/>
                            </a:solidFill>
                            <a:latin typeface="Cambria Math" panose="02040503050406030204" pitchFamily="18" charset="0"/>
                            <a:ea typeface="Helvetica"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11</m:t>
                    </m:r>
                  </m:oMath>
                </a14:m>
                <a:r>
                  <a:rPr lang="en-US" sz="2400" i="1" dirty="0">
                    <a:solidFill>
                      <a:schemeClr val="accent1"/>
                    </a:solidFill>
                    <a:latin typeface="Cambria Math" panose="02040503050406030204" pitchFamily="18" charset="0"/>
                    <a:ea typeface="Helvetica" charset="0"/>
                    <a:cs typeface="Helvetica" charset="0"/>
                  </a:rPr>
                  <a:t> </a:t>
                </a: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i="1">
                              <a:solidFill>
                                <a:schemeClr val="accent1"/>
                              </a:solidFill>
                              <a:latin typeface="Cambria Math" panose="02040503050406030204" pitchFamily="18" charset="0"/>
                              <a:ea typeface="Helvetica"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i="1">
                              <a:solidFill>
                                <a:schemeClr val="accent1"/>
                              </a:solidFill>
                              <a:latin typeface="Cambria Math" panose="02040503050406030204" pitchFamily="18" charset="0"/>
                              <a:ea typeface="Cambria Math" panose="02040503050406030204" pitchFamily="18" charset="0"/>
                              <a:cs typeface="Helvetica" charset="0"/>
                            </a:rPr>
                            <m:t>𝐶</m:t>
                          </m:r>
                          <m:r>
                            <a:rPr lang="en-US" sz="2400" i="1">
                              <a:solidFill>
                                <a:schemeClr val="accent1"/>
                              </a:solidFill>
                              <a:latin typeface="Cambria Math" panose="02040503050406030204" pitchFamily="18" charset="0"/>
                              <a:ea typeface="Cambria Math" panose="02040503050406030204" pitchFamily="18" charset="0"/>
                              <a:cs typeface="Helvetica" charset="0"/>
                            </a:rPr>
                            <m:t> </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4</m:t>
                      </m:r>
                    </m:oMath>
                  </m:oMathPara>
                </a14:m>
                <a:endParaRPr lang="en-US" sz="2400" i="1" dirty="0">
                  <a:solidFill>
                    <a:schemeClr val="accent1"/>
                  </a:solidFill>
                  <a:latin typeface="Cambria Math" panose="02040503050406030204" pitchFamily="18" charset="0"/>
                  <a:ea typeface="Helvetica" charset="0"/>
                  <a:cs typeface="Helvetica" charset="0"/>
                </a:endParaRPr>
              </a:p>
              <a:p>
                <a:pPr/>
                <a14:m>
                  <m:oMathPara xmlns:m="http://schemas.openxmlformats.org/officeDocument/2006/math">
                    <m:oMathParaPr>
                      <m:jc m:val="left"/>
                    </m:oMathParaPr>
                    <m:oMath xmlns:m="http://schemas.openxmlformats.org/officeDocument/2006/math">
                      <m:d>
                        <m:dPr>
                          <m:begChr m:val="|"/>
                          <m:endChr m:val="|"/>
                          <m:ctrlPr>
                            <a:rPr lang="en-US" sz="2400" i="1">
                              <a:solidFill>
                                <a:schemeClr val="accent1"/>
                              </a:solidFill>
                              <a:latin typeface="Cambria Math" panose="02040503050406030204" pitchFamily="18" charset="0"/>
                              <a:ea typeface="Helvetica" charset="0"/>
                              <a:cs typeface="Helvetica" charset="0"/>
                            </a:rPr>
                          </m:ctrlPr>
                        </m:dPr>
                        <m:e>
                          <m:r>
                            <a:rPr lang="en-US" sz="2400" i="1">
                              <a:solidFill>
                                <a:schemeClr val="accent1"/>
                              </a:solidFill>
                              <a:latin typeface="Cambria Math" panose="02040503050406030204" pitchFamily="18" charset="0"/>
                              <a:ea typeface="Helvetica" charset="0"/>
                              <a:cs typeface="Helvetica" charset="0"/>
                            </a:rPr>
                            <m:t>𝐴</m:t>
                          </m:r>
                          <m:r>
                            <a:rPr lang="en-US" sz="2400" i="1" smtClean="0">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𝐵</m:t>
                          </m:r>
                          <m:r>
                            <a:rPr lang="en-US" sz="2400" i="1">
                              <a:solidFill>
                                <a:schemeClr val="accent1"/>
                              </a:solidFill>
                              <a:latin typeface="Cambria Math" panose="02040503050406030204" pitchFamily="18" charset="0"/>
                              <a:ea typeface="Cambria Math" panose="02040503050406030204" pitchFamily="18" charset="0"/>
                              <a:cs typeface="Helvetica" charset="0"/>
                            </a:rPr>
                            <m:t>∪</m:t>
                          </m:r>
                          <m:r>
                            <a:rPr lang="en-US" sz="2400" b="0" i="1" smtClean="0">
                              <a:solidFill>
                                <a:schemeClr val="accent1"/>
                              </a:solidFill>
                              <a:latin typeface="Cambria Math" panose="02040503050406030204" pitchFamily="18" charset="0"/>
                              <a:ea typeface="Cambria Math" panose="02040503050406030204" pitchFamily="18" charset="0"/>
                              <a:cs typeface="Helvetica" charset="0"/>
                            </a:rPr>
                            <m:t>𝐶</m:t>
                          </m:r>
                        </m:e>
                      </m:d>
                      <m:r>
                        <a:rPr lang="en-US" sz="2400" i="1">
                          <a:solidFill>
                            <a:schemeClr val="accent1"/>
                          </a:solidFill>
                          <a:latin typeface="Cambria Math" panose="02040503050406030204" pitchFamily="18" charset="0"/>
                          <a:ea typeface="Helvetica" charset="0"/>
                          <a:cs typeface="Helvetica" charset="0"/>
                        </a:rPr>
                        <m:t>=</m:t>
                      </m:r>
                      <m:r>
                        <a:rPr lang="en-US" sz="2400" b="0" i="1" smtClean="0">
                          <a:solidFill>
                            <a:schemeClr val="accent1"/>
                          </a:solidFill>
                          <a:latin typeface="Cambria Math" panose="02040503050406030204" pitchFamily="18" charset="0"/>
                          <a:ea typeface="Helvetica" charset="0"/>
                          <a:cs typeface="Helvetica" charset="0"/>
                        </a:rPr>
                        <m:t> ???</m:t>
                      </m:r>
                      <m:r>
                        <a:rPr lang="en-US" sz="2400" i="1">
                          <a:solidFill>
                            <a:schemeClr val="accent1"/>
                          </a:solidFill>
                          <a:latin typeface="Cambria Math" panose="02040503050406030204" pitchFamily="18" charset="0"/>
                          <a:ea typeface="Helvetica" charset="0"/>
                          <a:cs typeface="Helvetica" charset="0"/>
                        </a:rPr>
                        <m:t> </m:t>
                      </m:r>
                    </m:oMath>
                  </m:oMathPara>
                </a14:m>
                <a:endParaRPr lang="en-US" sz="2400" dirty="0">
                  <a:solidFill>
                    <a:schemeClr val="accent1"/>
                  </a:solidFill>
                  <a:latin typeface="Candara" panose="020E0502030303020204" pitchFamily="34" charset="0"/>
                  <a:ea typeface="Helvetica" charset="0"/>
                  <a:cs typeface="Helvetica" charset="0"/>
                </a:endParaRPr>
              </a:p>
              <a:p>
                <a:pPr algn="l"/>
                <a:endParaRPr lang="en-US" sz="2400" b="0" dirty="0" err="1">
                  <a:latin typeface="Candara" panose="020E0502030303020204" pitchFamily="34" charset="0"/>
                  <a:ea typeface="Helvetica" charset="0"/>
                  <a:cs typeface="Helvetica" charset="0"/>
                </a:endParaRPr>
              </a:p>
            </p:txBody>
          </p:sp>
        </mc:Choice>
        <mc:Fallback xmlns="">
          <p:sp>
            <p:nvSpPr>
              <p:cNvPr id="15" name="TextBox 14">
                <a:extLst>
                  <a:ext uri="{FF2B5EF4-FFF2-40B4-BE49-F238E27FC236}">
                    <a16:creationId xmlns:a16="http://schemas.microsoft.com/office/drawing/2014/main" id="{1F711303-A5C6-DB4F-AC41-E5D4265444EE}"/>
                  </a:ext>
                </a:extLst>
              </p:cNvPr>
              <p:cNvSpPr txBox="1">
                <a:spLocks noRot="1" noChangeAspect="1" noMove="1" noResize="1" noEditPoints="1" noAdjustHandles="1" noChangeArrowheads="1" noChangeShapeType="1" noTextEdit="1"/>
              </p:cNvSpPr>
              <p:nvPr/>
            </p:nvSpPr>
            <p:spPr>
              <a:xfrm>
                <a:off x="7084979" y="960548"/>
                <a:ext cx="2688621" cy="34163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8526990-C76B-6202-ED3F-F7643EF6BA45}"/>
                  </a:ext>
                </a:extLst>
              </p:cNvPr>
              <p:cNvSpPr txBox="1"/>
              <p:nvPr/>
            </p:nvSpPr>
            <p:spPr>
              <a:xfrm>
                <a:off x="127178" y="4947532"/>
                <a:ext cx="6197957" cy="1846659"/>
              </a:xfrm>
              <a:prstGeom prst="rect">
                <a:avLst/>
              </a:prstGeom>
              <a:noFill/>
              <a:ln>
                <a:solidFill>
                  <a:srgbClr val="036A18"/>
                </a:solidFill>
                <a:prstDash val="dash"/>
              </a:ln>
            </p:spPr>
            <p:txBody>
              <a:bodyPr wrap="square" lIns="182880" tIns="182880" rIns="182880" bIns="182880" rtlCol="0">
                <a:spAutoFit/>
              </a:bodyPr>
              <a:lstStyle/>
              <a:p>
                <a:r>
                  <a:rPr lang="en-US" sz="2400" b="1" dirty="0">
                    <a:solidFill>
                      <a:srgbClr val="036A18"/>
                    </a:solidFill>
                    <a:ea typeface="Helvetica" charset="0"/>
                    <a:cs typeface="Helvetica" charset="0"/>
                  </a:rPr>
                  <a:t>Fact.</a:t>
                </a:r>
                <a:r>
                  <a:rPr lang="en-US" sz="2400" b="0" i="1" dirty="0">
                    <a:solidFill>
                      <a:srgbClr val="0070C0"/>
                    </a:solidFill>
                    <a:ea typeface="Helvetica" charset="0"/>
                    <a:cs typeface="Helvetica" charset="0"/>
                  </a:rPr>
                  <a:t> </a:t>
                </a:r>
              </a:p>
              <a:p>
                <a:pPr algn="ctr"/>
                <a14:m>
                  <m:oMathPara xmlns:m="http://schemas.openxmlformats.org/officeDocument/2006/math">
                    <m:oMathParaPr>
                      <m:jc m:val="left"/>
                    </m:oMathParaPr>
                    <m:oMath xmlns:m="http://schemas.openxmlformats.org/officeDocument/2006/math">
                      <m:d>
                        <m:dPr>
                          <m:begChr m:val="|"/>
                          <m:endChr m:val="|"/>
                          <m:ctrlPr>
                            <a:rPr lang="en-US" sz="2400" b="0" i="1" smtClean="0">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𝐴</m:t>
                          </m:r>
                          <m:r>
                            <a:rPr lang="en-US" sz="2400" b="0" i="1" smtClean="0">
                              <a:solidFill>
                                <a:srgbClr val="0070C0"/>
                              </a:solidFill>
                              <a:highlight>
                                <a:srgbClr val="FFFF00"/>
                              </a:highlight>
                              <a:latin typeface="Cambria Math" panose="02040503050406030204" pitchFamily="18" charset="0"/>
                              <a:ea typeface="Helvetica" charset="0"/>
                              <a:cs typeface="Helvetica" charset="0"/>
                            </a:rPr>
                            <m:t>∪</m:t>
                          </m:r>
                          <m:r>
                            <a:rPr lang="en-US" sz="2400" b="0" i="1" smtClean="0">
                              <a:solidFill>
                                <a:srgbClr val="0070C0"/>
                              </a:solidFill>
                              <a:highlight>
                                <a:srgbClr val="FFFF00"/>
                              </a:highlight>
                              <a:latin typeface="Cambria Math" panose="02040503050406030204" pitchFamily="18" charset="0"/>
                              <a:ea typeface="Helvetica" charset="0"/>
                              <a:cs typeface="Helvetica" charset="0"/>
                            </a:rPr>
                            <m:t>𝐵</m:t>
                          </m:r>
                          <m:r>
                            <a:rPr lang="en-US" sz="2400" i="1">
                              <a:solidFill>
                                <a:srgbClr val="0070C0"/>
                              </a:solidFill>
                              <a:highlight>
                                <a:srgbClr val="FFFF00"/>
                              </a:highlight>
                              <a:latin typeface="Cambria Math" panose="02040503050406030204" pitchFamily="18" charset="0"/>
                              <a:ea typeface="Helvetica" charset="0"/>
                              <a:cs typeface="Helvetica" charset="0"/>
                            </a:rPr>
                            <m:t>∪</m:t>
                          </m:r>
                          <m:r>
                            <a:rPr lang="en-US" sz="2400" b="0" i="1" smtClean="0">
                              <a:solidFill>
                                <a:srgbClr val="0070C0"/>
                              </a:solidFill>
                              <a:highlight>
                                <a:srgbClr val="FFFF00"/>
                              </a:highlight>
                              <a:latin typeface="Cambria Math" panose="02040503050406030204" pitchFamily="18" charset="0"/>
                              <a:ea typeface="Helvetica" charset="0"/>
                              <a:cs typeface="Helvetica" charset="0"/>
                            </a:rPr>
                            <m:t>𝐶</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𝐴</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𝐵</m:t>
                          </m:r>
                        </m:e>
                      </m:d>
                      <m:r>
                        <a:rPr lang="en-US" sz="2400" i="1">
                          <a:solidFill>
                            <a:srgbClr val="0070C0"/>
                          </a:solidFill>
                          <a:latin typeface="Cambria Math" panose="02040503050406030204" pitchFamily="18" charset="0"/>
                          <a:ea typeface="Helvetica" charset="0"/>
                          <a:cs typeface="Helvetica" charset="0"/>
                        </a:rPr>
                        <m:t>+</m:t>
                      </m:r>
                      <m:d>
                        <m:dPr>
                          <m:begChr m:val="|"/>
                          <m:endChr m:val="|"/>
                          <m:ctrlPr>
                            <a:rPr lang="en-US" sz="2400" i="1">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𝐶</m:t>
                          </m:r>
                        </m:e>
                      </m:d>
                    </m:oMath>
                  </m:oMathPara>
                </a14:m>
                <a:br>
                  <a:rPr lang="en-US" sz="2400" i="1" dirty="0">
                    <a:solidFill>
                      <a:srgbClr val="0070C0"/>
                    </a:solidFill>
                    <a:latin typeface="Cambria Math" panose="02040503050406030204" pitchFamily="18" charset="0"/>
                    <a:ea typeface="Helvetica" charset="0"/>
                    <a:cs typeface="Helvetica" charset="0"/>
                  </a:rPr>
                </a:br>
                <a14:m>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                 − </m:t>
                    </m:r>
                    <m:d>
                      <m:dPr>
                        <m:begChr m:val="|"/>
                        <m:endChr m:val="|"/>
                        <m:ctrlPr>
                          <a:rPr lang="en-US" sz="2400" b="0" i="1" smtClean="0">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𝐴</m:t>
                        </m:r>
                        <m:r>
                          <a:rPr lang="en-US" sz="2400" b="0" i="1" smtClean="0">
                            <a:solidFill>
                              <a:srgbClr val="0070C0"/>
                            </a:solidFill>
                            <a:highlight>
                              <a:srgbClr val="FFFF00"/>
                            </a:highlight>
                            <a:latin typeface="Cambria Math" panose="02040503050406030204" pitchFamily="18" charset="0"/>
                            <a:ea typeface="Helvetica" charset="0"/>
                            <a:cs typeface="Helvetica" charset="0"/>
                          </a:rPr>
                          <m:t>∩</m:t>
                        </m:r>
                        <m:r>
                          <a:rPr lang="en-US" sz="2400" b="0" i="1" smtClean="0">
                            <a:solidFill>
                              <a:srgbClr val="0070C0"/>
                            </a:solidFill>
                            <a:highlight>
                              <a:srgbClr val="FFFF00"/>
                            </a:highlight>
                            <a:latin typeface="Cambria Math" panose="02040503050406030204" pitchFamily="18" charset="0"/>
                            <a:ea typeface="Helvetica" charset="0"/>
                            <a:cs typeface="Helvetica" charset="0"/>
                          </a:rPr>
                          <m:t>𝐵</m:t>
                        </m:r>
                      </m:e>
                    </m:d>
                  </m:oMath>
                </a14:m>
                <a:r>
                  <a:rPr lang="en-US" sz="2400" b="0" i="1" dirty="0">
                    <a:solidFill>
                      <a:srgbClr val="0070C0"/>
                    </a:solidFill>
                    <a:highlight>
                      <a:srgbClr val="FFFF00"/>
                    </a:highlight>
                    <a:latin typeface="Candara" panose="020E0502030303020204" pitchFamily="34" charset="0"/>
                    <a:ea typeface="Helvetica" charset="0"/>
                    <a:cs typeface="Helvetica" charset="0"/>
                  </a:rPr>
                  <a:t> </a:t>
                </a:r>
                <a14:m>
                  <m:oMath xmlns:m="http://schemas.openxmlformats.org/officeDocument/2006/math">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 </m:t>
                    </m:r>
                    <m:d>
                      <m:dPr>
                        <m:begChr m:val="|"/>
                        <m:endChr m:val="|"/>
                        <m:ctrlPr>
                          <a:rPr lang="en-US" sz="2400" i="1">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𝐴</m:t>
                        </m:r>
                        <m:r>
                          <a:rPr lang="en-US" sz="2400" i="1">
                            <a:solidFill>
                              <a:srgbClr val="0070C0"/>
                            </a:solidFill>
                            <a:highlight>
                              <a:srgbClr val="FFFF00"/>
                            </a:highlight>
                            <a:latin typeface="Cambria Math" panose="02040503050406030204" pitchFamily="18" charset="0"/>
                            <a:ea typeface="Helvetica" charset="0"/>
                            <a:cs typeface="Helvetica" charset="0"/>
                          </a:rPr>
                          <m:t>∩</m:t>
                        </m:r>
                        <m:r>
                          <a:rPr lang="en-US" sz="2400" b="0" i="1" smtClean="0">
                            <a:solidFill>
                              <a:srgbClr val="0070C0"/>
                            </a:solidFill>
                            <a:highlight>
                              <a:srgbClr val="FFFF00"/>
                            </a:highlight>
                            <a:latin typeface="Cambria Math" panose="02040503050406030204" pitchFamily="18" charset="0"/>
                            <a:ea typeface="Helvetica" charset="0"/>
                            <a:cs typeface="Helvetica" charset="0"/>
                          </a:rPr>
                          <m:t>𝐶</m:t>
                        </m:r>
                      </m:e>
                    </m:d>
                    <m:r>
                      <a:rPr lang="en-US" sz="2400" i="1">
                        <a:solidFill>
                          <a:srgbClr val="0070C0"/>
                        </a:solidFill>
                        <a:latin typeface="Cambria Math" panose="02040503050406030204" pitchFamily="18" charset="0"/>
                        <a:ea typeface="Helvetica" charset="0"/>
                        <a:cs typeface="Helvetica" charset="0"/>
                      </a:rPr>
                      <m:t>−</m:t>
                    </m:r>
                    <m:d>
                      <m:dPr>
                        <m:begChr m:val="|"/>
                        <m:endChr m:val="|"/>
                        <m:ctrlPr>
                          <a:rPr lang="en-US" sz="2400" i="1">
                            <a:solidFill>
                              <a:srgbClr val="0070C0"/>
                            </a:solidFill>
                            <a:highlight>
                              <a:srgbClr val="FFFF00"/>
                            </a:highlight>
                            <a:latin typeface="Cambria Math" panose="02040503050406030204" pitchFamily="18" charset="0"/>
                            <a:ea typeface="Helvetica" charset="0"/>
                            <a:cs typeface="Helvetica" charset="0"/>
                          </a:rPr>
                        </m:ctrlPr>
                      </m:dPr>
                      <m:e>
                        <m:r>
                          <a:rPr lang="en-US" sz="2400" b="0" i="1" smtClean="0">
                            <a:solidFill>
                              <a:srgbClr val="0070C0"/>
                            </a:solidFill>
                            <a:highlight>
                              <a:srgbClr val="FFFF00"/>
                            </a:highlight>
                            <a:latin typeface="Cambria Math" panose="02040503050406030204" pitchFamily="18" charset="0"/>
                            <a:ea typeface="Helvetica" charset="0"/>
                            <a:cs typeface="Helvetica" charset="0"/>
                          </a:rPr>
                          <m:t>𝐵</m:t>
                        </m:r>
                        <m:r>
                          <a:rPr lang="en-US" sz="2400" i="1">
                            <a:solidFill>
                              <a:srgbClr val="0070C0"/>
                            </a:solidFill>
                            <a:highlight>
                              <a:srgbClr val="FFFF00"/>
                            </a:highlight>
                            <a:latin typeface="Cambria Math" panose="02040503050406030204" pitchFamily="18" charset="0"/>
                            <a:ea typeface="Helvetica" charset="0"/>
                            <a:cs typeface="Helvetica" charset="0"/>
                          </a:rPr>
                          <m:t>∩</m:t>
                        </m:r>
                        <m:r>
                          <a:rPr lang="en-US" sz="2400" b="0" i="1" smtClean="0">
                            <a:solidFill>
                              <a:srgbClr val="0070C0"/>
                            </a:solidFill>
                            <a:highlight>
                              <a:srgbClr val="FFFF00"/>
                            </a:highlight>
                            <a:latin typeface="Cambria Math" panose="02040503050406030204" pitchFamily="18" charset="0"/>
                            <a:ea typeface="Helvetica" charset="0"/>
                            <a:cs typeface="Helvetica" charset="0"/>
                          </a:rPr>
                          <m:t>𝐶</m:t>
                        </m:r>
                      </m:e>
                    </m:d>
                  </m:oMath>
                </a14:m>
                <a:br>
                  <a:rPr lang="en-US" sz="2400" i="1" dirty="0">
                    <a:solidFill>
                      <a:srgbClr val="0070C0"/>
                    </a:solidFill>
                    <a:latin typeface="Candara" panose="020E0502030303020204" pitchFamily="34" charset="0"/>
                    <a:ea typeface="Helvetica" charset="0"/>
                    <a:cs typeface="Helvetica" charset="0"/>
                  </a:rPr>
                </a:br>
                <a14:m>
                  <m:oMathPara xmlns:m="http://schemas.openxmlformats.org/officeDocument/2006/math">
                    <m:oMathParaPr>
                      <m:jc m:val="left"/>
                    </m:oMathParaPr>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                        + </m:t>
                      </m:r>
                      <m:d>
                        <m:dPr>
                          <m:begChr m:val="|"/>
                          <m:endChr m:val="|"/>
                          <m:ctrlPr>
                            <a:rPr lang="en-US" sz="2400" i="1">
                              <a:solidFill>
                                <a:srgbClr val="0070C0"/>
                              </a:solidFill>
                              <a:highlight>
                                <a:srgbClr val="FFFF00"/>
                              </a:highlight>
                              <a:latin typeface="Cambria Math" panose="02040503050406030204" pitchFamily="18" charset="0"/>
                              <a:ea typeface="Helvetica" charset="0"/>
                              <a:cs typeface="Helvetica" charset="0"/>
                            </a:rPr>
                          </m:ctrlPr>
                        </m:dPr>
                        <m:e>
                          <m:r>
                            <a:rPr lang="en-US" sz="2400" i="1">
                              <a:solidFill>
                                <a:srgbClr val="0070C0"/>
                              </a:solidFill>
                              <a:highlight>
                                <a:srgbClr val="FFFF00"/>
                              </a:highlight>
                              <a:latin typeface="Cambria Math" panose="02040503050406030204" pitchFamily="18" charset="0"/>
                              <a:ea typeface="Helvetica" charset="0"/>
                              <a:cs typeface="Helvetica" charset="0"/>
                            </a:rPr>
                            <m:t>𝐴</m:t>
                          </m:r>
                          <m:r>
                            <a:rPr lang="en-US" sz="2400" i="1">
                              <a:solidFill>
                                <a:srgbClr val="0070C0"/>
                              </a:solidFill>
                              <a:highlight>
                                <a:srgbClr val="FFFF00"/>
                              </a:highlight>
                              <a:latin typeface="Cambria Math" panose="02040503050406030204" pitchFamily="18" charset="0"/>
                              <a:ea typeface="Helvetica" charset="0"/>
                              <a:cs typeface="Helvetica" charset="0"/>
                            </a:rPr>
                            <m:t>∩</m:t>
                          </m:r>
                          <m:r>
                            <a:rPr lang="en-US" sz="2400" i="1">
                              <a:solidFill>
                                <a:srgbClr val="0070C0"/>
                              </a:solidFill>
                              <a:highlight>
                                <a:srgbClr val="FFFF00"/>
                              </a:highlight>
                              <a:latin typeface="Cambria Math" panose="02040503050406030204" pitchFamily="18" charset="0"/>
                              <a:ea typeface="Helvetica" charset="0"/>
                              <a:cs typeface="Helvetica" charset="0"/>
                            </a:rPr>
                            <m:t>𝐵</m:t>
                          </m:r>
                          <m:r>
                            <a:rPr lang="en-US" sz="2400" i="1">
                              <a:solidFill>
                                <a:srgbClr val="0070C0"/>
                              </a:solidFill>
                              <a:highlight>
                                <a:srgbClr val="FFFF00"/>
                              </a:highlight>
                              <a:latin typeface="Cambria Math" panose="02040503050406030204" pitchFamily="18" charset="0"/>
                              <a:ea typeface="Helvetica" charset="0"/>
                              <a:cs typeface="Helvetica" charset="0"/>
                            </a:rPr>
                            <m:t>∩</m:t>
                          </m:r>
                          <m:r>
                            <a:rPr lang="en-US" sz="2400" b="0" i="1" smtClean="0">
                              <a:solidFill>
                                <a:srgbClr val="0070C0"/>
                              </a:solidFill>
                              <a:highlight>
                                <a:srgbClr val="FFFF00"/>
                              </a:highlight>
                              <a:latin typeface="Cambria Math" panose="02040503050406030204" pitchFamily="18" charset="0"/>
                              <a:ea typeface="Helvetica" charset="0"/>
                              <a:cs typeface="Helvetica" charset="0"/>
                            </a:rPr>
                            <m:t>𝐶</m:t>
                          </m:r>
                        </m:e>
                      </m:d>
                    </m:oMath>
                  </m:oMathPara>
                </a14:m>
                <a:endParaRPr lang="en-US" sz="2400" b="0" i="1" dirty="0">
                  <a:solidFill>
                    <a:srgbClr val="0070C0"/>
                  </a:solidFill>
                  <a:highlight>
                    <a:srgbClr val="FFFF00"/>
                  </a:highlight>
                  <a:latin typeface="Candara" panose="020E0502030303020204" pitchFamily="34" charset="0"/>
                  <a:ea typeface="Helvetica" charset="0"/>
                  <a:cs typeface="Helvetica" charset="0"/>
                </a:endParaRPr>
              </a:p>
            </p:txBody>
          </p:sp>
        </mc:Choice>
        <mc:Fallback xmlns="">
          <p:sp>
            <p:nvSpPr>
              <p:cNvPr id="11" name="TextBox 10">
                <a:extLst>
                  <a:ext uri="{FF2B5EF4-FFF2-40B4-BE49-F238E27FC236}">
                    <a16:creationId xmlns:a16="http://schemas.microsoft.com/office/drawing/2014/main" id="{A8526990-C76B-6202-ED3F-F7643EF6BA45}"/>
                  </a:ext>
                </a:extLst>
              </p:cNvPr>
              <p:cNvSpPr txBox="1">
                <a:spLocks noRot="1" noChangeAspect="1" noMove="1" noResize="1" noEditPoints="1" noAdjustHandles="1" noChangeArrowheads="1" noChangeShapeType="1" noTextEdit="1"/>
              </p:cNvSpPr>
              <p:nvPr/>
            </p:nvSpPr>
            <p:spPr>
              <a:xfrm>
                <a:off x="127178" y="4947532"/>
                <a:ext cx="6197957" cy="1846659"/>
              </a:xfrm>
              <a:prstGeom prst="rect">
                <a:avLst/>
              </a:prstGeom>
              <a:blipFill>
                <a:blip r:embed="rId8"/>
                <a:stretch>
                  <a:fillRect/>
                </a:stretch>
              </a:blipFill>
              <a:ln>
                <a:solidFill>
                  <a:srgbClr val="036A18"/>
                </a:solidFill>
                <a:prstDash val="dash"/>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168F28F-12D5-B27A-25E0-B598EF4EB2DE}"/>
              </a:ext>
            </a:extLst>
          </p:cNvPr>
          <p:cNvSpPr>
            <a:spLocks noGrp="1"/>
          </p:cNvSpPr>
          <p:nvPr>
            <p:ph type="sldNum" sz="quarter" idx="12"/>
          </p:nvPr>
        </p:nvSpPr>
        <p:spPr/>
        <p:txBody>
          <a:bodyPr/>
          <a:lstStyle/>
          <a:p>
            <a:fld id="{39E65F0E-D8D0-8548-A870-8F1E432EFAAD}" type="slidenum">
              <a:rPr lang="en-US" smtClean="0"/>
              <a:pPr/>
              <a:t>49</a:t>
            </a:fld>
            <a:endParaRPr lang="en-US" dirty="0"/>
          </a:p>
        </p:txBody>
      </p:sp>
      <p:sp>
        <p:nvSpPr>
          <p:cNvPr id="20" name="Oval 19" descr="An element in the intersection of all 3">
            <a:extLst>
              <a:ext uri="{FF2B5EF4-FFF2-40B4-BE49-F238E27FC236}">
                <a16:creationId xmlns:a16="http://schemas.microsoft.com/office/drawing/2014/main" id="{6D5B046B-E58C-27F4-F9B2-3874F50D41F8}"/>
              </a:ext>
            </a:extLst>
          </p:cNvPr>
          <p:cNvSpPr/>
          <p:nvPr/>
        </p:nvSpPr>
        <p:spPr>
          <a:xfrm>
            <a:off x="3932968" y="2973926"/>
            <a:ext cx="271849" cy="31644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198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E0DB984-035F-4645-A898-BFB53877FD3B}"/>
                  </a:ext>
                </a:extLst>
              </p:cNvPr>
              <p:cNvSpPr>
                <a:spLocks noGrp="1"/>
              </p:cNvSpPr>
              <p:nvPr>
                <p:ph type="title"/>
              </p:nvPr>
            </p:nvSpPr>
            <p:spPr/>
            <p:txBody>
              <a:bodyPr/>
              <a:lstStyle/>
              <a:p>
                <a:r>
                  <a:rPr lang="en-US" dirty="0"/>
                  <a:t>How to count number of 5 element subsets of </a:t>
                </a:r>
                <a14:m>
                  <m:oMath xmlns:m="http://schemas.openxmlformats.org/officeDocument/2006/math">
                    <m:d>
                      <m:dPr>
                        <m:begChr m:val="{"/>
                        <m:endChr m:val="}"/>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𝐴</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𝐵</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𝑍</m:t>
                        </m:r>
                      </m:e>
                    </m:d>
                  </m:oMath>
                </a14:m>
                <a:r>
                  <a:rPr lang="en-US" dirty="0"/>
                  <a:t>?</a:t>
                </a:r>
              </a:p>
            </p:txBody>
          </p:sp>
        </mc:Choice>
        <mc:Fallback xmlns="">
          <p:sp>
            <p:nvSpPr>
              <p:cNvPr id="2" name="Title 1">
                <a:extLst>
                  <a:ext uri="{FF2B5EF4-FFF2-40B4-BE49-F238E27FC236}">
                    <a16:creationId xmlns:a16="http://schemas.microsoft.com/office/drawing/2014/main" id="{6E0DB984-035F-4645-A898-BFB53877FD3B}"/>
                  </a:ext>
                </a:extLst>
              </p:cNvPr>
              <p:cNvSpPr>
                <a:spLocks noGrp="1" noRot="1" noChangeAspect="1" noMove="1" noResize="1" noEditPoints="1" noAdjustHandles="1" noChangeArrowheads="1" noChangeShapeType="1" noTextEdit="1"/>
              </p:cNvSpPr>
              <p:nvPr>
                <p:ph type="title"/>
              </p:nvPr>
            </p:nvSpPr>
            <p:spPr>
              <a:blipFill>
                <a:blip r:embed="rId3"/>
                <a:stretch>
                  <a:fillRect l="-1387" t="-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AF5AD3-848A-DA48-ACA1-9230AB83796F}"/>
                  </a:ext>
                </a:extLst>
              </p:cNvPr>
              <p:cNvSpPr txBox="1"/>
              <p:nvPr/>
            </p:nvSpPr>
            <p:spPr>
              <a:xfrm>
                <a:off x="419556" y="1252823"/>
                <a:ext cx="11043514" cy="4339650"/>
              </a:xfrm>
              <a:prstGeom prst="rect">
                <a:avLst/>
              </a:prstGeom>
              <a:noFill/>
            </p:spPr>
            <p:txBody>
              <a:bodyPr wrap="square" rtlCol="0">
                <a:spAutoFit/>
              </a:bodyPr>
              <a:lstStyle/>
              <a:p>
                <a:pPr>
                  <a:spcAft>
                    <a:spcPts val="600"/>
                  </a:spcAft>
                </a:pPr>
                <a:r>
                  <a:rPr lang="en-US" sz="3200" b="0" dirty="0">
                    <a:latin typeface="Candara" panose="020E0502030303020204" pitchFamily="34" charset="0"/>
                    <a:ea typeface="Helvetica" charset="0"/>
                    <a:cs typeface="Helvetica" charset="0"/>
                  </a:rPr>
                  <a:t>Consider the following process: </a:t>
                </a:r>
              </a:p>
              <a:p>
                <a:pPr marL="514350" indent="-514350">
                  <a:spcAft>
                    <a:spcPts val="600"/>
                  </a:spcAft>
                  <a:buFont typeface="+mj-lt"/>
                  <a:buAutoNum type="arabicPeriod"/>
                </a:pPr>
                <a:r>
                  <a:rPr lang="en-US" sz="2800" dirty="0">
                    <a:latin typeface="Candara" panose="020E0502030303020204" pitchFamily="34" charset="0"/>
                    <a:ea typeface="Helvetica" charset="0"/>
                    <a:cs typeface="Helvetica" charset="0"/>
                  </a:rPr>
                  <a:t>Choose an </a:t>
                </a:r>
                <a:r>
                  <a:rPr lang="en-US" sz="2800" b="1" dirty="0">
                    <a:solidFill>
                      <a:srgbClr val="C00000"/>
                    </a:solidFill>
                    <a:latin typeface="Candara" panose="020E0502030303020204" pitchFamily="34" charset="0"/>
                    <a:ea typeface="Helvetica" charset="0"/>
                    <a:cs typeface="Helvetica" charset="0"/>
                  </a:rPr>
                  <a:t>unordered</a:t>
                </a:r>
                <a:r>
                  <a:rPr lang="en-US" sz="2800" dirty="0">
                    <a:latin typeface="Candara" panose="020E0502030303020204" pitchFamily="34" charset="0"/>
                    <a:ea typeface="Helvetica" charset="0"/>
                    <a:cs typeface="Helvetica" charset="0"/>
                  </a:rPr>
                  <a:t> subset </a:t>
                </a:r>
                <a14:m>
                  <m:oMath xmlns:m="http://schemas.openxmlformats.org/officeDocument/2006/math">
                    <m:r>
                      <a:rPr lang="en-US" sz="2800" b="0" i="1" dirty="0" smtClean="0">
                        <a:solidFill>
                          <a:srgbClr val="0070C0"/>
                        </a:solidFill>
                        <a:latin typeface="Cambria Math" panose="02040503050406030204" pitchFamily="18" charset="0"/>
                      </a:rPr>
                      <m:t>𝑆</m:t>
                    </m:r>
                    <m:r>
                      <a:rPr lang="en-US" sz="2800" b="0" i="1" dirty="0" smtClean="0">
                        <a:solidFill>
                          <a:srgbClr val="0070C0"/>
                        </a:solidFill>
                        <a:latin typeface="Cambria Math" panose="02040503050406030204" pitchFamily="18" charset="0"/>
                      </a:rPr>
                      <m:t>⊆</m:t>
                    </m:r>
                    <m:d>
                      <m:dPr>
                        <m:begChr m:val="{"/>
                        <m:endChr m:val="}"/>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𝐴</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𝐵</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𝑍</m:t>
                        </m:r>
                      </m:e>
                    </m:d>
                  </m:oMath>
                </a14:m>
                <a:r>
                  <a:rPr lang="en-US" sz="2800" b="0" dirty="0">
                    <a:latin typeface="Candara" panose="020E0502030303020204" pitchFamily="34" charset="0"/>
                    <a:ea typeface="Helvetica" charset="0"/>
                    <a:cs typeface="Helvetica" charset="0"/>
                  </a:rPr>
                  <a:t> of </a:t>
                </a:r>
              </a:p>
              <a:p>
                <a:pPr>
                  <a:spcAft>
                    <a:spcPts val="600"/>
                  </a:spcAft>
                </a:pPr>
                <a:r>
                  <a:rPr lang="en-US" sz="2800" dirty="0">
                    <a:latin typeface="Candara" panose="020E0502030303020204" pitchFamily="34" charset="0"/>
                    <a:ea typeface="Helvetica" charset="0"/>
                    <a:cs typeface="Helvetica" charset="0"/>
                  </a:rPr>
                  <a:t>           </a:t>
                </a:r>
                <a:r>
                  <a:rPr lang="en-US" sz="2800" b="0" dirty="0">
                    <a:latin typeface="Candara" panose="020E0502030303020204" pitchFamily="34" charset="0"/>
                    <a:ea typeface="Helvetica" charset="0"/>
                    <a:cs typeface="Helvetica" charset="0"/>
                  </a:rPr>
                  <a:t>size </a:t>
                </a:r>
                <a14:m>
                  <m:oMath xmlns:m="http://schemas.openxmlformats.org/officeDocument/2006/math">
                    <m:d>
                      <m:dPr>
                        <m:begChr m:val="|"/>
                        <m:endChr m:val="|"/>
                        <m:ctrlPr>
                          <a:rPr lang="en-US" sz="2800" b="0" i="1" dirty="0" smtClean="0">
                            <a:solidFill>
                              <a:srgbClr val="0070C0"/>
                            </a:solidFill>
                            <a:latin typeface="Cambria Math" panose="02040503050406030204" pitchFamily="18" charset="0"/>
                          </a:rPr>
                        </m:ctrlPr>
                      </m:dPr>
                      <m:e>
                        <m:r>
                          <a:rPr lang="en-US" sz="2800" i="1" dirty="0">
                            <a:solidFill>
                              <a:srgbClr val="0070C0"/>
                            </a:solidFill>
                            <a:latin typeface="Cambria Math" panose="02040503050406030204" pitchFamily="18" charset="0"/>
                          </a:rPr>
                          <m:t>𝑆</m:t>
                        </m:r>
                      </m:e>
                    </m:d>
                    <m:r>
                      <a:rPr lang="en-US" sz="2800" b="0" i="1" dirty="0" smtClean="0">
                        <a:solidFill>
                          <a:srgbClr val="0070C0"/>
                        </a:solidFill>
                        <a:latin typeface="Cambria Math" panose="02040503050406030204" pitchFamily="18" charset="0"/>
                      </a:rPr>
                      <m:t>=5. </m:t>
                    </m:r>
                  </m:oMath>
                </a14:m>
                <a:r>
                  <a:rPr lang="en-US" sz="2000" b="0" dirty="0">
                    <a:latin typeface="Candara" panose="020E0502030303020204" pitchFamily="34" charset="0"/>
                    <a:ea typeface="Helvetica" charset="0"/>
                    <a:cs typeface="Helvetica" charset="0"/>
                  </a:rPr>
                  <a:t>          e.g. </a:t>
                </a:r>
                <a14:m>
                  <m:oMath xmlns:m="http://schemas.openxmlformats.org/officeDocument/2006/math">
                    <m:r>
                      <a:rPr lang="en-US" sz="2000" i="1" dirty="0">
                        <a:solidFill>
                          <a:srgbClr val="0070C0"/>
                        </a:solidFill>
                        <a:latin typeface="Cambria Math" panose="02040503050406030204" pitchFamily="18" charset="0"/>
                      </a:rPr>
                      <m:t>𝑆</m:t>
                    </m:r>
                    <m:r>
                      <a:rPr lang="en-US" sz="2000" i="1" dirty="0">
                        <a:solidFill>
                          <a:srgbClr val="0070C0"/>
                        </a:solidFill>
                        <a:latin typeface="Cambria Math" panose="02040503050406030204" pitchFamily="18" charset="0"/>
                      </a:rPr>
                      <m:t>=</m:t>
                    </m:r>
                    <m:d>
                      <m:dPr>
                        <m:begChr m:val="{"/>
                        <m:endChr m:val="}"/>
                        <m:ctrlPr>
                          <a:rPr lang="en-US" sz="2000" i="1" dirty="0">
                            <a:solidFill>
                              <a:srgbClr val="0070C0"/>
                            </a:solidFill>
                            <a:latin typeface="Cambria Math" panose="02040503050406030204" pitchFamily="18" charset="0"/>
                          </a:rPr>
                        </m:ctrlPr>
                      </m:dPr>
                      <m:e>
                        <m:r>
                          <a:rPr lang="en-US" sz="2000" i="1" dirty="0">
                            <a:solidFill>
                              <a:srgbClr val="0070C0"/>
                            </a:solidFill>
                            <a:latin typeface="Cambria Math" panose="02040503050406030204" pitchFamily="18" charset="0"/>
                          </a:rPr>
                          <m:t>𝐴</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𝐺</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𝑁</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𝑂</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𝑇</m:t>
                        </m:r>
                      </m:e>
                    </m:d>
                  </m:oMath>
                </a14:m>
                <a:endParaRPr lang="en-US" sz="2000" dirty="0">
                  <a:solidFill>
                    <a:srgbClr val="0070C0"/>
                  </a:solidFill>
                  <a:latin typeface="Candara" panose="020E0502030303020204" pitchFamily="34" charset="0"/>
                </a:endParaRPr>
              </a:p>
              <a:p>
                <a:pPr marL="514350" indent="-514350">
                  <a:spcBef>
                    <a:spcPts val="600"/>
                  </a:spcBef>
                  <a:spcAft>
                    <a:spcPts val="600"/>
                  </a:spcAft>
                  <a:buFont typeface="+mj-lt"/>
                  <a:buAutoNum type="arabicPeriod"/>
                </a:pPr>
                <a:r>
                  <a:rPr lang="en-US" sz="2800" b="0" dirty="0">
                    <a:latin typeface="Candara" panose="020E0502030303020204" pitchFamily="34" charset="0"/>
                    <a:ea typeface="Helvetica" charset="0"/>
                    <a:cs typeface="Helvetica" charset="0"/>
                  </a:rPr>
                  <a:t>Choose </a:t>
                </a:r>
                <a:r>
                  <a:rPr lang="en-US" sz="2800" dirty="0">
                    <a:latin typeface="Candara" panose="020E0502030303020204" pitchFamily="34" charset="0"/>
                    <a:ea typeface="Helvetica" charset="0"/>
                    <a:cs typeface="Helvetica" charset="0"/>
                  </a:rPr>
                  <a:t>a permutation of letters in </a:t>
                </a:r>
                <a14:m>
                  <m:oMath xmlns:m="http://schemas.openxmlformats.org/officeDocument/2006/math">
                    <m:r>
                      <a:rPr lang="en-US" sz="2800" i="1" dirty="0">
                        <a:solidFill>
                          <a:srgbClr val="0070C0"/>
                        </a:solidFill>
                        <a:latin typeface="Cambria Math" panose="02040503050406030204" pitchFamily="18" charset="0"/>
                      </a:rPr>
                      <m:t>𝑆</m:t>
                    </m:r>
                  </m:oMath>
                </a14:m>
                <a:br>
                  <a:rPr lang="en-US" sz="3200" dirty="0">
                    <a:latin typeface="Candara" panose="020E0502030303020204" pitchFamily="34" charset="0"/>
                    <a:ea typeface="Helvetica" charset="0"/>
                    <a:cs typeface="Helvetica" charset="0"/>
                  </a:rPr>
                </a:br>
                <a:r>
                  <a:rPr lang="en-US" sz="2400" dirty="0">
                    <a:latin typeface="Candara" panose="020E0502030303020204" pitchFamily="34" charset="0"/>
                    <a:ea typeface="Helvetica" charset="0"/>
                    <a:cs typeface="Helvetica" charset="0"/>
                  </a:rPr>
                  <a:t>e.g., </a:t>
                </a:r>
                <a:r>
                  <a:rPr lang="en-US" sz="2400" i="1" dirty="0">
                    <a:solidFill>
                      <a:srgbClr val="0070C0"/>
                    </a:solidFill>
                  </a:rPr>
                  <a:t>TANGO, AGNOT, NAGOT, GOTAN, GOATN, NGOAT, …</a:t>
                </a:r>
                <a:r>
                  <a:rPr lang="en-US" sz="2400" dirty="0">
                    <a:latin typeface="Candara" panose="020E0502030303020204" pitchFamily="34" charset="0"/>
                    <a:ea typeface="Helvetica" charset="0"/>
                    <a:cs typeface="Helvetica" charset="0"/>
                  </a:rPr>
                  <a:t> </a:t>
                </a:r>
                <a:r>
                  <a:rPr lang="en-US" sz="2400" b="0" dirty="0">
                    <a:latin typeface="Candara" panose="020E0502030303020204" pitchFamily="34" charset="0"/>
                    <a:ea typeface="Helvetica" charset="0"/>
                    <a:cs typeface="Helvetica" charset="0"/>
                  </a:rPr>
                  <a:t>  </a:t>
                </a:r>
              </a:p>
              <a:p>
                <a:pPr>
                  <a:spcBef>
                    <a:spcPts val="600"/>
                  </a:spcBef>
                  <a:spcAft>
                    <a:spcPts val="600"/>
                  </a:spcAft>
                </a:pPr>
                <a:endParaRPr lang="en-US" sz="3200" dirty="0">
                  <a:latin typeface="Candara" panose="020E0502030303020204" pitchFamily="34" charset="0"/>
                  <a:ea typeface="Helvetica" charset="0"/>
                  <a:cs typeface="Helvetica" charset="0"/>
                </a:endParaRPr>
              </a:p>
              <a:p>
                <a:pPr>
                  <a:spcBef>
                    <a:spcPts val="600"/>
                  </a:spcBef>
                  <a:spcAft>
                    <a:spcPts val="600"/>
                  </a:spcAft>
                </a:pPr>
                <a:r>
                  <a:rPr lang="en-US" sz="3200" dirty="0">
                    <a:latin typeface="Candara" panose="020E0502030303020204" pitchFamily="34" charset="0"/>
                    <a:ea typeface="Helvetica" charset="0"/>
                    <a:cs typeface="Helvetica" charset="0"/>
                  </a:rPr>
                  <a:t>Outcome: An </a:t>
                </a:r>
                <a:r>
                  <a:rPr lang="en-US" sz="3200" b="1" dirty="0">
                    <a:solidFill>
                      <a:srgbClr val="C00000"/>
                    </a:solidFill>
                    <a:latin typeface="Candara" panose="020E0502030303020204" pitchFamily="34" charset="0"/>
                    <a:ea typeface="Helvetica" charset="0"/>
                    <a:cs typeface="Helvetica" charset="0"/>
                  </a:rPr>
                  <a:t>ordered</a:t>
                </a:r>
                <a:r>
                  <a:rPr lang="en-US" sz="3200" dirty="0">
                    <a:latin typeface="Candara" panose="020E0502030303020204" pitchFamily="34" charset="0"/>
                    <a:ea typeface="Helvetica" charset="0"/>
                    <a:cs typeface="Helvetica" charset="0"/>
                  </a:rPr>
                  <a:t> sequence of 5 distinct letters from </a:t>
                </a:r>
                <a14:m>
                  <m:oMath xmlns:m="http://schemas.openxmlformats.org/officeDocument/2006/math">
                    <m:d>
                      <m:dPr>
                        <m:begChr m:val="{"/>
                        <m:endChr m:val="}"/>
                        <m:ctrlPr>
                          <a:rPr lang="en-US" sz="3200" i="1">
                            <a:solidFill>
                              <a:srgbClr val="0070C0"/>
                            </a:solidFill>
                            <a:latin typeface="Cambria Math" panose="02040503050406030204" pitchFamily="18" charset="0"/>
                          </a:rPr>
                        </m:ctrlPr>
                      </m:dPr>
                      <m:e>
                        <m:r>
                          <a:rPr lang="en-US" sz="3200" i="1">
                            <a:solidFill>
                              <a:srgbClr val="0070C0"/>
                            </a:solidFill>
                            <a:latin typeface="Cambria Math" panose="02040503050406030204" pitchFamily="18" charset="0"/>
                          </a:rPr>
                          <m:t>𝐴</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𝐵</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𝑍</m:t>
                        </m:r>
                      </m:e>
                    </m:d>
                  </m:oMath>
                </a14:m>
                <a:endParaRPr lang="en-US" sz="3200" dirty="0">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43AF5AD3-848A-DA48-ACA1-9230AB83796F}"/>
                  </a:ext>
                </a:extLst>
              </p:cNvPr>
              <p:cNvSpPr txBox="1">
                <a:spLocks noRot="1" noChangeAspect="1" noMove="1" noResize="1" noEditPoints="1" noAdjustHandles="1" noChangeArrowheads="1" noChangeShapeType="1" noTextEdit="1"/>
              </p:cNvSpPr>
              <p:nvPr/>
            </p:nvSpPr>
            <p:spPr>
              <a:xfrm>
                <a:off x="419556" y="1252823"/>
                <a:ext cx="11043514" cy="4339650"/>
              </a:xfrm>
              <a:prstGeom prst="rect">
                <a:avLst/>
              </a:prstGeom>
              <a:blipFill>
                <a:blip r:embed="rId4"/>
                <a:stretch>
                  <a:fillRect l="-1379" t="-1749"/>
                </a:stretch>
              </a:blipFill>
            </p:spPr>
            <p:txBody>
              <a:bodyPr/>
              <a:lstStyle/>
              <a:p>
                <a:r>
                  <a:rPr lang="en-US">
                    <a:noFill/>
                  </a:rPr>
                  <a:t> </a:t>
                </a:r>
              </a:p>
            </p:txBody>
          </p:sp>
        </mc:Fallback>
      </mc:AlternateContent>
      <p:grpSp>
        <p:nvGrpSpPr>
          <p:cNvPr id="6" name="Group 5" descr="???  x number of ways to permute the letters in S = number of ordered sequences of 5 distinct letters from {A…Z}">
            <a:extLst>
              <a:ext uri="{FF2B5EF4-FFF2-40B4-BE49-F238E27FC236}">
                <a16:creationId xmlns:a16="http://schemas.microsoft.com/office/drawing/2014/main" id="{F0EAAF65-42F0-7019-5E28-894311EE0423}"/>
              </a:ext>
            </a:extLst>
          </p:cNvPr>
          <p:cNvGrpSpPr/>
          <p:nvPr/>
        </p:nvGrpSpPr>
        <p:grpSpPr>
          <a:xfrm>
            <a:off x="10654547" y="1772400"/>
            <a:ext cx="1406100" cy="3741992"/>
            <a:chOff x="10654547" y="1772400"/>
            <a:chExt cx="1406100" cy="3741992"/>
          </a:xfrm>
        </p:grpSpPr>
        <p:sp>
          <p:nvSpPr>
            <p:cNvPr id="16" name="Google Shape;937;p54">
              <a:extLst>
                <a:ext uri="{FF2B5EF4-FFF2-40B4-BE49-F238E27FC236}">
                  <a16:creationId xmlns:a16="http://schemas.microsoft.com/office/drawing/2014/main" id="{BB930D2E-0896-254A-AC39-96B807C484E5}"/>
                </a:ext>
              </a:extLst>
            </p:cNvPr>
            <p:cNvSpPr txBox="1"/>
            <p:nvPr/>
          </p:nvSpPr>
          <p:spPr>
            <a:xfrm>
              <a:off x="10804488" y="2318844"/>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28" name="Google Shape;935;p54">
              <a:extLst>
                <a:ext uri="{FF2B5EF4-FFF2-40B4-BE49-F238E27FC236}">
                  <a16:creationId xmlns:a16="http://schemas.microsoft.com/office/drawing/2014/main" id="{5CC634A5-9B7E-1548-913B-3BC24EFC9383}"/>
                </a:ext>
              </a:extLst>
            </p:cNvPr>
            <p:cNvSpPr txBox="1"/>
            <p:nvPr/>
          </p:nvSpPr>
          <p:spPr>
            <a:xfrm>
              <a:off x="10804438" y="3665452"/>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sp>
          <p:nvSpPr>
            <p:cNvPr id="22" name="Google Shape;942;p54">
              <a:extLst>
                <a:ext uri="{FF2B5EF4-FFF2-40B4-BE49-F238E27FC236}">
                  <a16:creationId xmlns:a16="http://schemas.microsoft.com/office/drawing/2014/main" id="{5BEFA24D-72A6-3845-A454-96AB57A56F7D}"/>
                </a:ext>
                <a:ext uri="{C183D7F6-B498-43B3-948B-1728B52AA6E4}">
                  <adec:decorative xmlns:adec="http://schemas.microsoft.com/office/drawing/2017/decorative" val="1"/>
                </a:ext>
              </a:extLst>
            </p:cNvPr>
            <p:cNvSpPr txBox="1"/>
            <p:nvPr/>
          </p:nvSpPr>
          <p:spPr>
            <a:xfrm>
              <a:off x="10654547" y="4265589"/>
              <a:ext cx="1406100" cy="1248803"/>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9" name="Google Shape;940;p54">
              <a:extLst>
                <a:ext uri="{FF2B5EF4-FFF2-40B4-BE49-F238E27FC236}">
                  <a16:creationId xmlns:a16="http://schemas.microsoft.com/office/drawing/2014/main" id="{A2CE9634-957D-844B-B7F9-4FA4B115CFC0}"/>
                </a:ext>
                <a:ext uri="{C183D7F6-B498-43B3-948B-1728B52AA6E4}">
                  <adec:decorative xmlns:adec="http://schemas.microsoft.com/office/drawing/2017/decorative" val="1"/>
                </a:ext>
              </a:extLst>
            </p:cNvPr>
            <p:cNvSpPr txBox="1"/>
            <p:nvPr/>
          </p:nvSpPr>
          <p:spPr>
            <a:xfrm>
              <a:off x="10895130" y="2957207"/>
              <a:ext cx="9414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grpSp>
          <p:nvGrpSpPr>
            <p:cNvPr id="3" name="Group 2">
              <a:extLst>
                <a:ext uri="{FF2B5EF4-FFF2-40B4-BE49-F238E27FC236}">
                  <a16:creationId xmlns:a16="http://schemas.microsoft.com/office/drawing/2014/main" id="{466416B7-ACFB-0F44-B25E-137A73EE66B8}"/>
                </a:ext>
                <a:ext uri="{C183D7F6-B498-43B3-948B-1728B52AA6E4}">
                  <adec:decorative xmlns:adec="http://schemas.microsoft.com/office/drawing/2017/decorative" val="1"/>
                </a:ext>
              </a:extLst>
            </p:cNvPr>
            <p:cNvGrpSpPr/>
            <p:nvPr/>
          </p:nvGrpSpPr>
          <p:grpSpPr>
            <a:xfrm>
              <a:off x="10786181" y="1772400"/>
              <a:ext cx="1038638" cy="795604"/>
              <a:chOff x="10786181" y="1772400"/>
              <a:chExt cx="1038638" cy="795604"/>
            </a:xfrm>
          </p:grpSpPr>
          <p:sp>
            <p:nvSpPr>
              <p:cNvPr id="17" name="Google Shape;934;p54">
                <a:extLst>
                  <a:ext uri="{FF2B5EF4-FFF2-40B4-BE49-F238E27FC236}">
                    <a16:creationId xmlns:a16="http://schemas.microsoft.com/office/drawing/2014/main" id="{C55BC5B4-45CD-7949-BF91-58CA100F1414}"/>
                  </a:ext>
                </a:extLst>
              </p:cNvPr>
              <p:cNvSpPr txBox="1"/>
              <p:nvPr/>
            </p:nvSpPr>
            <p:spPr>
              <a:xfrm>
                <a:off x="10890375" y="1772400"/>
                <a:ext cx="934444"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8F624B5-674C-7E42-9D49-ECABB7446B8C}"/>
                      </a:ext>
                    </a:extLst>
                  </p:cNvPr>
                  <p:cNvSpPr/>
                  <p:nvPr/>
                </p:nvSpPr>
                <p:spPr>
                  <a:xfrm>
                    <a:off x="10786181" y="1860118"/>
                    <a:ext cx="881972" cy="70788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4000" dirty="0">
                              <a:solidFill>
                                <a:srgbClr val="7030A0"/>
                              </a:solidFill>
                              <a:latin typeface="Candara" panose="020E0502030303020204" pitchFamily="34" charset="0"/>
                              <a:ea typeface="Helvetica" charset="0"/>
                              <a:cs typeface="Apple Chancery" panose="03020702040506060504" pitchFamily="66" charset="-79"/>
                            </a:rPr>
                            <m:t>???</m:t>
                          </m:r>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31" name="Rectangle 30">
                    <a:extLst>
                      <a:ext uri="{FF2B5EF4-FFF2-40B4-BE49-F238E27FC236}">
                        <a16:creationId xmlns:a16="http://schemas.microsoft.com/office/drawing/2014/main" id="{18F624B5-674C-7E42-9D49-ECABB7446B8C}"/>
                      </a:ext>
                    </a:extLst>
                  </p:cNvPr>
                  <p:cNvSpPr>
                    <a:spLocks noRot="1" noChangeAspect="1" noMove="1" noResize="1" noEditPoints="1" noAdjustHandles="1" noChangeArrowheads="1" noChangeShapeType="1" noTextEdit="1"/>
                  </p:cNvSpPr>
                  <p:nvPr/>
                </p:nvSpPr>
                <p:spPr>
                  <a:xfrm>
                    <a:off x="10786181" y="1860118"/>
                    <a:ext cx="881972" cy="707886"/>
                  </a:xfrm>
                  <a:prstGeom prst="rect">
                    <a:avLst/>
                  </a:prstGeom>
                  <a:blipFill>
                    <a:blip r:embed="rId5"/>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6224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68152-0A90-5E4A-8565-423F889D5250}"/>
              </a:ext>
            </a:extLst>
          </p:cNvPr>
          <p:cNvSpPr>
            <a:spLocks noGrp="1"/>
          </p:cNvSpPr>
          <p:nvPr>
            <p:ph type="title"/>
          </p:nvPr>
        </p:nvSpPr>
        <p:spPr/>
        <p:txBody>
          <a:bodyPr/>
          <a:lstStyle/>
          <a:p>
            <a:r>
              <a:rPr lang="en-US" dirty="0"/>
              <a:t>Inclusion-Exclusion (formulae)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43DB92-200F-EF43-B809-937BDA502EAE}"/>
                  </a:ext>
                </a:extLst>
              </p:cNvPr>
              <p:cNvSpPr>
                <a:spLocks noGrp="1"/>
              </p:cNvSpPr>
              <p:nvPr>
                <p:ph idx="1"/>
              </p:nvPr>
            </p:nvSpPr>
            <p:spPr/>
            <p:txBody>
              <a:bodyPr/>
              <a:lstStyle/>
              <a:p>
                <a:pPr marL="0" indent="0">
                  <a:buNone/>
                </a:pPr>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oMath>
                </a14:m>
                <a:r>
                  <a:rPr lang="en-US" dirty="0"/>
                  <a:t> be sets. Then</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m:oMathPara>
                </a14:m>
                <a:endParaRPr lang="en-US" dirty="0"/>
              </a:p>
              <a:p>
                <a:pPr marL="0" indent="0">
                  <a:buNone/>
                </a:pPr>
                <a:endParaRPr lang="en-US" dirty="0"/>
              </a:p>
              <a:p>
                <a:pPr marL="0" indent="0">
                  <a:buNone/>
                </a:pPr>
                <a:r>
                  <a:rPr lang="en-US" dirty="0"/>
                  <a:t>In general,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oMath>
                </a14:m>
                <a:r>
                  <a:rPr lang="en-US" dirty="0"/>
                  <a:t> are sets, then</a:t>
                </a: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𝑛</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𝑠𝑖𝑛𝑔𝑙𝑒𝑠</m:t>
                      </m:r>
                      <m:r>
                        <a:rPr lang="en-US" sz="2400" b="0" i="1" smtClean="0">
                          <a:latin typeface="Cambria Math" panose="02040503050406030204" pitchFamily="18" charset="0"/>
                        </a:rPr>
                        <m:t> −</m:t>
                      </m:r>
                      <m:r>
                        <a:rPr lang="en-US" sz="2400" b="0" i="1" smtClean="0">
                          <a:latin typeface="Cambria Math" panose="02040503050406030204" pitchFamily="18" charset="0"/>
                        </a:rPr>
                        <m:t>𝑑𝑜𝑢𝑏𝑙𝑒𝑠</m:t>
                      </m:r>
                      <m:r>
                        <a:rPr lang="en-US" sz="2400" b="0" i="1" smtClean="0">
                          <a:latin typeface="Cambria Math" panose="02040503050406030204" pitchFamily="18" charset="0"/>
                        </a:rPr>
                        <m:t>+</m:t>
                      </m:r>
                      <m:r>
                        <a:rPr lang="en-US" sz="2400" b="0" i="1" smtClean="0">
                          <a:latin typeface="Cambria Math" panose="02040503050406030204" pitchFamily="18" charset="0"/>
                        </a:rPr>
                        <m:t>𝑡𝑟𝑖𝑝𝑙𝑒𝑠</m:t>
                      </m:r>
                      <m:r>
                        <a:rPr lang="en-US" sz="2400" b="0" i="1" smtClean="0">
                          <a:latin typeface="Cambria Math" panose="02040503050406030204" pitchFamily="18" charset="0"/>
                        </a:rPr>
                        <m:t> −</m:t>
                      </m:r>
                      <m:r>
                        <a:rPr lang="en-US" sz="2400" b="0" i="1" smtClean="0">
                          <a:latin typeface="Cambria Math" panose="02040503050406030204" pitchFamily="18" charset="0"/>
                        </a:rPr>
                        <m:t>𝑞𝑢𝑎𝑑𝑠</m:t>
                      </m:r>
                      <m:r>
                        <a:rPr lang="en-US" sz="2400" b="0" i="1" smtClean="0">
                          <a:latin typeface="Cambria Math" panose="02040503050406030204" pitchFamily="18" charset="0"/>
                        </a:rPr>
                        <m:t>+ …</m:t>
                      </m:r>
                    </m:oMath>
                  </m:oMathPara>
                </a14:m>
                <a:endParaRPr lang="en-US" sz="2400" dirty="0"/>
              </a:p>
              <a:p>
                <a:pPr marL="0" indent="0">
                  <a:buNone/>
                </a:pPr>
                <a:r>
                  <a:rPr lang="en-US" sz="2400" b="0" dirty="0"/>
                  <a:t>                                       </a:t>
                </a: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e>
                    </m:d>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𝑛</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𝑛</m:t>
                                </m:r>
                              </m:sub>
                            </m:sSub>
                          </m:e>
                        </m:d>
                      </m:e>
                    </m:d>
                    <m:r>
                      <a:rPr lang="en-US" sz="2400" b="0" i="1" smtClean="0">
                        <a:latin typeface="Cambria Math" panose="02040503050406030204" pitchFamily="18" charset="0"/>
                      </a:rPr>
                      <m:t>+ …</m:t>
                    </m:r>
                  </m:oMath>
                </a14:m>
                <a:endParaRPr lang="en-US" sz="2400" dirty="0"/>
              </a:p>
            </p:txBody>
          </p:sp>
        </mc:Choice>
        <mc:Fallback xmlns="">
          <p:sp>
            <p:nvSpPr>
              <p:cNvPr id="3" name="Content Placeholder 2">
                <a:extLst>
                  <a:ext uri="{FF2B5EF4-FFF2-40B4-BE49-F238E27FC236}">
                    <a16:creationId xmlns:a16="http://schemas.microsoft.com/office/drawing/2014/main" id="{7E43DB92-200F-EF43-B809-937BDA502EAE}"/>
                  </a:ext>
                </a:extLst>
              </p:cNvPr>
              <p:cNvSpPr>
                <a:spLocks noGrp="1" noRot="1" noChangeAspect="1" noMove="1" noResize="1" noEditPoints="1" noAdjustHandles="1" noChangeArrowheads="1" noChangeShapeType="1" noTextEdit="1"/>
              </p:cNvSpPr>
              <p:nvPr>
                <p:ph idx="1"/>
              </p:nvPr>
            </p:nvSpPr>
            <p:spPr>
              <a:blipFill>
                <a:blip r:embed="rId3"/>
                <a:stretch>
                  <a:fillRect l="-1387" t="-15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0764174-EDDA-7B49-8299-CD5002AC6ECB}"/>
              </a:ext>
            </a:extLst>
          </p:cNvPr>
          <p:cNvSpPr>
            <a:spLocks noGrp="1"/>
          </p:cNvSpPr>
          <p:nvPr>
            <p:ph type="sldNum" sz="quarter" idx="12"/>
          </p:nvPr>
        </p:nvSpPr>
        <p:spPr/>
        <p:txBody>
          <a:bodyPr/>
          <a:lstStyle/>
          <a:p>
            <a:fld id="{39E65F0E-D8D0-8548-A870-8F1E432EFAAD}" type="slidenum">
              <a:rPr lang="en-US" smtClean="0"/>
              <a:pPr/>
              <a:t>50</a:t>
            </a:fld>
            <a:endParaRPr lang="en-US"/>
          </a:p>
        </p:txBody>
      </p:sp>
    </p:spTree>
    <p:extLst>
      <p:ext uri="{BB962C8B-B14F-4D97-AF65-F5344CB8AC3E}">
        <p14:creationId xmlns:p14="http://schemas.microsoft.com/office/powerpoint/2010/main" val="70474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3772-6139-434F-BBFA-785B82061616}"/>
              </a:ext>
            </a:extLst>
          </p:cNvPr>
          <p:cNvSpPr>
            <a:spLocks noGrp="1"/>
          </p:cNvSpPr>
          <p:nvPr>
            <p:ph type="title"/>
          </p:nvPr>
        </p:nvSpPr>
        <p:spPr>
          <a:xfrm>
            <a:off x="0" y="1"/>
            <a:ext cx="12192000" cy="1152940"/>
          </a:xfrm>
          <a:solidFill>
            <a:schemeClr val="accent1">
              <a:lumMod val="20000"/>
              <a:lumOff val="80000"/>
            </a:schemeClr>
          </a:solidFill>
          <a:ln>
            <a:solidFill>
              <a:schemeClr val="tx2">
                <a:lumMod val="20000"/>
                <a:lumOff val="80000"/>
              </a:schemeClr>
            </a:solidFill>
          </a:ln>
        </p:spPr>
        <p:txBody>
          <a:bodyPr anchor="ctr"/>
          <a:lstStyle/>
          <a:p>
            <a:r>
              <a:rPr lang="en-US" dirty="0"/>
              <a:t>	Agenda (Part 5)</a:t>
            </a:r>
          </a:p>
        </p:txBody>
      </p:sp>
      <p:sp>
        <p:nvSpPr>
          <p:cNvPr id="3" name="Content Placeholder 2">
            <a:extLst>
              <a:ext uri="{FF2B5EF4-FFF2-40B4-BE49-F238E27FC236}">
                <a16:creationId xmlns:a16="http://schemas.microsoft.com/office/drawing/2014/main" id="{01521933-D2BF-7241-B1C3-98D59BDB3880}"/>
              </a:ext>
            </a:extLst>
          </p:cNvPr>
          <p:cNvSpPr>
            <a:spLocks noGrp="1"/>
          </p:cNvSpPr>
          <p:nvPr>
            <p:ph idx="1"/>
          </p:nvPr>
        </p:nvSpPr>
        <p:spPr/>
        <p:txBody>
          <a:bodyPr/>
          <a:lstStyle/>
          <a:p>
            <a:r>
              <a:rPr lang="en-US" dirty="0">
                <a:solidFill>
                  <a:schemeClr val="bg1">
                    <a:lumMod val="50000"/>
                  </a:schemeClr>
                </a:solidFill>
              </a:rPr>
              <a:t>Recap &amp; Examples</a:t>
            </a:r>
          </a:p>
          <a:p>
            <a:r>
              <a:rPr lang="en-US" dirty="0">
                <a:solidFill>
                  <a:schemeClr val="bg1">
                    <a:lumMod val="50000"/>
                  </a:schemeClr>
                </a:solidFill>
              </a:rPr>
              <a:t>Binomial Theorem</a:t>
            </a:r>
          </a:p>
          <a:p>
            <a:r>
              <a:rPr lang="en-US" dirty="0">
                <a:solidFill>
                  <a:schemeClr val="bg1">
                    <a:lumMod val="50000"/>
                  </a:schemeClr>
                </a:solidFill>
              </a:rPr>
              <a:t>Multinomial Coefficients</a:t>
            </a:r>
          </a:p>
          <a:p>
            <a:r>
              <a:rPr lang="en-US" dirty="0">
                <a:solidFill>
                  <a:schemeClr val="bg1">
                    <a:lumMod val="50000"/>
                  </a:schemeClr>
                </a:solidFill>
              </a:rPr>
              <a:t>Inclusion-Exclusion</a:t>
            </a:r>
          </a:p>
          <a:p>
            <a:r>
              <a:rPr lang="en-US" dirty="0">
                <a:solidFill>
                  <a:srgbClr val="002060"/>
                </a:solidFill>
              </a:rPr>
              <a:t>Combinatorial Proofs</a:t>
            </a:r>
          </a:p>
        </p:txBody>
      </p:sp>
      <p:sp>
        <p:nvSpPr>
          <p:cNvPr id="4" name="Slide Number Placeholder 3">
            <a:extLst>
              <a:ext uri="{FF2B5EF4-FFF2-40B4-BE49-F238E27FC236}">
                <a16:creationId xmlns:a16="http://schemas.microsoft.com/office/drawing/2014/main" id="{706022D0-5147-2541-9B6F-4904F7D272C9}"/>
              </a:ext>
            </a:extLst>
          </p:cNvPr>
          <p:cNvSpPr>
            <a:spLocks noGrp="1"/>
          </p:cNvSpPr>
          <p:nvPr>
            <p:ph type="sldNum" sz="quarter" idx="12"/>
          </p:nvPr>
        </p:nvSpPr>
        <p:spPr/>
        <p:txBody>
          <a:bodyPr/>
          <a:lstStyle/>
          <a:p>
            <a:fld id="{39E65F0E-D8D0-8548-A870-8F1E432EFAAD}" type="slidenum">
              <a:rPr lang="en-US" smtClean="0"/>
              <a:pPr/>
              <a:t>51</a:t>
            </a:fld>
            <a:endParaRPr lang="en-US"/>
          </a:p>
        </p:txBody>
      </p:sp>
    </p:spTree>
    <p:extLst>
      <p:ext uri="{BB962C8B-B14F-4D97-AF65-F5344CB8AC3E}">
        <p14:creationId xmlns:p14="http://schemas.microsoft.com/office/powerpoint/2010/main" val="4021046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666865D-7101-7241-851C-D1CE9B150470}"/>
              </a:ext>
            </a:extLst>
          </p:cNvPr>
          <p:cNvSpPr>
            <a:spLocks noGrp="1"/>
          </p:cNvSpPr>
          <p:nvPr>
            <p:ph type="title"/>
          </p:nvPr>
        </p:nvSpPr>
        <p:spPr>
          <a:xfrm>
            <a:off x="609600" y="274639"/>
            <a:ext cx="10972800" cy="878301"/>
          </a:xfrm>
        </p:spPr>
        <p:txBody>
          <a:bodyPr/>
          <a:lstStyle/>
          <a:p>
            <a:r>
              <a:rPr lang="en-US" dirty="0"/>
              <a:t>Combinatorial proof:      Show that </a:t>
            </a:r>
            <a:r>
              <a:rPr lang="en-US" i="1" dirty="0"/>
              <a:t>M = N</a:t>
            </a:r>
          </a:p>
        </p:txBody>
      </p:sp>
      <mc:AlternateContent xmlns:mc="http://schemas.openxmlformats.org/markup-compatibility/2006" xmlns:a14="http://schemas.microsoft.com/office/drawing/2010/main">
        <mc:Choice Requires="a14">
          <p:sp>
            <p:nvSpPr>
              <p:cNvPr id="5" name="Google Shape;416;p32">
                <a:extLst>
                  <a:ext uri="{FF2B5EF4-FFF2-40B4-BE49-F238E27FC236}">
                    <a16:creationId xmlns:a16="http://schemas.microsoft.com/office/drawing/2014/main" id="{71766D04-D0EE-404C-B1DF-D6545B295074}"/>
                  </a:ext>
                </a:extLst>
              </p:cNvPr>
              <p:cNvSpPr txBox="1">
                <a:spLocks/>
              </p:cNvSpPr>
              <p:nvPr/>
            </p:nvSpPr>
            <p:spPr>
              <a:xfrm>
                <a:off x="773028" y="1450909"/>
                <a:ext cx="11531561" cy="2641984"/>
              </a:xfrm>
              <a:prstGeom prst="rect">
                <a:avLst/>
              </a:prstGeom>
            </p:spPr>
            <p:txBody>
              <a:bodyPr spcFirstLastPara="1" vert="horz" wrap="square" lIns="121900" tIns="121900" rIns="121900" bIns="121900" rtlCol="0" anchor="t" anchorCtr="0">
                <a:noAutofit/>
              </a:bodyPr>
              <a:lstStyle>
                <a:lvl1pPr marL="609585" lvl="0" indent="-457189" algn="l" defTabSz="457200" rtl="0" eaLnBrk="1" latinLnBrk="0" hangingPunct="1">
                  <a:spcBef>
                    <a:spcPts val="0"/>
                  </a:spcBef>
                  <a:spcAft>
                    <a:spcPts val="0"/>
                  </a:spcAft>
                  <a:buSzPts val="1800"/>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1219170" lvl="1" indent="-423323" algn="l" defTabSz="457200" rtl="0" eaLnBrk="1" latinLnBrk="0" hangingPunct="1">
                  <a:spcBef>
                    <a:spcPts val="2133"/>
                  </a:spcBef>
                  <a:spcAft>
                    <a:spcPts val="0"/>
                  </a:spcAft>
                  <a:buSzPts val="1400"/>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828754" lvl="2" indent="-423323" algn="l" defTabSz="457200" rtl="0" eaLnBrk="1" latinLnBrk="0" hangingPunct="1">
                  <a:spcBef>
                    <a:spcPts val="2133"/>
                  </a:spcBef>
                  <a:spcAft>
                    <a:spcPts val="0"/>
                  </a:spcAft>
                  <a:buSzPts val="1400"/>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2438339" lvl="3"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3047924" lvl="4"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3657509" lvl="5"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6pPr>
                <a:lvl7pPr marL="4267093" lvl="6"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7pPr>
                <a:lvl8pPr marL="4876678" lvl="7"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8pPr>
                <a:lvl9pPr marL="5486263" lvl="8" indent="-423323" algn="l" defTabSz="457200" rtl="0" eaLnBrk="1" latinLnBrk="0" hangingPunct="1">
                  <a:spcBef>
                    <a:spcPts val="2133"/>
                  </a:spcBef>
                  <a:spcAft>
                    <a:spcPts val="2133"/>
                  </a:spcAft>
                  <a:buSzPts val="1400"/>
                  <a:buFont typeface="Arial"/>
                  <a:buChar char="■"/>
                  <a:defRPr sz="2000" kern="1200">
                    <a:solidFill>
                      <a:schemeClr val="tx1"/>
                    </a:solidFill>
                    <a:latin typeface="+mn-lt"/>
                    <a:ea typeface="+mn-ea"/>
                    <a:cs typeface="+mn-cs"/>
                  </a:defRPr>
                </a:lvl9pPr>
              </a:lstStyle>
              <a:p>
                <a:pPr marL="761981" indent="-761981">
                  <a:lnSpc>
                    <a:spcPct val="150000"/>
                  </a:lnSpc>
                </a:pPr>
                <a:r>
                  <a:rPr lang="en-US" sz="2800" dirty="0">
                    <a:ea typeface="Amatic SC"/>
                    <a:cs typeface="Amatic SC"/>
                    <a:sym typeface="Amatic SC"/>
                  </a:rPr>
                  <a:t>Let </a:t>
                </a:r>
                <a14:m>
                  <m:oMath xmlns:m="http://schemas.openxmlformats.org/officeDocument/2006/math">
                    <m:r>
                      <a:rPr lang="en-US" sz="2800" i="1" dirty="0" smtClean="0">
                        <a:latin typeface="Cambria Math" panose="02040503050406030204" pitchFamily="18" charset="0"/>
                        <a:ea typeface="Amatic SC"/>
                        <a:cs typeface="Amatic SC"/>
                        <a:sym typeface="Amatic SC"/>
                      </a:rPr>
                      <m:t>𝑆</m:t>
                    </m:r>
                  </m:oMath>
                </a14:m>
                <a:r>
                  <a:rPr lang="en-US" sz="2800" dirty="0">
                    <a:ea typeface="Amatic SC"/>
                    <a:cs typeface="Amatic SC"/>
                    <a:sym typeface="Amatic SC"/>
                  </a:rPr>
                  <a:t> be a set of objects</a:t>
                </a:r>
              </a:p>
              <a:p>
                <a:pPr marL="761981" indent="-761981">
                  <a:lnSpc>
                    <a:spcPct val="150000"/>
                  </a:lnSpc>
                </a:pPr>
                <a:r>
                  <a:rPr lang="en-US" sz="2800" dirty="0">
                    <a:ea typeface="Amatic SC"/>
                    <a:cs typeface="Amatic SC"/>
                    <a:sym typeface="Amatic SC"/>
                  </a:rPr>
                  <a:t>Show how to count </a:t>
                </a:r>
                <a14:m>
                  <m:oMath xmlns:m="http://schemas.openxmlformats.org/officeDocument/2006/math">
                    <m:r>
                      <a:rPr lang="en-US" sz="2800" i="1" dirty="0" smtClean="0">
                        <a:latin typeface="Cambria Math" panose="02040503050406030204" pitchFamily="18" charset="0"/>
                        <a:ea typeface="Amatic SC"/>
                        <a:cs typeface="Amatic SC"/>
                        <a:sym typeface="Amatic SC"/>
                      </a:rPr>
                      <m:t>|</m:t>
                    </m:r>
                    <m:r>
                      <a:rPr lang="en-US" sz="2800" i="1" dirty="0" smtClean="0">
                        <a:latin typeface="Cambria Math" panose="02040503050406030204" pitchFamily="18" charset="0"/>
                        <a:ea typeface="Amatic SC"/>
                        <a:cs typeface="Amatic SC"/>
                        <a:sym typeface="Amatic SC"/>
                      </a:rPr>
                      <m:t>𝑆</m:t>
                    </m:r>
                    <m:r>
                      <a:rPr lang="en-US" sz="2800" i="1" dirty="0" smtClean="0">
                        <a:latin typeface="Cambria Math" panose="02040503050406030204" pitchFamily="18" charset="0"/>
                        <a:ea typeface="Amatic SC"/>
                        <a:cs typeface="Amatic SC"/>
                        <a:sym typeface="Amatic SC"/>
                      </a:rPr>
                      <m:t>| </m:t>
                    </m:r>
                  </m:oMath>
                </a14:m>
                <a:r>
                  <a:rPr lang="en-US" sz="2800" dirty="0">
                    <a:ea typeface="Amatic SC"/>
                    <a:cs typeface="Amatic SC"/>
                    <a:sym typeface="Amatic SC"/>
                  </a:rPr>
                  <a:t>one way =&gt; </a:t>
                </a:r>
                <a14:m>
                  <m:oMath xmlns:m="http://schemas.openxmlformats.org/officeDocument/2006/math">
                    <m:r>
                      <a:rPr lang="en-US" sz="2800" i="1" dirty="0" smtClean="0">
                        <a:latin typeface="Cambria Math" panose="02040503050406030204" pitchFamily="18" charset="0"/>
                        <a:ea typeface="Amatic SC"/>
                        <a:cs typeface="Amatic SC"/>
                        <a:sym typeface="Amatic SC"/>
                      </a:rPr>
                      <m:t>|</m:t>
                    </m:r>
                    <m:r>
                      <a:rPr lang="en-US" sz="2800" i="1" dirty="0" smtClean="0">
                        <a:latin typeface="Cambria Math" panose="02040503050406030204" pitchFamily="18" charset="0"/>
                        <a:ea typeface="Amatic SC"/>
                        <a:cs typeface="Amatic SC"/>
                        <a:sym typeface="Amatic SC"/>
                      </a:rPr>
                      <m:t>𝑆</m:t>
                    </m:r>
                    <m:r>
                      <a:rPr lang="en-US" sz="2800" i="1" dirty="0" smtClean="0">
                        <a:latin typeface="Cambria Math" panose="02040503050406030204" pitchFamily="18" charset="0"/>
                        <a:ea typeface="Amatic SC"/>
                        <a:cs typeface="Amatic SC"/>
                        <a:sym typeface="Amatic SC"/>
                      </a:rPr>
                      <m:t>|=</m:t>
                    </m:r>
                    <m:r>
                      <a:rPr lang="en-US" sz="2800" b="0" i="1" dirty="0" smtClean="0">
                        <a:latin typeface="Cambria Math" panose="02040503050406030204" pitchFamily="18" charset="0"/>
                        <a:ea typeface="Amatic SC"/>
                        <a:cs typeface="Amatic SC"/>
                        <a:sym typeface="Amatic SC"/>
                      </a:rPr>
                      <m:t>𝑀</m:t>
                    </m:r>
                    <m:r>
                      <a:rPr lang="en-US" sz="2800" i="1" dirty="0" smtClean="0">
                        <a:latin typeface="Cambria Math" panose="02040503050406030204" pitchFamily="18" charset="0"/>
                        <a:ea typeface="Amatic SC"/>
                        <a:cs typeface="Amatic SC"/>
                        <a:sym typeface="Amatic SC"/>
                      </a:rPr>
                      <m:t> </m:t>
                    </m:r>
                  </m:oMath>
                </a14:m>
                <a:endParaRPr lang="en-US" sz="2800" dirty="0">
                  <a:ea typeface="Amatic SC"/>
                  <a:cs typeface="Amatic SC"/>
                  <a:sym typeface="Amatic SC"/>
                </a:endParaRPr>
              </a:p>
              <a:p>
                <a:pPr marL="761981" indent="-761981">
                  <a:lnSpc>
                    <a:spcPct val="150000"/>
                  </a:lnSpc>
                </a:pPr>
                <a:r>
                  <a:rPr lang="en-US" sz="2800" dirty="0">
                    <a:ea typeface="Amatic SC"/>
                    <a:cs typeface="Amatic SC"/>
                    <a:sym typeface="Amatic SC"/>
                  </a:rPr>
                  <a:t>Show how to count </a:t>
                </a:r>
                <a14:m>
                  <m:oMath xmlns:m="http://schemas.openxmlformats.org/officeDocument/2006/math">
                    <m:r>
                      <a:rPr lang="en-US" sz="2800" i="1" dirty="0" smtClean="0">
                        <a:latin typeface="Cambria Math" panose="02040503050406030204" pitchFamily="18" charset="0"/>
                        <a:ea typeface="Amatic SC"/>
                        <a:cs typeface="Amatic SC"/>
                        <a:sym typeface="Amatic SC"/>
                      </a:rPr>
                      <m:t>|</m:t>
                    </m:r>
                    <m:r>
                      <a:rPr lang="en-US" sz="2800" i="1" dirty="0" smtClean="0">
                        <a:latin typeface="Cambria Math" panose="02040503050406030204" pitchFamily="18" charset="0"/>
                        <a:ea typeface="Amatic SC"/>
                        <a:cs typeface="Amatic SC"/>
                        <a:sym typeface="Amatic SC"/>
                      </a:rPr>
                      <m:t>𝑆</m:t>
                    </m:r>
                    <m:r>
                      <a:rPr lang="en-US" sz="2800" i="1" dirty="0" smtClean="0">
                        <a:latin typeface="Cambria Math" panose="02040503050406030204" pitchFamily="18" charset="0"/>
                        <a:ea typeface="Amatic SC"/>
                        <a:cs typeface="Amatic SC"/>
                        <a:sym typeface="Amatic SC"/>
                      </a:rPr>
                      <m:t>| </m:t>
                    </m:r>
                  </m:oMath>
                </a14:m>
                <a:r>
                  <a:rPr lang="en-US" sz="2800" dirty="0">
                    <a:ea typeface="Amatic SC"/>
                    <a:cs typeface="Amatic SC"/>
                    <a:sym typeface="Amatic SC"/>
                  </a:rPr>
                  <a:t>another way =&gt; </a:t>
                </a:r>
                <a14:m>
                  <m:oMath xmlns:m="http://schemas.openxmlformats.org/officeDocument/2006/math">
                    <m:d>
                      <m:dPr>
                        <m:begChr m:val="|"/>
                        <m:endChr m:val="|"/>
                        <m:ctrlPr>
                          <a:rPr lang="en-US" sz="2800" i="1" dirty="0" smtClean="0">
                            <a:latin typeface="Cambria Math" panose="02040503050406030204" pitchFamily="18" charset="0"/>
                            <a:ea typeface="Amatic SC"/>
                            <a:cs typeface="Amatic SC"/>
                            <a:sym typeface="Amatic SC"/>
                          </a:rPr>
                        </m:ctrlPr>
                      </m:dPr>
                      <m:e>
                        <m:r>
                          <a:rPr lang="en-US" sz="2800" i="1" dirty="0" smtClean="0">
                            <a:latin typeface="Cambria Math" panose="02040503050406030204" pitchFamily="18" charset="0"/>
                            <a:ea typeface="Amatic SC"/>
                            <a:cs typeface="Amatic SC"/>
                            <a:sym typeface="Amatic SC"/>
                          </a:rPr>
                          <m:t>𝑆</m:t>
                        </m:r>
                      </m:e>
                    </m:d>
                    <m:r>
                      <a:rPr lang="en-US" sz="2800" i="1" dirty="0" smtClean="0">
                        <a:latin typeface="Cambria Math" panose="02040503050406030204" pitchFamily="18" charset="0"/>
                        <a:ea typeface="Amatic SC"/>
                        <a:cs typeface="Amatic SC"/>
                        <a:sym typeface="Amatic SC"/>
                      </a:rPr>
                      <m:t>=</m:t>
                    </m:r>
                    <m:r>
                      <a:rPr lang="en-US" sz="2800" b="0" i="1" dirty="0" smtClean="0">
                        <a:latin typeface="Cambria Math" panose="02040503050406030204" pitchFamily="18" charset="0"/>
                        <a:ea typeface="Amatic SC"/>
                        <a:cs typeface="Amatic SC"/>
                        <a:sym typeface="Amatic SC"/>
                      </a:rPr>
                      <m:t>𝑁</m:t>
                    </m:r>
                  </m:oMath>
                </a14:m>
                <a:endParaRPr lang="en-US" sz="2800" b="0" dirty="0">
                  <a:ea typeface="Amatic SC"/>
                  <a:cs typeface="Amatic SC"/>
                  <a:sym typeface="Amatic SC"/>
                </a:endParaRPr>
              </a:p>
              <a:p>
                <a:pPr marL="761981" indent="-761981">
                  <a:lnSpc>
                    <a:spcPct val="150000"/>
                  </a:lnSpc>
                </a:pPr>
                <a:r>
                  <a:rPr lang="en-US" sz="2800" dirty="0">
                    <a:ea typeface="Amatic SC"/>
                    <a:cs typeface="Amatic SC"/>
                    <a:sym typeface="Amatic SC"/>
                  </a:rPr>
                  <a:t>Conclude that </a:t>
                </a:r>
                <a:r>
                  <a:rPr lang="en-US" sz="2800" i="1" dirty="0"/>
                  <a:t>M = N</a:t>
                </a:r>
                <a:r>
                  <a:rPr lang="en-US" sz="2800" dirty="0">
                    <a:ea typeface="Amatic SC"/>
                    <a:cs typeface="Amatic SC"/>
                    <a:sym typeface="Amatic SC"/>
                  </a:rPr>
                  <a:t> </a:t>
                </a:r>
              </a:p>
              <a:p>
                <a:pPr marL="0" indent="0">
                  <a:spcBef>
                    <a:spcPts val="2133"/>
                  </a:spcBef>
                  <a:buFont typeface="Arial"/>
                  <a:buNone/>
                </a:pPr>
                <a:endParaRPr lang="en-US" sz="2400" dirty="0">
                  <a:ea typeface="Amatic SC"/>
                  <a:cs typeface="Amatic SC"/>
                  <a:sym typeface="Amatic SC"/>
                </a:endParaRPr>
              </a:p>
              <a:p>
                <a:pPr marL="0" indent="0">
                  <a:spcBef>
                    <a:spcPts val="2133"/>
                  </a:spcBef>
                  <a:buFont typeface="Arial"/>
                  <a:buNone/>
                </a:pPr>
                <a:endParaRPr lang="en-US" sz="2400" dirty="0">
                  <a:ea typeface="Amatic SC"/>
                  <a:cs typeface="Amatic SC"/>
                  <a:sym typeface="Amatic SC"/>
                </a:endParaRPr>
              </a:p>
            </p:txBody>
          </p:sp>
        </mc:Choice>
        <mc:Fallback xmlns="">
          <p:sp>
            <p:nvSpPr>
              <p:cNvPr id="5" name="Google Shape;416;p32">
                <a:extLst>
                  <a:ext uri="{FF2B5EF4-FFF2-40B4-BE49-F238E27FC236}">
                    <a16:creationId xmlns:a16="http://schemas.microsoft.com/office/drawing/2014/main" id="{71766D04-D0EE-404C-B1DF-D6545B295074}"/>
                  </a:ext>
                </a:extLst>
              </p:cNvPr>
              <p:cNvSpPr txBox="1">
                <a:spLocks noRot="1" noChangeAspect="1" noMove="1" noResize="1" noEditPoints="1" noAdjustHandles="1" noChangeArrowheads="1" noChangeShapeType="1" noTextEdit="1"/>
              </p:cNvSpPr>
              <p:nvPr/>
            </p:nvSpPr>
            <p:spPr>
              <a:xfrm>
                <a:off x="773028" y="1450909"/>
                <a:ext cx="11531561" cy="2641984"/>
              </a:xfrm>
              <a:prstGeom prst="rect">
                <a:avLst/>
              </a:prstGeom>
              <a:blipFill>
                <a:blip r:embed="rId3"/>
                <a:stretch>
                  <a:fillRect b="-6699"/>
                </a:stretch>
              </a:blipFill>
            </p:spPr>
            <p:txBody>
              <a:bodyPr/>
              <a:lstStyle/>
              <a:p>
                <a:r>
                  <a:rPr lang="en-US">
                    <a:noFill/>
                  </a:rPr>
                  <a:t> </a:t>
                </a:r>
              </a:p>
            </p:txBody>
          </p:sp>
        </mc:Fallback>
      </mc:AlternateContent>
    </p:spTree>
    <p:extLst>
      <p:ext uri="{BB962C8B-B14F-4D97-AF65-F5344CB8AC3E}">
        <p14:creationId xmlns:p14="http://schemas.microsoft.com/office/powerpoint/2010/main" val="1220541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806-CA4E-4742-BCB6-FCC9255C2EBE}"/>
              </a:ext>
            </a:extLst>
          </p:cNvPr>
          <p:cNvSpPr>
            <a:spLocks noGrp="1"/>
          </p:cNvSpPr>
          <p:nvPr>
            <p:ph type="title"/>
          </p:nvPr>
        </p:nvSpPr>
        <p:spPr/>
        <p:txBody>
          <a:bodyPr/>
          <a:lstStyle/>
          <a:p>
            <a:r>
              <a:rPr lang="en-US" dirty="0"/>
              <a:t>Binomial Coefficient – </a:t>
            </a:r>
            <a:r>
              <a:rPr lang="en-US" dirty="0">
                <a:solidFill>
                  <a:srgbClr val="7030A0"/>
                </a:solidFill>
              </a:rPr>
              <a:t>Many interesting and useful properties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495E09-DC72-9B4D-8898-B4B617C54C67}"/>
                  </a:ext>
                </a:extLst>
              </p:cNvPr>
              <p:cNvSpPr txBox="1"/>
              <p:nvPr/>
            </p:nvSpPr>
            <p:spPr>
              <a:xfrm>
                <a:off x="609600" y="1152940"/>
                <a:ext cx="3488711" cy="1360950"/>
              </a:xfrm>
              <a:prstGeom prst="rect">
                <a:avLst/>
              </a:prstGeom>
              <a:noFill/>
              <a:ln>
                <a:solidFill>
                  <a:srgbClr val="C00000"/>
                </a:solidFill>
                <a:prstDash val="dash"/>
              </a:ln>
            </p:spPr>
            <p:txBody>
              <a:bodyPr wrap="none" lIns="182880" tIns="182880" rIns="182880" bIns="182880" rtlCol="0">
                <a:spAutoFit/>
              </a:bodyPr>
              <a:lstStyle/>
              <a:p>
                <a:pPr algn="l"/>
                <a14:m>
                  <m:oMathPara xmlns:m="http://schemas.openxmlformats.org/officeDocument/2006/math">
                    <m:oMathParaPr>
                      <m:jc m:val="centerGroup"/>
                    </m:oMathParaPr>
                    <m:oMath xmlns:m="http://schemas.openxmlformats.org/officeDocument/2006/math">
                      <m:d>
                        <m:dPr>
                          <m:ctrlPr>
                            <a:rPr lang="en-US" sz="3200" b="0" i="1" smtClean="0">
                              <a:solidFill>
                                <a:srgbClr val="0070C0"/>
                              </a:solidFill>
                              <a:latin typeface="Cambria Math" panose="02040503050406030204" pitchFamily="18" charset="0"/>
                              <a:ea typeface="Helvetica" charset="0"/>
                              <a:cs typeface="Helvetica" charset="0"/>
                            </a:rPr>
                          </m:ctrlPr>
                        </m:dPr>
                        <m:e>
                          <m:f>
                            <m:fPr>
                              <m:type m:val="noBar"/>
                              <m:ctrlPr>
                                <a:rPr lang="en-US" sz="3200" b="0" i="1" smtClean="0">
                                  <a:solidFill>
                                    <a:srgbClr val="0070C0"/>
                                  </a:solidFill>
                                  <a:latin typeface="Cambria Math" panose="02040503050406030204" pitchFamily="18" charset="0"/>
                                  <a:ea typeface="Helvetica" charset="0"/>
                                  <a:cs typeface="Helvetica" charset="0"/>
                                </a:rPr>
                              </m:ctrlPr>
                            </m:fPr>
                            <m:num>
                              <m:r>
                                <a:rPr lang="en-US" sz="3200" b="0" i="1" smtClean="0">
                                  <a:solidFill>
                                    <a:srgbClr val="0070C0"/>
                                  </a:solidFill>
                                  <a:latin typeface="Cambria Math" panose="02040503050406030204" pitchFamily="18" charset="0"/>
                                  <a:ea typeface="Helvetica" charset="0"/>
                                  <a:cs typeface="Helvetica" charset="0"/>
                                </a:rPr>
                                <m:t>𝑛</m:t>
                              </m:r>
                            </m:num>
                            <m:den>
                              <m:r>
                                <a:rPr lang="en-US" sz="3200" b="0" i="1" smtClean="0">
                                  <a:solidFill>
                                    <a:srgbClr val="0070C0"/>
                                  </a:solidFill>
                                  <a:latin typeface="Cambria Math" panose="02040503050406030204" pitchFamily="18" charset="0"/>
                                  <a:ea typeface="Helvetica" charset="0"/>
                                  <a:cs typeface="Helvetica" charset="0"/>
                                </a:rPr>
                                <m:t>𝑘</m:t>
                              </m:r>
                            </m:den>
                          </m:f>
                        </m:e>
                      </m:d>
                      <m:r>
                        <a:rPr lang="en-US" sz="3200" b="0" i="1" smtClean="0">
                          <a:solidFill>
                            <a:srgbClr val="0070C0"/>
                          </a:solidFill>
                          <a:latin typeface="Cambria Math" panose="02040503050406030204" pitchFamily="18" charset="0"/>
                          <a:ea typeface="Helvetica" charset="0"/>
                          <a:cs typeface="Helvetica" charset="0"/>
                        </a:rPr>
                        <m:t>=</m:t>
                      </m:r>
                      <m:f>
                        <m:fPr>
                          <m:ctrlPr>
                            <a:rPr lang="en-US" sz="3200" b="0" i="1" smtClean="0">
                              <a:solidFill>
                                <a:srgbClr val="0070C0"/>
                              </a:solidFill>
                              <a:latin typeface="Cambria Math" panose="02040503050406030204" pitchFamily="18" charset="0"/>
                            </a:rPr>
                          </m:ctrlPr>
                        </m:fPr>
                        <m:num>
                          <m:r>
                            <a:rPr lang="en-US" sz="3200" b="0" i="1" smtClean="0">
                              <a:solidFill>
                                <a:srgbClr val="0070C0"/>
                              </a:solidFill>
                              <a:latin typeface="Cambria Math" panose="02040503050406030204" pitchFamily="18" charset="0"/>
                            </a:rPr>
                            <m:t>𝑛</m:t>
                          </m:r>
                          <m:r>
                            <a:rPr lang="en-US" sz="3200" b="0" i="1" smtClean="0">
                              <a:solidFill>
                                <a:srgbClr val="0070C0"/>
                              </a:solidFill>
                              <a:latin typeface="Cambria Math" panose="02040503050406030204" pitchFamily="18" charset="0"/>
                            </a:rPr>
                            <m:t>!</m:t>
                          </m:r>
                        </m:num>
                        <m:den>
                          <m:r>
                            <a:rPr lang="en-US" sz="3200" b="0" i="1" smtClean="0">
                              <a:solidFill>
                                <a:srgbClr val="0070C0"/>
                              </a:solidFill>
                              <a:latin typeface="Cambria Math" panose="02040503050406030204" pitchFamily="18" charset="0"/>
                            </a:rPr>
                            <m:t>𝑘</m:t>
                          </m:r>
                          <m:r>
                            <a:rPr lang="en-US" sz="3200" b="0" i="1" smtClean="0">
                              <a:solidFill>
                                <a:srgbClr val="0070C0"/>
                              </a:solidFill>
                              <a:latin typeface="Cambria Math" panose="02040503050406030204" pitchFamily="18" charset="0"/>
                            </a:rPr>
                            <m:t>!</m:t>
                          </m:r>
                          <m:d>
                            <m:dPr>
                              <m:ctrlPr>
                                <a:rPr lang="en-US" sz="3200" b="0" i="1" smtClean="0">
                                  <a:solidFill>
                                    <a:srgbClr val="0070C0"/>
                                  </a:solidFill>
                                  <a:latin typeface="Cambria Math" panose="02040503050406030204" pitchFamily="18" charset="0"/>
                                </a:rPr>
                              </m:ctrlPr>
                            </m:dPr>
                            <m:e>
                              <m:r>
                                <a:rPr lang="en-US" sz="3200" b="0" i="1" smtClean="0">
                                  <a:solidFill>
                                    <a:srgbClr val="0070C0"/>
                                  </a:solidFill>
                                  <a:latin typeface="Cambria Math" panose="02040503050406030204" pitchFamily="18" charset="0"/>
                                </a:rPr>
                                <m:t>𝑛</m:t>
                              </m:r>
                              <m:r>
                                <a:rPr lang="en-US" sz="3200" b="0" i="1" smtClean="0">
                                  <a:solidFill>
                                    <a:srgbClr val="0070C0"/>
                                  </a:solidFill>
                                  <a:latin typeface="Cambria Math" panose="02040503050406030204" pitchFamily="18" charset="0"/>
                                </a:rPr>
                                <m:t>−</m:t>
                              </m:r>
                              <m:r>
                                <a:rPr lang="en-US" sz="3200" b="0" i="1" smtClean="0">
                                  <a:solidFill>
                                    <a:srgbClr val="0070C0"/>
                                  </a:solidFill>
                                  <a:latin typeface="Cambria Math" panose="02040503050406030204" pitchFamily="18" charset="0"/>
                                </a:rPr>
                                <m:t>𝑘</m:t>
                              </m:r>
                            </m:e>
                          </m:d>
                          <m:r>
                            <a:rPr lang="en-US" sz="3200" b="0" i="1" smtClean="0">
                              <a:solidFill>
                                <a:srgbClr val="0070C0"/>
                              </a:solidFill>
                              <a:latin typeface="Cambria Math" panose="02040503050406030204" pitchFamily="18" charset="0"/>
                            </a:rPr>
                            <m:t>!</m:t>
                          </m:r>
                        </m:den>
                      </m:f>
                    </m:oMath>
                  </m:oMathPara>
                </a14:m>
                <a:endParaRPr lang="en-US" sz="3200" b="0" dirty="0" err="1">
                  <a:solidFill>
                    <a:srgbClr val="0070C0"/>
                  </a:solidFill>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EF495E09-DC72-9B4D-8898-B4B617C54C67}"/>
                  </a:ext>
                </a:extLst>
              </p:cNvPr>
              <p:cNvSpPr txBox="1">
                <a:spLocks noRot="1" noChangeAspect="1" noMove="1" noResize="1" noEditPoints="1" noAdjustHandles="1" noChangeArrowheads="1" noChangeShapeType="1" noTextEdit="1"/>
              </p:cNvSpPr>
              <p:nvPr/>
            </p:nvSpPr>
            <p:spPr>
              <a:xfrm>
                <a:off x="609600" y="1152940"/>
                <a:ext cx="3488711" cy="1360950"/>
              </a:xfrm>
              <a:prstGeom prst="rect">
                <a:avLst/>
              </a:prstGeom>
              <a:blipFill>
                <a:blip r:embed="rId3"/>
                <a:stretch>
                  <a:fillRect/>
                </a:stretch>
              </a:blipFill>
              <a:ln>
                <a:solidFill>
                  <a:srgbClr val="C00000"/>
                </a:solidFill>
                <a:prstDash val="dash"/>
              </a:ln>
            </p:spPr>
            <p:txBody>
              <a:bodyPr/>
              <a:lstStyle/>
              <a:p>
                <a:r>
                  <a:rPr lang="en-US">
                    <a:noFill/>
                  </a:rPr>
                  <a:t> </a:t>
                </a:r>
              </a:p>
            </p:txBody>
          </p:sp>
        </mc:Fallback>
      </mc:AlternateContent>
      <p:grpSp>
        <p:nvGrpSpPr>
          <p:cNvPr id="3" name="Group 2" descr="n choose n = 1&#10;n choose 1 = n&#10;n choose 0 = 1">
            <a:extLst>
              <a:ext uri="{FF2B5EF4-FFF2-40B4-BE49-F238E27FC236}">
                <a16:creationId xmlns:a16="http://schemas.microsoft.com/office/drawing/2014/main" id="{A0763B69-3989-B9F7-D296-58A02C2A363C}"/>
              </a:ext>
            </a:extLst>
          </p:cNvPr>
          <p:cNvGrpSpPr/>
          <p:nvPr/>
        </p:nvGrpSpPr>
        <p:grpSpPr>
          <a:xfrm>
            <a:off x="4617399" y="1193964"/>
            <a:ext cx="6965001" cy="1146596"/>
            <a:chOff x="4617399" y="1193964"/>
            <a:chExt cx="6965001" cy="114659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DCA1492-F969-C948-ACBE-75BEFFD2F1EB}"/>
                    </a:ext>
                  </a:extLst>
                </p:cNvPr>
                <p:cNvSpPr/>
                <p:nvPr/>
              </p:nvSpPr>
              <p:spPr>
                <a:xfrm>
                  <a:off x="4617399" y="1193964"/>
                  <a:ext cx="1106778"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4000" i="1" smtClean="0">
                                <a:solidFill>
                                  <a:srgbClr val="0070C0"/>
                                </a:solidFill>
                                <a:latin typeface="Cambria Math" panose="02040503050406030204" pitchFamily="18" charset="0"/>
                                <a:ea typeface="Helvetica" charset="0"/>
                                <a:cs typeface="Helvetica" charset="0"/>
                              </a:rPr>
                            </m:ctrlPr>
                          </m:dPr>
                          <m:e>
                            <m:f>
                              <m:fPr>
                                <m:type m:val="noBar"/>
                                <m:ctrlPr>
                                  <a:rPr lang="en-US" sz="4000" i="1">
                                    <a:solidFill>
                                      <a:srgbClr val="0070C0"/>
                                    </a:solidFill>
                                    <a:latin typeface="Cambria Math" panose="02040503050406030204" pitchFamily="18" charset="0"/>
                                    <a:ea typeface="Helvetica" charset="0"/>
                                    <a:cs typeface="Helvetica" charset="0"/>
                                  </a:rPr>
                                </m:ctrlPr>
                              </m:fPr>
                              <m:num>
                                <m:r>
                                  <a:rPr lang="en-US" sz="4000" i="1">
                                    <a:solidFill>
                                      <a:srgbClr val="0070C0"/>
                                    </a:solidFill>
                                    <a:latin typeface="Cambria Math" panose="02040503050406030204" pitchFamily="18" charset="0"/>
                                    <a:ea typeface="Helvetica" charset="0"/>
                                    <a:cs typeface="Helvetica" charset="0"/>
                                  </a:rPr>
                                  <m:t>𝑛</m:t>
                                </m:r>
                              </m:num>
                              <m:den>
                                <m:r>
                                  <a:rPr lang="en-US" sz="4000" b="0" i="1" smtClean="0">
                                    <a:solidFill>
                                      <a:srgbClr val="0070C0"/>
                                    </a:solidFill>
                                    <a:latin typeface="Cambria Math" panose="02040503050406030204" pitchFamily="18" charset="0"/>
                                    <a:ea typeface="Helvetica" charset="0"/>
                                    <a:cs typeface="Helvetica" charset="0"/>
                                  </a:rPr>
                                  <m:t>𝑛</m:t>
                                </m:r>
                              </m:den>
                            </m:f>
                          </m:e>
                        </m:d>
                      </m:oMath>
                    </m:oMathPara>
                  </a14:m>
                  <a:endParaRPr lang="en-US" sz="4000" dirty="0"/>
                </a:p>
              </p:txBody>
            </p:sp>
          </mc:Choice>
          <mc:Fallback xmlns="">
            <p:sp>
              <p:nvSpPr>
                <p:cNvPr id="6" name="Rectangle 5">
                  <a:extLst>
                    <a:ext uri="{FF2B5EF4-FFF2-40B4-BE49-F238E27FC236}">
                      <a16:creationId xmlns:a16="http://schemas.microsoft.com/office/drawing/2014/main" id="{9DCA1492-F969-C948-ACBE-75BEFFD2F1EB}"/>
                    </a:ext>
                  </a:extLst>
                </p:cNvPr>
                <p:cNvSpPr>
                  <a:spLocks noRot="1" noChangeAspect="1" noMove="1" noResize="1" noEditPoints="1" noAdjustHandles="1" noChangeArrowheads="1" noChangeShapeType="1" noTextEdit="1"/>
                </p:cNvSpPr>
                <p:nvPr/>
              </p:nvSpPr>
              <p:spPr>
                <a:xfrm>
                  <a:off x="4617399" y="1193964"/>
                  <a:ext cx="1106778" cy="1146596"/>
                </a:xfrm>
                <a:prstGeom prst="rect">
                  <a:avLst/>
                </a:prstGeom>
                <a:blipFill>
                  <a:blip r:embed="rId4"/>
                  <a:stretch>
                    <a:fillRect b="-6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ABF8F83-E9DD-764F-8EEE-B602A93328A5}"/>
                    </a:ext>
                  </a:extLst>
                </p:cNvPr>
                <p:cNvSpPr/>
                <p:nvPr/>
              </p:nvSpPr>
              <p:spPr>
                <a:xfrm>
                  <a:off x="5541297" y="1413319"/>
                  <a:ext cx="11094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70C0"/>
                            </a:solidFill>
                            <a:latin typeface="Cambria Math" panose="02040503050406030204" pitchFamily="18" charset="0"/>
                            <a:ea typeface="Helvetica" charset="0"/>
                            <a:cs typeface="Helvetica" charset="0"/>
                          </a:rPr>
                          <m:t>=1</m:t>
                        </m:r>
                      </m:oMath>
                    </m:oMathPara>
                  </a14:m>
                  <a:endParaRPr lang="en-US" sz="4000" dirty="0"/>
                </a:p>
              </p:txBody>
            </p:sp>
          </mc:Choice>
          <mc:Fallback xmlns="">
            <p:sp>
              <p:nvSpPr>
                <p:cNvPr id="7" name="Rectangle 6">
                  <a:extLst>
                    <a:ext uri="{FF2B5EF4-FFF2-40B4-BE49-F238E27FC236}">
                      <a16:creationId xmlns:a16="http://schemas.microsoft.com/office/drawing/2014/main" id="{0ABF8F83-E9DD-764F-8EEE-B602A93328A5}"/>
                    </a:ext>
                  </a:extLst>
                </p:cNvPr>
                <p:cNvSpPr>
                  <a:spLocks noRot="1" noChangeAspect="1" noMove="1" noResize="1" noEditPoints="1" noAdjustHandles="1" noChangeArrowheads="1" noChangeShapeType="1" noTextEdit="1"/>
                </p:cNvSpPr>
                <p:nvPr/>
              </p:nvSpPr>
              <p:spPr>
                <a:xfrm>
                  <a:off x="5541297" y="1413319"/>
                  <a:ext cx="1109406" cy="707886"/>
                </a:xfrm>
                <a:prstGeom prst="rect">
                  <a:avLst/>
                </a:prstGeom>
                <a:blipFill>
                  <a:blip r:embed="rId5"/>
                  <a:stretch>
                    <a:fillRect r="-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85FA1B1-8971-3F4D-BD7A-48FD88FB5450}"/>
                    </a:ext>
                  </a:extLst>
                </p:cNvPr>
                <p:cNvSpPr/>
                <p:nvPr/>
              </p:nvSpPr>
              <p:spPr>
                <a:xfrm>
                  <a:off x="9549096" y="1193964"/>
                  <a:ext cx="1106778"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4000" i="1" smtClean="0">
                                <a:solidFill>
                                  <a:srgbClr val="0070C0"/>
                                </a:solidFill>
                                <a:latin typeface="Cambria Math" panose="02040503050406030204" pitchFamily="18" charset="0"/>
                                <a:ea typeface="Helvetica" charset="0"/>
                                <a:cs typeface="Helvetica" charset="0"/>
                              </a:rPr>
                            </m:ctrlPr>
                          </m:dPr>
                          <m:e>
                            <m:f>
                              <m:fPr>
                                <m:type m:val="noBar"/>
                                <m:ctrlPr>
                                  <a:rPr lang="en-US" sz="4000" i="1">
                                    <a:solidFill>
                                      <a:srgbClr val="0070C0"/>
                                    </a:solidFill>
                                    <a:latin typeface="Cambria Math" panose="02040503050406030204" pitchFamily="18" charset="0"/>
                                    <a:ea typeface="Helvetica" charset="0"/>
                                    <a:cs typeface="Helvetica" charset="0"/>
                                  </a:rPr>
                                </m:ctrlPr>
                              </m:fPr>
                              <m:num>
                                <m:r>
                                  <a:rPr lang="en-US" sz="4000" i="1">
                                    <a:solidFill>
                                      <a:srgbClr val="0070C0"/>
                                    </a:solidFill>
                                    <a:latin typeface="Cambria Math" panose="02040503050406030204" pitchFamily="18" charset="0"/>
                                    <a:ea typeface="Helvetica" charset="0"/>
                                    <a:cs typeface="Helvetica" charset="0"/>
                                  </a:rPr>
                                  <m:t>𝑛</m:t>
                                </m:r>
                              </m:num>
                              <m:den>
                                <m:r>
                                  <a:rPr lang="en-US" sz="4000" b="0" i="1" smtClean="0">
                                    <a:solidFill>
                                      <a:srgbClr val="0070C0"/>
                                    </a:solidFill>
                                    <a:latin typeface="Cambria Math" panose="02040503050406030204" pitchFamily="18" charset="0"/>
                                    <a:ea typeface="Helvetica" charset="0"/>
                                    <a:cs typeface="Helvetica" charset="0"/>
                                  </a:rPr>
                                  <m:t>0</m:t>
                                </m:r>
                              </m:den>
                            </m:f>
                          </m:e>
                        </m:d>
                      </m:oMath>
                    </m:oMathPara>
                  </a14:m>
                  <a:endParaRPr lang="en-US" sz="4000" dirty="0"/>
                </a:p>
              </p:txBody>
            </p:sp>
          </mc:Choice>
          <mc:Fallback xmlns="">
            <p:sp>
              <p:nvSpPr>
                <p:cNvPr id="8" name="Rectangle 7">
                  <a:extLst>
                    <a:ext uri="{FF2B5EF4-FFF2-40B4-BE49-F238E27FC236}">
                      <a16:creationId xmlns:a16="http://schemas.microsoft.com/office/drawing/2014/main" id="{A85FA1B1-8971-3F4D-BD7A-48FD88FB5450}"/>
                    </a:ext>
                  </a:extLst>
                </p:cNvPr>
                <p:cNvSpPr>
                  <a:spLocks noRot="1" noChangeAspect="1" noMove="1" noResize="1" noEditPoints="1" noAdjustHandles="1" noChangeArrowheads="1" noChangeShapeType="1" noTextEdit="1"/>
                </p:cNvSpPr>
                <p:nvPr/>
              </p:nvSpPr>
              <p:spPr>
                <a:xfrm>
                  <a:off x="9549096" y="1193964"/>
                  <a:ext cx="1106778" cy="1146596"/>
                </a:xfrm>
                <a:prstGeom prst="rect">
                  <a:avLst/>
                </a:prstGeom>
                <a:blipFill>
                  <a:blip r:embed="rId6"/>
                  <a:stretch>
                    <a:fillRect b="-109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E6FC6B5-A4D6-A446-AF39-31A16ADA3AD0}"/>
                    </a:ext>
                  </a:extLst>
                </p:cNvPr>
                <p:cNvSpPr/>
                <p:nvPr/>
              </p:nvSpPr>
              <p:spPr>
                <a:xfrm>
                  <a:off x="10472994" y="1413319"/>
                  <a:ext cx="11094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70C0"/>
                            </a:solidFill>
                            <a:latin typeface="Cambria Math" panose="02040503050406030204" pitchFamily="18" charset="0"/>
                            <a:ea typeface="Helvetica" charset="0"/>
                            <a:cs typeface="Helvetica" charset="0"/>
                          </a:rPr>
                          <m:t>=1</m:t>
                        </m:r>
                      </m:oMath>
                    </m:oMathPara>
                  </a14:m>
                  <a:endParaRPr lang="en-US" sz="4000" dirty="0"/>
                </a:p>
              </p:txBody>
            </p:sp>
          </mc:Choice>
          <mc:Fallback xmlns="">
            <p:sp>
              <p:nvSpPr>
                <p:cNvPr id="9" name="Rectangle 8">
                  <a:extLst>
                    <a:ext uri="{FF2B5EF4-FFF2-40B4-BE49-F238E27FC236}">
                      <a16:creationId xmlns:a16="http://schemas.microsoft.com/office/drawing/2014/main" id="{5E6FC6B5-A4D6-A446-AF39-31A16ADA3AD0}"/>
                    </a:ext>
                  </a:extLst>
                </p:cNvPr>
                <p:cNvSpPr>
                  <a:spLocks noRot="1" noChangeAspect="1" noMove="1" noResize="1" noEditPoints="1" noAdjustHandles="1" noChangeArrowheads="1" noChangeShapeType="1" noTextEdit="1"/>
                </p:cNvSpPr>
                <p:nvPr/>
              </p:nvSpPr>
              <p:spPr>
                <a:xfrm>
                  <a:off x="10472994" y="1413319"/>
                  <a:ext cx="1109406" cy="707886"/>
                </a:xfrm>
                <a:prstGeom prst="rect">
                  <a:avLst/>
                </a:prstGeom>
                <a:blipFill>
                  <a:blip r:embed="rId7"/>
                  <a:stretch>
                    <a:fillRect r="-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C1026C9-BDCC-BC45-B368-506D66D12669}"/>
                    </a:ext>
                  </a:extLst>
                </p:cNvPr>
                <p:cNvSpPr/>
                <p:nvPr/>
              </p:nvSpPr>
              <p:spPr>
                <a:xfrm>
                  <a:off x="7169793" y="1193964"/>
                  <a:ext cx="1106778"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4000" i="1" smtClean="0">
                                <a:solidFill>
                                  <a:srgbClr val="0070C0"/>
                                </a:solidFill>
                                <a:latin typeface="Cambria Math" panose="02040503050406030204" pitchFamily="18" charset="0"/>
                                <a:ea typeface="Helvetica" charset="0"/>
                                <a:cs typeface="Helvetica" charset="0"/>
                              </a:rPr>
                            </m:ctrlPr>
                          </m:dPr>
                          <m:e>
                            <m:f>
                              <m:fPr>
                                <m:type m:val="noBar"/>
                                <m:ctrlPr>
                                  <a:rPr lang="en-US" sz="4000" i="1">
                                    <a:solidFill>
                                      <a:srgbClr val="0070C0"/>
                                    </a:solidFill>
                                    <a:latin typeface="Cambria Math" panose="02040503050406030204" pitchFamily="18" charset="0"/>
                                    <a:ea typeface="Helvetica" charset="0"/>
                                    <a:cs typeface="Helvetica" charset="0"/>
                                  </a:rPr>
                                </m:ctrlPr>
                              </m:fPr>
                              <m:num>
                                <m:r>
                                  <a:rPr lang="en-US" sz="4000" i="1">
                                    <a:solidFill>
                                      <a:srgbClr val="0070C0"/>
                                    </a:solidFill>
                                    <a:latin typeface="Cambria Math" panose="02040503050406030204" pitchFamily="18" charset="0"/>
                                    <a:ea typeface="Helvetica" charset="0"/>
                                    <a:cs typeface="Helvetica" charset="0"/>
                                  </a:rPr>
                                  <m:t>𝑛</m:t>
                                </m:r>
                              </m:num>
                              <m:den>
                                <m:r>
                                  <a:rPr lang="en-US" sz="4000" b="0" i="1" smtClean="0">
                                    <a:solidFill>
                                      <a:srgbClr val="0070C0"/>
                                    </a:solidFill>
                                    <a:latin typeface="Cambria Math" panose="02040503050406030204" pitchFamily="18" charset="0"/>
                                    <a:ea typeface="Helvetica" charset="0"/>
                                    <a:cs typeface="Helvetica" charset="0"/>
                                  </a:rPr>
                                  <m:t>1</m:t>
                                </m:r>
                              </m:den>
                            </m:f>
                          </m:e>
                        </m:d>
                      </m:oMath>
                    </m:oMathPara>
                  </a14:m>
                  <a:endParaRPr lang="en-US" sz="4000" dirty="0"/>
                </a:p>
              </p:txBody>
            </p:sp>
          </mc:Choice>
          <mc:Fallback xmlns="">
            <p:sp>
              <p:nvSpPr>
                <p:cNvPr id="10" name="Rectangle 9">
                  <a:extLst>
                    <a:ext uri="{FF2B5EF4-FFF2-40B4-BE49-F238E27FC236}">
                      <a16:creationId xmlns:a16="http://schemas.microsoft.com/office/drawing/2014/main" id="{2C1026C9-BDCC-BC45-B368-506D66D12669}"/>
                    </a:ext>
                  </a:extLst>
                </p:cNvPr>
                <p:cNvSpPr>
                  <a:spLocks noRot="1" noChangeAspect="1" noMove="1" noResize="1" noEditPoints="1" noAdjustHandles="1" noChangeArrowheads="1" noChangeShapeType="1" noTextEdit="1"/>
                </p:cNvSpPr>
                <p:nvPr/>
              </p:nvSpPr>
              <p:spPr>
                <a:xfrm>
                  <a:off x="7169793" y="1193964"/>
                  <a:ext cx="1106778" cy="1146596"/>
                </a:xfrm>
                <a:prstGeom prst="rect">
                  <a:avLst/>
                </a:prstGeom>
                <a:blipFill>
                  <a:blip r:embed="rId8"/>
                  <a:stretch>
                    <a:fillRect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F844210-D011-704D-B49A-73D5141FC598}"/>
                    </a:ext>
                  </a:extLst>
                </p:cNvPr>
                <p:cNvSpPr/>
                <p:nvPr/>
              </p:nvSpPr>
              <p:spPr>
                <a:xfrm>
                  <a:off x="8093691" y="1413319"/>
                  <a:ext cx="112941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70C0"/>
                            </a:solidFill>
                            <a:latin typeface="Cambria Math" panose="02040503050406030204" pitchFamily="18" charset="0"/>
                            <a:ea typeface="Helvetica" charset="0"/>
                            <a:cs typeface="Helvetica" charset="0"/>
                          </a:rPr>
                          <m:t>=</m:t>
                        </m:r>
                        <m:r>
                          <a:rPr lang="en-US" sz="4000" b="0" i="1" smtClean="0">
                            <a:solidFill>
                              <a:srgbClr val="0070C0"/>
                            </a:solidFill>
                            <a:latin typeface="Cambria Math" panose="02040503050406030204" pitchFamily="18" charset="0"/>
                            <a:ea typeface="Helvetica" charset="0"/>
                            <a:cs typeface="Helvetica" charset="0"/>
                          </a:rPr>
                          <m:t>𝑛</m:t>
                        </m:r>
                      </m:oMath>
                    </m:oMathPara>
                  </a14:m>
                  <a:endParaRPr lang="en-US" sz="4000" dirty="0"/>
                </a:p>
              </p:txBody>
            </p:sp>
          </mc:Choice>
          <mc:Fallback xmlns="">
            <p:sp>
              <p:nvSpPr>
                <p:cNvPr id="11" name="Rectangle 10">
                  <a:extLst>
                    <a:ext uri="{FF2B5EF4-FFF2-40B4-BE49-F238E27FC236}">
                      <a16:creationId xmlns:a16="http://schemas.microsoft.com/office/drawing/2014/main" id="{6F844210-D011-704D-B49A-73D5141FC598}"/>
                    </a:ext>
                  </a:extLst>
                </p:cNvPr>
                <p:cNvSpPr>
                  <a:spLocks noRot="1" noChangeAspect="1" noMove="1" noResize="1" noEditPoints="1" noAdjustHandles="1" noChangeArrowheads="1" noChangeShapeType="1" noTextEdit="1"/>
                </p:cNvSpPr>
                <p:nvPr/>
              </p:nvSpPr>
              <p:spPr>
                <a:xfrm>
                  <a:off x="8093691" y="1413319"/>
                  <a:ext cx="1129412" cy="707886"/>
                </a:xfrm>
                <a:prstGeom prst="rect">
                  <a:avLst/>
                </a:prstGeom>
                <a:blipFill>
                  <a:blip r:embed="rId9"/>
                  <a:stretch>
                    <a:fillRect/>
                  </a:stretch>
                </a:blipFill>
              </p:spPr>
              <p:txBody>
                <a:bodyPr/>
                <a:lstStyle/>
                <a:p>
                  <a:r>
                    <a:rPr lang="en-US">
                      <a:noFill/>
                    </a:rPr>
                    <a:t> </a:t>
                  </a:r>
                </a:p>
              </p:txBody>
            </p:sp>
          </mc:Fallback>
        </mc:AlternateContent>
      </p:grpSp>
      <p:grpSp>
        <p:nvGrpSpPr>
          <p:cNvPr id="13" name="Group 12" descr="Symmetry in binomial coefficients&#10;n choose k = n choose n-k">
            <a:extLst>
              <a:ext uri="{FF2B5EF4-FFF2-40B4-BE49-F238E27FC236}">
                <a16:creationId xmlns:a16="http://schemas.microsoft.com/office/drawing/2014/main" id="{B59FE7F6-903F-2DF9-7842-D4B003F48EC1}"/>
              </a:ext>
            </a:extLst>
          </p:cNvPr>
          <p:cNvGrpSpPr/>
          <p:nvPr/>
        </p:nvGrpSpPr>
        <p:grpSpPr>
          <a:xfrm>
            <a:off x="399065" y="2716822"/>
            <a:ext cx="10793137" cy="1169744"/>
            <a:chOff x="399065" y="2716822"/>
            <a:chExt cx="10793137" cy="1169744"/>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7652E04-3A5B-5544-8C2B-A853FFA1A83B}"/>
                    </a:ext>
                  </a:extLst>
                </p:cNvPr>
                <p:cNvSpPr txBox="1"/>
                <p:nvPr/>
              </p:nvSpPr>
              <p:spPr>
                <a:xfrm>
                  <a:off x="399065" y="2716822"/>
                  <a:ext cx="4874861" cy="1169744"/>
                </a:xfrm>
                <a:prstGeom prst="rect">
                  <a:avLst/>
                </a:prstGeom>
                <a:noFill/>
                <a:ln>
                  <a:solidFill>
                    <a:srgbClr val="036A18"/>
                  </a:solidFill>
                  <a:prstDash val="dash"/>
                </a:ln>
              </p:spPr>
              <p:txBody>
                <a:bodyPr wrap="none" lIns="182880" tIns="182880" rIns="182880" bIns="182880" rtlCol="0">
                  <a:spAutoFit/>
                </a:bodyPr>
                <a:lstStyle/>
                <a:p>
                  <a:pPr algn="ctr"/>
                  <a:r>
                    <a:rPr lang="en-US" sz="4400" b="1" dirty="0">
                      <a:solidFill>
                        <a:srgbClr val="036A18"/>
                      </a:solidFill>
                      <a:ea typeface="Helvetica" charset="0"/>
                      <a:cs typeface="Helvetica" charset="0"/>
                    </a:rPr>
                    <a:t>Fact 1.</a:t>
                  </a:r>
                  <a:r>
                    <a:rPr lang="en-US" sz="4400" b="0" i="1" dirty="0">
                      <a:solidFill>
                        <a:srgbClr val="0070C0"/>
                      </a:solidFill>
                      <a:ea typeface="Helvetica" charset="0"/>
                      <a:cs typeface="Helvetica" charset="0"/>
                    </a:rPr>
                    <a:t> </a:t>
                  </a:r>
                  <a14:m>
                    <m:oMath xmlns:m="http://schemas.openxmlformats.org/officeDocument/2006/math">
                      <m:d>
                        <m:dPr>
                          <m:ctrlPr>
                            <a:rPr lang="en-US" sz="4400" b="0" i="1" smtClean="0">
                              <a:solidFill>
                                <a:srgbClr val="0070C0"/>
                              </a:solidFill>
                              <a:latin typeface="Cambria Math" panose="02040503050406030204" pitchFamily="18" charset="0"/>
                              <a:ea typeface="Helvetica" charset="0"/>
                              <a:cs typeface="Helvetica" charset="0"/>
                            </a:rPr>
                          </m:ctrlPr>
                        </m:dPr>
                        <m:e>
                          <m:f>
                            <m:fPr>
                              <m:type m:val="noBar"/>
                              <m:ctrlPr>
                                <a:rPr lang="en-US" sz="4400" b="0" i="1" smtClean="0">
                                  <a:solidFill>
                                    <a:srgbClr val="0070C0"/>
                                  </a:solidFill>
                                  <a:latin typeface="Cambria Math" panose="02040503050406030204" pitchFamily="18" charset="0"/>
                                  <a:ea typeface="Helvetica" charset="0"/>
                                  <a:cs typeface="Helvetica" charset="0"/>
                                </a:rPr>
                              </m:ctrlPr>
                            </m:fPr>
                            <m:num>
                              <m:r>
                                <a:rPr lang="en-US" sz="4400" b="0" i="1" smtClean="0">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𝑘</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m:t>
                              </m:r>
                              <m:r>
                                <a:rPr lang="en-US" sz="4400" b="0" i="1" smtClean="0">
                                  <a:solidFill>
                                    <a:srgbClr val="0070C0"/>
                                  </a:solidFill>
                                  <a:latin typeface="Cambria Math" panose="02040503050406030204" pitchFamily="18" charset="0"/>
                                  <a:ea typeface="Helvetica" charset="0"/>
                                  <a:cs typeface="Helvetica" charset="0"/>
                                </a:rPr>
                                <m:t>𝑘</m:t>
                              </m:r>
                            </m:den>
                          </m:f>
                        </m:e>
                      </m:d>
                    </m:oMath>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18" name="TextBox 17">
                  <a:extLst>
                    <a:ext uri="{FF2B5EF4-FFF2-40B4-BE49-F238E27FC236}">
                      <a16:creationId xmlns:a16="http://schemas.microsoft.com/office/drawing/2014/main" id="{B7652E04-3A5B-5544-8C2B-A853FFA1A83B}"/>
                    </a:ext>
                  </a:extLst>
                </p:cNvPr>
                <p:cNvSpPr txBox="1">
                  <a:spLocks noRot="1" noChangeAspect="1" noMove="1" noResize="1" noEditPoints="1" noAdjustHandles="1" noChangeArrowheads="1" noChangeShapeType="1" noTextEdit="1"/>
                </p:cNvSpPr>
                <p:nvPr/>
              </p:nvSpPr>
              <p:spPr>
                <a:xfrm>
                  <a:off x="399065" y="2716822"/>
                  <a:ext cx="4874861" cy="1169744"/>
                </a:xfrm>
                <a:prstGeom prst="rect">
                  <a:avLst/>
                </a:prstGeom>
                <a:blipFill>
                  <a:blip r:embed="rId10"/>
                  <a:stretch>
                    <a:fillRect l="-2332" b="-6383"/>
                  </a:stretch>
                </a:blipFill>
                <a:ln>
                  <a:solidFill>
                    <a:srgbClr val="036A18"/>
                  </a:solidFill>
                  <a:prstDash val="dash"/>
                </a:ln>
              </p:spPr>
              <p:txBody>
                <a:bodyPr/>
                <a:lstStyle/>
                <a:p>
                  <a:r>
                    <a:rPr lang="en-US">
                      <a:noFill/>
                    </a:rPr>
                    <a:t> </a:t>
                  </a:r>
                </a:p>
              </p:txBody>
            </p:sp>
          </mc:Fallback>
        </mc:AlternateContent>
        <p:sp>
          <p:nvSpPr>
            <p:cNvPr id="20" name="TextBox 19">
              <a:extLst>
                <a:ext uri="{FF2B5EF4-FFF2-40B4-BE49-F238E27FC236}">
                  <a16:creationId xmlns:a16="http://schemas.microsoft.com/office/drawing/2014/main" id="{E26DFC9A-FE0C-B84C-8D8E-00B8DD52B8F6}"/>
                </a:ext>
              </a:extLst>
            </p:cNvPr>
            <p:cNvSpPr txBox="1"/>
            <p:nvPr/>
          </p:nvSpPr>
          <p:spPr>
            <a:xfrm>
              <a:off x="5515425" y="3040084"/>
              <a:ext cx="5676777" cy="523220"/>
            </a:xfrm>
            <a:prstGeom prst="rect">
              <a:avLst/>
            </a:prstGeom>
            <a:noFill/>
          </p:spPr>
          <p:txBody>
            <a:bodyPr wrap="square" rtlCol="0">
              <a:spAutoFit/>
            </a:bodyPr>
            <a:lstStyle/>
            <a:p>
              <a:pPr algn="l"/>
              <a:r>
                <a:rPr lang="en-US" sz="2800" b="1" dirty="0">
                  <a:solidFill>
                    <a:srgbClr val="036A18"/>
                  </a:solidFill>
                  <a:latin typeface="Candara" panose="020E0502030303020204" pitchFamily="34" charset="0"/>
                  <a:ea typeface="Helvetica" charset="0"/>
                  <a:cs typeface="Helvetica" charset="0"/>
                </a:rPr>
                <a:t>Symmetry in Binomial Coefficients</a:t>
              </a:r>
              <a:endParaRPr lang="en-US" sz="2800" b="1" dirty="0">
                <a:solidFill>
                  <a:srgbClr val="7030A0"/>
                </a:solidFill>
                <a:latin typeface="Candara" panose="020E0502030303020204" pitchFamily="34" charset="0"/>
                <a:ea typeface="Helvetica" charset="0"/>
                <a:cs typeface="Helvetica" charset="0"/>
              </a:endParaRPr>
            </a:p>
          </p:txBody>
        </p:sp>
      </p:grpSp>
      <p:grpSp>
        <p:nvGrpSpPr>
          <p:cNvPr id="16" name="Group 15" descr="Pascal’s Identity&#10;n choose k = n-1 choose k-1 + n-1 choose k">
            <a:extLst>
              <a:ext uri="{FF2B5EF4-FFF2-40B4-BE49-F238E27FC236}">
                <a16:creationId xmlns:a16="http://schemas.microsoft.com/office/drawing/2014/main" id="{9E5CB6F6-1D84-FDD9-5277-BC49636E53FD}"/>
              </a:ext>
            </a:extLst>
          </p:cNvPr>
          <p:cNvGrpSpPr/>
          <p:nvPr/>
        </p:nvGrpSpPr>
        <p:grpSpPr>
          <a:xfrm>
            <a:off x="399065" y="4089498"/>
            <a:ext cx="10259439" cy="1185774"/>
            <a:chOff x="399065" y="4089498"/>
            <a:chExt cx="10259439" cy="1185774"/>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86199DE-FA84-764F-BF2B-3794077242AB}"/>
                    </a:ext>
                  </a:extLst>
                </p:cNvPr>
                <p:cNvSpPr txBox="1"/>
                <p:nvPr/>
              </p:nvSpPr>
              <p:spPr>
                <a:xfrm>
                  <a:off x="399065" y="4089498"/>
                  <a:ext cx="6845913" cy="1185774"/>
                </a:xfrm>
                <a:prstGeom prst="rect">
                  <a:avLst/>
                </a:prstGeom>
                <a:noFill/>
                <a:ln>
                  <a:solidFill>
                    <a:srgbClr val="036A18"/>
                  </a:solidFill>
                  <a:prstDash val="dash"/>
                </a:ln>
              </p:spPr>
              <p:txBody>
                <a:bodyPr wrap="none" lIns="182880" tIns="182880" rIns="182880" bIns="182880" rtlCol="0">
                  <a:spAutoFit/>
                </a:bodyPr>
                <a:lstStyle/>
                <a:p>
                  <a:pPr algn="ctr"/>
                  <a:r>
                    <a:rPr lang="en-US" sz="4400" b="1" dirty="0">
                      <a:solidFill>
                        <a:srgbClr val="036A18"/>
                      </a:solidFill>
                      <a:ea typeface="Helvetica" charset="0"/>
                      <a:cs typeface="Helvetica" charset="0"/>
                    </a:rPr>
                    <a:t>Fact 2.</a:t>
                  </a:r>
                  <a:r>
                    <a:rPr lang="en-US" sz="4400" b="0" i="1" dirty="0">
                      <a:solidFill>
                        <a:srgbClr val="0070C0"/>
                      </a:solidFill>
                      <a:ea typeface="Helvetica" charset="0"/>
                      <a:cs typeface="Helvetica" charset="0"/>
                    </a:rPr>
                    <a:t> </a:t>
                  </a:r>
                  <a14:m>
                    <m:oMath xmlns:m="http://schemas.openxmlformats.org/officeDocument/2006/math">
                      <m:d>
                        <m:dPr>
                          <m:ctrlPr>
                            <a:rPr lang="en-US" sz="4400" b="0" i="1" smtClean="0">
                              <a:solidFill>
                                <a:srgbClr val="0070C0"/>
                              </a:solidFill>
                              <a:latin typeface="Cambria Math" panose="02040503050406030204" pitchFamily="18" charset="0"/>
                              <a:ea typeface="Helvetica" charset="0"/>
                              <a:cs typeface="Helvetica" charset="0"/>
                            </a:rPr>
                          </m:ctrlPr>
                        </m:dPr>
                        <m:e>
                          <m:f>
                            <m:fPr>
                              <m:type m:val="noBar"/>
                              <m:ctrlPr>
                                <a:rPr lang="en-US" sz="4400" b="0" i="1" smtClean="0">
                                  <a:solidFill>
                                    <a:srgbClr val="0070C0"/>
                                  </a:solidFill>
                                  <a:latin typeface="Cambria Math" panose="02040503050406030204" pitchFamily="18" charset="0"/>
                                  <a:ea typeface="Helvetica" charset="0"/>
                                  <a:cs typeface="Helvetica" charset="0"/>
                                </a:rPr>
                              </m:ctrlPr>
                            </m:fPr>
                            <m:num>
                              <m:r>
                                <a:rPr lang="en-US" sz="4400" b="0" i="1" smtClean="0">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𝑘</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r>
                                <a:rPr lang="en-US" sz="4400" b="0" i="1" smtClean="0">
                                  <a:solidFill>
                                    <a:srgbClr val="0070C0"/>
                                  </a:solidFill>
                                  <a:latin typeface="Cambria Math" panose="02040503050406030204" pitchFamily="18" charset="0"/>
                                  <a:ea typeface="Helvetica" charset="0"/>
                                  <a:cs typeface="Helvetica" charset="0"/>
                                </a:rPr>
                                <m:t>−1</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den>
                          </m:f>
                        </m:e>
                      </m:d>
                    </m:oMath>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F86199DE-FA84-764F-BF2B-3794077242AB}"/>
                    </a:ext>
                  </a:extLst>
                </p:cNvPr>
                <p:cNvSpPr txBox="1">
                  <a:spLocks noRot="1" noChangeAspect="1" noMove="1" noResize="1" noEditPoints="1" noAdjustHandles="1" noChangeArrowheads="1" noChangeShapeType="1" noTextEdit="1"/>
                </p:cNvSpPr>
                <p:nvPr/>
              </p:nvSpPr>
              <p:spPr>
                <a:xfrm>
                  <a:off x="399065" y="4089498"/>
                  <a:ext cx="6845913" cy="1185774"/>
                </a:xfrm>
                <a:prstGeom prst="rect">
                  <a:avLst/>
                </a:prstGeom>
                <a:blipFill>
                  <a:blip r:embed="rId11"/>
                  <a:stretch>
                    <a:fillRect l="-1664" b="-6316"/>
                  </a:stretch>
                </a:blipFill>
                <a:ln>
                  <a:solidFill>
                    <a:srgbClr val="036A18"/>
                  </a:solidFill>
                  <a:prstDash val="dash"/>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B39AF638-72B6-D843-BB3D-9E1AFB191979}"/>
                </a:ext>
              </a:extLst>
            </p:cNvPr>
            <p:cNvSpPr txBox="1"/>
            <p:nvPr/>
          </p:nvSpPr>
          <p:spPr>
            <a:xfrm>
              <a:off x="7169793" y="4420775"/>
              <a:ext cx="3488711" cy="523220"/>
            </a:xfrm>
            <a:prstGeom prst="rect">
              <a:avLst/>
            </a:prstGeom>
            <a:noFill/>
          </p:spPr>
          <p:txBody>
            <a:bodyPr wrap="square" rtlCol="0">
              <a:spAutoFit/>
            </a:bodyPr>
            <a:lstStyle/>
            <a:p>
              <a:pPr algn="l"/>
              <a:r>
                <a:rPr lang="en-US" sz="2800" b="1" dirty="0">
                  <a:solidFill>
                    <a:srgbClr val="036A18"/>
                  </a:solidFill>
                  <a:latin typeface="Candara" panose="020E0502030303020204" pitchFamily="34" charset="0"/>
                  <a:ea typeface="Helvetica" charset="0"/>
                  <a:cs typeface="Helvetica" charset="0"/>
                </a:rPr>
                <a:t>Pascal’s Identity</a:t>
              </a:r>
            </a:p>
          </p:txBody>
        </p:sp>
      </p:grpSp>
      <p:grpSp>
        <p:nvGrpSpPr>
          <p:cNvPr id="19" name="Group 18" descr="Follows from binomial theorem&#10;sum from k = 0 to n of n choose k = 2 to the n.">
            <a:extLst>
              <a:ext uri="{FF2B5EF4-FFF2-40B4-BE49-F238E27FC236}">
                <a16:creationId xmlns:a16="http://schemas.microsoft.com/office/drawing/2014/main" id="{A37585DA-341C-C854-67C6-53310A0D949C}"/>
              </a:ext>
            </a:extLst>
          </p:cNvPr>
          <p:cNvGrpSpPr/>
          <p:nvPr/>
        </p:nvGrpSpPr>
        <p:grpSpPr>
          <a:xfrm>
            <a:off x="401785" y="5478205"/>
            <a:ext cx="11180615" cy="1169744"/>
            <a:chOff x="401785" y="5478205"/>
            <a:chExt cx="11180615" cy="1169744"/>
          </a:xfrm>
        </p:grpSpPr>
        <p:sp>
          <p:nvSpPr>
            <p:cNvPr id="17" name="TextBox 16">
              <a:extLst>
                <a:ext uri="{FF2B5EF4-FFF2-40B4-BE49-F238E27FC236}">
                  <a16:creationId xmlns:a16="http://schemas.microsoft.com/office/drawing/2014/main" id="{F5F607A5-CD7D-314D-BAB3-6E39537D6A89}"/>
                </a:ext>
              </a:extLst>
            </p:cNvPr>
            <p:cNvSpPr txBox="1"/>
            <p:nvPr/>
          </p:nvSpPr>
          <p:spPr>
            <a:xfrm>
              <a:off x="5905623" y="5586023"/>
              <a:ext cx="5676777" cy="523220"/>
            </a:xfrm>
            <a:prstGeom prst="rect">
              <a:avLst/>
            </a:prstGeom>
            <a:noFill/>
          </p:spPr>
          <p:txBody>
            <a:bodyPr wrap="square" rtlCol="0">
              <a:spAutoFit/>
            </a:bodyPr>
            <a:lstStyle/>
            <a:p>
              <a:pPr algn="l"/>
              <a:r>
                <a:rPr lang="en-US" sz="2800" b="1" dirty="0">
                  <a:solidFill>
                    <a:srgbClr val="036A18"/>
                  </a:solidFill>
                  <a:latin typeface="Candara" panose="020E0502030303020204" pitchFamily="34" charset="0"/>
                  <a:ea typeface="Helvetica" charset="0"/>
                  <a:cs typeface="Helvetica" charset="0"/>
                </a:rPr>
                <a:t>Follows from Binomial theorem</a:t>
              </a:r>
              <a:endParaRPr lang="en-US" sz="2800" b="1" dirty="0">
                <a:solidFill>
                  <a:srgbClr val="7030A0"/>
                </a:solidFill>
                <a:latin typeface="Candara" panose="020E0502030303020204" pitchFamily="34" charset="0"/>
                <a:ea typeface="Helvetica" charset="0"/>
                <a:cs typeface="Helvetica"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4C658F2-516A-2242-816F-2FD42D1D4592}"/>
                    </a:ext>
                  </a:extLst>
                </p:cNvPr>
                <p:cNvSpPr txBox="1"/>
                <p:nvPr/>
              </p:nvSpPr>
              <p:spPr>
                <a:xfrm>
                  <a:off x="401785" y="5478205"/>
                  <a:ext cx="5342553" cy="1169744"/>
                </a:xfrm>
                <a:prstGeom prst="rect">
                  <a:avLst/>
                </a:prstGeom>
                <a:noFill/>
                <a:ln>
                  <a:solidFill>
                    <a:srgbClr val="036A18"/>
                  </a:solidFill>
                  <a:prstDash val="dash"/>
                </a:ln>
              </p:spPr>
              <p:txBody>
                <a:bodyPr wrap="none" lIns="182880" tIns="182880" rIns="182880" bIns="182880" rtlCol="0">
                  <a:spAutoFit/>
                </a:bodyPr>
                <a:lstStyle/>
                <a:p>
                  <a:pPr algn="ctr"/>
                  <a:r>
                    <a:rPr lang="en-US" sz="4400" b="1" dirty="0">
                      <a:solidFill>
                        <a:srgbClr val="036A18"/>
                      </a:solidFill>
                      <a:ea typeface="Helvetica" charset="0"/>
                      <a:cs typeface="Helvetica" charset="0"/>
                    </a:rPr>
                    <a:t>Fact 3.</a:t>
                  </a:r>
                  <a:r>
                    <a:rPr lang="en-US" sz="4400" b="0" i="1" dirty="0">
                      <a:solidFill>
                        <a:srgbClr val="0070C0"/>
                      </a:solidFill>
                      <a:ea typeface="Helvetica" charset="0"/>
                      <a:cs typeface="Helvetica" charset="0"/>
                    </a:rPr>
                    <a:t> </a:t>
                  </a:r>
                  <a14:m>
                    <m:oMath xmlns:m="http://schemas.openxmlformats.org/officeDocument/2006/math">
                      <m:nary>
                        <m:naryPr>
                          <m:chr m:val="∑"/>
                          <m:ctrlPr>
                            <a:rPr lang="en-US" sz="4400" b="0" i="1" smtClean="0">
                              <a:solidFill>
                                <a:srgbClr val="0070C0"/>
                              </a:solidFill>
                              <a:latin typeface="Cambria Math" panose="02040503050406030204" pitchFamily="18" charset="0"/>
                              <a:ea typeface="Helvetica" charset="0"/>
                              <a:cs typeface="Helvetica" charset="0"/>
                            </a:rPr>
                          </m:ctrlPr>
                        </m:naryPr>
                        <m:sub>
                          <m:r>
                            <a:rPr lang="en-US" sz="4400" b="0" i="1" smtClean="0">
                              <a:solidFill>
                                <a:srgbClr val="0070C0"/>
                              </a:solidFill>
                              <a:latin typeface="Cambria Math" panose="02040503050406030204" pitchFamily="18" charset="0"/>
                              <a:ea typeface="Helvetica" charset="0"/>
                              <a:cs typeface="Helvetica" charset="0"/>
                            </a:rPr>
                            <m:t>𝑘</m:t>
                          </m:r>
                          <m:r>
                            <a:rPr lang="en-US" sz="4400" b="0" i="1" smtClean="0">
                              <a:solidFill>
                                <a:srgbClr val="0070C0"/>
                              </a:solidFill>
                              <a:latin typeface="Cambria Math" panose="02040503050406030204" pitchFamily="18" charset="0"/>
                              <a:ea typeface="Helvetica" charset="0"/>
                              <a:cs typeface="Helvetica" charset="0"/>
                            </a:rPr>
                            <m:t>=0</m:t>
                          </m:r>
                        </m:sub>
                        <m:sup>
                          <m:r>
                            <a:rPr lang="en-US" sz="4400" b="0" i="1" smtClean="0">
                              <a:solidFill>
                                <a:srgbClr val="0070C0"/>
                              </a:solidFill>
                              <a:latin typeface="Cambria Math" panose="02040503050406030204" pitchFamily="18" charset="0"/>
                              <a:ea typeface="Helvetica" charset="0"/>
                              <a:cs typeface="Helvetica" charset="0"/>
                            </a:rPr>
                            <m:t>𝑛</m:t>
                          </m:r>
                        </m:sup>
                        <m:e>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num>
                                <m:den>
                                  <m:r>
                                    <a:rPr lang="en-US" sz="4400" i="1">
                                      <a:solidFill>
                                        <a:srgbClr val="0070C0"/>
                                      </a:solidFill>
                                      <a:latin typeface="Cambria Math" panose="02040503050406030204" pitchFamily="18" charset="0"/>
                                      <a:ea typeface="Helvetica" charset="0"/>
                                      <a:cs typeface="Helvetica" charset="0"/>
                                    </a:rPr>
                                    <m:t>𝑘</m:t>
                                  </m:r>
                                </m:den>
                              </m:f>
                            </m:e>
                          </m:d>
                        </m:e>
                      </m:nary>
                      <m:r>
                        <a:rPr lang="en-US" sz="4400" b="0" i="1" smtClean="0">
                          <a:solidFill>
                            <a:srgbClr val="0070C0"/>
                          </a:solidFill>
                          <a:latin typeface="Cambria Math" panose="02040503050406030204" pitchFamily="18" charset="0"/>
                          <a:ea typeface="Helvetica" charset="0"/>
                          <a:cs typeface="Helvetica" charset="0"/>
                        </a:rPr>
                        <m:t>=</m:t>
                      </m:r>
                      <m:sSup>
                        <m:sSupPr>
                          <m:ctrlPr>
                            <a:rPr lang="en-US" sz="4400" b="0" i="1" smtClean="0">
                              <a:solidFill>
                                <a:srgbClr val="0070C0"/>
                              </a:solidFill>
                              <a:latin typeface="Cambria Math" panose="02040503050406030204" pitchFamily="18" charset="0"/>
                              <a:ea typeface="Helvetica" charset="0"/>
                              <a:cs typeface="Helvetica" charset="0"/>
                            </a:rPr>
                          </m:ctrlPr>
                        </m:sSupPr>
                        <m:e>
                          <m:r>
                            <a:rPr lang="en-US" sz="4400" i="1" smtClean="0">
                              <a:solidFill>
                                <a:srgbClr val="0070C0"/>
                              </a:solidFill>
                              <a:latin typeface="Cambria Math" panose="02040503050406030204" pitchFamily="18" charset="0"/>
                              <a:ea typeface="Helvetica" charset="0"/>
                              <a:cs typeface="Helvetica" charset="0"/>
                            </a:rPr>
                            <m:t>2</m:t>
                          </m:r>
                        </m:e>
                        <m:sup>
                          <m:r>
                            <a:rPr lang="en-US" sz="4400" b="0" i="1" smtClean="0">
                              <a:solidFill>
                                <a:srgbClr val="0070C0"/>
                              </a:solidFill>
                              <a:latin typeface="Cambria Math" panose="02040503050406030204" pitchFamily="18" charset="0"/>
                              <a:ea typeface="Helvetica" charset="0"/>
                              <a:cs typeface="Helvetica" charset="0"/>
                            </a:rPr>
                            <m:t>𝑛</m:t>
                          </m:r>
                        </m:sup>
                      </m:sSup>
                    </m:oMath>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15" name="TextBox 14">
                  <a:extLst>
                    <a:ext uri="{FF2B5EF4-FFF2-40B4-BE49-F238E27FC236}">
                      <a16:creationId xmlns:a16="http://schemas.microsoft.com/office/drawing/2014/main" id="{94C658F2-516A-2242-816F-2FD42D1D4592}"/>
                    </a:ext>
                  </a:extLst>
                </p:cNvPr>
                <p:cNvSpPr txBox="1">
                  <a:spLocks noRot="1" noChangeAspect="1" noMove="1" noResize="1" noEditPoints="1" noAdjustHandles="1" noChangeArrowheads="1" noChangeShapeType="1" noTextEdit="1"/>
                </p:cNvSpPr>
                <p:nvPr/>
              </p:nvSpPr>
              <p:spPr>
                <a:xfrm>
                  <a:off x="401785" y="5478205"/>
                  <a:ext cx="5342553" cy="1169744"/>
                </a:xfrm>
                <a:prstGeom prst="rect">
                  <a:avLst/>
                </a:prstGeom>
                <a:blipFill>
                  <a:blip r:embed="rId12"/>
                  <a:stretch>
                    <a:fillRect l="-2370" t="-77660" b="-122340"/>
                  </a:stretch>
                </a:blipFill>
                <a:ln>
                  <a:solidFill>
                    <a:srgbClr val="036A18"/>
                  </a:solidFill>
                  <a:prstDash val="dash"/>
                </a:ln>
              </p:spPr>
              <p:txBody>
                <a:bodyPr/>
                <a:lstStyle/>
                <a:p>
                  <a:r>
                    <a:rPr lang="en-US">
                      <a:noFill/>
                    </a:rPr>
                    <a:t> </a:t>
                  </a:r>
                </a:p>
              </p:txBody>
            </p:sp>
          </mc:Fallback>
        </mc:AlternateContent>
      </p:grpSp>
      <p:sp>
        <p:nvSpPr>
          <p:cNvPr id="4" name="Slide Number Placeholder 3">
            <a:extLst>
              <a:ext uri="{FF2B5EF4-FFF2-40B4-BE49-F238E27FC236}">
                <a16:creationId xmlns:a16="http://schemas.microsoft.com/office/drawing/2014/main" id="{64BB8695-479D-7C4A-8E4B-0CEF67BB65BF}"/>
              </a:ext>
            </a:extLst>
          </p:cNvPr>
          <p:cNvSpPr>
            <a:spLocks noGrp="1"/>
          </p:cNvSpPr>
          <p:nvPr>
            <p:ph type="sldNum" sz="quarter" idx="12"/>
          </p:nvPr>
        </p:nvSpPr>
        <p:spPr>
          <a:xfrm>
            <a:off x="9050594" y="6358044"/>
            <a:ext cx="2844800" cy="365125"/>
          </a:xfrm>
        </p:spPr>
        <p:txBody>
          <a:bodyPr/>
          <a:lstStyle/>
          <a:p>
            <a:fld id="{39E65F0E-D8D0-8548-A870-8F1E432EFAAD}" type="slidenum">
              <a:rPr lang="en-US" smtClean="0"/>
              <a:pPr/>
              <a:t>53</a:t>
            </a:fld>
            <a:endParaRPr lang="en-US" dirty="0"/>
          </a:p>
        </p:txBody>
      </p:sp>
    </p:spTree>
    <p:extLst>
      <p:ext uri="{BB962C8B-B14F-4D97-AF65-F5344CB8AC3E}">
        <p14:creationId xmlns:p14="http://schemas.microsoft.com/office/powerpoint/2010/main" val="161824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EDE7-7ACD-464E-BA6E-FF436F86615C}"/>
              </a:ext>
            </a:extLst>
          </p:cNvPr>
          <p:cNvSpPr>
            <a:spLocks noGrp="1"/>
          </p:cNvSpPr>
          <p:nvPr>
            <p:ph type="title"/>
          </p:nvPr>
        </p:nvSpPr>
        <p:spPr/>
        <p:txBody>
          <a:bodyPr/>
          <a:lstStyle/>
          <a:p>
            <a:r>
              <a:rPr lang="en-US" dirty="0"/>
              <a:t>Pascal’s Identities (Fact 2)</a:t>
            </a:r>
          </a:p>
        </p:txBody>
      </p:sp>
      <p:grpSp>
        <p:nvGrpSpPr>
          <p:cNvPr id="3" name="Group 2" descr="How to prove Pascal’s Identity?&#10;Recall that  this identity says that n choose k is equal to n-1 choose k-1 + n-1 choose k.">
            <a:extLst>
              <a:ext uri="{FF2B5EF4-FFF2-40B4-BE49-F238E27FC236}">
                <a16:creationId xmlns:a16="http://schemas.microsoft.com/office/drawing/2014/main" id="{9E1CB0F9-3062-7583-E322-321944BA39AB}"/>
              </a:ext>
            </a:extLst>
          </p:cNvPr>
          <p:cNvGrpSpPr/>
          <p:nvPr/>
        </p:nvGrpSpPr>
        <p:grpSpPr>
          <a:xfrm>
            <a:off x="609600" y="1013653"/>
            <a:ext cx="11524938" cy="1185774"/>
            <a:chOff x="609600" y="1013653"/>
            <a:chExt cx="11524938" cy="1185774"/>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EBFC00-AC11-FE4E-BDDE-AA676B289634}"/>
                    </a:ext>
                  </a:extLst>
                </p:cNvPr>
                <p:cNvSpPr txBox="1"/>
                <p:nvPr/>
              </p:nvSpPr>
              <p:spPr>
                <a:xfrm>
                  <a:off x="609600" y="1013653"/>
                  <a:ext cx="6432338" cy="1185774"/>
                </a:xfrm>
                <a:prstGeom prst="rect">
                  <a:avLst/>
                </a:prstGeom>
                <a:noFill/>
                <a:ln>
                  <a:solidFill>
                    <a:srgbClr val="036A18"/>
                  </a:solidFill>
                  <a:prstDash val="dash"/>
                </a:ln>
              </p:spPr>
              <p:txBody>
                <a:bodyPr wrap="none" lIns="182880" tIns="182880" rIns="182880" bIns="182880" rtlCol="0">
                  <a:spAutoFit/>
                </a:bodyPr>
                <a:lstStyle/>
                <a:p>
                  <a:pPr algn="ctr"/>
                  <a:r>
                    <a:rPr lang="en-US" sz="4400" b="1" dirty="0">
                      <a:solidFill>
                        <a:srgbClr val="036A18"/>
                      </a:solidFill>
                      <a:ea typeface="Helvetica" charset="0"/>
                      <a:cs typeface="Helvetica" charset="0"/>
                    </a:rPr>
                    <a:t>Fact.</a:t>
                  </a:r>
                  <a:r>
                    <a:rPr lang="en-US" sz="4400" b="0" i="1" dirty="0">
                      <a:solidFill>
                        <a:srgbClr val="0070C0"/>
                      </a:solidFill>
                      <a:ea typeface="Helvetica" charset="0"/>
                      <a:cs typeface="Helvetica" charset="0"/>
                    </a:rPr>
                    <a:t> </a:t>
                  </a:r>
                  <a14:m>
                    <m:oMath xmlns:m="http://schemas.openxmlformats.org/officeDocument/2006/math">
                      <m:d>
                        <m:dPr>
                          <m:ctrlPr>
                            <a:rPr lang="en-US" sz="4400" b="0" i="1" smtClean="0">
                              <a:solidFill>
                                <a:srgbClr val="0070C0"/>
                              </a:solidFill>
                              <a:latin typeface="Cambria Math" panose="02040503050406030204" pitchFamily="18" charset="0"/>
                              <a:ea typeface="Helvetica" charset="0"/>
                              <a:cs typeface="Helvetica" charset="0"/>
                            </a:rPr>
                          </m:ctrlPr>
                        </m:dPr>
                        <m:e>
                          <m:f>
                            <m:fPr>
                              <m:type m:val="noBar"/>
                              <m:ctrlPr>
                                <a:rPr lang="en-US" sz="4400" b="0" i="1" smtClean="0">
                                  <a:solidFill>
                                    <a:srgbClr val="0070C0"/>
                                  </a:solidFill>
                                  <a:latin typeface="Cambria Math" panose="02040503050406030204" pitchFamily="18" charset="0"/>
                                  <a:ea typeface="Helvetica" charset="0"/>
                                  <a:cs typeface="Helvetica" charset="0"/>
                                </a:rPr>
                              </m:ctrlPr>
                            </m:fPr>
                            <m:num>
                              <m:r>
                                <a:rPr lang="en-US" sz="4400" b="0" i="1" smtClean="0">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𝑘</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r>
                                <a:rPr lang="en-US" sz="4400" b="0" i="1" smtClean="0">
                                  <a:solidFill>
                                    <a:srgbClr val="0070C0"/>
                                  </a:solidFill>
                                  <a:latin typeface="Cambria Math" panose="02040503050406030204" pitchFamily="18" charset="0"/>
                                  <a:ea typeface="Helvetica" charset="0"/>
                                  <a:cs typeface="Helvetica" charset="0"/>
                                </a:rPr>
                                <m:t>−1</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den>
                          </m:f>
                        </m:e>
                      </m:d>
                    </m:oMath>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C9EBFC00-AC11-FE4E-BDDE-AA676B289634}"/>
                    </a:ext>
                  </a:extLst>
                </p:cNvPr>
                <p:cNvSpPr txBox="1">
                  <a:spLocks noRot="1" noChangeAspect="1" noMove="1" noResize="1" noEditPoints="1" noAdjustHandles="1" noChangeArrowheads="1" noChangeShapeType="1" noTextEdit="1"/>
                </p:cNvSpPr>
                <p:nvPr/>
              </p:nvSpPr>
              <p:spPr>
                <a:xfrm>
                  <a:off x="609600" y="1013653"/>
                  <a:ext cx="6432338" cy="1185774"/>
                </a:xfrm>
                <a:prstGeom prst="rect">
                  <a:avLst/>
                </a:prstGeom>
                <a:blipFill>
                  <a:blip r:embed="rId3"/>
                  <a:stretch>
                    <a:fillRect l="-1969" b="-6316"/>
                  </a:stretch>
                </a:blipFill>
                <a:ln>
                  <a:solidFill>
                    <a:srgbClr val="036A18"/>
                  </a:solidFill>
                  <a:prstDash val="dash"/>
                </a:ln>
              </p:spPr>
              <p:txBody>
                <a:bodyPr/>
                <a:lstStyle/>
                <a:p>
                  <a:r>
                    <a:rPr lang="en-US">
                      <a:noFill/>
                    </a:rPr>
                    <a:t> </a:t>
                  </a:r>
                </a:p>
              </p:txBody>
            </p:sp>
          </mc:Fallback>
        </mc:AlternateContent>
        <p:sp>
          <p:nvSpPr>
            <p:cNvPr id="56" name="Rectangle 55">
              <a:extLst>
                <a:ext uri="{FF2B5EF4-FFF2-40B4-BE49-F238E27FC236}">
                  <a16:creationId xmlns:a16="http://schemas.microsoft.com/office/drawing/2014/main" id="{049A5027-3870-2C4F-A852-CFF0D5EFCA2A}"/>
                </a:ext>
              </a:extLst>
            </p:cNvPr>
            <p:cNvSpPr/>
            <p:nvPr/>
          </p:nvSpPr>
          <p:spPr>
            <a:xfrm>
              <a:off x="7190282" y="1344930"/>
              <a:ext cx="4944256" cy="523220"/>
            </a:xfrm>
            <a:prstGeom prst="rect">
              <a:avLst/>
            </a:prstGeom>
          </p:spPr>
          <p:txBody>
            <a:bodyPr wrap="square">
              <a:spAutoFit/>
            </a:bodyPr>
            <a:lstStyle/>
            <a:p>
              <a:r>
                <a:rPr lang="en-US" sz="2800" dirty="0">
                  <a:solidFill>
                    <a:srgbClr val="7030A0"/>
                  </a:solidFill>
                  <a:latin typeface="Candara" panose="020E0502030303020204" pitchFamily="34" charset="0"/>
                </a:rPr>
                <a:t>How to prove Pascal’s identity?</a:t>
              </a:r>
            </a:p>
          </p:txBody>
        </p:sp>
      </p:grpSp>
      <p:sp>
        <p:nvSpPr>
          <p:cNvPr id="68" name="Google Shape;416;p32">
            <a:extLst>
              <a:ext uri="{FF2B5EF4-FFF2-40B4-BE49-F238E27FC236}">
                <a16:creationId xmlns:a16="http://schemas.microsoft.com/office/drawing/2014/main" id="{AE3A8E41-03B9-294F-BC76-A0DC7CF34D62}"/>
              </a:ext>
            </a:extLst>
          </p:cNvPr>
          <p:cNvSpPr txBox="1">
            <a:spLocks/>
          </p:cNvSpPr>
          <p:nvPr/>
        </p:nvSpPr>
        <p:spPr>
          <a:xfrm>
            <a:off x="1446549" y="2107740"/>
            <a:ext cx="3809129" cy="992171"/>
          </a:xfrm>
          <a:prstGeom prst="rect">
            <a:avLst/>
          </a:prstGeom>
        </p:spPr>
        <p:txBody>
          <a:bodyPr spcFirstLastPara="1" vert="horz" wrap="square" lIns="121900" tIns="121900" rIns="121900" bIns="121900" rtlCol="0" anchor="t" anchorCtr="0">
            <a:noAutofit/>
          </a:bodyPr>
          <a:lstStyle>
            <a:lvl1pPr marL="609585" lvl="0" indent="-457189" algn="l" defTabSz="457200" rtl="0" eaLnBrk="1" latinLnBrk="0" hangingPunct="1">
              <a:spcBef>
                <a:spcPts val="0"/>
              </a:spcBef>
              <a:spcAft>
                <a:spcPts val="0"/>
              </a:spcAft>
              <a:buSzPts val="1800"/>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1219170" lvl="1" indent="-423323" algn="l" defTabSz="457200" rtl="0" eaLnBrk="1" latinLnBrk="0" hangingPunct="1">
              <a:spcBef>
                <a:spcPts val="2133"/>
              </a:spcBef>
              <a:spcAft>
                <a:spcPts val="0"/>
              </a:spcAft>
              <a:buSzPts val="1400"/>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828754" lvl="2" indent="-423323" algn="l" defTabSz="457200" rtl="0" eaLnBrk="1" latinLnBrk="0" hangingPunct="1">
              <a:spcBef>
                <a:spcPts val="2133"/>
              </a:spcBef>
              <a:spcAft>
                <a:spcPts val="0"/>
              </a:spcAft>
              <a:buSzPts val="1400"/>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2438339" lvl="3"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3047924" lvl="4"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3657509" lvl="5"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6pPr>
            <a:lvl7pPr marL="4267093" lvl="6"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7pPr>
            <a:lvl8pPr marL="4876678" lvl="7"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8pPr>
            <a:lvl9pPr marL="5486263" lvl="8" indent="-423323" algn="l" defTabSz="457200" rtl="0" eaLnBrk="1" latinLnBrk="0" hangingPunct="1">
              <a:spcBef>
                <a:spcPts val="2133"/>
              </a:spcBef>
              <a:spcAft>
                <a:spcPts val="2133"/>
              </a:spcAft>
              <a:buSzPts val="1400"/>
              <a:buFont typeface="Arial"/>
              <a:buChar char="■"/>
              <a:defRPr sz="2000" kern="1200">
                <a:solidFill>
                  <a:schemeClr val="tx1"/>
                </a:solidFill>
                <a:latin typeface="+mn-lt"/>
                <a:ea typeface="+mn-ea"/>
                <a:cs typeface="+mn-cs"/>
              </a:defRPr>
            </a:lvl9pPr>
          </a:lstStyle>
          <a:p>
            <a:pPr marL="0" indent="0">
              <a:spcBef>
                <a:spcPts val="2133"/>
              </a:spcBef>
              <a:buNone/>
            </a:pPr>
            <a:r>
              <a:rPr lang="en-US" dirty="0">
                <a:solidFill>
                  <a:srgbClr val="7030A0"/>
                </a:solidFill>
                <a:ea typeface="Amatic SC"/>
                <a:cs typeface="Amatic SC"/>
                <a:sym typeface="Amatic SC"/>
              </a:rPr>
              <a:t>Algebraic argument:</a:t>
            </a:r>
            <a:endParaRPr lang="en-US" sz="2400" dirty="0">
              <a:ea typeface="Amatic SC"/>
              <a:cs typeface="Amatic SC"/>
              <a:sym typeface="Amatic SC"/>
            </a:endParaRPr>
          </a:p>
        </p:txBody>
      </p:sp>
      <p:pic>
        <p:nvPicPr>
          <p:cNvPr id="57" name="Google Shape;564;p61" descr="Algebraic derivation of Pascal’s identity.">
            <a:extLst>
              <a:ext uri="{FF2B5EF4-FFF2-40B4-BE49-F238E27FC236}">
                <a16:creationId xmlns:a16="http://schemas.microsoft.com/office/drawing/2014/main" id="{58A6665E-20D0-BC41-A684-ED128A4ACD58}"/>
              </a:ext>
            </a:extLst>
          </p:cNvPr>
          <p:cNvPicPr preferRelativeResize="0"/>
          <p:nvPr/>
        </p:nvPicPr>
        <p:blipFill rotWithShape="1">
          <a:blip r:embed="rId4">
            <a:alphaModFix/>
          </a:blip>
          <a:srcRect t="21465"/>
          <a:stretch/>
        </p:blipFill>
        <p:spPr>
          <a:xfrm>
            <a:off x="1446549" y="3022295"/>
            <a:ext cx="9144001" cy="2618846"/>
          </a:xfrm>
          <a:prstGeom prst="rect">
            <a:avLst/>
          </a:prstGeom>
          <a:noFill/>
          <a:ln>
            <a:noFill/>
          </a:ln>
        </p:spPr>
      </p:pic>
      <p:sp>
        <p:nvSpPr>
          <p:cNvPr id="69" name="Google Shape;416;p32">
            <a:extLst>
              <a:ext uri="{FF2B5EF4-FFF2-40B4-BE49-F238E27FC236}">
                <a16:creationId xmlns:a16="http://schemas.microsoft.com/office/drawing/2014/main" id="{A24600B1-A99D-2D49-AC00-1E97D99024E7}"/>
              </a:ext>
            </a:extLst>
          </p:cNvPr>
          <p:cNvSpPr txBox="1">
            <a:spLocks/>
          </p:cNvSpPr>
          <p:nvPr/>
        </p:nvSpPr>
        <p:spPr>
          <a:xfrm>
            <a:off x="6703100" y="4426219"/>
            <a:ext cx="5206585" cy="992171"/>
          </a:xfrm>
          <a:prstGeom prst="rect">
            <a:avLst/>
          </a:prstGeom>
        </p:spPr>
        <p:txBody>
          <a:bodyPr spcFirstLastPara="1" vert="horz" wrap="square" lIns="121900" tIns="121900" rIns="121900" bIns="121900" rtlCol="0" anchor="t" anchorCtr="0">
            <a:noAutofit/>
          </a:bodyPr>
          <a:lstStyle>
            <a:lvl1pPr marL="609585" lvl="0" indent="-457189" algn="l" defTabSz="457200" rtl="0" eaLnBrk="1" latinLnBrk="0" hangingPunct="1">
              <a:spcBef>
                <a:spcPts val="0"/>
              </a:spcBef>
              <a:spcAft>
                <a:spcPts val="0"/>
              </a:spcAft>
              <a:buSzPts val="1800"/>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1219170" lvl="1" indent="-423323" algn="l" defTabSz="457200" rtl="0" eaLnBrk="1" latinLnBrk="0" hangingPunct="1">
              <a:spcBef>
                <a:spcPts val="2133"/>
              </a:spcBef>
              <a:spcAft>
                <a:spcPts val="0"/>
              </a:spcAft>
              <a:buSzPts val="1400"/>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828754" lvl="2" indent="-423323" algn="l" defTabSz="457200" rtl="0" eaLnBrk="1" latinLnBrk="0" hangingPunct="1">
              <a:spcBef>
                <a:spcPts val="2133"/>
              </a:spcBef>
              <a:spcAft>
                <a:spcPts val="0"/>
              </a:spcAft>
              <a:buSzPts val="1400"/>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2438339" lvl="3"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3047924" lvl="4"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3657509" lvl="5"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6pPr>
            <a:lvl7pPr marL="4267093" lvl="6"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7pPr>
            <a:lvl8pPr marL="4876678" lvl="7"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8pPr>
            <a:lvl9pPr marL="5486263" lvl="8" indent="-423323" algn="l" defTabSz="457200" rtl="0" eaLnBrk="1" latinLnBrk="0" hangingPunct="1">
              <a:spcBef>
                <a:spcPts val="2133"/>
              </a:spcBef>
              <a:spcAft>
                <a:spcPts val="2133"/>
              </a:spcAft>
              <a:buSzPts val="1400"/>
              <a:buFont typeface="Arial"/>
              <a:buChar char="■"/>
              <a:defRPr sz="2000" kern="1200">
                <a:solidFill>
                  <a:schemeClr val="tx1"/>
                </a:solidFill>
                <a:latin typeface="+mn-lt"/>
                <a:ea typeface="+mn-ea"/>
                <a:cs typeface="+mn-cs"/>
              </a:defRPr>
            </a:lvl9pPr>
          </a:lstStyle>
          <a:p>
            <a:pPr marL="0" indent="0">
              <a:spcBef>
                <a:spcPts val="2133"/>
              </a:spcBef>
              <a:buNone/>
            </a:pPr>
            <a:r>
              <a:rPr lang="en-US" dirty="0">
                <a:solidFill>
                  <a:srgbClr val="7030A0"/>
                </a:solidFill>
                <a:ea typeface="Amatic SC"/>
                <a:cs typeface="Amatic SC"/>
                <a:sym typeface="Amatic SC"/>
              </a:rPr>
              <a:t>Hard work and not intuitive</a:t>
            </a:r>
            <a:endParaRPr lang="en-US" sz="2400" dirty="0">
              <a:ea typeface="Amatic SC"/>
              <a:cs typeface="Amatic SC"/>
              <a:sym typeface="Amatic SC"/>
            </a:endParaRPr>
          </a:p>
        </p:txBody>
      </p:sp>
      <p:sp>
        <p:nvSpPr>
          <p:cNvPr id="70" name="Google Shape;416;p32">
            <a:extLst>
              <a:ext uri="{FF2B5EF4-FFF2-40B4-BE49-F238E27FC236}">
                <a16:creationId xmlns:a16="http://schemas.microsoft.com/office/drawing/2014/main" id="{57C99A27-D709-DC46-8186-E2A2818B3E98}"/>
              </a:ext>
            </a:extLst>
          </p:cNvPr>
          <p:cNvSpPr txBox="1">
            <a:spLocks/>
          </p:cNvSpPr>
          <p:nvPr/>
        </p:nvSpPr>
        <p:spPr>
          <a:xfrm>
            <a:off x="3047998" y="5641141"/>
            <a:ext cx="6942946" cy="992171"/>
          </a:xfrm>
          <a:prstGeom prst="rect">
            <a:avLst/>
          </a:prstGeom>
        </p:spPr>
        <p:txBody>
          <a:bodyPr spcFirstLastPara="1" vert="horz" wrap="square" lIns="121900" tIns="121900" rIns="121900" bIns="121900" rtlCol="0" anchor="t" anchorCtr="0">
            <a:noAutofit/>
          </a:bodyPr>
          <a:lstStyle>
            <a:lvl1pPr marL="609585" lvl="0" indent="-457189" algn="l" defTabSz="457200" rtl="0" eaLnBrk="1" latinLnBrk="0" hangingPunct="1">
              <a:spcBef>
                <a:spcPts val="0"/>
              </a:spcBef>
              <a:spcAft>
                <a:spcPts val="0"/>
              </a:spcAft>
              <a:buSzPts val="1800"/>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1219170" lvl="1" indent="-423323" algn="l" defTabSz="457200" rtl="0" eaLnBrk="1" latinLnBrk="0" hangingPunct="1">
              <a:spcBef>
                <a:spcPts val="2133"/>
              </a:spcBef>
              <a:spcAft>
                <a:spcPts val="0"/>
              </a:spcAft>
              <a:buSzPts val="1400"/>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828754" lvl="2" indent="-423323" algn="l" defTabSz="457200" rtl="0" eaLnBrk="1" latinLnBrk="0" hangingPunct="1">
              <a:spcBef>
                <a:spcPts val="2133"/>
              </a:spcBef>
              <a:spcAft>
                <a:spcPts val="0"/>
              </a:spcAft>
              <a:buSzPts val="1400"/>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2438339" lvl="3"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3047924" lvl="4"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3657509" lvl="5"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6pPr>
            <a:lvl7pPr marL="4267093" lvl="6"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7pPr>
            <a:lvl8pPr marL="4876678" lvl="7"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8pPr>
            <a:lvl9pPr marL="5486263" lvl="8" indent="-423323" algn="l" defTabSz="457200" rtl="0" eaLnBrk="1" latinLnBrk="0" hangingPunct="1">
              <a:spcBef>
                <a:spcPts val="2133"/>
              </a:spcBef>
              <a:spcAft>
                <a:spcPts val="2133"/>
              </a:spcAft>
              <a:buSzPts val="1400"/>
              <a:buFont typeface="Arial"/>
              <a:buChar char="■"/>
              <a:defRPr sz="2000" kern="1200">
                <a:solidFill>
                  <a:schemeClr val="tx1"/>
                </a:solidFill>
                <a:latin typeface="+mn-lt"/>
                <a:ea typeface="+mn-ea"/>
                <a:cs typeface="+mn-cs"/>
              </a:defRPr>
            </a:lvl9pPr>
          </a:lstStyle>
          <a:p>
            <a:pPr marL="0" indent="0">
              <a:spcBef>
                <a:spcPts val="2133"/>
              </a:spcBef>
              <a:buNone/>
            </a:pPr>
            <a:r>
              <a:rPr lang="en-US" dirty="0">
                <a:solidFill>
                  <a:srgbClr val="C00000"/>
                </a:solidFill>
                <a:ea typeface="Amatic SC"/>
                <a:cs typeface="Amatic SC"/>
                <a:sym typeface="Amatic SC"/>
              </a:rPr>
              <a:t>Let’s see a combinatorial argument</a:t>
            </a:r>
            <a:endParaRPr lang="en-US" sz="2400" dirty="0">
              <a:solidFill>
                <a:srgbClr val="C00000"/>
              </a:solidFill>
              <a:ea typeface="Amatic SC"/>
              <a:cs typeface="Amatic SC"/>
              <a:sym typeface="Amatic SC"/>
            </a:endParaRPr>
          </a:p>
        </p:txBody>
      </p:sp>
      <p:sp>
        <p:nvSpPr>
          <p:cNvPr id="4" name="Slide Number Placeholder 3">
            <a:extLst>
              <a:ext uri="{FF2B5EF4-FFF2-40B4-BE49-F238E27FC236}">
                <a16:creationId xmlns:a16="http://schemas.microsoft.com/office/drawing/2014/main" id="{210F12EC-8431-1845-B4A1-89D23393FA4C}"/>
              </a:ext>
            </a:extLst>
          </p:cNvPr>
          <p:cNvSpPr>
            <a:spLocks noGrp="1"/>
          </p:cNvSpPr>
          <p:nvPr>
            <p:ph type="sldNum" sz="quarter" idx="12"/>
          </p:nvPr>
        </p:nvSpPr>
        <p:spPr>
          <a:xfrm>
            <a:off x="10590550" y="6356351"/>
            <a:ext cx="991849" cy="365125"/>
          </a:xfrm>
        </p:spPr>
        <p:txBody>
          <a:bodyPr/>
          <a:lstStyle/>
          <a:p>
            <a:fld id="{39E65F0E-D8D0-8548-A870-8F1E432EFAAD}" type="slidenum">
              <a:rPr lang="en-US" smtClean="0"/>
              <a:pPr/>
              <a:t>54</a:t>
            </a:fld>
            <a:endParaRPr lang="en-US" dirty="0"/>
          </a:p>
        </p:txBody>
      </p:sp>
    </p:spTree>
    <p:extLst>
      <p:ext uri="{BB962C8B-B14F-4D97-AF65-F5344CB8AC3E}">
        <p14:creationId xmlns:p14="http://schemas.microsoft.com/office/powerpoint/2010/main" val="3461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7B01-3280-D146-A1B7-9B05DABA3CA4}"/>
              </a:ext>
            </a:extLst>
          </p:cNvPr>
          <p:cNvSpPr>
            <a:spLocks noGrp="1"/>
          </p:cNvSpPr>
          <p:nvPr>
            <p:ph type="title"/>
          </p:nvPr>
        </p:nvSpPr>
        <p:spPr/>
        <p:txBody>
          <a:bodyPr/>
          <a:lstStyle/>
          <a:p>
            <a:r>
              <a:rPr lang="en-US" dirty="0"/>
              <a:t>Fact 2 – Binomial Identity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8A8F844-65E9-4144-A0B8-8BC01FF27784}"/>
                  </a:ext>
                </a:extLst>
              </p:cNvPr>
              <p:cNvSpPr txBox="1"/>
              <p:nvPr/>
            </p:nvSpPr>
            <p:spPr>
              <a:xfrm>
                <a:off x="609600" y="1152940"/>
                <a:ext cx="6432338" cy="1185774"/>
              </a:xfrm>
              <a:prstGeom prst="rect">
                <a:avLst/>
              </a:prstGeom>
              <a:noFill/>
              <a:ln>
                <a:solidFill>
                  <a:srgbClr val="036A18"/>
                </a:solidFill>
                <a:prstDash val="dash"/>
              </a:ln>
            </p:spPr>
            <p:txBody>
              <a:bodyPr wrap="none" lIns="182880" tIns="182880" rIns="182880" bIns="182880" rtlCol="0">
                <a:spAutoFit/>
              </a:bodyPr>
              <a:lstStyle/>
              <a:p>
                <a:pPr algn="ctr"/>
                <a:r>
                  <a:rPr lang="en-US" sz="4400" b="1" dirty="0">
                    <a:solidFill>
                      <a:srgbClr val="036A18"/>
                    </a:solidFill>
                    <a:ea typeface="Helvetica" charset="0"/>
                    <a:cs typeface="Helvetica" charset="0"/>
                  </a:rPr>
                  <a:t>Fact.</a:t>
                </a:r>
                <a:r>
                  <a:rPr lang="en-US" sz="4400" b="0" i="1" dirty="0">
                    <a:solidFill>
                      <a:srgbClr val="0070C0"/>
                    </a:solidFill>
                    <a:ea typeface="Helvetica" charset="0"/>
                    <a:cs typeface="Helvetica" charset="0"/>
                  </a:rPr>
                  <a:t> </a:t>
                </a:r>
                <a14:m>
                  <m:oMath xmlns:m="http://schemas.openxmlformats.org/officeDocument/2006/math">
                    <m:d>
                      <m:dPr>
                        <m:ctrlPr>
                          <a:rPr lang="en-US" sz="4400" b="0" i="1" smtClean="0">
                            <a:solidFill>
                              <a:srgbClr val="0070C0"/>
                            </a:solidFill>
                            <a:latin typeface="Cambria Math" panose="02040503050406030204" pitchFamily="18" charset="0"/>
                            <a:ea typeface="Helvetica" charset="0"/>
                            <a:cs typeface="Helvetica" charset="0"/>
                          </a:rPr>
                        </m:ctrlPr>
                      </m:dPr>
                      <m:e>
                        <m:f>
                          <m:fPr>
                            <m:type m:val="noBar"/>
                            <m:ctrlPr>
                              <a:rPr lang="en-US" sz="4400" b="0" i="1" smtClean="0">
                                <a:solidFill>
                                  <a:srgbClr val="0070C0"/>
                                </a:solidFill>
                                <a:latin typeface="Cambria Math" panose="02040503050406030204" pitchFamily="18" charset="0"/>
                                <a:ea typeface="Helvetica" charset="0"/>
                                <a:cs typeface="Helvetica" charset="0"/>
                              </a:rPr>
                            </m:ctrlPr>
                          </m:fPr>
                          <m:num>
                            <m:r>
                              <a:rPr lang="en-US" sz="4400" b="0" i="1" smtClean="0">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𝑘</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r>
                              <a:rPr lang="en-US" sz="4400" b="0" i="1" smtClean="0">
                                <a:solidFill>
                                  <a:srgbClr val="0070C0"/>
                                </a:solidFill>
                                <a:latin typeface="Cambria Math" panose="02040503050406030204" pitchFamily="18" charset="0"/>
                                <a:ea typeface="Helvetica" charset="0"/>
                                <a:cs typeface="Helvetica" charset="0"/>
                              </a:rPr>
                              <m:t>−1</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den>
                        </m:f>
                      </m:e>
                    </m:d>
                  </m:oMath>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D8A8F844-65E9-4144-A0B8-8BC01FF27784}"/>
                  </a:ext>
                </a:extLst>
              </p:cNvPr>
              <p:cNvSpPr txBox="1">
                <a:spLocks noRot="1" noChangeAspect="1" noMove="1" noResize="1" noEditPoints="1" noAdjustHandles="1" noChangeArrowheads="1" noChangeShapeType="1" noTextEdit="1"/>
              </p:cNvSpPr>
              <p:nvPr/>
            </p:nvSpPr>
            <p:spPr>
              <a:xfrm>
                <a:off x="609600" y="1152940"/>
                <a:ext cx="6432338" cy="1185774"/>
              </a:xfrm>
              <a:prstGeom prst="rect">
                <a:avLst/>
              </a:prstGeom>
              <a:blipFill>
                <a:blip r:embed="rId3"/>
                <a:stretch>
                  <a:fillRect l="-2170" b="-6316"/>
                </a:stretch>
              </a:blipFill>
              <a:ln>
                <a:solidFill>
                  <a:srgbClr val="036A18"/>
                </a:solidFill>
                <a:prstDash val="dash"/>
              </a:ln>
            </p:spPr>
            <p:txBody>
              <a:bodyPr/>
              <a:lstStyle/>
              <a:p>
                <a:r>
                  <a:rPr lang="en-US">
                    <a:noFill/>
                  </a:rPr>
                  <a:t> </a:t>
                </a:r>
              </a:p>
            </p:txBody>
          </p:sp>
        </mc:Fallback>
      </mc:AlternateContent>
      <p:grpSp>
        <p:nvGrpSpPr>
          <p:cNvPr id="7" name="Group 6" descr="Write |S| = n choose k&#10;describe the set S as the disjoint union of two sets, A and B, where |A| is n-1 choose k-1 and |B| = n-1 choose k">
            <a:extLst>
              <a:ext uri="{FF2B5EF4-FFF2-40B4-BE49-F238E27FC236}">
                <a16:creationId xmlns:a16="http://schemas.microsoft.com/office/drawing/2014/main" id="{84C8F979-6A91-090F-F62E-9325950A86CB}"/>
              </a:ext>
            </a:extLst>
          </p:cNvPr>
          <p:cNvGrpSpPr/>
          <p:nvPr/>
        </p:nvGrpSpPr>
        <p:grpSpPr>
          <a:xfrm>
            <a:off x="1990057" y="2127978"/>
            <a:ext cx="5108292" cy="1099648"/>
            <a:chOff x="1990057" y="2127978"/>
            <a:chExt cx="5108292" cy="1099648"/>
          </a:xfrm>
        </p:grpSpPr>
        <p:sp>
          <p:nvSpPr>
            <p:cNvPr id="6" name="TextBox 5">
              <a:extLst>
                <a:ext uri="{FF2B5EF4-FFF2-40B4-BE49-F238E27FC236}">
                  <a16:creationId xmlns:a16="http://schemas.microsoft.com/office/drawing/2014/main" id="{694D9C5A-7F76-A14A-8C73-8873E4637366}"/>
                </a:ext>
              </a:extLst>
            </p:cNvPr>
            <p:cNvSpPr txBox="1"/>
            <p:nvPr/>
          </p:nvSpPr>
          <p:spPr>
            <a:xfrm>
              <a:off x="1990057" y="2581295"/>
              <a:ext cx="692332" cy="646331"/>
            </a:xfrm>
            <a:prstGeom prst="rect">
              <a:avLst/>
            </a:prstGeom>
            <a:noFill/>
          </p:spPr>
          <p:txBody>
            <a:bodyPr wrap="square" rtlCol="0">
              <a:spAutoFit/>
            </a:bodyPr>
            <a:lstStyle/>
            <a:p>
              <a:r>
                <a:rPr lang="en-US" sz="3600" b="0" dirty="0">
                  <a:solidFill>
                    <a:srgbClr val="FF0000"/>
                  </a:solidFill>
                  <a:latin typeface="Candara" panose="020E0502030303020204" pitchFamily="34" charset="0"/>
                  <a:ea typeface="Helvetica" charset="0"/>
                  <a:cs typeface="Helvetica" charset="0"/>
                </a:rPr>
                <a:t>|S|</a:t>
              </a:r>
            </a:p>
          </p:txBody>
        </p:sp>
        <p:cxnSp>
          <p:nvCxnSpPr>
            <p:cNvPr id="8" name="Straight Arrow Connector 7">
              <a:extLst>
                <a:ext uri="{FF2B5EF4-FFF2-40B4-BE49-F238E27FC236}">
                  <a16:creationId xmlns:a16="http://schemas.microsoft.com/office/drawing/2014/main" id="{E97FCE18-BC68-7145-A89C-FB19DDAABF81}"/>
                </a:ext>
              </a:extLst>
            </p:cNvPr>
            <p:cNvCxnSpPr>
              <a:cxnSpLocks/>
            </p:cNvCxnSpPr>
            <p:nvPr/>
          </p:nvCxnSpPr>
          <p:spPr>
            <a:xfrm flipV="1">
              <a:off x="2387747" y="2223729"/>
              <a:ext cx="0" cy="3915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2A8895A-2D3B-384E-958F-44B995EEED4D}"/>
                </a:ext>
              </a:extLst>
            </p:cNvPr>
            <p:cNvCxnSpPr>
              <a:cxnSpLocks/>
            </p:cNvCxnSpPr>
            <p:nvPr/>
          </p:nvCxnSpPr>
          <p:spPr>
            <a:xfrm flipV="1">
              <a:off x="4199447" y="2127978"/>
              <a:ext cx="1" cy="417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D125733-024B-9F40-9C6B-3C6CB34CE0B3}"/>
                    </a:ext>
                  </a:extLst>
                </p:cNvPr>
                <p:cNvSpPr txBox="1"/>
                <p:nvPr/>
              </p:nvSpPr>
              <p:spPr>
                <a:xfrm>
                  <a:off x="3452400" y="2581295"/>
                  <a:ext cx="154041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𝐴</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AD125733-024B-9F40-9C6B-3C6CB34CE0B3}"/>
                    </a:ext>
                  </a:extLst>
                </p:cNvPr>
                <p:cNvSpPr txBox="1">
                  <a:spLocks noRot="1" noChangeAspect="1" noMove="1" noResize="1" noEditPoints="1" noAdjustHandles="1" noChangeArrowheads="1" noChangeShapeType="1" noTextEdit="1"/>
                </p:cNvSpPr>
                <p:nvPr/>
              </p:nvSpPr>
              <p:spPr>
                <a:xfrm>
                  <a:off x="3452400" y="2581295"/>
                  <a:ext cx="1540419" cy="646331"/>
                </a:xfrm>
                <a:prstGeom prst="rect">
                  <a:avLst/>
                </a:prstGeom>
                <a:blipFill>
                  <a:blip r:embed="rId4"/>
                  <a:stretch>
                    <a:fillRect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91DF43B-D1A8-A045-8F11-0BA937CC98C8}"/>
                    </a:ext>
                  </a:extLst>
                </p:cNvPr>
                <p:cNvSpPr txBox="1"/>
                <p:nvPr/>
              </p:nvSpPr>
              <p:spPr>
                <a:xfrm>
                  <a:off x="5305472" y="2581295"/>
                  <a:ext cx="179287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𝐵</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3" name="TextBox 12">
                  <a:extLst>
                    <a:ext uri="{FF2B5EF4-FFF2-40B4-BE49-F238E27FC236}">
                      <a16:creationId xmlns:a16="http://schemas.microsoft.com/office/drawing/2014/main" id="{691DF43B-D1A8-A045-8F11-0BA937CC98C8}"/>
                    </a:ext>
                  </a:extLst>
                </p:cNvPr>
                <p:cNvSpPr txBox="1">
                  <a:spLocks noRot="1" noChangeAspect="1" noMove="1" noResize="1" noEditPoints="1" noAdjustHandles="1" noChangeArrowheads="1" noChangeShapeType="1" noTextEdit="1"/>
                </p:cNvSpPr>
                <p:nvPr/>
              </p:nvSpPr>
              <p:spPr>
                <a:xfrm>
                  <a:off x="5305472" y="2581295"/>
                  <a:ext cx="1792877" cy="646331"/>
                </a:xfrm>
                <a:prstGeom prst="rect">
                  <a:avLst/>
                </a:prstGeom>
                <a:blipFill>
                  <a:blip r:embed="rId5"/>
                  <a:stretch>
                    <a:fillRect b="-2352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003014C4-3186-684D-A1F1-B3106D9757F1}"/>
                </a:ext>
              </a:extLst>
            </p:cNvPr>
            <p:cNvCxnSpPr>
              <a:cxnSpLocks/>
            </p:cNvCxnSpPr>
            <p:nvPr/>
          </p:nvCxnSpPr>
          <p:spPr>
            <a:xfrm flipV="1">
              <a:off x="6178746" y="2164298"/>
              <a:ext cx="1" cy="3798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4E2CB5E5-9968-8742-9477-F230014B56EF}"/>
                    </a:ext>
                  </a:extLst>
                </p:cNvPr>
                <p:cNvSpPr/>
                <p:nvPr/>
              </p:nvSpPr>
              <p:spPr>
                <a:xfrm>
                  <a:off x="2914865"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26" name="Rectangle 25">
                  <a:extLst>
                    <a:ext uri="{FF2B5EF4-FFF2-40B4-BE49-F238E27FC236}">
                      <a16:creationId xmlns:a16="http://schemas.microsoft.com/office/drawing/2014/main" id="{4E2CB5E5-9968-8742-9477-F230014B56EF}"/>
                    </a:ext>
                  </a:extLst>
                </p:cNvPr>
                <p:cNvSpPr>
                  <a:spLocks noRot="1" noChangeAspect="1" noMove="1" noResize="1" noEditPoints="1" noAdjustHandles="1" noChangeArrowheads="1" noChangeShapeType="1" noTextEdit="1"/>
                </p:cNvSpPr>
                <p:nvPr/>
              </p:nvSpPr>
              <p:spPr>
                <a:xfrm>
                  <a:off x="2914865" y="2581295"/>
                  <a:ext cx="63350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8A812F1A-DAD3-B342-BB33-E190201451CB}"/>
                    </a:ext>
                  </a:extLst>
                </p:cNvPr>
                <p:cNvSpPr/>
                <p:nvPr/>
              </p:nvSpPr>
              <p:spPr>
                <a:xfrm>
                  <a:off x="4896847"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45" name="Rectangle 44">
                  <a:extLst>
                    <a:ext uri="{FF2B5EF4-FFF2-40B4-BE49-F238E27FC236}">
                      <a16:creationId xmlns:a16="http://schemas.microsoft.com/office/drawing/2014/main" id="{8A812F1A-DAD3-B342-BB33-E190201451CB}"/>
                    </a:ext>
                  </a:extLst>
                </p:cNvPr>
                <p:cNvSpPr>
                  <a:spLocks noRot="1" noChangeAspect="1" noMove="1" noResize="1" noEditPoints="1" noAdjustHandles="1" noChangeArrowheads="1" noChangeShapeType="1" noTextEdit="1"/>
                </p:cNvSpPr>
                <p:nvPr/>
              </p:nvSpPr>
              <p:spPr>
                <a:xfrm>
                  <a:off x="4896847" y="2581295"/>
                  <a:ext cx="633507" cy="646331"/>
                </a:xfrm>
                <a:prstGeom prst="rect">
                  <a:avLst/>
                </a:prstGeom>
                <a:blipFill>
                  <a:blip r:embed="rId7"/>
                  <a:stretch>
                    <a:fillRect/>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51CD68BC-0E0F-21F1-5506-11DE42CA42D6}"/>
              </a:ext>
              <a:ext uri="{C183D7F6-B498-43B3-948B-1728B52AA6E4}">
                <adec:decorative xmlns:adec="http://schemas.microsoft.com/office/drawing/2017/decorative" val="1"/>
              </a:ext>
            </a:extLst>
          </p:cNvPr>
          <p:cNvGrpSpPr/>
          <p:nvPr/>
        </p:nvGrpSpPr>
        <p:grpSpPr>
          <a:xfrm>
            <a:off x="8960382" y="592305"/>
            <a:ext cx="3195655" cy="3389413"/>
            <a:chOff x="8960382" y="592305"/>
            <a:chExt cx="3195655" cy="3389413"/>
          </a:xfrm>
        </p:grpSpPr>
        <p:sp>
          <p:nvSpPr>
            <p:cNvPr id="29" name="Oval 28">
              <a:extLst>
                <a:ext uri="{FF2B5EF4-FFF2-40B4-BE49-F238E27FC236}">
                  <a16:creationId xmlns:a16="http://schemas.microsoft.com/office/drawing/2014/main" id="{A2360594-BE41-EC44-A156-01395FB2C7E6}"/>
                </a:ext>
              </a:extLst>
            </p:cNvPr>
            <p:cNvSpPr/>
            <p:nvPr/>
          </p:nvSpPr>
          <p:spPr>
            <a:xfrm>
              <a:off x="8960382" y="592305"/>
              <a:ext cx="2825032" cy="282503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BD8D337B-6F02-314F-B64C-CC2E34A90141}"/>
                </a:ext>
              </a:extLst>
            </p:cNvPr>
            <p:cNvSpPr/>
            <p:nvPr/>
          </p:nvSpPr>
          <p:spPr>
            <a:xfrm>
              <a:off x="9658138" y="671235"/>
              <a:ext cx="1416150" cy="2726871"/>
            </a:xfrm>
            <a:custGeom>
              <a:avLst/>
              <a:gdLst>
                <a:gd name="connsiteX0" fmla="*/ 222921 w 1416150"/>
                <a:gd name="connsiteY0" fmla="*/ 0 h 2726871"/>
                <a:gd name="connsiteX1" fmla="*/ 271906 w 1416150"/>
                <a:gd name="connsiteY1" fmla="*/ 32657 h 2726871"/>
                <a:gd name="connsiteX2" fmla="*/ 974035 w 1416150"/>
                <a:gd name="connsiteY2" fmla="*/ 489857 h 2726871"/>
                <a:gd name="connsiteX3" fmla="*/ 271906 w 1416150"/>
                <a:gd name="connsiteY3" fmla="*/ 914400 h 2726871"/>
                <a:gd name="connsiteX4" fmla="*/ 1414906 w 1416150"/>
                <a:gd name="connsiteY4" fmla="*/ 1404257 h 2726871"/>
                <a:gd name="connsiteX5" fmla="*/ 10649 w 1416150"/>
                <a:gd name="connsiteY5" fmla="*/ 2057400 h 2726871"/>
                <a:gd name="connsiteX6" fmla="*/ 778092 w 1416150"/>
                <a:gd name="connsiteY6" fmla="*/ 2465614 h 2726871"/>
                <a:gd name="connsiteX7" fmla="*/ 941378 w 1416150"/>
                <a:gd name="connsiteY7" fmla="*/ 2726871 h 272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150" h="2726871">
                  <a:moveTo>
                    <a:pt x="222921" y="0"/>
                  </a:moveTo>
                  <a:lnTo>
                    <a:pt x="271906" y="32657"/>
                  </a:lnTo>
                  <a:cubicBezTo>
                    <a:pt x="397092" y="114300"/>
                    <a:pt x="974035" y="342900"/>
                    <a:pt x="974035" y="489857"/>
                  </a:cubicBezTo>
                  <a:cubicBezTo>
                    <a:pt x="974035" y="636814"/>
                    <a:pt x="198428" y="762000"/>
                    <a:pt x="271906" y="914400"/>
                  </a:cubicBezTo>
                  <a:cubicBezTo>
                    <a:pt x="345384" y="1066800"/>
                    <a:pt x="1458449" y="1213757"/>
                    <a:pt x="1414906" y="1404257"/>
                  </a:cubicBezTo>
                  <a:cubicBezTo>
                    <a:pt x="1371363" y="1594757"/>
                    <a:pt x="116785" y="1880507"/>
                    <a:pt x="10649" y="2057400"/>
                  </a:cubicBezTo>
                  <a:cubicBezTo>
                    <a:pt x="-95487" y="2234293"/>
                    <a:pt x="622971" y="2354036"/>
                    <a:pt x="778092" y="2465614"/>
                  </a:cubicBezTo>
                  <a:cubicBezTo>
                    <a:pt x="933213" y="2577192"/>
                    <a:pt x="937295" y="2652031"/>
                    <a:pt x="941378" y="2726871"/>
                  </a:cubicBezTo>
                </a:path>
              </a:pathLst>
            </a:cu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7AA10068-4969-6C48-ACC7-CA1D689C02EE}"/>
                    </a:ext>
                  </a:extLst>
                </p:cNvPr>
                <p:cNvSpPr/>
                <p:nvPr/>
              </p:nvSpPr>
              <p:spPr>
                <a:xfrm>
                  <a:off x="9298042" y="1665338"/>
                  <a:ext cx="5413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42" name="Rectangle 41">
                  <a:extLst>
                    <a:ext uri="{FF2B5EF4-FFF2-40B4-BE49-F238E27FC236}">
                      <a16:creationId xmlns:a16="http://schemas.microsoft.com/office/drawing/2014/main" id="{7AA10068-4969-6C48-ACC7-CA1D689C02EE}"/>
                    </a:ext>
                  </a:extLst>
                </p:cNvPr>
                <p:cNvSpPr>
                  <a:spLocks noRot="1" noChangeAspect="1" noMove="1" noResize="1" noEditPoints="1" noAdjustHandles="1" noChangeArrowheads="1" noChangeShapeType="1" noTextEdit="1"/>
                </p:cNvSpPr>
                <p:nvPr/>
              </p:nvSpPr>
              <p:spPr>
                <a:xfrm>
                  <a:off x="9298042" y="1665338"/>
                  <a:ext cx="541367"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E9EC55C3-B864-CD4C-A58F-BF393206C47F}"/>
                    </a:ext>
                  </a:extLst>
                </p:cNvPr>
                <p:cNvSpPr/>
                <p:nvPr/>
              </p:nvSpPr>
              <p:spPr>
                <a:xfrm>
                  <a:off x="10803604" y="1020666"/>
                  <a:ext cx="55797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ea typeface="Helvetica" charset="0"/>
                            <a:cs typeface="Helvetica" charset="0"/>
                          </a:rPr>
                          <m:t>𝐵</m:t>
                        </m:r>
                      </m:oMath>
                    </m:oMathPara>
                  </a14:m>
                  <a:endParaRPr lang="en-US" sz="3200" dirty="0">
                    <a:solidFill>
                      <a:srgbClr val="C00000"/>
                    </a:solidFill>
                  </a:endParaRPr>
                </a:p>
              </p:txBody>
            </p:sp>
          </mc:Choice>
          <mc:Fallback xmlns="">
            <p:sp>
              <p:nvSpPr>
                <p:cNvPr id="43" name="Rectangle 42">
                  <a:extLst>
                    <a:ext uri="{FF2B5EF4-FFF2-40B4-BE49-F238E27FC236}">
                      <a16:creationId xmlns:a16="http://schemas.microsoft.com/office/drawing/2014/main" id="{E9EC55C3-B864-CD4C-A58F-BF393206C47F}"/>
                    </a:ext>
                  </a:extLst>
                </p:cNvPr>
                <p:cNvSpPr>
                  <a:spLocks noRot="1" noChangeAspect="1" noMove="1" noResize="1" noEditPoints="1" noAdjustHandles="1" noChangeArrowheads="1" noChangeShapeType="1" noTextEdit="1"/>
                </p:cNvSpPr>
                <p:nvPr/>
              </p:nvSpPr>
              <p:spPr>
                <a:xfrm>
                  <a:off x="10803604" y="1020666"/>
                  <a:ext cx="557973"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C03E392E-E729-D143-B32B-1A3FA72D05B4}"/>
                    </a:ext>
                  </a:extLst>
                </p:cNvPr>
                <p:cNvSpPr/>
                <p:nvPr/>
              </p:nvSpPr>
              <p:spPr>
                <a:xfrm>
                  <a:off x="9197407" y="3458498"/>
                  <a:ext cx="2958630" cy="523220"/>
                </a:xfrm>
                <a:prstGeom prst="rect">
                  <a:avLst/>
                </a:prstGeom>
              </p:spPr>
              <p:txBody>
                <a:bodyPr wrap="none">
                  <a:spAutoFit/>
                </a:bodyPr>
                <a:lstStyle/>
                <a:p>
                  <a14:m>
                    <m:oMath xmlns:m="http://schemas.openxmlformats.org/officeDocument/2006/math">
                      <m:r>
                        <a:rPr lang="en-US" sz="2800" b="0" i="1" smtClean="0">
                          <a:solidFill>
                            <a:srgbClr val="008F21"/>
                          </a:solidFill>
                          <a:latin typeface="Cambria Math" panose="02040503050406030204" pitchFamily="18" charset="0"/>
                          <a:ea typeface="Helvetica" charset="0"/>
                          <a:cs typeface="Helvetica" charset="0"/>
                        </a:rPr>
                        <m:t>𝑆</m:t>
                      </m:r>
                      <m:r>
                        <a:rPr lang="en-US" sz="2800" b="0" i="1" smtClean="0">
                          <a:solidFill>
                            <a:srgbClr val="008F21"/>
                          </a:solidFill>
                          <a:latin typeface="Cambria Math" panose="02040503050406030204" pitchFamily="18" charset="0"/>
                          <a:ea typeface="Helvetica" charset="0"/>
                          <a:cs typeface="Helvetica" charset="0"/>
                        </a:rPr>
                        <m:t>=</m:t>
                      </m:r>
                      <m:r>
                        <a:rPr lang="en-US" sz="2800" i="1" smtClean="0">
                          <a:solidFill>
                            <a:srgbClr val="008F21"/>
                          </a:solidFill>
                          <a:latin typeface="Cambria Math" panose="02040503050406030204" pitchFamily="18" charset="0"/>
                          <a:ea typeface="Helvetica" charset="0"/>
                          <a:cs typeface="Helvetica" charset="0"/>
                        </a:rPr>
                        <m:t>𝐴</m:t>
                      </m:r>
                      <m:r>
                        <a:rPr lang="en-US" sz="2800" b="0" i="1" smtClean="0">
                          <a:solidFill>
                            <a:srgbClr val="008F21"/>
                          </a:solidFill>
                          <a:latin typeface="Cambria Math" panose="02040503050406030204" pitchFamily="18" charset="0"/>
                          <a:ea typeface="Helvetica" charset="0"/>
                          <a:cs typeface="Helvetica" charset="0"/>
                        </a:rPr>
                        <m:t>∪</m:t>
                      </m:r>
                      <m:r>
                        <a:rPr lang="en-US" sz="2800" b="0" i="1" smtClean="0">
                          <a:solidFill>
                            <a:srgbClr val="008F21"/>
                          </a:solidFill>
                          <a:latin typeface="Cambria Math" panose="02040503050406030204" pitchFamily="18" charset="0"/>
                          <a:ea typeface="Helvetica" charset="0"/>
                          <a:cs typeface="Helvetica" charset="0"/>
                        </a:rPr>
                        <m:t>𝐵</m:t>
                      </m:r>
                      <m:r>
                        <a:rPr lang="en-US" sz="2800" b="0" i="1" smtClean="0">
                          <a:solidFill>
                            <a:srgbClr val="008F21"/>
                          </a:solidFill>
                          <a:latin typeface="Cambria Math" panose="02040503050406030204" pitchFamily="18" charset="0"/>
                          <a:ea typeface="Helvetica" charset="0"/>
                          <a:cs typeface="Helvetica" charset="0"/>
                        </a:rPr>
                        <m:t>, </m:t>
                      </m:r>
                    </m:oMath>
                  </a14:m>
                  <a:r>
                    <a:rPr lang="en-US" sz="2800" dirty="0">
                      <a:solidFill>
                        <a:srgbClr val="008F21"/>
                      </a:solidFill>
                    </a:rPr>
                    <a:t>disjoint</a:t>
                  </a:r>
                </a:p>
              </p:txBody>
            </p:sp>
          </mc:Choice>
          <mc:Fallback xmlns="">
            <p:sp>
              <p:nvSpPr>
                <p:cNvPr id="31" name="Rectangle 30">
                  <a:extLst>
                    <a:ext uri="{FF2B5EF4-FFF2-40B4-BE49-F238E27FC236}">
                      <a16:creationId xmlns:a16="http://schemas.microsoft.com/office/drawing/2014/main" id="{C03E392E-E729-D143-B32B-1A3FA72D05B4}"/>
                    </a:ext>
                  </a:extLst>
                </p:cNvPr>
                <p:cNvSpPr>
                  <a:spLocks noRot="1" noChangeAspect="1" noMove="1" noResize="1" noEditPoints="1" noAdjustHandles="1" noChangeArrowheads="1" noChangeShapeType="1" noTextEdit="1"/>
                </p:cNvSpPr>
                <p:nvPr/>
              </p:nvSpPr>
              <p:spPr>
                <a:xfrm>
                  <a:off x="9197407" y="3458498"/>
                  <a:ext cx="2958630" cy="523220"/>
                </a:xfrm>
                <a:prstGeom prst="rect">
                  <a:avLst/>
                </a:prstGeom>
                <a:blipFill>
                  <a:blip r:embed="rId10"/>
                  <a:stretch>
                    <a:fillRect l="-1282" t="-11905" r="-2991" b="-3095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C8B70BC-E19D-BA42-B970-86C3A27C5812}"/>
                  </a:ext>
                </a:extLst>
              </p:cNvPr>
              <p:cNvSpPr txBox="1"/>
              <p:nvPr/>
            </p:nvSpPr>
            <p:spPr>
              <a:xfrm>
                <a:off x="101816" y="3554753"/>
                <a:ext cx="10702947" cy="769441"/>
              </a:xfrm>
              <a:prstGeom prst="rect">
                <a:avLst/>
              </a:prstGeom>
              <a:noFill/>
            </p:spPr>
            <p:txBody>
              <a:bodyPr wrap="square" rtlCol="0">
                <a:spAutoFit/>
              </a:bodyPr>
              <a:lstStyle/>
              <a:p>
                <a:r>
                  <a:rPr lang="en-US" sz="4400" b="0" dirty="0">
                    <a:solidFill>
                      <a:srgbClr val="C00000"/>
                    </a:solidFill>
                    <a:latin typeface="Candara" panose="020E0502030303020204" pitchFamily="34" charset="0"/>
                    <a:ea typeface="Helvetica" charset="0"/>
                    <a:cs typeface="Helvetica" charset="0"/>
                  </a:rPr>
                  <a:t>S: </a:t>
                </a:r>
                <a:r>
                  <a:rPr lang="en-US" sz="2800" b="0" dirty="0">
                    <a:solidFill>
                      <a:srgbClr val="C00000"/>
                    </a:solidFill>
                    <a:latin typeface="Candara" panose="020E0502030303020204" pitchFamily="34" charset="0"/>
                    <a:ea typeface="Helvetica" charset="0"/>
                    <a:cs typeface="Helvetica" charset="0"/>
                  </a:rPr>
                  <a:t>the set of size k subsets of [n] = {1, 2,., n} </a:t>
                </a:r>
                <a:r>
                  <a:rPr lang="en-US" sz="2800" b="0" dirty="0">
                    <a:solidFill>
                      <a:srgbClr val="C00000"/>
                    </a:solidFill>
                    <a:latin typeface="Candara" panose="020E0502030303020204" pitchFamily="34" charset="0"/>
                    <a:ea typeface="Helvetica" charset="0"/>
                    <a:cs typeface="Helvetica" charset="0"/>
                    <a:sym typeface="Wingdings" pitchFamily="2" charset="2"/>
                  </a:rPr>
                  <a:t> |S| =  </a:t>
                </a:r>
                <a14:m>
                  <m:oMath xmlns:m="http://schemas.openxmlformats.org/officeDocument/2006/math">
                    <m:d>
                      <m:dPr>
                        <m:ctrlPr>
                          <a:rPr lang="en-US" sz="2800" i="1">
                            <a:solidFill>
                              <a:srgbClr val="C00000"/>
                            </a:solidFill>
                            <a:latin typeface="Cambria Math" panose="02040503050406030204" pitchFamily="18" charset="0"/>
                            <a:ea typeface="Helvetica" charset="0"/>
                            <a:cs typeface="Helvetica" charset="0"/>
                          </a:rPr>
                        </m:ctrlPr>
                      </m:dPr>
                      <m:e>
                        <m:f>
                          <m:fPr>
                            <m:type m:val="noBar"/>
                            <m:ctrlPr>
                              <a:rPr lang="en-US" sz="2800" i="1">
                                <a:solidFill>
                                  <a:srgbClr val="C00000"/>
                                </a:solidFill>
                                <a:latin typeface="Cambria Math" panose="02040503050406030204" pitchFamily="18" charset="0"/>
                                <a:ea typeface="Helvetica" charset="0"/>
                                <a:cs typeface="Helvetica" charset="0"/>
                              </a:rPr>
                            </m:ctrlPr>
                          </m:fPr>
                          <m:num>
                            <m:r>
                              <a:rPr lang="en-US" sz="2800">
                                <a:solidFill>
                                  <a:srgbClr val="C00000"/>
                                </a:solidFill>
                                <a:latin typeface="Cambria Math" panose="02040503050406030204" pitchFamily="18" charset="0"/>
                                <a:ea typeface="Helvetica" charset="0"/>
                                <a:cs typeface="Helvetica" charset="0"/>
                              </a:rPr>
                              <m:t>𝑛</m:t>
                            </m:r>
                          </m:num>
                          <m:den>
                            <m:r>
                              <a:rPr lang="en-US" sz="2800">
                                <a:solidFill>
                                  <a:srgbClr val="C00000"/>
                                </a:solidFill>
                                <a:latin typeface="Cambria Math" panose="02040503050406030204" pitchFamily="18" charset="0"/>
                                <a:ea typeface="Helvetica" charset="0"/>
                                <a:cs typeface="Helvetica" charset="0"/>
                              </a:rPr>
                              <m:t>𝑘</m:t>
                            </m:r>
                          </m:den>
                        </m:f>
                      </m:e>
                    </m:d>
                  </m:oMath>
                </a14:m>
                <a:endParaRPr lang="en-US" sz="2800" dirty="0">
                  <a:solidFill>
                    <a:srgbClr val="C00000"/>
                  </a:solidFill>
                  <a:latin typeface="Cambria Math" panose="02040503050406030204" pitchFamily="18" charset="0"/>
                  <a:ea typeface="Helvetica" charset="0"/>
                  <a:cs typeface="Helvetica" charset="0"/>
                </a:endParaRPr>
              </a:p>
            </p:txBody>
          </p:sp>
        </mc:Choice>
        <mc:Fallback xmlns="">
          <p:sp>
            <p:nvSpPr>
              <p:cNvPr id="22" name="TextBox 21">
                <a:extLst>
                  <a:ext uri="{FF2B5EF4-FFF2-40B4-BE49-F238E27FC236}">
                    <a16:creationId xmlns:a16="http://schemas.microsoft.com/office/drawing/2014/main" id="{FC8B70BC-E19D-BA42-B970-86C3A27C5812}"/>
                  </a:ext>
                </a:extLst>
              </p:cNvPr>
              <p:cNvSpPr txBox="1">
                <a:spLocks noRot="1" noChangeAspect="1" noMove="1" noResize="1" noEditPoints="1" noAdjustHandles="1" noChangeArrowheads="1" noChangeShapeType="1" noTextEdit="1"/>
              </p:cNvSpPr>
              <p:nvPr/>
            </p:nvSpPr>
            <p:spPr>
              <a:xfrm>
                <a:off x="101816" y="3554753"/>
                <a:ext cx="10702947" cy="769441"/>
              </a:xfrm>
              <a:prstGeom prst="rect">
                <a:avLst/>
              </a:prstGeom>
              <a:blipFill>
                <a:blip r:embed="rId11"/>
                <a:stretch>
                  <a:fillRect l="-2372" t="-14516" b="-37097"/>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4FC37FB4-E8CA-9840-A738-0833D67A59E2}"/>
              </a:ext>
            </a:extLst>
          </p:cNvPr>
          <p:cNvSpPr/>
          <p:nvPr/>
        </p:nvSpPr>
        <p:spPr>
          <a:xfrm>
            <a:off x="141812" y="4891868"/>
            <a:ext cx="7430239"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A</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a:t>
            </a:r>
            <a:r>
              <a:rPr lang="en-US" sz="2800" i="1" dirty="0">
                <a:solidFill>
                  <a:srgbClr val="0432FF"/>
                </a:solidFill>
                <a:latin typeface="Candara" panose="020E0502030303020204" pitchFamily="34" charset="0"/>
                <a:ea typeface="Helvetica" charset="0"/>
                <a:cs typeface="Helvetica" charset="0"/>
              </a:rPr>
              <a:t>n</a:t>
            </a:r>
            <a:r>
              <a:rPr lang="en-US" sz="2800" dirty="0">
                <a:solidFill>
                  <a:srgbClr val="0432FF"/>
                </a:solidFill>
                <a:latin typeface="Candara" panose="020E0502030303020204" pitchFamily="34" charset="0"/>
                <a:ea typeface="Helvetica" charset="0"/>
                <a:cs typeface="Helvetica" charset="0"/>
              </a:rPr>
              <a:t>] that contain n.</a:t>
            </a:r>
            <a:endParaRPr lang="en-US" sz="2400" dirty="0"/>
          </a:p>
        </p:txBody>
      </p:sp>
      <p:sp>
        <p:nvSpPr>
          <p:cNvPr id="30" name="Rectangle 29">
            <a:extLst>
              <a:ext uri="{FF2B5EF4-FFF2-40B4-BE49-F238E27FC236}">
                <a16:creationId xmlns:a16="http://schemas.microsoft.com/office/drawing/2014/main" id="{80719154-DC92-A144-89A0-A62DE968E73A}"/>
              </a:ext>
            </a:extLst>
          </p:cNvPr>
          <p:cNvSpPr/>
          <p:nvPr/>
        </p:nvSpPr>
        <p:spPr>
          <a:xfrm>
            <a:off x="171090" y="5783309"/>
            <a:ext cx="8645315"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B</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[n] that do NOT contain n.</a:t>
            </a:r>
            <a:endParaRPr lang="en-US" sz="2800"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E2E9AF3-7368-A940-8CB3-394946549807}"/>
                  </a:ext>
                </a:extLst>
              </p:cNvPr>
              <p:cNvSpPr txBox="1"/>
              <p:nvPr/>
            </p:nvSpPr>
            <p:spPr>
              <a:xfrm>
                <a:off x="9483865" y="5488702"/>
                <a:ext cx="2523191" cy="984885"/>
              </a:xfrm>
              <a:prstGeom prst="rect">
                <a:avLst/>
              </a:prstGeom>
              <a:noFill/>
              <a:ln>
                <a:solidFill>
                  <a:srgbClr val="036A18"/>
                </a:solidFill>
                <a:prstDash val="dash"/>
              </a:ln>
            </p:spPr>
            <p:txBody>
              <a:bodyPr wrap="none" lIns="182880" tIns="182880" rIns="182880" bIns="182880" rtlCol="0">
                <a:spAutoFit/>
              </a:bodyPr>
              <a:lstStyle/>
              <a:p>
                <a:pPr algn="ctr"/>
                <a:r>
                  <a:rPr lang="en-US" sz="2000" b="1" dirty="0">
                    <a:solidFill>
                      <a:srgbClr val="036A18"/>
                    </a:solidFill>
                    <a:ea typeface="Helvetica" charset="0"/>
                    <a:cs typeface="Helvetica" charset="0"/>
                  </a:rPr>
                  <a:t>Sum rule:</a:t>
                </a:r>
                <a:endParaRPr lang="en-US" sz="2000" i="1" dirty="0">
                  <a:solidFill>
                    <a:schemeClr val="tx2">
                      <a:lumMod val="60000"/>
                      <a:lumOff val="40000"/>
                    </a:schemeClr>
                  </a:solidFill>
                  <a:ea typeface="Helvetica" charset="0"/>
                  <a:cs typeface="Helvetica" charset="0"/>
                </a:endParaRPr>
              </a:p>
              <a:p>
                <a:pPr algn="ctr"/>
                <a:r>
                  <a:rPr lang="en-US" sz="2000" b="0" i="1" dirty="0">
                    <a:solidFill>
                      <a:srgbClr val="0070C0"/>
                    </a:solidFill>
                    <a:ea typeface="Helvetica" charset="0"/>
                    <a:cs typeface="Helvetica" charset="0"/>
                  </a:rPr>
                  <a:t> </a:t>
                </a:r>
                <a14:m>
                  <m:oMath xmlns:m="http://schemas.openxmlformats.org/officeDocument/2006/math">
                    <m:d>
                      <m:dPr>
                        <m:begChr m:val="|"/>
                        <m:endChr m:val="|"/>
                        <m:ctrlPr>
                          <a:rPr lang="en-US" sz="2000" b="0" i="1" smtClean="0">
                            <a:solidFill>
                              <a:srgbClr val="0070C0"/>
                            </a:solidFill>
                            <a:latin typeface="Cambria Math" panose="02040503050406030204" pitchFamily="18" charset="0"/>
                            <a:ea typeface="Helvetica" charset="0"/>
                            <a:cs typeface="Helvetica" charset="0"/>
                          </a:rPr>
                        </m:ctrlPr>
                      </m:dPr>
                      <m:e>
                        <m:r>
                          <a:rPr lang="en-US" sz="2000" b="0" i="1" smtClean="0">
                            <a:solidFill>
                              <a:srgbClr val="0070C0"/>
                            </a:solidFill>
                            <a:latin typeface="Cambria Math" panose="02040503050406030204" pitchFamily="18" charset="0"/>
                            <a:ea typeface="Helvetica" charset="0"/>
                            <a:cs typeface="Helvetica" charset="0"/>
                          </a:rPr>
                          <m:t>𝐴</m:t>
                        </m:r>
                        <m:r>
                          <a:rPr lang="en-US" sz="2000" b="0" i="1" smtClean="0">
                            <a:solidFill>
                              <a:srgbClr val="0070C0"/>
                            </a:solidFill>
                            <a:latin typeface="Cambria Math" panose="02040503050406030204" pitchFamily="18" charset="0"/>
                            <a:ea typeface="Helvetica" charset="0"/>
                            <a:cs typeface="Helvetica" charset="0"/>
                          </a:rPr>
                          <m:t>∪</m:t>
                        </m:r>
                        <m:r>
                          <a:rPr lang="en-US" sz="2000" b="0" i="1" smtClean="0">
                            <a:solidFill>
                              <a:srgbClr val="0070C0"/>
                            </a:solidFill>
                            <a:latin typeface="Cambria Math" panose="02040503050406030204" pitchFamily="18" charset="0"/>
                            <a:ea typeface="Helvetica" charset="0"/>
                            <a:cs typeface="Helvetica" charset="0"/>
                          </a:rPr>
                          <m:t>𝐵</m:t>
                        </m:r>
                      </m:e>
                    </m:d>
                    <m:r>
                      <a:rPr lang="en-US" sz="2000" b="0" i="1" smtClean="0">
                        <a:solidFill>
                          <a:srgbClr val="0070C0"/>
                        </a:solidFill>
                        <a:latin typeface="Cambria Math" panose="02040503050406030204" pitchFamily="18" charset="0"/>
                        <a:ea typeface="Helvetica" charset="0"/>
                        <a:cs typeface="Helvetica" charset="0"/>
                      </a:rPr>
                      <m:t>=</m:t>
                    </m:r>
                    <m:d>
                      <m:dPr>
                        <m:begChr m:val="|"/>
                        <m:endChr m:val="|"/>
                        <m:ctrlPr>
                          <a:rPr lang="en-US" sz="2000" b="0" i="1" smtClean="0">
                            <a:solidFill>
                              <a:srgbClr val="0070C0"/>
                            </a:solidFill>
                            <a:latin typeface="Cambria Math" panose="02040503050406030204" pitchFamily="18" charset="0"/>
                            <a:ea typeface="Helvetica" charset="0"/>
                            <a:cs typeface="Helvetica" charset="0"/>
                          </a:rPr>
                        </m:ctrlPr>
                      </m:dPr>
                      <m:e>
                        <m:r>
                          <a:rPr lang="en-US" sz="2000" b="0" i="1" smtClean="0">
                            <a:solidFill>
                              <a:srgbClr val="0070C0"/>
                            </a:solidFill>
                            <a:latin typeface="Cambria Math" panose="02040503050406030204" pitchFamily="18" charset="0"/>
                            <a:ea typeface="Helvetica" charset="0"/>
                            <a:cs typeface="Helvetica" charset="0"/>
                          </a:rPr>
                          <m:t>𝐴</m:t>
                        </m:r>
                      </m:e>
                    </m:d>
                    <m:r>
                      <a:rPr lang="en-US" sz="2000" b="0" i="1" smtClean="0">
                        <a:solidFill>
                          <a:srgbClr val="0070C0"/>
                        </a:solidFill>
                        <a:latin typeface="Cambria Math" panose="02040503050406030204" pitchFamily="18" charset="0"/>
                        <a:ea typeface="Helvetica" charset="0"/>
                        <a:cs typeface="Helvetica" charset="0"/>
                      </a:rPr>
                      <m:t>+</m:t>
                    </m:r>
                    <m:d>
                      <m:dPr>
                        <m:begChr m:val="|"/>
                        <m:endChr m:val="|"/>
                        <m:ctrlPr>
                          <a:rPr lang="en-US" sz="2000" b="0" i="1" smtClean="0">
                            <a:solidFill>
                              <a:srgbClr val="0070C0"/>
                            </a:solidFill>
                            <a:latin typeface="Cambria Math" panose="02040503050406030204" pitchFamily="18" charset="0"/>
                            <a:ea typeface="Helvetica" charset="0"/>
                            <a:cs typeface="Helvetica" charset="0"/>
                          </a:rPr>
                        </m:ctrlPr>
                      </m:dPr>
                      <m:e>
                        <m:r>
                          <a:rPr lang="en-US" sz="2000" b="0" i="1" smtClean="0">
                            <a:solidFill>
                              <a:srgbClr val="0070C0"/>
                            </a:solidFill>
                            <a:latin typeface="Cambria Math" panose="02040503050406030204" pitchFamily="18" charset="0"/>
                            <a:ea typeface="Helvetica" charset="0"/>
                            <a:cs typeface="Helvetica" charset="0"/>
                          </a:rPr>
                          <m:t>𝐵</m:t>
                        </m:r>
                      </m:e>
                    </m:d>
                  </m:oMath>
                </a14:m>
                <a:endParaRPr lang="en-US" sz="2000" b="0" i="1" dirty="0" err="1">
                  <a:solidFill>
                    <a:srgbClr val="0070C0"/>
                  </a:solidFill>
                  <a:latin typeface="Candara" panose="020E0502030303020204" pitchFamily="34" charset="0"/>
                  <a:ea typeface="Helvetica" charset="0"/>
                  <a:cs typeface="Helvetica" charset="0"/>
                </a:endParaRPr>
              </a:p>
            </p:txBody>
          </p:sp>
        </mc:Choice>
        <mc:Fallback xmlns="">
          <p:sp>
            <p:nvSpPr>
              <p:cNvPr id="24" name="TextBox 23">
                <a:extLst>
                  <a:ext uri="{FF2B5EF4-FFF2-40B4-BE49-F238E27FC236}">
                    <a16:creationId xmlns:a16="http://schemas.microsoft.com/office/drawing/2014/main" id="{BE2E9AF3-7368-A940-8CB3-394946549807}"/>
                  </a:ext>
                </a:extLst>
              </p:cNvPr>
              <p:cNvSpPr txBox="1">
                <a:spLocks noRot="1" noChangeAspect="1" noMove="1" noResize="1" noEditPoints="1" noAdjustHandles="1" noChangeArrowheads="1" noChangeShapeType="1" noTextEdit="1"/>
              </p:cNvSpPr>
              <p:nvPr/>
            </p:nvSpPr>
            <p:spPr>
              <a:xfrm>
                <a:off x="9483865" y="5488702"/>
                <a:ext cx="2523191" cy="984885"/>
              </a:xfrm>
              <a:prstGeom prst="rect">
                <a:avLst/>
              </a:prstGeom>
              <a:blipFill>
                <a:blip r:embed="rId17"/>
                <a:stretch>
                  <a:fillRect/>
                </a:stretch>
              </a:blipFill>
              <a:ln>
                <a:solidFill>
                  <a:srgbClr val="036A18"/>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01302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3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8F830-311F-6360-CD79-0BA0250E8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52933-B029-BA0B-1D34-4768C32FDA68}"/>
              </a:ext>
            </a:extLst>
          </p:cNvPr>
          <p:cNvSpPr>
            <a:spLocks noGrp="1"/>
          </p:cNvSpPr>
          <p:nvPr>
            <p:ph type="title"/>
          </p:nvPr>
        </p:nvSpPr>
        <p:spPr/>
        <p:txBody>
          <a:bodyPr/>
          <a:lstStyle/>
          <a:p>
            <a:r>
              <a:rPr lang="en-US" dirty="0"/>
              <a:t>Fact 2 – Binomial Identity - example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E109DF-C804-F62E-DF0C-7F00D560394E}"/>
                  </a:ext>
                </a:extLst>
              </p:cNvPr>
              <p:cNvSpPr txBox="1"/>
              <p:nvPr/>
            </p:nvSpPr>
            <p:spPr>
              <a:xfrm>
                <a:off x="609600" y="1152940"/>
                <a:ext cx="6432338" cy="1185774"/>
              </a:xfrm>
              <a:prstGeom prst="rect">
                <a:avLst/>
              </a:prstGeom>
              <a:noFill/>
              <a:ln>
                <a:solidFill>
                  <a:srgbClr val="036A18"/>
                </a:solidFill>
                <a:prstDash val="dash"/>
              </a:ln>
            </p:spPr>
            <p:txBody>
              <a:bodyPr wrap="none" lIns="182880" tIns="182880" rIns="182880" bIns="182880" rtlCol="0">
                <a:spAutoFit/>
              </a:bodyPr>
              <a:lstStyle/>
              <a:p>
                <a:pPr algn="ctr"/>
                <a:r>
                  <a:rPr lang="en-US" sz="4400" b="1" dirty="0">
                    <a:solidFill>
                      <a:srgbClr val="036A18"/>
                    </a:solidFill>
                    <a:ea typeface="Helvetica" charset="0"/>
                    <a:cs typeface="Helvetica" charset="0"/>
                  </a:rPr>
                  <a:t>Fact.</a:t>
                </a:r>
                <a:r>
                  <a:rPr lang="en-US" sz="4400" b="0" i="1" dirty="0">
                    <a:solidFill>
                      <a:srgbClr val="0070C0"/>
                    </a:solidFill>
                    <a:ea typeface="Helvetica" charset="0"/>
                    <a:cs typeface="Helvetica" charset="0"/>
                  </a:rPr>
                  <a:t> </a:t>
                </a:r>
                <a14:m>
                  <m:oMath xmlns:m="http://schemas.openxmlformats.org/officeDocument/2006/math">
                    <m:d>
                      <m:dPr>
                        <m:ctrlPr>
                          <a:rPr lang="en-US" sz="4400" b="0" i="1" smtClean="0">
                            <a:solidFill>
                              <a:srgbClr val="0070C0"/>
                            </a:solidFill>
                            <a:latin typeface="Cambria Math" panose="02040503050406030204" pitchFamily="18" charset="0"/>
                            <a:ea typeface="Helvetica" charset="0"/>
                            <a:cs typeface="Helvetica" charset="0"/>
                          </a:rPr>
                        </m:ctrlPr>
                      </m:dPr>
                      <m:e>
                        <m:f>
                          <m:fPr>
                            <m:type m:val="noBar"/>
                            <m:ctrlPr>
                              <a:rPr lang="en-US" sz="4400" b="0" i="1" smtClean="0">
                                <a:solidFill>
                                  <a:srgbClr val="0070C0"/>
                                </a:solidFill>
                                <a:latin typeface="Cambria Math" panose="02040503050406030204" pitchFamily="18" charset="0"/>
                                <a:ea typeface="Helvetica" charset="0"/>
                                <a:cs typeface="Helvetica" charset="0"/>
                              </a:rPr>
                            </m:ctrlPr>
                          </m:fPr>
                          <m:num>
                            <m:r>
                              <a:rPr lang="en-US" sz="4400" b="0" i="1" smtClean="0">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𝑘</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r>
                              <a:rPr lang="en-US" sz="4400" b="0" i="1" smtClean="0">
                                <a:solidFill>
                                  <a:srgbClr val="0070C0"/>
                                </a:solidFill>
                                <a:latin typeface="Cambria Math" panose="02040503050406030204" pitchFamily="18" charset="0"/>
                                <a:ea typeface="Helvetica" charset="0"/>
                                <a:cs typeface="Helvetica" charset="0"/>
                              </a:rPr>
                              <m:t>−1</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den>
                        </m:f>
                      </m:e>
                    </m:d>
                  </m:oMath>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D8A8F844-65E9-4144-A0B8-8BC01FF27784}"/>
                  </a:ext>
                </a:extLst>
              </p:cNvPr>
              <p:cNvSpPr txBox="1">
                <a:spLocks noRot="1" noChangeAspect="1" noMove="1" noResize="1" noEditPoints="1" noAdjustHandles="1" noChangeArrowheads="1" noChangeShapeType="1" noTextEdit="1"/>
              </p:cNvSpPr>
              <p:nvPr/>
            </p:nvSpPr>
            <p:spPr>
              <a:xfrm>
                <a:off x="609600" y="1152940"/>
                <a:ext cx="6432338" cy="1185774"/>
              </a:xfrm>
              <a:prstGeom prst="rect">
                <a:avLst/>
              </a:prstGeom>
              <a:blipFill>
                <a:blip r:embed="rId3"/>
                <a:stretch>
                  <a:fillRect l="-2170" b="-6316"/>
                </a:stretch>
              </a:blipFill>
              <a:ln>
                <a:solidFill>
                  <a:srgbClr val="036A18"/>
                </a:solidFill>
                <a:prstDash val="dash"/>
              </a:ln>
            </p:spPr>
            <p:txBody>
              <a:bodyPr/>
              <a:lstStyle/>
              <a:p>
                <a:r>
                  <a:rPr lang="en-US">
                    <a:noFill/>
                  </a:rPr>
                  <a:t> </a:t>
                </a:r>
              </a:p>
            </p:txBody>
          </p:sp>
        </mc:Fallback>
      </mc:AlternateContent>
      <p:grpSp>
        <p:nvGrpSpPr>
          <p:cNvPr id="7" name="Group 6" descr="Write |S| = n choose k&#10;describe the set S as the disjoint union of two sets, A and B, where |A| is n-1 choose k-1 and |B| = n-1 choose k">
            <a:extLst>
              <a:ext uri="{FF2B5EF4-FFF2-40B4-BE49-F238E27FC236}">
                <a16:creationId xmlns:a16="http://schemas.microsoft.com/office/drawing/2014/main" id="{A6E6CB51-1BB7-9FC2-8B9C-D19680140568}"/>
              </a:ext>
            </a:extLst>
          </p:cNvPr>
          <p:cNvGrpSpPr/>
          <p:nvPr/>
        </p:nvGrpSpPr>
        <p:grpSpPr>
          <a:xfrm>
            <a:off x="1990057" y="2127978"/>
            <a:ext cx="5108292" cy="1099648"/>
            <a:chOff x="1990057" y="2127978"/>
            <a:chExt cx="5108292" cy="1099648"/>
          </a:xfrm>
        </p:grpSpPr>
        <p:sp>
          <p:nvSpPr>
            <p:cNvPr id="6" name="TextBox 5">
              <a:extLst>
                <a:ext uri="{FF2B5EF4-FFF2-40B4-BE49-F238E27FC236}">
                  <a16:creationId xmlns:a16="http://schemas.microsoft.com/office/drawing/2014/main" id="{9A9F498A-834F-311F-1FE6-379276E53320}"/>
                </a:ext>
              </a:extLst>
            </p:cNvPr>
            <p:cNvSpPr txBox="1"/>
            <p:nvPr/>
          </p:nvSpPr>
          <p:spPr>
            <a:xfrm>
              <a:off x="1990057" y="2581295"/>
              <a:ext cx="692332" cy="646331"/>
            </a:xfrm>
            <a:prstGeom prst="rect">
              <a:avLst/>
            </a:prstGeom>
            <a:noFill/>
          </p:spPr>
          <p:txBody>
            <a:bodyPr wrap="square" rtlCol="0">
              <a:spAutoFit/>
            </a:bodyPr>
            <a:lstStyle/>
            <a:p>
              <a:r>
                <a:rPr lang="en-US" sz="3600" b="0" dirty="0">
                  <a:solidFill>
                    <a:srgbClr val="FF0000"/>
                  </a:solidFill>
                  <a:latin typeface="Candara" panose="020E0502030303020204" pitchFamily="34" charset="0"/>
                  <a:ea typeface="Helvetica" charset="0"/>
                  <a:cs typeface="Helvetica" charset="0"/>
                </a:rPr>
                <a:t>|S|</a:t>
              </a:r>
            </a:p>
          </p:txBody>
        </p:sp>
        <p:cxnSp>
          <p:nvCxnSpPr>
            <p:cNvPr id="8" name="Straight Arrow Connector 7">
              <a:extLst>
                <a:ext uri="{FF2B5EF4-FFF2-40B4-BE49-F238E27FC236}">
                  <a16:creationId xmlns:a16="http://schemas.microsoft.com/office/drawing/2014/main" id="{7DC95C56-D348-7FF9-9CA0-A4D2BAD4E347}"/>
                </a:ext>
              </a:extLst>
            </p:cNvPr>
            <p:cNvCxnSpPr>
              <a:cxnSpLocks/>
            </p:cNvCxnSpPr>
            <p:nvPr/>
          </p:nvCxnSpPr>
          <p:spPr>
            <a:xfrm flipV="1">
              <a:off x="2387747" y="2223729"/>
              <a:ext cx="0" cy="3915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2253A9EA-D691-720D-F909-478ED1F6DAA6}"/>
                </a:ext>
              </a:extLst>
            </p:cNvPr>
            <p:cNvCxnSpPr>
              <a:cxnSpLocks/>
            </p:cNvCxnSpPr>
            <p:nvPr/>
          </p:nvCxnSpPr>
          <p:spPr>
            <a:xfrm flipV="1">
              <a:off x="4199447" y="2127978"/>
              <a:ext cx="1" cy="417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9E9F829-CDC1-F439-25C4-D23444CB05D6}"/>
                    </a:ext>
                  </a:extLst>
                </p:cNvPr>
                <p:cNvSpPr txBox="1"/>
                <p:nvPr/>
              </p:nvSpPr>
              <p:spPr>
                <a:xfrm>
                  <a:off x="3452400" y="2581295"/>
                  <a:ext cx="154041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𝐴</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AD125733-024B-9F40-9C6B-3C6CB34CE0B3}"/>
                    </a:ext>
                  </a:extLst>
                </p:cNvPr>
                <p:cNvSpPr txBox="1">
                  <a:spLocks noRot="1" noChangeAspect="1" noMove="1" noResize="1" noEditPoints="1" noAdjustHandles="1" noChangeArrowheads="1" noChangeShapeType="1" noTextEdit="1"/>
                </p:cNvSpPr>
                <p:nvPr/>
              </p:nvSpPr>
              <p:spPr>
                <a:xfrm>
                  <a:off x="3452400" y="2581295"/>
                  <a:ext cx="1540419" cy="646331"/>
                </a:xfrm>
                <a:prstGeom prst="rect">
                  <a:avLst/>
                </a:prstGeom>
                <a:blipFill>
                  <a:blip r:embed="rId4"/>
                  <a:stretch>
                    <a:fillRect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3CE1CF0-47A0-A8A3-883F-93919EEC57D2}"/>
                    </a:ext>
                  </a:extLst>
                </p:cNvPr>
                <p:cNvSpPr txBox="1"/>
                <p:nvPr/>
              </p:nvSpPr>
              <p:spPr>
                <a:xfrm>
                  <a:off x="5305472" y="2581295"/>
                  <a:ext cx="179287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𝐵</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3" name="TextBox 12">
                  <a:extLst>
                    <a:ext uri="{FF2B5EF4-FFF2-40B4-BE49-F238E27FC236}">
                      <a16:creationId xmlns:a16="http://schemas.microsoft.com/office/drawing/2014/main" id="{691DF43B-D1A8-A045-8F11-0BA937CC98C8}"/>
                    </a:ext>
                  </a:extLst>
                </p:cNvPr>
                <p:cNvSpPr txBox="1">
                  <a:spLocks noRot="1" noChangeAspect="1" noMove="1" noResize="1" noEditPoints="1" noAdjustHandles="1" noChangeArrowheads="1" noChangeShapeType="1" noTextEdit="1"/>
                </p:cNvSpPr>
                <p:nvPr/>
              </p:nvSpPr>
              <p:spPr>
                <a:xfrm>
                  <a:off x="5305472" y="2581295"/>
                  <a:ext cx="1792877" cy="646331"/>
                </a:xfrm>
                <a:prstGeom prst="rect">
                  <a:avLst/>
                </a:prstGeom>
                <a:blipFill>
                  <a:blip r:embed="rId5"/>
                  <a:stretch>
                    <a:fillRect b="-2352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68C599FB-CD4D-BB61-7362-B7419EF4D3BC}"/>
                </a:ext>
              </a:extLst>
            </p:cNvPr>
            <p:cNvCxnSpPr>
              <a:cxnSpLocks/>
            </p:cNvCxnSpPr>
            <p:nvPr/>
          </p:nvCxnSpPr>
          <p:spPr>
            <a:xfrm flipV="1">
              <a:off x="6178746" y="2164298"/>
              <a:ext cx="1" cy="3798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7DF61E3B-2CD7-F5E9-BAF9-509F560E6808}"/>
                    </a:ext>
                  </a:extLst>
                </p:cNvPr>
                <p:cNvSpPr/>
                <p:nvPr/>
              </p:nvSpPr>
              <p:spPr>
                <a:xfrm>
                  <a:off x="2914865"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26" name="Rectangle 25">
                  <a:extLst>
                    <a:ext uri="{FF2B5EF4-FFF2-40B4-BE49-F238E27FC236}">
                      <a16:creationId xmlns:a16="http://schemas.microsoft.com/office/drawing/2014/main" id="{4E2CB5E5-9968-8742-9477-F230014B56EF}"/>
                    </a:ext>
                  </a:extLst>
                </p:cNvPr>
                <p:cNvSpPr>
                  <a:spLocks noRot="1" noChangeAspect="1" noMove="1" noResize="1" noEditPoints="1" noAdjustHandles="1" noChangeArrowheads="1" noChangeShapeType="1" noTextEdit="1"/>
                </p:cNvSpPr>
                <p:nvPr/>
              </p:nvSpPr>
              <p:spPr>
                <a:xfrm>
                  <a:off x="2914865" y="2581295"/>
                  <a:ext cx="63350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698C2001-4CA1-6333-4260-E858FEF8ED29}"/>
                    </a:ext>
                  </a:extLst>
                </p:cNvPr>
                <p:cNvSpPr/>
                <p:nvPr/>
              </p:nvSpPr>
              <p:spPr>
                <a:xfrm>
                  <a:off x="4896847"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45" name="Rectangle 44">
                  <a:extLst>
                    <a:ext uri="{FF2B5EF4-FFF2-40B4-BE49-F238E27FC236}">
                      <a16:creationId xmlns:a16="http://schemas.microsoft.com/office/drawing/2014/main" id="{8A812F1A-DAD3-B342-BB33-E190201451CB}"/>
                    </a:ext>
                  </a:extLst>
                </p:cNvPr>
                <p:cNvSpPr>
                  <a:spLocks noRot="1" noChangeAspect="1" noMove="1" noResize="1" noEditPoints="1" noAdjustHandles="1" noChangeArrowheads="1" noChangeShapeType="1" noTextEdit="1"/>
                </p:cNvSpPr>
                <p:nvPr/>
              </p:nvSpPr>
              <p:spPr>
                <a:xfrm>
                  <a:off x="4896847" y="2581295"/>
                  <a:ext cx="633507" cy="646331"/>
                </a:xfrm>
                <a:prstGeom prst="rect">
                  <a:avLst/>
                </a:prstGeom>
                <a:blipFill>
                  <a:blip r:embed="rId7"/>
                  <a:stretch>
                    <a:fillRect/>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6D35224A-DAE7-D873-F658-94C76ECB2E26}"/>
              </a:ext>
              <a:ext uri="{C183D7F6-B498-43B3-948B-1728B52AA6E4}">
                <adec:decorative xmlns:adec="http://schemas.microsoft.com/office/drawing/2017/decorative" val="1"/>
              </a:ext>
            </a:extLst>
          </p:cNvPr>
          <p:cNvGrpSpPr/>
          <p:nvPr/>
        </p:nvGrpSpPr>
        <p:grpSpPr>
          <a:xfrm>
            <a:off x="8960382" y="592305"/>
            <a:ext cx="3195655" cy="3389413"/>
            <a:chOff x="8960382" y="592305"/>
            <a:chExt cx="3195655" cy="3389413"/>
          </a:xfrm>
        </p:grpSpPr>
        <p:sp>
          <p:nvSpPr>
            <p:cNvPr id="29" name="Oval 28">
              <a:extLst>
                <a:ext uri="{FF2B5EF4-FFF2-40B4-BE49-F238E27FC236}">
                  <a16:creationId xmlns:a16="http://schemas.microsoft.com/office/drawing/2014/main" id="{6DADC452-33F6-E888-A94C-B6A58E26B28A}"/>
                </a:ext>
              </a:extLst>
            </p:cNvPr>
            <p:cNvSpPr/>
            <p:nvPr/>
          </p:nvSpPr>
          <p:spPr>
            <a:xfrm>
              <a:off x="8960382" y="592305"/>
              <a:ext cx="2825032" cy="282503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508837B5-3A4E-102A-062D-E1B9EE81601F}"/>
                </a:ext>
              </a:extLst>
            </p:cNvPr>
            <p:cNvSpPr/>
            <p:nvPr/>
          </p:nvSpPr>
          <p:spPr>
            <a:xfrm>
              <a:off x="9658138" y="671235"/>
              <a:ext cx="1416150" cy="2726871"/>
            </a:xfrm>
            <a:custGeom>
              <a:avLst/>
              <a:gdLst>
                <a:gd name="connsiteX0" fmla="*/ 222921 w 1416150"/>
                <a:gd name="connsiteY0" fmla="*/ 0 h 2726871"/>
                <a:gd name="connsiteX1" fmla="*/ 271906 w 1416150"/>
                <a:gd name="connsiteY1" fmla="*/ 32657 h 2726871"/>
                <a:gd name="connsiteX2" fmla="*/ 974035 w 1416150"/>
                <a:gd name="connsiteY2" fmla="*/ 489857 h 2726871"/>
                <a:gd name="connsiteX3" fmla="*/ 271906 w 1416150"/>
                <a:gd name="connsiteY3" fmla="*/ 914400 h 2726871"/>
                <a:gd name="connsiteX4" fmla="*/ 1414906 w 1416150"/>
                <a:gd name="connsiteY4" fmla="*/ 1404257 h 2726871"/>
                <a:gd name="connsiteX5" fmla="*/ 10649 w 1416150"/>
                <a:gd name="connsiteY5" fmla="*/ 2057400 h 2726871"/>
                <a:gd name="connsiteX6" fmla="*/ 778092 w 1416150"/>
                <a:gd name="connsiteY6" fmla="*/ 2465614 h 2726871"/>
                <a:gd name="connsiteX7" fmla="*/ 941378 w 1416150"/>
                <a:gd name="connsiteY7" fmla="*/ 2726871 h 272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150" h="2726871">
                  <a:moveTo>
                    <a:pt x="222921" y="0"/>
                  </a:moveTo>
                  <a:lnTo>
                    <a:pt x="271906" y="32657"/>
                  </a:lnTo>
                  <a:cubicBezTo>
                    <a:pt x="397092" y="114300"/>
                    <a:pt x="974035" y="342900"/>
                    <a:pt x="974035" y="489857"/>
                  </a:cubicBezTo>
                  <a:cubicBezTo>
                    <a:pt x="974035" y="636814"/>
                    <a:pt x="198428" y="762000"/>
                    <a:pt x="271906" y="914400"/>
                  </a:cubicBezTo>
                  <a:cubicBezTo>
                    <a:pt x="345384" y="1066800"/>
                    <a:pt x="1458449" y="1213757"/>
                    <a:pt x="1414906" y="1404257"/>
                  </a:cubicBezTo>
                  <a:cubicBezTo>
                    <a:pt x="1371363" y="1594757"/>
                    <a:pt x="116785" y="1880507"/>
                    <a:pt x="10649" y="2057400"/>
                  </a:cubicBezTo>
                  <a:cubicBezTo>
                    <a:pt x="-95487" y="2234293"/>
                    <a:pt x="622971" y="2354036"/>
                    <a:pt x="778092" y="2465614"/>
                  </a:cubicBezTo>
                  <a:cubicBezTo>
                    <a:pt x="933213" y="2577192"/>
                    <a:pt x="937295" y="2652031"/>
                    <a:pt x="941378" y="2726871"/>
                  </a:cubicBezTo>
                </a:path>
              </a:pathLst>
            </a:cu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6B575F02-250A-5D43-D217-9A1D05C7F32D}"/>
                    </a:ext>
                  </a:extLst>
                </p:cNvPr>
                <p:cNvSpPr/>
                <p:nvPr/>
              </p:nvSpPr>
              <p:spPr>
                <a:xfrm>
                  <a:off x="9298042" y="1665338"/>
                  <a:ext cx="5413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42" name="Rectangle 41">
                  <a:extLst>
                    <a:ext uri="{FF2B5EF4-FFF2-40B4-BE49-F238E27FC236}">
                      <a16:creationId xmlns:a16="http://schemas.microsoft.com/office/drawing/2014/main" id="{7AA10068-4969-6C48-ACC7-CA1D689C02EE}"/>
                    </a:ext>
                  </a:extLst>
                </p:cNvPr>
                <p:cNvSpPr>
                  <a:spLocks noRot="1" noChangeAspect="1" noMove="1" noResize="1" noEditPoints="1" noAdjustHandles="1" noChangeArrowheads="1" noChangeShapeType="1" noTextEdit="1"/>
                </p:cNvSpPr>
                <p:nvPr/>
              </p:nvSpPr>
              <p:spPr>
                <a:xfrm>
                  <a:off x="9298042" y="1665338"/>
                  <a:ext cx="541367"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E9CC674C-851C-AAB6-8227-BD6AC76CABB5}"/>
                    </a:ext>
                  </a:extLst>
                </p:cNvPr>
                <p:cNvSpPr/>
                <p:nvPr/>
              </p:nvSpPr>
              <p:spPr>
                <a:xfrm>
                  <a:off x="10803604" y="1020666"/>
                  <a:ext cx="55797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ea typeface="Helvetica" charset="0"/>
                            <a:cs typeface="Helvetica" charset="0"/>
                          </a:rPr>
                          <m:t>𝐵</m:t>
                        </m:r>
                      </m:oMath>
                    </m:oMathPara>
                  </a14:m>
                  <a:endParaRPr lang="en-US" sz="3200" dirty="0">
                    <a:solidFill>
                      <a:srgbClr val="C00000"/>
                    </a:solidFill>
                  </a:endParaRPr>
                </a:p>
              </p:txBody>
            </p:sp>
          </mc:Choice>
          <mc:Fallback xmlns="">
            <p:sp>
              <p:nvSpPr>
                <p:cNvPr id="43" name="Rectangle 42">
                  <a:extLst>
                    <a:ext uri="{FF2B5EF4-FFF2-40B4-BE49-F238E27FC236}">
                      <a16:creationId xmlns:a16="http://schemas.microsoft.com/office/drawing/2014/main" id="{E9EC55C3-B864-CD4C-A58F-BF393206C47F}"/>
                    </a:ext>
                  </a:extLst>
                </p:cNvPr>
                <p:cNvSpPr>
                  <a:spLocks noRot="1" noChangeAspect="1" noMove="1" noResize="1" noEditPoints="1" noAdjustHandles="1" noChangeArrowheads="1" noChangeShapeType="1" noTextEdit="1"/>
                </p:cNvSpPr>
                <p:nvPr/>
              </p:nvSpPr>
              <p:spPr>
                <a:xfrm>
                  <a:off x="10803604" y="1020666"/>
                  <a:ext cx="557973"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69B592A-6184-2036-A8BE-0E2DDBF268A6}"/>
                    </a:ext>
                  </a:extLst>
                </p:cNvPr>
                <p:cNvSpPr/>
                <p:nvPr/>
              </p:nvSpPr>
              <p:spPr>
                <a:xfrm>
                  <a:off x="9197407" y="3458498"/>
                  <a:ext cx="2958630" cy="523220"/>
                </a:xfrm>
                <a:prstGeom prst="rect">
                  <a:avLst/>
                </a:prstGeom>
              </p:spPr>
              <p:txBody>
                <a:bodyPr wrap="none">
                  <a:spAutoFit/>
                </a:bodyPr>
                <a:lstStyle/>
                <a:p>
                  <a14:m>
                    <m:oMath xmlns:m="http://schemas.openxmlformats.org/officeDocument/2006/math">
                      <m:r>
                        <a:rPr lang="en-US" sz="2800" b="0" i="1" smtClean="0">
                          <a:solidFill>
                            <a:srgbClr val="008F21"/>
                          </a:solidFill>
                          <a:latin typeface="Cambria Math" panose="02040503050406030204" pitchFamily="18" charset="0"/>
                          <a:ea typeface="Helvetica" charset="0"/>
                          <a:cs typeface="Helvetica" charset="0"/>
                        </a:rPr>
                        <m:t>𝑆</m:t>
                      </m:r>
                      <m:r>
                        <a:rPr lang="en-US" sz="2800" b="0" i="1" smtClean="0">
                          <a:solidFill>
                            <a:srgbClr val="008F21"/>
                          </a:solidFill>
                          <a:latin typeface="Cambria Math" panose="02040503050406030204" pitchFamily="18" charset="0"/>
                          <a:ea typeface="Helvetica" charset="0"/>
                          <a:cs typeface="Helvetica" charset="0"/>
                        </a:rPr>
                        <m:t>=</m:t>
                      </m:r>
                      <m:r>
                        <a:rPr lang="en-US" sz="2800" i="1" smtClean="0">
                          <a:solidFill>
                            <a:srgbClr val="008F21"/>
                          </a:solidFill>
                          <a:latin typeface="Cambria Math" panose="02040503050406030204" pitchFamily="18" charset="0"/>
                          <a:ea typeface="Helvetica" charset="0"/>
                          <a:cs typeface="Helvetica" charset="0"/>
                        </a:rPr>
                        <m:t>𝐴</m:t>
                      </m:r>
                      <m:r>
                        <a:rPr lang="en-US" sz="2800" b="0" i="1" smtClean="0">
                          <a:solidFill>
                            <a:srgbClr val="008F21"/>
                          </a:solidFill>
                          <a:latin typeface="Cambria Math" panose="02040503050406030204" pitchFamily="18" charset="0"/>
                          <a:ea typeface="Helvetica" charset="0"/>
                          <a:cs typeface="Helvetica" charset="0"/>
                        </a:rPr>
                        <m:t>∪</m:t>
                      </m:r>
                      <m:r>
                        <a:rPr lang="en-US" sz="2800" b="0" i="1" smtClean="0">
                          <a:solidFill>
                            <a:srgbClr val="008F21"/>
                          </a:solidFill>
                          <a:latin typeface="Cambria Math" panose="02040503050406030204" pitchFamily="18" charset="0"/>
                          <a:ea typeface="Helvetica" charset="0"/>
                          <a:cs typeface="Helvetica" charset="0"/>
                        </a:rPr>
                        <m:t>𝐵</m:t>
                      </m:r>
                      <m:r>
                        <a:rPr lang="en-US" sz="2800" b="0" i="1" smtClean="0">
                          <a:solidFill>
                            <a:srgbClr val="008F21"/>
                          </a:solidFill>
                          <a:latin typeface="Cambria Math" panose="02040503050406030204" pitchFamily="18" charset="0"/>
                          <a:ea typeface="Helvetica" charset="0"/>
                          <a:cs typeface="Helvetica" charset="0"/>
                        </a:rPr>
                        <m:t>, </m:t>
                      </m:r>
                    </m:oMath>
                  </a14:m>
                  <a:r>
                    <a:rPr lang="en-US" sz="2800" dirty="0">
                      <a:solidFill>
                        <a:srgbClr val="008F21"/>
                      </a:solidFill>
                    </a:rPr>
                    <a:t>disjoint</a:t>
                  </a:r>
                </a:p>
              </p:txBody>
            </p:sp>
          </mc:Choice>
          <mc:Fallback xmlns="">
            <p:sp>
              <p:nvSpPr>
                <p:cNvPr id="31" name="Rectangle 30">
                  <a:extLst>
                    <a:ext uri="{FF2B5EF4-FFF2-40B4-BE49-F238E27FC236}">
                      <a16:creationId xmlns:a16="http://schemas.microsoft.com/office/drawing/2014/main" id="{C03E392E-E729-D143-B32B-1A3FA72D05B4}"/>
                    </a:ext>
                  </a:extLst>
                </p:cNvPr>
                <p:cNvSpPr>
                  <a:spLocks noRot="1" noChangeAspect="1" noMove="1" noResize="1" noEditPoints="1" noAdjustHandles="1" noChangeArrowheads="1" noChangeShapeType="1" noTextEdit="1"/>
                </p:cNvSpPr>
                <p:nvPr/>
              </p:nvSpPr>
              <p:spPr>
                <a:xfrm>
                  <a:off x="9197407" y="3458498"/>
                  <a:ext cx="2958630" cy="523220"/>
                </a:xfrm>
                <a:prstGeom prst="rect">
                  <a:avLst/>
                </a:prstGeom>
                <a:blipFill>
                  <a:blip r:embed="rId10"/>
                  <a:stretch>
                    <a:fillRect l="-1282" t="-11905" r="-2991" b="-3095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7CC2660-6460-C2B5-84EE-A952090689D8}"/>
                  </a:ext>
                </a:extLst>
              </p:cNvPr>
              <p:cNvSpPr txBox="1"/>
              <p:nvPr/>
            </p:nvSpPr>
            <p:spPr>
              <a:xfrm>
                <a:off x="101816" y="3554753"/>
                <a:ext cx="10702947" cy="769441"/>
              </a:xfrm>
              <a:prstGeom prst="rect">
                <a:avLst/>
              </a:prstGeom>
              <a:noFill/>
            </p:spPr>
            <p:txBody>
              <a:bodyPr wrap="square" rtlCol="0">
                <a:spAutoFit/>
              </a:bodyPr>
              <a:lstStyle/>
              <a:p>
                <a:r>
                  <a:rPr lang="en-US" sz="4400" b="0" dirty="0">
                    <a:solidFill>
                      <a:srgbClr val="C00000"/>
                    </a:solidFill>
                    <a:latin typeface="Candara" panose="020E0502030303020204" pitchFamily="34" charset="0"/>
                    <a:ea typeface="Helvetica" charset="0"/>
                    <a:cs typeface="Helvetica" charset="0"/>
                  </a:rPr>
                  <a:t>S: </a:t>
                </a:r>
                <a:r>
                  <a:rPr lang="en-US" sz="2800" b="0" dirty="0">
                    <a:solidFill>
                      <a:srgbClr val="C00000"/>
                    </a:solidFill>
                    <a:latin typeface="Candara" panose="020E0502030303020204" pitchFamily="34" charset="0"/>
                    <a:ea typeface="Helvetica" charset="0"/>
                    <a:cs typeface="Helvetica" charset="0"/>
                  </a:rPr>
                  <a:t>the set of size k subsets of [n] = {1, 2,., n} </a:t>
                </a:r>
                <a:r>
                  <a:rPr lang="en-US" sz="2800" b="0" dirty="0">
                    <a:solidFill>
                      <a:srgbClr val="C00000"/>
                    </a:solidFill>
                    <a:latin typeface="Candara" panose="020E0502030303020204" pitchFamily="34" charset="0"/>
                    <a:ea typeface="Helvetica" charset="0"/>
                    <a:cs typeface="Helvetica" charset="0"/>
                    <a:sym typeface="Wingdings" pitchFamily="2" charset="2"/>
                  </a:rPr>
                  <a:t> |S| =  </a:t>
                </a:r>
                <a14:m>
                  <m:oMath xmlns:m="http://schemas.openxmlformats.org/officeDocument/2006/math">
                    <m:d>
                      <m:dPr>
                        <m:ctrlPr>
                          <a:rPr lang="en-US" sz="2800" i="1">
                            <a:solidFill>
                              <a:srgbClr val="C00000"/>
                            </a:solidFill>
                            <a:latin typeface="Cambria Math" panose="02040503050406030204" pitchFamily="18" charset="0"/>
                            <a:ea typeface="Helvetica" charset="0"/>
                            <a:cs typeface="Helvetica" charset="0"/>
                          </a:rPr>
                        </m:ctrlPr>
                      </m:dPr>
                      <m:e>
                        <m:f>
                          <m:fPr>
                            <m:type m:val="noBar"/>
                            <m:ctrlPr>
                              <a:rPr lang="en-US" sz="2800" i="1">
                                <a:solidFill>
                                  <a:srgbClr val="C00000"/>
                                </a:solidFill>
                                <a:latin typeface="Cambria Math" panose="02040503050406030204" pitchFamily="18" charset="0"/>
                                <a:ea typeface="Helvetica" charset="0"/>
                                <a:cs typeface="Helvetica" charset="0"/>
                              </a:rPr>
                            </m:ctrlPr>
                          </m:fPr>
                          <m:num>
                            <m:r>
                              <a:rPr lang="en-US" sz="2800">
                                <a:solidFill>
                                  <a:srgbClr val="C00000"/>
                                </a:solidFill>
                                <a:latin typeface="Cambria Math" panose="02040503050406030204" pitchFamily="18" charset="0"/>
                                <a:ea typeface="Helvetica" charset="0"/>
                                <a:cs typeface="Helvetica" charset="0"/>
                              </a:rPr>
                              <m:t>𝑛</m:t>
                            </m:r>
                          </m:num>
                          <m:den>
                            <m:r>
                              <a:rPr lang="en-US" sz="2800">
                                <a:solidFill>
                                  <a:srgbClr val="C00000"/>
                                </a:solidFill>
                                <a:latin typeface="Cambria Math" panose="02040503050406030204" pitchFamily="18" charset="0"/>
                                <a:ea typeface="Helvetica" charset="0"/>
                                <a:cs typeface="Helvetica" charset="0"/>
                              </a:rPr>
                              <m:t>𝑘</m:t>
                            </m:r>
                          </m:den>
                        </m:f>
                      </m:e>
                    </m:d>
                  </m:oMath>
                </a14:m>
                <a:endParaRPr lang="en-US" sz="2800" dirty="0">
                  <a:solidFill>
                    <a:srgbClr val="C00000"/>
                  </a:solidFill>
                  <a:latin typeface="Cambria Math" panose="02040503050406030204" pitchFamily="18" charset="0"/>
                  <a:ea typeface="Helvetica" charset="0"/>
                  <a:cs typeface="Helvetica" charset="0"/>
                </a:endParaRPr>
              </a:p>
            </p:txBody>
          </p:sp>
        </mc:Choice>
        <mc:Fallback xmlns="">
          <p:sp>
            <p:nvSpPr>
              <p:cNvPr id="22" name="TextBox 21">
                <a:extLst>
                  <a:ext uri="{FF2B5EF4-FFF2-40B4-BE49-F238E27FC236}">
                    <a16:creationId xmlns:a16="http://schemas.microsoft.com/office/drawing/2014/main" id="{87CC2660-6460-C2B5-84EE-A952090689D8}"/>
                  </a:ext>
                </a:extLst>
              </p:cNvPr>
              <p:cNvSpPr txBox="1">
                <a:spLocks noRot="1" noChangeAspect="1" noMove="1" noResize="1" noEditPoints="1" noAdjustHandles="1" noChangeArrowheads="1" noChangeShapeType="1" noTextEdit="1"/>
              </p:cNvSpPr>
              <p:nvPr/>
            </p:nvSpPr>
            <p:spPr>
              <a:xfrm>
                <a:off x="101816" y="3554753"/>
                <a:ext cx="10702947" cy="769441"/>
              </a:xfrm>
              <a:prstGeom prst="rect">
                <a:avLst/>
              </a:prstGeom>
              <a:blipFill>
                <a:blip r:embed="rId11"/>
                <a:stretch>
                  <a:fillRect l="-2372" t="-14516" b="-3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35BCC1-44E9-51E2-1F3E-59230811243F}"/>
                  </a:ext>
                </a:extLst>
              </p:cNvPr>
              <p:cNvSpPr txBox="1"/>
              <p:nvPr/>
            </p:nvSpPr>
            <p:spPr>
              <a:xfrm>
                <a:off x="877671" y="4338449"/>
                <a:ext cx="8242663" cy="461665"/>
              </a:xfrm>
              <a:prstGeom prst="rect">
                <a:avLst/>
              </a:prstGeom>
              <a:noFill/>
            </p:spPr>
            <p:txBody>
              <a:bodyPr wrap="square" rtlCol="0">
                <a:spAutoFit/>
              </a:bodyPr>
              <a:lstStyle/>
              <a:p>
                <a:r>
                  <a:rPr lang="en-US" sz="2400" b="0" dirty="0">
                    <a:latin typeface="Candara" panose="020E0502030303020204" pitchFamily="34" charset="0"/>
                    <a:ea typeface="Helvetica" charset="0"/>
                    <a:cs typeface="Helvetica" charset="0"/>
                  </a:rPr>
                  <a:t>e.g.</a:t>
                </a:r>
                <a:r>
                  <a:rPr lang="en-US" sz="2400" dirty="0">
                    <a:latin typeface="Candara" panose="020E0502030303020204" pitchFamily="34" charset="0"/>
                    <a:ea typeface="Helvetica" charset="0"/>
                    <a:cs typeface="Helvetica" charset="0"/>
                  </a:rPr>
                  <a:t>: </a:t>
                </a:r>
                <a14:m>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𝑛</m:t>
                    </m:r>
                    <m:r>
                      <a:rPr lang="en-US" sz="2400" b="0" i="1" smtClean="0">
                        <a:solidFill>
                          <a:srgbClr val="0070C0"/>
                        </a:solidFill>
                        <a:latin typeface="Cambria Math" panose="02040503050406030204" pitchFamily="18" charset="0"/>
                        <a:ea typeface="Helvetica" charset="0"/>
                        <a:cs typeface="Helvetica" charset="0"/>
                      </a:rPr>
                      <m:t>=4,</m:t>
                    </m:r>
                    <m:r>
                      <m:rPr>
                        <m:sty m:val="p"/>
                      </m:rPr>
                      <a:rPr lang="en-US" sz="2400" b="0" i="1" smtClean="0">
                        <a:solidFill>
                          <a:srgbClr val="0070C0"/>
                        </a:solidFill>
                        <a:latin typeface="Cambria Math" panose="02040503050406030204" pitchFamily="18" charset="0"/>
                        <a:ea typeface="Helvetica" charset="0"/>
                        <a:cs typeface="Helvetica" charset="0"/>
                      </a:rPr>
                      <m:t>k</m:t>
                    </m:r>
                    <m:r>
                      <a:rPr lang="en-US" sz="2400" i="1">
                        <a:solidFill>
                          <a:srgbClr val="0070C0"/>
                        </a:solidFill>
                        <a:latin typeface="Cambria Math" panose="02040503050406030204" pitchFamily="18" charset="0"/>
                        <a:ea typeface="Helvetica" charset="0"/>
                        <a:cs typeface="Helvetica" charset="0"/>
                      </a:rPr>
                      <m:t>=2</m:t>
                    </m:r>
                    <m:r>
                      <a:rPr lang="en-US" sz="2400" b="0" i="1" smtClean="0">
                        <a:solidFill>
                          <a:srgbClr val="0070C0"/>
                        </a:solidFill>
                        <a:latin typeface="Cambria Math" panose="02040503050406030204" pitchFamily="18" charset="0"/>
                        <a:ea typeface="Helvetica" charset="0"/>
                        <a:cs typeface="Helvetica" charset="0"/>
                      </a:rPr>
                      <m:t>,   </m:t>
                    </m:r>
                    <m:r>
                      <a:rPr lang="en-US" sz="2400" b="0" i="1" smtClean="0">
                        <a:solidFill>
                          <a:srgbClr val="0070C0"/>
                        </a:solidFill>
                        <a:latin typeface="Cambria Math" panose="02040503050406030204" pitchFamily="18" charset="0"/>
                        <a:ea typeface="Helvetica" charset="0"/>
                        <a:cs typeface="Helvetica" charset="0"/>
                      </a:rPr>
                      <m:t>𝑆</m:t>
                    </m:r>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1,2</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1,3</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1,4</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2,3</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2,4</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3,4</m:t>
                        </m:r>
                      </m:e>
                    </m:d>
                    <m:r>
                      <a:rPr lang="en-US" sz="2400" b="0" i="1" smtClean="0">
                        <a:solidFill>
                          <a:srgbClr val="0070C0"/>
                        </a:solidFill>
                        <a:latin typeface="Cambria Math" panose="02040503050406030204" pitchFamily="18" charset="0"/>
                        <a:ea typeface="Helvetica" charset="0"/>
                        <a:cs typeface="Helvetica" charset="0"/>
                      </a:rPr>
                      <m:t>}</m:t>
                    </m:r>
                  </m:oMath>
                </a14:m>
                <a:endParaRPr lang="en-US" sz="2400" b="0" dirty="0">
                  <a:latin typeface="Candara" panose="020E0502030303020204" pitchFamily="34" charset="0"/>
                  <a:ea typeface="Helvetica" charset="0"/>
                  <a:cs typeface="Helvetica" charset="0"/>
                </a:endParaRPr>
              </a:p>
            </p:txBody>
          </p:sp>
        </mc:Choice>
        <mc:Fallback xmlns="">
          <p:sp>
            <p:nvSpPr>
              <p:cNvPr id="10" name="TextBox 9">
                <a:extLst>
                  <a:ext uri="{FF2B5EF4-FFF2-40B4-BE49-F238E27FC236}">
                    <a16:creationId xmlns:a16="http://schemas.microsoft.com/office/drawing/2014/main" id="{DA35BCC1-44E9-51E2-1F3E-59230811243F}"/>
                  </a:ext>
                </a:extLst>
              </p:cNvPr>
              <p:cNvSpPr txBox="1">
                <a:spLocks noRot="1" noChangeAspect="1" noMove="1" noResize="1" noEditPoints="1" noAdjustHandles="1" noChangeArrowheads="1" noChangeShapeType="1" noTextEdit="1"/>
              </p:cNvSpPr>
              <p:nvPr/>
            </p:nvSpPr>
            <p:spPr>
              <a:xfrm>
                <a:off x="877671" y="4338449"/>
                <a:ext cx="8242663" cy="461665"/>
              </a:xfrm>
              <a:prstGeom prst="rect">
                <a:avLst/>
              </a:prstGeom>
              <a:blipFill>
                <a:blip r:embed="rId12"/>
                <a:stretch>
                  <a:fillRect l="-1231" t="-8108" b="-29730"/>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CF7235AC-85EC-9B2C-5F57-10F5978E4D0B}"/>
              </a:ext>
            </a:extLst>
          </p:cNvPr>
          <p:cNvSpPr/>
          <p:nvPr/>
        </p:nvSpPr>
        <p:spPr>
          <a:xfrm>
            <a:off x="141812" y="4891868"/>
            <a:ext cx="7430239"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A</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a:t>
            </a:r>
            <a:r>
              <a:rPr lang="en-US" sz="2800" i="1" dirty="0">
                <a:solidFill>
                  <a:srgbClr val="0432FF"/>
                </a:solidFill>
                <a:latin typeface="Candara" panose="020E0502030303020204" pitchFamily="34" charset="0"/>
                <a:ea typeface="Helvetica" charset="0"/>
                <a:cs typeface="Helvetica" charset="0"/>
              </a:rPr>
              <a:t>n</a:t>
            </a:r>
            <a:r>
              <a:rPr lang="en-US" sz="2800" dirty="0">
                <a:solidFill>
                  <a:srgbClr val="0432FF"/>
                </a:solidFill>
                <a:latin typeface="Candara" panose="020E0502030303020204" pitchFamily="34" charset="0"/>
                <a:ea typeface="Helvetica" charset="0"/>
                <a:cs typeface="Helvetica" charset="0"/>
              </a:rPr>
              <a:t>] that contain n.</a:t>
            </a:r>
            <a:endParaRPr lang="en-US" sz="24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8A2ADFF-74E1-46AD-69B6-D16FBF6EC96C}"/>
                  </a:ext>
                </a:extLst>
              </p:cNvPr>
              <p:cNvSpPr txBox="1"/>
              <p:nvPr/>
            </p:nvSpPr>
            <p:spPr>
              <a:xfrm>
                <a:off x="1873230" y="5337338"/>
                <a:ext cx="5091018" cy="5073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𝐴</m:t>
                      </m:r>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1,4</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2,4</m:t>
                              </m:r>
                            </m:e>
                          </m:d>
                          <m:r>
                            <a:rPr lang="en-US" sz="2400" b="0" i="1" smtClean="0">
                              <a:solidFill>
                                <a:srgbClr val="0070C0"/>
                              </a:solidFill>
                              <a:latin typeface="Cambria Math" panose="02040503050406030204" pitchFamily="18" charset="0"/>
                              <a:ea typeface="Helvetica" charset="0"/>
                              <a:cs typeface="Helvetica" charset="0"/>
                            </a:rPr>
                            <m:t>, </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3,4</m:t>
                              </m:r>
                            </m:e>
                          </m:d>
                        </m:e>
                      </m:d>
                      <m:r>
                        <a:rPr lang="en-US" sz="2400" b="0" i="1" smtClean="0">
                          <a:solidFill>
                            <a:srgbClr val="0070C0"/>
                          </a:solidFill>
                          <a:latin typeface="Cambria Math" panose="02040503050406030204" pitchFamily="18" charset="0"/>
                          <a:ea typeface="Helvetica" charset="0"/>
                          <a:cs typeface="Helvetica" charset="0"/>
                        </a:rPr>
                        <m:t>.        </m:t>
                      </m:r>
                      <m:r>
                        <a:rPr lang="en-US" sz="2400" b="0" i="1" smtClean="0">
                          <a:solidFill>
                            <a:srgbClr val="0070C0"/>
                          </a:solidFill>
                          <a:latin typeface="Cambria Math" panose="02040503050406030204" pitchFamily="18" charset="0"/>
                          <a:ea typeface="Helvetica" charset="0"/>
                          <a:cs typeface="Helvetica" charset="0"/>
                        </a:rPr>
                        <m:t>𝑛</m:t>
                      </m:r>
                      <m:r>
                        <a:rPr lang="en-US" sz="2400" i="1">
                          <a:solidFill>
                            <a:srgbClr val="0070C0"/>
                          </a:solidFill>
                          <a:latin typeface="Cambria Math" panose="02040503050406030204" pitchFamily="18" charset="0"/>
                          <a:ea typeface="Helvetica" charset="0"/>
                          <a:cs typeface="Helvetica" charset="0"/>
                        </a:rPr>
                        <m:t>=</m:t>
                      </m:r>
                      <m:r>
                        <a:rPr lang="en-US" sz="2400" b="0" i="1" smtClean="0">
                          <a:solidFill>
                            <a:srgbClr val="0070C0"/>
                          </a:solidFill>
                          <a:latin typeface="Cambria Math" panose="02040503050406030204" pitchFamily="18" charset="0"/>
                          <a:ea typeface="Helvetica" charset="0"/>
                          <a:cs typeface="Helvetica" charset="0"/>
                        </a:rPr>
                        <m:t>4</m:t>
                      </m:r>
                    </m:oMath>
                  </m:oMathPara>
                </a14:m>
                <a:endParaRPr lang="en-US" sz="2400" b="0" dirty="0">
                  <a:latin typeface="Candara" panose="020E0502030303020204" pitchFamily="34" charset="0"/>
                  <a:ea typeface="Helvetica" charset="0"/>
                  <a:cs typeface="Helvetica" charset="0"/>
                </a:endParaRPr>
              </a:p>
            </p:txBody>
          </p:sp>
        </mc:Choice>
        <mc:Fallback xmlns="">
          <p:sp>
            <p:nvSpPr>
              <p:cNvPr id="11" name="TextBox 10">
                <a:extLst>
                  <a:ext uri="{FF2B5EF4-FFF2-40B4-BE49-F238E27FC236}">
                    <a16:creationId xmlns:a16="http://schemas.microsoft.com/office/drawing/2014/main" id="{C8A2ADFF-74E1-46AD-69B6-D16FBF6EC96C}"/>
                  </a:ext>
                </a:extLst>
              </p:cNvPr>
              <p:cNvSpPr txBox="1">
                <a:spLocks noRot="1" noChangeAspect="1" noMove="1" noResize="1" noEditPoints="1" noAdjustHandles="1" noChangeArrowheads="1" noChangeShapeType="1" noTextEdit="1"/>
              </p:cNvSpPr>
              <p:nvPr/>
            </p:nvSpPr>
            <p:spPr>
              <a:xfrm>
                <a:off x="1873230" y="5337338"/>
                <a:ext cx="5091018" cy="507383"/>
              </a:xfrm>
              <a:prstGeom prst="rect">
                <a:avLst/>
              </a:prstGeom>
              <a:blipFill>
                <a:blip r:embed="rId13"/>
                <a:stretch>
                  <a:fillRect b="-14634"/>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EE3AFBBA-ADB3-D2FC-D300-D4507B3F4277}"/>
              </a:ext>
            </a:extLst>
          </p:cNvPr>
          <p:cNvSpPr/>
          <p:nvPr/>
        </p:nvSpPr>
        <p:spPr>
          <a:xfrm>
            <a:off x="171090" y="5783309"/>
            <a:ext cx="8645315"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B</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[n] that do NOT contain n.</a:t>
            </a:r>
            <a:endParaRPr lang="en-US" sz="28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5B40361-6C78-AE25-C19A-505575FCC03B}"/>
                  </a:ext>
                </a:extLst>
              </p:cNvPr>
              <p:cNvSpPr txBox="1"/>
              <p:nvPr/>
            </p:nvSpPr>
            <p:spPr>
              <a:xfrm>
                <a:off x="2116885" y="6396335"/>
                <a:ext cx="33556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ea typeface="Helvetica" charset="0"/>
                          <a:cs typeface="Helvetica" charset="0"/>
                        </a:rPr>
                        <m:t>𝐵</m:t>
                      </m:r>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1,2</m:t>
                          </m:r>
                        </m:e>
                      </m:d>
                      <m:r>
                        <a:rPr lang="en-US" sz="2400" b="0" i="1" smtClean="0">
                          <a:solidFill>
                            <a:srgbClr val="0070C0"/>
                          </a:solidFill>
                          <a:latin typeface="Cambria Math" panose="02040503050406030204" pitchFamily="18" charset="0"/>
                          <a:ea typeface="Helvetica" charset="0"/>
                          <a:cs typeface="Helvetica" charset="0"/>
                        </a:rPr>
                        <m:t>,</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1,3</m:t>
                          </m:r>
                        </m:e>
                      </m:d>
                      <m:r>
                        <a:rPr lang="en-US" sz="2400" b="0" i="1" smtClean="0">
                          <a:solidFill>
                            <a:srgbClr val="0070C0"/>
                          </a:solidFill>
                          <a:latin typeface="Cambria Math" panose="02040503050406030204" pitchFamily="18" charset="0"/>
                          <a:ea typeface="Helvetica" charset="0"/>
                          <a:cs typeface="Helvetica" charset="0"/>
                        </a:rPr>
                        <m:t>, </m:t>
                      </m:r>
                      <m:d>
                        <m:dPr>
                          <m:begChr m:val="{"/>
                          <m:endChr m:val="}"/>
                          <m:ctrlPr>
                            <a:rPr lang="en-US" sz="2400" b="0" i="1" smtClean="0">
                              <a:solidFill>
                                <a:srgbClr val="0070C0"/>
                              </a:solidFill>
                              <a:latin typeface="Cambria Math" panose="02040503050406030204" pitchFamily="18" charset="0"/>
                              <a:ea typeface="Helvetica" charset="0"/>
                              <a:cs typeface="Helvetica" charset="0"/>
                            </a:rPr>
                          </m:ctrlPr>
                        </m:dPr>
                        <m:e>
                          <m:r>
                            <a:rPr lang="en-US" sz="2400" b="0" i="1" smtClean="0">
                              <a:solidFill>
                                <a:srgbClr val="0070C0"/>
                              </a:solidFill>
                              <a:latin typeface="Cambria Math" panose="02040503050406030204" pitchFamily="18" charset="0"/>
                              <a:ea typeface="Helvetica" charset="0"/>
                              <a:cs typeface="Helvetica" charset="0"/>
                            </a:rPr>
                            <m:t>2,3</m:t>
                          </m:r>
                        </m:e>
                      </m:d>
                      <m:r>
                        <a:rPr lang="en-US" sz="2400" b="0" i="1" smtClean="0">
                          <a:solidFill>
                            <a:srgbClr val="0070C0"/>
                          </a:solidFill>
                          <a:latin typeface="Cambria Math" panose="02040503050406030204" pitchFamily="18" charset="0"/>
                          <a:ea typeface="Helvetica" charset="0"/>
                          <a:cs typeface="Helvetica" charset="0"/>
                        </a:rPr>
                        <m:t>}</m:t>
                      </m:r>
                    </m:oMath>
                  </m:oMathPara>
                </a14:m>
                <a:endParaRPr lang="en-US" sz="2400" b="0" dirty="0">
                  <a:latin typeface="Candara" panose="020E0502030303020204" pitchFamily="34" charset="0"/>
                  <a:ea typeface="Helvetica" charset="0"/>
                  <a:cs typeface="Helvetica" charset="0"/>
                </a:endParaRPr>
              </a:p>
            </p:txBody>
          </p:sp>
        </mc:Choice>
        <mc:Fallback xmlns="">
          <p:sp>
            <p:nvSpPr>
              <p:cNvPr id="15" name="TextBox 14">
                <a:extLst>
                  <a:ext uri="{FF2B5EF4-FFF2-40B4-BE49-F238E27FC236}">
                    <a16:creationId xmlns:a16="http://schemas.microsoft.com/office/drawing/2014/main" id="{E5B40361-6C78-AE25-C19A-505575FCC03B}"/>
                  </a:ext>
                </a:extLst>
              </p:cNvPr>
              <p:cNvSpPr txBox="1">
                <a:spLocks noRot="1" noChangeAspect="1" noMove="1" noResize="1" noEditPoints="1" noAdjustHandles="1" noChangeArrowheads="1" noChangeShapeType="1" noTextEdit="1"/>
              </p:cNvSpPr>
              <p:nvPr/>
            </p:nvSpPr>
            <p:spPr>
              <a:xfrm>
                <a:off x="2116885" y="6396335"/>
                <a:ext cx="3355664" cy="461665"/>
              </a:xfrm>
              <a:prstGeom prst="rect">
                <a:avLst/>
              </a:prstGeom>
              <a:blipFill>
                <a:blip r:embed="rId14"/>
                <a:stretch>
                  <a:fillRect b="-18919"/>
                </a:stretch>
              </a:blipFill>
            </p:spPr>
            <p:txBody>
              <a:bodyPr/>
              <a:lstStyle/>
              <a:p>
                <a:r>
                  <a:rPr lang="en-US">
                    <a:noFill/>
                  </a:rPr>
                  <a:t> </a:t>
                </a:r>
              </a:p>
            </p:txBody>
          </p:sp>
        </mc:Fallback>
      </mc:AlternateContent>
    </p:spTree>
    <p:extLst>
      <p:ext uri="{BB962C8B-B14F-4D97-AF65-F5344CB8AC3E}">
        <p14:creationId xmlns:p14="http://schemas.microsoft.com/office/powerpoint/2010/main" val="324217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BF2261E-65BB-D7D2-5687-22C3CC6CF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788EF-F139-4B79-3689-F5863FE7C623}"/>
              </a:ext>
            </a:extLst>
          </p:cNvPr>
          <p:cNvSpPr>
            <a:spLocks noGrp="1"/>
          </p:cNvSpPr>
          <p:nvPr>
            <p:ph type="title"/>
          </p:nvPr>
        </p:nvSpPr>
        <p:spPr/>
        <p:txBody>
          <a:bodyPr/>
          <a:lstStyle/>
          <a:p>
            <a:r>
              <a:rPr lang="en-US" dirty="0"/>
              <a:t>Fact 2 – Binomial Identity - proof</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12FF0B-D5E9-4AF8-57C5-6D91C7DCD220}"/>
                  </a:ext>
                </a:extLst>
              </p:cNvPr>
              <p:cNvSpPr txBox="1"/>
              <p:nvPr/>
            </p:nvSpPr>
            <p:spPr>
              <a:xfrm>
                <a:off x="609600" y="1152940"/>
                <a:ext cx="6432338" cy="1185774"/>
              </a:xfrm>
              <a:prstGeom prst="rect">
                <a:avLst/>
              </a:prstGeom>
              <a:noFill/>
              <a:ln>
                <a:solidFill>
                  <a:srgbClr val="036A18"/>
                </a:solidFill>
                <a:prstDash val="dash"/>
              </a:ln>
            </p:spPr>
            <p:txBody>
              <a:bodyPr wrap="none" lIns="182880" tIns="182880" rIns="182880" bIns="182880" rtlCol="0">
                <a:spAutoFit/>
              </a:bodyPr>
              <a:lstStyle/>
              <a:p>
                <a:pPr algn="ctr"/>
                <a:r>
                  <a:rPr lang="en-US" sz="4400" b="1" dirty="0">
                    <a:solidFill>
                      <a:srgbClr val="036A18"/>
                    </a:solidFill>
                    <a:ea typeface="Helvetica" charset="0"/>
                    <a:cs typeface="Helvetica" charset="0"/>
                  </a:rPr>
                  <a:t>Fact.</a:t>
                </a:r>
                <a:r>
                  <a:rPr lang="en-US" sz="4400" b="0" i="1" dirty="0">
                    <a:solidFill>
                      <a:srgbClr val="0070C0"/>
                    </a:solidFill>
                    <a:ea typeface="Helvetica" charset="0"/>
                    <a:cs typeface="Helvetica" charset="0"/>
                  </a:rPr>
                  <a:t> </a:t>
                </a:r>
                <a14:m>
                  <m:oMath xmlns:m="http://schemas.openxmlformats.org/officeDocument/2006/math">
                    <m:d>
                      <m:dPr>
                        <m:ctrlPr>
                          <a:rPr lang="en-US" sz="4400" b="0" i="1" smtClean="0">
                            <a:solidFill>
                              <a:srgbClr val="0070C0"/>
                            </a:solidFill>
                            <a:latin typeface="Cambria Math" panose="02040503050406030204" pitchFamily="18" charset="0"/>
                            <a:ea typeface="Helvetica" charset="0"/>
                            <a:cs typeface="Helvetica" charset="0"/>
                          </a:rPr>
                        </m:ctrlPr>
                      </m:dPr>
                      <m:e>
                        <m:f>
                          <m:fPr>
                            <m:type m:val="noBar"/>
                            <m:ctrlPr>
                              <a:rPr lang="en-US" sz="4400" b="0" i="1" smtClean="0">
                                <a:solidFill>
                                  <a:srgbClr val="0070C0"/>
                                </a:solidFill>
                                <a:latin typeface="Cambria Math" panose="02040503050406030204" pitchFamily="18" charset="0"/>
                                <a:ea typeface="Helvetica" charset="0"/>
                                <a:cs typeface="Helvetica" charset="0"/>
                              </a:rPr>
                            </m:ctrlPr>
                          </m:fPr>
                          <m:num>
                            <m:r>
                              <a:rPr lang="en-US" sz="4400" b="0" i="1" smtClean="0">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𝑘</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r>
                              <a:rPr lang="en-US" sz="4400" b="0" i="1" smtClean="0">
                                <a:solidFill>
                                  <a:srgbClr val="0070C0"/>
                                </a:solidFill>
                                <a:latin typeface="Cambria Math" panose="02040503050406030204" pitchFamily="18" charset="0"/>
                                <a:ea typeface="Helvetica" charset="0"/>
                                <a:cs typeface="Helvetica" charset="0"/>
                              </a:rPr>
                              <m:t>−1</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den>
                        </m:f>
                      </m:e>
                    </m:d>
                  </m:oMath>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D8A8F844-65E9-4144-A0B8-8BC01FF27784}"/>
                  </a:ext>
                </a:extLst>
              </p:cNvPr>
              <p:cNvSpPr txBox="1">
                <a:spLocks noRot="1" noChangeAspect="1" noMove="1" noResize="1" noEditPoints="1" noAdjustHandles="1" noChangeArrowheads="1" noChangeShapeType="1" noTextEdit="1"/>
              </p:cNvSpPr>
              <p:nvPr/>
            </p:nvSpPr>
            <p:spPr>
              <a:xfrm>
                <a:off x="609600" y="1152940"/>
                <a:ext cx="6432338" cy="1185774"/>
              </a:xfrm>
              <a:prstGeom prst="rect">
                <a:avLst/>
              </a:prstGeom>
              <a:blipFill>
                <a:blip r:embed="rId3"/>
                <a:stretch>
                  <a:fillRect l="-2170" b="-6316"/>
                </a:stretch>
              </a:blipFill>
              <a:ln>
                <a:solidFill>
                  <a:srgbClr val="036A18"/>
                </a:solidFill>
                <a:prstDash val="dash"/>
              </a:ln>
            </p:spPr>
            <p:txBody>
              <a:bodyPr/>
              <a:lstStyle/>
              <a:p>
                <a:r>
                  <a:rPr lang="en-US">
                    <a:noFill/>
                  </a:rPr>
                  <a:t> </a:t>
                </a:r>
              </a:p>
            </p:txBody>
          </p:sp>
        </mc:Fallback>
      </mc:AlternateContent>
      <p:grpSp>
        <p:nvGrpSpPr>
          <p:cNvPr id="7" name="Group 6" descr="Write |S| = n choose k&#10;describe the set S as the disjoint union of two sets, A and B, where |A| is n-1 choose k-1 and |B| = n-1 choose k">
            <a:extLst>
              <a:ext uri="{FF2B5EF4-FFF2-40B4-BE49-F238E27FC236}">
                <a16:creationId xmlns:a16="http://schemas.microsoft.com/office/drawing/2014/main" id="{7D245D22-E3A8-89B5-39E0-8FE95BD52D54}"/>
              </a:ext>
            </a:extLst>
          </p:cNvPr>
          <p:cNvGrpSpPr/>
          <p:nvPr/>
        </p:nvGrpSpPr>
        <p:grpSpPr>
          <a:xfrm>
            <a:off x="1990057" y="2127978"/>
            <a:ext cx="5108292" cy="1099648"/>
            <a:chOff x="1990057" y="2127978"/>
            <a:chExt cx="5108292" cy="1099648"/>
          </a:xfrm>
        </p:grpSpPr>
        <p:sp>
          <p:nvSpPr>
            <p:cNvPr id="6" name="TextBox 5">
              <a:extLst>
                <a:ext uri="{FF2B5EF4-FFF2-40B4-BE49-F238E27FC236}">
                  <a16:creationId xmlns:a16="http://schemas.microsoft.com/office/drawing/2014/main" id="{D3E55066-5954-708C-9C3C-1EF0E95C66C7}"/>
                </a:ext>
              </a:extLst>
            </p:cNvPr>
            <p:cNvSpPr txBox="1"/>
            <p:nvPr/>
          </p:nvSpPr>
          <p:spPr>
            <a:xfrm>
              <a:off x="1990057" y="2581295"/>
              <a:ext cx="692332" cy="646331"/>
            </a:xfrm>
            <a:prstGeom prst="rect">
              <a:avLst/>
            </a:prstGeom>
            <a:noFill/>
          </p:spPr>
          <p:txBody>
            <a:bodyPr wrap="square" rtlCol="0">
              <a:spAutoFit/>
            </a:bodyPr>
            <a:lstStyle/>
            <a:p>
              <a:r>
                <a:rPr lang="en-US" sz="3600" b="0" dirty="0">
                  <a:solidFill>
                    <a:srgbClr val="FF0000"/>
                  </a:solidFill>
                  <a:latin typeface="Candara" panose="020E0502030303020204" pitchFamily="34" charset="0"/>
                  <a:ea typeface="Helvetica" charset="0"/>
                  <a:cs typeface="Helvetica" charset="0"/>
                </a:rPr>
                <a:t>|S|</a:t>
              </a:r>
            </a:p>
          </p:txBody>
        </p:sp>
        <p:cxnSp>
          <p:nvCxnSpPr>
            <p:cNvPr id="8" name="Straight Arrow Connector 7">
              <a:extLst>
                <a:ext uri="{FF2B5EF4-FFF2-40B4-BE49-F238E27FC236}">
                  <a16:creationId xmlns:a16="http://schemas.microsoft.com/office/drawing/2014/main" id="{078E418D-9659-F50C-AB2D-F931EF6F6386}"/>
                </a:ext>
              </a:extLst>
            </p:cNvPr>
            <p:cNvCxnSpPr>
              <a:cxnSpLocks/>
            </p:cNvCxnSpPr>
            <p:nvPr/>
          </p:nvCxnSpPr>
          <p:spPr>
            <a:xfrm flipV="1">
              <a:off x="2387747" y="2223729"/>
              <a:ext cx="0" cy="3915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E7ABE312-B81B-1307-4E58-C78476D79B86}"/>
                </a:ext>
              </a:extLst>
            </p:cNvPr>
            <p:cNvCxnSpPr>
              <a:cxnSpLocks/>
            </p:cNvCxnSpPr>
            <p:nvPr/>
          </p:nvCxnSpPr>
          <p:spPr>
            <a:xfrm flipV="1">
              <a:off x="4199447" y="2127978"/>
              <a:ext cx="1" cy="417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1DC182A-E383-EE4E-1924-8D480A619A8D}"/>
                    </a:ext>
                  </a:extLst>
                </p:cNvPr>
                <p:cNvSpPr txBox="1"/>
                <p:nvPr/>
              </p:nvSpPr>
              <p:spPr>
                <a:xfrm>
                  <a:off x="3452400" y="2581295"/>
                  <a:ext cx="154041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𝐴</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AD125733-024B-9F40-9C6B-3C6CB34CE0B3}"/>
                    </a:ext>
                  </a:extLst>
                </p:cNvPr>
                <p:cNvSpPr txBox="1">
                  <a:spLocks noRot="1" noChangeAspect="1" noMove="1" noResize="1" noEditPoints="1" noAdjustHandles="1" noChangeArrowheads="1" noChangeShapeType="1" noTextEdit="1"/>
                </p:cNvSpPr>
                <p:nvPr/>
              </p:nvSpPr>
              <p:spPr>
                <a:xfrm>
                  <a:off x="3452400" y="2581295"/>
                  <a:ext cx="1540419" cy="646331"/>
                </a:xfrm>
                <a:prstGeom prst="rect">
                  <a:avLst/>
                </a:prstGeom>
                <a:blipFill>
                  <a:blip r:embed="rId4"/>
                  <a:stretch>
                    <a:fillRect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E9BC88A-119B-2E8A-CA5E-F4ADBA987973}"/>
                    </a:ext>
                  </a:extLst>
                </p:cNvPr>
                <p:cNvSpPr txBox="1"/>
                <p:nvPr/>
              </p:nvSpPr>
              <p:spPr>
                <a:xfrm>
                  <a:off x="5305472" y="2581295"/>
                  <a:ext cx="179287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𝐵</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3" name="TextBox 12">
                  <a:extLst>
                    <a:ext uri="{FF2B5EF4-FFF2-40B4-BE49-F238E27FC236}">
                      <a16:creationId xmlns:a16="http://schemas.microsoft.com/office/drawing/2014/main" id="{691DF43B-D1A8-A045-8F11-0BA937CC98C8}"/>
                    </a:ext>
                  </a:extLst>
                </p:cNvPr>
                <p:cNvSpPr txBox="1">
                  <a:spLocks noRot="1" noChangeAspect="1" noMove="1" noResize="1" noEditPoints="1" noAdjustHandles="1" noChangeArrowheads="1" noChangeShapeType="1" noTextEdit="1"/>
                </p:cNvSpPr>
                <p:nvPr/>
              </p:nvSpPr>
              <p:spPr>
                <a:xfrm>
                  <a:off x="5305472" y="2581295"/>
                  <a:ext cx="1792877" cy="646331"/>
                </a:xfrm>
                <a:prstGeom prst="rect">
                  <a:avLst/>
                </a:prstGeom>
                <a:blipFill>
                  <a:blip r:embed="rId5"/>
                  <a:stretch>
                    <a:fillRect b="-2352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8113F003-7F4F-22F1-9851-F18DA0646184}"/>
                </a:ext>
              </a:extLst>
            </p:cNvPr>
            <p:cNvCxnSpPr>
              <a:cxnSpLocks/>
            </p:cNvCxnSpPr>
            <p:nvPr/>
          </p:nvCxnSpPr>
          <p:spPr>
            <a:xfrm flipV="1">
              <a:off x="6178746" y="2164298"/>
              <a:ext cx="1" cy="3798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6EF5197B-E460-0150-97AD-56CD2094060C}"/>
                    </a:ext>
                  </a:extLst>
                </p:cNvPr>
                <p:cNvSpPr/>
                <p:nvPr/>
              </p:nvSpPr>
              <p:spPr>
                <a:xfrm>
                  <a:off x="2914865"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26" name="Rectangle 25">
                  <a:extLst>
                    <a:ext uri="{FF2B5EF4-FFF2-40B4-BE49-F238E27FC236}">
                      <a16:creationId xmlns:a16="http://schemas.microsoft.com/office/drawing/2014/main" id="{4E2CB5E5-9968-8742-9477-F230014B56EF}"/>
                    </a:ext>
                  </a:extLst>
                </p:cNvPr>
                <p:cNvSpPr>
                  <a:spLocks noRot="1" noChangeAspect="1" noMove="1" noResize="1" noEditPoints="1" noAdjustHandles="1" noChangeArrowheads="1" noChangeShapeType="1" noTextEdit="1"/>
                </p:cNvSpPr>
                <p:nvPr/>
              </p:nvSpPr>
              <p:spPr>
                <a:xfrm>
                  <a:off x="2914865" y="2581295"/>
                  <a:ext cx="63350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29371BC-2151-9D3F-76B3-538E2058C02C}"/>
                    </a:ext>
                  </a:extLst>
                </p:cNvPr>
                <p:cNvSpPr/>
                <p:nvPr/>
              </p:nvSpPr>
              <p:spPr>
                <a:xfrm>
                  <a:off x="4896847"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45" name="Rectangle 44">
                  <a:extLst>
                    <a:ext uri="{FF2B5EF4-FFF2-40B4-BE49-F238E27FC236}">
                      <a16:creationId xmlns:a16="http://schemas.microsoft.com/office/drawing/2014/main" id="{8A812F1A-DAD3-B342-BB33-E190201451CB}"/>
                    </a:ext>
                  </a:extLst>
                </p:cNvPr>
                <p:cNvSpPr>
                  <a:spLocks noRot="1" noChangeAspect="1" noMove="1" noResize="1" noEditPoints="1" noAdjustHandles="1" noChangeArrowheads="1" noChangeShapeType="1" noTextEdit="1"/>
                </p:cNvSpPr>
                <p:nvPr/>
              </p:nvSpPr>
              <p:spPr>
                <a:xfrm>
                  <a:off x="4896847" y="2581295"/>
                  <a:ext cx="633507" cy="646331"/>
                </a:xfrm>
                <a:prstGeom prst="rect">
                  <a:avLst/>
                </a:prstGeom>
                <a:blipFill>
                  <a:blip r:embed="rId7"/>
                  <a:stretch>
                    <a:fillRect/>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AC9B1F8D-F102-D72E-2523-57EE6736BBEF}"/>
              </a:ext>
              <a:ext uri="{C183D7F6-B498-43B3-948B-1728B52AA6E4}">
                <adec:decorative xmlns:adec="http://schemas.microsoft.com/office/drawing/2017/decorative" val="1"/>
              </a:ext>
            </a:extLst>
          </p:cNvPr>
          <p:cNvGrpSpPr/>
          <p:nvPr/>
        </p:nvGrpSpPr>
        <p:grpSpPr>
          <a:xfrm>
            <a:off x="8960382" y="592305"/>
            <a:ext cx="3195655" cy="3389413"/>
            <a:chOff x="8960382" y="592305"/>
            <a:chExt cx="3195655" cy="3389413"/>
          </a:xfrm>
        </p:grpSpPr>
        <p:sp>
          <p:nvSpPr>
            <p:cNvPr id="29" name="Oval 28">
              <a:extLst>
                <a:ext uri="{FF2B5EF4-FFF2-40B4-BE49-F238E27FC236}">
                  <a16:creationId xmlns:a16="http://schemas.microsoft.com/office/drawing/2014/main" id="{AC0FC7C9-DCD4-3440-69CC-9AA0F44B1160}"/>
                </a:ext>
              </a:extLst>
            </p:cNvPr>
            <p:cNvSpPr/>
            <p:nvPr/>
          </p:nvSpPr>
          <p:spPr>
            <a:xfrm>
              <a:off x="8960382" y="592305"/>
              <a:ext cx="2825032" cy="282503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644ADDD9-F1AB-4A38-6A2E-0E8168BD0DE9}"/>
                </a:ext>
              </a:extLst>
            </p:cNvPr>
            <p:cNvSpPr/>
            <p:nvPr/>
          </p:nvSpPr>
          <p:spPr>
            <a:xfrm>
              <a:off x="9658138" y="671235"/>
              <a:ext cx="1416150" cy="2726871"/>
            </a:xfrm>
            <a:custGeom>
              <a:avLst/>
              <a:gdLst>
                <a:gd name="connsiteX0" fmla="*/ 222921 w 1416150"/>
                <a:gd name="connsiteY0" fmla="*/ 0 h 2726871"/>
                <a:gd name="connsiteX1" fmla="*/ 271906 w 1416150"/>
                <a:gd name="connsiteY1" fmla="*/ 32657 h 2726871"/>
                <a:gd name="connsiteX2" fmla="*/ 974035 w 1416150"/>
                <a:gd name="connsiteY2" fmla="*/ 489857 h 2726871"/>
                <a:gd name="connsiteX3" fmla="*/ 271906 w 1416150"/>
                <a:gd name="connsiteY3" fmla="*/ 914400 h 2726871"/>
                <a:gd name="connsiteX4" fmla="*/ 1414906 w 1416150"/>
                <a:gd name="connsiteY4" fmla="*/ 1404257 h 2726871"/>
                <a:gd name="connsiteX5" fmla="*/ 10649 w 1416150"/>
                <a:gd name="connsiteY5" fmla="*/ 2057400 h 2726871"/>
                <a:gd name="connsiteX6" fmla="*/ 778092 w 1416150"/>
                <a:gd name="connsiteY6" fmla="*/ 2465614 h 2726871"/>
                <a:gd name="connsiteX7" fmla="*/ 941378 w 1416150"/>
                <a:gd name="connsiteY7" fmla="*/ 2726871 h 272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150" h="2726871">
                  <a:moveTo>
                    <a:pt x="222921" y="0"/>
                  </a:moveTo>
                  <a:lnTo>
                    <a:pt x="271906" y="32657"/>
                  </a:lnTo>
                  <a:cubicBezTo>
                    <a:pt x="397092" y="114300"/>
                    <a:pt x="974035" y="342900"/>
                    <a:pt x="974035" y="489857"/>
                  </a:cubicBezTo>
                  <a:cubicBezTo>
                    <a:pt x="974035" y="636814"/>
                    <a:pt x="198428" y="762000"/>
                    <a:pt x="271906" y="914400"/>
                  </a:cubicBezTo>
                  <a:cubicBezTo>
                    <a:pt x="345384" y="1066800"/>
                    <a:pt x="1458449" y="1213757"/>
                    <a:pt x="1414906" y="1404257"/>
                  </a:cubicBezTo>
                  <a:cubicBezTo>
                    <a:pt x="1371363" y="1594757"/>
                    <a:pt x="116785" y="1880507"/>
                    <a:pt x="10649" y="2057400"/>
                  </a:cubicBezTo>
                  <a:cubicBezTo>
                    <a:pt x="-95487" y="2234293"/>
                    <a:pt x="622971" y="2354036"/>
                    <a:pt x="778092" y="2465614"/>
                  </a:cubicBezTo>
                  <a:cubicBezTo>
                    <a:pt x="933213" y="2577192"/>
                    <a:pt x="937295" y="2652031"/>
                    <a:pt x="941378" y="2726871"/>
                  </a:cubicBezTo>
                </a:path>
              </a:pathLst>
            </a:cu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F55170D6-4EC1-B5BD-34F2-FE112565A7A7}"/>
                    </a:ext>
                  </a:extLst>
                </p:cNvPr>
                <p:cNvSpPr/>
                <p:nvPr/>
              </p:nvSpPr>
              <p:spPr>
                <a:xfrm>
                  <a:off x="9298042" y="1665338"/>
                  <a:ext cx="5413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42" name="Rectangle 41">
                  <a:extLst>
                    <a:ext uri="{FF2B5EF4-FFF2-40B4-BE49-F238E27FC236}">
                      <a16:creationId xmlns:a16="http://schemas.microsoft.com/office/drawing/2014/main" id="{7AA10068-4969-6C48-ACC7-CA1D689C02EE}"/>
                    </a:ext>
                  </a:extLst>
                </p:cNvPr>
                <p:cNvSpPr>
                  <a:spLocks noRot="1" noChangeAspect="1" noMove="1" noResize="1" noEditPoints="1" noAdjustHandles="1" noChangeArrowheads="1" noChangeShapeType="1" noTextEdit="1"/>
                </p:cNvSpPr>
                <p:nvPr/>
              </p:nvSpPr>
              <p:spPr>
                <a:xfrm>
                  <a:off x="9298042" y="1665338"/>
                  <a:ext cx="541367"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BD4BD75-E421-C5B5-88A3-7FE03C23FFD5}"/>
                    </a:ext>
                  </a:extLst>
                </p:cNvPr>
                <p:cNvSpPr/>
                <p:nvPr/>
              </p:nvSpPr>
              <p:spPr>
                <a:xfrm>
                  <a:off x="10803604" y="1020666"/>
                  <a:ext cx="55797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ea typeface="Helvetica" charset="0"/>
                            <a:cs typeface="Helvetica" charset="0"/>
                          </a:rPr>
                          <m:t>𝐵</m:t>
                        </m:r>
                      </m:oMath>
                    </m:oMathPara>
                  </a14:m>
                  <a:endParaRPr lang="en-US" sz="3200" dirty="0">
                    <a:solidFill>
                      <a:srgbClr val="C00000"/>
                    </a:solidFill>
                  </a:endParaRPr>
                </a:p>
              </p:txBody>
            </p:sp>
          </mc:Choice>
          <mc:Fallback xmlns="">
            <p:sp>
              <p:nvSpPr>
                <p:cNvPr id="43" name="Rectangle 42">
                  <a:extLst>
                    <a:ext uri="{FF2B5EF4-FFF2-40B4-BE49-F238E27FC236}">
                      <a16:creationId xmlns:a16="http://schemas.microsoft.com/office/drawing/2014/main" id="{E9EC55C3-B864-CD4C-A58F-BF393206C47F}"/>
                    </a:ext>
                  </a:extLst>
                </p:cNvPr>
                <p:cNvSpPr>
                  <a:spLocks noRot="1" noChangeAspect="1" noMove="1" noResize="1" noEditPoints="1" noAdjustHandles="1" noChangeArrowheads="1" noChangeShapeType="1" noTextEdit="1"/>
                </p:cNvSpPr>
                <p:nvPr/>
              </p:nvSpPr>
              <p:spPr>
                <a:xfrm>
                  <a:off x="10803604" y="1020666"/>
                  <a:ext cx="557973"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CC3E17BA-FE53-5C7B-6DE7-87DF5D1C66E4}"/>
                    </a:ext>
                  </a:extLst>
                </p:cNvPr>
                <p:cNvSpPr/>
                <p:nvPr/>
              </p:nvSpPr>
              <p:spPr>
                <a:xfrm>
                  <a:off x="9197407" y="3458498"/>
                  <a:ext cx="2958630" cy="523220"/>
                </a:xfrm>
                <a:prstGeom prst="rect">
                  <a:avLst/>
                </a:prstGeom>
              </p:spPr>
              <p:txBody>
                <a:bodyPr wrap="none">
                  <a:spAutoFit/>
                </a:bodyPr>
                <a:lstStyle/>
                <a:p>
                  <a14:m>
                    <m:oMath xmlns:m="http://schemas.openxmlformats.org/officeDocument/2006/math">
                      <m:r>
                        <a:rPr lang="en-US" sz="2800" b="0" i="1" smtClean="0">
                          <a:solidFill>
                            <a:srgbClr val="008F21"/>
                          </a:solidFill>
                          <a:latin typeface="Cambria Math" panose="02040503050406030204" pitchFamily="18" charset="0"/>
                          <a:ea typeface="Helvetica" charset="0"/>
                          <a:cs typeface="Helvetica" charset="0"/>
                        </a:rPr>
                        <m:t>𝑆</m:t>
                      </m:r>
                      <m:r>
                        <a:rPr lang="en-US" sz="2800" b="0" i="1" smtClean="0">
                          <a:solidFill>
                            <a:srgbClr val="008F21"/>
                          </a:solidFill>
                          <a:latin typeface="Cambria Math" panose="02040503050406030204" pitchFamily="18" charset="0"/>
                          <a:ea typeface="Helvetica" charset="0"/>
                          <a:cs typeface="Helvetica" charset="0"/>
                        </a:rPr>
                        <m:t>=</m:t>
                      </m:r>
                      <m:r>
                        <a:rPr lang="en-US" sz="2800" i="1" smtClean="0">
                          <a:solidFill>
                            <a:srgbClr val="008F21"/>
                          </a:solidFill>
                          <a:latin typeface="Cambria Math" panose="02040503050406030204" pitchFamily="18" charset="0"/>
                          <a:ea typeface="Helvetica" charset="0"/>
                          <a:cs typeface="Helvetica" charset="0"/>
                        </a:rPr>
                        <m:t>𝐴</m:t>
                      </m:r>
                      <m:r>
                        <a:rPr lang="en-US" sz="2800" b="0" i="1" smtClean="0">
                          <a:solidFill>
                            <a:srgbClr val="008F21"/>
                          </a:solidFill>
                          <a:latin typeface="Cambria Math" panose="02040503050406030204" pitchFamily="18" charset="0"/>
                          <a:ea typeface="Helvetica" charset="0"/>
                          <a:cs typeface="Helvetica" charset="0"/>
                        </a:rPr>
                        <m:t>∪</m:t>
                      </m:r>
                      <m:r>
                        <a:rPr lang="en-US" sz="2800" b="0" i="1" smtClean="0">
                          <a:solidFill>
                            <a:srgbClr val="008F21"/>
                          </a:solidFill>
                          <a:latin typeface="Cambria Math" panose="02040503050406030204" pitchFamily="18" charset="0"/>
                          <a:ea typeface="Helvetica" charset="0"/>
                          <a:cs typeface="Helvetica" charset="0"/>
                        </a:rPr>
                        <m:t>𝐵</m:t>
                      </m:r>
                      <m:r>
                        <a:rPr lang="en-US" sz="2800" b="0" i="1" smtClean="0">
                          <a:solidFill>
                            <a:srgbClr val="008F21"/>
                          </a:solidFill>
                          <a:latin typeface="Cambria Math" panose="02040503050406030204" pitchFamily="18" charset="0"/>
                          <a:ea typeface="Helvetica" charset="0"/>
                          <a:cs typeface="Helvetica" charset="0"/>
                        </a:rPr>
                        <m:t>, </m:t>
                      </m:r>
                    </m:oMath>
                  </a14:m>
                  <a:r>
                    <a:rPr lang="en-US" sz="2800" dirty="0">
                      <a:solidFill>
                        <a:srgbClr val="008F21"/>
                      </a:solidFill>
                    </a:rPr>
                    <a:t>disjoint</a:t>
                  </a:r>
                </a:p>
              </p:txBody>
            </p:sp>
          </mc:Choice>
          <mc:Fallback xmlns="">
            <p:sp>
              <p:nvSpPr>
                <p:cNvPr id="31" name="Rectangle 30">
                  <a:extLst>
                    <a:ext uri="{FF2B5EF4-FFF2-40B4-BE49-F238E27FC236}">
                      <a16:creationId xmlns:a16="http://schemas.microsoft.com/office/drawing/2014/main" id="{C03E392E-E729-D143-B32B-1A3FA72D05B4}"/>
                    </a:ext>
                  </a:extLst>
                </p:cNvPr>
                <p:cNvSpPr>
                  <a:spLocks noRot="1" noChangeAspect="1" noMove="1" noResize="1" noEditPoints="1" noAdjustHandles="1" noChangeArrowheads="1" noChangeShapeType="1" noTextEdit="1"/>
                </p:cNvSpPr>
                <p:nvPr/>
              </p:nvSpPr>
              <p:spPr>
                <a:xfrm>
                  <a:off x="9197407" y="3458498"/>
                  <a:ext cx="2958630" cy="523220"/>
                </a:xfrm>
                <a:prstGeom prst="rect">
                  <a:avLst/>
                </a:prstGeom>
                <a:blipFill>
                  <a:blip r:embed="rId10"/>
                  <a:stretch>
                    <a:fillRect l="-1282" t="-11905" r="-2991" b="-3095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CA5531E-EB5E-A9FC-B53E-BDB987AFDDC2}"/>
                  </a:ext>
                </a:extLst>
              </p:cNvPr>
              <p:cNvSpPr txBox="1"/>
              <p:nvPr/>
            </p:nvSpPr>
            <p:spPr>
              <a:xfrm>
                <a:off x="184944" y="3845698"/>
                <a:ext cx="10702947" cy="769441"/>
              </a:xfrm>
              <a:prstGeom prst="rect">
                <a:avLst/>
              </a:prstGeom>
              <a:noFill/>
            </p:spPr>
            <p:txBody>
              <a:bodyPr wrap="square" rtlCol="0">
                <a:spAutoFit/>
              </a:bodyPr>
              <a:lstStyle/>
              <a:p>
                <a:r>
                  <a:rPr lang="en-US" sz="4400" b="0" dirty="0">
                    <a:solidFill>
                      <a:srgbClr val="C00000"/>
                    </a:solidFill>
                    <a:latin typeface="Candara" panose="020E0502030303020204" pitchFamily="34" charset="0"/>
                    <a:ea typeface="Helvetica" charset="0"/>
                    <a:cs typeface="Helvetica" charset="0"/>
                  </a:rPr>
                  <a:t>S: </a:t>
                </a:r>
                <a:r>
                  <a:rPr lang="en-US" sz="2800" b="0" dirty="0">
                    <a:solidFill>
                      <a:srgbClr val="C00000"/>
                    </a:solidFill>
                    <a:latin typeface="Candara" panose="020E0502030303020204" pitchFamily="34" charset="0"/>
                    <a:ea typeface="Helvetica" charset="0"/>
                    <a:cs typeface="Helvetica" charset="0"/>
                  </a:rPr>
                  <a:t>the set of size k subsets of [n] = {1, 2,., n} </a:t>
                </a:r>
                <a:r>
                  <a:rPr lang="en-US" sz="2800" b="0" dirty="0">
                    <a:solidFill>
                      <a:srgbClr val="C00000"/>
                    </a:solidFill>
                    <a:latin typeface="Candara" panose="020E0502030303020204" pitchFamily="34" charset="0"/>
                    <a:ea typeface="Helvetica" charset="0"/>
                    <a:cs typeface="Helvetica" charset="0"/>
                    <a:sym typeface="Wingdings" pitchFamily="2" charset="2"/>
                  </a:rPr>
                  <a:t> |S| =  </a:t>
                </a:r>
                <a14:m>
                  <m:oMath xmlns:m="http://schemas.openxmlformats.org/officeDocument/2006/math">
                    <m:d>
                      <m:dPr>
                        <m:ctrlPr>
                          <a:rPr lang="en-US" sz="2800" i="1">
                            <a:solidFill>
                              <a:srgbClr val="C00000"/>
                            </a:solidFill>
                            <a:latin typeface="Cambria Math" panose="02040503050406030204" pitchFamily="18" charset="0"/>
                            <a:ea typeface="Helvetica" charset="0"/>
                            <a:cs typeface="Helvetica" charset="0"/>
                          </a:rPr>
                        </m:ctrlPr>
                      </m:dPr>
                      <m:e>
                        <m:f>
                          <m:fPr>
                            <m:type m:val="noBar"/>
                            <m:ctrlPr>
                              <a:rPr lang="en-US" sz="2800" i="1">
                                <a:solidFill>
                                  <a:srgbClr val="C00000"/>
                                </a:solidFill>
                                <a:latin typeface="Cambria Math" panose="02040503050406030204" pitchFamily="18" charset="0"/>
                                <a:ea typeface="Helvetica" charset="0"/>
                                <a:cs typeface="Helvetica" charset="0"/>
                              </a:rPr>
                            </m:ctrlPr>
                          </m:fPr>
                          <m:num>
                            <m:r>
                              <a:rPr lang="en-US" sz="2800">
                                <a:solidFill>
                                  <a:srgbClr val="C00000"/>
                                </a:solidFill>
                                <a:latin typeface="Cambria Math" panose="02040503050406030204" pitchFamily="18" charset="0"/>
                                <a:ea typeface="Helvetica" charset="0"/>
                                <a:cs typeface="Helvetica" charset="0"/>
                              </a:rPr>
                              <m:t>𝑛</m:t>
                            </m:r>
                          </m:num>
                          <m:den>
                            <m:r>
                              <a:rPr lang="en-US" sz="2800">
                                <a:solidFill>
                                  <a:srgbClr val="C00000"/>
                                </a:solidFill>
                                <a:latin typeface="Cambria Math" panose="02040503050406030204" pitchFamily="18" charset="0"/>
                                <a:ea typeface="Helvetica" charset="0"/>
                                <a:cs typeface="Helvetica" charset="0"/>
                              </a:rPr>
                              <m:t>𝑘</m:t>
                            </m:r>
                          </m:den>
                        </m:f>
                      </m:e>
                    </m:d>
                  </m:oMath>
                </a14:m>
                <a:endParaRPr lang="en-US" sz="2800" dirty="0">
                  <a:solidFill>
                    <a:srgbClr val="C00000"/>
                  </a:solidFill>
                  <a:latin typeface="Cambria Math" panose="02040503050406030204" pitchFamily="18" charset="0"/>
                  <a:ea typeface="Helvetica" charset="0"/>
                  <a:cs typeface="Helvetica" charset="0"/>
                </a:endParaRPr>
              </a:p>
            </p:txBody>
          </p:sp>
        </mc:Choice>
        <mc:Fallback xmlns="">
          <p:sp>
            <p:nvSpPr>
              <p:cNvPr id="22" name="TextBox 21">
                <a:extLst>
                  <a:ext uri="{FF2B5EF4-FFF2-40B4-BE49-F238E27FC236}">
                    <a16:creationId xmlns:a16="http://schemas.microsoft.com/office/drawing/2014/main" id="{FC8B70BC-E19D-BA42-B970-86C3A27C5812}"/>
                  </a:ext>
                </a:extLst>
              </p:cNvPr>
              <p:cNvSpPr txBox="1">
                <a:spLocks noRot="1" noChangeAspect="1" noMove="1" noResize="1" noEditPoints="1" noAdjustHandles="1" noChangeArrowheads="1" noChangeShapeType="1" noTextEdit="1"/>
              </p:cNvSpPr>
              <p:nvPr/>
            </p:nvSpPr>
            <p:spPr>
              <a:xfrm>
                <a:off x="184944" y="3845698"/>
                <a:ext cx="10702947" cy="769441"/>
              </a:xfrm>
              <a:prstGeom prst="rect">
                <a:avLst/>
              </a:prstGeom>
              <a:blipFill>
                <a:blip r:embed="rId11"/>
                <a:stretch>
                  <a:fillRect l="-2251" t="-16129" b="-35484"/>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C113F55B-0F01-8C96-9E4E-B742552A3AD9}"/>
              </a:ext>
            </a:extLst>
          </p:cNvPr>
          <p:cNvSpPr/>
          <p:nvPr/>
        </p:nvSpPr>
        <p:spPr>
          <a:xfrm>
            <a:off x="169521" y="5168959"/>
            <a:ext cx="7430239"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A</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a:t>
            </a:r>
            <a:r>
              <a:rPr lang="en-US" sz="2800" i="1" dirty="0">
                <a:solidFill>
                  <a:srgbClr val="0432FF"/>
                </a:solidFill>
                <a:latin typeface="Candara" panose="020E0502030303020204" pitchFamily="34" charset="0"/>
                <a:ea typeface="Helvetica" charset="0"/>
                <a:cs typeface="Helvetica" charset="0"/>
              </a:rPr>
              <a:t>n</a:t>
            </a:r>
            <a:r>
              <a:rPr lang="en-US" sz="2800" dirty="0">
                <a:solidFill>
                  <a:srgbClr val="0432FF"/>
                </a:solidFill>
                <a:latin typeface="Candara" panose="020E0502030303020204" pitchFamily="34" charset="0"/>
                <a:ea typeface="Helvetica" charset="0"/>
                <a:cs typeface="Helvetica" charset="0"/>
              </a:rPr>
              <a:t>] that contain n.</a:t>
            </a:r>
            <a:endParaRPr lang="en-US" sz="2400" dirty="0"/>
          </a:p>
        </p:txBody>
      </p:sp>
      <p:sp>
        <p:nvSpPr>
          <p:cNvPr id="30" name="Rectangle 29">
            <a:extLst>
              <a:ext uri="{FF2B5EF4-FFF2-40B4-BE49-F238E27FC236}">
                <a16:creationId xmlns:a16="http://schemas.microsoft.com/office/drawing/2014/main" id="{6C98D5B5-BAAD-4F12-189D-F046EEA2040E}"/>
              </a:ext>
            </a:extLst>
          </p:cNvPr>
          <p:cNvSpPr/>
          <p:nvPr/>
        </p:nvSpPr>
        <p:spPr>
          <a:xfrm>
            <a:off x="184944" y="5714036"/>
            <a:ext cx="8645315"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B</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[n] that do NOT contain n.</a:t>
            </a:r>
            <a:endParaRPr lang="en-US" sz="2800"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997A75B-6F67-BFCA-A6BA-2CBCC576FAE7}"/>
                  </a:ext>
                </a:extLst>
              </p:cNvPr>
              <p:cNvSpPr txBox="1"/>
              <p:nvPr/>
            </p:nvSpPr>
            <p:spPr>
              <a:xfrm>
                <a:off x="9483865" y="5488702"/>
                <a:ext cx="2523191" cy="984885"/>
              </a:xfrm>
              <a:prstGeom prst="rect">
                <a:avLst/>
              </a:prstGeom>
              <a:noFill/>
              <a:ln>
                <a:solidFill>
                  <a:srgbClr val="036A18"/>
                </a:solidFill>
                <a:prstDash val="dash"/>
              </a:ln>
            </p:spPr>
            <p:txBody>
              <a:bodyPr wrap="none" lIns="182880" tIns="182880" rIns="182880" bIns="182880" rtlCol="0">
                <a:spAutoFit/>
              </a:bodyPr>
              <a:lstStyle/>
              <a:p>
                <a:pPr algn="ctr"/>
                <a:r>
                  <a:rPr lang="en-US" sz="2000" b="1" dirty="0">
                    <a:solidFill>
                      <a:srgbClr val="036A18"/>
                    </a:solidFill>
                    <a:ea typeface="Helvetica" charset="0"/>
                    <a:cs typeface="Helvetica" charset="0"/>
                  </a:rPr>
                  <a:t>Sum rule:</a:t>
                </a:r>
                <a:endParaRPr lang="en-US" sz="2000" i="1" dirty="0">
                  <a:solidFill>
                    <a:schemeClr val="tx2">
                      <a:lumMod val="60000"/>
                      <a:lumOff val="40000"/>
                    </a:schemeClr>
                  </a:solidFill>
                  <a:ea typeface="Helvetica" charset="0"/>
                  <a:cs typeface="Helvetica" charset="0"/>
                </a:endParaRPr>
              </a:p>
              <a:p>
                <a:pPr algn="ctr"/>
                <a:r>
                  <a:rPr lang="en-US" sz="2000" b="0" i="1" dirty="0">
                    <a:solidFill>
                      <a:srgbClr val="0070C0"/>
                    </a:solidFill>
                    <a:ea typeface="Helvetica" charset="0"/>
                    <a:cs typeface="Helvetica" charset="0"/>
                  </a:rPr>
                  <a:t> </a:t>
                </a:r>
                <a14:m>
                  <m:oMath xmlns:m="http://schemas.openxmlformats.org/officeDocument/2006/math">
                    <m:d>
                      <m:dPr>
                        <m:begChr m:val="|"/>
                        <m:endChr m:val="|"/>
                        <m:ctrlPr>
                          <a:rPr lang="en-US" sz="2000" b="0" i="1" smtClean="0">
                            <a:solidFill>
                              <a:srgbClr val="0070C0"/>
                            </a:solidFill>
                            <a:latin typeface="Cambria Math" panose="02040503050406030204" pitchFamily="18" charset="0"/>
                            <a:ea typeface="Helvetica" charset="0"/>
                            <a:cs typeface="Helvetica" charset="0"/>
                          </a:rPr>
                        </m:ctrlPr>
                      </m:dPr>
                      <m:e>
                        <m:r>
                          <a:rPr lang="en-US" sz="2000" b="0" i="1" smtClean="0">
                            <a:solidFill>
                              <a:srgbClr val="0070C0"/>
                            </a:solidFill>
                            <a:latin typeface="Cambria Math" panose="02040503050406030204" pitchFamily="18" charset="0"/>
                            <a:ea typeface="Helvetica" charset="0"/>
                            <a:cs typeface="Helvetica" charset="0"/>
                          </a:rPr>
                          <m:t>𝐴</m:t>
                        </m:r>
                        <m:r>
                          <a:rPr lang="en-US" sz="2000" b="0" i="1" smtClean="0">
                            <a:solidFill>
                              <a:srgbClr val="0070C0"/>
                            </a:solidFill>
                            <a:latin typeface="Cambria Math" panose="02040503050406030204" pitchFamily="18" charset="0"/>
                            <a:ea typeface="Helvetica" charset="0"/>
                            <a:cs typeface="Helvetica" charset="0"/>
                          </a:rPr>
                          <m:t>∪</m:t>
                        </m:r>
                        <m:r>
                          <a:rPr lang="en-US" sz="2000" b="0" i="1" smtClean="0">
                            <a:solidFill>
                              <a:srgbClr val="0070C0"/>
                            </a:solidFill>
                            <a:latin typeface="Cambria Math" panose="02040503050406030204" pitchFamily="18" charset="0"/>
                            <a:ea typeface="Helvetica" charset="0"/>
                            <a:cs typeface="Helvetica" charset="0"/>
                          </a:rPr>
                          <m:t>𝐵</m:t>
                        </m:r>
                      </m:e>
                    </m:d>
                    <m:r>
                      <a:rPr lang="en-US" sz="2000" b="0" i="1" smtClean="0">
                        <a:solidFill>
                          <a:srgbClr val="0070C0"/>
                        </a:solidFill>
                        <a:latin typeface="Cambria Math" panose="02040503050406030204" pitchFamily="18" charset="0"/>
                        <a:ea typeface="Helvetica" charset="0"/>
                        <a:cs typeface="Helvetica" charset="0"/>
                      </a:rPr>
                      <m:t>=</m:t>
                    </m:r>
                    <m:d>
                      <m:dPr>
                        <m:begChr m:val="|"/>
                        <m:endChr m:val="|"/>
                        <m:ctrlPr>
                          <a:rPr lang="en-US" sz="2000" b="0" i="1" smtClean="0">
                            <a:solidFill>
                              <a:srgbClr val="0070C0"/>
                            </a:solidFill>
                            <a:latin typeface="Cambria Math" panose="02040503050406030204" pitchFamily="18" charset="0"/>
                            <a:ea typeface="Helvetica" charset="0"/>
                            <a:cs typeface="Helvetica" charset="0"/>
                          </a:rPr>
                        </m:ctrlPr>
                      </m:dPr>
                      <m:e>
                        <m:r>
                          <a:rPr lang="en-US" sz="2000" b="0" i="1" smtClean="0">
                            <a:solidFill>
                              <a:srgbClr val="0070C0"/>
                            </a:solidFill>
                            <a:latin typeface="Cambria Math" panose="02040503050406030204" pitchFamily="18" charset="0"/>
                            <a:ea typeface="Helvetica" charset="0"/>
                            <a:cs typeface="Helvetica" charset="0"/>
                          </a:rPr>
                          <m:t>𝐴</m:t>
                        </m:r>
                      </m:e>
                    </m:d>
                    <m:r>
                      <a:rPr lang="en-US" sz="2000" b="0" i="1" smtClean="0">
                        <a:solidFill>
                          <a:srgbClr val="0070C0"/>
                        </a:solidFill>
                        <a:latin typeface="Cambria Math" panose="02040503050406030204" pitchFamily="18" charset="0"/>
                        <a:ea typeface="Helvetica" charset="0"/>
                        <a:cs typeface="Helvetica" charset="0"/>
                      </a:rPr>
                      <m:t>+</m:t>
                    </m:r>
                    <m:d>
                      <m:dPr>
                        <m:begChr m:val="|"/>
                        <m:endChr m:val="|"/>
                        <m:ctrlPr>
                          <a:rPr lang="en-US" sz="2000" b="0" i="1" smtClean="0">
                            <a:solidFill>
                              <a:srgbClr val="0070C0"/>
                            </a:solidFill>
                            <a:latin typeface="Cambria Math" panose="02040503050406030204" pitchFamily="18" charset="0"/>
                            <a:ea typeface="Helvetica" charset="0"/>
                            <a:cs typeface="Helvetica" charset="0"/>
                          </a:rPr>
                        </m:ctrlPr>
                      </m:dPr>
                      <m:e>
                        <m:r>
                          <a:rPr lang="en-US" sz="2000" b="0" i="1" smtClean="0">
                            <a:solidFill>
                              <a:srgbClr val="0070C0"/>
                            </a:solidFill>
                            <a:latin typeface="Cambria Math" panose="02040503050406030204" pitchFamily="18" charset="0"/>
                            <a:ea typeface="Helvetica" charset="0"/>
                            <a:cs typeface="Helvetica" charset="0"/>
                          </a:rPr>
                          <m:t>𝐵</m:t>
                        </m:r>
                      </m:e>
                    </m:d>
                  </m:oMath>
                </a14:m>
                <a:endParaRPr lang="en-US" sz="2000" b="0" i="1" dirty="0" err="1">
                  <a:solidFill>
                    <a:srgbClr val="0070C0"/>
                  </a:solidFill>
                  <a:latin typeface="Candara" panose="020E0502030303020204" pitchFamily="34" charset="0"/>
                  <a:ea typeface="Helvetica" charset="0"/>
                  <a:cs typeface="Helvetica" charset="0"/>
                </a:endParaRPr>
              </a:p>
            </p:txBody>
          </p:sp>
        </mc:Choice>
        <mc:Fallback xmlns="">
          <p:sp>
            <p:nvSpPr>
              <p:cNvPr id="24" name="TextBox 23">
                <a:extLst>
                  <a:ext uri="{FF2B5EF4-FFF2-40B4-BE49-F238E27FC236}">
                    <a16:creationId xmlns:a16="http://schemas.microsoft.com/office/drawing/2014/main" id="{BE2E9AF3-7368-A940-8CB3-394946549807}"/>
                  </a:ext>
                </a:extLst>
              </p:cNvPr>
              <p:cNvSpPr txBox="1">
                <a:spLocks noRot="1" noChangeAspect="1" noMove="1" noResize="1" noEditPoints="1" noAdjustHandles="1" noChangeArrowheads="1" noChangeShapeType="1" noTextEdit="1"/>
              </p:cNvSpPr>
              <p:nvPr/>
            </p:nvSpPr>
            <p:spPr>
              <a:xfrm>
                <a:off x="9483865" y="5488702"/>
                <a:ext cx="2523191" cy="984885"/>
              </a:xfrm>
              <a:prstGeom prst="rect">
                <a:avLst/>
              </a:prstGeom>
              <a:blipFill>
                <a:blip r:embed="rId17"/>
                <a:stretch>
                  <a:fillRect/>
                </a:stretch>
              </a:blipFill>
              <a:ln>
                <a:solidFill>
                  <a:srgbClr val="036A18"/>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52508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DBCEF0E-0DC4-9777-0C84-355F4414B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744E5-7121-F641-6630-59F48728A1A4}"/>
              </a:ext>
            </a:extLst>
          </p:cNvPr>
          <p:cNvSpPr>
            <a:spLocks noGrp="1"/>
          </p:cNvSpPr>
          <p:nvPr>
            <p:ph type="title"/>
          </p:nvPr>
        </p:nvSpPr>
        <p:spPr/>
        <p:txBody>
          <a:bodyPr/>
          <a:lstStyle/>
          <a:p>
            <a:r>
              <a:rPr lang="en-US" dirty="0"/>
              <a:t>Fact 2 – Binomial Identity – combinatorial proof</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FC5B38-4BB6-0FCB-DE3E-30BC69FE3892}"/>
                  </a:ext>
                </a:extLst>
              </p:cNvPr>
              <p:cNvSpPr txBox="1"/>
              <p:nvPr/>
            </p:nvSpPr>
            <p:spPr>
              <a:xfrm>
                <a:off x="609600" y="1152940"/>
                <a:ext cx="6432338" cy="1185774"/>
              </a:xfrm>
              <a:prstGeom prst="rect">
                <a:avLst/>
              </a:prstGeom>
              <a:noFill/>
              <a:ln>
                <a:solidFill>
                  <a:srgbClr val="036A18"/>
                </a:solidFill>
                <a:prstDash val="dash"/>
              </a:ln>
            </p:spPr>
            <p:txBody>
              <a:bodyPr wrap="none" lIns="182880" tIns="182880" rIns="182880" bIns="182880" rtlCol="0">
                <a:spAutoFit/>
              </a:bodyPr>
              <a:lstStyle/>
              <a:p>
                <a:pPr algn="ctr"/>
                <a:r>
                  <a:rPr lang="en-US" sz="4400" b="1" dirty="0">
                    <a:solidFill>
                      <a:srgbClr val="036A18"/>
                    </a:solidFill>
                    <a:ea typeface="Helvetica" charset="0"/>
                    <a:cs typeface="Helvetica" charset="0"/>
                  </a:rPr>
                  <a:t>Fact.</a:t>
                </a:r>
                <a:r>
                  <a:rPr lang="en-US" sz="4400" b="0" i="1" dirty="0">
                    <a:solidFill>
                      <a:srgbClr val="0070C0"/>
                    </a:solidFill>
                    <a:ea typeface="Helvetica" charset="0"/>
                    <a:cs typeface="Helvetica" charset="0"/>
                  </a:rPr>
                  <a:t> </a:t>
                </a:r>
                <a14:m>
                  <m:oMath xmlns:m="http://schemas.openxmlformats.org/officeDocument/2006/math">
                    <m:d>
                      <m:dPr>
                        <m:ctrlPr>
                          <a:rPr lang="en-US" sz="4400" b="0" i="1" smtClean="0">
                            <a:solidFill>
                              <a:srgbClr val="0070C0"/>
                            </a:solidFill>
                            <a:latin typeface="Cambria Math" panose="02040503050406030204" pitchFamily="18" charset="0"/>
                            <a:ea typeface="Helvetica" charset="0"/>
                            <a:cs typeface="Helvetica" charset="0"/>
                          </a:rPr>
                        </m:ctrlPr>
                      </m:dPr>
                      <m:e>
                        <m:f>
                          <m:fPr>
                            <m:type m:val="noBar"/>
                            <m:ctrlPr>
                              <a:rPr lang="en-US" sz="4400" b="0" i="1" smtClean="0">
                                <a:solidFill>
                                  <a:srgbClr val="0070C0"/>
                                </a:solidFill>
                                <a:latin typeface="Cambria Math" panose="02040503050406030204" pitchFamily="18" charset="0"/>
                                <a:ea typeface="Helvetica" charset="0"/>
                                <a:cs typeface="Helvetica" charset="0"/>
                              </a:rPr>
                            </m:ctrlPr>
                          </m:fPr>
                          <m:num>
                            <m:r>
                              <a:rPr lang="en-US" sz="4400" b="0" i="1" smtClean="0">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𝑘</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r>
                              <a:rPr lang="en-US" sz="4400" b="0" i="1" smtClean="0">
                                <a:solidFill>
                                  <a:srgbClr val="0070C0"/>
                                </a:solidFill>
                                <a:latin typeface="Cambria Math" panose="02040503050406030204" pitchFamily="18" charset="0"/>
                                <a:ea typeface="Helvetica" charset="0"/>
                                <a:cs typeface="Helvetica" charset="0"/>
                              </a:rPr>
                              <m:t>−1</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den>
                        </m:f>
                      </m:e>
                    </m:d>
                  </m:oMath>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D8A8F844-65E9-4144-A0B8-8BC01FF27784}"/>
                  </a:ext>
                </a:extLst>
              </p:cNvPr>
              <p:cNvSpPr txBox="1">
                <a:spLocks noRot="1" noChangeAspect="1" noMove="1" noResize="1" noEditPoints="1" noAdjustHandles="1" noChangeArrowheads="1" noChangeShapeType="1" noTextEdit="1"/>
              </p:cNvSpPr>
              <p:nvPr/>
            </p:nvSpPr>
            <p:spPr>
              <a:xfrm>
                <a:off x="609600" y="1152940"/>
                <a:ext cx="6432338" cy="1185774"/>
              </a:xfrm>
              <a:prstGeom prst="rect">
                <a:avLst/>
              </a:prstGeom>
              <a:blipFill>
                <a:blip r:embed="rId3"/>
                <a:stretch>
                  <a:fillRect l="-2170" b="-6316"/>
                </a:stretch>
              </a:blipFill>
              <a:ln>
                <a:solidFill>
                  <a:srgbClr val="036A18"/>
                </a:solidFill>
                <a:prstDash val="dash"/>
              </a:ln>
            </p:spPr>
            <p:txBody>
              <a:bodyPr/>
              <a:lstStyle/>
              <a:p>
                <a:r>
                  <a:rPr lang="en-US">
                    <a:noFill/>
                  </a:rPr>
                  <a:t> </a:t>
                </a:r>
              </a:p>
            </p:txBody>
          </p:sp>
        </mc:Fallback>
      </mc:AlternateContent>
      <p:grpSp>
        <p:nvGrpSpPr>
          <p:cNvPr id="7" name="Group 6" descr="Write |S| = n choose k&#10;describe the set S as the disjoint union of two sets, A and B, where |A| is n-1 choose k-1 and |B| = n-1 choose k">
            <a:extLst>
              <a:ext uri="{FF2B5EF4-FFF2-40B4-BE49-F238E27FC236}">
                <a16:creationId xmlns:a16="http://schemas.microsoft.com/office/drawing/2014/main" id="{63B9ACEF-D009-CE36-0308-6217A7DDA31D}"/>
              </a:ext>
            </a:extLst>
          </p:cNvPr>
          <p:cNvGrpSpPr/>
          <p:nvPr/>
        </p:nvGrpSpPr>
        <p:grpSpPr>
          <a:xfrm>
            <a:off x="1990057" y="2127978"/>
            <a:ext cx="5108292" cy="1099648"/>
            <a:chOff x="1990057" y="2127978"/>
            <a:chExt cx="5108292" cy="1099648"/>
          </a:xfrm>
        </p:grpSpPr>
        <p:sp>
          <p:nvSpPr>
            <p:cNvPr id="6" name="TextBox 5">
              <a:extLst>
                <a:ext uri="{FF2B5EF4-FFF2-40B4-BE49-F238E27FC236}">
                  <a16:creationId xmlns:a16="http://schemas.microsoft.com/office/drawing/2014/main" id="{A3655A67-4B4B-29EE-75B3-53F0A02F1E3F}"/>
                </a:ext>
              </a:extLst>
            </p:cNvPr>
            <p:cNvSpPr txBox="1"/>
            <p:nvPr/>
          </p:nvSpPr>
          <p:spPr>
            <a:xfrm>
              <a:off x="1990057" y="2581295"/>
              <a:ext cx="692332" cy="646331"/>
            </a:xfrm>
            <a:prstGeom prst="rect">
              <a:avLst/>
            </a:prstGeom>
            <a:noFill/>
          </p:spPr>
          <p:txBody>
            <a:bodyPr wrap="square" rtlCol="0">
              <a:spAutoFit/>
            </a:bodyPr>
            <a:lstStyle/>
            <a:p>
              <a:r>
                <a:rPr lang="en-US" sz="3600" b="0" dirty="0">
                  <a:solidFill>
                    <a:srgbClr val="FF0000"/>
                  </a:solidFill>
                  <a:latin typeface="Candara" panose="020E0502030303020204" pitchFamily="34" charset="0"/>
                  <a:ea typeface="Helvetica" charset="0"/>
                  <a:cs typeface="Helvetica" charset="0"/>
                </a:rPr>
                <a:t>|S|</a:t>
              </a:r>
            </a:p>
          </p:txBody>
        </p:sp>
        <p:cxnSp>
          <p:nvCxnSpPr>
            <p:cNvPr id="8" name="Straight Arrow Connector 7">
              <a:extLst>
                <a:ext uri="{FF2B5EF4-FFF2-40B4-BE49-F238E27FC236}">
                  <a16:creationId xmlns:a16="http://schemas.microsoft.com/office/drawing/2014/main" id="{6548E5A0-7C3E-EFE7-2460-124403F1AEBB}"/>
                </a:ext>
              </a:extLst>
            </p:cNvPr>
            <p:cNvCxnSpPr>
              <a:cxnSpLocks/>
            </p:cNvCxnSpPr>
            <p:nvPr/>
          </p:nvCxnSpPr>
          <p:spPr>
            <a:xfrm flipV="1">
              <a:off x="2387747" y="2223729"/>
              <a:ext cx="0" cy="3915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093D0D9-058E-FA8B-1812-FCD0098B1087}"/>
                </a:ext>
              </a:extLst>
            </p:cNvPr>
            <p:cNvCxnSpPr>
              <a:cxnSpLocks/>
            </p:cNvCxnSpPr>
            <p:nvPr/>
          </p:nvCxnSpPr>
          <p:spPr>
            <a:xfrm flipV="1">
              <a:off x="4199447" y="2127978"/>
              <a:ext cx="1" cy="417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C88F6B9-AEE1-A519-1E0E-11518D04E295}"/>
                    </a:ext>
                  </a:extLst>
                </p:cNvPr>
                <p:cNvSpPr txBox="1"/>
                <p:nvPr/>
              </p:nvSpPr>
              <p:spPr>
                <a:xfrm>
                  <a:off x="3452400" y="2581295"/>
                  <a:ext cx="154041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𝐴</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0C88F6B9-AEE1-A519-1E0E-11518D04E295}"/>
                    </a:ext>
                  </a:extLst>
                </p:cNvPr>
                <p:cNvSpPr txBox="1">
                  <a:spLocks noRot="1" noChangeAspect="1" noMove="1" noResize="1" noEditPoints="1" noAdjustHandles="1" noChangeArrowheads="1" noChangeShapeType="1" noTextEdit="1"/>
                </p:cNvSpPr>
                <p:nvPr/>
              </p:nvSpPr>
              <p:spPr>
                <a:xfrm>
                  <a:off x="3452400" y="2581295"/>
                  <a:ext cx="1540419" cy="646331"/>
                </a:xfrm>
                <a:prstGeom prst="rect">
                  <a:avLst/>
                </a:prstGeom>
                <a:blipFill>
                  <a:blip r:embed="rId4"/>
                  <a:stretch>
                    <a:fillRect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25A2E14-369F-F388-BA2F-A2F22566C62A}"/>
                    </a:ext>
                  </a:extLst>
                </p:cNvPr>
                <p:cNvSpPr txBox="1"/>
                <p:nvPr/>
              </p:nvSpPr>
              <p:spPr>
                <a:xfrm>
                  <a:off x="5305472" y="2581295"/>
                  <a:ext cx="179287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𝐵</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3" name="TextBox 12">
                  <a:extLst>
                    <a:ext uri="{FF2B5EF4-FFF2-40B4-BE49-F238E27FC236}">
                      <a16:creationId xmlns:a16="http://schemas.microsoft.com/office/drawing/2014/main" id="{425A2E14-369F-F388-BA2F-A2F22566C62A}"/>
                    </a:ext>
                  </a:extLst>
                </p:cNvPr>
                <p:cNvSpPr txBox="1">
                  <a:spLocks noRot="1" noChangeAspect="1" noMove="1" noResize="1" noEditPoints="1" noAdjustHandles="1" noChangeArrowheads="1" noChangeShapeType="1" noTextEdit="1"/>
                </p:cNvSpPr>
                <p:nvPr/>
              </p:nvSpPr>
              <p:spPr>
                <a:xfrm>
                  <a:off x="5305472" y="2581295"/>
                  <a:ext cx="1792877" cy="646331"/>
                </a:xfrm>
                <a:prstGeom prst="rect">
                  <a:avLst/>
                </a:prstGeom>
                <a:blipFill>
                  <a:blip r:embed="rId5"/>
                  <a:stretch>
                    <a:fillRect b="-2352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7F16E05C-C8C5-EB69-82DE-F1C167ACDC5D}"/>
                </a:ext>
              </a:extLst>
            </p:cNvPr>
            <p:cNvCxnSpPr>
              <a:cxnSpLocks/>
            </p:cNvCxnSpPr>
            <p:nvPr/>
          </p:nvCxnSpPr>
          <p:spPr>
            <a:xfrm flipV="1">
              <a:off x="6178746" y="2164298"/>
              <a:ext cx="1" cy="3798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6E8903F7-33C0-3F74-8157-BEB6F61B05C4}"/>
                    </a:ext>
                  </a:extLst>
                </p:cNvPr>
                <p:cNvSpPr/>
                <p:nvPr/>
              </p:nvSpPr>
              <p:spPr>
                <a:xfrm>
                  <a:off x="2914865"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26" name="Rectangle 25">
                  <a:extLst>
                    <a:ext uri="{FF2B5EF4-FFF2-40B4-BE49-F238E27FC236}">
                      <a16:creationId xmlns:a16="http://schemas.microsoft.com/office/drawing/2014/main" id="{6E8903F7-33C0-3F74-8157-BEB6F61B05C4}"/>
                    </a:ext>
                  </a:extLst>
                </p:cNvPr>
                <p:cNvSpPr>
                  <a:spLocks noRot="1" noChangeAspect="1" noMove="1" noResize="1" noEditPoints="1" noAdjustHandles="1" noChangeArrowheads="1" noChangeShapeType="1" noTextEdit="1"/>
                </p:cNvSpPr>
                <p:nvPr/>
              </p:nvSpPr>
              <p:spPr>
                <a:xfrm>
                  <a:off x="2914865" y="2581295"/>
                  <a:ext cx="63350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F948CDB0-34C3-3FEB-F728-6D9060A085F4}"/>
                    </a:ext>
                  </a:extLst>
                </p:cNvPr>
                <p:cNvSpPr/>
                <p:nvPr/>
              </p:nvSpPr>
              <p:spPr>
                <a:xfrm>
                  <a:off x="4896847"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45" name="Rectangle 44">
                  <a:extLst>
                    <a:ext uri="{FF2B5EF4-FFF2-40B4-BE49-F238E27FC236}">
                      <a16:creationId xmlns:a16="http://schemas.microsoft.com/office/drawing/2014/main" id="{F948CDB0-34C3-3FEB-F728-6D9060A085F4}"/>
                    </a:ext>
                  </a:extLst>
                </p:cNvPr>
                <p:cNvSpPr>
                  <a:spLocks noRot="1" noChangeAspect="1" noMove="1" noResize="1" noEditPoints="1" noAdjustHandles="1" noChangeArrowheads="1" noChangeShapeType="1" noTextEdit="1"/>
                </p:cNvSpPr>
                <p:nvPr/>
              </p:nvSpPr>
              <p:spPr>
                <a:xfrm>
                  <a:off x="4896847" y="2581295"/>
                  <a:ext cx="633507" cy="646331"/>
                </a:xfrm>
                <a:prstGeom prst="rect">
                  <a:avLst/>
                </a:prstGeom>
                <a:blipFill>
                  <a:blip r:embed="rId7"/>
                  <a:stretch>
                    <a:fillRect/>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97BBC0D9-C0CD-3B8A-622F-7FC5C0F18CEA}"/>
              </a:ext>
              <a:ext uri="{C183D7F6-B498-43B3-948B-1728B52AA6E4}">
                <adec:decorative xmlns:adec="http://schemas.microsoft.com/office/drawing/2017/decorative" val="1"/>
              </a:ext>
            </a:extLst>
          </p:cNvPr>
          <p:cNvGrpSpPr/>
          <p:nvPr/>
        </p:nvGrpSpPr>
        <p:grpSpPr>
          <a:xfrm>
            <a:off x="8853637" y="147249"/>
            <a:ext cx="3195655" cy="3389413"/>
            <a:chOff x="8960382" y="592305"/>
            <a:chExt cx="3195655" cy="3389413"/>
          </a:xfrm>
        </p:grpSpPr>
        <p:sp>
          <p:nvSpPr>
            <p:cNvPr id="29" name="Oval 28">
              <a:extLst>
                <a:ext uri="{FF2B5EF4-FFF2-40B4-BE49-F238E27FC236}">
                  <a16:creationId xmlns:a16="http://schemas.microsoft.com/office/drawing/2014/main" id="{1E9D42FE-D3C6-293E-57B6-9F5018F2264C}"/>
                </a:ext>
              </a:extLst>
            </p:cNvPr>
            <p:cNvSpPr/>
            <p:nvPr/>
          </p:nvSpPr>
          <p:spPr>
            <a:xfrm>
              <a:off x="8960382" y="592305"/>
              <a:ext cx="2825032" cy="282503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A75641D8-626A-A920-19A5-1DD01F01C555}"/>
                </a:ext>
              </a:extLst>
            </p:cNvPr>
            <p:cNvSpPr/>
            <p:nvPr/>
          </p:nvSpPr>
          <p:spPr>
            <a:xfrm>
              <a:off x="9658138" y="671235"/>
              <a:ext cx="1416150" cy="2726871"/>
            </a:xfrm>
            <a:custGeom>
              <a:avLst/>
              <a:gdLst>
                <a:gd name="connsiteX0" fmla="*/ 222921 w 1416150"/>
                <a:gd name="connsiteY0" fmla="*/ 0 h 2726871"/>
                <a:gd name="connsiteX1" fmla="*/ 271906 w 1416150"/>
                <a:gd name="connsiteY1" fmla="*/ 32657 h 2726871"/>
                <a:gd name="connsiteX2" fmla="*/ 974035 w 1416150"/>
                <a:gd name="connsiteY2" fmla="*/ 489857 h 2726871"/>
                <a:gd name="connsiteX3" fmla="*/ 271906 w 1416150"/>
                <a:gd name="connsiteY3" fmla="*/ 914400 h 2726871"/>
                <a:gd name="connsiteX4" fmla="*/ 1414906 w 1416150"/>
                <a:gd name="connsiteY4" fmla="*/ 1404257 h 2726871"/>
                <a:gd name="connsiteX5" fmla="*/ 10649 w 1416150"/>
                <a:gd name="connsiteY5" fmla="*/ 2057400 h 2726871"/>
                <a:gd name="connsiteX6" fmla="*/ 778092 w 1416150"/>
                <a:gd name="connsiteY6" fmla="*/ 2465614 h 2726871"/>
                <a:gd name="connsiteX7" fmla="*/ 941378 w 1416150"/>
                <a:gd name="connsiteY7" fmla="*/ 2726871 h 272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150" h="2726871">
                  <a:moveTo>
                    <a:pt x="222921" y="0"/>
                  </a:moveTo>
                  <a:lnTo>
                    <a:pt x="271906" y="32657"/>
                  </a:lnTo>
                  <a:cubicBezTo>
                    <a:pt x="397092" y="114300"/>
                    <a:pt x="974035" y="342900"/>
                    <a:pt x="974035" y="489857"/>
                  </a:cubicBezTo>
                  <a:cubicBezTo>
                    <a:pt x="974035" y="636814"/>
                    <a:pt x="198428" y="762000"/>
                    <a:pt x="271906" y="914400"/>
                  </a:cubicBezTo>
                  <a:cubicBezTo>
                    <a:pt x="345384" y="1066800"/>
                    <a:pt x="1458449" y="1213757"/>
                    <a:pt x="1414906" y="1404257"/>
                  </a:cubicBezTo>
                  <a:cubicBezTo>
                    <a:pt x="1371363" y="1594757"/>
                    <a:pt x="116785" y="1880507"/>
                    <a:pt x="10649" y="2057400"/>
                  </a:cubicBezTo>
                  <a:cubicBezTo>
                    <a:pt x="-95487" y="2234293"/>
                    <a:pt x="622971" y="2354036"/>
                    <a:pt x="778092" y="2465614"/>
                  </a:cubicBezTo>
                  <a:cubicBezTo>
                    <a:pt x="933213" y="2577192"/>
                    <a:pt x="937295" y="2652031"/>
                    <a:pt x="941378" y="2726871"/>
                  </a:cubicBezTo>
                </a:path>
              </a:pathLst>
            </a:cu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7E5CFE77-DDA6-972C-9DC0-97269F645955}"/>
                    </a:ext>
                  </a:extLst>
                </p:cNvPr>
                <p:cNvSpPr/>
                <p:nvPr/>
              </p:nvSpPr>
              <p:spPr>
                <a:xfrm>
                  <a:off x="9298042" y="1665338"/>
                  <a:ext cx="5413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42" name="Rectangle 41">
                  <a:extLst>
                    <a:ext uri="{FF2B5EF4-FFF2-40B4-BE49-F238E27FC236}">
                      <a16:creationId xmlns:a16="http://schemas.microsoft.com/office/drawing/2014/main" id="{7E5CFE77-DDA6-972C-9DC0-97269F645955}"/>
                    </a:ext>
                  </a:extLst>
                </p:cNvPr>
                <p:cNvSpPr>
                  <a:spLocks noRot="1" noChangeAspect="1" noMove="1" noResize="1" noEditPoints="1" noAdjustHandles="1" noChangeArrowheads="1" noChangeShapeType="1" noTextEdit="1"/>
                </p:cNvSpPr>
                <p:nvPr/>
              </p:nvSpPr>
              <p:spPr>
                <a:xfrm>
                  <a:off x="9298042" y="1665338"/>
                  <a:ext cx="541367"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49B60356-60E1-BE1C-4D97-51ED12083204}"/>
                    </a:ext>
                  </a:extLst>
                </p:cNvPr>
                <p:cNvSpPr/>
                <p:nvPr/>
              </p:nvSpPr>
              <p:spPr>
                <a:xfrm>
                  <a:off x="10803604" y="1020666"/>
                  <a:ext cx="55797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ea typeface="Helvetica" charset="0"/>
                            <a:cs typeface="Helvetica" charset="0"/>
                          </a:rPr>
                          <m:t>𝐵</m:t>
                        </m:r>
                      </m:oMath>
                    </m:oMathPara>
                  </a14:m>
                  <a:endParaRPr lang="en-US" sz="3200" dirty="0">
                    <a:solidFill>
                      <a:srgbClr val="C00000"/>
                    </a:solidFill>
                  </a:endParaRPr>
                </a:p>
              </p:txBody>
            </p:sp>
          </mc:Choice>
          <mc:Fallback xmlns="">
            <p:sp>
              <p:nvSpPr>
                <p:cNvPr id="43" name="Rectangle 42">
                  <a:extLst>
                    <a:ext uri="{FF2B5EF4-FFF2-40B4-BE49-F238E27FC236}">
                      <a16:creationId xmlns:a16="http://schemas.microsoft.com/office/drawing/2014/main" id="{49B60356-60E1-BE1C-4D97-51ED12083204}"/>
                    </a:ext>
                  </a:extLst>
                </p:cNvPr>
                <p:cNvSpPr>
                  <a:spLocks noRot="1" noChangeAspect="1" noMove="1" noResize="1" noEditPoints="1" noAdjustHandles="1" noChangeArrowheads="1" noChangeShapeType="1" noTextEdit="1"/>
                </p:cNvSpPr>
                <p:nvPr/>
              </p:nvSpPr>
              <p:spPr>
                <a:xfrm>
                  <a:off x="10803604" y="1020666"/>
                  <a:ext cx="557973"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E70F871D-A1A2-4B61-EB5C-2968484FFF27}"/>
                    </a:ext>
                  </a:extLst>
                </p:cNvPr>
                <p:cNvSpPr/>
                <p:nvPr/>
              </p:nvSpPr>
              <p:spPr>
                <a:xfrm>
                  <a:off x="9197407" y="3458498"/>
                  <a:ext cx="2958630" cy="523220"/>
                </a:xfrm>
                <a:prstGeom prst="rect">
                  <a:avLst/>
                </a:prstGeom>
              </p:spPr>
              <p:txBody>
                <a:bodyPr wrap="none">
                  <a:spAutoFit/>
                </a:bodyPr>
                <a:lstStyle/>
                <a:p>
                  <a14:m>
                    <m:oMath xmlns:m="http://schemas.openxmlformats.org/officeDocument/2006/math">
                      <m:r>
                        <a:rPr lang="en-US" sz="2800" b="0" i="1" smtClean="0">
                          <a:solidFill>
                            <a:srgbClr val="008F21"/>
                          </a:solidFill>
                          <a:latin typeface="Cambria Math" panose="02040503050406030204" pitchFamily="18" charset="0"/>
                          <a:ea typeface="Helvetica" charset="0"/>
                          <a:cs typeface="Helvetica" charset="0"/>
                        </a:rPr>
                        <m:t>𝑆</m:t>
                      </m:r>
                      <m:r>
                        <a:rPr lang="en-US" sz="2800" b="0" i="1" smtClean="0">
                          <a:solidFill>
                            <a:srgbClr val="008F21"/>
                          </a:solidFill>
                          <a:latin typeface="Cambria Math" panose="02040503050406030204" pitchFamily="18" charset="0"/>
                          <a:ea typeface="Helvetica" charset="0"/>
                          <a:cs typeface="Helvetica" charset="0"/>
                        </a:rPr>
                        <m:t>=</m:t>
                      </m:r>
                      <m:r>
                        <a:rPr lang="en-US" sz="2800" i="1" smtClean="0">
                          <a:solidFill>
                            <a:srgbClr val="008F21"/>
                          </a:solidFill>
                          <a:latin typeface="Cambria Math" panose="02040503050406030204" pitchFamily="18" charset="0"/>
                          <a:ea typeface="Helvetica" charset="0"/>
                          <a:cs typeface="Helvetica" charset="0"/>
                        </a:rPr>
                        <m:t>𝐴</m:t>
                      </m:r>
                      <m:r>
                        <a:rPr lang="en-US" sz="2800" b="0" i="1" smtClean="0">
                          <a:solidFill>
                            <a:srgbClr val="008F21"/>
                          </a:solidFill>
                          <a:latin typeface="Cambria Math" panose="02040503050406030204" pitchFamily="18" charset="0"/>
                          <a:ea typeface="Helvetica" charset="0"/>
                          <a:cs typeface="Helvetica" charset="0"/>
                        </a:rPr>
                        <m:t>∪</m:t>
                      </m:r>
                      <m:r>
                        <a:rPr lang="en-US" sz="2800" b="0" i="1" smtClean="0">
                          <a:solidFill>
                            <a:srgbClr val="008F21"/>
                          </a:solidFill>
                          <a:latin typeface="Cambria Math" panose="02040503050406030204" pitchFamily="18" charset="0"/>
                          <a:ea typeface="Helvetica" charset="0"/>
                          <a:cs typeface="Helvetica" charset="0"/>
                        </a:rPr>
                        <m:t>𝐵</m:t>
                      </m:r>
                      <m:r>
                        <a:rPr lang="en-US" sz="2800" b="0" i="1" smtClean="0">
                          <a:solidFill>
                            <a:srgbClr val="008F21"/>
                          </a:solidFill>
                          <a:latin typeface="Cambria Math" panose="02040503050406030204" pitchFamily="18" charset="0"/>
                          <a:ea typeface="Helvetica" charset="0"/>
                          <a:cs typeface="Helvetica" charset="0"/>
                        </a:rPr>
                        <m:t>, </m:t>
                      </m:r>
                    </m:oMath>
                  </a14:m>
                  <a:r>
                    <a:rPr lang="en-US" sz="2800" dirty="0">
                      <a:solidFill>
                        <a:srgbClr val="008F21"/>
                      </a:solidFill>
                    </a:rPr>
                    <a:t>disjoint</a:t>
                  </a:r>
                </a:p>
              </p:txBody>
            </p:sp>
          </mc:Choice>
          <mc:Fallback xmlns="">
            <p:sp>
              <p:nvSpPr>
                <p:cNvPr id="31" name="Rectangle 30">
                  <a:extLst>
                    <a:ext uri="{FF2B5EF4-FFF2-40B4-BE49-F238E27FC236}">
                      <a16:creationId xmlns:a16="http://schemas.microsoft.com/office/drawing/2014/main" id="{E70F871D-A1A2-4B61-EB5C-2968484FFF27}"/>
                    </a:ext>
                  </a:extLst>
                </p:cNvPr>
                <p:cNvSpPr>
                  <a:spLocks noRot="1" noChangeAspect="1" noMove="1" noResize="1" noEditPoints="1" noAdjustHandles="1" noChangeArrowheads="1" noChangeShapeType="1" noTextEdit="1"/>
                </p:cNvSpPr>
                <p:nvPr/>
              </p:nvSpPr>
              <p:spPr>
                <a:xfrm>
                  <a:off x="9197407" y="3458498"/>
                  <a:ext cx="2958630" cy="523220"/>
                </a:xfrm>
                <a:prstGeom prst="rect">
                  <a:avLst/>
                </a:prstGeom>
                <a:blipFill>
                  <a:blip r:embed="rId10"/>
                  <a:stretch>
                    <a:fillRect l="-855" t="-11905" r="-3419" b="-28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AB68055-CA5A-50FA-986B-2C280AA8DFB5}"/>
                  </a:ext>
                </a:extLst>
              </p:cNvPr>
              <p:cNvSpPr txBox="1"/>
              <p:nvPr/>
            </p:nvSpPr>
            <p:spPr>
              <a:xfrm>
                <a:off x="184944" y="3845698"/>
                <a:ext cx="10702947" cy="769441"/>
              </a:xfrm>
              <a:prstGeom prst="rect">
                <a:avLst/>
              </a:prstGeom>
              <a:noFill/>
            </p:spPr>
            <p:txBody>
              <a:bodyPr wrap="square" rtlCol="0">
                <a:spAutoFit/>
              </a:bodyPr>
              <a:lstStyle/>
              <a:p>
                <a:r>
                  <a:rPr lang="en-US" sz="4400" b="0" dirty="0">
                    <a:solidFill>
                      <a:srgbClr val="C00000"/>
                    </a:solidFill>
                    <a:latin typeface="Candara" panose="020E0502030303020204" pitchFamily="34" charset="0"/>
                    <a:ea typeface="Helvetica" charset="0"/>
                    <a:cs typeface="Helvetica" charset="0"/>
                  </a:rPr>
                  <a:t>S: </a:t>
                </a:r>
                <a:r>
                  <a:rPr lang="en-US" sz="2800" b="0" dirty="0">
                    <a:solidFill>
                      <a:srgbClr val="C00000"/>
                    </a:solidFill>
                    <a:latin typeface="Candara" panose="020E0502030303020204" pitchFamily="34" charset="0"/>
                    <a:ea typeface="Helvetica" charset="0"/>
                    <a:cs typeface="Helvetica" charset="0"/>
                  </a:rPr>
                  <a:t>the set of size k subsets of [n] = {1, 2,., n} </a:t>
                </a:r>
                <a:r>
                  <a:rPr lang="en-US" sz="2800" b="0" dirty="0">
                    <a:solidFill>
                      <a:srgbClr val="C00000"/>
                    </a:solidFill>
                    <a:latin typeface="Candara" panose="020E0502030303020204" pitchFamily="34" charset="0"/>
                    <a:ea typeface="Helvetica" charset="0"/>
                    <a:cs typeface="Helvetica" charset="0"/>
                    <a:sym typeface="Wingdings" pitchFamily="2" charset="2"/>
                  </a:rPr>
                  <a:t> |S| =  </a:t>
                </a:r>
                <a14:m>
                  <m:oMath xmlns:m="http://schemas.openxmlformats.org/officeDocument/2006/math">
                    <m:d>
                      <m:dPr>
                        <m:ctrlPr>
                          <a:rPr lang="en-US" sz="2800" i="1">
                            <a:solidFill>
                              <a:srgbClr val="C00000"/>
                            </a:solidFill>
                            <a:latin typeface="Cambria Math" panose="02040503050406030204" pitchFamily="18" charset="0"/>
                            <a:ea typeface="Helvetica" charset="0"/>
                            <a:cs typeface="Helvetica" charset="0"/>
                          </a:rPr>
                        </m:ctrlPr>
                      </m:dPr>
                      <m:e>
                        <m:f>
                          <m:fPr>
                            <m:type m:val="noBar"/>
                            <m:ctrlPr>
                              <a:rPr lang="en-US" sz="2800" i="1">
                                <a:solidFill>
                                  <a:srgbClr val="C00000"/>
                                </a:solidFill>
                                <a:latin typeface="Cambria Math" panose="02040503050406030204" pitchFamily="18" charset="0"/>
                                <a:ea typeface="Helvetica" charset="0"/>
                                <a:cs typeface="Helvetica" charset="0"/>
                              </a:rPr>
                            </m:ctrlPr>
                          </m:fPr>
                          <m:num>
                            <m:r>
                              <a:rPr lang="en-US" sz="2800">
                                <a:solidFill>
                                  <a:srgbClr val="C00000"/>
                                </a:solidFill>
                                <a:latin typeface="Cambria Math" panose="02040503050406030204" pitchFamily="18" charset="0"/>
                                <a:ea typeface="Helvetica" charset="0"/>
                                <a:cs typeface="Helvetica" charset="0"/>
                              </a:rPr>
                              <m:t>𝑛</m:t>
                            </m:r>
                          </m:num>
                          <m:den>
                            <m:r>
                              <a:rPr lang="en-US" sz="2800">
                                <a:solidFill>
                                  <a:srgbClr val="C00000"/>
                                </a:solidFill>
                                <a:latin typeface="Cambria Math" panose="02040503050406030204" pitchFamily="18" charset="0"/>
                                <a:ea typeface="Helvetica" charset="0"/>
                                <a:cs typeface="Helvetica" charset="0"/>
                              </a:rPr>
                              <m:t>𝑘</m:t>
                            </m:r>
                          </m:den>
                        </m:f>
                      </m:e>
                    </m:d>
                  </m:oMath>
                </a14:m>
                <a:endParaRPr lang="en-US" sz="2800" dirty="0">
                  <a:solidFill>
                    <a:srgbClr val="C00000"/>
                  </a:solidFill>
                  <a:latin typeface="Cambria Math" panose="02040503050406030204" pitchFamily="18" charset="0"/>
                  <a:ea typeface="Helvetica" charset="0"/>
                  <a:cs typeface="Helvetica" charset="0"/>
                </a:endParaRPr>
              </a:p>
            </p:txBody>
          </p:sp>
        </mc:Choice>
        <mc:Fallback xmlns="">
          <p:sp>
            <p:nvSpPr>
              <p:cNvPr id="22" name="TextBox 21">
                <a:extLst>
                  <a:ext uri="{FF2B5EF4-FFF2-40B4-BE49-F238E27FC236}">
                    <a16:creationId xmlns:a16="http://schemas.microsoft.com/office/drawing/2014/main" id="{7AB68055-CA5A-50FA-986B-2C280AA8DFB5}"/>
                  </a:ext>
                </a:extLst>
              </p:cNvPr>
              <p:cNvSpPr txBox="1">
                <a:spLocks noRot="1" noChangeAspect="1" noMove="1" noResize="1" noEditPoints="1" noAdjustHandles="1" noChangeArrowheads="1" noChangeShapeType="1" noTextEdit="1"/>
              </p:cNvSpPr>
              <p:nvPr/>
            </p:nvSpPr>
            <p:spPr>
              <a:xfrm>
                <a:off x="184944" y="3845698"/>
                <a:ext cx="10702947" cy="769441"/>
              </a:xfrm>
              <a:prstGeom prst="rect">
                <a:avLst/>
              </a:prstGeom>
              <a:blipFill>
                <a:blip r:embed="rId11"/>
                <a:stretch>
                  <a:fillRect l="-2251" t="-16129" b="-35484"/>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6A38E893-72D3-4E56-8BB5-37E46ADE102E}"/>
              </a:ext>
            </a:extLst>
          </p:cNvPr>
          <p:cNvSpPr/>
          <p:nvPr/>
        </p:nvSpPr>
        <p:spPr>
          <a:xfrm>
            <a:off x="169521" y="5168959"/>
            <a:ext cx="7430239"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A</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a:t>
            </a:r>
            <a:r>
              <a:rPr lang="en-US" sz="2800" i="1" dirty="0">
                <a:solidFill>
                  <a:srgbClr val="0432FF"/>
                </a:solidFill>
                <a:latin typeface="Candara" panose="020E0502030303020204" pitchFamily="34" charset="0"/>
                <a:ea typeface="Helvetica" charset="0"/>
                <a:cs typeface="Helvetica" charset="0"/>
              </a:rPr>
              <a:t>n</a:t>
            </a:r>
            <a:r>
              <a:rPr lang="en-US" sz="2800" dirty="0">
                <a:solidFill>
                  <a:srgbClr val="0432FF"/>
                </a:solidFill>
                <a:latin typeface="Candara" panose="020E0502030303020204" pitchFamily="34" charset="0"/>
                <a:ea typeface="Helvetica" charset="0"/>
                <a:cs typeface="Helvetica" charset="0"/>
              </a:rPr>
              <a:t>] that contain n.</a:t>
            </a:r>
            <a:endParaRPr lang="en-US" sz="2400" dirty="0"/>
          </a:p>
        </p:txBody>
      </p:sp>
      <p:sp>
        <p:nvSpPr>
          <p:cNvPr id="30" name="Rectangle 29">
            <a:extLst>
              <a:ext uri="{FF2B5EF4-FFF2-40B4-BE49-F238E27FC236}">
                <a16:creationId xmlns:a16="http://schemas.microsoft.com/office/drawing/2014/main" id="{71F2FE15-E98C-C813-6C5C-8A434742ABDB}"/>
              </a:ext>
            </a:extLst>
          </p:cNvPr>
          <p:cNvSpPr/>
          <p:nvPr/>
        </p:nvSpPr>
        <p:spPr>
          <a:xfrm>
            <a:off x="184944" y="5714036"/>
            <a:ext cx="8645315"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B</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[n] that do NOT contain n.</a:t>
            </a:r>
            <a:endParaRPr lang="en-US" sz="2800" dirty="0"/>
          </a:p>
        </p:txBody>
      </p:sp>
      <p:cxnSp>
        <p:nvCxnSpPr>
          <p:cNvPr id="11" name="Straight Arrow Connector 10">
            <a:extLst>
              <a:ext uri="{FF2B5EF4-FFF2-40B4-BE49-F238E27FC236}">
                <a16:creationId xmlns:a16="http://schemas.microsoft.com/office/drawing/2014/main" id="{83FBF9AE-F295-52DA-CF8C-7C18C03BE899}"/>
              </a:ext>
              <a:ext uri="{C183D7F6-B498-43B3-948B-1728B52AA6E4}">
                <adec:decorative xmlns:adec="http://schemas.microsoft.com/office/drawing/2017/decorative" val="1"/>
              </a:ext>
            </a:extLst>
          </p:cNvPr>
          <p:cNvCxnSpPr>
            <a:cxnSpLocks/>
            <a:endCxn id="15" idx="1"/>
          </p:cNvCxnSpPr>
          <p:nvPr/>
        </p:nvCxnSpPr>
        <p:spPr>
          <a:xfrm flipV="1">
            <a:off x="7098349" y="4965964"/>
            <a:ext cx="641754" cy="384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E1E71A9-151F-63EB-7169-03295109601E}"/>
              </a:ext>
            </a:extLst>
          </p:cNvPr>
          <p:cNvSpPr txBox="1"/>
          <p:nvPr/>
        </p:nvSpPr>
        <p:spPr>
          <a:xfrm>
            <a:off x="7740103" y="4596632"/>
            <a:ext cx="4561959" cy="738664"/>
          </a:xfrm>
          <a:prstGeom prst="rect">
            <a:avLst/>
          </a:prstGeom>
          <a:solidFill>
            <a:schemeClr val="bg1">
              <a:lumMod val="95000"/>
            </a:schemeClr>
          </a:solidFill>
          <a:ln>
            <a:solidFill>
              <a:schemeClr val="accent1">
                <a:lumMod val="75000"/>
              </a:schemeClr>
            </a:solidFill>
            <a:prstDash val="dash"/>
          </a:ln>
        </p:spPr>
        <p:txBody>
          <a:bodyPr wrap="square" lIns="182880" tIns="182880" rIns="182880" bIns="182880" rtlCol="0">
            <a:spAutoFit/>
          </a:bodyPr>
          <a:lstStyle/>
          <a:p>
            <a:r>
              <a:rPr lang="en-US" sz="2400" dirty="0"/>
              <a:t>How many?</a:t>
            </a:r>
          </a:p>
        </p:txBody>
      </p:sp>
    </p:spTree>
    <p:extLst>
      <p:ext uri="{BB962C8B-B14F-4D97-AF65-F5344CB8AC3E}">
        <p14:creationId xmlns:p14="http://schemas.microsoft.com/office/powerpoint/2010/main" val="2638829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6DB5D6-22CC-5009-734D-F61DE6D0E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D0E05-B2DB-25F1-5126-E0FACDBE6608}"/>
              </a:ext>
            </a:extLst>
          </p:cNvPr>
          <p:cNvSpPr>
            <a:spLocks noGrp="1"/>
          </p:cNvSpPr>
          <p:nvPr>
            <p:ph type="title"/>
          </p:nvPr>
        </p:nvSpPr>
        <p:spPr/>
        <p:txBody>
          <a:bodyPr/>
          <a:lstStyle/>
          <a:p>
            <a:r>
              <a:rPr lang="en-US" dirty="0"/>
              <a:t>Fact 2 – Binomial Identity – combinatorial proof</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FA33798-C62D-7E40-A46F-39552AAB6806}"/>
                  </a:ext>
                </a:extLst>
              </p:cNvPr>
              <p:cNvSpPr txBox="1"/>
              <p:nvPr/>
            </p:nvSpPr>
            <p:spPr>
              <a:xfrm>
                <a:off x="609600" y="1152940"/>
                <a:ext cx="6432338" cy="1185774"/>
              </a:xfrm>
              <a:prstGeom prst="rect">
                <a:avLst/>
              </a:prstGeom>
              <a:noFill/>
              <a:ln>
                <a:solidFill>
                  <a:srgbClr val="036A18"/>
                </a:solidFill>
                <a:prstDash val="dash"/>
              </a:ln>
            </p:spPr>
            <p:txBody>
              <a:bodyPr wrap="none" lIns="182880" tIns="182880" rIns="182880" bIns="182880" rtlCol="0">
                <a:spAutoFit/>
              </a:bodyPr>
              <a:lstStyle/>
              <a:p>
                <a:pPr algn="ctr"/>
                <a:r>
                  <a:rPr lang="en-US" sz="4400" b="1" dirty="0">
                    <a:solidFill>
                      <a:srgbClr val="036A18"/>
                    </a:solidFill>
                    <a:ea typeface="Helvetica" charset="0"/>
                    <a:cs typeface="Helvetica" charset="0"/>
                  </a:rPr>
                  <a:t>Fact.</a:t>
                </a:r>
                <a:r>
                  <a:rPr lang="en-US" sz="4400" b="0" i="1" dirty="0">
                    <a:solidFill>
                      <a:srgbClr val="0070C0"/>
                    </a:solidFill>
                    <a:ea typeface="Helvetica" charset="0"/>
                    <a:cs typeface="Helvetica" charset="0"/>
                  </a:rPr>
                  <a:t> </a:t>
                </a:r>
                <a14:m>
                  <m:oMath xmlns:m="http://schemas.openxmlformats.org/officeDocument/2006/math">
                    <m:d>
                      <m:dPr>
                        <m:ctrlPr>
                          <a:rPr lang="en-US" sz="4400" b="0" i="1" smtClean="0">
                            <a:solidFill>
                              <a:srgbClr val="0070C0"/>
                            </a:solidFill>
                            <a:latin typeface="Cambria Math" panose="02040503050406030204" pitchFamily="18" charset="0"/>
                            <a:ea typeface="Helvetica" charset="0"/>
                            <a:cs typeface="Helvetica" charset="0"/>
                          </a:rPr>
                        </m:ctrlPr>
                      </m:dPr>
                      <m:e>
                        <m:f>
                          <m:fPr>
                            <m:type m:val="noBar"/>
                            <m:ctrlPr>
                              <a:rPr lang="en-US" sz="4400" b="0" i="1" smtClean="0">
                                <a:solidFill>
                                  <a:srgbClr val="0070C0"/>
                                </a:solidFill>
                                <a:latin typeface="Cambria Math" panose="02040503050406030204" pitchFamily="18" charset="0"/>
                                <a:ea typeface="Helvetica" charset="0"/>
                                <a:cs typeface="Helvetica" charset="0"/>
                              </a:rPr>
                            </m:ctrlPr>
                          </m:fPr>
                          <m:num>
                            <m:r>
                              <a:rPr lang="en-US" sz="4400" b="0" i="1" smtClean="0">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𝑘</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r>
                              <a:rPr lang="en-US" sz="4400" b="0" i="1" smtClean="0">
                                <a:solidFill>
                                  <a:srgbClr val="0070C0"/>
                                </a:solidFill>
                                <a:latin typeface="Cambria Math" panose="02040503050406030204" pitchFamily="18" charset="0"/>
                                <a:ea typeface="Helvetica" charset="0"/>
                                <a:cs typeface="Helvetica" charset="0"/>
                              </a:rPr>
                              <m:t>−1</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den>
                        </m:f>
                      </m:e>
                    </m:d>
                  </m:oMath>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D8A8F844-65E9-4144-A0B8-8BC01FF27784}"/>
                  </a:ext>
                </a:extLst>
              </p:cNvPr>
              <p:cNvSpPr txBox="1">
                <a:spLocks noRot="1" noChangeAspect="1" noMove="1" noResize="1" noEditPoints="1" noAdjustHandles="1" noChangeArrowheads="1" noChangeShapeType="1" noTextEdit="1"/>
              </p:cNvSpPr>
              <p:nvPr/>
            </p:nvSpPr>
            <p:spPr>
              <a:xfrm>
                <a:off x="609600" y="1152940"/>
                <a:ext cx="6432338" cy="1185774"/>
              </a:xfrm>
              <a:prstGeom prst="rect">
                <a:avLst/>
              </a:prstGeom>
              <a:blipFill>
                <a:blip r:embed="rId3"/>
                <a:stretch>
                  <a:fillRect l="-2170" b="-6316"/>
                </a:stretch>
              </a:blipFill>
              <a:ln>
                <a:solidFill>
                  <a:srgbClr val="036A18"/>
                </a:solidFill>
                <a:prstDash val="dash"/>
              </a:ln>
            </p:spPr>
            <p:txBody>
              <a:bodyPr/>
              <a:lstStyle/>
              <a:p>
                <a:r>
                  <a:rPr lang="en-US">
                    <a:noFill/>
                  </a:rPr>
                  <a:t> </a:t>
                </a:r>
              </a:p>
            </p:txBody>
          </p:sp>
        </mc:Fallback>
      </mc:AlternateContent>
      <p:grpSp>
        <p:nvGrpSpPr>
          <p:cNvPr id="7" name="Group 6" descr="Write |S| = n choose k&#10;describe the set S as the disjoint union of two sets, A and B, where |A| is n-1 choose k-1 and |B| = n-1 choose k">
            <a:extLst>
              <a:ext uri="{FF2B5EF4-FFF2-40B4-BE49-F238E27FC236}">
                <a16:creationId xmlns:a16="http://schemas.microsoft.com/office/drawing/2014/main" id="{4AB2978F-B694-0302-F251-DE999E86391E}"/>
              </a:ext>
            </a:extLst>
          </p:cNvPr>
          <p:cNvGrpSpPr/>
          <p:nvPr/>
        </p:nvGrpSpPr>
        <p:grpSpPr>
          <a:xfrm>
            <a:off x="1990057" y="2127978"/>
            <a:ext cx="5108292" cy="1099648"/>
            <a:chOff x="1990057" y="2127978"/>
            <a:chExt cx="5108292" cy="1099648"/>
          </a:xfrm>
        </p:grpSpPr>
        <p:sp>
          <p:nvSpPr>
            <p:cNvPr id="6" name="TextBox 5">
              <a:extLst>
                <a:ext uri="{FF2B5EF4-FFF2-40B4-BE49-F238E27FC236}">
                  <a16:creationId xmlns:a16="http://schemas.microsoft.com/office/drawing/2014/main" id="{1E82CEC2-11D0-FDE4-A471-B7AD2A11753B}"/>
                </a:ext>
              </a:extLst>
            </p:cNvPr>
            <p:cNvSpPr txBox="1"/>
            <p:nvPr/>
          </p:nvSpPr>
          <p:spPr>
            <a:xfrm>
              <a:off x="1990057" y="2581295"/>
              <a:ext cx="692332" cy="646331"/>
            </a:xfrm>
            <a:prstGeom prst="rect">
              <a:avLst/>
            </a:prstGeom>
            <a:noFill/>
          </p:spPr>
          <p:txBody>
            <a:bodyPr wrap="square" rtlCol="0">
              <a:spAutoFit/>
            </a:bodyPr>
            <a:lstStyle/>
            <a:p>
              <a:r>
                <a:rPr lang="en-US" sz="3600" b="0" dirty="0">
                  <a:solidFill>
                    <a:srgbClr val="FF0000"/>
                  </a:solidFill>
                  <a:latin typeface="Candara" panose="020E0502030303020204" pitchFamily="34" charset="0"/>
                  <a:ea typeface="Helvetica" charset="0"/>
                  <a:cs typeface="Helvetica" charset="0"/>
                </a:rPr>
                <a:t>|S|</a:t>
              </a:r>
            </a:p>
          </p:txBody>
        </p:sp>
        <p:cxnSp>
          <p:nvCxnSpPr>
            <p:cNvPr id="8" name="Straight Arrow Connector 7">
              <a:extLst>
                <a:ext uri="{FF2B5EF4-FFF2-40B4-BE49-F238E27FC236}">
                  <a16:creationId xmlns:a16="http://schemas.microsoft.com/office/drawing/2014/main" id="{348A3659-0238-4E3D-BCFB-B83608530DB7}"/>
                </a:ext>
              </a:extLst>
            </p:cNvPr>
            <p:cNvCxnSpPr>
              <a:cxnSpLocks/>
            </p:cNvCxnSpPr>
            <p:nvPr/>
          </p:nvCxnSpPr>
          <p:spPr>
            <a:xfrm flipV="1">
              <a:off x="2387747" y="2223729"/>
              <a:ext cx="0" cy="3915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121B0EA-3E07-0D90-05DC-E08B8989B521}"/>
                </a:ext>
              </a:extLst>
            </p:cNvPr>
            <p:cNvCxnSpPr>
              <a:cxnSpLocks/>
            </p:cNvCxnSpPr>
            <p:nvPr/>
          </p:nvCxnSpPr>
          <p:spPr>
            <a:xfrm flipV="1">
              <a:off x="4199447" y="2127978"/>
              <a:ext cx="1" cy="417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F92EC75-96BF-A7F3-175E-867B75B4AB2F}"/>
                    </a:ext>
                  </a:extLst>
                </p:cNvPr>
                <p:cNvSpPr txBox="1"/>
                <p:nvPr/>
              </p:nvSpPr>
              <p:spPr>
                <a:xfrm>
                  <a:off x="3452400" y="2581295"/>
                  <a:ext cx="154041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𝐴</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0C88F6B9-AEE1-A519-1E0E-11518D04E295}"/>
                    </a:ext>
                  </a:extLst>
                </p:cNvPr>
                <p:cNvSpPr txBox="1">
                  <a:spLocks noRot="1" noChangeAspect="1" noMove="1" noResize="1" noEditPoints="1" noAdjustHandles="1" noChangeArrowheads="1" noChangeShapeType="1" noTextEdit="1"/>
                </p:cNvSpPr>
                <p:nvPr/>
              </p:nvSpPr>
              <p:spPr>
                <a:xfrm>
                  <a:off x="3452400" y="2581295"/>
                  <a:ext cx="1540419" cy="646331"/>
                </a:xfrm>
                <a:prstGeom prst="rect">
                  <a:avLst/>
                </a:prstGeom>
                <a:blipFill>
                  <a:blip r:embed="rId4"/>
                  <a:stretch>
                    <a:fillRect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0341EB1-CD51-E177-5F7D-497F29FD36CB}"/>
                    </a:ext>
                  </a:extLst>
                </p:cNvPr>
                <p:cNvSpPr txBox="1"/>
                <p:nvPr/>
              </p:nvSpPr>
              <p:spPr>
                <a:xfrm>
                  <a:off x="5305472" y="2581295"/>
                  <a:ext cx="179287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𝐵</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3" name="TextBox 12">
                  <a:extLst>
                    <a:ext uri="{FF2B5EF4-FFF2-40B4-BE49-F238E27FC236}">
                      <a16:creationId xmlns:a16="http://schemas.microsoft.com/office/drawing/2014/main" id="{425A2E14-369F-F388-BA2F-A2F22566C62A}"/>
                    </a:ext>
                  </a:extLst>
                </p:cNvPr>
                <p:cNvSpPr txBox="1">
                  <a:spLocks noRot="1" noChangeAspect="1" noMove="1" noResize="1" noEditPoints="1" noAdjustHandles="1" noChangeArrowheads="1" noChangeShapeType="1" noTextEdit="1"/>
                </p:cNvSpPr>
                <p:nvPr/>
              </p:nvSpPr>
              <p:spPr>
                <a:xfrm>
                  <a:off x="5305472" y="2581295"/>
                  <a:ext cx="1792877" cy="646331"/>
                </a:xfrm>
                <a:prstGeom prst="rect">
                  <a:avLst/>
                </a:prstGeom>
                <a:blipFill>
                  <a:blip r:embed="rId5"/>
                  <a:stretch>
                    <a:fillRect b="-2352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144126AB-AEDB-9F44-5C33-8110FF065BA3}"/>
                </a:ext>
              </a:extLst>
            </p:cNvPr>
            <p:cNvCxnSpPr>
              <a:cxnSpLocks/>
            </p:cNvCxnSpPr>
            <p:nvPr/>
          </p:nvCxnSpPr>
          <p:spPr>
            <a:xfrm flipV="1">
              <a:off x="6178746" y="2164298"/>
              <a:ext cx="1" cy="3798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9DB8639-EF90-6551-BE7B-7B51B4E50388}"/>
                    </a:ext>
                  </a:extLst>
                </p:cNvPr>
                <p:cNvSpPr/>
                <p:nvPr/>
              </p:nvSpPr>
              <p:spPr>
                <a:xfrm>
                  <a:off x="2914865"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26" name="Rectangle 25">
                  <a:extLst>
                    <a:ext uri="{FF2B5EF4-FFF2-40B4-BE49-F238E27FC236}">
                      <a16:creationId xmlns:a16="http://schemas.microsoft.com/office/drawing/2014/main" id="{6E8903F7-33C0-3F74-8157-BEB6F61B05C4}"/>
                    </a:ext>
                  </a:extLst>
                </p:cNvPr>
                <p:cNvSpPr>
                  <a:spLocks noRot="1" noChangeAspect="1" noMove="1" noResize="1" noEditPoints="1" noAdjustHandles="1" noChangeArrowheads="1" noChangeShapeType="1" noTextEdit="1"/>
                </p:cNvSpPr>
                <p:nvPr/>
              </p:nvSpPr>
              <p:spPr>
                <a:xfrm>
                  <a:off x="2914865" y="2581295"/>
                  <a:ext cx="63350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24ADCBF-E046-D657-AFCB-65A19E47976B}"/>
                    </a:ext>
                  </a:extLst>
                </p:cNvPr>
                <p:cNvSpPr/>
                <p:nvPr/>
              </p:nvSpPr>
              <p:spPr>
                <a:xfrm>
                  <a:off x="4896847"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45" name="Rectangle 44">
                  <a:extLst>
                    <a:ext uri="{FF2B5EF4-FFF2-40B4-BE49-F238E27FC236}">
                      <a16:creationId xmlns:a16="http://schemas.microsoft.com/office/drawing/2014/main" id="{F948CDB0-34C3-3FEB-F728-6D9060A085F4}"/>
                    </a:ext>
                  </a:extLst>
                </p:cNvPr>
                <p:cNvSpPr>
                  <a:spLocks noRot="1" noChangeAspect="1" noMove="1" noResize="1" noEditPoints="1" noAdjustHandles="1" noChangeArrowheads="1" noChangeShapeType="1" noTextEdit="1"/>
                </p:cNvSpPr>
                <p:nvPr/>
              </p:nvSpPr>
              <p:spPr>
                <a:xfrm>
                  <a:off x="4896847" y="2581295"/>
                  <a:ext cx="633507" cy="646331"/>
                </a:xfrm>
                <a:prstGeom prst="rect">
                  <a:avLst/>
                </a:prstGeom>
                <a:blipFill>
                  <a:blip r:embed="rId7"/>
                  <a:stretch>
                    <a:fillRect/>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80495BEE-0E90-122A-704B-278D3E784BC8}"/>
              </a:ext>
              <a:ext uri="{C183D7F6-B498-43B3-948B-1728B52AA6E4}">
                <adec:decorative xmlns:adec="http://schemas.microsoft.com/office/drawing/2017/decorative" val="1"/>
              </a:ext>
            </a:extLst>
          </p:cNvPr>
          <p:cNvGrpSpPr/>
          <p:nvPr/>
        </p:nvGrpSpPr>
        <p:grpSpPr>
          <a:xfrm>
            <a:off x="8853637" y="147249"/>
            <a:ext cx="3195655" cy="3389413"/>
            <a:chOff x="8960382" y="592305"/>
            <a:chExt cx="3195655" cy="3389413"/>
          </a:xfrm>
        </p:grpSpPr>
        <p:sp>
          <p:nvSpPr>
            <p:cNvPr id="29" name="Oval 28">
              <a:extLst>
                <a:ext uri="{FF2B5EF4-FFF2-40B4-BE49-F238E27FC236}">
                  <a16:creationId xmlns:a16="http://schemas.microsoft.com/office/drawing/2014/main" id="{E957EC1C-801E-41ED-BBA0-CE83C926C01F}"/>
                </a:ext>
              </a:extLst>
            </p:cNvPr>
            <p:cNvSpPr/>
            <p:nvPr/>
          </p:nvSpPr>
          <p:spPr>
            <a:xfrm>
              <a:off x="8960382" y="592305"/>
              <a:ext cx="2825032" cy="282503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C3FE08DC-B1D1-6F31-CF31-C0C6A837AA93}"/>
                </a:ext>
              </a:extLst>
            </p:cNvPr>
            <p:cNvSpPr/>
            <p:nvPr/>
          </p:nvSpPr>
          <p:spPr>
            <a:xfrm>
              <a:off x="9658138" y="671235"/>
              <a:ext cx="1416150" cy="2726871"/>
            </a:xfrm>
            <a:custGeom>
              <a:avLst/>
              <a:gdLst>
                <a:gd name="connsiteX0" fmla="*/ 222921 w 1416150"/>
                <a:gd name="connsiteY0" fmla="*/ 0 h 2726871"/>
                <a:gd name="connsiteX1" fmla="*/ 271906 w 1416150"/>
                <a:gd name="connsiteY1" fmla="*/ 32657 h 2726871"/>
                <a:gd name="connsiteX2" fmla="*/ 974035 w 1416150"/>
                <a:gd name="connsiteY2" fmla="*/ 489857 h 2726871"/>
                <a:gd name="connsiteX3" fmla="*/ 271906 w 1416150"/>
                <a:gd name="connsiteY3" fmla="*/ 914400 h 2726871"/>
                <a:gd name="connsiteX4" fmla="*/ 1414906 w 1416150"/>
                <a:gd name="connsiteY4" fmla="*/ 1404257 h 2726871"/>
                <a:gd name="connsiteX5" fmla="*/ 10649 w 1416150"/>
                <a:gd name="connsiteY5" fmla="*/ 2057400 h 2726871"/>
                <a:gd name="connsiteX6" fmla="*/ 778092 w 1416150"/>
                <a:gd name="connsiteY6" fmla="*/ 2465614 h 2726871"/>
                <a:gd name="connsiteX7" fmla="*/ 941378 w 1416150"/>
                <a:gd name="connsiteY7" fmla="*/ 2726871 h 272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150" h="2726871">
                  <a:moveTo>
                    <a:pt x="222921" y="0"/>
                  </a:moveTo>
                  <a:lnTo>
                    <a:pt x="271906" y="32657"/>
                  </a:lnTo>
                  <a:cubicBezTo>
                    <a:pt x="397092" y="114300"/>
                    <a:pt x="974035" y="342900"/>
                    <a:pt x="974035" y="489857"/>
                  </a:cubicBezTo>
                  <a:cubicBezTo>
                    <a:pt x="974035" y="636814"/>
                    <a:pt x="198428" y="762000"/>
                    <a:pt x="271906" y="914400"/>
                  </a:cubicBezTo>
                  <a:cubicBezTo>
                    <a:pt x="345384" y="1066800"/>
                    <a:pt x="1458449" y="1213757"/>
                    <a:pt x="1414906" y="1404257"/>
                  </a:cubicBezTo>
                  <a:cubicBezTo>
                    <a:pt x="1371363" y="1594757"/>
                    <a:pt x="116785" y="1880507"/>
                    <a:pt x="10649" y="2057400"/>
                  </a:cubicBezTo>
                  <a:cubicBezTo>
                    <a:pt x="-95487" y="2234293"/>
                    <a:pt x="622971" y="2354036"/>
                    <a:pt x="778092" y="2465614"/>
                  </a:cubicBezTo>
                  <a:cubicBezTo>
                    <a:pt x="933213" y="2577192"/>
                    <a:pt x="937295" y="2652031"/>
                    <a:pt x="941378" y="2726871"/>
                  </a:cubicBezTo>
                </a:path>
              </a:pathLst>
            </a:cu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C4F263EC-3345-77AF-C161-F912422A7EE0}"/>
                    </a:ext>
                  </a:extLst>
                </p:cNvPr>
                <p:cNvSpPr/>
                <p:nvPr/>
              </p:nvSpPr>
              <p:spPr>
                <a:xfrm>
                  <a:off x="9298042" y="1665338"/>
                  <a:ext cx="5413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42" name="Rectangle 41">
                  <a:extLst>
                    <a:ext uri="{FF2B5EF4-FFF2-40B4-BE49-F238E27FC236}">
                      <a16:creationId xmlns:a16="http://schemas.microsoft.com/office/drawing/2014/main" id="{7E5CFE77-DDA6-972C-9DC0-97269F645955}"/>
                    </a:ext>
                  </a:extLst>
                </p:cNvPr>
                <p:cNvSpPr>
                  <a:spLocks noRot="1" noChangeAspect="1" noMove="1" noResize="1" noEditPoints="1" noAdjustHandles="1" noChangeArrowheads="1" noChangeShapeType="1" noTextEdit="1"/>
                </p:cNvSpPr>
                <p:nvPr/>
              </p:nvSpPr>
              <p:spPr>
                <a:xfrm>
                  <a:off x="9298042" y="1665338"/>
                  <a:ext cx="541367"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EA081BC2-5D15-6165-95E7-8CC4FB2A3B34}"/>
                    </a:ext>
                  </a:extLst>
                </p:cNvPr>
                <p:cNvSpPr/>
                <p:nvPr/>
              </p:nvSpPr>
              <p:spPr>
                <a:xfrm>
                  <a:off x="10803604" y="1020666"/>
                  <a:ext cx="55797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ea typeface="Helvetica" charset="0"/>
                            <a:cs typeface="Helvetica" charset="0"/>
                          </a:rPr>
                          <m:t>𝐵</m:t>
                        </m:r>
                      </m:oMath>
                    </m:oMathPara>
                  </a14:m>
                  <a:endParaRPr lang="en-US" sz="3200" dirty="0">
                    <a:solidFill>
                      <a:srgbClr val="C00000"/>
                    </a:solidFill>
                  </a:endParaRPr>
                </a:p>
              </p:txBody>
            </p:sp>
          </mc:Choice>
          <mc:Fallback xmlns="">
            <p:sp>
              <p:nvSpPr>
                <p:cNvPr id="43" name="Rectangle 42">
                  <a:extLst>
                    <a:ext uri="{FF2B5EF4-FFF2-40B4-BE49-F238E27FC236}">
                      <a16:creationId xmlns:a16="http://schemas.microsoft.com/office/drawing/2014/main" id="{49B60356-60E1-BE1C-4D97-51ED12083204}"/>
                    </a:ext>
                  </a:extLst>
                </p:cNvPr>
                <p:cNvSpPr>
                  <a:spLocks noRot="1" noChangeAspect="1" noMove="1" noResize="1" noEditPoints="1" noAdjustHandles="1" noChangeArrowheads="1" noChangeShapeType="1" noTextEdit="1"/>
                </p:cNvSpPr>
                <p:nvPr/>
              </p:nvSpPr>
              <p:spPr>
                <a:xfrm>
                  <a:off x="10803604" y="1020666"/>
                  <a:ext cx="557973"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5F59FA9E-8F63-75A7-919B-B6D57508499C}"/>
                    </a:ext>
                  </a:extLst>
                </p:cNvPr>
                <p:cNvSpPr/>
                <p:nvPr/>
              </p:nvSpPr>
              <p:spPr>
                <a:xfrm>
                  <a:off x="9197407" y="3458498"/>
                  <a:ext cx="2958630" cy="523220"/>
                </a:xfrm>
                <a:prstGeom prst="rect">
                  <a:avLst/>
                </a:prstGeom>
              </p:spPr>
              <p:txBody>
                <a:bodyPr wrap="none">
                  <a:spAutoFit/>
                </a:bodyPr>
                <a:lstStyle/>
                <a:p>
                  <a14:m>
                    <m:oMath xmlns:m="http://schemas.openxmlformats.org/officeDocument/2006/math">
                      <m:r>
                        <a:rPr lang="en-US" sz="2800" b="0" i="1" smtClean="0">
                          <a:solidFill>
                            <a:srgbClr val="008F21"/>
                          </a:solidFill>
                          <a:latin typeface="Cambria Math" panose="02040503050406030204" pitchFamily="18" charset="0"/>
                          <a:ea typeface="Helvetica" charset="0"/>
                          <a:cs typeface="Helvetica" charset="0"/>
                        </a:rPr>
                        <m:t>𝑆</m:t>
                      </m:r>
                      <m:r>
                        <a:rPr lang="en-US" sz="2800" b="0" i="1" smtClean="0">
                          <a:solidFill>
                            <a:srgbClr val="008F21"/>
                          </a:solidFill>
                          <a:latin typeface="Cambria Math" panose="02040503050406030204" pitchFamily="18" charset="0"/>
                          <a:ea typeface="Helvetica" charset="0"/>
                          <a:cs typeface="Helvetica" charset="0"/>
                        </a:rPr>
                        <m:t>=</m:t>
                      </m:r>
                      <m:r>
                        <a:rPr lang="en-US" sz="2800" i="1" smtClean="0">
                          <a:solidFill>
                            <a:srgbClr val="008F21"/>
                          </a:solidFill>
                          <a:latin typeface="Cambria Math" panose="02040503050406030204" pitchFamily="18" charset="0"/>
                          <a:ea typeface="Helvetica" charset="0"/>
                          <a:cs typeface="Helvetica" charset="0"/>
                        </a:rPr>
                        <m:t>𝐴</m:t>
                      </m:r>
                      <m:r>
                        <a:rPr lang="en-US" sz="2800" b="0" i="1" smtClean="0">
                          <a:solidFill>
                            <a:srgbClr val="008F21"/>
                          </a:solidFill>
                          <a:latin typeface="Cambria Math" panose="02040503050406030204" pitchFamily="18" charset="0"/>
                          <a:ea typeface="Helvetica" charset="0"/>
                          <a:cs typeface="Helvetica" charset="0"/>
                        </a:rPr>
                        <m:t>∪</m:t>
                      </m:r>
                      <m:r>
                        <a:rPr lang="en-US" sz="2800" b="0" i="1" smtClean="0">
                          <a:solidFill>
                            <a:srgbClr val="008F21"/>
                          </a:solidFill>
                          <a:latin typeface="Cambria Math" panose="02040503050406030204" pitchFamily="18" charset="0"/>
                          <a:ea typeface="Helvetica" charset="0"/>
                          <a:cs typeface="Helvetica" charset="0"/>
                        </a:rPr>
                        <m:t>𝐵</m:t>
                      </m:r>
                      <m:r>
                        <a:rPr lang="en-US" sz="2800" b="0" i="1" smtClean="0">
                          <a:solidFill>
                            <a:srgbClr val="008F21"/>
                          </a:solidFill>
                          <a:latin typeface="Cambria Math" panose="02040503050406030204" pitchFamily="18" charset="0"/>
                          <a:ea typeface="Helvetica" charset="0"/>
                          <a:cs typeface="Helvetica" charset="0"/>
                        </a:rPr>
                        <m:t>, </m:t>
                      </m:r>
                    </m:oMath>
                  </a14:m>
                  <a:r>
                    <a:rPr lang="en-US" sz="2800" dirty="0">
                      <a:solidFill>
                        <a:srgbClr val="008F21"/>
                      </a:solidFill>
                    </a:rPr>
                    <a:t>disjoint</a:t>
                  </a:r>
                </a:p>
              </p:txBody>
            </p:sp>
          </mc:Choice>
          <mc:Fallback xmlns="">
            <p:sp>
              <p:nvSpPr>
                <p:cNvPr id="31" name="Rectangle 30">
                  <a:extLst>
                    <a:ext uri="{FF2B5EF4-FFF2-40B4-BE49-F238E27FC236}">
                      <a16:creationId xmlns:a16="http://schemas.microsoft.com/office/drawing/2014/main" id="{E70F871D-A1A2-4B61-EB5C-2968484FFF27}"/>
                    </a:ext>
                  </a:extLst>
                </p:cNvPr>
                <p:cNvSpPr>
                  <a:spLocks noRot="1" noChangeAspect="1" noMove="1" noResize="1" noEditPoints="1" noAdjustHandles="1" noChangeArrowheads="1" noChangeShapeType="1" noTextEdit="1"/>
                </p:cNvSpPr>
                <p:nvPr/>
              </p:nvSpPr>
              <p:spPr>
                <a:xfrm>
                  <a:off x="9197407" y="3458498"/>
                  <a:ext cx="2958630" cy="523220"/>
                </a:xfrm>
                <a:prstGeom prst="rect">
                  <a:avLst/>
                </a:prstGeom>
                <a:blipFill>
                  <a:blip r:embed="rId10"/>
                  <a:stretch>
                    <a:fillRect l="-855" t="-11905" r="-3419" b="-28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A598017-8F62-4121-A369-D3E3D1497B7A}"/>
                  </a:ext>
                </a:extLst>
              </p:cNvPr>
              <p:cNvSpPr txBox="1"/>
              <p:nvPr/>
            </p:nvSpPr>
            <p:spPr>
              <a:xfrm>
                <a:off x="184944" y="3845698"/>
                <a:ext cx="10702947" cy="769441"/>
              </a:xfrm>
              <a:prstGeom prst="rect">
                <a:avLst/>
              </a:prstGeom>
              <a:noFill/>
            </p:spPr>
            <p:txBody>
              <a:bodyPr wrap="square" rtlCol="0">
                <a:spAutoFit/>
              </a:bodyPr>
              <a:lstStyle/>
              <a:p>
                <a:r>
                  <a:rPr lang="en-US" sz="4400" b="0" dirty="0">
                    <a:solidFill>
                      <a:srgbClr val="C00000"/>
                    </a:solidFill>
                    <a:latin typeface="Candara" panose="020E0502030303020204" pitchFamily="34" charset="0"/>
                    <a:ea typeface="Helvetica" charset="0"/>
                    <a:cs typeface="Helvetica" charset="0"/>
                  </a:rPr>
                  <a:t>S: </a:t>
                </a:r>
                <a:r>
                  <a:rPr lang="en-US" sz="2800" b="0" dirty="0">
                    <a:solidFill>
                      <a:srgbClr val="C00000"/>
                    </a:solidFill>
                    <a:latin typeface="Candara" panose="020E0502030303020204" pitchFamily="34" charset="0"/>
                    <a:ea typeface="Helvetica" charset="0"/>
                    <a:cs typeface="Helvetica" charset="0"/>
                  </a:rPr>
                  <a:t>the set of size k subsets of [n] = {1, 2,., n} </a:t>
                </a:r>
                <a:r>
                  <a:rPr lang="en-US" sz="2800" b="0" dirty="0">
                    <a:solidFill>
                      <a:srgbClr val="C00000"/>
                    </a:solidFill>
                    <a:latin typeface="Candara" panose="020E0502030303020204" pitchFamily="34" charset="0"/>
                    <a:ea typeface="Helvetica" charset="0"/>
                    <a:cs typeface="Helvetica" charset="0"/>
                    <a:sym typeface="Wingdings" pitchFamily="2" charset="2"/>
                  </a:rPr>
                  <a:t> |S| =  </a:t>
                </a:r>
                <a14:m>
                  <m:oMath xmlns:m="http://schemas.openxmlformats.org/officeDocument/2006/math">
                    <m:d>
                      <m:dPr>
                        <m:ctrlPr>
                          <a:rPr lang="en-US" sz="2800" i="1">
                            <a:solidFill>
                              <a:srgbClr val="C00000"/>
                            </a:solidFill>
                            <a:latin typeface="Cambria Math" panose="02040503050406030204" pitchFamily="18" charset="0"/>
                            <a:ea typeface="Helvetica" charset="0"/>
                            <a:cs typeface="Helvetica" charset="0"/>
                          </a:rPr>
                        </m:ctrlPr>
                      </m:dPr>
                      <m:e>
                        <m:f>
                          <m:fPr>
                            <m:type m:val="noBar"/>
                            <m:ctrlPr>
                              <a:rPr lang="en-US" sz="2800" i="1">
                                <a:solidFill>
                                  <a:srgbClr val="C00000"/>
                                </a:solidFill>
                                <a:latin typeface="Cambria Math" panose="02040503050406030204" pitchFamily="18" charset="0"/>
                                <a:ea typeface="Helvetica" charset="0"/>
                                <a:cs typeface="Helvetica" charset="0"/>
                              </a:rPr>
                            </m:ctrlPr>
                          </m:fPr>
                          <m:num>
                            <m:r>
                              <a:rPr lang="en-US" sz="2800">
                                <a:solidFill>
                                  <a:srgbClr val="C00000"/>
                                </a:solidFill>
                                <a:latin typeface="Cambria Math" panose="02040503050406030204" pitchFamily="18" charset="0"/>
                                <a:ea typeface="Helvetica" charset="0"/>
                                <a:cs typeface="Helvetica" charset="0"/>
                              </a:rPr>
                              <m:t>𝑛</m:t>
                            </m:r>
                          </m:num>
                          <m:den>
                            <m:r>
                              <a:rPr lang="en-US" sz="2800">
                                <a:solidFill>
                                  <a:srgbClr val="C00000"/>
                                </a:solidFill>
                                <a:latin typeface="Cambria Math" panose="02040503050406030204" pitchFamily="18" charset="0"/>
                                <a:ea typeface="Helvetica" charset="0"/>
                                <a:cs typeface="Helvetica" charset="0"/>
                              </a:rPr>
                              <m:t>𝑘</m:t>
                            </m:r>
                          </m:den>
                        </m:f>
                      </m:e>
                    </m:d>
                  </m:oMath>
                </a14:m>
                <a:endParaRPr lang="en-US" sz="2800" dirty="0">
                  <a:solidFill>
                    <a:srgbClr val="C00000"/>
                  </a:solidFill>
                  <a:latin typeface="Cambria Math" panose="02040503050406030204" pitchFamily="18" charset="0"/>
                  <a:ea typeface="Helvetica" charset="0"/>
                  <a:cs typeface="Helvetica" charset="0"/>
                </a:endParaRPr>
              </a:p>
            </p:txBody>
          </p:sp>
        </mc:Choice>
        <mc:Fallback xmlns="">
          <p:sp>
            <p:nvSpPr>
              <p:cNvPr id="22" name="TextBox 21">
                <a:extLst>
                  <a:ext uri="{FF2B5EF4-FFF2-40B4-BE49-F238E27FC236}">
                    <a16:creationId xmlns:a16="http://schemas.microsoft.com/office/drawing/2014/main" id="{7AB68055-CA5A-50FA-986B-2C280AA8DFB5}"/>
                  </a:ext>
                </a:extLst>
              </p:cNvPr>
              <p:cNvSpPr txBox="1">
                <a:spLocks noRot="1" noChangeAspect="1" noMove="1" noResize="1" noEditPoints="1" noAdjustHandles="1" noChangeArrowheads="1" noChangeShapeType="1" noTextEdit="1"/>
              </p:cNvSpPr>
              <p:nvPr/>
            </p:nvSpPr>
            <p:spPr>
              <a:xfrm>
                <a:off x="184944" y="3845698"/>
                <a:ext cx="10702947" cy="769441"/>
              </a:xfrm>
              <a:prstGeom prst="rect">
                <a:avLst/>
              </a:prstGeom>
              <a:blipFill>
                <a:blip r:embed="rId11"/>
                <a:stretch>
                  <a:fillRect l="-2251" t="-16129" b="-35484"/>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13FCE886-629E-6BD1-4404-08634123FA12}"/>
              </a:ext>
            </a:extLst>
          </p:cNvPr>
          <p:cNvSpPr/>
          <p:nvPr/>
        </p:nvSpPr>
        <p:spPr>
          <a:xfrm>
            <a:off x="169521" y="5168959"/>
            <a:ext cx="7430239"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A</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a:t>
            </a:r>
            <a:r>
              <a:rPr lang="en-US" sz="2800" i="1" dirty="0">
                <a:solidFill>
                  <a:srgbClr val="0432FF"/>
                </a:solidFill>
                <a:latin typeface="Candara" panose="020E0502030303020204" pitchFamily="34" charset="0"/>
                <a:ea typeface="Helvetica" charset="0"/>
                <a:cs typeface="Helvetica" charset="0"/>
              </a:rPr>
              <a:t>n</a:t>
            </a:r>
            <a:r>
              <a:rPr lang="en-US" sz="2800" dirty="0">
                <a:solidFill>
                  <a:srgbClr val="0432FF"/>
                </a:solidFill>
                <a:latin typeface="Candara" panose="020E0502030303020204" pitchFamily="34" charset="0"/>
                <a:ea typeface="Helvetica" charset="0"/>
                <a:cs typeface="Helvetica" charset="0"/>
              </a:rPr>
              <a:t>] that contain n.</a:t>
            </a:r>
            <a:endParaRPr lang="en-US" sz="2400" dirty="0"/>
          </a:p>
        </p:txBody>
      </p:sp>
      <p:sp>
        <p:nvSpPr>
          <p:cNvPr id="30" name="Rectangle 29">
            <a:extLst>
              <a:ext uri="{FF2B5EF4-FFF2-40B4-BE49-F238E27FC236}">
                <a16:creationId xmlns:a16="http://schemas.microsoft.com/office/drawing/2014/main" id="{BE28E3F0-0554-CDD7-712B-168454D976E9}"/>
              </a:ext>
            </a:extLst>
          </p:cNvPr>
          <p:cNvSpPr/>
          <p:nvPr/>
        </p:nvSpPr>
        <p:spPr>
          <a:xfrm>
            <a:off x="184944" y="5714036"/>
            <a:ext cx="8645315"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B</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[n] that do NOT contain n.</a:t>
            </a:r>
            <a:endParaRPr lang="en-US" sz="2800" dirty="0"/>
          </a:p>
        </p:txBody>
      </p:sp>
      <p:grpSp>
        <p:nvGrpSpPr>
          <p:cNvPr id="10" name="Group 9" descr=" if n is in the set, need to choose k-1 elements out of the remaining n-1. There are n-1 choose k-1 choices for sets that include the element n.">
            <a:extLst>
              <a:ext uri="{FF2B5EF4-FFF2-40B4-BE49-F238E27FC236}">
                <a16:creationId xmlns:a16="http://schemas.microsoft.com/office/drawing/2014/main" id="{44A0CAC0-50AB-D5D1-7CF2-DC52E1A70515}"/>
              </a:ext>
            </a:extLst>
          </p:cNvPr>
          <p:cNvGrpSpPr/>
          <p:nvPr/>
        </p:nvGrpSpPr>
        <p:grpSpPr>
          <a:xfrm>
            <a:off x="6690661" y="3326071"/>
            <a:ext cx="5501339" cy="1809726"/>
            <a:chOff x="4254364" y="3185308"/>
            <a:chExt cx="5501339" cy="1809726"/>
          </a:xfrm>
        </p:grpSpPr>
        <p:cxnSp>
          <p:nvCxnSpPr>
            <p:cNvPr id="11" name="Straight Arrow Connector 10">
              <a:extLst>
                <a:ext uri="{FF2B5EF4-FFF2-40B4-BE49-F238E27FC236}">
                  <a16:creationId xmlns:a16="http://schemas.microsoft.com/office/drawing/2014/main" id="{104CA67B-2F65-A1B3-1085-622DEE7A3A73}"/>
                </a:ext>
              </a:extLst>
            </p:cNvPr>
            <p:cNvCxnSpPr>
              <a:cxnSpLocks/>
              <a:endCxn id="15" idx="1"/>
            </p:cNvCxnSpPr>
            <p:nvPr/>
          </p:nvCxnSpPr>
          <p:spPr>
            <a:xfrm flipV="1">
              <a:off x="4254364" y="4090171"/>
              <a:ext cx="939380" cy="8789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23FA807-C99C-5B27-257E-B72F6A48EA57}"/>
                    </a:ext>
                  </a:extLst>
                </p:cNvPr>
                <p:cNvSpPr txBox="1"/>
                <p:nvPr/>
              </p:nvSpPr>
              <p:spPr>
                <a:xfrm>
                  <a:off x="5193744" y="3185308"/>
                  <a:ext cx="4561959" cy="1809726"/>
                </a:xfrm>
                <a:prstGeom prst="rect">
                  <a:avLst/>
                </a:prstGeom>
                <a:solidFill>
                  <a:schemeClr val="bg1">
                    <a:lumMod val="95000"/>
                  </a:schemeClr>
                </a:solidFill>
                <a:ln>
                  <a:solidFill>
                    <a:schemeClr val="accent1">
                      <a:lumMod val="75000"/>
                    </a:schemeClr>
                  </a:solidFill>
                  <a:prstDash val="dash"/>
                </a:ln>
              </p:spPr>
              <p:txBody>
                <a:bodyPr wrap="square" lIns="182880" tIns="182880" rIns="182880" bIns="182880" rtlCol="0">
                  <a:spAutoFit/>
                </a:bodyPr>
                <a:lstStyle/>
                <a:p>
                  <a14:m>
                    <m:oMath xmlns:m="http://schemas.openxmlformats.org/officeDocument/2006/math">
                      <m:r>
                        <a:rPr lang="en-US" sz="2400" i="1" smtClean="0">
                          <a:solidFill>
                            <a:srgbClr val="0070C0"/>
                          </a:solidFill>
                          <a:latin typeface="Cambria Math" panose="02040503050406030204" pitchFamily="18" charset="0"/>
                          <a:ea typeface="Helvetica" charset="0"/>
                          <a:cs typeface="Helvetica" charset="0"/>
                        </a:rPr>
                        <m:t>𝑛</m:t>
                      </m:r>
                    </m:oMath>
                  </a14:m>
                  <a:r>
                    <a:rPr lang="en-US" sz="2400" b="0" dirty="0">
                      <a:latin typeface="Candara" panose="020E0502030303020204" pitchFamily="34" charset="0"/>
                      <a:ea typeface="Helvetica" charset="0"/>
                      <a:cs typeface="Helvetica" charset="0"/>
                    </a:rPr>
                    <a:t> is in set, need to choose </a:t>
                  </a:r>
                  <a14:m>
                    <m:oMath xmlns:m="http://schemas.openxmlformats.org/officeDocument/2006/math">
                      <m:r>
                        <a:rPr lang="en-US" sz="2400" b="0" i="1" dirty="0" smtClean="0">
                          <a:solidFill>
                            <a:srgbClr val="0070C0"/>
                          </a:solidFill>
                          <a:latin typeface="Cambria Math" panose="02040503050406030204" pitchFamily="18" charset="0"/>
                          <a:ea typeface="Helvetica" charset="0"/>
                          <a:cs typeface="Helvetica" charset="0"/>
                        </a:rPr>
                        <m:t>𝑘</m:t>
                      </m:r>
                      <m:r>
                        <a:rPr lang="en-US" sz="2400" b="0" i="1" dirty="0" smtClean="0">
                          <a:solidFill>
                            <a:srgbClr val="0070C0"/>
                          </a:solidFill>
                          <a:latin typeface="Cambria Math" panose="02040503050406030204" pitchFamily="18" charset="0"/>
                          <a:ea typeface="Helvetica" charset="0"/>
                          <a:cs typeface="Helvetica" charset="0"/>
                        </a:rPr>
                        <m:t>−1</m:t>
                      </m:r>
                    </m:oMath>
                  </a14:m>
                  <a:r>
                    <a:rPr lang="en-US" sz="2400" b="0" dirty="0">
                      <a:latin typeface="Candara" panose="020E0502030303020204" pitchFamily="34" charset="0"/>
                      <a:ea typeface="Helvetica" charset="0"/>
                      <a:cs typeface="Helvetica" charset="0"/>
                    </a:rPr>
                    <a:t> elements from </a:t>
                  </a:r>
                  <a14:m>
                    <m:oMath xmlns:m="http://schemas.openxmlformats.org/officeDocument/2006/math">
                      <m:r>
                        <a:rPr lang="en-US" sz="2400" b="0" i="1" dirty="0" smtClean="0">
                          <a:solidFill>
                            <a:srgbClr val="0070C0"/>
                          </a:solidFill>
                          <a:latin typeface="Cambria Math" panose="02040503050406030204" pitchFamily="18" charset="0"/>
                          <a:ea typeface="Helvetica" charset="0"/>
                          <a:cs typeface="Helvetica" charset="0"/>
                        </a:rPr>
                        <m:t>[</m:t>
                      </m:r>
                      <m:r>
                        <a:rPr lang="en-US" sz="2400" b="0" i="1" dirty="0" smtClean="0">
                          <a:solidFill>
                            <a:srgbClr val="0070C0"/>
                          </a:solidFill>
                          <a:latin typeface="Cambria Math" panose="02040503050406030204" pitchFamily="18" charset="0"/>
                          <a:ea typeface="Helvetica" charset="0"/>
                          <a:cs typeface="Helvetica" charset="0"/>
                        </a:rPr>
                        <m:t>𝑛</m:t>
                      </m:r>
                      <m:r>
                        <a:rPr lang="en-US" sz="2400" b="0" i="1" dirty="0" smtClean="0">
                          <a:solidFill>
                            <a:srgbClr val="0070C0"/>
                          </a:solidFill>
                          <a:latin typeface="Cambria Math" panose="02040503050406030204" pitchFamily="18" charset="0"/>
                          <a:ea typeface="Helvetica" charset="0"/>
                          <a:cs typeface="Helvetica" charset="0"/>
                        </a:rPr>
                        <m:t>−1]</m:t>
                      </m:r>
                    </m:oMath>
                  </a14:m>
                  <a:endParaRPr lang="en-US" sz="2400" b="0" dirty="0">
                    <a:latin typeface="Candara" panose="020E0502030303020204" pitchFamily="34" charset="0"/>
                    <a:ea typeface="Helvetica" charset="0"/>
                    <a:cs typeface="Helvetica" charset="0"/>
                  </a:endParaRPr>
                </a:p>
                <a:p>
                  <a:pPr/>
                  <a14:m>
                    <m:oMathPara xmlns:m="http://schemas.openxmlformats.org/officeDocument/2006/math">
                      <m:oMathParaPr>
                        <m:jc m:val="centerGroup"/>
                      </m:oMathParaPr>
                      <m:oMath xmlns:m="http://schemas.openxmlformats.org/officeDocument/2006/math">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𝐴</m:t>
                            </m:r>
                          </m:e>
                        </m:d>
                        <m:r>
                          <a:rPr lang="en-US" sz="2400" i="1">
                            <a:solidFill>
                              <a:srgbClr val="0070C0"/>
                            </a:solidFill>
                            <a:latin typeface="Cambria Math" panose="02040503050406030204" pitchFamily="18" charset="0"/>
                            <a:ea typeface="Helvetica" charset="0"/>
                            <a:cs typeface="Helvetica" charset="0"/>
                          </a:rPr>
                          <m:t>=</m:t>
                        </m:r>
                        <m:d>
                          <m:dPr>
                            <m:ctrlPr>
                              <a:rPr lang="en-US" sz="2400" i="1">
                                <a:solidFill>
                                  <a:srgbClr val="0070C0"/>
                                </a:solidFill>
                                <a:latin typeface="Cambria Math" panose="02040503050406030204" pitchFamily="18" charset="0"/>
                                <a:ea typeface="Helvetica" charset="0"/>
                                <a:cs typeface="Helvetica" charset="0"/>
                              </a:rPr>
                            </m:ctrlPr>
                          </m:dPr>
                          <m:e>
                            <m:f>
                              <m:fPr>
                                <m:type m:val="noBar"/>
                                <m:ctrlPr>
                                  <a:rPr lang="en-US" sz="2400" i="1">
                                    <a:solidFill>
                                      <a:srgbClr val="0070C0"/>
                                    </a:solidFill>
                                    <a:latin typeface="Cambria Math" panose="02040503050406030204" pitchFamily="18" charset="0"/>
                                    <a:ea typeface="Helvetica" charset="0"/>
                                    <a:cs typeface="Helvetica" charset="0"/>
                                  </a:rPr>
                                </m:ctrlPr>
                              </m:fPr>
                              <m:num>
                                <m:r>
                                  <a:rPr lang="en-US" sz="2400" i="1">
                                    <a:solidFill>
                                      <a:srgbClr val="0070C0"/>
                                    </a:solidFill>
                                    <a:latin typeface="Cambria Math" panose="02040503050406030204" pitchFamily="18" charset="0"/>
                                    <a:ea typeface="Helvetica" charset="0"/>
                                    <a:cs typeface="Helvetica" charset="0"/>
                                  </a:rPr>
                                  <m:t>𝑛</m:t>
                                </m:r>
                                <m:r>
                                  <a:rPr lang="en-US" sz="2400" i="1">
                                    <a:solidFill>
                                      <a:srgbClr val="0070C0"/>
                                    </a:solidFill>
                                    <a:latin typeface="Cambria Math" panose="02040503050406030204" pitchFamily="18" charset="0"/>
                                    <a:ea typeface="Helvetica" charset="0"/>
                                    <a:cs typeface="Helvetica" charset="0"/>
                                  </a:rPr>
                                  <m:t>−1</m:t>
                                </m:r>
                              </m:num>
                              <m:den>
                                <m:r>
                                  <a:rPr lang="en-US" sz="2400" i="1">
                                    <a:solidFill>
                                      <a:srgbClr val="0070C0"/>
                                    </a:solidFill>
                                    <a:latin typeface="Cambria Math" panose="02040503050406030204" pitchFamily="18" charset="0"/>
                                    <a:ea typeface="Helvetica" charset="0"/>
                                    <a:cs typeface="Helvetica" charset="0"/>
                                  </a:rPr>
                                  <m:t>𝑘</m:t>
                                </m:r>
                                <m:r>
                                  <a:rPr lang="en-US" sz="2400" i="1">
                                    <a:solidFill>
                                      <a:srgbClr val="0070C0"/>
                                    </a:solidFill>
                                    <a:latin typeface="Cambria Math" panose="02040503050406030204" pitchFamily="18" charset="0"/>
                                    <a:ea typeface="Helvetica" charset="0"/>
                                    <a:cs typeface="Helvetica" charset="0"/>
                                  </a:rPr>
                                  <m:t>−1</m:t>
                                </m:r>
                              </m:den>
                            </m:f>
                          </m:e>
                        </m:d>
                      </m:oMath>
                    </m:oMathPara>
                  </a14:m>
                  <a:endParaRPr lang="en-US" sz="2400" dirty="0"/>
                </a:p>
              </p:txBody>
            </p:sp>
          </mc:Choice>
          <mc:Fallback xmlns="">
            <p:sp>
              <p:nvSpPr>
                <p:cNvPr id="11" name="TextBox 10">
                  <a:extLst>
                    <a:ext uri="{FF2B5EF4-FFF2-40B4-BE49-F238E27FC236}">
                      <a16:creationId xmlns:a16="http://schemas.microsoft.com/office/drawing/2014/main" id="{1A45C353-06CF-4246-949B-C5C4B14A3CAF}"/>
                    </a:ext>
                  </a:extLst>
                </p:cNvPr>
                <p:cNvSpPr txBox="1">
                  <a:spLocks noRot="1" noChangeAspect="1" noMove="1" noResize="1" noEditPoints="1" noAdjustHandles="1" noChangeArrowheads="1" noChangeShapeType="1" noTextEdit="1"/>
                </p:cNvSpPr>
                <p:nvPr/>
              </p:nvSpPr>
              <p:spPr>
                <a:xfrm>
                  <a:off x="5193744" y="3185308"/>
                  <a:ext cx="4561959" cy="1809726"/>
                </a:xfrm>
                <a:prstGeom prst="rect">
                  <a:avLst/>
                </a:prstGeom>
                <a:blipFill>
                  <a:blip r:embed="rId12"/>
                  <a:stretch>
                    <a:fillRect/>
                  </a:stretch>
                </a:blipFill>
                <a:ln>
                  <a:solidFill>
                    <a:schemeClr val="accent1">
                      <a:lumMod val="75000"/>
                    </a:schemeClr>
                  </a:solidFill>
                  <a:prstDash val="dash"/>
                </a:ln>
              </p:spPr>
              <p:txBody>
                <a:bodyPr/>
                <a:lstStyle/>
                <a:p>
                  <a:r>
                    <a:rPr lang="en-US">
                      <a:noFill/>
                    </a:rPr>
                    <a:t> </a:t>
                  </a:r>
                </a:p>
              </p:txBody>
            </p:sp>
          </mc:Fallback>
        </mc:AlternateContent>
      </p:grpSp>
    </p:spTree>
    <p:extLst>
      <p:ext uri="{BB962C8B-B14F-4D97-AF65-F5344CB8AC3E}">
        <p14:creationId xmlns:p14="http://schemas.microsoft.com/office/powerpoint/2010/main" val="390506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B984-035F-4645-A898-BFB53877FD3B}"/>
              </a:ext>
            </a:extLst>
          </p:cNvPr>
          <p:cNvSpPr>
            <a:spLocks noGrp="1"/>
          </p:cNvSpPr>
          <p:nvPr>
            <p:ph type="title"/>
          </p:nvPr>
        </p:nvSpPr>
        <p:spPr/>
        <p:txBody>
          <a:bodyPr/>
          <a:lstStyle/>
          <a:p>
            <a:r>
              <a:rPr lang="en-US" dirty="0"/>
              <a:t>Number of Subsets of size 5 from alphabet of 26</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3AF5AD3-848A-DA48-ACA1-9230AB83796F}"/>
                  </a:ext>
                </a:extLst>
              </p:cNvPr>
              <p:cNvSpPr txBox="1"/>
              <p:nvPr/>
            </p:nvSpPr>
            <p:spPr>
              <a:xfrm>
                <a:off x="419556" y="1252823"/>
                <a:ext cx="11043514" cy="4647426"/>
              </a:xfrm>
              <a:prstGeom prst="rect">
                <a:avLst/>
              </a:prstGeom>
              <a:noFill/>
            </p:spPr>
            <p:txBody>
              <a:bodyPr wrap="square" rtlCol="0">
                <a:spAutoFit/>
              </a:bodyPr>
              <a:lstStyle/>
              <a:p>
                <a:pPr>
                  <a:spcAft>
                    <a:spcPts val="600"/>
                  </a:spcAft>
                </a:pPr>
                <a:r>
                  <a:rPr lang="en-US" sz="3200" b="0" dirty="0">
                    <a:latin typeface="Candara" panose="020E0502030303020204" pitchFamily="34" charset="0"/>
                    <a:ea typeface="Helvetica" charset="0"/>
                    <a:cs typeface="Helvetica" charset="0"/>
                  </a:rPr>
                  <a:t>Consider the following process: </a:t>
                </a:r>
              </a:p>
              <a:p>
                <a:pPr marL="514350" indent="-514350">
                  <a:spcAft>
                    <a:spcPts val="600"/>
                  </a:spcAft>
                  <a:buFont typeface="+mj-lt"/>
                  <a:buAutoNum type="arabicPeriod"/>
                </a:pPr>
                <a:r>
                  <a:rPr lang="en-US" sz="3200" dirty="0">
                    <a:latin typeface="Candara" panose="020E0502030303020204" pitchFamily="34" charset="0"/>
                    <a:ea typeface="Helvetica" charset="0"/>
                    <a:cs typeface="Helvetica" charset="0"/>
                  </a:rPr>
                  <a:t>Choose an </a:t>
                </a:r>
                <a:r>
                  <a:rPr lang="en-US" sz="3200" b="1" dirty="0">
                    <a:solidFill>
                      <a:srgbClr val="C00000"/>
                    </a:solidFill>
                    <a:latin typeface="Candara" panose="020E0502030303020204" pitchFamily="34" charset="0"/>
                    <a:ea typeface="Helvetica" charset="0"/>
                    <a:cs typeface="Helvetica" charset="0"/>
                  </a:rPr>
                  <a:t>unordered</a:t>
                </a:r>
                <a:r>
                  <a:rPr lang="en-US" sz="3200" dirty="0">
                    <a:latin typeface="Candara" panose="020E0502030303020204" pitchFamily="34" charset="0"/>
                    <a:ea typeface="Helvetica" charset="0"/>
                    <a:cs typeface="Helvetica" charset="0"/>
                  </a:rPr>
                  <a:t> subset </a:t>
                </a:r>
                <a14:m>
                  <m:oMath xmlns:m="http://schemas.openxmlformats.org/officeDocument/2006/math">
                    <m:r>
                      <a:rPr lang="en-US" sz="3200" b="0" i="1" dirty="0" smtClean="0">
                        <a:solidFill>
                          <a:srgbClr val="0070C0"/>
                        </a:solidFill>
                        <a:latin typeface="Cambria Math" panose="02040503050406030204" pitchFamily="18" charset="0"/>
                      </a:rPr>
                      <m:t>𝑆</m:t>
                    </m:r>
                    <m:r>
                      <a:rPr lang="en-US" sz="3200" b="0" i="1" dirty="0" smtClean="0">
                        <a:solidFill>
                          <a:srgbClr val="0070C0"/>
                        </a:solidFill>
                        <a:latin typeface="Cambria Math" panose="02040503050406030204" pitchFamily="18" charset="0"/>
                      </a:rPr>
                      <m:t>⊆</m:t>
                    </m:r>
                    <m:d>
                      <m:dPr>
                        <m:begChr m:val="{"/>
                        <m:endChr m:val="}"/>
                        <m:ctrlPr>
                          <a:rPr lang="en-US" sz="3200" i="1">
                            <a:solidFill>
                              <a:srgbClr val="0070C0"/>
                            </a:solidFill>
                            <a:latin typeface="Cambria Math" panose="02040503050406030204" pitchFamily="18" charset="0"/>
                          </a:rPr>
                        </m:ctrlPr>
                      </m:dPr>
                      <m:e>
                        <m:r>
                          <a:rPr lang="en-US" sz="3200" i="1">
                            <a:solidFill>
                              <a:srgbClr val="0070C0"/>
                            </a:solidFill>
                            <a:latin typeface="Cambria Math" panose="02040503050406030204" pitchFamily="18" charset="0"/>
                          </a:rPr>
                          <m:t>𝐴</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𝐵</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𝑍</m:t>
                        </m:r>
                      </m:e>
                    </m:d>
                  </m:oMath>
                </a14:m>
                <a:r>
                  <a:rPr lang="en-US" sz="3200" b="0" dirty="0">
                    <a:latin typeface="Candara" panose="020E0502030303020204" pitchFamily="34" charset="0"/>
                    <a:ea typeface="Helvetica" charset="0"/>
                    <a:cs typeface="Helvetica" charset="0"/>
                  </a:rPr>
                  <a:t> of </a:t>
                </a:r>
              </a:p>
              <a:p>
                <a:pPr>
                  <a:spcAft>
                    <a:spcPts val="600"/>
                  </a:spcAft>
                </a:pPr>
                <a:r>
                  <a:rPr lang="en-US" sz="3200" dirty="0">
                    <a:latin typeface="Candara" panose="020E0502030303020204" pitchFamily="34" charset="0"/>
                    <a:ea typeface="Helvetica" charset="0"/>
                    <a:cs typeface="Helvetica" charset="0"/>
                  </a:rPr>
                  <a:t>           </a:t>
                </a:r>
                <a:r>
                  <a:rPr lang="en-US" sz="3200" b="0" dirty="0">
                    <a:latin typeface="Candara" panose="020E0502030303020204" pitchFamily="34" charset="0"/>
                    <a:ea typeface="Helvetica" charset="0"/>
                    <a:cs typeface="Helvetica" charset="0"/>
                  </a:rPr>
                  <a:t>size </a:t>
                </a:r>
                <a14:m>
                  <m:oMath xmlns:m="http://schemas.openxmlformats.org/officeDocument/2006/math">
                    <m:d>
                      <m:dPr>
                        <m:begChr m:val="|"/>
                        <m:endChr m:val="|"/>
                        <m:ctrlPr>
                          <a:rPr lang="en-US" sz="3200" b="0" i="1" dirty="0" smtClean="0">
                            <a:solidFill>
                              <a:srgbClr val="0070C0"/>
                            </a:solidFill>
                            <a:latin typeface="Cambria Math" panose="02040503050406030204" pitchFamily="18" charset="0"/>
                          </a:rPr>
                        </m:ctrlPr>
                      </m:dPr>
                      <m:e>
                        <m:r>
                          <a:rPr lang="en-US" sz="3200" i="1" dirty="0">
                            <a:solidFill>
                              <a:srgbClr val="0070C0"/>
                            </a:solidFill>
                            <a:latin typeface="Cambria Math" panose="02040503050406030204" pitchFamily="18" charset="0"/>
                          </a:rPr>
                          <m:t>𝑆</m:t>
                        </m:r>
                      </m:e>
                    </m:d>
                    <m:r>
                      <a:rPr lang="en-US" sz="3200" b="0" i="1" dirty="0" smtClean="0">
                        <a:solidFill>
                          <a:srgbClr val="0070C0"/>
                        </a:solidFill>
                        <a:latin typeface="Cambria Math" panose="02040503050406030204" pitchFamily="18" charset="0"/>
                      </a:rPr>
                      <m:t>=5. </m:t>
                    </m:r>
                  </m:oMath>
                </a14:m>
                <a:r>
                  <a:rPr lang="en-US" sz="2400" b="0" dirty="0">
                    <a:latin typeface="Candara" panose="020E0502030303020204" pitchFamily="34" charset="0"/>
                    <a:ea typeface="Helvetica" charset="0"/>
                    <a:cs typeface="Helvetica" charset="0"/>
                  </a:rPr>
                  <a:t>          e.g. </a:t>
                </a:r>
                <a14:m>
                  <m:oMath xmlns:m="http://schemas.openxmlformats.org/officeDocument/2006/math">
                    <m:r>
                      <a:rPr lang="en-US" sz="2400" i="1" dirty="0">
                        <a:solidFill>
                          <a:srgbClr val="0070C0"/>
                        </a:solidFill>
                        <a:latin typeface="Cambria Math" panose="02040503050406030204" pitchFamily="18" charset="0"/>
                      </a:rPr>
                      <m:t>𝑆</m:t>
                    </m:r>
                    <m:r>
                      <a:rPr lang="en-US" sz="2400" i="1" dirty="0">
                        <a:solidFill>
                          <a:srgbClr val="0070C0"/>
                        </a:solidFill>
                        <a:latin typeface="Cambria Math" panose="02040503050406030204" pitchFamily="18" charset="0"/>
                      </a:rPr>
                      <m:t>=</m:t>
                    </m:r>
                    <m:d>
                      <m:dPr>
                        <m:begChr m:val="{"/>
                        <m:endChr m:val="}"/>
                        <m:ctrlPr>
                          <a:rPr lang="en-US" sz="2400" i="1" dirty="0">
                            <a:solidFill>
                              <a:srgbClr val="0070C0"/>
                            </a:solidFill>
                            <a:latin typeface="Cambria Math" panose="02040503050406030204" pitchFamily="18" charset="0"/>
                          </a:rPr>
                        </m:ctrlPr>
                      </m:dPr>
                      <m:e>
                        <m:r>
                          <a:rPr lang="en-US" sz="2400" i="1" dirty="0">
                            <a:solidFill>
                              <a:srgbClr val="0070C0"/>
                            </a:solidFill>
                            <a:latin typeface="Cambria Math" panose="02040503050406030204" pitchFamily="18" charset="0"/>
                          </a:rPr>
                          <m:t>𝐴</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𝐺</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𝑁</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𝑂</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𝑇</m:t>
                        </m:r>
                      </m:e>
                    </m:d>
                  </m:oMath>
                </a14:m>
                <a:endParaRPr lang="en-US" sz="2400" dirty="0">
                  <a:solidFill>
                    <a:srgbClr val="0070C0"/>
                  </a:solidFill>
                  <a:latin typeface="Candara" panose="020E0502030303020204" pitchFamily="34" charset="0"/>
                </a:endParaRPr>
              </a:p>
              <a:p>
                <a:pPr>
                  <a:spcBef>
                    <a:spcPts val="600"/>
                  </a:spcBef>
                  <a:spcAft>
                    <a:spcPts val="600"/>
                  </a:spcAft>
                </a:pPr>
                <a:r>
                  <a:rPr lang="en-US" sz="3200" b="0" dirty="0">
                    <a:latin typeface="Candara" panose="020E0502030303020204" pitchFamily="34" charset="0"/>
                    <a:ea typeface="Helvetica" charset="0"/>
                    <a:cs typeface="Helvetica" charset="0"/>
                  </a:rPr>
                  <a:t>2.   Choose </a:t>
                </a:r>
                <a:r>
                  <a:rPr lang="en-US" sz="3200" dirty="0">
                    <a:latin typeface="Candara" panose="020E0502030303020204" pitchFamily="34" charset="0"/>
                    <a:ea typeface="Helvetica" charset="0"/>
                    <a:cs typeface="Helvetica" charset="0"/>
                  </a:rPr>
                  <a:t>a permutation of letters in </a:t>
                </a:r>
                <a14:m>
                  <m:oMath xmlns:m="http://schemas.openxmlformats.org/officeDocument/2006/math">
                    <m:r>
                      <a:rPr lang="en-US" sz="3200" i="1" dirty="0">
                        <a:solidFill>
                          <a:srgbClr val="0070C0"/>
                        </a:solidFill>
                        <a:latin typeface="Cambria Math" panose="02040503050406030204" pitchFamily="18" charset="0"/>
                      </a:rPr>
                      <m:t>𝑆</m:t>
                    </m:r>
                  </m:oMath>
                </a14:m>
                <a:br>
                  <a:rPr lang="en-US" sz="3200" dirty="0">
                    <a:latin typeface="Candara" panose="020E0502030303020204" pitchFamily="34" charset="0"/>
                    <a:ea typeface="Helvetica" charset="0"/>
                    <a:cs typeface="Helvetica" charset="0"/>
                  </a:rPr>
                </a:br>
                <a:r>
                  <a:rPr lang="en-US" sz="3200" dirty="0">
                    <a:latin typeface="Candara" panose="020E0502030303020204" pitchFamily="34" charset="0"/>
                    <a:ea typeface="Helvetica" charset="0"/>
                    <a:cs typeface="Helvetica" charset="0"/>
                  </a:rPr>
                  <a:t>        </a:t>
                </a:r>
                <a:r>
                  <a:rPr lang="en-US" sz="2400" dirty="0">
                    <a:latin typeface="Candara" panose="020E0502030303020204" pitchFamily="34" charset="0"/>
                    <a:ea typeface="Helvetica" charset="0"/>
                    <a:cs typeface="Helvetica" charset="0"/>
                  </a:rPr>
                  <a:t>e.g., </a:t>
                </a:r>
                <a:r>
                  <a:rPr lang="en-US" sz="2400" i="1" dirty="0">
                    <a:solidFill>
                      <a:srgbClr val="0070C0"/>
                    </a:solidFill>
                  </a:rPr>
                  <a:t>TANGO, AGNOT, NAGOT, GOTAN, GOATN, NGOAT, …</a:t>
                </a:r>
                <a:r>
                  <a:rPr lang="en-US" sz="2400" dirty="0">
                    <a:latin typeface="Candara" panose="020E0502030303020204" pitchFamily="34" charset="0"/>
                    <a:ea typeface="Helvetica" charset="0"/>
                    <a:cs typeface="Helvetica" charset="0"/>
                  </a:rPr>
                  <a:t> </a:t>
                </a:r>
                <a:r>
                  <a:rPr lang="en-US" sz="2400" b="0" dirty="0">
                    <a:latin typeface="Candara" panose="020E0502030303020204" pitchFamily="34" charset="0"/>
                    <a:ea typeface="Helvetica" charset="0"/>
                    <a:cs typeface="Helvetica" charset="0"/>
                  </a:rPr>
                  <a:t>  </a:t>
                </a:r>
              </a:p>
              <a:p>
                <a:pPr>
                  <a:spcBef>
                    <a:spcPts val="600"/>
                  </a:spcBef>
                  <a:spcAft>
                    <a:spcPts val="600"/>
                  </a:spcAft>
                </a:pPr>
                <a:endParaRPr lang="en-US" sz="3200" dirty="0">
                  <a:latin typeface="Candara" panose="020E0502030303020204" pitchFamily="34" charset="0"/>
                  <a:ea typeface="Helvetica" charset="0"/>
                  <a:cs typeface="Helvetica" charset="0"/>
                </a:endParaRPr>
              </a:p>
              <a:p>
                <a:pPr>
                  <a:spcBef>
                    <a:spcPts val="600"/>
                  </a:spcBef>
                  <a:spcAft>
                    <a:spcPts val="600"/>
                  </a:spcAft>
                </a:pPr>
                <a:r>
                  <a:rPr lang="en-US" sz="3200" dirty="0">
                    <a:latin typeface="Candara" panose="020E0502030303020204" pitchFamily="34" charset="0"/>
                    <a:ea typeface="Helvetica" charset="0"/>
                    <a:cs typeface="Helvetica" charset="0"/>
                  </a:rPr>
                  <a:t>Outcome: An </a:t>
                </a:r>
                <a:r>
                  <a:rPr lang="en-US" sz="3200" b="1" dirty="0">
                    <a:solidFill>
                      <a:srgbClr val="C00000"/>
                    </a:solidFill>
                    <a:latin typeface="Candara" panose="020E0502030303020204" pitchFamily="34" charset="0"/>
                    <a:ea typeface="Helvetica" charset="0"/>
                    <a:cs typeface="Helvetica" charset="0"/>
                  </a:rPr>
                  <a:t>ordered</a:t>
                </a:r>
                <a:r>
                  <a:rPr lang="en-US" sz="3200" dirty="0">
                    <a:latin typeface="Candara" panose="020E0502030303020204" pitchFamily="34" charset="0"/>
                    <a:ea typeface="Helvetica" charset="0"/>
                    <a:cs typeface="Helvetica" charset="0"/>
                  </a:rPr>
                  <a:t> sequence of 5 distinct letters from </a:t>
                </a:r>
                <a14:m>
                  <m:oMath xmlns:m="http://schemas.openxmlformats.org/officeDocument/2006/math">
                    <m:d>
                      <m:dPr>
                        <m:begChr m:val="{"/>
                        <m:endChr m:val="}"/>
                        <m:ctrlPr>
                          <a:rPr lang="en-US" sz="3200" i="1">
                            <a:solidFill>
                              <a:srgbClr val="0070C0"/>
                            </a:solidFill>
                            <a:latin typeface="Cambria Math" panose="02040503050406030204" pitchFamily="18" charset="0"/>
                          </a:rPr>
                        </m:ctrlPr>
                      </m:dPr>
                      <m:e>
                        <m:r>
                          <a:rPr lang="en-US" sz="3200" i="1">
                            <a:solidFill>
                              <a:srgbClr val="0070C0"/>
                            </a:solidFill>
                            <a:latin typeface="Cambria Math" panose="02040503050406030204" pitchFamily="18" charset="0"/>
                          </a:rPr>
                          <m:t>𝐴</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𝐵</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𝑍</m:t>
                        </m:r>
                      </m:e>
                    </m:d>
                  </m:oMath>
                </a14:m>
                <a:endParaRPr lang="en-US" sz="3200" dirty="0">
                  <a:latin typeface="Candara" panose="020E0502030303020204" pitchFamily="34" charset="0"/>
                  <a:ea typeface="Helvetica" charset="0"/>
                  <a:cs typeface="Helvetica" charset="0"/>
                </a:endParaRPr>
              </a:p>
            </p:txBody>
          </p:sp>
        </mc:Choice>
        <mc:Fallback>
          <p:sp>
            <p:nvSpPr>
              <p:cNvPr id="5" name="TextBox 4">
                <a:extLst>
                  <a:ext uri="{FF2B5EF4-FFF2-40B4-BE49-F238E27FC236}">
                    <a16:creationId xmlns:a16="http://schemas.microsoft.com/office/drawing/2014/main" id="{43AF5AD3-848A-DA48-ACA1-9230AB83796F}"/>
                  </a:ext>
                </a:extLst>
              </p:cNvPr>
              <p:cNvSpPr txBox="1">
                <a:spLocks noRot="1" noChangeAspect="1" noMove="1" noResize="1" noEditPoints="1" noAdjustHandles="1" noChangeArrowheads="1" noChangeShapeType="1" noTextEdit="1"/>
              </p:cNvSpPr>
              <p:nvPr/>
            </p:nvSpPr>
            <p:spPr>
              <a:xfrm>
                <a:off x="419556" y="1252823"/>
                <a:ext cx="11043514" cy="4647426"/>
              </a:xfrm>
              <a:prstGeom prst="rect">
                <a:avLst/>
              </a:prstGeom>
              <a:blipFill>
                <a:blip r:embed="rId3"/>
                <a:stretch>
                  <a:fillRect l="-1494" t="-1635"/>
                </a:stretch>
              </a:blipFill>
            </p:spPr>
            <p:txBody>
              <a:bodyPr/>
              <a:lstStyle/>
              <a:p>
                <a:r>
                  <a:rPr lang="en-US">
                    <a:noFill/>
                  </a:rPr>
                  <a:t> </a:t>
                </a:r>
              </a:p>
            </p:txBody>
          </p:sp>
        </mc:Fallback>
      </mc:AlternateContent>
      <p:sp>
        <p:nvSpPr>
          <p:cNvPr id="16" name="Google Shape;937;p54">
            <a:extLst>
              <a:ext uri="{FF2B5EF4-FFF2-40B4-BE49-F238E27FC236}">
                <a16:creationId xmlns:a16="http://schemas.microsoft.com/office/drawing/2014/main" id="{BB930D2E-0896-254A-AC39-96B807C484E5}"/>
              </a:ext>
            </a:extLst>
          </p:cNvPr>
          <p:cNvSpPr txBox="1"/>
          <p:nvPr/>
        </p:nvSpPr>
        <p:spPr>
          <a:xfrm>
            <a:off x="10804488" y="2318844"/>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28" name="Google Shape;935;p54">
            <a:extLst>
              <a:ext uri="{FF2B5EF4-FFF2-40B4-BE49-F238E27FC236}">
                <a16:creationId xmlns:a16="http://schemas.microsoft.com/office/drawing/2014/main" id="{5CC634A5-9B7E-1548-913B-3BC24EFC9383}"/>
              </a:ext>
            </a:extLst>
          </p:cNvPr>
          <p:cNvSpPr txBox="1"/>
          <p:nvPr/>
        </p:nvSpPr>
        <p:spPr>
          <a:xfrm>
            <a:off x="10804438" y="3665452"/>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grpSp>
        <p:nvGrpSpPr>
          <p:cNvPr id="7" name="Group 6" descr="Number of ordered sequences of 5 distinct letters">
            <a:extLst>
              <a:ext uri="{FF2B5EF4-FFF2-40B4-BE49-F238E27FC236}">
                <a16:creationId xmlns:a16="http://schemas.microsoft.com/office/drawing/2014/main" id="{82A40CF6-5B64-4F4F-A956-3932E5CCF763}"/>
              </a:ext>
            </a:extLst>
          </p:cNvPr>
          <p:cNvGrpSpPr/>
          <p:nvPr/>
        </p:nvGrpSpPr>
        <p:grpSpPr>
          <a:xfrm>
            <a:off x="10654547" y="4205647"/>
            <a:ext cx="1406100" cy="1308745"/>
            <a:chOff x="10654547" y="4205647"/>
            <a:chExt cx="1406100" cy="1308745"/>
          </a:xfrm>
        </p:grpSpPr>
        <p:sp>
          <p:nvSpPr>
            <p:cNvPr id="22" name="Google Shape;942;p54">
              <a:extLst>
                <a:ext uri="{FF2B5EF4-FFF2-40B4-BE49-F238E27FC236}">
                  <a16:creationId xmlns:a16="http://schemas.microsoft.com/office/drawing/2014/main" id="{5BEFA24D-72A6-3845-A454-96AB57A56F7D}"/>
                </a:ext>
              </a:extLst>
            </p:cNvPr>
            <p:cNvSpPr txBox="1"/>
            <p:nvPr/>
          </p:nvSpPr>
          <p:spPr>
            <a:xfrm>
              <a:off x="10654547" y="4265589"/>
              <a:ext cx="1406100" cy="1248803"/>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8278C4D6-4627-4048-91AB-0DD8866931AE}"/>
                    </a:ext>
                  </a:extLst>
                </p:cNvPr>
                <p:cNvSpPr/>
                <p:nvPr/>
              </p:nvSpPr>
              <p:spPr>
                <a:xfrm>
                  <a:off x="10839884" y="4205647"/>
                  <a:ext cx="1051891" cy="1244828"/>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f>
                          <m:fPr>
                            <m:ctrlP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ctrlPr>
                          </m:fPr>
                          <m:num>
                            <m: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t>26!</m:t>
                            </m:r>
                          </m:num>
                          <m:den>
                            <m: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t>21!</m:t>
                            </m:r>
                          </m:den>
                        </m:f>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29" name="Rectangle 28">
                  <a:extLst>
                    <a:ext uri="{FF2B5EF4-FFF2-40B4-BE49-F238E27FC236}">
                      <a16:creationId xmlns:a16="http://schemas.microsoft.com/office/drawing/2014/main" id="{8278C4D6-4627-4048-91AB-0DD8866931AE}"/>
                    </a:ext>
                  </a:extLst>
                </p:cNvPr>
                <p:cNvSpPr>
                  <a:spLocks noRot="1" noChangeAspect="1" noMove="1" noResize="1" noEditPoints="1" noAdjustHandles="1" noChangeArrowheads="1" noChangeShapeType="1" noTextEdit="1"/>
                </p:cNvSpPr>
                <p:nvPr/>
              </p:nvSpPr>
              <p:spPr>
                <a:xfrm>
                  <a:off x="10839884" y="4205647"/>
                  <a:ext cx="1051891" cy="1244828"/>
                </a:xfrm>
                <a:prstGeom prst="rect">
                  <a:avLst/>
                </a:prstGeom>
                <a:blipFill>
                  <a:blip r:embed="rId5"/>
                  <a:stretch>
                    <a:fillRect l="-1205" b="-9091"/>
                  </a:stretch>
                </a:blipFill>
              </p:spPr>
              <p:txBody>
                <a:bodyPr/>
                <a:lstStyle/>
                <a:p>
                  <a:r>
                    <a:rPr lang="en-US">
                      <a:noFill/>
                    </a:rPr>
                    <a:t> </a:t>
                  </a:r>
                </a:p>
              </p:txBody>
            </p:sp>
          </mc:Fallback>
        </mc:AlternateContent>
      </p:grpSp>
      <p:grpSp>
        <p:nvGrpSpPr>
          <p:cNvPr id="6" name="Group 5" descr="Number of permutations of 5 letters">
            <a:extLst>
              <a:ext uri="{FF2B5EF4-FFF2-40B4-BE49-F238E27FC236}">
                <a16:creationId xmlns:a16="http://schemas.microsoft.com/office/drawing/2014/main" id="{8EC92B88-7CEC-0947-BE2E-4550D63A3C9A}"/>
              </a:ext>
            </a:extLst>
          </p:cNvPr>
          <p:cNvGrpSpPr/>
          <p:nvPr/>
        </p:nvGrpSpPr>
        <p:grpSpPr>
          <a:xfrm>
            <a:off x="10895130" y="2957207"/>
            <a:ext cx="941400" cy="787623"/>
            <a:chOff x="10895130" y="2957207"/>
            <a:chExt cx="941400" cy="787623"/>
          </a:xfrm>
        </p:grpSpPr>
        <p:sp>
          <p:nvSpPr>
            <p:cNvPr id="19" name="Google Shape;940;p54">
              <a:extLst>
                <a:ext uri="{FF2B5EF4-FFF2-40B4-BE49-F238E27FC236}">
                  <a16:creationId xmlns:a16="http://schemas.microsoft.com/office/drawing/2014/main" id="{A2CE9634-957D-844B-B7F9-4FA4B115CFC0}"/>
                </a:ext>
              </a:extLst>
            </p:cNvPr>
            <p:cNvSpPr txBox="1"/>
            <p:nvPr/>
          </p:nvSpPr>
          <p:spPr>
            <a:xfrm>
              <a:off x="10895130" y="2957207"/>
              <a:ext cx="9414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575F2120-7CB3-2347-AD58-BFA5B6FC3727}"/>
                    </a:ext>
                  </a:extLst>
                </p:cNvPr>
                <p:cNvSpPr/>
                <p:nvPr/>
              </p:nvSpPr>
              <p:spPr>
                <a:xfrm>
                  <a:off x="11004285" y="3036944"/>
                  <a:ext cx="768159" cy="70788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t>5!</m:t>
                        </m:r>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30" name="Rectangle 29">
                  <a:extLst>
                    <a:ext uri="{FF2B5EF4-FFF2-40B4-BE49-F238E27FC236}">
                      <a16:creationId xmlns:a16="http://schemas.microsoft.com/office/drawing/2014/main" id="{575F2120-7CB3-2347-AD58-BFA5B6FC3727}"/>
                    </a:ext>
                  </a:extLst>
                </p:cNvPr>
                <p:cNvSpPr>
                  <a:spLocks noRot="1" noChangeAspect="1" noMove="1" noResize="1" noEditPoints="1" noAdjustHandles="1" noChangeArrowheads="1" noChangeShapeType="1" noTextEdit="1"/>
                </p:cNvSpPr>
                <p:nvPr/>
              </p:nvSpPr>
              <p:spPr>
                <a:xfrm>
                  <a:off x="11004285" y="3036944"/>
                  <a:ext cx="768159" cy="707886"/>
                </a:xfrm>
                <a:prstGeom prst="rect">
                  <a:avLst/>
                </a:prstGeom>
                <a:blipFill>
                  <a:blip r:embed="rId6"/>
                  <a:stretch>
                    <a:fillRect/>
                  </a:stretch>
                </a:blipFill>
              </p:spPr>
              <p:txBody>
                <a:bodyPr/>
                <a:lstStyle/>
                <a:p>
                  <a:r>
                    <a:rPr lang="en-US">
                      <a:noFill/>
                    </a:rPr>
                    <a:t> </a:t>
                  </a:r>
                </a:p>
              </p:txBody>
            </p:sp>
          </mc:Fallback>
        </mc:AlternateContent>
      </p:grpSp>
      <p:grpSp>
        <p:nvGrpSpPr>
          <p:cNvPr id="3" name="Group 2" descr="quantity we are trying to determine">
            <a:extLst>
              <a:ext uri="{FF2B5EF4-FFF2-40B4-BE49-F238E27FC236}">
                <a16:creationId xmlns:a16="http://schemas.microsoft.com/office/drawing/2014/main" id="{466416B7-ACFB-0F44-B25E-137A73EE66B8}"/>
              </a:ext>
            </a:extLst>
          </p:cNvPr>
          <p:cNvGrpSpPr/>
          <p:nvPr/>
        </p:nvGrpSpPr>
        <p:grpSpPr>
          <a:xfrm>
            <a:off x="10786181" y="1772400"/>
            <a:ext cx="1038638" cy="795604"/>
            <a:chOff x="10786181" y="1772400"/>
            <a:chExt cx="1038638" cy="795604"/>
          </a:xfrm>
        </p:grpSpPr>
        <p:sp>
          <p:nvSpPr>
            <p:cNvPr id="17" name="Google Shape;934;p54">
              <a:extLst>
                <a:ext uri="{FF2B5EF4-FFF2-40B4-BE49-F238E27FC236}">
                  <a16:creationId xmlns:a16="http://schemas.microsoft.com/office/drawing/2014/main" id="{C55BC5B4-45CD-7949-BF91-58CA100F1414}"/>
                </a:ext>
              </a:extLst>
            </p:cNvPr>
            <p:cNvSpPr txBox="1"/>
            <p:nvPr/>
          </p:nvSpPr>
          <p:spPr>
            <a:xfrm>
              <a:off x="10890375" y="1772400"/>
              <a:ext cx="934444"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8F624B5-674C-7E42-9D49-ECABB7446B8C}"/>
                    </a:ext>
                  </a:extLst>
                </p:cNvPr>
                <p:cNvSpPr/>
                <p:nvPr/>
              </p:nvSpPr>
              <p:spPr>
                <a:xfrm>
                  <a:off x="10786181" y="1860118"/>
                  <a:ext cx="881972" cy="70788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4000" dirty="0">
                            <a:solidFill>
                              <a:srgbClr val="7030A0"/>
                            </a:solidFill>
                            <a:latin typeface="Candara" panose="020E0502030303020204" pitchFamily="34" charset="0"/>
                            <a:ea typeface="Helvetica" charset="0"/>
                            <a:cs typeface="Apple Chancery" panose="03020702040506060504" pitchFamily="66" charset="-79"/>
                          </a:rPr>
                          <m:t>???</m:t>
                        </m:r>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31" name="Rectangle 30">
                  <a:extLst>
                    <a:ext uri="{FF2B5EF4-FFF2-40B4-BE49-F238E27FC236}">
                      <a16:creationId xmlns:a16="http://schemas.microsoft.com/office/drawing/2014/main" id="{18F624B5-674C-7E42-9D49-ECABB7446B8C}"/>
                    </a:ext>
                  </a:extLst>
                </p:cNvPr>
                <p:cNvSpPr>
                  <a:spLocks noRot="1" noChangeAspect="1" noMove="1" noResize="1" noEditPoints="1" noAdjustHandles="1" noChangeArrowheads="1" noChangeShapeType="1" noTextEdit="1"/>
                </p:cNvSpPr>
                <p:nvPr/>
              </p:nvSpPr>
              <p:spPr>
                <a:xfrm>
                  <a:off x="10786181" y="1860118"/>
                  <a:ext cx="881972" cy="707886"/>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6" name="Rectangle 25">
                <a:extLst>
                  <a:ext uri="{FF2B5EF4-FFF2-40B4-BE49-F238E27FC236}">
                    <a16:creationId xmlns:a16="http://schemas.microsoft.com/office/drawing/2014/main" id="{3BB4A6AD-E83E-AD4E-99DC-4FFD28DF1C57}"/>
                  </a:ext>
                </a:extLst>
              </p:cNvPr>
              <p:cNvSpPr/>
              <p:nvPr/>
            </p:nvSpPr>
            <p:spPr>
              <a:xfrm>
                <a:off x="3443717" y="5605177"/>
                <a:ext cx="2778453" cy="1248803"/>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4000" dirty="0" smtClean="0">
                          <a:solidFill>
                            <a:srgbClr val="7030A0"/>
                          </a:solidFill>
                          <a:latin typeface="Candara" panose="020E0502030303020204" pitchFamily="34" charset="0"/>
                          <a:ea typeface="Helvetica" charset="0"/>
                          <a:cs typeface="Apple Chancery" panose="03020702040506060504" pitchFamily="66" charset="-79"/>
                        </a:rPr>
                        <m:t>???</m:t>
                      </m:r>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m:t>
                      </m:r>
                      <m:f>
                        <m:fPr>
                          <m:ctrlP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ctrlPr>
                        </m:fPr>
                        <m:num>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26!</m:t>
                          </m:r>
                        </m:num>
                        <m:den>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21!</m:t>
                          </m:r>
                          <m:r>
                            <a:rPr lang="en-US" sz="4000" b="0" i="0" dirty="0" smtClean="0">
                              <a:solidFill>
                                <a:srgbClr val="7030A0"/>
                              </a:solidFill>
                              <a:latin typeface="Cambria Math" panose="02040503050406030204" pitchFamily="18" charset="0"/>
                              <a:ea typeface="Helvetica" charset="0"/>
                              <a:cs typeface="Apple Chancery" panose="03020702040506060504" pitchFamily="66" charset="-79"/>
                            </a:rPr>
                            <m:t>5!</m:t>
                          </m:r>
                        </m:den>
                      </m:f>
                    </m:oMath>
                  </m:oMathPara>
                </a14:m>
                <a:endParaRPr lang="en-US" sz="2000" dirty="0">
                  <a:solidFill>
                    <a:srgbClr val="7030A0"/>
                  </a:solidFill>
                  <a:latin typeface="Curlz MT" pitchFamily="82" charset="77"/>
                  <a:ea typeface="Helvetica" charset="0"/>
                  <a:cs typeface="Apple Chancery" panose="03020702040506060504" pitchFamily="66" charset="-79"/>
                </a:endParaRPr>
              </a:p>
            </p:txBody>
          </p:sp>
        </mc:Choice>
        <mc:Fallback>
          <p:sp>
            <p:nvSpPr>
              <p:cNvPr id="26" name="Rectangle 25">
                <a:extLst>
                  <a:ext uri="{FF2B5EF4-FFF2-40B4-BE49-F238E27FC236}">
                    <a16:creationId xmlns:a16="http://schemas.microsoft.com/office/drawing/2014/main" id="{3BB4A6AD-E83E-AD4E-99DC-4FFD28DF1C57}"/>
                  </a:ext>
                </a:extLst>
              </p:cNvPr>
              <p:cNvSpPr>
                <a:spLocks noRot="1" noChangeAspect="1" noMove="1" noResize="1" noEditPoints="1" noAdjustHandles="1" noChangeArrowheads="1" noChangeShapeType="1" noTextEdit="1"/>
              </p:cNvSpPr>
              <p:nvPr/>
            </p:nvSpPr>
            <p:spPr>
              <a:xfrm>
                <a:off x="3443717" y="5605177"/>
                <a:ext cx="2778453" cy="1248803"/>
              </a:xfrm>
              <a:prstGeom prst="rect">
                <a:avLst/>
              </a:prstGeom>
              <a:blipFill>
                <a:blip r:embed="rId8"/>
                <a:stretch>
                  <a:fillRect b="-11111"/>
                </a:stretch>
              </a:blipFill>
            </p:spPr>
            <p:txBody>
              <a:bodyPr/>
              <a:lstStyle/>
              <a:p>
                <a:r>
                  <a:rPr lang="en-US">
                    <a:noFill/>
                  </a:rPr>
                  <a:t> </a:t>
                </a:r>
              </a:p>
            </p:txBody>
          </p:sp>
        </mc:Fallback>
      </mc:AlternateContent>
    </p:spTree>
    <p:extLst>
      <p:ext uri="{BB962C8B-B14F-4D97-AF65-F5344CB8AC3E}">
        <p14:creationId xmlns:p14="http://schemas.microsoft.com/office/powerpoint/2010/main" val="410937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7DEA2B6-E979-8F60-71D1-A99E40DCB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A6DAA-BB23-73F4-697B-07E4D161ADAB}"/>
              </a:ext>
            </a:extLst>
          </p:cNvPr>
          <p:cNvSpPr>
            <a:spLocks noGrp="1"/>
          </p:cNvSpPr>
          <p:nvPr>
            <p:ph type="title"/>
          </p:nvPr>
        </p:nvSpPr>
        <p:spPr/>
        <p:txBody>
          <a:bodyPr/>
          <a:lstStyle/>
          <a:p>
            <a:r>
              <a:rPr lang="en-US" dirty="0"/>
              <a:t>Fact 2 – Binomial Identity – combinatorial proof…</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5FC9532-81AB-F991-ABB2-9309836EF04E}"/>
                  </a:ext>
                </a:extLst>
              </p:cNvPr>
              <p:cNvSpPr txBox="1"/>
              <p:nvPr/>
            </p:nvSpPr>
            <p:spPr>
              <a:xfrm>
                <a:off x="609600" y="1152940"/>
                <a:ext cx="6432338" cy="1185774"/>
              </a:xfrm>
              <a:prstGeom prst="rect">
                <a:avLst/>
              </a:prstGeom>
              <a:noFill/>
              <a:ln>
                <a:solidFill>
                  <a:srgbClr val="036A18"/>
                </a:solidFill>
                <a:prstDash val="dash"/>
              </a:ln>
            </p:spPr>
            <p:txBody>
              <a:bodyPr wrap="none" lIns="182880" tIns="182880" rIns="182880" bIns="182880" rtlCol="0">
                <a:spAutoFit/>
              </a:bodyPr>
              <a:lstStyle/>
              <a:p>
                <a:pPr algn="ctr"/>
                <a:r>
                  <a:rPr lang="en-US" sz="4400" b="1" dirty="0">
                    <a:solidFill>
                      <a:srgbClr val="036A18"/>
                    </a:solidFill>
                    <a:ea typeface="Helvetica" charset="0"/>
                    <a:cs typeface="Helvetica" charset="0"/>
                  </a:rPr>
                  <a:t>Fact.</a:t>
                </a:r>
                <a:r>
                  <a:rPr lang="en-US" sz="4400" b="0" i="1" dirty="0">
                    <a:solidFill>
                      <a:srgbClr val="0070C0"/>
                    </a:solidFill>
                    <a:ea typeface="Helvetica" charset="0"/>
                    <a:cs typeface="Helvetica" charset="0"/>
                  </a:rPr>
                  <a:t> </a:t>
                </a:r>
                <a14:m>
                  <m:oMath xmlns:m="http://schemas.openxmlformats.org/officeDocument/2006/math">
                    <m:d>
                      <m:dPr>
                        <m:ctrlPr>
                          <a:rPr lang="en-US" sz="4400" b="0" i="1" smtClean="0">
                            <a:solidFill>
                              <a:srgbClr val="0070C0"/>
                            </a:solidFill>
                            <a:latin typeface="Cambria Math" panose="02040503050406030204" pitchFamily="18" charset="0"/>
                            <a:ea typeface="Helvetica" charset="0"/>
                            <a:cs typeface="Helvetica" charset="0"/>
                          </a:rPr>
                        </m:ctrlPr>
                      </m:dPr>
                      <m:e>
                        <m:f>
                          <m:fPr>
                            <m:type m:val="noBar"/>
                            <m:ctrlPr>
                              <a:rPr lang="en-US" sz="4400" b="0" i="1" smtClean="0">
                                <a:solidFill>
                                  <a:srgbClr val="0070C0"/>
                                </a:solidFill>
                                <a:latin typeface="Cambria Math" panose="02040503050406030204" pitchFamily="18" charset="0"/>
                                <a:ea typeface="Helvetica" charset="0"/>
                                <a:cs typeface="Helvetica" charset="0"/>
                              </a:rPr>
                            </m:ctrlPr>
                          </m:fPr>
                          <m:num>
                            <m:r>
                              <a:rPr lang="en-US" sz="4400" b="0" i="1" smtClean="0">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𝑘</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r>
                              <a:rPr lang="en-US" sz="4400" b="0" i="1" smtClean="0">
                                <a:solidFill>
                                  <a:srgbClr val="0070C0"/>
                                </a:solidFill>
                                <a:latin typeface="Cambria Math" panose="02040503050406030204" pitchFamily="18" charset="0"/>
                                <a:ea typeface="Helvetica" charset="0"/>
                                <a:cs typeface="Helvetica" charset="0"/>
                              </a:rPr>
                              <m:t>−1</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den>
                        </m:f>
                      </m:e>
                    </m:d>
                  </m:oMath>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D8A8F844-65E9-4144-A0B8-8BC01FF27784}"/>
                  </a:ext>
                </a:extLst>
              </p:cNvPr>
              <p:cNvSpPr txBox="1">
                <a:spLocks noRot="1" noChangeAspect="1" noMove="1" noResize="1" noEditPoints="1" noAdjustHandles="1" noChangeArrowheads="1" noChangeShapeType="1" noTextEdit="1"/>
              </p:cNvSpPr>
              <p:nvPr/>
            </p:nvSpPr>
            <p:spPr>
              <a:xfrm>
                <a:off x="609600" y="1152940"/>
                <a:ext cx="6432338" cy="1185774"/>
              </a:xfrm>
              <a:prstGeom prst="rect">
                <a:avLst/>
              </a:prstGeom>
              <a:blipFill>
                <a:blip r:embed="rId3"/>
                <a:stretch>
                  <a:fillRect l="-2170" b="-6316"/>
                </a:stretch>
              </a:blipFill>
              <a:ln>
                <a:solidFill>
                  <a:srgbClr val="036A18"/>
                </a:solidFill>
                <a:prstDash val="dash"/>
              </a:ln>
            </p:spPr>
            <p:txBody>
              <a:bodyPr/>
              <a:lstStyle/>
              <a:p>
                <a:r>
                  <a:rPr lang="en-US">
                    <a:noFill/>
                  </a:rPr>
                  <a:t> </a:t>
                </a:r>
              </a:p>
            </p:txBody>
          </p:sp>
        </mc:Fallback>
      </mc:AlternateContent>
      <p:grpSp>
        <p:nvGrpSpPr>
          <p:cNvPr id="7" name="Group 6" descr="Write |S| = n choose k&#10;describe the set S as the disjoint union of two sets, A and B, where |A| is n-1 choose k-1 and |B| = n-1 choose k">
            <a:extLst>
              <a:ext uri="{FF2B5EF4-FFF2-40B4-BE49-F238E27FC236}">
                <a16:creationId xmlns:a16="http://schemas.microsoft.com/office/drawing/2014/main" id="{BAE48240-4314-842B-E754-AB1BF95C9F73}"/>
              </a:ext>
            </a:extLst>
          </p:cNvPr>
          <p:cNvGrpSpPr/>
          <p:nvPr/>
        </p:nvGrpSpPr>
        <p:grpSpPr>
          <a:xfrm>
            <a:off x="1990057" y="2127978"/>
            <a:ext cx="5108292" cy="1099648"/>
            <a:chOff x="1990057" y="2127978"/>
            <a:chExt cx="5108292" cy="1099648"/>
          </a:xfrm>
        </p:grpSpPr>
        <p:sp>
          <p:nvSpPr>
            <p:cNvPr id="6" name="TextBox 5">
              <a:extLst>
                <a:ext uri="{FF2B5EF4-FFF2-40B4-BE49-F238E27FC236}">
                  <a16:creationId xmlns:a16="http://schemas.microsoft.com/office/drawing/2014/main" id="{4D264C3E-F435-31AA-2E31-0B43BB6A5A8F}"/>
                </a:ext>
              </a:extLst>
            </p:cNvPr>
            <p:cNvSpPr txBox="1"/>
            <p:nvPr/>
          </p:nvSpPr>
          <p:spPr>
            <a:xfrm>
              <a:off x="1990057" y="2581295"/>
              <a:ext cx="692332" cy="646331"/>
            </a:xfrm>
            <a:prstGeom prst="rect">
              <a:avLst/>
            </a:prstGeom>
            <a:noFill/>
          </p:spPr>
          <p:txBody>
            <a:bodyPr wrap="square" rtlCol="0">
              <a:spAutoFit/>
            </a:bodyPr>
            <a:lstStyle/>
            <a:p>
              <a:r>
                <a:rPr lang="en-US" sz="3600" b="0" dirty="0">
                  <a:solidFill>
                    <a:srgbClr val="FF0000"/>
                  </a:solidFill>
                  <a:latin typeface="Candara" panose="020E0502030303020204" pitchFamily="34" charset="0"/>
                  <a:ea typeface="Helvetica" charset="0"/>
                  <a:cs typeface="Helvetica" charset="0"/>
                </a:rPr>
                <a:t>|S|</a:t>
              </a:r>
            </a:p>
          </p:txBody>
        </p:sp>
        <p:cxnSp>
          <p:nvCxnSpPr>
            <p:cNvPr id="8" name="Straight Arrow Connector 7">
              <a:extLst>
                <a:ext uri="{FF2B5EF4-FFF2-40B4-BE49-F238E27FC236}">
                  <a16:creationId xmlns:a16="http://schemas.microsoft.com/office/drawing/2014/main" id="{77DBC482-9738-DE3E-8CE8-55826C78ADF6}"/>
                </a:ext>
              </a:extLst>
            </p:cNvPr>
            <p:cNvCxnSpPr>
              <a:cxnSpLocks/>
            </p:cNvCxnSpPr>
            <p:nvPr/>
          </p:nvCxnSpPr>
          <p:spPr>
            <a:xfrm flipV="1">
              <a:off x="2387747" y="2223729"/>
              <a:ext cx="0" cy="3915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17598A8-3A74-9BD3-D39D-E10E43C3E9F3}"/>
                </a:ext>
              </a:extLst>
            </p:cNvPr>
            <p:cNvCxnSpPr>
              <a:cxnSpLocks/>
            </p:cNvCxnSpPr>
            <p:nvPr/>
          </p:nvCxnSpPr>
          <p:spPr>
            <a:xfrm flipV="1">
              <a:off x="4199447" y="2127978"/>
              <a:ext cx="1" cy="417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5AB5E4C-1640-D137-10AB-08B9EECF526D}"/>
                    </a:ext>
                  </a:extLst>
                </p:cNvPr>
                <p:cNvSpPr txBox="1"/>
                <p:nvPr/>
              </p:nvSpPr>
              <p:spPr>
                <a:xfrm>
                  <a:off x="3452400" y="2581295"/>
                  <a:ext cx="154041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𝐴</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0C88F6B9-AEE1-A519-1E0E-11518D04E295}"/>
                    </a:ext>
                  </a:extLst>
                </p:cNvPr>
                <p:cNvSpPr txBox="1">
                  <a:spLocks noRot="1" noChangeAspect="1" noMove="1" noResize="1" noEditPoints="1" noAdjustHandles="1" noChangeArrowheads="1" noChangeShapeType="1" noTextEdit="1"/>
                </p:cNvSpPr>
                <p:nvPr/>
              </p:nvSpPr>
              <p:spPr>
                <a:xfrm>
                  <a:off x="3452400" y="2581295"/>
                  <a:ext cx="1540419" cy="646331"/>
                </a:xfrm>
                <a:prstGeom prst="rect">
                  <a:avLst/>
                </a:prstGeom>
                <a:blipFill>
                  <a:blip r:embed="rId4"/>
                  <a:stretch>
                    <a:fillRect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7B43EE3-4EF2-9D77-EB1C-0BCF8E5F7DA0}"/>
                    </a:ext>
                  </a:extLst>
                </p:cNvPr>
                <p:cNvSpPr txBox="1"/>
                <p:nvPr/>
              </p:nvSpPr>
              <p:spPr>
                <a:xfrm>
                  <a:off x="5305472" y="2581295"/>
                  <a:ext cx="179287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𝐵</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3" name="TextBox 12">
                  <a:extLst>
                    <a:ext uri="{FF2B5EF4-FFF2-40B4-BE49-F238E27FC236}">
                      <a16:creationId xmlns:a16="http://schemas.microsoft.com/office/drawing/2014/main" id="{425A2E14-369F-F388-BA2F-A2F22566C62A}"/>
                    </a:ext>
                  </a:extLst>
                </p:cNvPr>
                <p:cNvSpPr txBox="1">
                  <a:spLocks noRot="1" noChangeAspect="1" noMove="1" noResize="1" noEditPoints="1" noAdjustHandles="1" noChangeArrowheads="1" noChangeShapeType="1" noTextEdit="1"/>
                </p:cNvSpPr>
                <p:nvPr/>
              </p:nvSpPr>
              <p:spPr>
                <a:xfrm>
                  <a:off x="5305472" y="2581295"/>
                  <a:ext cx="1792877" cy="646331"/>
                </a:xfrm>
                <a:prstGeom prst="rect">
                  <a:avLst/>
                </a:prstGeom>
                <a:blipFill>
                  <a:blip r:embed="rId5"/>
                  <a:stretch>
                    <a:fillRect b="-2352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0C80BFE8-6CCC-39ED-F470-C0645B4A55A5}"/>
                </a:ext>
              </a:extLst>
            </p:cNvPr>
            <p:cNvCxnSpPr>
              <a:cxnSpLocks/>
            </p:cNvCxnSpPr>
            <p:nvPr/>
          </p:nvCxnSpPr>
          <p:spPr>
            <a:xfrm flipV="1">
              <a:off x="6178746" y="2164298"/>
              <a:ext cx="1" cy="3798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03BEA633-CBF2-E4DE-D361-DF2BC5EB7DAD}"/>
                    </a:ext>
                  </a:extLst>
                </p:cNvPr>
                <p:cNvSpPr/>
                <p:nvPr/>
              </p:nvSpPr>
              <p:spPr>
                <a:xfrm>
                  <a:off x="2914865"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26" name="Rectangle 25">
                  <a:extLst>
                    <a:ext uri="{FF2B5EF4-FFF2-40B4-BE49-F238E27FC236}">
                      <a16:creationId xmlns:a16="http://schemas.microsoft.com/office/drawing/2014/main" id="{6E8903F7-33C0-3F74-8157-BEB6F61B05C4}"/>
                    </a:ext>
                  </a:extLst>
                </p:cNvPr>
                <p:cNvSpPr>
                  <a:spLocks noRot="1" noChangeAspect="1" noMove="1" noResize="1" noEditPoints="1" noAdjustHandles="1" noChangeArrowheads="1" noChangeShapeType="1" noTextEdit="1"/>
                </p:cNvSpPr>
                <p:nvPr/>
              </p:nvSpPr>
              <p:spPr>
                <a:xfrm>
                  <a:off x="2914865" y="2581295"/>
                  <a:ext cx="63350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FE15B55-E914-B27C-9569-46117AA0854B}"/>
                    </a:ext>
                  </a:extLst>
                </p:cNvPr>
                <p:cNvSpPr/>
                <p:nvPr/>
              </p:nvSpPr>
              <p:spPr>
                <a:xfrm>
                  <a:off x="4896847"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45" name="Rectangle 44">
                  <a:extLst>
                    <a:ext uri="{FF2B5EF4-FFF2-40B4-BE49-F238E27FC236}">
                      <a16:creationId xmlns:a16="http://schemas.microsoft.com/office/drawing/2014/main" id="{F948CDB0-34C3-3FEB-F728-6D9060A085F4}"/>
                    </a:ext>
                  </a:extLst>
                </p:cNvPr>
                <p:cNvSpPr>
                  <a:spLocks noRot="1" noChangeAspect="1" noMove="1" noResize="1" noEditPoints="1" noAdjustHandles="1" noChangeArrowheads="1" noChangeShapeType="1" noTextEdit="1"/>
                </p:cNvSpPr>
                <p:nvPr/>
              </p:nvSpPr>
              <p:spPr>
                <a:xfrm>
                  <a:off x="4896847" y="2581295"/>
                  <a:ext cx="633507" cy="646331"/>
                </a:xfrm>
                <a:prstGeom prst="rect">
                  <a:avLst/>
                </a:prstGeom>
                <a:blipFill>
                  <a:blip r:embed="rId7"/>
                  <a:stretch>
                    <a:fillRect/>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8EDAA357-E24A-74D8-B3C8-D2F9DDEAC4E7}"/>
              </a:ext>
              <a:ext uri="{C183D7F6-B498-43B3-948B-1728B52AA6E4}">
                <adec:decorative xmlns:adec="http://schemas.microsoft.com/office/drawing/2017/decorative" val="1"/>
              </a:ext>
            </a:extLst>
          </p:cNvPr>
          <p:cNvGrpSpPr/>
          <p:nvPr/>
        </p:nvGrpSpPr>
        <p:grpSpPr>
          <a:xfrm>
            <a:off x="8853637" y="147249"/>
            <a:ext cx="3195655" cy="3389413"/>
            <a:chOff x="8960382" y="592305"/>
            <a:chExt cx="3195655" cy="3389413"/>
          </a:xfrm>
        </p:grpSpPr>
        <p:sp>
          <p:nvSpPr>
            <p:cNvPr id="29" name="Oval 28">
              <a:extLst>
                <a:ext uri="{FF2B5EF4-FFF2-40B4-BE49-F238E27FC236}">
                  <a16:creationId xmlns:a16="http://schemas.microsoft.com/office/drawing/2014/main" id="{CCB5D389-7667-2D2F-86BA-51204FA512E7}"/>
                </a:ext>
              </a:extLst>
            </p:cNvPr>
            <p:cNvSpPr/>
            <p:nvPr/>
          </p:nvSpPr>
          <p:spPr>
            <a:xfrm>
              <a:off x="8960382" y="592305"/>
              <a:ext cx="2825032" cy="282503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47FD8C36-A4C1-DDBC-9E59-A5E6E2E063CD}"/>
                </a:ext>
              </a:extLst>
            </p:cNvPr>
            <p:cNvSpPr/>
            <p:nvPr/>
          </p:nvSpPr>
          <p:spPr>
            <a:xfrm>
              <a:off x="9658138" y="671235"/>
              <a:ext cx="1416150" cy="2726871"/>
            </a:xfrm>
            <a:custGeom>
              <a:avLst/>
              <a:gdLst>
                <a:gd name="connsiteX0" fmla="*/ 222921 w 1416150"/>
                <a:gd name="connsiteY0" fmla="*/ 0 h 2726871"/>
                <a:gd name="connsiteX1" fmla="*/ 271906 w 1416150"/>
                <a:gd name="connsiteY1" fmla="*/ 32657 h 2726871"/>
                <a:gd name="connsiteX2" fmla="*/ 974035 w 1416150"/>
                <a:gd name="connsiteY2" fmla="*/ 489857 h 2726871"/>
                <a:gd name="connsiteX3" fmla="*/ 271906 w 1416150"/>
                <a:gd name="connsiteY3" fmla="*/ 914400 h 2726871"/>
                <a:gd name="connsiteX4" fmla="*/ 1414906 w 1416150"/>
                <a:gd name="connsiteY4" fmla="*/ 1404257 h 2726871"/>
                <a:gd name="connsiteX5" fmla="*/ 10649 w 1416150"/>
                <a:gd name="connsiteY5" fmla="*/ 2057400 h 2726871"/>
                <a:gd name="connsiteX6" fmla="*/ 778092 w 1416150"/>
                <a:gd name="connsiteY6" fmla="*/ 2465614 h 2726871"/>
                <a:gd name="connsiteX7" fmla="*/ 941378 w 1416150"/>
                <a:gd name="connsiteY7" fmla="*/ 2726871 h 272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150" h="2726871">
                  <a:moveTo>
                    <a:pt x="222921" y="0"/>
                  </a:moveTo>
                  <a:lnTo>
                    <a:pt x="271906" y="32657"/>
                  </a:lnTo>
                  <a:cubicBezTo>
                    <a:pt x="397092" y="114300"/>
                    <a:pt x="974035" y="342900"/>
                    <a:pt x="974035" y="489857"/>
                  </a:cubicBezTo>
                  <a:cubicBezTo>
                    <a:pt x="974035" y="636814"/>
                    <a:pt x="198428" y="762000"/>
                    <a:pt x="271906" y="914400"/>
                  </a:cubicBezTo>
                  <a:cubicBezTo>
                    <a:pt x="345384" y="1066800"/>
                    <a:pt x="1458449" y="1213757"/>
                    <a:pt x="1414906" y="1404257"/>
                  </a:cubicBezTo>
                  <a:cubicBezTo>
                    <a:pt x="1371363" y="1594757"/>
                    <a:pt x="116785" y="1880507"/>
                    <a:pt x="10649" y="2057400"/>
                  </a:cubicBezTo>
                  <a:cubicBezTo>
                    <a:pt x="-95487" y="2234293"/>
                    <a:pt x="622971" y="2354036"/>
                    <a:pt x="778092" y="2465614"/>
                  </a:cubicBezTo>
                  <a:cubicBezTo>
                    <a:pt x="933213" y="2577192"/>
                    <a:pt x="937295" y="2652031"/>
                    <a:pt x="941378" y="2726871"/>
                  </a:cubicBezTo>
                </a:path>
              </a:pathLst>
            </a:cu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F087EE9B-B647-7FE9-79D1-8F8A6FE327A9}"/>
                    </a:ext>
                  </a:extLst>
                </p:cNvPr>
                <p:cNvSpPr/>
                <p:nvPr/>
              </p:nvSpPr>
              <p:spPr>
                <a:xfrm>
                  <a:off x="9298042" y="1665338"/>
                  <a:ext cx="5413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42" name="Rectangle 41">
                  <a:extLst>
                    <a:ext uri="{FF2B5EF4-FFF2-40B4-BE49-F238E27FC236}">
                      <a16:creationId xmlns:a16="http://schemas.microsoft.com/office/drawing/2014/main" id="{7E5CFE77-DDA6-972C-9DC0-97269F645955}"/>
                    </a:ext>
                  </a:extLst>
                </p:cNvPr>
                <p:cNvSpPr>
                  <a:spLocks noRot="1" noChangeAspect="1" noMove="1" noResize="1" noEditPoints="1" noAdjustHandles="1" noChangeArrowheads="1" noChangeShapeType="1" noTextEdit="1"/>
                </p:cNvSpPr>
                <p:nvPr/>
              </p:nvSpPr>
              <p:spPr>
                <a:xfrm>
                  <a:off x="9298042" y="1665338"/>
                  <a:ext cx="541367"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339A901A-2D6C-05E2-CD63-177136FA1E90}"/>
                    </a:ext>
                  </a:extLst>
                </p:cNvPr>
                <p:cNvSpPr/>
                <p:nvPr/>
              </p:nvSpPr>
              <p:spPr>
                <a:xfrm>
                  <a:off x="10803604" y="1020666"/>
                  <a:ext cx="55797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ea typeface="Helvetica" charset="0"/>
                            <a:cs typeface="Helvetica" charset="0"/>
                          </a:rPr>
                          <m:t>𝐵</m:t>
                        </m:r>
                      </m:oMath>
                    </m:oMathPara>
                  </a14:m>
                  <a:endParaRPr lang="en-US" sz="3200" dirty="0">
                    <a:solidFill>
                      <a:srgbClr val="C00000"/>
                    </a:solidFill>
                  </a:endParaRPr>
                </a:p>
              </p:txBody>
            </p:sp>
          </mc:Choice>
          <mc:Fallback xmlns="">
            <p:sp>
              <p:nvSpPr>
                <p:cNvPr id="43" name="Rectangle 42">
                  <a:extLst>
                    <a:ext uri="{FF2B5EF4-FFF2-40B4-BE49-F238E27FC236}">
                      <a16:creationId xmlns:a16="http://schemas.microsoft.com/office/drawing/2014/main" id="{49B60356-60E1-BE1C-4D97-51ED12083204}"/>
                    </a:ext>
                  </a:extLst>
                </p:cNvPr>
                <p:cNvSpPr>
                  <a:spLocks noRot="1" noChangeAspect="1" noMove="1" noResize="1" noEditPoints="1" noAdjustHandles="1" noChangeArrowheads="1" noChangeShapeType="1" noTextEdit="1"/>
                </p:cNvSpPr>
                <p:nvPr/>
              </p:nvSpPr>
              <p:spPr>
                <a:xfrm>
                  <a:off x="10803604" y="1020666"/>
                  <a:ext cx="557973"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06095F22-C924-8324-B8D9-4B72329C8713}"/>
                    </a:ext>
                  </a:extLst>
                </p:cNvPr>
                <p:cNvSpPr/>
                <p:nvPr/>
              </p:nvSpPr>
              <p:spPr>
                <a:xfrm>
                  <a:off x="9197407" y="3458498"/>
                  <a:ext cx="2958630" cy="523220"/>
                </a:xfrm>
                <a:prstGeom prst="rect">
                  <a:avLst/>
                </a:prstGeom>
              </p:spPr>
              <p:txBody>
                <a:bodyPr wrap="none">
                  <a:spAutoFit/>
                </a:bodyPr>
                <a:lstStyle/>
                <a:p>
                  <a14:m>
                    <m:oMath xmlns:m="http://schemas.openxmlformats.org/officeDocument/2006/math">
                      <m:r>
                        <a:rPr lang="en-US" sz="2800" b="0" i="1" smtClean="0">
                          <a:solidFill>
                            <a:srgbClr val="008F21"/>
                          </a:solidFill>
                          <a:latin typeface="Cambria Math" panose="02040503050406030204" pitchFamily="18" charset="0"/>
                          <a:ea typeface="Helvetica" charset="0"/>
                          <a:cs typeface="Helvetica" charset="0"/>
                        </a:rPr>
                        <m:t>𝑆</m:t>
                      </m:r>
                      <m:r>
                        <a:rPr lang="en-US" sz="2800" b="0" i="1" smtClean="0">
                          <a:solidFill>
                            <a:srgbClr val="008F21"/>
                          </a:solidFill>
                          <a:latin typeface="Cambria Math" panose="02040503050406030204" pitchFamily="18" charset="0"/>
                          <a:ea typeface="Helvetica" charset="0"/>
                          <a:cs typeface="Helvetica" charset="0"/>
                        </a:rPr>
                        <m:t>=</m:t>
                      </m:r>
                      <m:r>
                        <a:rPr lang="en-US" sz="2800" i="1" smtClean="0">
                          <a:solidFill>
                            <a:srgbClr val="008F21"/>
                          </a:solidFill>
                          <a:latin typeface="Cambria Math" panose="02040503050406030204" pitchFamily="18" charset="0"/>
                          <a:ea typeface="Helvetica" charset="0"/>
                          <a:cs typeface="Helvetica" charset="0"/>
                        </a:rPr>
                        <m:t>𝐴</m:t>
                      </m:r>
                      <m:r>
                        <a:rPr lang="en-US" sz="2800" b="0" i="1" smtClean="0">
                          <a:solidFill>
                            <a:srgbClr val="008F21"/>
                          </a:solidFill>
                          <a:latin typeface="Cambria Math" panose="02040503050406030204" pitchFamily="18" charset="0"/>
                          <a:ea typeface="Helvetica" charset="0"/>
                          <a:cs typeface="Helvetica" charset="0"/>
                        </a:rPr>
                        <m:t>∪</m:t>
                      </m:r>
                      <m:r>
                        <a:rPr lang="en-US" sz="2800" b="0" i="1" smtClean="0">
                          <a:solidFill>
                            <a:srgbClr val="008F21"/>
                          </a:solidFill>
                          <a:latin typeface="Cambria Math" panose="02040503050406030204" pitchFamily="18" charset="0"/>
                          <a:ea typeface="Helvetica" charset="0"/>
                          <a:cs typeface="Helvetica" charset="0"/>
                        </a:rPr>
                        <m:t>𝐵</m:t>
                      </m:r>
                      <m:r>
                        <a:rPr lang="en-US" sz="2800" b="0" i="1" smtClean="0">
                          <a:solidFill>
                            <a:srgbClr val="008F21"/>
                          </a:solidFill>
                          <a:latin typeface="Cambria Math" panose="02040503050406030204" pitchFamily="18" charset="0"/>
                          <a:ea typeface="Helvetica" charset="0"/>
                          <a:cs typeface="Helvetica" charset="0"/>
                        </a:rPr>
                        <m:t>, </m:t>
                      </m:r>
                    </m:oMath>
                  </a14:m>
                  <a:r>
                    <a:rPr lang="en-US" sz="2800" dirty="0">
                      <a:solidFill>
                        <a:srgbClr val="008F21"/>
                      </a:solidFill>
                    </a:rPr>
                    <a:t>disjoint</a:t>
                  </a:r>
                </a:p>
              </p:txBody>
            </p:sp>
          </mc:Choice>
          <mc:Fallback xmlns="">
            <p:sp>
              <p:nvSpPr>
                <p:cNvPr id="31" name="Rectangle 30">
                  <a:extLst>
                    <a:ext uri="{FF2B5EF4-FFF2-40B4-BE49-F238E27FC236}">
                      <a16:creationId xmlns:a16="http://schemas.microsoft.com/office/drawing/2014/main" id="{E70F871D-A1A2-4B61-EB5C-2968484FFF27}"/>
                    </a:ext>
                  </a:extLst>
                </p:cNvPr>
                <p:cNvSpPr>
                  <a:spLocks noRot="1" noChangeAspect="1" noMove="1" noResize="1" noEditPoints="1" noAdjustHandles="1" noChangeArrowheads="1" noChangeShapeType="1" noTextEdit="1"/>
                </p:cNvSpPr>
                <p:nvPr/>
              </p:nvSpPr>
              <p:spPr>
                <a:xfrm>
                  <a:off x="9197407" y="3458498"/>
                  <a:ext cx="2958630" cy="523220"/>
                </a:xfrm>
                <a:prstGeom prst="rect">
                  <a:avLst/>
                </a:prstGeom>
                <a:blipFill>
                  <a:blip r:embed="rId10"/>
                  <a:stretch>
                    <a:fillRect l="-855" t="-11905" r="-3419" b="-28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5AD920B-417F-9C5D-4D11-650A24A4EDE9}"/>
                  </a:ext>
                </a:extLst>
              </p:cNvPr>
              <p:cNvSpPr txBox="1"/>
              <p:nvPr/>
            </p:nvSpPr>
            <p:spPr>
              <a:xfrm>
                <a:off x="184944" y="3845698"/>
                <a:ext cx="10702947" cy="769441"/>
              </a:xfrm>
              <a:prstGeom prst="rect">
                <a:avLst/>
              </a:prstGeom>
              <a:noFill/>
            </p:spPr>
            <p:txBody>
              <a:bodyPr wrap="square" rtlCol="0">
                <a:spAutoFit/>
              </a:bodyPr>
              <a:lstStyle/>
              <a:p>
                <a:r>
                  <a:rPr lang="en-US" sz="4400" b="0" dirty="0">
                    <a:solidFill>
                      <a:srgbClr val="C00000"/>
                    </a:solidFill>
                    <a:latin typeface="Candara" panose="020E0502030303020204" pitchFamily="34" charset="0"/>
                    <a:ea typeface="Helvetica" charset="0"/>
                    <a:cs typeface="Helvetica" charset="0"/>
                  </a:rPr>
                  <a:t>S: </a:t>
                </a:r>
                <a:r>
                  <a:rPr lang="en-US" sz="2800" b="0" dirty="0">
                    <a:solidFill>
                      <a:srgbClr val="C00000"/>
                    </a:solidFill>
                    <a:latin typeface="Candara" panose="020E0502030303020204" pitchFamily="34" charset="0"/>
                    <a:ea typeface="Helvetica" charset="0"/>
                    <a:cs typeface="Helvetica" charset="0"/>
                  </a:rPr>
                  <a:t>the set of size k subsets of [n] = {1, 2,., n} </a:t>
                </a:r>
                <a:r>
                  <a:rPr lang="en-US" sz="2800" b="0" dirty="0">
                    <a:solidFill>
                      <a:srgbClr val="C00000"/>
                    </a:solidFill>
                    <a:latin typeface="Candara" panose="020E0502030303020204" pitchFamily="34" charset="0"/>
                    <a:ea typeface="Helvetica" charset="0"/>
                    <a:cs typeface="Helvetica" charset="0"/>
                    <a:sym typeface="Wingdings" pitchFamily="2" charset="2"/>
                  </a:rPr>
                  <a:t> |S| =  </a:t>
                </a:r>
                <a14:m>
                  <m:oMath xmlns:m="http://schemas.openxmlformats.org/officeDocument/2006/math">
                    <m:d>
                      <m:dPr>
                        <m:ctrlPr>
                          <a:rPr lang="en-US" sz="2800" i="1">
                            <a:solidFill>
                              <a:srgbClr val="C00000"/>
                            </a:solidFill>
                            <a:latin typeface="Cambria Math" panose="02040503050406030204" pitchFamily="18" charset="0"/>
                            <a:ea typeface="Helvetica" charset="0"/>
                            <a:cs typeface="Helvetica" charset="0"/>
                          </a:rPr>
                        </m:ctrlPr>
                      </m:dPr>
                      <m:e>
                        <m:f>
                          <m:fPr>
                            <m:type m:val="noBar"/>
                            <m:ctrlPr>
                              <a:rPr lang="en-US" sz="2800" i="1">
                                <a:solidFill>
                                  <a:srgbClr val="C00000"/>
                                </a:solidFill>
                                <a:latin typeface="Cambria Math" panose="02040503050406030204" pitchFamily="18" charset="0"/>
                                <a:ea typeface="Helvetica" charset="0"/>
                                <a:cs typeface="Helvetica" charset="0"/>
                              </a:rPr>
                            </m:ctrlPr>
                          </m:fPr>
                          <m:num>
                            <m:r>
                              <a:rPr lang="en-US" sz="2800">
                                <a:solidFill>
                                  <a:srgbClr val="C00000"/>
                                </a:solidFill>
                                <a:latin typeface="Cambria Math" panose="02040503050406030204" pitchFamily="18" charset="0"/>
                                <a:ea typeface="Helvetica" charset="0"/>
                                <a:cs typeface="Helvetica" charset="0"/>
                              </a:rPr>
                              <m:t>𝑛</m:t>
                            </m:r>
                          </m:num>
                          <m:den>
                            <m:r>
                              <a:rPr lang="en-US" sz="2800">
                                <a:solidFill>
                                  <a:srgbClr val="C00000"/>
                                </a:solidFill>
                                <a:latin typeface="Cambria Math" panose="02040503050406030204" pitchFamily="18" charset="0"/>
                                <a:ea typeface="Helvetica" charset="0"/>
                                <a:cs typeface="Helvetica" charset="0"/>
                              </a:rPr>
                              <m:t>𝑘</m:t>
                            </m:r>
                          </m:den>
                        </m:f>
                      </m:e>
                    </m:d>
                  </m:oMath>
                </a14:m>
                <a:endParaRPr lang="en-US" sz="2800" dirty="0">
                  <a:solidFill>
                    <a:srgbClr val="C00000"/>
                  </a:solidFill>
                  <a:latin typeface="Cambria Math" panose="02040503050406030204" pitchFamily="18" charset="0"/>
                  <a:ea typeface="Helvetica" charset="0"/>
                  <a:cs typeface="Helvetica" charset="0"/>
                </a:endParaRPr>
              </a:p>
            </p:txBody>
          </p:sp>
        </mc:Choice>
        <mc:Fallback xmlns="">
          <p:sp>
            <p:nvSpPr>
              <p:cNvPr id="22" name="TextBox 21">
                <a:extLst>
                  <a:ext uri="{FF2B5EF4-FFF2-40B4-BE49-F238E27FC236}">
                    <a16:creationId xmlns:a16="http://schemas.microsoft.com/office/drawing/2014/main" id="{7AB68055-CA5A-50FA-986B-2C280AA8DFB5}"/>
                  </a:ext>
                </a:extLst>
              </p:cNvPr>
              <p:cNvSpPr txBox="1">
                <a:spLocks noRot="1" noChangeAspect="1" noMove="1" noResize="1" noEditPoints="1" noAdjustHandles="1" noChangeArrowheads="1" noChangeShapeType="1" noTextEdit="1"/>
              </p:cNvSpPr>
              <p:nvPr/>
            </p:nvSpPr>
            <p:spPr>
              <a:xfrm>
                <a:off x="184944" y="3845698"/>
                <a:ext cx="10702947" cy="769441"/>
              </a:xfrm>
              <a:prstGeom prst="rect">
                <a:avLst/>
              </a:prstGeom>
              <a:blipFill>
                <a:blip r:embed="rId11"/>
                <a:stretch>
                  <a:fillRect l="-2251" t="-16129" b="-35484"/>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BA0587C8-FC5A-686E-B2A5-7AA6910E7D69}"/>
              </a:ext>
            </a:extLst>
          </p:cNvPr>
          <p:cNvSpPr/>
          <p:nvPr/>
        </p:nvSpPr>
        <p:spPr>
          <a:xfrm>
            <a:off x="169521" y="5168959"/>
            <a:ext cx="7430239"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A</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a:t>
            </a:r>
            <a:r>
              <a:rPr lang="en-US" sz="2800" i="1" dirty="0">
                <a:solidFill>
                  <a:srgbClr val="0432FF"/>
                </a:solidFill>
                <a:latin typeface="Candara" panose="020E0502030303020204" pitchFamily="34" charset="0"/>
                <a:ea typeface="Helvetica" charset="0"/>
                <a:cs typeface="Helvetica" charset="0"/>
              </a:rPr>
              <a:t>n</a:t>
            </a:r>
            <a:r>
              <a:rPr lang="en-US" sz="2800" dirty="0">
                <a:solidFill>
                  <a:srgbClr val="0432FF"/>
                </a:solidFill>
                <a:latin typeface="Candara" panose="020E0502030303020204" pitchFamily="34" charset="0"/>
                <a:ea typeface="Helvetica" charset="0"/>
                <a:cs typeface="Helvetica" charset="0"/>
              </a:rPr>
              <a:t>] that contain n.</a:t>
            </a:r>
            <a:endParaRPr lang="en-US" sz="2400" dirty="0"/>
          </a:p>
        </p:txBody>
      </p:sp>
      <p:sp>
        <p:nvSpPr>
          <p:cNvPr id="30" name="Rectangle 29">
            <a:extLst>
              <a:ext uri="{FF2B5EF4-FFF2-40B4-BE49-F238E27FC236}">
                <a16:creationId xmlns:a16="http://schemas.microsoft.com/office/drawing/2014/main" id="{58417FA7-7BB6-76AD-80B7-0BAB5AC307A7}"/>
              </a:ext>
            </a:extLst>
          </p:cNvPr>
          <p:cNvSpPr/>
          <p:nvPr/>
        </p:nvSpPr>
        <p:spPr>
          <a:xfrm>
            <a:off x="184944" y="5714036"/>
            <a:ext cx="8645315"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B</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[n] that do NOT contain n.</a:t>
            </a:r>
            <a:endParaRPr lang="en-US" sz="2800" dirty="0"/>
          </a:p>
        </p:txBody>
      </p:sp>
      <p:grpSp>
        <p:nvGrpSpPr>
          <p:cNvPr id="10" name="Group 9" descr=" if n is in the set, need to choose k-1 elements out of the remaining n-1. There are n-1 choose k-1 choices for sets that include the element n.">
            <a:extLst>
              <a:ext uri="{FF2B5EF4-FFF2-40B4-BE49-F238E27FC236}">
                <a16:creationId xmlns:a16="http://schemas.microsoft.com/office/drawing/2014/main" id="{37D00D26-2BC9-0272-88E1-383CA4F1D143}"/>
              </a:ext>
            </a:extLst>
          </p:cNvPr>
          <p:cNvGrpSpPr/>
          <p:nvPr/>
        </p:nvGrpSpPr>
        <p:grpSpPr>
          <a:xfrm>
            <a:off x="6690661" y="3326071"/>
            <a:ext cx="5501339" cy="1809726"/>
            <a:chOff x="4254364" y="3185308"/>
            <a:chExt cx="5501339" cy="1809726"/>
          </a:xfrm>
        </p:grpSpPr>
        <p:cxnSp>
          <p:nvCxnSpPr>
            <p:cNvPr id="11" name="Straight Arrow Connector 10">
              <a:extLst>
                <a:ext uri="{FF2B5EF4-FFF2-40B4-BE49-F238E27FC236}">
                  <a16:creationId xmlns:a16="http://schemas.microsoft.com/office/drawing/2014/main" id="{960727E7-4533-31BF-F8E2-1835A6FC0103}"/>
                </a:ext>
              </a:extLst>
            </p:cNvPr>
            <p:cNvCxnSpPr>
              <a:cxnSpLocks/>
              <a:endCxn id="15" idx="1"/>
            </p:cNvCxnSpPr>
            <p:nvPr/>
          </p:nvCxnSpPr>
          <p:spPr>
            <a:xfrm flipV="1">
              <a:off x="4254364" y="4090171"/>
              <a:ext cx="939380" cy="8789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9BCAAF5-FE58-BFEC-B995-0BCFC130F31C}"/>
                    </a:ext>
                  </a:extLst>
                </p:cNvPr>
                <p:cNvSpPr txBox="1"/>
                <p:nvPr/>
              </p:nvSpPr>
              <p:spPr>
                <a:xfrm>
                  <a:off x="5193744" y="3185308"/>
                  <a:ext cx="4561959" cy="1809726"/>
                </a:xfrm>
                <a:prstGeom prst="rect">
                  <a:avLst/>
                </a:prstGeom>
                <a:solidFill>
                  <a:schemeClr val="bg1">
                    <a:lumMod val="95000"/>
                  </a:schemeClr>
                </a:solidFill>
                <a:ln>
                  <a:solidFill>
                    <a:schemeClr val="accent1">
                      <a:lumMod val="75000"/>
                    </a:schemeClr>
                  </a:solidFill>
                  <a:prstDash val="dash"/>
                </a:ln>
              </p:spPr>
              <p:txBody>
                <a:bodyPr wrap="square" lIns="182880" tIns="182880" rIns="182880" bIns="182880" rtlCol="0">
                  <a:spAutoFit/>
                </a:bodyPr>
                <a:lstStyle/>
                <a:p>
                  <a14:m>
                    <m:oMath xmlns:m="http://schemas.openxmlformats.org/officeDocument/2006/math">
                      <m:r>
                        <a:rPr lang="en-US" sz="2400" i="1" smtClean="0">
                          <a:solidFill>
                            <a:srgbClr val="0070C0"/>
                          </a:solidFill>
                          <a:latin typeface="Cambria Math" panose="02040503050406030204" pitchFamily="18" charset="0"/>
                          <a:ea typeface="Helvetica" charset="0"/>
                          <a:cs typeface="Helvetica" charset="0"/>
                        </a:rPr>
                        <m:t>𝑛</m:t>
                      </m:r>
                    </m:oMath>
                  </a14:m>
                  <a:r>
                    <a:rPr lang="en-US" sz="2400" b="0" dirty="0">
                      <a:latin typeface="Candara" panose="020E0502030303020204" pitchFamily="34" charset="0"/>
                      <a:ea typeface="Helvetica" charset="0"/>
                      <a:cs typeface="Helvetica" charset="0"/>
                    </a:rPr>
                    <a:t> is in set, need to choose </a:t>
                  </a:r>
                  <a14:m>
                    <m:oMath xmlns:m="http://schemas.openxmlformats.org/officeDocument/2006/math">
                      <m:r>
                        <a:rPr lang="en-US" sz="2400" b="0" i="1" dirty="0" smtClean="0">
                          <a:solidFill>
                            <a:srgbClr val="0070C0"/>
                          </a:solidFill>
                          <a:latin typeface="Cambria Math" panose="02040503050406030204" pitchFamily="18" charset="0"/>
                          <a:ea typeface="Helvetica" charset="0"/>
                          <a:cs typeface="Helvetica" charset="0"/>
                        </a:rPr>
                        <m:t>𝑘</m:t>
                      </m:r>
                      <m:r>
                        <a:rPr lang="en-US" sz="2400" b="0" i="1" dirty="0" smtClean="0">
                          <a:solidFill>
                            <a:srgbClr val="0070C0"/>
                          </a:solidFill>
                          <a:latin typeface="Cambria Math" panose="02040503050406030204" pitchFamily="18" charset="0"/>
                          <a:ea typeface="Helvetica" charset="0"/>
                          <a:cs typeface="Helvetica" charset="0"/>
                        </a:rPr>
                        <m:t>−1</m:t>
                      </m:r>
                    </m:oMath>
                  </a14:m>
                  <a:r>
                    <a:rPr lang="en-US" sz="2400" b="0" dirty="0">
                      <a:latin typeface="Candara" panose="020E0502030303020204" pitchFamily="34" charset="0"/>
                      <a:ea typeface="Helvetica" charset="0"/>
                      <a:cs typeface="Helvetica" charset="0"/>
                    </a:rPr>
                    <a:t> elements from </a:t>
                  </a:r>
                  <a14:m>
                    <m:oMath xmlns:m="http://schemas.openxmlformats.org/officeDocument/2006/math">
                      <m:r>
                        <a:rPr lang="en-US" sz="2400" b="0" i="1" dirty="0" smtClean="0">
                          <a:solidFill>
                            <a:srgbClr val="0070C0"/>
                          </a:solidFill>
                          <a:latin typeface="Cambria Math" panose="02040503050406030204" pitchFamily="18" charset="0"/>
                          <a:ea typeface="Helvetica" charset="0"/>
                          <a:cs typeface="Helvetica" charset="0"/>
                        </a:rPr>
                        <m:t>[</m:t>
                      </m:r>
                      <m:r>
                        <a:rPr lang="en-US" sz="2400" b="0" i="1" dirty="0" smtClean="0">
                          <a:solidFill>
                            <a:srgbClr val="0070C0"/>
                          </a:solidFill>
                          <a:latin typeface="Cambria Math" panose="02040503050406030204" pitchFamily="18" charset="0"/>
                          <a:ea typeface="Helvetica" charset="0"/>
                          <a:cs typeface="Helvetica" charset="0"/>
                        </a:rPr>
                        <m:t>𝑛</m:t>
                      </m:r>
                      <m:r>
                        <a:rPr lang="en-US" sz="2400" b="0" i="1" dirty="0" smtClean="0">
                          <a:solidFill>
                            <a:srgbClr val="0070C0"/>
                          </a:solidFill>
                          <a:latin typeface="Cambria Math" panose="02040503050406030204" pitchFamily="18" charset="0"/>
                          <a:ea typeface="Helvetica" charset="0"/>
                          <a:cs typeface="Helvetica" charset="0"/>
                        </a:rPr>
                        <m:t>−1]</m:t>
                      </m:r>
                    </m:oMath>
                  </a14:m>
                  <a:endParaRPr lang="en-US" sz="2400" b="0" dirty="0">
                    <a:latin typeface="Candara" panose="020E0502030303020204" pitchFamily="34" charset="0"/>
                    <a:ea typeface="Helvetica" charset="0"/>
                    <a:cs typeface="Helvetica" charset="0"/>
                  </a:endParaRPr>
                </a:p>
                <a:p>
                  <a:pPr/>
                  <a14:m>
                    <m:oMathPara xmlns:m="http://schemas.openxmlformats.org/officeDocument/2006/math">
                      <m:oMathParaPr>
                        <m:jc m:val="centerGroup"/>
                      </m:oMathParaPr>
                      <m:oMath xmlns:m="http://schemas.openxmlformats.org/officeDocument/2006/math">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𝐴</m:t>
                            </m:r>
                          </m:e>
                        </m:d>
                        <m:r>
                          <a:rPr lang="en-US" sz="2400" i="1">
                            <a:solidFill>
                              <a:srgbClr val="0070C0"/>
                            </a:solidFill>
                            <a:latin typeface="Cambria Math" panose="02040503050406030204" pitchFamily="18" charset="0"/>
                            <a:ea typeface="Helvetica" charset="0"/>
                            <a:cs typeface="Helvetica" charset="0"/>
                          </a:rPr>
                          <m:t>=</m:t>
                        </m:r>
                        <m:d>
                          <m:dPr>
                            <m:ctrlPr>
                              <a:rPr lang="en-US" sz="2400" i="1">
                                <a:solidFill>
                                  <a:srgbClr val="0070C0"/>
                                </a:solidFill>
                                <a:latin typeface="Cambria Math" panose="02040503050406030204" pitchFamily="18" charset="0"/>
                                <a:ea typeface="Helvetica" charset="0"/>
                                <a:cs typeface="Helvetica" charset="0"/>
                              </a:rPr>
                            </m:ctrlPr>
                          </m:dPr>
                          <m:e>
                            <m:f>
                              <m:fPr>
                                <m:type m:val="noBar"/>
                                <m:ctrlPr>
                                  <a:rPr lang="en-US" sz="2400" i="1">
                                    <a:solidFill>
                                      <a:srgbClr val="0070C0"/>
                                    </a:solidFill>
                                    <a:latin typeface="Cambria Math" panose="02040503050406030204" pitchFamily="18" charset="0"/>
                                    <a:ea typeface="Helvetica" charset="0"/>
                                    <a:cs typeface="Helvetica" charset="0"/>
                                  </a:rPr>
                                </m:ctrlPr>
                              </m:fPr>
                              <m:num>
                                <m:r>
                                  <a:rPr lang="en-US" sz="2400" i="1">
                                    <a:solidFill>
                                      <a:srgbClr val="0070C0"/>
                                    </a:solidFill>
                                    <a:latin typeface="Cambria Math" panose="02040503050406030204" pitchFamily="18" charset="0"/>
                                    <a:ea typeface="Helvetica" charset="0"/>
                                    <a:cs typeface="Helvetica" charset="0"/>
                                  </a:rPr>
                                  <m:t>𝑛</m:t>
                                </m:r>
                                <m:r>
                                  <a:rPr lang="en-US" sz="2400" i="1">
                                    <a:solidFill>
                                      <a:srgbClr val="0070C0"/>
                                    </a:solidFill>
                                    <a:latin typeface="Cambria Math" panose="02040503050406030204" pitchFamily="18" charset="0"/>
                                    <a:ea typeface="Helvetica" charset="0"/>
                                    <a:cs typeface="Helvetica" charset="0"/>
                                  </a:rPr>
                                  <m:t>−1</m:t>
                                </m:r>
                              </m:num>
                              <m:den>
                                <m:r>
                                  <a:rPr lang="en-US" sz="2400" i="1">
                                    <a:solidFill>
                                      <a:srgbClr val="0070C0"/>
                                    </a:solidFill>
                                    <a:latin typeface="Cambria Math" panose="02040503050406030204" pitchFamily="18" charset="0"/>
                                    <a:ea typeface="Helvetica" charset="0"/>
                                    <a:cs typeface="Helvetica" charset="0"/>
                                  </a:rPr>
                                  <m:t>𝑘</m:t>
                                </m:r>
                                <m:r>
                                  <a:rPr lang="en-US" sz="2400" i="1">
                                    <a:solidFill>
                                      <a:srgbClr val="0070C0"/>
                                    </a:solidFill>
                                    <a:latin typeface="Cambria Math" panose="02040503050406030204" pitchFamily="18" charset="0"/>
                                    <a:ea typeface="Helvetica" charset="0"/>
                                    <a:cs typeface="Helvetica" charset="0"/>
                                  </a:rPr>
                                  <m:t>−1</m:t>
                                </m:r>
                              </m:den>
                            </m:f>
                          </m:e>
                        </m:d>
                      </m:oMath>
                    </m:oMathPara>
                  </a14:m>
                  <a:endParaRPr lang="en-US" sz="2400" dirty="0"/>
                </a:p>
              </p:txBody>
            </p:sp>
          </mc:Choice>
          <mc:Fallback xmlns="">
            <p:sp>
              <p:nvSpPr>
                <p:cNvPr id="11" name="TextBox 10">
                  <a:extLst>
                    <a:ext uri="{FF2B5EF4-FFF2-40B4-BE49-F238E27FC236}">
                      <a16:creationId xmlns:a16="http://schemas.microsoft.com/office/drawing/2014/main" id="{1A45C353-06CF-4246-949B-C5C4B14A3CAF}"/>
                    </a:ext>
                  </a:extLst>
                </p:cNvPr>
                <p:cNvSpPr txBox="1">
                  <a:spLocks noRot="1" noChangeAspect="1" noMove="1" noResize="1" noEditPoints="1" noAdjustHandles="1" noChangeArrowheads="1" noChangeShapeType="1" noTextEdit="1"/>
                </p:cNvSpPr>
                <p:nvPr/>
              </p:nvSpPr>
              <p:spPr>
                <a:xfrm>
                  <a:off x="5193744" y="3185308"/>
                  <a:ext cx="4561959" cy="1809726"/>
                </a:xfrm>
                <a:prstGeom prst="rect">
                  <a:avLst/>
                </a:prstGeom>
                <a:blipFill>
                  <a:blip r:embed="rId12"/>
                  <a:stretch>
                    <a:fillRect/>
                  </a:stretch>
                </a:blipFill>
                <a:ln>
                  <a:solidFill>
                    <a:schemeClr val="accent1">
                      <a:lumMod val="75000"/>
                    </a:schemeClr>
                  </a:solidFill>
                  <a:prstDash val="dash"/>
                </a:ln>
              </p:spPr>
              <p:txBody>
                <a:bodyPr/>
                <a:lstStyle/>
                <a:p>
                  <a:r>
                    <a:rPr lang="en-US">
                      <a:noFill/>
                    </a:rPr>
                    <a:t> </a:t>
                  </a:r>
                </a:p>
              </p:txBody>
            </p:sp>
          </mc:Fallback>
        </mc:AlternateContent>
      </p:grpSp>
      <p:grpSp>
        <p:nvGrpSpPr>
          <p:cNvPr id="23" name="Group 22" descr="if n is not in the set, need to choose k elememnts from 1.. n-1. The number of ways to do this is n-1 choose k.">
            <a:extLst>
              <a:ext uri="{FF2B5EF4-FFF2-40B4-BE49-F238E27FC236}">
                <a16:creationId xmlns:a16="http://schemas.microsoft.com/office/drawing/2014/main" id="{22D5C0E8-4F1A-8E96-E9E1-0C3DE67C7E0F}"/>
              </a:ext>
            </a:extLst>
          </p:cNvPr>
          <p:cNvGrpSpPr/>
          <p:nvPr/>
        </p:nvGrpSpPr>
        <p:grpSpPr>
          <a:xfrm>
            <a:off x="7514917" y="6214029"/>
            <a:ext cx="4677083" cy="738664"/>
            <a:chOff x="5409218" y="5953674"/>
            <a:chExt cx="4677083" cy="738664"/>
          </a:xfrm>
        </p:grpSpPr>
        <p:cxnSp>
          <p:nvCxnSpPr>
            <p:cNvPr id="25" name="Straight Arrow Connector 24">
              <a:extLst>
                <a:ext uri="{FF2B5EF4-FFF2-40B4-BE49-F238E27FC236}">
                  <a16:creationId xmlns:a16="http://schemas.microsoft.com/office/drawing/2014/main" id="{DF98A078-22C4-13E7-61CE-D87764C750F8}"/>
                </a:ext>
              </a:extLst>
            </p:cNvPr>
            <p:cNvCxnSpPr>
              <a:cxnSpLocks/>
            </p:cNvCxnSpPr>
            <p:nvPr/>
          </p:nvCxnSpPr>
          <p:spPr>
            <a:xfrm>
              <a:off x="5409218" y="5997750"/>
              <a:ext cx="975875" cy="4934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49F45B3-6965-2735-070F-282A5C2A208A}"/>
                </a:ext>
              </a:extLst>
            </p:cNvPr>
            <p:cNvSpPr txBox="1"/>
            <p:nvPr/>
          </p:nvSpPr>
          <p:spPr>
            <a:xfrm>
              <a:off x="6392805" y="5953674"/>
              <a:ext cx="3693496" cy="738664"/>
            </a:xfrm>
            <a:prstGeom prst="rect">
              <a:avLst/>
            </a:prstGeom>
            <a:solidFill>
              <a:schemeClr val="bg1">
                <a:lumMod val="95000"/>
              </a:schemeClr>
            </a:solidFill>
            <a:ln>
              <a:solidFill>
                <a:schemeClr val="accent1">
                  <a:lumMod val="75000"/>
                </a:schemeClr>
              </a:solidFill>
              <a:prstDash val="dash"/>
            </a:ln>
          </p:spPr>
          <p:txBody>
            <a:bodyPr wrap="square" lIns="182880" tIns="182880" rIns="182880" bIns="182880" rtlCol="0">
              <a:spAutoFit/>
            </a:bodyPr>
            <a:lstStyle/>
            <a:p>
              <a:r>
                <a:rPr lang="en-US" sz="2400" dirty="0">
                  <a:ea typeface="Helvetica" charset="0"/>
                  <a:cs typeface="Helvetica" charset="0"/>
                </a:rPr>
                <a:t>How many? </a:t>
              </a:r>
              <a:endParaRPr lang="en-US" sz="2400" dirty="0"/>
            </a:p>
          </p:txBody>
        </p:sp>
      </p:grpSp>
    </p:spTree>
    <p:extLst>
      <p:ext uri="{BB962C8B-B14F-4D97-AF65-F5344CB8AC3E}">
        <p14:creationId xmlns:p14="http://schemas.microsoft.com/office/powerpoint/2010/main" val="839337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60F8A-A89F-F667-89D5-D8F94DE16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8F3A3-8734-B96E-B7B3-96D362902099}"/>
              </a:ext>
            </a:extLst>
          </p:cNvPr>
          <p:cNvSpPr>
            <a:spLocks noGrp="1"/>
          </p:cNvSpPr>
          <p:nvPr>
            <p:ph type="title"/>
          </p:nvPr>
        </p:nvSpPr>
        <p:spPr/>
        <p:txBody>
          <a:bodyPr/>
          <a:lstStyle/>
          <a:p>
            <a:r>
              <a:rPr lang="en-US" dirty="0"/>
              <a:t>Fact 2 – Binomial Identity – sizes of subsets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3DD733D-ACE4-641E-D4C6-CC1F74E416E4}"/>
                  </a:ext>
                </a:extLst>
              </p:cNvPr>
              <p:cNvSpPr txBox="1"/>
              <p:nvPr/>
            </p:nvSpPr>
            <p:spPr>
              <a:xfrm>
                <a:off x="609600" y="1152940"/>
                <a:ext cx="6432338" cy="1185774"/>
              </a:xfrm>
              <a:prstGeom prst="rect">
                <a:avLst/>
              </a:prstGeom>
              <a:noFill/>
              <a:ln>
                <a:solidFill>
                  <a:srgbClr val="036A18"/>
                </a:solidFill>
                <a:prstDash val="dash"/>
              </a:ln>
            </p:spPr>
            <p:txBody>
              <a:bodyPr wrap="none" lIns="182880" tIns="182880" rIns="182880" bIns="182880" rtlCol="0">
                <a:spAutoFit/>
              </a:bodyPr>
              <a:lstStyle/>
              <a:p>
                <a:pPr algn="ctr"/>
                <a:r>
                  <a:rPr lang="en-US" sz="4400" b="1" dirty="0">
                    <a:solidFill>
                      <a:srgbClr val="036A18"/>
                    </a:solidFill>
                    <a:ea typeface="Helvetica" charset="0"/>
                    <a:cs typeface="Helvetica" charset="0"/>
                  </a:rPr>
                  <a:t>Fact.</a:t>
                </a:r>
                <a:r>
                  <a:rPr lang="en-US" sz="4400" b="0" i="1" dirty="0">
                    <a:solidFill>
                      <a:srgbClr val="0070C0"/>
                    </a:solidFill>
                    <a:ea typeface="Helvetica" charset="0"/>
                    <a:cs typeface="Helvetica" charset="0"/>
                  </a:rPr>
                  <a:t> </a:t>
                </a:r>
                <a14:m>
                  <m:oMath xmlns:m="http://schemas.openxmlformats.org/officeDocument/2006/math">
                    <m:d>
                      <m:dPr>
                        <m:ctrlPr>
                          <a:rPr lang="en-US" sz="4400" b="0" i="1" smtClean="0">
                            <a:solidFill>
                              <a:srgbClr val="0070C0"/>
                            </a:solidFill>
                            <a:latin typeface="Cambria Math" panose="02040503050406030204" pitchFamily="18" charset="0"/>
                            <a:ea typeface="Helvetica" charset="0"/>
                            <a:cs typeface="Helvetica" charset="0"/>
                          </a:rPr>
                        </m:ctrlPr>
                      </m:dPr>
                      <m:e>
                        <m:f>
                          <m:fPr>
                            <m:type m:val="noBar"/>
                            <m:ctrlPr>
                              <a:rPr lang="en-US" sz="4400" b="0" i="1" smtClean="0">
                                <a:solidFill>
                                  <a:srgbClr val="0070C0"/>
                                </a:solidFill>
                                <a:latin typeface="Cambria Math" panose="02040503050406030204" pitchFamily="18" charset="0"/>
                                <a:ea typeface="Helvetica" charset="0"/>
                                <a:cs typeface="Helvetica" charset="0"/>
                              </a:rPr>
                            </m:ctrlPr>
                          </m:fPr>
                          <m:num>
                            <m:r>
                              <a:rPr lang="en-US" sz="4400" b="0" i="1" smtClean="0">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𝑘</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r>
                              <a:rPr lang="en-US" sz="4400" b="0" i="1" smtClean="0">
                                <a:solidFill>
                                  <a:srgbClr val="0070C0"/>
                                </a:solidFill>
                                <a:latin typeface="Cambria Math" panose="02040503050406030204" pitchFamily="18" charset="0"/>
                                <a:ea typeface="Helvetica" charset="0"/>
                                <a:cs typeface="Helvetica" charset="0"/>
                              </a:rPr>
                              <m:t>−1</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den>
                        </m:f>
                      </m:e>
                    </m:d>
                  </m:oMath>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D8A8F844-65E9-4144-A0B8-8BC01FF27784}"/>
                  </a:ext>
                </a:extLst>
              </p:cNvPr>
              <p:cNvSpPr txBox="1">
                <a:spLocks noRot="1" noChangeAspect="1" noMove="1" noResize="1" noEditPoints="1" noAdjustHandles="1" noChangeArrowheads="1" noChangeShapeType="1" noTextEdit="1"/>
              </p:cNvSpPr>
              <p:nvPr/>
            </p:nvSpPr>
            <p:spPr>
              <a:xfrm>
                <a:off x="609600" y="1152940"/>
                <a:ext cx="6432338" cy="1185774"/>
              </a:xfrm>
              <a:prstGeom prst="rect">
                <a:avLst/>
              </a:prstGeom>
              <a:blipFill>
                <a:blip r:embed="rId3"/>
                <a:stretch>
                  <a:fillRect l="-2170" b="-6316"/>
                </a:stretch>
              </a:blipFill>
              <a:ln>
                <a:solidFill>
                  <a:srgbClr val="036A18"/>
                </a:solidFill>
                <a:prstDash val="dash"/>
              </a:ln>
            </p:spPr>
            <p:txBody>
              <a:bodyPr/>
              <a:lstStyle/>
              <a:p>
                <a:r>
                  <a:rPr lang="en-US">
                    <a:noFill/>
                  </a:rPr>
                  <a:t> </a:t>
                </a:r>
              </a:p>
            </p:txBody>
          </p:sp>
        </mc:Fallback>
      </mc:AlternateContent>
      <p:grpSp>
        <p:nvGrpSpPr>
          <p:cNvPr id="7" name="Group 6" descr="Write |S| = n choose k&#10;describe the set S as the disjoint union of two sets, A and B, where |A| is n-1 choose k-1 and |B| = n-1 choose k">
            <a:extLst>
              <a:ext uri="{FF2B5EF4-FFF2-40B4-BE49-F238E27FC236}">
                <a16:creationId xmlns:a16="http://schemas.microsoft.com/office/drawing/2014/main" id="{F5ADDC75-1D61-D0E3-E98E-A9888EDBE745}"/>
              </a:ext>
            </a:extLst>
          </p:cNvPr>
          <p:cNvGrpSpPr/>
          <p:nvPr/>
        </p:nvGrpSpPr>
        <p:grpSpPr>
          <a:xfrm>
            <a:off x="1990057" y="2127978"/>
            <a:ext cx="5108292" cy="1099648"/>
            <a:chOff x="1990057" y="2127978"/>
            <a:chExt cx="5108292" cy="1099648"/>
          </a:xfrm>
        </p:grpSpPr>
        <p:sp>
          <p:nvSpPr>
            <p:cNvPr id="6" name="TextBox 5">
              <a:extLst>
                <a:ext uri="{FF2B5EF4-FFF2-40B4-BE49-F238E27FC236}">
                  <a16:creationId xmlns:a16="http://schemas.microsoft.com/office/drawing/2014/main" id="{79573512-5480-3045-1E1D-35714FABBB88}"/>
                </a:ext>
              </a:extLst>
            </p:cNvPr>
            <p:cNvSpPr txBox="1"/>
            <p:nvPr/>
          </p:nvSpPr>
          <p:spPr>
            <a:xfrm>
              <a:off x="1990057" y="2581295"/>
              <a:ext cx="692332" cy="646331"/>
            </a:xfrm>
            <a:prstGeom prst="rect">
              <a:avLst/>
            </a:prstGeom>
            <a:noFill/>
          </p:spPr>
          <p:txBody>
            <a:bodyPr wrap="square" rtlCol="0">
              <a:spAutoFit/>
            </a:bodyPr>
            <a:lstStyle/>
            <a:p>
              <a:r>
                <a:rPr lang="en-US" sz="3600" b="0" dirty="0">
                  <a:solidFill>
                    <a:srgbClr val="FF0000"/>
                  </a:solidFill>
                  <a:latin typeface="Candara" panose="020E0502030303020204" pitchFamily="34" charset="0"/>
                  <a:ea typeface="Helvetica" charset="0"/>
                  <a:cs typeface="Helvetica" charset="0"/>
                </a:rPr>
                <a:t>|S|</a:t>
              </a:r>
            </a:p>
          </p:txBody>
        </p:sp>
        <p:cxnSp>
          <p:nvCxnSpPr>
            <p:cNvPr id="8" name="Straight Arrow Connector 7">
              <a:extLst>
                <a:ext uri="{FF2B5EF4-FFF2-40B4-BE49-F238E27FC236}">
                  <a16:creationId xmlns:a16="http://schemas.microsoft.com/office/drawing/2014/main" id="{0358A99A-5F9F-2C29-605B-713B4B0CB75A}"/>
                </a:ext>
              </a:extLst>
            </p:cNvPr>
            <p:cNvCxnSpPr>
              <a:cxnSpLocks/>
            </p:cNvCxnSpPr>
            <p:nvPr/>
          </p:nvCxnSpPr>
          <p:spPr>
            <a:xfrm flipV="1">
              <a:off x="2387747" y="2223729"/>
              <a:ext cx="0" cy="3915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0E4A5E9-D415-2C05-2BB8-80FB3533D367}"/>
                </a:ext>
              </a:extLst>
            </p:cNvPr>
            <p:cNvCxnSpPr>
              <a:cxnSpLocks/>
            </p:cNvCxnSpPr>
            <p:nvPr/>
          </p:nvCxnSpPr>
          <p:spPr>
            <a:xfrm flipV="1">
              <a:off x="4199447" y="2127978"/>
              <a:ext cx="1" cy="417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F84BB69-4ADB-2D57-B93B-FEDCD73C775D}"/>
                    </a:ext>
                  </a:extLst>
                </p:cNvPr>
                <p:cNvSpPr txBox="1"/>
                <p:nvPr/>
              </p:nvSpPr>
              <p:spPr>
                <a:xfrm>
                  <a:off x="3452400" y="2581295"/>
                  <a:ext cx="154041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𝐴</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2" name="TextBox 11">
                  <a:extLst>
                    <a:ext uri="{FF2B5EF4-FFF2-40B4-BE49-F238E27FC236}">
                      <a16:creationId xmlns:a16="http://schemas.microsoft.com/office/drawing/2014/main" id="{0C88F6B9-AEE1-A519-1E0E-11518D04E295}"/>
                    </a:ext>
                  </a:extLst>
                </p:cNvPr>
                <p:cNvSpPr txBox="1">
                  <a:spLocks noRot="1" noChangeAspect="1" noMove="1" noResize="1" noEditPoints="1" noAdjustHandles="1" noChangeArrowheads="1" noChangeShapeType="1" noTextEdit="1"/>
                </p:cNvSpPr>
                <p:nvPr/>
              </p:nvSpPr>
              <p:spPr>
                <a:xfrm>
                  <a:off x="3452400" y="2581295"/>
                  <a:ext cx="1540419" cy="646331"/>
                </a:xfrm>
                <a:prstGeom prst="rect">
                  <a:avLst/>
                </a:prstGeom>
                <a:blipFill>
                  <a:blip r:embed="rId4"/>
                  <a:stretch>
                    <a:fillRect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F6C850-3DE8-7F02-1EE6-865A52351AAE}"/>
                    </a:ext>
                  </a:extLst>
                </p:cNvPr>
                <p:cNvSpPr txBox="1"/>
                <p:nvPr/>
              </p:nvSpPr>
              <p:spPr>
                <a:xfrm>
                  <a:off x="5305472" y="2581295"/>
                  <a:ext cx="179287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r>
                          <a:rPr lang="en-US" sz="3600" i="1" smtClean="0">
                            <a:solidFill>
                              <a:srgbClr val="0070C0"/>
                            </a:solidFill>
                            <a:latin typeface="Cambria Math" panose="02040503050406030204" pitchFamily="18" charset="0"/>
                            <a:ea typeface="Helvetica" charset="0"/>
                            <a:cs typeface="Helvetica" charset="0"/>
                          </a:rPr>
                          <m:t>𝐵</m:t>
                        </m:r>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b="0" dirty="0">
                    <a:latin typeface="Candara" panose="020E0502030303020204" pitchFamily="34" charset="0"/>
                    <a:ea typeface="Helvetica" charset="0"/>
                    <a:cs typeface="Helvetica" charset="0"/>
                  </a:endParaRPr>
                </a:p>
              </p:txBody>
            </p:sp>
          </mc:Choice>
          <mc:Fallback xmlns="">
            <p:sp>
              <p:nvSpPr>
                <p:cNvPr id="13" name="TextBox 12">
                  <a:extLst>
                    <a:ext uri="{FF2B5EF4-FFF2-40B4-BE49-F238E27FC236}">
                      <a16:creationId xmlns:a16="http://schemas.microsoft.com/office/drawing/2014/main" id="{425A2E14-369F-F388-BA2F-A2F22566C62A}"/>
                    </a:ext>
                  </a:extLst>
                </p:cNvPr>
                <p:cNvSpPr txBox="1">
                  <a:spLocks noRot="1" noChangeAspect="1" noMove="1" noResize="1" noEditPoints="1" noAdjustHandles="1" noChangeArrowheads="1" noChangeShapeType="1" noTextEdit="1"/>
                </p:cNvSpPr>
                <p:nvPr/>
              </p:nvSpPr>
              <p:spPr>
                <a:xfrm>
                  <a:off x="5305472" y="2581295"/>
                  <a:ext cx="1792877" cy="646331"/>
                </a:xfrm>
                <a:prstGeom prst="rect">
                  <a:avLst/>
                </a:prstGeom>
                <a:blipFill>
                  <a:blip r:embed="rId5"/>
                  <a:stretch>
                    <a:fillRect b="-2352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92FA8120-2327-3394-1AE3-8296A50A80EF}"/>
                </a:ext>
              </a:extLst>
            </p:cNvPr>
            <p:cNvCxnSpPr>
              <a:cxnSpLocks/>
            </p:cNvCxnSpPr>
            <p:nvPr/>
          </p:nvCxnSpPr>
          <p:spPr>
            <a:xfrm flipV="1">
              <a:off x="6178746" y="2164298"/>
              <a:ext cx="1" cy="3798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1CD398E-1D93-01E5-FC58-0B9B3FD34098}"/>
                    </a:ext>
                  </a:extLst>
                </p:cNvPr>
                <p:cNvSpPr/>
                <p:nvPr/>
              </p:nvSpPr>
              <p:spPr>
                <a:xfrm>
                  <a:off x="2914865"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26" name="Rectangle 25">
                  <a:extLst>
                    <a:ext uri="{FF2B5EF4-FFF2-40B4-BE49-F238E27FC236}">
                      <a16:creationId xmlns:a16="http://schemas.microsoft.com/office/drawing/2014/main" id="{6E8903F7-33C0-3F74-8157-BEB6F61B05C4}"/>
                    </a:ext>
                  </a:extLst>
                </p:cNvPr>
                <p:cNvSpPr>
                  <a:spLocks noRot="1" noChangeAspect="1" noMove="1" noResize="1" noEditPoints="1" noAdjustHandles="1" noChangeArrowheads="1" noChangeShapeType="1" noTextEdit="1"/>
                </p:cNvSpPr>
                <p:nvPr/>
              </p:nvSpPr>
              <p:spPr>
                <a:xfrm>
                  <a:off x="2914865" y="2581295"/>
                  <a:ext cx="63350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10563F1C-6E44-0203-C9AB-CD189C19F967}"/>
                    </a:ext>
                  </a:extLst>
                </p:cNvPr>
                <p:cNvSpPr/>
                <p:nvPr/>
              </p:nvSpPr>
              <p:spPr>
                <a:xfrm>
                  <a:off x="4896847" y="2581295"/>
                  <a:ext cx="6335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m:t>
                        </m:r>
                      </m:oMath>
                    </m:oMathPara>
                  </a14:m>
                  <a:endParaRPr lang="en-US" sz="3600" dirty="0"/>
                </a:p>
              </p:txBody>
            </p:sp>
          </mc:Choice>
          <mc:Fallback xmlns="">
            <p:sp>
              <p:nvSpPr>
                <p:cNvPr id="45" name="Rectangle 44">
                  <a:extLst>
                    <a:ext uri="{FF2B5EF4-FFF2-40B4-BE49-F238E27FC236}">
                      <a16:creationId xmlns:a16="http://schemas.microsoft.com/office/drawing/2014/main" id="{F948CDB0-34C3-3FEB-F728-6D9060A085F4}"/>
                    </a:ext>
                  </a:extLst>
                </p:cNvPr>
                <p:cNvSpPr>
                  <a:spLocks noRot="1" noChangeAspect="1" noMove="1" noResize="1" noEditPoints="1" noAdjustHandles="1" noChangeArrowheads="1" noChangeShapeType="1" noTextEdit="1"/>
                </p:cNvSpPr>
                <p:nvPr/>
              </p:nvSpPr>
              <p:spPr>
                <a:xfrm>
                  <a:off x="4896847" y="2581295"/>
                  <a:ext cx="633507" cy="646331"/>
                </a:xfrm>
                <a:prstGeom prst="rect">
                  <a:avLst/>
                </a:prstGeom>
                <a:blipFill>
                  <a:blip r:embed="rId7"/>
                  <a:stretch>
                    <a:fillRect/>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3ADCB825-B867-3020-7BFD-2A21A3015109}"/>
              </a:ext>
              <a:ext uri="{C183D7F6-B498-43B3-948B-1728B52AA6E4}">
                <adec:decorative xmlns:adec="http://schemas.microsoft.com/office/drawing/2017/decorative" val="1"/>
              </a:ext>
            </a:extLst>
          </p:cNvPr>
          <p:cNvGrpSpPr/>
          <p:nvPr/>
        </p:nvGrpSpPr>
        <p:grpSpPr>
          <a:xfrm>
            <a:off x="8853637" y="147249"/>
            <a:ext cx="3195655" cy="3389413"/>
            <a:chOff x="8960382" y="592305"/>
            <a:chExt cx="3195655" cy="3389413"/>
          </a:xfrm>
        </p:grpSpPr>
        <p:sp>
          <p:nvSpPr>
            <p:cNvPr id="29" name="Oval 28">
              <a:extLst>
                <a:ext uri="{FF2B5EF4-FFF2-40B4-BE49-F238E27FC236}">
                  <a16:creationId xmlns:a16="http://schemas.microsoft.com/office/drawing/2014/main" id="{06AC32B0-54DF-8082-FB56-C5E7752FF914}"/>
                </a:ext>
              </a:extLst>
            </p:cNvPr>
            <p:cNvSpPr/>
            <p:nvPr/>
          </p:nvSpPr>
          <p:spPr>
            <a:xfrm>
              <a:off x="8960382" y="592305"/>
              <a:ext cx="2825032" cy="2825032"/>
            </a:xfrm>
            <a:prstGeom prst="ellipse">
              <a:avLst/>
            </a:prstGeom>
            <a:solidFill>
              <a:schemeClr val="accent2">
                <a:lumMod val="20000"/>
                <a:lumOff val="80000"/>
                <a:alpha val="51000"/>
              </a:schemeClr>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BA82ED4D-C6CF-F7A7-BFFE-094843A8E8C9}"/>
                </a:ext>
              </a:extLst>
            </p:cNvPr>
            <p:cNvSpPr/>
            <p:nvPr/>
          </p:nvSpPr>
          <p:spPr>
            <a:xfrm>
              <a:off x="9658138" y="671235"/>
              <a:ext cx="1416150" cy="2726871"/>
            </a:xfrm>
            <a:custGeom>
              <a:avLst/>
              <a:gdLst>
                <a:gd name="connsiteX0" fmla="*/ 222921 w 1416150"/>
                <a:gd name="connsiteY0" fmla="*/ 0 h 2726871"/>
                <a:gd name="connsiteX1" fmla="*/ 271906 w 1416150"/>
                <a:gd name="connsiteY1" fmla="*/ 32657 h 2726871"/>
                <a:gd name="connsiteX2" fmla="*/ 974035 w 1416150"/>
                <a:gd name="connsiteY2" fmla="*/ 489857 h 2726871"/>
                <a:gd name="connsiteX3" fmla="*/ 271906 w 1416150"/>
                <a:gd name="connsiteY3" fmla="*/ 914400 h 2726871"/>
                <a:gd name="connsiteX4" fmla="*/ 1414906 w 1416150"/>
                <a:gd name="connsiteY4" fmla="*/ 1404257 h 2726871"/>
                <a:gd name="connsiteX5" fmla="*/ 10649 w 1416150"/>
                <a:gd name="connsiteY5" fmla="*/ 2057400 h 2726871"/>
                <a:gd name="connsiteX6" fmla="*/ 778092 w 1416150"/>
                <a:gd name="connsiteY6" fmla="*/ 2465614 h 2726871"/>
                <a:gd name="connsiteX7" fmla="*/ 941378 w 1416150"/>
                <a:gd name="connsiteY7" fmla="*/ 2726871 h 272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150" h="2726871">
                  <a:moveTo>
                    <a:pt x="222921" y="0"/>
                  </a:moveTo>
                  <a:lnTo>
                    <a:pt x="271906" y="32657"/>
                  </a:lnTo>
                  <a:cubicBezTo>
                    <a:pt x="397092" y="114300"/>
                    <a:pt x="974035" y="342900"/>
                    <a:pt x="974035" y="489857"/>
                  </a:cubicBezTo>
                  <a:cubicBezTo>
                    <a:pt x="974035" y="636814"/>
                    <a:pt x="198428" y="762000"/>
                    <a:pt x="271906" y="914400"/>
                  </a:cubicBezTo>
                  <a:cubicBezTo>
                    <a:pt x="345384" y="1066800"/>
                    <a:pt x="1458449" y="1213757"/>
                    <a:pt x="1414906" y="1404257"/>
                  </a:cubicBezTo>
                  <a:cubicBezTo>
                    <a:pt x="1371363" y="1594757"/>
                    <a:pt x="116785" y="1880507"/>
                    <a:pt x="10649" y="2057400"/>
                  </a:cubicBezTo>
                  <a:cubicBezTo>
                    <a:pt x="-95487" y="2234293"/>
                    <a:pt x="622971" y="2354036"/>
                    <a:pt x="778092" y="2465614"/>
                  </a:cubicBezTo>
                  <a:cubicBezTo>
                    <a:pt x="933213" y="2577192"/>
                    <a:pt x="937295" y="2652031"/>
                    <a:pt x="941378" y="2726871"/>
                  </a:cubicBezTo>
                </a:path>
              </a:pathLst>
            </a:cu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7C6E4C20-ECCE-B43D-BE19-485BA09CD65D}"/>
                    </a:ext>
                  </a:extLst>
                </p:cNvPr>
                <p:cNvSpPr/>
                <p:nvPr/>
              </p:nvSpPr>
              <p:spPr>
                <a:xfrm>
                  <a:off x="9298042" y="1665338"/>
                  <a:ext cx="54136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ea typeface="Helvetica" charset="0"/>
                            <a:cs typeface="Helvetica" charset="0"/>
                          </a:rPr>
                          <m:t>𝐴</m:t>
                        </m:r>
                      </m:oMath>
                    </m:oMathPara>
                  </a14:m>
                  <a:endParaRPr lang="en-US" sz="3200" dirty="0">
                    <a:solidFill>
                      <a:srgbClr val="C00000"/>
                    </a:solidFill>
                  </a:endParaRPr>
                </a:p>
              </p:txBody>
            </p:sp>
          </mc:Choice>
          <mc:Fallback xmlns="">
            <p:sp>
              <p:nvSpPr>
                <p:cNvPr id="42" name="Rectangle 41">
                  <a:extLst>
                    <a:ext uri="{FF2B5EF4-FFF2-40B4-BE49-F238E27FC236}">
                      <a16:creationId xmlns:a16="http://schemas.microsoft.com/office/drawing/2014/main" id="{7E5CFE77-DDA6-972C-9DC0-97269F645955}"/>
                    </a:ext>
                  </a:extLst>
                </p:cNvPr>
                <p:cNvSpPr>
                  <a:spLocks noRot="1" noChangeAspect="1" noMove="1" noResize="1" noEditPoints="1" noAdjustHandles="1" noChangeArrowheads="1" noChangeShapeType="1" noTextEdit="1"/>
                </p:cNvSpPr>
                <p:nvPr/>
              </p:nvSpPr>
              <p:spPr>
                <a:xfrm>
                  <a:off x="9298042" y="1665338"/>
                  <a:ext cx="541367"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3214E96-C770-3794-4436-484AC3BED843}"/>
                    </a:ext>
                  </a:extLst>
                </p:cNvPr>
                <p:cNvSpPr/>
                <p:nvPr/>
              </p:nvSpPr>
              <p:spPr>
                <a:xfrm>
                  <a:off x="10803604" y="1020666"/>
                  <a:ext cx="55797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ea typeface="Helvetica" charset="0"/>
                            <a:cs typeface="Helvetica" charset="0"/>
                          </a:rPr>
                          <m:t>𝐵</m:t>
                        </m:r>
                      </m:oMath>
                    </m:oMathPara>
                  </a14:m>
                  <a:endParaRPr lang="en-US" sz="3200" dirty="0">
                    <a:solidFill>
                      <a:srgbClr val="C00000"/>
                    </a:solidFill>
                  </a:endParaRPr>
                </a:p>
              </p:txBody>
            </p:sp>
          </mc:Choice>
          <mc:Fallback xmlns="">
            <p:sp>
              <p:nvSpPr>
                <p:cNvPr id="43" name="Rectangle 42">
                  <a:extLst>
                    <a:ext uri="{FF2B5EF4-FFF2-40B4-BE49-F238E27FC236}">
                      <a16:creationId xmlns:a16="http://schemas.microsoft.com/office/drawing/2014/main" id="{49B60356-60E1-BE1C-4D97-51ED12083204}"/>
                    </a:ext>
                  </a:extLst>
                </p:cNvPr>
                <p:cNvSpPr>
                  <a:spLocks noRot="1" noChangeAspect="1" noMove="1" noResize="1" noEditPoints="1" noAdjustHandles="1" noChangeArrowheads="1" noChangeShapeType="1" noTextEdit="1"/>
                </p:cNvSpPr>
                <p:nvPr/>
              </p:nvSpPr>
              <p:spPr>
                <a:xfrm>
                  <a:off x="10803604" y="1020666"/>
                  <a:ext cx="557973"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E769907B-240C-AA51-EF19-E67B5AE80FE1}"/>
                    </a:ext>
                  </a:extLst>
                </p:cNvPr>
                <p:cNvSpPr/>
                <p:nvPr/>
              </p:nvSpPr>
              <p:spPr>
                <a:xfrm>
                  <a:off x="9197407" y="3458498"/>
                  <a:ext cx="2958630" cy="523220"/>
                </a:xfrm>
                <a:prstGeom prst="rect">
                  <a:avLst/>
                </a:prstGeom>
              </p:spPr>
              <p:txBody>
                <a:bodyPr wrap="none">
                  <a:spAutoFit/>
                </a:bodyPr>
                <a:lstStyle/>
                <a:p>
                  <a14:m>
                    <m:oMath xmlns:m="http://schemas.openxmlformats.org/officeDocument/2006/math">
                      <m:r>
                        <a:rPr lang="en-US" sz="2800" b="0" i="1" smtClean="0">
                          <a:solidFill>
                            <a:srgbClr val="008F21"/>
                          </a:solidFill>
                          <a:latin typeface="Cambria Math" panose="02040503050406030204" pitchFamily="18" charset="0"/>
                          <a:ea typeface="Helvetica" charset="0"/>
                          <a:cs typeface="Helvetica" charset="0"/>
                        </a:rPr>
                        <m:t>𝑆</m:t>
                      </m:r>
                      <m:r>
                        <a:rPr lang="en-US" sz="2800" b="0" i="1" smtClean="0">
                          <a:solidFill>
                            <a:srgbClr val="008F21"/>
                          </a:solidFill>
                          <a:latin typeface="Cambria Math" panose="02040503050406030204" pitchFamily="18" charset="0"/>
                          <a:ea typeface="Helvetica" charset="0"/>
                          <a:cs typeface="Helvetica" charset="0"/>
                        </a:rPr>
                        <m:t>=</m:t>
                      </m:r>
                      <m:r>
                        <a:rPr lang="en-US" sz="2800" i="1" smtClean="0">
                          <a:solidFill>
                            <a:srgbClr val="008F21"/>
                          </a:solidFill>
                          <a:latin typeface="Cambria Math" panose="02040503050406030204" pitchFamily="18" charset="0"/>
                          <a:ea typeface="Helvetica" charset="0"/>
                          <a:cs typeface="Helvetica" charset="0"/>
                        </a:rPr>
                        <m:t>𝐴</m:t>
                      </m:r>
                      <m:r>
                        <a:rPr lang="en-US" sz="2800" b="0" i="1" smtClean="0">
                          <a:solidFill>
                            <a:srgbClr val="008F21"/>
                          </a:solidFill>
                          <a:latin typeface="Cambria Math" panose="02040503050406030204" pitchFamily="18" charset="0"/>
                          <a:ea typeface="Helvetica" charset="0"/>
                          <a:cs typeface="Helvetica" charset="0"/>
                        </a:rPr>
                        <m:t>∪</m:t>
                      </m:r>
                      <m:r>
                        <a:rPr lang="en-US" sz="2800" b="0" i="1" smtClean="0">
                          <a:solidFill>
                            <a:srgbClr val="008F21"/>
                          </a:solidFill>
                          <a:latin typeface="Cambria Math" panose="02040503050406030204" pitchFamily="18" charset="0"/>
                          <a:ea typeface="Helvetica" charset="0"/>
                          <a:cs typeface="Helvetica" charset="0"/>
                        </a:rPr>
                        <m:t>𝐵</m:t>
                      </m:r>
                      <m:r>
                        <a:rPr lang="en-US" sz="2800" b="0" i="1" smtClean="0">
                          <a:solidFill>
                            <a:srgbClr val="008F21"/>
                          </a:solidFill>
                          <a:latin typeface="Cambria Math" panose="02040503050406030204" pitchFamily="18" charset="0"/>
                          <a:ea typeface="Helvetica" charset="0"/>
                          <a:cs typeface="Helvetica" charset="0"/>
                        </a:rPr>
                        <m:t>, </m:t>
                      </m:r>
                    </m:oMath>
                  </a14:m>
                  <a:r>
                    <a:rPr lang="en-US" sz="2800" dirty="0">
                      <a:solidFill>
                        <a:srgbClr val="008F21"/>
                      </a:solidFill>
                    </a:rPr>
                    <a:t>disjoint</a:t>
                  </a:r>
                </a:p>
              </p:txBody>
            </p:sp>
          </mc:Choice>
          <mc:Fallback xmlns="">
            <p:sp>
              <p:nvSpPr>
                <p:cNvPr id="31" name="Rectangle 30">
                  <a:extLst>
                    <a:ext uri="{FF2B5EF4-FFF2-40B4-BE49-F238E27FC236}">
                      <a16:creationId xmlns:a16="http://schemas.microsoft.com/office/drawing/2014/main" id="{E70F871D-A1A2-4B61-EB5C-2968484FFF27}"/>
                    </a:ext>
                  </a:extLst>
                </p:cNvPr>
                <p:cNvSpPr>
                  <a:spLocks noRot="1" noChangeAspect="1" noMove="1" noResize="1" noEditPoints="1" noAdjustHandles="1" noChangeArrowheads="1" noChangeShapeType="1" noTextEdit="1"/>
                </p:cNvSpPr>
                <p:nvPr/>
              </p:nvSpPr>
              <p:spPr>
                <a:xfrm>
                  <a:off x="9197407" y="3458498"/>
                  <a:ext cx="2958630" cy="523220"/>
                </a:xfrm>
                <a:prstGeom prst="rect">
                  <a:avLst/>
                </a:prstGeom>
                <a:blipFill>
                  <a:blip r:embed="rId10"/>
                  <a:stretch>
                    <a:fillRect l="-855" t="-11905" r="-3419" b="-28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1CC96DC-0051-8251-7F57-772540E23DD9}"/>
                  </a:ext>
                </a:extLst>
              </p:cNvPr>
              <p:cNvSpPr txBox="1"/>
              <p:nvPr/>
            </p:nvSpPr>
            <p:spPr>
              <a:xfrm>
                <a:off x="184944" y="3845698"/>
                <a:ext cx="10702947" cy="769441"/>
              </a:xfrm>
              <a:prstGeom prst="rect">
                <a:avLst/>
              </a:prstGeom>
              <a:noFill/>
            </p:spPr>
            <p:txBody>
              <a:bodyPr wrap="square" rtlCol="0">
                <a:spAutoFit/>
              </a:bodyPr>
              <a:lstStyle/>
              <a:p>
                <a:r>
                  <a:rPr lang="en-US" sz="4400" b="0" dirty="0">
                    <a:solidFill>
                      <a:srgbClr val="C00000"/>
                    </a:solidFill>
                    <a:latin typeface="Candara" panose="020E0502030303020204" pitchFamily="34" charset="0"/>
                    <a:ea typeface="Helvetica" charset="0"/>
                    <a:cs typeface="Helvetica" charset="0"/>
                  </a:rPr>
                  <a:t>S: </a:t>
                </a:r>
                <a:r>
                  <a:rPr lang="en-US" sz="2800" b="0" dirty="0">
                    <a:solidFill>
                      <a:srgbClr val="C00000"/>
                    </a:solidFill>
                    <a:latin typeface="Candara" panose="020E0502030303020204" pitchFamily="34" charset="0"/>
                    <a:ea typeface="Helvetica" charset="0"/>
                    <a:cs typeface="Helvetica" charset="0"/>
                  </a:rPr>
                  <a:t>the set of size k subsets of [n] = {1, 2,., n} </a:t>
                </a:r>
                <a:r>
                  <a:rPr lang="en-US" sz="2800" b="0" dirty="0">
                    <a:solidFill>
                      <a:srgbClr val="C00000"/>
                    </a:solidFill>
                    <a:latin typeface="Candara" panose="020E0502030303020204" pitchFamily="34" charset="0"/>
                    <a:ea typeface="Helvetica" charset="0"/>
                    <a:cs typeface="Helvetica" charset="0"/>
                    <a:sym typeface="Wingdings" pitchFamily="2" charset="2"/>
                  </a:rPr>
                  <a:t> |S| =  </a:t>
                </a:r>
                <a14:m>
                  <m:oMath xmlns:m="http://schemas.openxmlformats.org/officeDocument/2006/math">
                    <m:d>
                      <m:dPr>
                        <m:ctrlPr>
                          <a:rPr lang="en-US" sz="2800" i="1">
                            <a:solidFill>
                              <a:srgbClr val="C00000"/>
                            </a:solidFill>
                            <a:latin typeface="Cambria Math" panose="02040503050406030204" pitchFamily="18" charset="0"/>
                            <a:ea typeface="Helvetica" charset="0"/>
                            <a:cs typeface="Helvetica" charset="0"/>
                          </a:rPr>
                        </m:ctrlPr>
                      </m:dPr>
                      <m:e>
                        <m:f>
                          <m:fPr>
                            <m:type m:val="noBar"/>
                            <m:ctrlPr>
                              <a:rPr lang="en-US" sz="2800" i="1">
                                <a:solidFill>
                                  <a:srgbClr val="C00000"/>
                                </a:solidFill>
                                <a:latin typeface="Cambria Math" panose="02040503050406030204" pitchFamily="18" charset="0"/>
                                <a:ea typeface="Helvetica" charset="0"/>
                                <a:cs typeface="Helvetica" charset="0"/>
                              </a:rPr>
                            </m:ctrlPr>
                          </m:fPr>
                          <m:num>
                            <m:r>
                              <a:rPr lang="en-US" sz="2800">
                                <a:solidFill>
                                  <a:srgbClr val="C00000"/>
                                </a:solidFill>
                                <a:latin typeface="Cambria Math" panose="02040503050406030204" pitchFamily="18" charset="0"/>
                                <a:ea typeface="Helvetica" charset="0"/>
                                <a:cs typeface="Helvetica" charset="0"/>
                              </a:rPr>
                              <m:t>𝑛</m:t>
                            </m:r>
                          </m:num>
                          <m:den>
                            <m:r>
                              <a:rPr lang="en-US" sz="2800">
                                <a:solidFill>
                                  <a:srgbClr val="C00000"/>
                                </a:solidFill>
                                <a:latin typeface="Cambria Math" panose="02040503050406030204" pitchFamily="18" charset="0"/>
                                <a:ea typeface="Helvetica" charset="0"/>
                                <a:cs typeface="Helvetica" charset="0"/>
                              </a:rPr>
                              <m:t>𝑘</m:t>
                            </m:r>
                          </m:den>
                        </m:f>
                      </m:e>
                    </m:d>
                  </m:oMath>
                </a14:m>
                <a:endParaRPr lang="en-US" sz="2800" dirty="0">
                  <a:solidFill>
                    <a:srgbClr val="C00000"/>
                  </a:solidFill>
                  <a:latin typeface="Cambria Math" panose="02040503050406030204" pitchFamily="18" charset="0"/>
                  <a:ea typeface="Helvetica" charset="0"/>
                  <a:cs typeface="Helvetica" charset="0"/>
                </a:endParaRPr>
              </a:p>
            </p:txBody>
          </p:sp>
        </mc:Choice>
        <mc:Fallback xmlns="">
          <p:sp>
            <p:nvSpPr>
              <p:cNvPr id="22" name="TextBox 21">
                <a:extLst>
                  <a:ext uri="{FF2B5EF4-FFF2-40B4-BE49-F238E27FC236}">
                    <a16:creationId xmlns:a16="http://schemas.microsoft.com/office/drawing/2014/main" id="{7AB68055-CA5A-50FA-986B-2C280AA8DFB5}"/>
                  </a:ext>
                </a:extLst>
              </p:cNvPr>
              <p:cNvSpPr txBox="1">
                <a:spLocks noRot="1" noChangeAspect="1" noMove="1" noResize="1" noEditPoints="1" noAdjustHandles="1" noChangeArrowheads="1" noChangeShapeType="1" noTextEdit="1"/>
              </p:cNvSpPr>
              <p:nvPr/>
            </p:nvSpPr>
            <p:spPr>
              <a:xfrm>
                <a:off x="184944" y="3845698"/>
                <a:ext cx="10702947" cy="769441"/>
              </a:xfrm>
              <a:prstGeom prst="rect">
                <a:avLst/>
              </a:prstGeom>
              <a:blipFill>
                <a:blip r:embed="rId11"/>
                <a:stretch>
                  <a:fillRect l="-2251" t="-16129" b="-35484"/>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590408F4-CABE-32D0-9539-72E755ECE0F3}"/>
              </a:ext>
            </a:extLst>
          </p:cNvPr>
          <p:cNvSpPr/>
          <p:nvPr/>
        </p:nvSpPr>
        <p:spPr>
          <a:xfrm>
            <a:off x="169521" y="5168959"/>
            <a:ext cx="7430239"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A</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a:t>
            </a:r>
            <a:r>
              <a:rPr lang="en-US" sz="2800" i="1" dirty="0">
                <a:solidFill>
                  <a:srgbClr val="0432FF"/>
                </a:solidFill>
                <a:latin typeface="Candara" panose="020E0502030303020204" pitchFamily="34" charset="0"/>
                <a:ea typeface="Helvetica" charset="0"/>
                <a:cs typeface="Helvetica" charset="0"/>
              </a:rPr>
              <a:t>n</a:t>
            </a:r>
            <a:r>
              <a:rPr lang="en-US" sz="2800" dirty="0">
                <a:solidFill>
                  <a:srgbClr val="0432FF"/>
                </a:solidFill>
                <a:latin typeface="Candara" panose="020E0502030303020204" pitchFamily="34" charset="0"/>
                <a:ea typeface="Helvetica" charset="0"/>
                <a:cs typeface="Helvetica" charset="0"/>
              </a:rPr>
              <a:t>] that contain n.</a:t>
            </a:r>
            <a:endParaRPr lang="en-US" sz="2400" dirty="0"/>
          </a:p>
        </p:txBody>
      </p:sp>
      <p:sp>
        <p:nvSpPr>
          <p:cNvPr id="30" name="Rectangle 29">
            <a:extLst>
              <a:ext uri="{FF2B5EF4-FFF2-40B4-BE49-F238E27FC236}">
                <a16:creationId xmlns:a16="http://schemas.microsoft.com/office/drawing/2014/main" id="{E2D882E0-C7F1-2540-04ED-32F47B3289F6}"/>
              </a:ext>
            </a:extLst>
          </p:cNvPr>
          <p:cNvSpPr/>
          <p:nvPr/>
        </p:nvSpPr>
        <p:spPr>
          <a:xfrm>
            <a:off x="184944" y="5714036"/>
            <a:ext cx="8645315" cy="584775"/>
          </a:xfrm>
          <a:prstGeom prst="rect">
            <a:avLst/>
          </a:prstGeom>
        </p:spPr>
        <p:txBody>
          <a:bodyPr wrap="none">
            <a:spAutoFit/>
          </a:bodyPr>
          <a:lstStyle/>
          <a:p>
            <a:r>
              <a:rPr lang="en-US" sz="3200" i="1" dirty="0">
                <a:solidFill>
                  <a:srgbClr val="0432FF"/>
                </a:solidFill>
                <a:latin typeface="Candara" panose="020E0502030303020204" pitchFamily="34" charset="0"/>
                <a:ea typeface="Helvetica" charset="0"/>
                <a:cs typeface="Helvetica" charset="0"/>
              </a:rPr>
              <a:t>B</a:t>
            </a:r>
            <a:r>
              <a:rPr lang="en-US" sz="3200" dirty="0">
                <a:solidFill>
                  <a:srgbClr val="0432FF"/>
                </a:solidFill>
                <a:latin typeface="Candara" panose="020E0502030303020204" pitchFamily="34" charset="0"/>
                <a:ea typeface="Helvetica" charset="0"/>
                <a:cs typeface="Helvetica" charset="0"/>
              </a:rPr>
              <a:t>: </a:t>
            </a:r>
            <a:r>
              <a:rPr lang="en-US" sz="2800" dirty="0">
                <a:solidFill>
                  <a:srgbClr val="0432FF"/>
                </a:solidFill>
                <a:latin typeface="Candara" panose="020E0502030303020204" pitchFamily="34" charset="0"/>
                <a:ea typeface="Helvetica" charset="0"/>
                <a:cs typeface="Helvetica" charset="0"/>
              </a:rPr>
              <a:t>the set of size </a:t>
            </a:r>
            <a:r>
              <a:rPr lang="en-US" sz="2800" i="1" dirty="0">
                <a:solidFill>
                  <a:srgbClr val="0432FF"/>
                </a:solidFill>
                <a:latin typeface="Candara" panose="020E0502030303020204" pitchFamily="34" charset="0"/>
                <a:ea typeface="Helvetica" charset="0"/>
                <a:cs typeface="Helvetica" charset="0"/>
              </a:rPr>
              <a:t>k</a:t>
            </a:r>
            <a:r>
              <a:rPr lang="en-US" sz="2800" dirty="0">
                <a:solidFill>
                  <a:srgbClr val="0432FF"/>
                </a:solidFill>
                <a:latin typeface="Candara" panose="020E0502030303020204" pitchFamily="34" charset="0"/>
                <a:ea typeface="Helvetica" charset="0"/>
                <a:cs typeface="Helvetica" charset="0"/>
              </a:rPr>
              <a:t> subsets of [n] that do NOT contain n.</a:t>
            </a:r>
            <a:endParaRPr lang="en-US" sz="2800" dirty="0"/>
          </a:p>
        </p:txBody>
      </p:sp>
      <p:grpSp>
        <p:nvGrpSpPr>
          <p:cNvPr id="10" name="Group 9" descr=" if n is in the set, need to choose k-1 elements out of the remaining n-1. There are n-1 choose k-1 choices for sets that include the element n.">
            <a:extLst>
              <a:ext uri="{FF2B5EF4-FFF2-40B4-BE49-F238E27FC236}">
                <a16:creationId xmlns:a16="http://schemas.microsoft.com/office/drawing/2014/main" id="{104ADDBA-D4D1-B0C6-D57A-2FCA8C09766D}"/>
              </a:ext>
            </a:extLst>
          </p:cNvPr>
          <p:cNvGrpSpPr/>
          <p:nvPr/>
        </p:nvGrpSpPr>
        <p:grpSpPr>
          <a:xfrm>
            <a:off x="6690661" y="3326071"/>
            <a:ext cx="5501339" cy="1809726"/>
            <a:chOff x="4254364" y="3185308"/>
            <a:chExt cx="5501339" cy="1809726"/>
          </a:xfrm>
        </p:grpSpPr>
        <p:cxnSp>
          <p:nvCxnSpPr>
            <p:cNvPr id="11" name="Straight Arrow Connector 10">
              <a:extLst>
                <a:ext uri="{FF2B5EF4-FFF2-40B4-BE49-F238E27FC236}">
                  <a16:creationId xmlns:a16="http://schemas.microsoft.com/office/drawing/2014/main" id="{667E9D7D-FCB3-480B-9B6E-0532CB714844}"/>
                </a:ext>
              </a:extLst>
            </p:cNvPr>
            <p:cNvCxnSpPr>
              <a:cxnSpLocks/>
              <a:endCxn id="15" idx="1"/>
            </p:cNvCxnSpPr>
            <p:nvPr/>
          </p:nvCxnSpPr>
          <p:spPr>
            <a:xfrm flipV="1">
              <a:off x="4254364" y="4090171"/>
              <a:ext cx="939380" cy="8789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167D0EB-78A7-A0C0-68D0-D4B3FC1FD359}"/>
                    </a:ext>
                  </a:extLst>
                </p:cNvPr>
                <p:cNvSpPr txBox="1"/>
                <p:nvPr/>
              </p:nvSpPr>
              <p:spPr>
                <a:xfrm>
                  <a:off x="5193744" y="3185308"/>
                  <a:ext cx="4561959" cy="1809726"/>
                </a:xfrm>
                <a:prstGeom prst="rect">
                  <a:avLst/>
                </a:prstGeom>
                <a:solidFill>
                  <a:schemeClr val="bg1">
                    <a:lumMod val="95000"/>
                  </a:schemeClr>
                </a:solidFill>
                <a:ln>
                  <a:solidFill>
                    <a:schemeClr val="accent1">
                      <a:lumMod val="75000"/>
                    </a:schemeClr>
                  </a:solidFill>
                  <a:prstDash val="dash"/>
                </a:ln>
              </p:spPr>
              <p:txBody>
                <a:bodyPr wrap="square" lIns="182880" tIns="182880" rIns="182880" bIns="182880" rtlCol="0">
                  <a:spAutoFit/>
                </a:bodyPr>
                <a:lstStyle/>
                <a:p>
                  <a14:m>
                    <m:oMath xmlns:m="http://schemas.openxmlformats.org/officeDocument/2006/math">
                      <m:r>
                        <a:rPr lang="en-US" sz="2400" i="1" smtClean="0">
                          <a:solidFill>
                            <a:srgbClr val="0070C0"/>
                          </a:solidFill>
                          <a:latin typeface="Cambria Math" panose="02040503050406030204" pitchFamily="18" charset="0"/>
                          <a:ea typeface="Helvetica" charset="0"/>
                          <a:cs typeface="Helvetica" charset="0"/>
                        </a:rPr>
                        <m:t>𝑛</m:t>
                      </m:r>
                    </m:oMath>
                  </a14:m>
                  <a:r>
                    <a:rPr lang="en-US" sz="2400" b="0" dirty="0">
                      <a:latin typeface="Candara" panose="020E0502030303020204" pitchFamily="34" charset="0"/>
                      <a:ea typeface="Helvetica" charset="0"/>
                      <a:cs typeface="Helvetica" charset="0"/>
                    </a:rPr>
                    <a:t> is in set, need to choose </a:t>
                  </a:r>
                  <a14:m>
                    <m:oMath xmlns:m="http://schemas.openxmlformats.org/officeDocument/2006/math">
                      <m:r>
                        <a:rPr lang="en-US" sz="2400" b="0" i="1" dirty="0" smtClean="0">
                          <a:solidFill>
                            <a:srgbClr val="0070C0"/>
                          </a:solidFill>
                          <a:latin typeface="Cambria Math" panose="02040503050406030204" pitchFamily="18" charset="0"/>
                          <a:ea typeface="Helvetica" charset="0"/>
                          <a:cs typeface="Helvetica" charset="0"/>
                        </a:rPr>
                        <m:t>𝑘</m:t>
                      </m:r>
                      <m:r>
                        <a:rPr lang="en-US" sz="2400" b="0" i="1" dirty="0" smtClean="0">
                          <a:solidFill>
                            <a:srgbClr val="0070C0"/>
                          </a:solidFill>
                          <a:latin typeface="Cambria Math" panose="02040503050406030204" pitchFamily="18" charset="0"/>
                          <a:ea typeface="Helvetica" charset="0"/>
                          <a:cs typeface="Helvetica" charset="0"/>
                        </a:rPr>
                        <m:t>−1</m:t>
                      </m:r>
                    </m:oMath>
                  </a14:m>
                  <a:r>
                    <a:rPr lang="en-US" sz="2400" b="0" dirty="0">
                      <a:latin typeface="Candara" panose="020E0502030303020204" pitchFamily="34" charset="0"/>
                      <a:ea typeface="Helvetica" charset="0"/>
                      <a:cs typeface="Helvetica" charset="0"/>
                    </a:rPr>
                    <a:t> elements from </a:t>
                  </a:r>
                  <a14:m>
                    <m:oMath xmlns:m="http://schemas.openxmlformats.org/officeDocument/2006/math">
                      <m:r>
                        <a:rPr lang="en-US" sz="2400" b="0" i="1" dirty="0" smtClean="0">
                          <a:solidFill>
                            <a:srgbClr val="0070C0"/>
                          </a:solidFill>
                          <a:latin typeface="Cambria Math" panose="02040503050406030204" pitchFamily="18" charset="0"/>
                          <a:ea typeface="Helvetica" charset="0"/>
                          <a:cs typeface="Helvetica" charset="0"/>
                        </a:rPr>
                        <m:t>[</m:t>
                      </m:r>
                      <m:r>
                        <a:rPr lang="en-US" sz="2400" b="0" i="1" dirty="0" smtClean="0">
                          <a:solidFill>
                            <a:srgbClr val="0070C0"/>
                          </a:solidFill>
                          <a:latin typeface="Cambria Math" panose="02040503050406030204" pitchFamily="18" charset="0"/>
                          <a:ea typeface="Helvetica" charset="0"/>
                          <a:cs typeface="Helvetica" charset="0"/>
                        </a:rPr>
                        <m:t>𝑛</m:t>
                      </m:r>
                      <m:r>
                        <a:rPr lang="en-US" sz="2400" b="0" i="1" dirty="0" smtClean="0">
                          <a:solidFill>
                            <a:srgbClr val="0070C0"/>
                          </a:solidFill>
                          <a:latin typeface="Cambria Math" panose="02040503050406030204" pitchFamily="18" charset="0"/>
                          <a:ea typeface="Helvetica" charset="0"/>
                          <a:cs typeface="Helvetica" charset="0"/>
                        </a:rPr>
                        <m:t>−1]</m:t>
                      </m:r>
                    </m:oMath>
                  </a14:m>
                  <a:endParaRPr lang="en-US" sz="2400" b="0" dirty="0">
                    <a:latin typeface="Candara" panose="020E0502030303020204" pitchFamily="34" charset="0"/>
                    <a:ea typeface="Helvetica" charset="0"/>
                    <a:cs typeface="Helvetica" charset="0"/>
                  </a:endParaRPr>
                </a:p>
                <a:p>
                  <a:pPr/>
                  <a14:m>
                    <m:oMathPara xmlns:m="http://schemas.openxmlformats.org/officeDocument/2006/math">
                      <m:oMathParaPr>
                        <m:jc m:val="centerGroup"/>
                      </m:oMathParaPr>
                      <m:oMath xmlns:m="http://schemas.openxmlformats.org/officeDocument/2006/math">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𝐴</m:t>
                            </m:r>
                          </m:e>
                        </m:d>
                        <m:r>
                          <a:rPr lang="en-US" sz="2400" i="1">
                            <a:solidFill>
                              <a:srgbClr val="0070C0"/>
                            </a:solidFill>
                            <a:latin typeface="Cambria Math" panose="02040503050406030204" pitchFamily="18" charset="0"/>
                            <a:ea typeface="Helvetica" charset="0"/>
                            <a:cs typeface="Helvetica" charset="0"/>
                          </a:rPr>
                          <m:t>=</m:t>
                        </m:r>
                        <m:d>
                          <m:dPr>
                            <m:ctrlPr>
                              <a:rPr lang="en-US" sz="2400" i="1">
                                <a:solidFill>
                                  <a:srgbClr val="0070C0"/>
                                </a:solidFill>
                                <a:latin typeface="Cambria Math" panose="02040503050406030204" pitchFamily="18" charset="0"/>
                                <a:ea typeface="Helvetica" charset="0"/>
                                <a:cs typeface="Helvetica" charset="0"/>
                              </a:rPr>
                            </m:ctrlPr>
                          </m:dPr>
                          <m:e>
                            <m:f>
                              <m:fPr>
                                <m:type m:val="noBar"/>
                                <m:ctrlPr>
                                  <a:rPr lang="en-US" sz="2400" i="1">
                                    <a:solidFill>
                                      <a:srgbClr val="0070C0"/>
                                    </a:solidFill>
                                    <a:latin typeface="Cambria Math" panose="02040503050406030204" pitchFamily="18" charset="0"/>
                                    <a:ea typeface="Helvetica" charset="0"/>
                                    <a:cs typeface="Helvetica" charset="0"/>
                                  </a:rPr>
                                </m:ctrlPr>
                              </m:fPr>
                              <m:num>
                                <m:r>
                                  <a:rPr lang="en-US" sz="2400" i="1">
                                    <a:solidFill>
                                      <a:srgbClr val="0070C0"/>
                                    </a:solidFill>
                                    <a:latin typeface="Cambria Math" panose="02040503050406030204" pitchFamily="18" charset="0"/>
                                    <a:ea typeface="Helvetica" charset="0"/>
                                    <a:cs typeface="Helvetica" charset="0"/>
                                  </a:rPr>
                                  <m:t>𝑛</m:t>
                                </m:r>
                                <m:r>
                                  <a:rPr lang="en-US" sz="2400" i="1">
                                    <a:solidFill>
                                      <a:srgbClr val="0070C0"/>
                                    </a:solidFill>
                                    <a:latin typeface="Cambria Math" panose="02040503050406030204" pitchFamily="18" charset="0"/>
                                    <a:ea typeface="Helvetica" charset="0"/>
                                    <a:cs typeface="Helvetica" charset="0"/>
                                  </a:rPr>
                                  <m:t>−1</m:t>
                                </m:r>
                              </m:num>
                              <m:den>
                                <m:r>
                                  <a:rPr lang="en-US" sz="2400" i="1">
                                    <a:solidFill>
                                      <a:srgbClr val="0070C0"/>
                                    </a:solidFill>
                                    <a:latin typeface="Cambria Math" panose="02040503050406030204" pitchFamily="18" charset="0"/>
                                    <a:ea typeface="Helvetica" charset="0"/>
                                    <a:cs typeface="Helvetica" charset="0"/>
                                  </a:rPr>
                                  <m:t>𝑘</m:t>
                                </m:r>
                                <m:r>
                                  <a:rPr lang="en-US" sz="2400" i="1">
                                    <a:solidFill>
                                      <a:srgbClr val="0070C0"/>
                                    </a:solidFill>
                                    <a:latin typeface="Cambria Math" panose="02040503050406030204" pitchFamily="18" charset="0"/>
                                    <a:ea typeface="Helvetica" charset="0"/>
                                    <a:cs typeface="Helvetica" charset="0"/>
                                  </a:rPr>
                                  <m:t>−1</m:t>
                                </m:r>
                              </m:den>
                            </m:f>
                          </m:e>
                        </m:d>
                      </m:oMath>
                    </m:oMathPara>
                  </a14:m>
                  <a:endParaRPr lang="en-US" sz="2400" dirty="0"/>
                </a:p>
              </p:txBody>
            </p:sp>
          </mc:Choice>
          <mc:Fallback xmlns="">
            <p:sp>
              <p:nvSpPr>
                <p:cNvPr id="11" name="TextBox 10">
                  <a:extLst>
                    <a:ext uri="{FF2B5EF4-FFF2-40B4-BE49-F238E27FC236}">
                      <a16:creationId xmlns:a16="http://schemas.microsoft.com/office/drawing/2014/main" id="{1A45C353-06CF-4246-949B-C5C4B14A3CAF}"/>
                    </a:ext>
                  </a:extLst>
                </p:cNvPr>
                <p:cNvSpPr txBox="1">
                  <a:spLocks noRot="1" noChangeAspect="1" noMove="1" noResize="1" noEditPoints="1" noAdjustHandles="1" noChangeArrowheads="1" noChangeShapeType="1" noTextEdit="1"/>
                </p:cNvSpPr>
                <p:nvPr/>
              </p:nvSpPr>
              <p:spPr>
                <a:xfrm>
                  <a:off x="5193744" y="3185308"/>
                  <a:ext cx="4561959" cy="1809726"/>
                </a:xfrm>
                <a:prstGeom prst="rect">
                  <a:avLst/>
                </a:prstGeom>
                <a:blipFill>
                  <a:blip r:embed="rId12"/>
                  <a:stretch>
                    <a:fillRect/>
                  </a:stretch>
                </a:blipFill>
                <a:ln>
                  <a:solidFill>
                    <a:schemeClr val="accent1">
                      <a:lumMod val="75000"/>
                    </a:schemeClr>
                  </a:solidFill>
                  <a:prstDash val="dash"/>
                </a:ln>
              </p:spPr>
              <p:txBody>
                <a:bodyPr/>
                <a:lstStyle/>
                <a:p>
                  <a:r>
                    <a:rPr lang="en-US">
                      <a:noFill/>
                    </a:rPr>
                    <a:t> </a:t>
                  </a:r>
                </a:p>
              </p:txBody>
            </p:sp>
          </mc:Fallback>
        </mc:AlternateContent>
      </p:grpSp>
      <p:grpSp>
        <p:nvGrpSpPr>
          <p:cNvPr id="23" name="Group 22" descr="if n is not in the set, need to choose k elememnts from 1.. n-1. The number of ways to do this is n-1 choose k.">
            <a:extLst>
              <a:ext uri="{FF2B5EF4-FFF2-40B4-BE49-F238E27FC236}">
                <a16:creationId xmlns:a16="http://schemas.microsoft.com/office/drawing/2014/main" id="{0C4AFFE6-D5D4-24E5-9274-7F65DD7053C2}"/>
              </a:ext>
            </a:extLst>
          </p:cNvPr>
          <p:cNvGrpSpPr/>
          <p:nvPr/>
        </p:nvGrpSpPr>
        <p:grpSpPr>
          <a:xfrm>
            <a:off x="7337685" y="5043646"/>
            <a:ext cx="5209448" cy="1809726"/>
            <a:chOff x="5416930" y="4892096"/>
            <a:chExt cx="5209448" cy="1809726"/>
          </a:xfrm>
        </p:grpSpPr>
        <p:cxnSp>
          <p:nvCxnSpPr>
            <p:cNvPr id="25" name="Straight Arrow Connector 24">
              <a:extLst>
                <a:ext uri="{FF2B5EF4-FFF2-40B4-BE49-F238E27FC236}">
                  <a16:creationId xmlns:a16="http://schemas.microsoft.com/office/drawing/2014/main" id="{44849632-19E5-FF19-1671-11C457499E3A}"/>
                </a:ext>
              </a:extLst>
            </p:cNvPr>
            <p:cNvCxnSpPr>
              <a:cxnSpLocks/>
            </p:cNvCxnSpPr>
            <p:nvPr/>
          </p:nvCxnSpPr>
          <p:spPr>
            <a:xfrm flipV="1">
              <a:off x="5416930" y="5439781"/>
              <a:ext cx="534639" cy="3897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E91421C-4F58-547D-5CD2-7BCDFEF43F1D}"/>
                    </a:ext>
                  </a:extLst>
                </p:cNvPr>
                <p:cNvSpPr txBox="1"/>
                <p:nvPr/>
              </p:nvSpPr>
              <p:spPr>
                <a:xfrm>
                  <a:off x="6064418" y="4892096"/>
                  <a:ext cx="4561960" cy="1809726"/>
                </a:xfrm>
                <a:prstGeom prst="rect">
                  <a:avLst/>
                </a:prstGeom>
                <a:solidFill>
                  <a:schemeClr val="bg1">
                    <a:lumMod val="95000"/>
                  </a:schemeClr>
                </a:solidFill>
                <a:ln>
                  <a:solidFill>
                    <a:schemeClr val="accent1">
                      <a:lumMod val="75000"/>
                    </a:schemeClr>
                  </a:solidFill>
                  <a:prstDash val="dash"/>
                </a:ln>
              </p:spPr>
              <p:txBody>
                <a:bodyPr wrap="square" lIns="182880" tIns="182880" rIns="182880" bIns="182880" rtlCol="0">
                  <a:spAutoFit/>
                </a:bodyPr>
                <a:lstStyle/>
                <a:p>
                  <a14:m>
                    <m:oMath xmlns:m="http://schemas.openxmlformats.org/officeDocument/2006/math">
                      <m:r>
                        <a:rPr lang="en-US" sz="2400" i="1" smtClean="0">
                          <a:solidFill>
                            <a:srgbClr val="0070C0"/>
                          </a:solidFill>
                          <a:latin typeface="Cambria Math" panose="02040503050406030204" pitchFamily="18" charset="0"/>
                          <a:ea typeface="Helvetica" charset="0"/>
                          <a:cs typeface="Helvetica" charset="0"/>
                        </a:rPr>
                        <m:t>𝑛</m:t>
                      </m:r>
                    </m:oMath>
                  </a14:m>
                  <a:r>
                    <a:rPr lang="en-US" sz="2400" b="0" dirty="0">
                      <a:latin typeface="Candara" panose="020E0502030303020204" pitchFamily="34" charset="0"/>
                      <a:ea typeface="Helvetica" charset="0"/>
                      <a:cs typeface="Helvetica" charset="0"/>
                    </a:rPr>
                    <a:t> not in set, need to choose </a:t>
                  </a:r>
                  <a14:m>
                    <m:oMath xmlns:m="http://schemas.openxmlformats.org/officeDocument/2006/math">
                      <m:r>
                        <a:rPr lang="en-US" sz="2400" b="0" i="1" dirty="0" smtClean="0">
                          <a:solidFill>
                            <a:srgbClr val="0070C0"/>
                          </a:solidFill>
                          <a:latin typeface="Cambria Math" panose="02040503050406030204" pitchFamily="18" charset="0"/>
                          <a:ea typeface="Helvetica" charset="0"/>
                          <a:cs typeface="Helvetica" charset="0"/>
                        </a:rPr>
                        <m:t>𝑘</m:t>
                      </m:r>
                    </m:oMath>
                  </a14:m>
                  <a:r>
                    <a:rPr lang="en-US" sz="2400" b="0" dirty="0">
                      <a:latin typeface="Candara" panose="020E0502030303020204" pitchFamily="34" charset="0"/>
                      <a:ea typeface="Helvetica" charset="0"/>
                      <a:cs typeface="Helvetica" charset="0"/>
                    </a:rPr>
                    <a:t> elements from </a:t>
                  </a:r>
                  <a14:m>
                    <m:oMath xmlns:m="http://schemas.openxmlformats.org/officeDocument/2006/math">
                      <m:r>
                        <a:rPr lang="en-US" sz="2400" b="0" i="1" dirty="0" smtClean="0">
                          <a:solidFill>
                            <a:srgbClr val="0070C0"/>
                          </a:solidFill>
                          <a:latin typeface="Cambria Math" panose="02040503050406030204" pitchFamily="18" charset="0"/>
                          <a:ea typeface="Helvetica" charset="0"/>
                          <a:cs typeface="Helvetica" charset="0"/>
                        </a:rPr>
                        <m:t>[</m:t>
                      </m:r>
                      <m:r>
                        <a:rPr lang="en-US" sz="2400" b="0" i="1" dirty="0" smtClean="0">
                          <a:solidFill>
                            <a:srgbClr val="0070C0"/>
                          </a:solidFill>
                          <a:latin typeface="Cambria Math" panose="02040503050406030204" pitchFamily="18" charset="0"/>
                          <a:ea typeface="Helvetica" charset="0"/>
                          <a:cs typeface="Helvetica" charset="0"/>
                        </a:rPr>
                        <m:t>𝑛</m:t>
                      </m:r>
                      <m:r>
                        <a:rPr lang="en-US" sz="2400" b="0" i="1" dirty="0" smtClean="0">
                          <a:solidFill>
                            <a:srgbClr val="0070C0"/>
                          </a:solidFill>
                          <a:latin typeface="Cambria Math" panose="02040503050406030204" pitchFamily="18" charset="0"/>
                          <a:ea typeface="Helvetica" charset="0"/>
                          <a:cs typeface="Helvetica" charset="0"/>
                        </a:rPr>
                        <m:t>−1]</m:t>
                      </m:r>
                    </m:oMath>
                  </a14:m>
                  <a:endParaRPr lang="en-US" sz="2400" b="0" dirty="0">
                    <a:latin typeface="Candara" panose="020E0502030303020204" pitchFamily="34" charset="0"/>
                    <a:ea typeface="Helvetica" charset="0"/>
                    <a:cs typeface="Helvetica" charset="0"/>
                  </a:endParaRPr>
                </a:p>
                <a:p>
                  <a:pPr/>
                  <a14:m>
                    <m:oMathPara xmlns:m="http://schemas.openxmlformats.org/officeDocument/2006/math">
                      <m:oMathParaPr>
                        <m:jc m:val="centerGroup"/>
                      </m:oMathParaPr>
                      <m:oMath xmlns:m="http://schemas.openxmlformats.org/officeDocument/2006/math">
                        <m:d>
                          <m:dPr>
                            <m:begChr m:val="|"/>
                            <m:endChr m:val="|"/>
                            <m:ctrlPr>
                              <a:rPr lang="en-US" sz="2400" i="1">
                                <a:solidFill>
                                  <a:srgbClr val="0070C0"/>
                                </a:solidFill>
                                <a:latin typeface="Cambria Math" panose="02040503050406030204" pitchFamily="18" charset="0"/>
                                <a:ea typeface="Helvetica" charset="0"/>
                                <a:cs typeface="Helvetica" charset="0"/>
                              </a:rPr>
                            </m:ctrlPr>
                          </m:dPr>
                          <m:e>
                            <m:r>
                              <a:rPr lang="en-US" sz="2400" i="1">
                                <a:solidFill>
                                  <a:srgbClr val="0070C0"/>
                                </a:solidFill>
                                <a:latin typeface="Cambria Math" panose="02040503050406030204" pitchFamily="18" charset="0"/>
                                <a:ea typeface="Helvetica" charset="0"/>
                                <a:cs typeface="Helvetica" charset="0"/>
                              </a:rPr>
                              <m:t>𝐵</m:t>
                            </m:r>
                          </m:e>
                        </m:d>
                        <m:r>
                          <a:rPr lang="en-US" sz="2400" i="1">
                            <a:solidFill>
                              <a:srgbClr val="0070C0"/>
                            </a:solidFill>
                            <a:latin typeface="Cambria Math" panose="02040503050406030204" pitchFamily="18" charset="0"/>
                            <a:ea typeface="Helvetica" charset="0"/>
                            <a:cs typeface="Helvetica" charset="0"/>
                          </a:rPr>
                          <m:t>=</m:t>
                        </m:r>
                        <m:d>
                          <m:dPr>
                            <m:ctrlPr>
                              <a:rPr lang="en-US" sz="2400" i="1">
                                <a:solidFill>
                                  <a:srgbClr val="0070C0"/>
                                </a:solidFill>
                                <a:latin typeface="Cambria Math" panose="02040503050406030204" pitchFamily="18" charset="0"/>
                                <a:ea typeface="Helvetica" charset="0"/>
                                <a:cs typeface="Helvetica" charset="0"/>
                              </a:rPr>
                            </m:ctrlPr>
                          </m:dPr>
                          <m:e>
                            <m:f>
                              <m:fPr>
                                <m:type m:val="noBar"/>
                                <m:ctrlPr>
                                  <a:rPr lang="en-US" sz="2400" i="1">
                                    <a:solidFill>
                                      <a:srgbClr val="0070C0"/>
                                    </a:solidFill>
                                    <a:latin typeface="Cambria Math" panose="02040503050406030204" pitchFamily="18" charset="0"/>
                                    <a:ea typeface="Helvetica" charset="0"/>
                                    <a:cs typeface="Helvetica" charset="0"/>
                                  </a:rPr>
                                </m:ctrlPr>
                              </m:fPr>
                              <m:num>
                                <m:r>
                                  <a:rPr lang="en-US" sz="2400" i="1">
                                    <a:solidFill>
                                      <a:srgbClr val="0070C0"/>
                                    </a:solidFill>
                                    <a:latin typeface="Cambria Math" panose="02040503050406030204" pitchFamily="18" charset="0"/>
                                    <a:ea typeface="Helvetica" charset="0"/>
                                    <a:cs typeface="Helvetica" charset="0"/>
                                  </a:rPr>
                                  <m:t>𝑛</m:t>
                                </m:r>
                                <m:r>
                                  <a:rPr lang="en-US" sz="2400" i="1">
                                    <a:solidFill>
                                      <a:srgbClr val="0070C0"/>
                                    </a:solidFill>
                                    <a:latin typeface="Cambria Math" panose="02040503050406030204" pitchFamily="18" charset="0"/>
                                    <a:ea typeface="Helvetica" charset="0"/>
                                    <a:cs typeface="Helvetica" charset="0"/>
                                  </a:rPr>
                                  <m:t>−1</m:t>
                                </m:r>
                              </m:num>
                              <m:den>
                                <m:r>
                                  <a:rPr lang="en-US" sz="2400" i="1">
                                    <a:solidFill>
                                      <a:srgbClr val="0070C0"/>
                                    </a:solidFill>
                                    <a:latin typeface="Cambria Math" panose="02040503050406030204" pitchFamily="18" charset="0"/>
                                    <a:ea typeface="Helvetica" charset="0"/>
                                    <a:cs typeface="Helvetica" charset="0"/>
                                  </a:rPr>
                                  <m:t>𝑘</m:t>
                                </m:r>
                              </m:den>
                            </m:f>
                          </m:e>
                        </m:d>
                      </m:oMath>
                    </m:oMathPara>
                  </a14:m>
                  <a:endParaRPr lang="en-US" sz="2400" dirty="0"/>
                </a:p>
              </p:txBody>
            </p:sp>
          </mc:Choice>
          <mc:Fallback xmlns="">
            <p:sp>
              <p:nvSpPr>
                <p:cNvPr id="28" name="TextBox 27">
                  <a:extLst>
                    <a:ext uri="{FF2B5EF4-FFF2-40B4-BE49-F238E27FC236}">
                      <a16:creationId xmlns:a16="http://schemas.microsoft.com/office/drawing/2014/main" id="{75245B8B-0B8D-5426-1B88-D7A637159C1C}"/>
                    </a:ext>
                  </a:extLst>
                </p:cNvPr>
                <p:cNvSpPr txBox="1">
                  <a:spLocks noRot="1" noChangeAspect="1" noMove="1" noResize="1" noEditPoints="1" noAdjustHandles="1" noChangeArrowheads="1" noChangeShapeType="1" noTextEdit="1"/>
                </p:cNvSpPr>
                <p:nvPr/>
              </p:nvSpPr>
              <p:spPr>
                <a:xfrm>
                  <a:off x="6064418" y="4892096"/>
                  <a:ext cx="4561960" cy="1809726"/>
                </a:xfrm>
                <a:prstGeom prst="rect">
                  <a:avLst/>
                </a:prstGeom>
                <a:blipFill>
                  <a:blip r:embed="rId13"/>
                  <a:stretch>
                    <a:fillRect/>
                  </a:stretch>
                </a:blipFill>
                <a:ln>
                  <a:solidFill>
                    <a:schemeClr val="accent1">
                      <a:lumMod val="75000"/>
                    </a:schemeClr>
                  </a:solidFill>
                  <a:prstDash val="dash"/>
                </a:ln>
              </p:spPr>
              <p:txBody>
                <a:bodyPr/>
                <a:lstStyle/>
                <a:p>
                  <a:r>
                    <a:rPr lang="en-US">
                      <a:noFill/>
                    </a:rPr>
                    <a:t> </a:t>
                  </a:r>
                </a:p>
              </p:txBody>
            </p:sp>
          </mc:Fallback>
        </mc:AlternateContent>
      </p:grpSp>
    </p:spTree>
    <p:extLst>
      <p:ext uri="{BB962C8B-B14F-4D97-AF65-F5344CB8AC3E}">
        <p14:creationId xmlns:p14="http://schemas.microsoft.com/office/powerpoint/2010/main" val="4029861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A4C7-E269-B81A-2568-55070648B3E4}"/>
              </a:ext>
            </a:extLst>
          </p:cNvPr>
          <p:cNvSpPr>
            <a:spLocks noGrp="1"/>
          </p:cNvSpPr>
          <p:nvPr>
            <p:ph type="title"/>
          </p:nvPr>
        </p:nvSpPr>
        <p:spPr/>
        <p:txBody>
          <a:bodyPr/>
          <a:lstStyle/>
          <a:p>
            <a:r>
              <a:rPr lang="en-US" dirty="0"/>
              <a:t>Pascal’s triangle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6679E90-7CA8-B74F-8D05-EF471CF1BB96}"/>
                  </a:ext>
                </a:extLst>
              </p:cNvPr>
              <p:cNvSpPr txBox="1"/>
              <p:nvPr/>
            </p:nvSpPr>
            <p:spPr>
              <a:xfrm>
                <a:off x="3944450" y="933434"/>
                <a:ext cx="6471197" cy="1655710"/>
              </a:xfrm>
              <a:prstGeom prst="rect">
                <a:avLst/>
              </a:prstGeom>
              <a:noFill/>
              <a:ln>
                <a:solidFill>
                  <a:srgbClr val="036A18"/>
                </a:solidFill>
                <a:prstDash val="dash"/>
              </a:ln>
            </p:spPr>
            <p:txBody>
              <a:bodyPr wrap="square" lIns="182880" tIns="182880" rIns="182880" bIns="182880" rtlCol="0">
                <a:spAutoFit/>
              </a:bodyPr>
              <a:lstStyle/>
              <a:p>
                <a:pPr algn="ctr"/>
                <a14:m>
                  <m:oMathPara xmlns:m="http://schemas.openxmlformats.org/officeDocument/2006/math">
                    <m:oMathParaPr>
                      <m:jc m:val="centerGroup"/>
                    </m:oMathParaPr>
                    <m:oMath xmlns:m="http://schemas.openxmlformats.org/officeDocument/2006/math">
                      <m:d>
                        <m:dPr>
                          <m:ctrlPr>
                            <a:rPr lang="en-US" sz="4400" b="0" i="1" smtClean="0">
                              <a:solidFill>
                                <a:srgbClr val="0070C0"/>
                              </a:solidFill>
                              <a:latin typeface="Cambria Math" panose="02040503050406030204" pitchFamily="18" charset="0"/>
                              <a:ea typeface="Helvetica" charset="0"/>
                              <a:cs typeface="Helvetica" charset="0"/>
                            </a:rPr>
                          </m:ctrlPr>
                        </m:dPr>
                        <m:e>
                          <m:f>
                            <m:fPr>
                              <m:type m:val="noBar"/>
                              <m:ctrlPr>
                                <a:rPr lang="en-US" sz="4400" b="0" i="1" smtClean="0">
                                  <a:solidFill>
                                    <a:srgbClr val="0070C0"/>
                                  </a:solidFill>
                                  <a:latin typeface="Cambria Math" panose="02040503050406030204" pitchFamily="18" charset="0"/>
                                  <a:ea typeface="Helvetica" charset="0"/>
                                  <a:cs typeface="Helvetica" charset="0"/>
                                </a:rPr>
                              </m:ctrlPr>
                            </m:fPr>
                            <m:num>
                              <m:r>
                                <a:rPr lang="en-US" sz="4400" b="0" i="1" smtClean="0">
                                  <a:solidFill>
                                    <a:srgbClr val="0070C0"/>
                                  </a:solidFill>
                                  <a:latin typeface="Cambria Math" panose="02040503050406030204" pitchFamily="18" charset="0"/>
                                  <a:ea typeface="Helvetica" charset="0"/>
                                  <a:cs typeface="Helvetica" charset="0"/>
                                </a:rPr>
                                <m:t>𝑛</m:t>
                              </m:r>
                            </m:num>
                            <m:den>
                              <m:r>
                                <a:rPr lang="en-US" sz="4400" b="0" i="1" smtClean="0">
                                  <a:solidFill>
                                    <a:srgbClr val="0070C0"/>
                                  </a:solidFill>
                                  <a:latin typeface="Cambria Math" panose="02040503050406030204" pitchFamily="18" charset="0"/>
                                  <a:ea typeface="Helvetica" charset="0"/>
                                  <a:cs typeface="Helvetica" charset="0"/>
                                </a:rPr>
                                <m:t>𝑘</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r>
                                <a:rPr lang="en-US" sz="4400" b="0" i="1" smtClean="0">
                                  <a:solidFill>
                                    <a:srgbClr val="0070C0"/>
                                  </a:solidFill>
                                  <a:latin typeface="Cambria Math" panose="02040503050406030204" pitchFamily="18" charset="0"/>
                                  <a:ea typeface="Helvetica" charset="0"/>
                                  <a:cs typeface="Helvetica" charset="0"/>
                                </a:rPr>
                                <m:t>−1</m:t>
                              </m:r>
                            </m:den>
                          </m:f>
                        </m:e>
                      </m:d>
                      <m:r>
                        <a:rPr lang="en-US" sz="4400" b="0" i="1" smtClean="0">
                          <a:solidFill>
                            <a:srgbClr val="0070C0"/>
                          </a:solidFill>
                          <a:latin typeface="Cambria Math" panose="02040503050406030204" pitchFamily="18" charset="0"/>
                          <a:ea typeface="Helvetica" charset="0"/>
                          <a:cs typeface="Helvetica" charset="0"/>
                        </a:rPr>
                        <m:t>+</m:t>
                      </m:r>
                      <m:d>
                        <m:dPr>
                          <m:ctrlPr>
                            <a:rPr lang="en-US" sz="4400" i="1">
                              <a:solidFill>
                                <a:srgbClr val="0070C0"/>
                              </a:solidFill>
                              <a:latin typeface="Cambria Math" panose="02040503050406030204" pitchFamily="18" charset="0"/>
                              <a:ea typeface="Helvetica" charset="0"/>
                              <a:cs typeface="Helvetica" charset="0"/>
                            </a:rPr>
                          </m:ctrlPr>
                        </m:dPr>
                        <m:e>
                          <m:f>
                            <m:fPr>
                              <m:type m:val="noBar"/>
                              <m:ctrlPr>
                                <a:rPr lang="en-US" sz="4400" i="1">
                                  <a:solidFill>
                                    <a:srgbClr val="0070C0"/>
                                  </a:solidFill>
                                  <a:latin typeface="Cambria Math" panose="02040503050406030204" pitchFamily="18" charset="0"/>
                                  <a:ea typeface="Helvetica" charset="0"/>
                                  <a:cs typeface="Helvetica" charset="0"/>
                                </a:rPr>
                              </m:ctrlPr>
                            </m:fPr>
                            <m:num>
                              <m:r>
                                <a:rPr lang="en-US" sz="4400" i="1">
                                  <a:solidFill>
                                    <a:srgbClr val="0070C0"/>
                                  </a:solidFill>
                                  <a:latin typeface="Cambria Math" panose="02040503050406030204" pitchFamily="18" charset="0"/>
                                  <a:ea typeface="Helvetica" charset="0"/>
                                  <a:cs typeface="Helvetica" charset="0"/>
                                </a:rPr>
                                <m:t>𝑛</m:t>
                              </m:r>
                              <m:r>
                                <a:rPr lang="en-US" sz="4400" b="0" i="1" smtClean="0">
                                  <a:solidFill>
                                    <a:srgbClr val="0070C0"/>
                                  </a:solidFill>
                                  <a:latin typeface="Cambria Math" panose="02040503050406030204" pitchFamily="18" charset="0"/>
                                  <a:ea typeface="Helvetica" charset="0"/>
                                  <a:cs typeface="Helvetica" charset="0"/>
                                </a:rPr>
                                <m:t>−1</m:t>
                              </m:r>
                            </m:num>
                            <m:den>
                              <m:r>
                                <a:rPr lang="en-US" sz="4400" i="1">
                                  <a:solidFill>
                                    <a:srgbClr val="0070C0"/>
                                  </a:solidFill>
                                  <a:latin typeface="Cambria Math" panose="02040503050406030204" pitchFamily="18" charset="0"/>
                                  <a:ea typeface="Helvetica" charset="0"/>
                                  <a:cs typeface="Helvetica" charset="0"/>
                                </a:rPr>
                                <m:t>𝑘</m:t>
                              </m:r>
                            </m:den>
                          </m:f>
                        </m:e>
                      </m:d>
                    </m:oMath>
                  </m:oMathPara>
                </a14:m>
                <a:endParaRPr lang="en-US" sz="4400" b="0" i="1" dirty="0" err="1">
                  <a:solidFill>
                    <a:srgbClr val="0070C0"/>
                  </a:solidFill>
                  <a:latin typeface="Candara" panose="020E0502030303020204" pitchFamily="34" charset="0"/>
                  <a:ea typeface="Helvetica" charset="0"/>
                  <a:cs typeface="Helvetica" charset="0"/>
                </a:endParaRPr>
              </a:p>
            </p:txBody>
          </p:sp>
        </mc:Choice>
        <mc:Fallback xmlns="">
          <p:sp>
            <p:nvSpPr>
              <p:cNvPr id="6" name="TextBox 5">
                <a:extLst>
                  <a:ext uri="{FF2B5EF4-FFF2-40B4-BE49-F238E27FC236}">
                    <a16:creationId xmlns:a16="http://schemas.microsoft.com/office/drawing/2014/main" id="{F6679E90-7CA8-B74F-8D05-EF471CF1BB96}"/>
                  </a:ext>
                </a:extLst>
              </p:cNvPr>
              <p:cNvSpPr txBox="1">
                <a:spLocks noRot="1" noChangeAspect="1" noMove="1" noResize="1" noEditPoints="1" noAdjustHandles="1" noChangeArrowheads="1" noChangeShapeType="1" noTextEdit="1"/>
              </p:cNvSpPr>
              <p:nvPr/>
            </p:nvSpPr>
            <p:spPr>
              <a:xfrm>
                <a:off x="3944450" y="933434"/>
                <a:ext cx="6471197" cy="1655710"/>
              </a:xfrm>
              <a:prstGeom prst="rect">
                <a:avLst/>
              </a:prstGeom>
              <a:blipFill>
                <a:blip r:embed="rId3"/>
                <a:stretch>
                  <a:fillRect/>
                </a:stretch>
              </a:blipFill>
              <a:ln>
                <a:solidFill>
                  <a:srgbClr val="036A18"/>
                </a:solidFill>
                <a:prstDash val="dash"/>
              </a:ln>
            </p:spPr>
            <p:txBody>
              <a:bodyPr/>
              <a:lstStyle/>
              <a:p>
                <a:r>
                  <a:rPr lang="en-US">
                    <a:noFill/>
                  </a:rPr>
                  <a:t> </a:t>
                </a:r>
              </a:p>
            </p:txBody>
          </p:sp>
        </mc:Fallback>
      </mc:AlternateContent>
      <p:pic>
        <p:nvPicPr>
          <p:cNvPr id="5" name="Picture 4" descr="Pascal’s triangle">
            <a:extLst>
              <a:ext uri="{FF2B5EF4-FFF2-40B4-BE49-F238E27FC236}">
                <a16:creationId xmlns:a16="http://schemas.microsoft.com/office/drawing/2014/main" id="{41067B6A-01CB-20A6-53DD-80347C6ED219}"/>
              </a:ext>
            </a:extLst>
          </p:cNvPr>
          <p:cNvPicPr>
            <a:picLocks noChangeAspect="1"/>
          </p:cNvPicPr>
          <p:nvPr/>
        </p:nvPicPr>
        <p:blipFill>
          <a:blip r:embed="rId4"/>
          <a:stretch>
            <a:fillRect/>
          </a:stretch>
        </p:blipFill>
        <p:spPr>
          <a:xfrm>
            <a:off x="867410" y="3247054"/>
            <a:ext cx="4314190" cy="3336307"/>
          </a:xfrm>
          <a:prstGeom prst="rect">
            <a:avLst/>
          </a:prstGeom>
        </p:spPr>
      </p:pic>
      <p:pic>
        <p:nvPicPr>
          <p:cNvPr id="7" name="Content Placeholder 6" descr="Another view of Pascal’s triangle">
            <a:extLst>
              <a:ext uri="{FF2B5EF4-FFF2-40B4-BE49-F238E27FC236}">
                <a16:creationId xmlns:a16="http://schemas.microsoft.com/office/drawing/2014/main" id="{1A7B8A0F-8D77-6F08-D124-FFB1E34AF456}"/>
              </a:ext>
            </a:extLst>
          </p:cNvPr>
          <p:cNvPicPr>
            <a:picLocks noGrp="1" noChangeAspect="1"/>
          </p:cNvPicPr>
          <p:nvPr>
            <p:ph idx="1"/>
          </p:nvPr>
        </p:nvPicPr>
        <p:blipFill>
          <a:blip r:embed="rId5"/>
          <a:stretch>
            <a:fillRect/>
          </a:stretch>
        </p:blipFill>
        <p:spPr>
          <a:xfrm>
            <a:off x="7437120" y="3273969"/>
            <a:ext cx="2600960" cy="2650597"/>
          </a:xfrm>
          <a:prstGeom prst="rect">
            <a:avLst/>
          </a:prstGeom>
        </p:spPr>
      </p:pic>
      <p:grpSp>
        <p:nvGrpSpPr>
          <p:cNvPr id="12" name="Group 11">
            <a:extLst>
              <a:ext uri="{FF2B5EF4-FFF2-40B4-BE49-F238E27FC236}">
                <a16:creationId xmlns:a16="http://schemas.microsoft.com/office/drawing/2014/main" id="{C5D89127-8AC5-48FA-9961-7EC0128473D2}"/>
              </a:ext>
              <a:ext uri="{C183D7F6-B498-43B3-948B-1728B52AA6E4}">
                <adec:decorative xmlns:adec="http://schemas.microsoft.com/office/drawing/2017/decorative" val="1"/>
              </a:ext>
            </a:extLst>
          </p:cNvPr>
          <p:cNvGrpSpPr/>
          <p:nvPr/>
        </p:nvGrpSpPr>
        <p:grpSpPr>
          <a:xfrm>
            <a:off x="6091881" y="3273969"/>
            <a:ext cx="1347711" cy="2650597"/>
            <a:chOff x="6091881" y="3273969"/>
            <a:chExt cx="1347711" cy="2650597"/>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D959AB2-21E2-3EF5-5D70-6E1E71028251}"/>
                    </a:ext>
                  </a:extLst>
                </p:cNvPr>
                <p:cNvSpPr txBox="1"/>
                <p:nvPr/>
              </p:nvSpPr>
              <p:spPr>
                <a:xfrm>
                  <a:off x="6091881" y="3273969"/>
                  <a:ext cx="1337001" cy="461665"/>
                </a:xfrm>
                <a:prstGeom prst="rect">
                  <a:avLst/>
                </a:prstGeom>
                <a:noFill/>
              </p:spPr>
              <p:txBody>
                <a:bodyPr wrap="square" rtlCol="0">
                  <a:spAutoFit/>
                </a:bodyPr>
                <a:lstStyle/>
                <a:p>
                  <a14:m>
                    <m:oMath xmlns:m="http://schemas.openxmlformats.org/officeDocument/2006/math">
                      <m:r>
                        <a:rPr lang="en-US" sz="2400" i="1" smtClean="0">
                          <a:solidFill>
                            <a:schemeClr val="tx1"/>
                          </a:solidFill>
                          <a:latin typeface="Cambria Math" panose="02040503050406030204" pitchFamily="18" charset="0"/>
                          <a:ea typeface="Helvetica" charset="0"/>
                          <a:cs typeface="Helvetica" charset="0"/>
                        </a:rPr>
                        <m:t>𝑛</m:t>
                      </m:r>
                      <m:r>
                        <a:rPr lang="en-US" sz="2400" i="1">
                          <a:solidFill>
                            <a:srgbClr val="0070C0"/>
                          </a:solidFill>
                          <a:latin typeface="Cambria Math" panose="02040503050406030204" pitchFamily="18" charset="0"/>
                          <a:ea typeface="Helvetica" charset="0"/>
                          <a:cs typeface="Helvetica" charset="0"/>
                        </a:rPr>
                        <m:t> </m:t>
                      </m:r>
                    </m:oMath>
                  </a14:m>
                  <a:r>
                    <a:rPr lang="en-US" sz="2400" dirty="0">
                      <a:latin typeface="Candara" panose="020E0502030303020204" pitchFamily="34" charset="0"/>
                      <a:ea typeface="Helvetica" charset="0"/>
                      <a:cs typeface="Helvetica" charset="0"/>
                    </a:rPr>
                    <a:t>=0</a:t>
                  </a:r>
                </a:p>
              </p:txBody>
            </p:sp>
          </mc:Choice>
          <mc:Fallback xmlns="">
            <p:sp>
              <p:nvSpPr>
                <p:cNvPr id="3" name="TextBox 2">
                  <a:extLst>
                    <a:ext uri="{FF2B5EF4-FFF2-40B4-BE49-F238E27FC236}">
                      <a16:creationId xmlns:a16="http://schemas.microsoft.com/office/drawing/2014/main" id="{5D959AB2-21E2-3EF5-5D70-6E1E71028251}"/>
                    </a:ext>
                  </a:extLst>
                </p:cNvPr>
                <p:cNvSpPr txBox="1">
                  <a:spLocks noRot="1" noChangeAspect="1" noMove="1" noResize="1" noEditPoints="1" noAdjustHandles="1" noChangeArrowheads="1" noChangeShapeType="1" noTextEdit="1"/>
                </p:cNvSpPr>
                <p:nvPr/>
              </p:nvSpPr>
              <p:spPr>
                <a:xfrm>
                  <a:off x="6091881" y="3273969"/>
                  <a:ext cx="1337001" cy="461665"/>
                </a:xfrm>
                <a:prstGeom prst="rect">
                  <a:avLst/>
                </a:prstGeom>
                <a:blipFill>
                  <a:blip r:embed="rId6"/>
                  <a:stretch>
                    <a:fillRect t="-789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87423A-8718-3F02-A53F-3320CB6ADEAD}"/>
                    </a:ext>
                  </a:extLst>
                </p:cNvPr>
                <p:cNvSpPr txBox="1"/>
                <p:nvPr/>
              </p:nvSpPr>
              <p:spPr>
                <a:xfrm>
                  <a:off x="6091882" y="4084604"/>
                  <a:ext cx="1337001" cy="461665"/>
                </a:xfrm>
                <a:prstGeom prst="rect">
                  <a:avLst/>
                </a:prstGeom>
                <a:noFill/>
              </p:spPr>
              <p:txBody>
                <a:bodyPr wrap="square" rtlCol="0">
                  <a:spAutoFit/>
                </a:bodyPr>
                <a:lstStyle/>
                <a:p>
                  <a14:m>
                    <m:oMath xmlns:m="http://schemas.openxmlformats.org/officeDocument/2006/math">
                      <m:r>
                        <a:rPr lang="en-US" sz="2400" i="1" smtClean="0">
                          <a:solidFill>
                            <a:schemeClr val="tx1"/>
                          </a:solidFill>
                          <a:latin typeface="Cambria Math" panose="02040503050406030204" pitchFamily="18" charset="0"/>
                          <a:ea typeface="Helvetica" charset="0"/>
                          <a:cs typeface="Helvetica" charset="0"/>
                        </a:rPr>
                        <m:t>𝑛</m:t>
                      </m:r>
                      <m:r>
                        <a:rPr lang="en-US" sz="2400" i="1">
                          <a:solidFill>
                            <a:srgbClr val="0070C0"/>
                          </a:solidFill>
                          <a:latin typeface="Cambria Math" panose="02040503050406030204" pitchFamily="18" charset="0"/>
                          <a:ea typeface="Helvetica" charset="0"/>
                          <a:cs typeface="Helvetica" charset="0"/>
                        </a:rPr>
                        <m:t> </m:t>
                      </m:r>
                    </m:oMath>
                  </a14:m>
                  <a:r>
                    <a:rPr lang="en-US" sz="2400" dirty="0">
                      <a:latin typeface="Candara" panose="020E0502030303020204" pitchFamily="34" charset="0"/>
                      <a:ea typeface="Helvetica" charset="0"/>
                      <a:cs typeface="Helvetica" charset="0"/>
                    </a:rPr>
                    <a:t>=2</a:t>
                  </a:r>
                </a:p>
              </p:txBody>
            </p:sp>
          </mc:Choice>
          <mc:Fallback xmlns="">
            <p:sp>
              <p:nvSpPr>
                <p:cNvPr id="4" name="TextBox 3">
                  <a:extLst>
                    <a:ext uri="{FF2B5EF4-FFF2-40B4-BE49-F238E27FC236}">
                      <a16:creationId xmlns:a16="http://schemas.microsoft.com/office/drawing/2014/main" id="{0787423A-8718-3F02-A53F-3320CB6ADEAD}"/>
                    </a:ext>
                  </a:extLst>
                </p:cNvPr>
                <p:cNvSpPr txBox="1">
                  <a:spLocks noRot="1" noChangeAspect="1" noMove="1" noResize="1" noEditPoints="1" noAdjustHandles="1" noChangeArrowheads="1" noChangeShapeType="1" noTextEdit="1"/>
                </p:cNvSpPr>
                <p:nvPr/>
              </p:nvSpPr>
              <p:spPr>
                <a:xfrm>
                  <a:off x="6091882" y="4084604"/>
                  <a:ext cx="1337001" cy="461665"/>
                </a:xfrm>
                <a:prstGeom prst="rect">
                  <a:avLst/>
                </a:prstGeom>
                <a:blipFill>
                  <a:blip r:embed="rId7"/>
                  <a:stretch>
                    <a:fillRect t="-789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13D140-F1FB-05AF-5CBF-2C4E1B9198F8}"/>
                    </a:ext>
                  </a:extLst>
                </p:cNvPr>
                <p:cNvSpPr txBox="1"/>
                <p:nvPr/>
              </p:nvSpPr>
              <p:spPr>
                <a:xfrm>
                  <a:off x="6100118" y="3670103"/>
                  <a:ext cx="1337001" cy="461665"/>
                </a:xfrm>
                <a:prstGeom prst="rect">
                  <a:avLst/>
                </a:prstGeom>
                <a:noFill/>
              </p:spPr>
              <p:txBody>
                <a:bodyPr wrap="square" rtlCol="0">
                  <a:spAutoFit/>
                </a:bodyPr>
                <a:lstStyle/>
                <a:p>
                  <a14:m>
                    <m:oMath xmlns:m="http://schemas.openxmlformats.org/officeDocument/2006/math">
                      <m:r>
                        <a:rPr lang="en-US" sz="2400" i="1" smtClean="0">
                          <a:solidFill>
                            <a:schemeClr val="tx1"/>
                          </a:solidFill>
                          <a:latin typeface="Cambria Math" panose="02040503050406030204" pitchFamily="18" charset="0"/>
                          <a:ea typeface="Helvetica" charset="0"/>
                          <a:cs typeface="Helvetica" charset="0"/>
                        </a:rPr>
                        <m:t>𝑛</m:t>
                      </m:r>
                      <m:r>
                        <a:rPr lang="en-US" sz="2400" i="1">
                          <a:solidFill>
                            <a:srgbClr val="0070C0"/>
                          </a:solidFill>
                          <a:latin typeface="Cambria Math" panose="02040503050406030204" pitchFamily="18" charset="0"/>
                          <a:ea typeface="Helvetica" charset="0"/>
                          <a:cs typeface="Helvetica" charset="0"/>
                        </a:rPr>
                        <m:t> </m:t>
                      </m:r>
                    </m:oMath>
                  </a14:m>
                  <a:r>
                    <a:rPr lang="en-US" sz="2400" dirty="0">
                      <a:latin typeface="Candara" panose="020E0502030303020204" pitchFamily="34" charset="0"/>
                      <a:ea typeface="Helvetica" charset="0"/>
                      <a:cs typeface="Helvetica" charset="0"/>
                    </a:rPr>
                    <a:t>=1</a:t>
                  </a:r>
                </a:p>
              </p:txBody>
            </p:sp>
          </mc:Choice>
          <mc:Fallback xmlns="">
            <p:sp>
              <p:nvSpPr>
                <p:cNvPr id="8" name="TextBox 7">
                  <a:extLst>
                    <a:ext uri="{FF2B5EF4-FFF2-40B4-BE49-F238E27FC236}">
                      <a16:creationId xmlns:a16="http://schemas.microsoft.com/office/drawing/2014/main" id="{8313D140-F1FB-05AF-5CBF-2C4E1B9198F8}"/>
                    </a:ext>
                  </a:extLst>
                </p:cNvPr>
                <p:cNvSpPr txBox="1">
                  <a:spLocks noRot="1" noChangeAspect="1" noMove="1" noResize="1" noEditPoints="1" noAdjustHandles="1" noChangeArrowheads="1" noChangeShapeType="1" noTextEdit="1"/>
                </p:cNvSpPr>
                <p:nvPr/>
              </p:nvSpPr>
              <p:spPr>
                <a:xfrm>
                  <a:off x="6100118" y="3670103"/>
                  <a:ext cx="1337001" cy="461665"/>
                </a:xfrm>
                <a:prstGeom prst="rect">
                  <a:avLst/>
                </a:prstGeom>
                <a:blipFill>
                  <a:blip r:embed="rId8"/>
                  <a:stretch>
                    <a:fillRect t="-526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E282F91-1A90-0F52-D446-89AA82CC6613}"/>
                    </a:ext>
                  </a:extLst>
                </p:cNvPr>
                <p:cNvSpPr txBox="1"/>
                <p:nvPr/>
              </p:nvSpPr>
              <p:spPr>
                <a:xfrm>
                  <a:off x="6102591" y="4537085"/>
                  <a:ext cx="1337001" cy="461665"/>
                </a:xfrm>
                <a:prstGeom prst="rect">
                  <a:avLst/>
                </a:prstGeom>
                <a:noFill/>
              </p:spPr>
              <p:txBody>
                <a:bodyPr wrap="square" rtlCol="0">
                  <a:spAutoFit/>
                </a:bodyPr>
                <a:lstStyle/>
                <a:p>
                  <a14:m>
                    <m:oMath xmlns:m="http://schemas.openxmlformats.org/officeDocument/2006/math">
                      <m:r>
                        <a:rPr lang="en-US" sz="2400" i="1" smtClean="0">
                          <a:solidFill>
                            <a:schemeClr val="tx1"/>
                          </a:solidFill>
                          <a:latin typeface="Cambria Math" panose="02040503050406030204" pitchFamily="18" charset="0"/>
                          <a:ea typeface="Helvetica" charset="0"/>
                          <a:cs typeface="Helvetica" charset="0"/>
                        </a:rPr>
                        <m:t>𝑛</m:t>
                      </m:r>
                      <m:r>
                        <a:rPr lang="en-US" sz="2400" i="1">
                          <a:solidFill>
                            <a:srgbClr val="0070C0"/>
                          </a:solidFill>
                          <a:latin typeface="Cambria Math" panose="02040503050406030204" pitchFamily="18" charset="0"/>
                          <a:ea typeface="Helvetica" charset="0"/>
                          <a:cs typeface="Helvetica" charset="0"/>
                        </a:rPr>
                        <m:t> </m:t>
                      </m:r>
                    </m:oMath>
                  </a14:m>
                  <a:r>
                    <a:rPr lang="en-US" sz="2400" dirty="0">
                      <a:latin typeface="Candara" panose="020E0502030303020204" pitchFamily="34" charset="0"/>
                      <a:ea typeface="Helvetica" charset="0"/>
                      <a:cs typeface="Helvetica" charset="0"/>
                    </a:rPr>
                    <a:t>=3</a:t>
                  </a:r>
                </a:p>
              </p:txBody>
            </p:sp>
          </mc:Choice>
          <mc:Fallback xmlns="">
            <p:sp>
              <p:nvSpPr>
                <p:cNvPr id="9" name="TextBox 8">
                  <a:extLst>
                    <a:ext uri="{FF2B5EF4-FFF2-40B4-BE49-F238E27FC236}">
                      <a16:creationId xmlns:a16="http://schemas.microsoft.com/office/drawing/2014/main" id="{CE282F91-1A90-0F52-D446-89AA82CC6613}"/>
                    </a:ext>
                  </a:extLst>
                </p:cNvPr>
                <p:cNvSpPr txBox="1">
                  <a:spLocks noRot="1" noChangeAspect="1" noMove="1" noResize="1" noEditPoints="1" noAdjustHandles="1" noChangeArrowheads="1" noChangeShapeType="1" noTextEdit="1"/>
                </p:cNvSpPr>
                <p:nvPr/>
              </p:nvSpPr>
              <p:spPr>
                <a:xfrm>
                  <a:off x="6102591" y="4537085"/>
                  <a:ext cx="1337001" cy="461665"/>
                </a:xfrm>
                <a:prstGeom prst="rect">
                  <a:avLst/>
                </a:prstGeom>
                <a:blipFill>
                  <a:blip r:embed="rId9"/>
                  <a:stretch>
                    <a:fillRect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16F819-023E-AD9E-B4C0-A741E749F373}"/>
                    </a:ext>
                  </a:extLst>
                </p:cNvPr>
                <p:cNvSpPr txBox="1"/>
                <p:nvPr/>
              </p:nvSpPr>
              <p:spPr>
                <a:xfrm>
                  <a:off x="6091883" y="5005701"/>
                  <a:ext cx="1337001" cy="461665"/>
                </a:xfrm>
                <a:prstGeom prst="rect">
                  <a:avLst/>
                </a:prstGeom>
                <a:noFill/>
              </p:spPr>
              <p:txBody>
                <a:bodyPr wrap="square" rtlCol="0">
                  <a:spAutoFit/>
                </a:bodyPr>
                <a:lstStyle/>
                <a:p>
                  <a14:m>
                    <m:oMath xmlns:m="http://schemas.openxmlformats.org/officeDocument/2006/math">
                      <m:r>
                        <a:rPr lang="en-US" sz="2400" i="1" smtClean="0">
                          <a:solidFill>
                            <a:schemeClr val="tx1"/>
                          </a:solidFill>
                          <a:latin typeface="Cambria Math" panose="02040503050406030204" pitchFamily="18" charset="0"/>
                          <a:ea typeface="Helvetica" charset="0"/>
                          <a:cs typeface="Helvetica" charset="0"/>
                        </a:rPr>
                        <m:t>𝑛</m:t>
                      </m:r>
                      <m:r>
                        <a:rPr lang="en-US" sz="2400" i="1">
                          <a:solidFill>
                            <a:srgbClr val="0070C0"/>
                          </a:solidFill>
                          <a:latin typeface="Cambria Math" panose="02040503050406030204" pitchFamily="18" charset="0"/>
                          <a:ea typeface="Helvetica" charset="0"/>
                          <a:cs typeface="Helvetica" charset="0"/>
                        </a:rPr>
                        <m:t> </m:t>
                      </m:r>
                    </m:oMath>
                  </a14:m>
                  <a:r>
                    <a:rPr lang="en-US" sz="2400" dirty="0">
                      <a:latin typeface="Candara" panose="020E0502030303020204" pitchFamily="34" charset="0"/>
                      <a:ea typeface="Helvetica" charset="0"/>
                      <a:cs typeface="Helvetica" charset="0"/>
                    </a:rPr>
                    <a:t>=4</a:t>
                  </a:r>
                </a:p>
              </p:txBody>
            </p:sp>
          </mc:Choice>
          <mc:Fallback xmlns="">
            <p:sp>
              <p:nvSpPr>
                <p:cNvPr id="10" name="TextBox 9">
                  <a:extLst>
                    <a:ext uri="{FF2B5EF4-FFF2-40B4-BE49-F238E27FC236}">
                      <a16:creationId xmlns:a16="http://schemas.microsoft.com/office/drawing/2014/main" id="{BB16F819-023E-AD9E-B4C0-A741E749F373}"/>
                    </a:ext>
                  </a:extLst>
                </p:cNvPr>
                <p:cNvSpPr txBox="1">
                  <a:spLocks noRot="1" noChangeAspect="1" noMove="1" noResize="1" noEditPoints="1" noAdjustHandles="1" noChangeArrowheads="1" noChangeShapeType="1" noTextEdit="1"/>
                </p:cNvSpPr>
                <p:nvPr/>
              </p:nvSpPr>
              <p:spPr>
                <a:xfrm>
                  <a:off x="6091883" y="5005701"/>
                  <a:ext cx="1337001" cy="461665"/>
                </a:xfrm>
                <a:prstGeom prst="rect">
                  <a:avLst/>
                </a:prstGeom>
                <a:blipFill>
                  <a:blip r:embed="rId10"/>
                  <a:stretch>
                    <a:fillRect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1096941-663F-3FD8-8709-059FBE2BB3CD}"/>
                    </a:ext>
                  </a:extLst>
                </p:cNvPr>
                <p:cNvSpPr txBox="1"/>
                <p:nvPr/>
              </p:nvSpPr>
              <p:spPr>
                <a:xfrm>
                  <a:off x="6100118" y="5462901"/>
                  <a:ext cx="1337001" cy="461665"/>
                </a:xfrm>
                <a:prstGeom prst="rect">
                  <a:avLst/>
                </a:prstGeom>
                <a:noFill/>
              </p:spPr>
              <p:txBody>
                <a:bodyPr wrap="square" rtlCol="0">
                  <a:spAutoFit/>
                </a:bodyPr>
                <a:lstStyle/>
                <a:p>
                  <a14:m>
                    <m:oMath xmlns:m="http://schemas.openxmlformats.org/officeDocument/2006/math">
                      <m:r>
                        <a:rPr lang="en-US" sz="2400" i="1" smtClean="0">
                          <a:solidFill>
                            <a:schemeClr val="tx1"/>
                          </a:solidFill>
                          <a:latin typeface="Cambria Math" panose="02040503050406030204" pitchFamily="18" charset="0"/>
                          <a:ea typeface="Helvetica" charset="0"/>
                          <a:cs typeface="Helvetica" charset="0"/>
                        </a:rPr>
                        <m:t>𝑛</m:t>
                      </m:r>
                      <m:r>
                        <a:rPr lang="en-US" sz="2400" i="1">
                          <a:solidFill>
                            <a:srgbClr val="0070C0"/>
                          </a:solidFill>
                          <a:latin typeface="Cambria Math" panose="02040503050406030204" pitchFamily="18" charset="0"/>
                          <a:ea typeface="Helvetica" charset="0"/>
                          <a:cs typeface="Helvetica" charset="0"/>
                        </a:rPr>
                        <m:t> </m:t>
                      </m:r>
                    </m:oMath>
                  </a14:m>
                  <a:r>
                    <a:rPr lang="en-US" sz="2400" dirty="0">
                      <a:latin typeface="Candara" panose="020E0502030303020204" pitchFamily="34" charset="0"/>
                      <a:ea typeface="Helvetica" charset="0"/>
                      <a:cs typeface="Helvetica" charset="0"/>
                    </a:rPr>
                    <a:t>=5</a:t>
                  </a:r>
                </a:p>
              </p:txBody>
            </p:sp>
          </mc:Choice>
          <mc:Fallback xmlns="">
            <p:sp>
              <p:nvSpPr>
                <p:cNvPr id="11" name="TextBox 10">
                  <a:extLst>
                    <a:ext uri="{FF2B5EF4-FFF2-40B4-BE49-F238E27FC236}">
                      <a16:creationId xmlns:a16="http://schemas.microsoft.com/office/drawing/2014/main" id="{61096941-663F-3FD8-8709-059FBE2BB3CD}"/>
                    </a:ext>
                  </a:extLst>
                </p:cNvPr>
                <p:cNvSpPr txBox="1">
                  <a:spLocks noRot="1" noChangeAspect="1" noMove="1" noResize="1" noEditPoints="1" noAdjustHandles="1" noChangeArrowheads="1" noChangeShapeType="1" noTextEdit="1"/>
                </p:cNvSpPr>
                <p:nvPr/>
              </p:nvSpPr>
              <p:spPr>
                <a:xfrm>
                  <a:off x="6100118" y="5462901"/>
                  <a:ext cx="1337001" cy="461665"/>
                </a:xfrm>
                <a:prstGeom prst="rect">
                  <a:avLst/>
                </a:prstGeom>
                <a:blipFill>
                  <a:blip r:embed="rId11"/>
                  <a:stretch>
                    <a:fillRect t="-8108" b="-29730"/>
                  </a:stretch>
                </a:blipFill>
              </p:spPr>
              <p:txBody>
                <a:bodyPr/>
                <a:lstStyle/>
                <a:p>
                  <a:r>
                    <a:rPr lang="en-US">
                      <a:noFill/>
                    </a:rPr>
                    <a:t> </a:t>
                  </a:r>
                </a:p>
              </p:txBody>
            </p:sp>
          </mc:Fallback>
        </mc:AlternateContent>
      </p:grpSp>
    </p:spTree>
    <p:extLst>
      <p:ext uri="{BB962C8B-B14F-4D97-AF65-F5344CB8AC3E}">
        <p14:creationId xmlns:p14="http://schemas.microsoft.com/office/powerpoint/2010/main" val="8439114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4FEEBF-2253-C4F0-E326-48C2BABE4A43}"/>
              </a:ext>
            </a:extLst>
          </p:cNvPr>
          <p:cNvSpPr>
            <a:spLocks noGrp="1"/>
          </p:cNvSpPr>
          <p:nvPr>
            <p:ph type="title"/>
          </p:nvPr>
        </p:nvSpPr>
        <p:spPr>
          <a:xfrm>
            <a:off x="235457" y="105952"/>
            <a:ext cx="11360800" cy="1068000"/>
          </a:xfrm>
        </p:spPr>
        <p:txBody>
          <a:bodyPr/>
          <a:lstStyle/>
          <a:p>
            <a:r>
              <a:rPr lang="en-US" dirty="0"/>
              <a:t>Summary: combinatorial vs algebraic arguments</a:t>
            </a:r>
          </a:p>
        </p:txBody>
      </p:sp>
      <p:sp>
        <p:nvSpPr>
          <p:cNvPr id="11" name="Google Shape;416;p32">
            <a:extLst>
              <a:ext uri="{FF2B5EF4-FFF2-40B4-BE49-F238E27FC236}">
                <a16:creationId xmlns:a16="http://schemas.microsoft.com/office/drawing/2014/main" id="{3167E15E-21E4-D746-9E0C-540B5559073E}"/>
              </a:ext>
            </a:extLst>
          </p:cNvPr>
          <p:cNvSpPr txBox="1">
            <a:spLocks/>
          </p:cNvSpPr>
          <p:nvPr/>
        </p:nvSpPr>
        <p:spPr>
          <a:xfrm>
            <a:off x="745383" y="688259"/>
            <a:ext cx="5560480" cy="2641984"/>
          </a:xfrm>
          <a:prstGeom prst="rect">
            <a:avLst/>
          </a:prstGeom>
        </p:spPr>
        <p:txBody>
          <a:bodyPr spcFirstLastPara="1" vert="horz" wrap="square" lIns="121900" tIns="121900" rIns="121900" bIns="121900" rtlCol="0" anchor="t" anchorCtr="0">
            <a:noAutofit/>
          </a:bodyPr>
          <a:lstStyle>
            <a:lvl1pPr marL="609585" lvl="0" indent="-457189" algn="l" defTabSz="457200" rtl="0" eaLnBrk="1" latinLnBrk="0" hangingPunct="1">
              <a:spcBef>
                <a:spcPts val="0"/>
              </a:spcBef>
              <a:spcAft>
                <a:spcPts val="0"/>
              </a:spcAft>
              <a:buSzPts val="1800"/>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1219170" lvl="1" indent="-423323" algn="l" defTabSz="457200" rtl="0" eaLnBrk="1" latinLnBrk="0" hangingPunct="1">
              <a:spcBef>
                <a:spcPts val="2133"/>
              </a:spcBef>
              <a:spcAft>
                <a:spcPts val="0"/>
              </a:spcAft>
              <a:buSzPts val="1400"/>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828754" lvl="2" indent="-423323" algn="l" defTabSz="457200" rtl="0" eaLnBrk="1" latinLnBrk="0" hangingPunct="1">
              <a:spcBef>
                <a:spcPts val="2133"/>
              </a:spcBef>
              <a:spcAft>
                <a:spcPts val="0"/>
              </a:spcAft>
              <a:buSzPts val="1400"/>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2438339" lvl="3"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3047924" lvl="4"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3657509" lvl="5"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6pPr>
            <a:lvl7pPr marL="4267093" lvl="6"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7pPr>
            <a:lvl8pPr marL="4876678" lvl="7"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8pPr>
            <a:lvl9pPr marL="5486263" lvl="8" indent="-423323" algn="l" defTabSz="457200" rtl="0" eaLnBrk="1" latinLnBrk="0" hangingPunct="1">
              <a:spcBef>
                <a:spcPts val="2133"/>
              </a:spcBef>
              <a:spcAft>
                <a:spcPts val="2133"/>
              </a:spcAft>
              <a:buSzPts val="1400"/>
              <a:buFont typeface="Arial"/>
              <a:buChar char="■"/>
              <a:defRPr sz="2000" kern="1200">
                <a:solidFill>
                  <a:schemeClr val="tx1"/>
                </a:solidFill>
                <a:latin typeface="+mn-lt"/>
                <a:ea typeface="+mn-ea"/>
                <a:cs typeface="+mn-cs"/>
              </a:defRPr>
            </a:lvl9pPr>
          </a:lstStyle>
          <a:p>
            <a:pPr marL="0" indent="0">
              <a:spcBef>
                <a:spcPts val="2133"/>
              </a:spcBef>
              <a:buNone/>
            </a:pPr>
            <a:r>
              <a:rPr lang="en-US" dirty="0">
                <a:solidFill>
                  <a:srgbClr val="7030A0"/>
                </a:solidFill>
                <a:ea typeface="Amatic SC"/>
                <a:cs typeface="Amatic SC"/>
                <a:sym typeface="Amatic SC"/>
              </a:rPr>
              <a:t>combinatorial argument/proof</a:t>
            </a:r>
          </a:p>
          <a:p>
            <a:pPr marL="761981" indent="-761981"/>
            <a:r>
              <a:rPr lang="en-US" sz="2800" dirty="0">
                <a:ea typeface="Amatic SC"/>
                <a:cs typeface="Amatic SC"/>
                <a:sym typeface="Amatic SC"/>
              </a:rPr>
              <a:t>Elegant </a:t>
            </a:r>
          </a:p>
          <a:p>
            <a:pPr marL="761981" indent="-761981"/>
            <a:r>
              <a:rPr lang="en-US" sz="2800" dirty="0">
                <a:ea typeface="Amatic SC"/>
                <a:cs typeface="Amatic SC"/>
                <a:sym typeface="Amatic SC"/>
              </a:rPr>
              <a:t>Simple </a:t>
            </a:r>
          </a:p>
          <a:p>
            <a:pPr marL="761981" indent="-761981"/>
            <a:r>
              <a:rPr lang="en-US" sz="2800" dirty="0">
                <a:ea typeface="Amatic SC"/>
                <a:cs typeface="Amatic SC"/>
                <a:sym typeface="Amatic SC"/>
              </a:rPr>
              <a:t>Intuitive </a:t>
            </a:r>
          </a:p>
          <a:p>
            <a:pPr marL="0" indent="0">
              <a:spcBef>
                <a:spcPts val="2133"/>
              </a:spcBef>
              <a:buFont typeface="Arial"/>
              <a:buNone/>
            </a:pPr>
            <a:endParaRPr lang="en-US" sz="2400" dirty="0">
              <a:ea typeface="Amatic SC"/>
              <a:cs typeface="Amatic SC"/>
              <a:sym typeface="Amatic SC"/>
            </a:endParaRPr>
          </a:p>
          <a:p>
            <a:pPr marL="0" indent="0">
              <a:spcBef>
                <a:spcPts val="2133"/>
              </a:spcBef>
              <a:buFont typeface="Arial"/>
              <a:buNone/>
            </a:pPr>
            <a:endParaRPr lang="en-US" sz="2400" dirty="0">
              <a:ea typeface="Amatic SC"/>
              <a:cs typeface="Amatic SC"/>
              <a:sym typeface="Amatic SC"/>
            </a:endParaRPr>
          </a:p>
        </p:txBody>
      </p:sp>
      <p:sp>
        <p:nvSpPr>
          <p:cNvPr id="15" name="Google Shape;416;p32">
            <a:extLst>
              <a:ext uri="{FF2B5EF4-FFF2-40B4-BE49-F238E27FC236}">
                <a16:creationId xmlns:a16="http://schemas.microsoft.com/office/drawing/2014/main" id="{83863CCC-DADD-904E-B404-451DB8329A68}"/>
              </a:ext>
            </a:extLst>
          </p:cNvPr>
          <p:cNvSpPr txBox="1">
            <a:spLocks/>
          </p:cNvSpPr>
          <p:nvPr/>
        </p:nvSpPr>
        <p:spPr>
          <a:xfrm>
            <a:off x="7637488" y="701961"/>
            <a:ext cx="3809129" cy="2641984"/>
          </a:xfrm>
          <a:prstGeom prst="rect">
            <a:avLst/>
          </a:prstGeom>
        </p:spPr>
        <p:txBody>
          <a:bodyPr spcFirstLastPara="1" vert="horz" wrap="square" lIns="121900" tIns="121900" rIns="121900" bIns="121900" rtlCol="0" anchor="t" anchorCtr="0">
            <a:noAutofit/>
          </a:bodyPr>
          <a:lstStyle>
            <a:lvl1pPr marL="609585" lvl="0" indent="-457189" algn="l" defTabSz="457200" rtl="0" eaLnBrk="1" latinLnBrk="0" hangingPunct="1">
              <a:spcBef>
                <a:spcPts val="0"/>
              </a:spcBef>
              <a:spcAft>
                <a:spcPts val="0"/>
              </a:spcAft>
              <a:buSzPts val="1800"/>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1219170" lvl="1" indent="-423323" algn="l" defTabSz="457200" rtl="0" eaLnBrk="1" latinLnBrk="0" hangingPunct="1">
              <a:spcBef>
                <a:spcPts val="2133"/>
              </a:spcBef>
              <a:spcAft>
                <a:spcPts val="0"/>
              </a:spcAft>
              <a:buSzPts val="1400"/>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828754" lvl="2" indent="-423323" algn="l" defTabSz="457200" rtl="0" eaLnBrk="1" latinLnBrk="0" hangingPunct="1">
              <a:spcBef>
                <a:spcPts val="2133"/>
              </a:spcBef>
              <a:spcAft>
                <a:spcPts val="0"/>
              </a:spcAft>
              <a:buSzPts val="1400"/>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2438339" lvl="3"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3047924" lvl="4" indent="-423323" algn="l" defTabSz="457200" rtl="0" eaLnBrk="1" latinLnBrk="0" hangingPunct="1">
              <a:spcBef>
                <a:spcPts val="2133"/>
              </a:spcBef>
              <a:spcAft>
                <a:spcPts val="0"/>
              </a:spcAft>
              <a:buSzPts val="1400"/>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3657509" lvl="5"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6pPr>
            <a:lvl7pPr marL="4267093" lvl="6"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7pPr>
            <a:lvl8pPr marL="4876678" lvl="7" indent="-423323" algn="l" defTabSz="457200" rtl="0" eaLnBrk="1" latinLnBrk="0" hangingPunct="1">
              <a:spcBef>
                <a:spcPts val="2133"/>
              </a:spcBef>
              <a:spcAft>
                <a:spcPts val="0"/>
              </a:spcAft>
              <a:buSzPts val="1400"/>
              <a:buFont typeface="Arial"/>
              <a:buChar char="○"/>
              <a:defRPr sz="2000" kern="1200">
                <a:solidFill>
                  <a:schemeClr val="tx1"/>
                </a:solidFill>
                <a:latin typeface="+mn-lt"/>
                <a:ea typeface="+mn-ea"/>
                <a:cs typeface="+mn-cs"/>
              </a:defRPr>
            </a:lvl8pPr>
            <a:lvl9pPr marL="5486263" lvl="8" indent="-423323" algn="l" defTabSz="457200" rtl="0" eaLnBrk="1" latinLnBrk="0" hangingPunct="1">
              <a:spcBef>
                <a:spcPts val="2133"/>
              </a:spcBef>
              <a:spcAft>
                <a:spcPts val="2133"/>
              </a:spcAft>
              <a:buSzPts val="1400"/>
              <a:buFont typeface="Arial"/>
              <a:buChar char="■"/>
              <a:defRPr sz="2000" kern="1200">
                <a:solidFill>
                  <a:schemeClr val="tx1"/>
                </a:solidFill>
                <a:latin typeface="+mn-lt"/>
                <a:ea typeface="+mn-ea"/>
                <a:cs typeface="+mn-cs"/>
              </a:defRPr>
            </a:lvl9pPr>
          </a:lstStyle>
          <a:p>
            <a:pPr marL="0" indent="0">
              <a:spcBef>
                <a:spcPts val="2133"/>
              </a:spcBef>
              <a:buNone/>
            </a:pPr>
            <a:r>
              <a:rPr lang="en-US" dirty="0">
                <a:solidFill>
                  <a:srgbClr val="7030A0"/>
                </a:solidFill>
                <a:ea typeface="Amatic SC"/>
                <a:cs typeface="Amatic SC"/>
                <a:sym typeface="Amatic SC"/>
              </a:rPr>
              <a:t>Algebraic argument</a:t>
            </a:r>
          </a:p>
          <a:p>
            <a:pPr marL="761981" indent="-761981"/>
            <a:r>
              <a:rPr lang="en-US" sz="2800" dirty="0">
                <a:ea typeface="Amatic SC"/>
                <a:cs typeface="Amatic SC"/>
                <a:sym typeface="Amatic SC"/>
              </a:rPr>
              <a:t>Brute force</a:t>
            </a:r>
          </a:p>
          <a:p>
            <a:pPr marL="761981" indent="-761981"/>
            <a:r>
              <a:rPr lang="en-US" sz="2800" dirty="0">
                <a:ea typeface="Amatic SC"/>
                <a:cs typeface="Amatic SC"/>
                <a:sym typeface="Amatic SC"/>
              </a:rPr>
              <a:t>Less Intuitive </a:t>
            </a:r>
          </a:p>
          <a:p>
            <a:pPr marL="0" indent="0">
              <a:spcBef>
                <a:spcPts val="2133"/>
              </a:spcBef>
              <a:buFont typeface="Arial"/>
              <a:buNone/>
            </a:pPr>
            <a:endParaRPr lang="en-US" sz="2400" dirty="0">
              <a:ea typeface="Amatic SC"/>
              <a:cs typeface="Amatic SC"/>
              <a:sym typeface="Amatic SC"/>
            </a:endParaRPr>
          </a:p>
          <a:p>
            <a:pPr marL="0" indent="0">
              <a:spcBef>
                <a:spcPts val="2133"/>
              </a:spcBef>
              <a:buFont typeface="Arial"/>
              <a:buNone/>
            </a:pPr>
            <a:endParaRPr lang="en-US" sz="2400" dirty="0">
              <a:ea typeface="Amatic SC"/>
              <a:cs typeface="Amatic SC"/>
              <a:sym typeface="Amatic SC"/>
            </a:endParaRPr>
          </a:p>
        </p:txBody>
      </p:sp>
      <p:grpSp>
        <p:nvGrpSpPr>
          <p:cNvPr id="2" name="Group 1">
            <a:extLst>
              <a:ext uri="{FF2B5EF4-FFF2-40B4-BE49-F238E27FC236}">
                <a16:creationId xmlns:a16="http://schemas.microsoft.com/office/drawing/2014/main" id="{4E998185-3443-8DB4-B987-323F3D765881}"/>
              </a:ext>
              <a:ext uri="{C183D7F6-B498-43B3-948B-1728B52AA6E4}">
                <adec:decorative xmlns:adec="http://schemas.microsoft.com/office/drawing/2017/decorative" val="1"/>
              </a:ext>
            </a:extLst>
          </p:cNvPr>
          <p:cNvGrpSpPr/>
          <p:nvPr/>
        </p:nvGrpSpPr>
        <p:grpSpPr>
          <a:xfrm>
            <a:off x="866996" y="3397354"/>
            <a:ext cx="4116817" cy="3022334"/>
            <a:chOff x="866996" y="3397354"/>
            <a:chExt cx="4116817" cy="3022334"/>
          </a:xfrm>
        </p:grpSpPr>
        <p:pic>
          <p:nvPicPr>
            <p:cNvPr id="9" name="Picture 8">
              <a:extLst>
                <a:ext uri="{FF2B5EF4-FFF2-40B4-BE49-F238E27FC236}">
                  <a16:creationId xmlns:a16="http://schemas.microsoft.com/office/drawing/2014/main" id="{14983E69-21D8-594D-B6C7-3C0863B48925}"/>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32513" y="3397354"/>
              <a:ext cx="4051300" cy="2641600"/>
            </a:xfrm>
            <a:prstGeom prst="rect">
              <a:avLst/>
            </a:prstGeom>
          </p:spPr>
        </p:pic>
        <p:sp>
          <p:nvSpPr>
            <p:cNvPr id="10" name="TextBox 9">
              <a:extLst>
                <a:ext uri="{FF2B5EF4-FFF2-40B4-BE49-F238E27FC236}">
                  <a16:creationId xmlns:a16="http://schemas.microsoft.com/office/drawing/2014/main" id="{8C75CFBF-0899-B046-8688-3549A98B5B65}"/>
                </a:ext>
              </a:extLst>
            </p:cNvPr>
            <p:cNvSpPr txBox="1"/>
            <p:nvPr/>
          </p:nvSpPr>
          <p:spPr>
            <a:xfrm>
              <a:off x="866996" y="6188856"/>
              <a:ext cx="4051300" cy="230832"/>
            </a:xfrm>
            <a:prstGeom prst="rect">
              <a:avLst/>
            </a:prstGeom>
            <a:noFill/>
          </p:spPr>
          <p:txBody>
            <a:bodyPr wrap="square" rtlCol="0">
              <a:spAutoFit/>
            </a:bodyPr>
            <a:lstStyle/>
            <a:p>
              <a:r>
                <a:rPr lang="en-US" sz="900" dirty="0">
                  <a:hlinkClick r:id="rId4" tooltip="https://blueplanetalmanac.wordpress.com/2010/09/25/the-media-underdog/"/>
                </a:rPr>
                <a:t>This Photo</a:t>
              </a:r>
              <a:r>
                <a:rPr lang="en-US" sz="900" dirty="0"/>
                <a:t> by Unknown Author is licensed under </a:t>
              </a:r>
              <a:r>
                <a:rPr lang="en-US" sz="900" dirty="0">
                  <a:hlinkClick r:id="rId5" tooltip="https://creativecommons.org/licenses/by-sa/3.0/"/>
                </a:rPr>
                <a:t>CC BY-SA</a:t>
              </a:r>
              <a:endParaRPr lang="en-US" sz="900" dirty="0"/>
            </a:p>
          </p:txBody>
        </p:sp>
      </p:grpSp>
      <p:grpSp>
        <p:nvGrpSpPr>
          <p:cNvPr id="3" name="Group 2">
            <a:extLst>
              <a:ext uri="{FF2B5EF4-FFF2-40B4-BE49-F238E27FC236}">
                <a16:creationId xmlns:a16="http://schemas.microsoft.com/office/drawing/2014/main" id="{F3F8CDA6-A192-E746-70FA-E38E3A5FC2F5}"/>
              </a:ext>
              <a:ext uri="{C183D7F6-B498-43B3-948B-1728B52AA6E4}">
                <adec:decorative xmlns:adec="http://schemas.microsoft.com/office/drawing/2017/decorative" val="1"/>
              </a:ext>
            </a:extLst>
          </p:cNvPr>
          <p:cNvGrpSpPr/>
          <p:nvPr/>
        </p:nvGrpSpPr>
        <p:grpSpPr>
          <a:xfrm>
            <a:off x="5566608" y="2950863"/>
            <a:ext cx="6502400" cy="3657600"/>
            <a:chOff x="5566608" y="2950863"/>
            <a:chExt cx="6502400" cy="3657600"/>
          </a:xfrm>
        </p:grpSpPr>
        <p:sp>
          <p:nvSpPr>
            <p:cNvPr id="14" name="TextBox 13">
              <a:extLst>
                <a:ext uri="{FF2B5EF4-FFF2-40B4-BE49-F238E27FC236}">
                  <a16:creationId xmlns:a16="http://schemas.microsoft.com/office/drawing/2014/main" id="{C423BDE7-AC33-3142-B9FD-86E2837EC326}"/>
                </a:ext>
              </a:extLst>
            </p:cNvPr>
            <p:cNvSpPr txBox="1"/>
            <p:nvPr/>
          </p:nvSpPr>
          <p:spPr>
            <a:xfrm>
              <a:off x="7736060" y="6290666"/>
              <a:ext cx="3028469" cy="230832"/>
            </a:xfrm>
            <a:prstGeom prst="rect">
              <a:avLst/>
            </a:prstGeom>
            <a:noFill/>
          </p:spPr>
          <p:txBody>
            <a:bodyPr wrap="square" rtlCol="0">
              <a:spAutoFit/>
            </a:bodyPr>
            <a:lstStyle/>
            <a:p>
              <a:r>
                <a:rPr lang="en-US" sz="900" dirty="0">
                  <a:hlinkClick r:id="rId6" tooltip="https://commons.wikimedia.org/wiki/File:Man_Lifting_Barbell_Cartoon.svg"/>
                </a:rPr>
                <a:t>This Photo</a:t>
              </a:r>
              <a:r>
                <a:rPr lang="en-US" sz="900" dirty="0"/>
                <a:t> by Unknown Author is licensed under </a:t>
              </a:r>
              <a:r>
                <a:rPr lang="en-US" sz="900" dirty="0">
                  <a:hlinkClick r:id="rId5" tooltip="https://creativecommons.org/licenses/by-sa/3.0/"/>
                </a:rPr>
                <a:t>CC BY-SA</a:t>
              </a:r>
              <a:endParaRPr lang="en-US" sz="900" dirty="0"/>
            </a:p>
          </p:txBody>
        </p:sp>
        <p:pic>
          <p:nvPicPr>
            <p:cNvPr id="13" name="Picture 12">
              <a:extLst>
                <a:ext uri="{FF2B5EF4-FFF2-40B4-BE49-F238E27FC236}">
                  <a16:creationId xmlns:a16="http://schemas.microsoft.com/office/drawing/2014/main" id="{7F0F4ADF-4B38-584E-9380-22C92DE9FB91}"/>
                </a:ext>
                <a:ext uri="{C183D7F6-B498-43B3-948B-1728B52AA6E4}">
                  <adec:decorative xmlns:adec="http://schemas.microsoft.com/office/drawing/2017/decorative" val="1"/>
                </a:ext>
              </a:extLst>
            </p:cNvPr>
            <p:cNvPicPr>
              <a:picLocks noChangeAspect="1"/>
            </p:cNvPicPr>
            <p:nvPr/>
          </p:nvPicPr>
          <p:blipFill>
            <a:blip r:embed="rId7">
              <a:extLst>
                <a:ext uri="{837473B0-CC2E-450A-ABE3-18F120FF3D39}">
                  <a1611:picAttrSrcUrl xmlns:a1611="http://schemas.microsoft.com/office/drawing/2016/11/main" r:id="rId6"/>
                </a:ext>
              </a:extLst>
            </a:blip>
            <a:stretch>
              <a:fillRect/>
            </a:stretch>
          </p:blipFill>
          <p:spPr>
            <a:xfrm>
              <a:off x="5566608" y="2950863"/>
              <a:ext cx="6502400" cy="3657600"/>
            </a:xfrm>
            <a:prstGeom prst="rect">
              <a:avLst/>
            </a:prstGeom>
          </p:spPr>
        </p:pic>
      </p:grpSp>
    </p:spTree>
    <p:extLst>
      <p:ext uri="{BB962C8B-B14F-4D97-AF65-F5344CB8AC3E}">
        <p14:creationId xmlns:p14="http://schemas.microsoft.com/office/powerpoint/2010/main" val="187169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F4A1063-DE52-D90B-F3A8-FAFD88B62C45}"/>
                  </a:ext>
                </a:extLst>
              </p:cNvPr>
              <p:cNvSpPr>
                <a:spLocks noGrp="1"/>
              </p:cNvSpPr>
              <p:nvPr>
                <p:ph type="title"/>
              </p:nvPr>
            </p:nvSpPr>
            <p:spPr/>
            <p:txBody>
              <a:bodyPr>
                <a:normAutofit fontScale="90000"/>
              </a:bodyPr>
              <a:lstStyle/>
              <a:p>
                <a:r>
                  <a:rPr lang="en-US" dirty="0">
                    <a:solidFill>
                      <a:schemeClr val="accent1"/>
                    </a:solidFill>
                  </a:rPr>
                  <a:t>Count the number of unordered subsets of size</a:t>
                </a:r>
                <a14:m>
                  <m:oMath xmlns:m="http://schemas.openxmlformats.org/officeDocument/2006/math">
                    <m:r>
                      <a:rPr lang="en-US" b="1" i="0" smtClean="0">
                        <a:solidFill>
                          <a:schemeClr val="accent1"/>
                        </a:solidFill>
                        <a:latin typeface="Cambria Math" panose="02040503050406030204" pitchFamily="18" charset="0"/>
                        <a:sym typeface="Wingdings" pitchFamily="2" charset="2"/>
                      </a:rPr>
                      <m:t> </m:t>
                    </m:r>
                    <m:r>
                      <a:rPr lang="en-US" i="1" smtClean="0">
                        <a:solidFill>
                          <a:schemeClr val="accent1"/>
                        </a:solidFill>
                        <a:latin typeface="Cambria Math" panose="02040503050406030204" pitchFamily="18" charset="0"/>
                        <a:sym typeface="Wingdings" pitchFamily="2" charset="2"/>
                      </a:rPr>
                      <m:t>𝑘</m:t>
                    </m:r>
                  </m:oMath>
                </a14:m>
                <a:r>
                  <a:rPr lang="en-US" dirty="0">
                    <a:solidFill>
                      <a:schemeClr val="accent1"/>
                    </a:solidFill>
                  </a:rPr>
                  <a:t> chosen from a set of </a:t>
                </a:r>
                <a14:m>
                  <m:oMath xmlns:m="http://schemas.openxmlformats.org/officeDocument/2006/math">
                    <m:r>
                      <a:rPr lang="en-US" i="1">
                        <a:solidFill>
                          <a:schemeClr val="accent1"/>
                        </a:solidFill>
                        <a:latin typeface="Cambria Math" panose="02040503050406030204" pitchFamily="18" charset="0"/>
                        <a:sym typeface="Wingdings" pitchFamily="2" charset="2"/>
                      </a:rPr>
                      <m:t>𝑛</m:t>
                    </m:r>
                  </m:oMath>
                </a14:m>
                <a:r>
                  <a:rPr lang="en-US" dirty="0">
                    <a:solidFill>
                      <a:schemeClr val="accent1"/>
                    </a:solidFill>
                  </a:rPr>
                  <a:t> distinct elements.</a:t>
                </a:r>
                <a:endParaRPr lang="en-US" dirty="0"/>
              </a:p>
            </p:txBody>
          </p:sp>
        </mc:Choice>
        <mc:Fallback xmlns="">
          <p:sp>
            <p:nvSpPr>
              <p:cNvPr id="2" name="Title 1">
                <a:extLst>
                  <a:ext uri="{FF2B5EF4-FFF2-40B4-BE49-F238E27FC236}">
                    <a16:creationId xmlns:a16="http://schemas.microsoft.com/office/drawing/2014/main" id="{8F4A1063-DE52-D90B-F3A8-FAFD88B62C45}"/>
                  </a:ext>
                </a:extLst>
              </p:cNvPr>
              <p:cNvSpPr>
                <a:spLocks noGrp="1" noRot="1" noChangeAspect="1" noMove="1" noResize="1" noEditPoints="1" noAdjustHandles="1" noChangeArrowheads="1" noChangeShapeType="1" noTextEdit="1"/>
              </p:cNvSpPr>
              <p:nvPr>
                <p:ph type="title"/>
              </p:nvPr>
            </p:nvSpPr>
            <p:spPr>
              <a:blipFill>
                <a:blip r:embed="rId2"/>
                <a:stretch>
                  <a:fillRect l="-1272" t="-7143"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DF30EE-936A-A513-7B3D-7CC8A55781C4}"/>
                  </a:ext>
                </a:extLst>
              </p:cNvPr>
              <p:cNvSpPr>
                <a:spLocks noGrp="1"/>
              </p:cNvSpPr>
              <p:nvPr>
                <p:ph idx="1"/>
              </p:nvPr>
            </p:nvSpPr>
            <p:spPr>
              <a:xfrm>
                <a:off x="609600" y="1411358"/>
                <a:ext cx="10972800" cy="5446642"/>
              </a:xfrm>
            </p:spPr>
            <p:txBody>
              <a:bodyPr>
                <a:normAutofit/>
              </a:bodyPr>
              <a:lstStyle/>
              <a:p>
                <a:pPr marL="0" indent="0">
                  <a:buNone/>
                </a:pPr>
                <a:r>
                  <a:rPr lang="en-US" sz="2800" dirty="0"/>
                  <a:t>Each element of A is an ordered set of </a:t>
                </a:r>
                <a14:m>
                  <m:oMath xmlns:m="http://schemas.openxmlformats.org/officeDocument/2006/math">
                    <m:r>
                      <a:rPr lang="en-US" sz="2800" i="1">
                        <a:latin typeface="Cambria Math" panose="02040503050406030204" pitchFamily="18" charset="0"/>
                        <a:sym typeface="Wingdings" pitchFamily="2" charset="2"/>
                      </a:rPr>
                      <m:t>𝑘</m:t>
                    </m:r>
                  </m:oMath>
                </a14:m>
                <a:r>
                  <a:rPr lang="en-US" sz="2800" dirty="0"/>
                  <a:t> out of  </a:t>
                </a:r>
                <a14:m>
                  <m:oMath xmlns:m="http://schemas.openxmlformats.org/officeDocument/2006/math">
                    <m:r>
                      <a:rPr lang="en-US" sz="2800" i="1">
                        <a:latin typeface="Cambria Math" panose="02040503050406030204" pitchFamily="18" charset="0"/>
                        <a:sym typeface="Wingdings" pitchFamily="2" charset="2"/>
                      </a:rPr>
                      <m:t>𝑛</m:t>
                    </m:r>
                  </m:oMath>
                </a14:m>
                <a:r>
                  <a:rPr lang="en-US" sz="2800" dirty="0"/>
                  <a:t> distinct elements</a:t>
                </a:r>
              </a:p>
              <a:p>
                <a:pPr marL="0" indent="0">
                  <a:buNone/>
                </a:pPr>
                <a:r>
                  <a:rPr lang="en-US" sz="2800" dirty="0"/>
                  <a:t>Each element of B is an unordered set of </a:t>
                </a:r>
                <a14:m>
                  <m:oMath xmlns:m="http://schemas.openxmlformats.org/officeDocument/2006/math">
                    <m:r>
                      <a:rPr lang="en-US" sz="2800" i="1">
                        <a:latin typeface="Cambria Math" panose="02040503050406030204" pitchFamily="18" charset="0"/>
                        <a:sym typeface="Wingdings" pitchFamily="2" charset="2"/>
                      </a:rPr>
                      <m:t>𝑘</m:t>
                    </m:r>
                  </m:oMath>
                </a14:m>
                <a:r>
                  <a:rPr lang="en-US" sz="2800" dirty="0"/>
                  <a:t> out of  </a:t>
                </a:r>
                <a14:m>
                  <m:oMath xmlns:m="http://schemas.openxmlformats.org/officeDocument/2006/math">
                    <m:r>
                      <a:rPr lang="en-US" sz="2800" i="1">
                        <a:latin typeface="Cambria Math" panose="02040503050406030204" pitchFamily="18" charset="0"/>
                        <a:sym typeface="Wingdings" pitchFamily="2" charset="2"/>
                      </a:rPr>
                      <m:t>𝑛</m:t>
                    </m:r>
                  </m:oMath>
                </a14:m>
                <a:r>
                  <a:rPr lang="en-US" sz="2800" dirty="0"/>
                  <a:t> distinct elements</a:t>
                </a:r>
              </a:p>
              <a:p>
                <a:endParaRPr lang="en-US" dirty="0"/>
              </a:p>
              <a:p>
                <a:endParaRPr lang="en-US" dirty="0"/>
              </a:p>
              <a:p>
                <a:pPr marL="0" indent="0">
                  <a:buNone/>
                </a:pPr>
                <a:r>
                  <a:rPr lang="en-US" dirty="0"/>
                  <a:t>|A|= </a:t>
                </a:r>
                <a14:m>
                  <m:oMath xmlns:m="http://schemas.openxmlformats.org/officeDocument/2006/math">
                    <m:f>
                      <m:fPr>
                        <m:ctrlPr>
                          <a:rPr lang="en-US" i="1" smtClean="0">
                            <a:solidFill>
                              <a:schemeClr val="tx1"/>
                            </a:solidFill>
                            <a:latin typeface="Cambria Math" panose="02040503050406030204" pitchFamily="18" charset="0"/>
                            <a:sym typeface="Wingdings" pitchFamily="2" charset="2"/>
                          </a:rPr>
                        </m:ctrlPr>
                      </m:fPr>
                      <m:num>
                        <m:r>
                          <a:rPr lang="en-US" i="1">
                            <a:solidFill>
                              <a:schemeClr val="tx1"/>
                            </a:solidFill>
                            <a:latin typeface="Cambria Math" panose="02040503050406030204" pitchFamily="18" charset="0"/>
                            <a:sym typeface="Wingdings" pitchFamily="2" charset="2"/>
                          </a:rPr>
                          <m:t>𝑛</m:t>
                        </m:r>
                        <m:r>
                          <a:rPr lang="en-US" i="1">
                            <a:solidFill>
                              <a:schemeClr val="tx1"/>
                            </a:solidFill>
                            <a:latin typeface="Cambria Math" panose="02040503050406030204" pitchFamily="18" charset="0"/>
                            <a:sym typeface="Wingdings" pitchFamily="2" charset="2"/>
                          </a:rPr>
                          <m:t>!</m:t>
                        </m:r>
                      </m:num>
                      <m:den>
                        <m:d>
                          <m:dPr>
                            <m:ctrlPr>
                              <a:rPr lang="en-US" i="1">
                                <a:solidFill>
                                  <a:schemeClr val="tx1"/>
                                </a:solidFill>
                                <a:latin typeface="Cambria Math" panose="02040503050406030204" pitchFamily="18" charset="0"/>
                                <a:sym typeface="Wingdings" pitchFamily="2" charset="2"/>
                              </a:rPr>
                            </m:ctrlPr>
                          </m:dPr>
                          <m:e>
                            <m:r>
                              <a:rPr lang="en-US" i="1">
                                <a:solidFill>
                                  <a:schemeClr val="tx1"/>
                                </a:solidFill>
                                <a:latin typeface="Cambria Math" panose="02040503050406030204" pitchFamily="18" charset="0"/>
                                <a:sym typeface="Wingdings" pitchFamily="2" charset="2"/>
                              </a:rPr>
                              <m:t>𝑛</m:t>
                            </m:r>
                            <m:r>
                              <a:rPr lang="en-US" i="1">
                                <a:solidFill>
                                  <a:schemeClr val="tx1"/>
                                </a:solidFill>
                                <a:latin typeface="Cambria Math" panose="02040503050406030204" pitchFamily="18" charset="0"/>
                                <a:sym typeface="Wingdings" pitchFamily="2" charset="2"/>
                              </a:rPr>
                              <m:t>−</m:t>
                            </m:r>
                            <m:r>
                              <a:rPr lang="en-US" i="1">
                                <a:solidFill>
                                  <a:schemeClr val="tx1"/>
                                </a:solidFill>
                                <a:latin typeface="Cambria Math" panose="02040503050406030204" pitchFamily="18" charset="0"/>
                                <a:sym typeface="Wingdings" pitchFamily="2" charset="2"/>
                              </a:rPr>
                              <m:t>𝑘</m:t>
                            </m:r>
                          </m:e>
                        </m:d>
                        <m:r>
                          <a:rPr lang="en-US" i="1">
                            <a:solidFill>
                              <a:schemeClr val="tx1"/>
                            </a:solidFill>
                            <a:latin typeface="Cambria Math" panose="02040503050406030204" pitchFamily="18" charset="0"/>
                            <a:sym typeface="Wingdings" pitchFamily="2" charset="2"/>
                          </a:rPr>
                          <m:t>!</m:t>
                        </m:r>
                      </m:den>
                    </m:f>
                  </m:oMath>
                </a14:m>
                <a:endParaRPr lang="en-US" dirty="0"/>
              </a:p>
              <a:p>
                <a:pPr marL="0" indent="0">
                  <a:buNone/>
                </a:pPr>
                <a:endParaRPr lang="en-US" dirty="0"/>
              </a:p>
              <a:p>
                <a:pPr marL="0" indent="0">
                  <a:buNone/>
                </a:pPr>
                <a:endParaRPr lang="en-US" dirty="0"/>
              </a:p>
              <a:p>
                <a:pPr marL="0" indent="0">
                  <a:buNone/>
                </a:pPr>
                <a:r>
                  <a:rPr lang="en-US" dirty="0"/>
                  <a:t>Therefore, |B|= </a:t>
                </a:r>
                <a14:m>
                  <m:oMath xmlns:m="http://schemas.openxmlformats.org/officeDocument/2006/math">
                    <m:f>
                      <m:fPr>
                        <m:ctrlPr>
                          <a:rPr lang="en-US" i="1">
                            <a:latin typeface="Cambria Math" panose="02040503050406030204" pitchFamily="18" charset="0"/>
                            <a:sym typeface="Wingdings" pitchFamily="2" charset="2"/>
                          </a:rPr>
                        </m:ctrlPr>
                      </m:fPr>
                      <m:num>
                        <m:r>
                          <a:rPr lang="en-US" i="1">
                            <a:latin typeface="Cambria Math" panose="02040503050406030204" pitchFamily="18" charset="0"/>
                            <a:sym typeface="Wingdings" pitchFamily="2" charset="2"/>
                          </a:rPr>
                          <m:t>𝑛</m:t>
                        </m:r>
                        <m:r>
                          <a:rPr lang="en-US" i="1">
                            <a:latin typeface="Cambria Math" panose="02040503050406030204" pitchFamily="18" charset="0"/>
                            <a:sym typeface="Wingdings" pitchFamily="2" charset="2"/>
                          </a:rPr>
                          <m:t>!</m:t>
                        </m:r>
                      </m:num>
                      <m:den>
                        <m:r>
                          <a:rPr lang="en-US" i="1">
                            <a:latin typeface="Cambria Math" panose="02040503050406030204" pitchFamily="18" charset="0"/>
                            <a:sym typeface="Wingdings" pitchFamily="2" charset="2"/>
                          </a:rPr>
                          <m:t>𝑘</m:t>
                        </m:r>
                        <m:r>
                          <a:rPr lang="en-US" b="0" i="1" smtClean="0">
                            <a:latin typeface="Cambria Math" panose="02040503050406030204" pitchFamily="18" charset="0"/>
                            <a:sym typeface="Wingdings" pitchFamily="2" charset="2"/>
                          </a:rPr>
                          <m:t>!</m:t>
                        </m:r>
                        <m:d>
                          <m:dPr>
                            <m:ctrlPr>
                              <a:rPr lang="en-US" i="1">
                                <a:latin typeface="Cambria Math" panose="02040503050406030204" pitchFamily="18" charset="0"/>
                                <a:sym typeface="Wingdings" pitchFamily="2" charset="2"/>
                              </a:rPr>
                            </m:ctrlPr>
                          </m:dPr>
                          <m:e>
                            <m:r>
                              <a:rPr lang="en-US" i="1">
                                <a:latin typeface="Cambria Math" panose="02040503050406030204" pitchFamily="18" charset="0"/>
                                <a:sym typeface="Wingdings" pitchFamily="2" charset="2"/>
                              </a:rPr>
                              <m:t>𝑛</m:t>
                            </m:r>
                            <m:r>
                              <a:rPr lang="en-US" i="1">
                                <a:latin typeface="Cambria Math" panose="02040503050406030204" pitchFamily="18" charset="0"/>
                                <a:sym typeface="Wingdings" pitchFamily="2" charset="2"/>
                              </a:rPr>
                              <m:t>−</m:t>
                            </m:r>
                            <m:r>
                              <a:rPr lang="en-US" i="1">
                                <a:latin typeface="Cambria Math" panose="02040503050406030204" pitchFamily="18" charset="0"/>
                                <a:sym typeface="Wingdings" pitchFamily="2" charset="2"/>
                              </a:rPr>
                              <m:t>𝑘</m:t>
                            </m:r>
                          </m:e>
                        </m:d>
                        <m:r>
                          <a:rPr lang="en-US" i="1">
                            <a:latin typeface="Cambria Math" panose="02040503050406030204" pitchFamily="18" charset="0"/>
                            <a:sym typeface="Wingdings" pitchFamily="2" charset="2"/>
                          </a:rPr>
                          <m:t>!</m:t>
                        </m:r>
                      </m:den>
                    </m:f>
                  </m:oMath>
                </a14:m>
                <a:endParaRPr lang="en-US" dirty="0"/>
              </a:p>
            </p:txBody>
          </p:sp>
        </mc:Choice>
        <mc:Fallback xmlns="">
          <p:sp>
            <p:nvSpPr>
              <p:cNvPr id="3" name="Content Placeholder 2">
                <a:extLst>
                  <a:ext uri="{FF2B5EF4-FFF2-40B4-BE49-F238E27FC236}">
                    <a16:creationId xmlns:a16="http://schemas.microsoft.com/office/drawing/2014/main" id="{FBDF30EE-936A-A513-7B3D-7CC8A55781C4}"/>
                  </a:ext>
                </a:extLst>
              </p:cNvPr>
              <p:cNvSpPr>
                <a:spLocks noGrp="1" noRot="1" noChangeAspect="1" noMove="1" noResize="1" noEditPoints="1" noAdjustHandles="1" noChangeArrowheads="1" noChangeShapeType="1" noTextEdit="1"/>
              </p:cNvSpPr>
              <p:nvPr>
                <p:ph idx="1"/>
              </p:nvPr>
            </p:nvSpPr>
            <p:spPr>
              <a:xfrm>
                <a:off x="609600" y="1411358"/>
                <a:ext cx="10972800" cy="5446642"/>
              </a:xfrm>
              <a:blipFill>
                <a:blip r:embed="rId3"/>
                <a:stretch>
                  <a:fillRect l="-1387" t="-116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EC0CD14-05F9-4322-CFE2-EE5EFF4C1E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66774" y="2525920"/>
            <a:ext cx="5130800" cy="32639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5C9F88F-D63D-0443-4892-F7EA4E7D39A7}"/>
                  </a:ext>
                  <a:ext uri="{C183D7F6-B498-43B3-948B-1728B52AA6E4}">
                    <adec:decorative xmlns:adec="http://schemas.microsoft.com/office/drawing/2017/decorative" val="1"/>
                  </a:ext>
                </a:extLst>
              </p:cNvPr>
              <p:cNvSpPr txBox="1"/>
              <p:nvPr/>
            </p:nvSpPr>
            <p:spPr>
              <a:xfrm>
                <a:off x="5409998" y="2718487"/>
                <a:ext cx="440570" cy="461665"/>
              </a:xfrm>
              <a:prstGeom prst="rect">
                <a:avLst/>
              </a:prstGeom>
              <a:solidFill>
                <a:schemeClr val="bg1"/>
              </a:solidFill>
            </p:spPr>
            <p:txBody>
              <a:bodyPr wrap="none" rtlCol="0">
                <a:spAutoFit/>
              </a:bodyPr>
              <a:lstStyle/>
              <a:p>
                <a14:m>
                  <m:oMath xmlns:m="http://schemas.openxmlformats.org/officeDocument/2006/math">
                    <m:r>
                      <a:rPr lang="en-US" sz="2400" i="1">
                        <a:latin typeface="Cambria Math" panose="02040503050406030204" pitchFamily="18" charset="0"/>
                        <a:sym typeface="Wingdings" pitchFamily="2" charset="2"/>
                      </a:rPr>
                      <m:t>𝑘</m:t>
                    </m:r>
                  </m:oMath>
                </a14:m>
                <a:r>
                  <a:rPr lang="en-US" sz="2400" b="0" dirty="0">
                    <a:latin typeface="Candara" panose="020E0502030303020204" pitchFamily="34" charset="0"/>
                    <a:ea typeface="Helvetica" charset="0"/>
                    <a:cs typeface="Helvetica" charset="0"/>
                  </a:rPr>
                  <a:t>!</a:t>
                </a:r>
              </a:p>
            </p:txBody>
          </p:sp>
        </mc:Choice>
        <mc:Fallback xmlns="">
          <p:sp>
            <p:nvSpPr>
              <p:cNvPr id="8" name="TextBox 7">
                <a:extLst>
                  <a:ext uri="{FF2B5EF4-FFF2-40B4-BE49-F238E27FC236}">
                    <a16:creationId xmlns:a16="http://schemas.microsoft.com/office/drawing/2014/main" id="{F5C9F88F-D63D-0443-4892-F7EA4E7D39A7}"/>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5409998" y="2718487"/>
                <a:ext cx="440570" cy="461665"/>
              </a:xfrm>
              <a:prstGeom prst="rect">
                <a:avLst/>
              </a:prstGeom>
              <a:blipFill>
                <a:blip r:embed="rId5"/>
                <a:stretch>
                  <a:fillRect l="-2778" t="-8108" r="-22222"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FB736FE-8E02-1999-89BA-676BCE1B2FA3}"/>
                  </a:ext>
                </a:extLst>
              </p:cNvPr>
              <p:cNvSpPr txBox="1"/>
              <p:nvPr/>
            </p:nvSpPr>
            <p:spPr>
              <a:xfrm>
                <a:off x="6493280" y="2865906"/>
                <a:ext cx="1672234" cy="1200329"/>
              </a:xfrm>
              <a:prstGeom prst="rect">
                <a:avLst/>
              </a:prstGeom>
              <a:solidFill>
                <a:schemeClr val="bg1"/>
              </a:solidFill>
            </p:spPr>
            <p:txBody>
              <a:bodyPr wrap="square" rtlCol="0">
                <a:spAutoFit/>
              </a:bodyPr>
              <a:lstStyle/>
              <a:p>
                <a:r>
                  <a:rPr lang="en-US" sz="2400" dirty="0">
                    <a:latin typeface="Candara" panose="020E0502030303020204" pitchFamily="34" charset="0"/>
                    <a:ea typeface="Helvetica" charset="0"/>
                    <a:cs typeface="Helvetica" charset="0"/>
                  </a:rPr>
                  <a:t>|B| = |A|/</a:t>
                </a:r>
                <a:r>
                  <a:rPr lang="en-US" sz="2400" dirty="0">
                    <a:sym typeface="Wingdings" pitchFamily="2" charset="2"/>
                  </a:rPr>
                  <a:t> </a:t>
                </a:r>
                <a14:m>
                  <m:oMath xmlns:m="http://schemas.openxmlformats.org/officeDocument/2006/math">
                    <m:r>
                      <a:rPr lang="en-US" sz="2400" i="1">
                        <a:latin typeface="Cambria Math" panose="02040503050406030204" pitchFamily="18" charset="0"/>
                        <a:sym typeface="Wingdings" pitchFamily="2" charset="2"/>
                      </a:rPr>
                      <m:t>𝑘</m:t>
                    </m:r>
                  </m:oMath>
                </a14:m>
                <a:r>
                  <a:rPr lang="en-US" sz="2400" dirty="0">
                    <a:latin typeface="Candara" panose="020E0502030303020204" pitchFamily="34" charset="0"/>
                    <a:ea typeface="Helvetica" charset="0"/>
                    <a:cs typeface="Helvetica" charset="0"/>
                  </a:rPr>
                  <a:t>!</a:t>
                </a:r>
              </a:p>
              <a:p>
                <a:pPr algn="l"/>
                <a:endParaRPr lang="en-US" sz="2400" b="0" dirty="0">
                  <a:latin typeface="Candara" panose="020E0502030303020204" pitchFamily="34" charset="0"/>
                  <a:ea typeface="Helvetica" charset="0"/>
                  <a:cs typeface="Helvetica" charset="0"/>
                </a:endParaRPr>
              </a:p>
              <a:p>
                <a:pPr algn="l"/>
                <a:endParaRPr lang="en-US" sz="2400" b="0" dirty="0">
                  <a:latin typeface="Candara" panose="020E0502030303020204" pitchFamily="34" charset="0"/>
                  <a:ea typeface="Helvetica" charset="0"/>
                  <a:cs typeface="Helvetica" charset="0"/>
                </a:endParaRPr>
              </a:p>
            </p:txBody>
          </p:sp>
        </mc:Choice>
        <mc:Fallback xmlns="">
          <p:sp>
            <p:nvSpPr>
              <p:cNvPr id="9" name="TextBox 8">
                <a:extLst>
                  <a:ext uri="{FF2B5EF4-FFF2-40B4-BE49-F238E27FC236}">
                    <a16:creationId xmlns:a16="http://schemas.microsoft.com/office/drawing/2014/main" id="{4FB736FE-8E02-1999-89BA-676BCE1B2FA3}"/>
                  </a:ext>
                </a:extLst>
              </p:cNvPr>
              <p:cNvSpPr txBox="1">
                <a:spLocks noRot="1" noChangeAspect="1" noMove="1" noResize="1" noEditPoints="1" noAdjustHandles="1" noChangeArrowheads="1" noChangeShapeType="1" noTextEdit="1"/>
              </p:cNvSpPr>
              <p:nvPr/>
            </p:nvSpPr>
            <p:spPr>
              <a:xfrm>
                <a:off x="6493280" y="2865906"/>
                <a:ext cx="1672234" cy="1200329"/>
              </a:xfrm>
              <a:prstGeom prst="rect">
                <a:avLst/>
              </a:prstGeom>
              <a:blipFill>
                <a:blip r:embed="rId6"/>
                <a:stretch>
                  <a:fillRect l="-6061" t="-3125"/>
                </a:stretch>
              </a:blipFill>
            </p:spPr>
            <p:txBody>
              <a:bodyPr/>
              <a:lstStyle/>
              <a:p>
                <a:r>
                  <a:rPr lang="en-US">
                    <a:noFill/>
                  </a:rPr>
                  <a:t> </a:t>
                </a:r>
              </a:p>
            </p:txBody>
          </p:sp>
        </mc:Fallback>
      </mc:AlternateContent>
    </p:spTree>
    <p:extLst>
      <p:ext uri="{BB962C8B-B14F-4D97-AF65-F5344CB8AC3E}">
        <p14:creationId xmlns:p14="http://schemas.microsoft.com/office/powerpoint/2010/main" val="21951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B984-035F-4645-A898-BFB53877FD3B}"/>
              </a:ext>
            </a:extLst>
          </p:cNvPr>
          <p:cNvSpPr>
            <a:spLocks noGrp="1"/>
          </p:cNvSpPr>
          <p:nvPr>
            <p:ph type="title"/>
          </p:nvPr>
        </p:nvSpPr>
        <p:spPr/>
        <p:txBody>
          <a:bodyPr/>
          <a:lstStyle/>
          <a:p>
            <a:r>
              <a:rPr lang="en-US" dirty="0"/>
              <a:t>Number of Subsets  -- don’t care about order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EB2E44E-CB65-E14A-AF82-B085EB4FB140}"/>
                  </a:ext>
                </a:extLst>
              </p:cNvPr>
              <p:cNvSpPr txBox="1"/>
              <p:nvPr/>
            </p:nvSpPr>
            <p:spPr>
              <a:xfrm>
                <a:off x="766482" y="1152940"/>
                <a:ext cx="10659035" cy="1716624"/>
              </a:xfrm>
              <a:prstGeom prst="rect">
                <a:avLst/>
              </a:prstGeom>
              <a:noFill/>
              <a:ln>
                <a:solidFill>
                  <a:srgbClr val="036A18"/>
                </a:solidFill>
                <a:prstDash val="dash"/>
              </a:ln>
            </p:spPr>
            <p:txBody>
              <a:bodyPr wrap="square" lIns="182880" tIns="182880" rIns="182880" bIns="182880" rtlCol="0">
                <a:spAutoFit/>
              </a:bodyPr>
              <a:lstStyle/>
              <a:p>
                <a:r>
                  <a:rPr lang="en-US" sz="3200" b="1" dirty="0">
                    <a:solidFill>
                      <a:srgbClr val="036A18"/>
                    </a:solidFill>
                    <a:latin typeface="Candara" panose="020E0502030303020204" pitchFamily="34" charset="0"/>
                    <a:ea typeface="Helvetica" charset="0"/>
                    <a:cs typeface="Helvetica" charset="0"/>
                  </a:rPr>
                  <a:t>Fact. </a:t>
                </a:r>
                <a:r>
                  <a:rPr lang="en-US" sz="3200" dirty="0">
                    <a:latin typeface="Candara" panose="020E0502030303020204" pitchFamily="34" charset="0"/>
                    <a:ea typeface="Helvetica" charset="0"/>
                    <a:cs typeface="Helvetica" charset="0"/>
                  </a:rPr>
                  <a:t>The number of subsets of size </a:t>
                </a:r>
                <a14:m>
                  <m:oMath xmlns:m="http://schemas.openxmlformats.org/officeDocument/2006/math">
                    <m:r>
                      <a:rPr lang="en-US" sz="3200" i="1" dirty="0" smtClean="0">
                        <a:solidFill>
                          <a:srgbClr val="0070C0"/>
                        </a:solidFill>
                        <a:latin typeface="Cambria Math" panose="02040503050406030204" pitchFamily="18" charset="0"/>
                        <a:ea typeface="Helvetica" charset="0"/>
                        <a:cs typeface="Helvetica" charset="0"/>
                      </a:rPr>
                      <m:t>𝑘</m:t>
                    </m:r>
                  </m:oMath>
                </a14:m>
                <a:r>
                  <a:rPr lang="en-US" sz="3200" dirty="0">
                    <a:latin typeface="Candara" panose="020E0502030303020204" pitchFamily="34" charset="0"/>
                    <a:ea typeface="Helvetica" charset="0"/>
                    <a:cs typeface="Helvetica" charset="0"/>
                  </a:rPr>
                  <a:t> of a set of size </a:t>
                </a:r>
                <a14:m>
                  <m:oMath xmlns:m="http://schemas.openxmlformats.org/officeDocument/2006/math">
                    <m:r>
                      <a:rPr lang="en-US" sz="3200" i="1" dirty="0" smtClean="0">
                        <a:solidFill>
                          <a:srgbClr val="0070C0"/>
                        </a:solidFill>
                        <a:latin typeface="Cambria Math" panose="02040503050406030204" pitchFamily="18" charset="0"/>
                        <a:ea typeface="Helvetica" charset="0"/>
                        <a:cs typeface="Helvetica" charset="0"/>
                      </a:rPr>
                      <m:t>𝑛</m:t>
                    </m:r>
                  </m:oMath>
                </a14:m>
                <a:r>
                  <a:rPr lang="en-US" sz="3200" dirty="0">
                    <a:latin typeface="Candara" panose="020E0502030303020204" pitchFamily="34" charset="0"/>
                    <a:ea typeface="Helvetica" charset="0"/>
                    <a:cs typeface="Helvetica" charset="0"/>
                  </a:rPr>
                  <a:t> is      </a:t>
                </a:r>
                <a14:m>
                  <m:oMath xmlns:m="http://schemas.openxmlformats.org/officeDocument/2006/math">
                    <m:r>
                      <a:rPr lang="en-US" sz="3600" b="0" i="0" smtClean="0">
                        <a:solidFill>
                          <a:srgbClr val="0070C0"/>
                        </a:solidFill>
                        <a:latin typeface="Cambria Math" panose="02040503050406030204" pitchFamily="18" charset="0"/>
                        <a:ea typeface="Helvetica" charset="0"/>
                        <a:cs typeface="Helvetica" charset="0"/>
                      </a:rPr>
                      <m:t>                    </m:t>
                    </m:r>
                    <m:r>
                      <a:rPr lang="en-US" sz="3600" b="0" i="1" smtClean="0">
                        <a:solidFill>
                          <a:srgbClr val="0070C0"/>
                        </a:solidFill>
                        <a:latin typeface="Cambria Math" panose="02040503050406030204" pitchFamily="18" charset="0"/>
                        <a:ea typeface="Helvetica" charset="0"/>
                        <a:cs typeface="Helvetica" charset="0"/>
                      </a:rPr>
                      <m:t>𝐶</m:t>
                    </m:r>
                    <m:d>
                      <m:dPr>
                        <m:ctrlPr>
                          <a:rPr lang="en-US" sz="3600" b="0" i="1" smtClean="0">
                            <a:solidFill>
                              <a:srgbClr val="0070C0"/>
                            </a:solidFill>
                            <a:latin typeface="Cambria Math" panose="02040503050406030204" pitchFamily="18" charset="0"/>
                            <a:ea typeface="Helvetica" charset="0"/>
                            <a:cs typeface="Helvetica" charset="0"/>
                          </a:rPr>
                        </m:ctrlPr>
                      </m:dPr>
                      <m:e>
                        <m:r>
                          <a:rPr lang="en-US" sz="3600" b="0" i="1" smtClean="0">
                            <a:solidFill>
                              <a:srgbClr val="0070C0"/>
                            </a:solidFill>
                            <a:latin typeface="Cambria Math" panose="02040503050406030204" pitchFamily="18" charset="0"/>
                            <a:ea typeface="Helvetica" charset="0"/>
                            <a:cs typeface="Helvetica" charset="0"/>
                          </a:rPr>
                          <m:t>𝑛</m:t>
                        </m:r>
                        <m:r>
                          <a:rPr lang="en-US" sz="3600" b="0" i="1" smtClean="0">
                            <a:solidFill>
                              <a:srgbClr val="0070C0"/>
                            </a:solidFill>
                            <a:latin typeface="Cambria Math" panose="02040503050406030204" pitchFamily="18" charset="0"/>
                            <a:ea typeface="Helvetica" charset="0"/>
                            <a:cs typeface="Helvetica" charset="0"/>
                          </a:rPr>
                          <m:t>,</m:t>
                        </m:r>
                        <m:r>
                          <a:rPr lang="en-US" sz="3600" b="0" i="1" smtClean="0">
                            <a:solidFill>
                              <a:srgbClr val="0070C0"/>
                            </a:solidFill>
                            <a:latin typeface="Cambria Math" panose="02040503050406030204" pitchFamily="18" charset="0"/>
                            <a:ea typeface="Helvetica" charset="0"/>
                            <a:cs typeface="Helvetica" charset="0"/>
                          </a:rPr>
                          <m:t>𝑘</m:t>
                        </m:r>
                      </m:e>
                    </m:d>
                    <m:r>
                      <a:rPr lang="en-US" sz="3600" b="0" i="1" smtClean="0">
                        <a:solidFill>
                          <a:srgbClr val="0070C0"/>
                        </a:solidFill>
                        <a:latin typeface="Cambria Math" panose="02040503050406030204" pitchFamily="18" charset="0"/>
                        <a:ea typeface="Helvetica" charset="0"/>
                        <a:cs typeface="Helvetica" charset="0"/>
                      </a:rPr>
                      <m:t>=</m:t>
                    </m:r>
                    <m:d>
                      <m:dPr>
                        <m:ctrlPr>
                          <a:rPr lang="en-US" sz="3600" i="1">
                            <a:solidFill>
                              <a:srgbClr val="0070C0"/>
                            </a:solidFill>
                            <a:latin typeface="Cambria Math" panose="02040503050406030204" pitchFamily="18" charset="0"/>
                            <a:ea typeface="Helvetica" charset="0"/>
                            <a:cs typeface="Helvetica" charset="0"/>
                          </a:rPr>
                        </m:ctrlPr>
                      </m:dPr>
                      <m:e>
                        <m:f>
                          <m:fPr>
                            <m:type m:val="noBar"/>
                            <m:ctrlPr>
                              <a:rPr lang="en-US" sz="3600" i="1">
                                <a:solidFill>
                                  <a:srgbClr val="0070C0"/>
                                </a:solidFill>
                                <a:latin typeface="Cambria Math" panose="02040503050406030204" pitchFamily="18" charset="0"/>
                                <a:ea typeface="Helvetica" charset="0"/>
                                <a:cs typeface="Helvetica" charset="0"/>
                              </a:rPr>
                            </m:ctrlPr>
                          </m:fPr>
                          <m:num>
                            <m:r>
                              <a:rPr lang="en-US" sz="3600" i="1">
                                <a:solidFill>
                                  <a:srgbClr val="0070C0"/>
                                </a:solidFill>
                                <a:latin typeface="Cambria Math" panose="02040503050406030204" pitchFamily="18" charset="0"/>
                                <a:ea typeface="Helvetica" charset="0"/>
                                <a:cs typeface="Helvetica" charset="0"/>
                              </a:rPr>
                              <m:t>𝑛</m:t>
                            </m:r>
                          </m:num>
                          <m:den>
                            <m:r>
                              <a:rPr lang="en-US" sz="3600" i="1">
                                <a:solidFill>
                                  <a:srgbClr val="0070C0"/>
                                </a:solidFill>
                                <a:latin typeface="Cambria Math" panose="02040503050406030204" pitchFamily="18" charset="0"/>
                                <a:ea typeface="Helvetica" charset="0"/>
                                <a:cs typeface="Helvetica" charset="0"/>
                              </a:rPr>
                              <m:t>𝑘</m:t>
                            </m:r>
                          </m:den>
                        </m:f>
                      </m:e>
                    </m:d>
                    <m:r>
                      <a:rPr lang="en-US" sz="3600" i="1">
                        <a:solidFill>
                          <a:srgbClr val="0070C0"/>
                        </a:solidFill>
                        <a:latin typeface="Cambria Math" panose="02040503050406030204" pitchFamily="18" charset="0"/>
                        <a:ea typeface="Helvetica" charset="0"/>
                        <a:cs typeface="Helvetica" charset="0"/>
                      </a:rPr>
                      <m:t>=</m:t>
                    </m:r>
                    <m:f>
                      <m:fPr>
                        <m:ctrlPr>
                          <a:rPr lang="en-US" sz="3600" i="1">
                            <a:solidFill>
                              <a:srgbClr val="0070C0"/>
                            </a:solidFill>
                            <a:latin typeface="Cambria Math" panose="02040503050406030204" pitchFamily="18" charset="0"/>
                          </a:rPr>
                        </m:ctrlPr>
                      </m:fPr>
                      <m:num>
                        <m:r>
                          <a:rPr lang="en-US" sz="3600" i="1">
                            <a:solidFill>
                              <a:srgbClr val="0070C0"/>
                            </a:solidFill>
                            <a:latin typeface="Cambria Math" panose="02040503050406030204" pitchFamily="18" charset="0"/>
                          </a:rPr>
                          <m:t>𝑛</m:t>
                        </m:r>
                        <m:r>
                          <a:rPr lang="en-US" sz="3600" i="1">
                            <a:solidFill>
                              <a:srgbClr val="0070C0"/>
                            </a:solidFill>
                            <a:latin typeface="Cambria Math" panose="02040503050406030204" pitchFamily="18" charset="0"/>
                          </a:rPr>
                          <m:t>!</m:t>
                        </m:r>
                      </m:num>
                      <m:den>
                        <m:r>
                          <a:rPr lang="en-US" sz="3600" i="1">
                            <a:solidFill>
                              <a:srgbClr val="0070C0"/>
                            </a:solidFill>
                            <a:latin typeface="Cambria Math" panose="02040503050406030204" pitchFamily="18" charset="0"/>
                          </a:rPr>
                          <m:t>𝑘</m:t>
                        </m:r>
                        <m:r>
                          <a:rPr lang="en-US" sz="3600" i="1">
                            <a:solidFill>
                              <a:srgbClr val="0070C0"/>
                            </a:solidFill>
                            <a:latin typeface="Cambria Math" panose="02040503050406030204" pitchFamily="18" charset="0"/>
                          </a:rPr>
                          <m:t>!</m:t>
                        </m:r>
                        <m:d>
                          <m:dPr>
                            <m:ctrlPr>
                              <a:rPr lang="en-US" sz="3600" i="1">
                                <a:solidFill>
                                  <a:srgbClr val="0070C0"/>
                                </a:solidFill>
                                <a:latin typeface="Cambria Math" panose="02040503050406030204" pitchFamily="18" charset="0"/>
                              </a:rPr>
                            </m:ctrlPr>
                          </m:dPr>
                          <m:e>
                            <m:r>
                              <a:rPr lang="en-US" sz="3600" i="1">
                                <a:solidFill>
                                  <a:srgbClr val="0070C0"/>
                                </a:solidFill>
                                <a:latin typeface="Cambria Math" panose="02040503050406030204" pitchFamily="18" charset="0"/>
                              </a:rPr>
                              <m:t>𝑛</m:t>
                            </m:r>
                            <m:r>
                              <a:rPr lang="en-US" sz="3600" i="1">
                                <a:solidFill>
                                  <a:srgbClr val="0070C0"/>
                                </a:solidFill>
                                <a:latin typeface="Cambria Math" panose="02040503050406030204" pitchFamily="18" charset="0"/>
                              </a:rPr>
                              <m:t>−</m:t>
                            </m:r>
                            <m:r>
                              <a:rPr lang="en-US" sz="3600" i="1">
                                <a:solidFill>
                                  <a:srgbClr val="0070C0"/>
                                </a:solidFill>
                                <a:latin typeface="Cambria Math" panose="02040503050406030204" pitchFamily="18" charset="0"/>
                              </a:rPr>
                              <m:t>𝑘</m:t>
                            </m:r>
                          </m:e>
                        </m:d>
                        <m:r>
                          <a:rPr lang="en-US" sz="3600" i="1">
                            <a:solidFill>
                              <a:srgbClr val="0070C0"/>
                            </a:solidFill>
                            <a:latin typeface="Cambria Math" panose="02040503050406030204" pitchFamily="18" charset="0"/>
                          </a:rPr>
                          <m:t>!</m:t>
                        </m:r>
                      </m:den>
                    </m:f>
                  </m:oMath>
                </a14:m>
                <a:endParaRPr lang="en-US" sz="3200" dirty="0" err="1">
                  <a:solidFill>
                    <a:srgbClr val="0070C0"/>
                  </a:solidFill>
                  <a:latin typeface="Candara" panose="020E0502030303020204" pitchFamily="34" charset="0"/>
                  <a:ea typeface="Helvetica" charset="0"/>
                  <a:cs typeface="Helvetica" charset="0"/>
                </a:endParaRPr>
              </a:p>
            </p:txBody>
          </p:sp>
        </mc:Choice>
        <mc:Fallback xmlns="">
          <p:sp>
            <p:nvSpPr>
              <p:cNvPr id="18" name="TextBox 17">
                <a:extLst>
                  <a:ext uri="{FF2B5EF4-FFF2-40B4-BE49-F238E27FC236}">
                    <a16:creationId xmlns:a16="http://schemas.microsoft.com/office/drawing/2014/main" id="{2EB2E44E-CB65-E14A-AF82-B085EB4FB140}"/>
                  </a:ext>
                </a:extLst>
              </p:cNvPr>
              <p:cNvSpPr txBox="1">
                <a:spLocks noRot="1" noChangeAspect="1" noMove="1" noResize="1" noEditPoints="1" noAdjustHandles="1" noChangeArrowheads="1" noChangeShapeType="1" noTextEdit="1"/>
              </p:cNvSpPr>
              <p:nvPr/>
            </p:nvSpPr>
            <p:spPr>
              <a:xfrm>
                <a:off x="766482" y="1152940"/>
                <a:ext cx="10659035" cy="1716624"/>
              </a:xfrm>
              <a:prstGeom prst="rect">
                <a:avLst/>
              </a:prstGeom>
              <a:blipFill>
                <a:blip r:embed="rId2"/>
                <a:stretch>
                  <a:fillRect l="-595"/>
                </a:stretch>
              </a:blipFill>
              <a:ln>
                <a:solidFill>
                  <a:srgbClr val="036A18"/>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3846E1F-429A-1043-B511-41D574117568}"/>
                  </a:ext>
                </a:extLst>
              </p:cNvPr>
              <p:cNvSpPr txBox="1"/>
              <p:nvPr/>
            </p:nvSpPr>
            <p:spPr>
              <a:xfrm>
                <a:off x="3875385" y="3338692"/>
                <a:ext cx="7136780" cy="461665"/>
              </a:xfrm>
              <a:prstGeom prst="rect">
                <a:avLst/>
              </a:prstGeom>
              <a:noFill/>
            </p:spPr>
            <p:txBody>
              <a:bodyPr wrap="square" rtlCol="0">
                <a:spAutoFit/>
              </a:bodyPr>
              <a:lstStyle/>
              <a:p>
                <a:pPr algn="l"/>
                <a:r>
                  <a:rPr lang="en-US" sz="2400" b="0" dirty="0">
                    <a:latin typeface="Candara" panose="020E0502030303020204" pitchFamily="34" charset="0"/>
                    <a:ea typeface="Helvetica" charset="0"/>
                    <a:cs typeface="Helvetica" charset="0"/>
                  </a:rPr>
                  <a:t>we say “</a:t>
                </a:r>
                <a14:m>
                  <m:oMath xmlns:m="http://schemas.openxmlformats.org/officeDocument/2006/math">
                    <m:r>
                      <a:rPr lang="en-US" sz="2400" b="0" i="1" dirty="0" smtClean="0">
                        <a:latin typeface="Cambria Math" panose="02040503050406030204" pitchFamily="18" charset="0"/>
                        <a:ea typeface="Helvetica" charset="0"/>
                        <a:cs typeface="Helvetica" charset="0"/>
                      </a:rPr>
                      <m:t>𝑛</m:t>
                    </m:r>
                  </m:oMath>
                </a14:m>
                <a:r>
                  <a:rPr lang="en-US" sz="2400" b="0" dirty="0">
                    <a:latin typeface="Candara" panose="020E0502030303020204" pitchFamily="34" charset="0"/>
                    <a:ea typeface="Helvetica" charset="0"/>
                    <a:cs typeface="Helvetica" charset="0"/>
                  </a:rPr>
                  <a:t> choose </a:t>
                </a:r>
                <a14:m>
                  <m:oMath xmlns:m="http://schemas.openxmlformats.org/officeDocument/2006/math">
                    <m:r>
                      <a:rPr lang="en-US" sz="2400" b="0" i="1" dirty="0" smtClean="0">
                        <a:latin typeface="Cambria Math" panose="02040503050406030204" pitchFamily="18" charset="0"/>
                        <a:ea typeface="Helvetica" charset="0"/>
                        <a:cs typeface="Helvetica" charset="0"/>
                      </a:rPr>
                      <m:t>𝑘</m:t>
                    </m:r>
                  </m:oMath>
                </a14:m>
                <a:r>
                  <a:rPr lang="en-US" sz="2400" b="0" dirty="0">
                    <a:latin typeface="Candara" panose="020E0502030303020204" pitchFamily="34" charset="0"/>
                    <a:ea typeface="Helvetica" charset="0"/>
                    <a:cs typeface="Helvetica" charset="0"/>
                  </a:rPr>
                  <a:t>”</a:t>
                </a:r>
              </a:p>
            </p:txBody>
          </p:sp>
        </mc:Choice>
        <mc:Fallback xmlns="">
          <p:sp>
            <p:nvSpPr>
              <p:cNvPr id="19" name="TextBox 18">
                <a:extLst>
                  <a:ext uri="{FF2B5EF4-FFF2-40B4-BE49-F238E27FC236}">
                    <a16:creationId xmlns:a16="http://schemas.microsoft.com/office/drawing/2014/main" id="{F3846E1F-429A-1043-B511-41D574117568}"/>
                  </a:ext>
                </a:extLst>
              </p:cNvPr>
              <p:cNvSpPr txBox="1">
                <a:spLocks noRot="1" noChangeAspect="1" noMove="1" noResize="1" noEditPoints="1" noAdjustHandles="1" noChangeArrowheads="1" noChangeShapeType="1" noTextEdit="1"/>
              </p:cNvSpPr>
              <p:nvPr/>
            </p:nvSpPr>
            <p:spPr>
              <a:xfrm>
                <a:off x="3875385" y="3338692"/>
                <a:ext cx="7136780" cy="461665"/>
              </a:xfrm>
              <a:prstGeom prst="rect">
                <a:avLst/>
              </a:prstGeom>
              <a:blipFill>
                <a:blip r:embed="rId3"/>
                <a:stretch>
                  <a:fillRect l="-1423" t="-8108" b="-29730"/>
                </a:stretch>
              </a:blipFill>
            </p:spPr>
            <p:txBody>
              <a:bodyPr/>
              <a:lstStyle/>
              <a:p>
                <a:r>
                  <a:rPr lang="en-US">
                    <a:noFill/>
                  </a:rPr>
                  <a:t> </a:t>
                </a:r>
              </a:p>
            </p:txBody>
          </p:sp>
        </mc:Fallback>
      </mc:AlternateContent>
      <p:cxnSp>
        <p:nvCxnSpPr>
          <p:cNvPr id="20" name="Straight Connector 19" descr="The name we give to this quantity.">
            <a:extLst>
              <a:ext uri="{FF2B5EF4-FFF2-40B4-BE49-F238E27FC236}">
                <a16:creationId xmlns:a16="http://schemas.microsoft.com/office/drawing/2014/main" id="{86A487D1-C8DB-2C4B-B129-0450D81DF16B}"/>
              </a:ext>
            </a:extLst>
          </p:cNvPr>
          <p:cNvCxnSpPr>
            <a:cxnSpLocks/>
          </p:cNvCxnSpPr>
          <p:nvPr/>
        </p:nvCxnSpPr>
        <p:spPr>
          <a:xfrm flipH="1" flipV="1">
            <a:off x="4995747" y="2810107"/>
            <a:ext cx="869794" cy="482873"/>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3A7728C-11BD-3748-965E-3707E3594F04}"/>
              </a:ext>
            </a:extLst>
          </p:cNvPr>
          <p:cNvSpPr txBox="1"/>
          <p:nvPr/>
        </p:nvSpPr>
        <p:spPr>
          <a:xfrm>
            <a:off x="7784982" y="3708934"/>
            <a:ext cx="4142192" cy="954107"/>
          </a:xfrm>
          <a:prstGeom prst="rect">
            <a:avLst/>
          </a:prstGeom>
          <a:noFill/>
        </p:spPr>
        <p:txBody>
          <a:bodyPr wrap="square" rtlCol="0">
            <a:spAutoFit/>
          </a:bodyPr>
          <a:lstStyle/>
          <a:p>
            <a:pPr algn="l"/>
            <a:r>
              <a:rPr lang="en-US" sz="2800" b="0" dirty="0">
                <a:latin typeface="Candara" panose="020E0502030303020204" pitchFamily="34" charset="0"/>
                <a:ea typeface="Helvetica" charset="0"/>
                <a:cs typeface="Helvetica" charset="0"/>
              </a:rPr>
              <a:t>[also called </a:t>
            </a:r>
            <a:r>
              <a:rPr lang="en-US" sz="2800" b="1" dirty="0">
                <a:solidFill>
                  <a:srgbClr val="C00000"/>
                </a:solidFill>
                <a:latin typeface="Candara" panose="020E0502030303020204" pitchFamily="34" charset="0"/>
                <a:ea typeface="Helvetica" charset="0"/>
                <a:cs typeface="Helvetica" charset="0"/>
              </a:rPr>
              <a:t>combinations </a:t>
            </a:r>
            <a:r>
              <a:rPr lang="en-US" sz="2800" dirty="0">
                <a:latin typeface="Candara" panose="020E0502030303020204" pitchFamily="34" charset="0"/>
                <a:ea typeface="Helvetica" charset="0"/>
                <a:cs typeface="Helvetica" charset="0"/>
              </a:rPr>
              <a:t>or</a:t>
            </a:r>
            <a:r>
              <a:rPr lang="en-US" sz="2800" b="1" dirty="0">
                <a:solidFill>
                  <a:srgbClr val="C00000"/>
                </a:solidFill>
                <a:latin typeface="Candara" panose="020E0502030303020204" pitchFamily="34" charset="0"/>
                <a:ea typeface="Helvetica" charset="0"/>
                <a:cs typeface="Helvetica" charset="0"/>
              </a:rPr>
              <a:t> binomial coefficients</a:t>
            </a:r>
            <a:r>
              <a:rPr lang="en-US" sz="2800" b="0" dirty="0">
                <a:latin typeface="Candara" panose="020E0502030303020204" pitchFamily="34" charset="0"/>
                <a:ea typeface="Helvetica" charset="0"/>
                <a:cs typeface="Helvetica" charset="0"/>
              </a:rPr>
              <a:t>]</a:t>
            </a:r>
          </a:p>
        </p:txBody>
      </p:sp>
    </p:spTree>
    <p:extLst>
      <p:ext uri="{BB962C8B-B14F-4D97-AF65-F5344CB8AC3E}">
        <p14:creationId xmlns:p14="http://schemas.microsoft.com/office/powerpoint/2010/main" val="160091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602-031B-EF46-8B34-FA8A666BF725}"/>
              </a:ext>
            </a:extLst>
          </p:cNvPr>
          <p:cNvSpPr>
            <a:spLocks noGrp="1"/>
          </p:cNvSpPr>
          <p:nvPr>
            <p:ph type="title"/>
          </p:nvPr>
        </p:nvSpPr>
        <p:spPr/>
        <p:txBody>
          <a:bodyPr/>
          <a:lstStyle/>
          <a:p>
            <a:r>
              <a:rPr lang="en-US" dirty="0"/>
              <a:t>Summary so far</a:t>
            </a:r>
            <a:endParaRPr lang="en-US" dirty="0">
              <a:solidFill>
                <a:srgbClr val="C0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06EEE7-F2B5-0E42-8176-8BF121B15B1E}"/>
                  </a:ext>
                </a:extLst>
              </p:cNvPr>
              <p:cNvSpPr>
                <a:spLocks noGrp="1"/>
              </p:cNvSpPr>
              <p:nvPr>
                <p:ph idx="1"/>
              </p:nvPr>
            </p:nvSpPr>
            <p:spPr>
              <a:xfrm>
                <a:off x="609600" y="1152940"/>
                <a:ext cx="10972800" cy="4949685"/>
              </a:xfrm>
            </p:spPr>
            <p:txBody>
              <a:bodyPr>
                <a:normAutofit/>
              </a:bodyPr>
              <a:lstStyle/>
              <a:p>
                <a:r>
                  <a:rPr lang="en-US" sz="2800" dirty="0">
                    <a:solidFill>
                      <a:srgbClr val="C00000"/>
                    </a:solidFill>
                  </a:rPr>
                  <a:t>k-sequences</a:t>
                </a:r>
                <a:r>
                  <a:rPr lang="en-US" sz="2800" dirty="0"/>
                  <a:t>: How many length k sequences over alphabet of size n? </a:t>
                </a:r>
                <a:r>
                  <a:rPr lang="en-US" sz="2800" dirty="0">
                    <a:solidFill>
                      <a:schemeClr val="tx2">
                        <a:lumMod val="60000"/>
                        <a:lumOff val="40000"/>
                      </a:schemeClr>
                    </a:solidFill>
                  </a:rPr>
                  <a:t>repetition allowed.</a:t>
                </a:r>
              </a:p>
              <a:p>
                <a:pPr lvl="1"/>
                <a:r>
                  <a:rPr lang="en-US" sz="2400" dirty="0"/>
                  <a:t>Product rule </a:t>
                </a:r>
                <a:r>
                  <a:rPr lang="en-US" sz="2400" dirty="0">
                    <a:sym typeface="Wingdings" pitchFamily="2" charset="2"/>
                  </a:rPr>
                  <a:t> </a:t>
                </a:r>
                <a:r>
                  <a:rPr lang="en-US" sz="2400" dirty="0" err="1">
                    <a:solidFill>
                      <a:srgbClr val="C00000"/>
                    </a:solidFill>
                    <a:sym typeface="Wingdings" pitchFamily="2" charset="2"/>
                  </a:rPr>
                  <a:t>n</a:t>
                </a:r>
                <a:r>
                  <a:rPr lang="en-US" sz="2400" baseline="30000" dirty="0" err="1">
                    <a:solidFill>
                      <a:srgbClr val="C00000"/>
                    </a:solidFill>
                    <a:sym typeface="Wingdings" pitchFamily="2" charset="2"/>
                  </a:rPr>
                  <a:t>k</a:t>
                </a:r>
                <a:endParaRPr lang="en-US" sz="2400" dirty="0">
                  <a:solidFill>
                    <a:srgbClr val="C00000"/>
                  </a:solidFill>
                  <a:sym typeface="Wingdings" pitchFamily="2" charset="2"/>
                </a:endParaRPr>
              </a:p>
              <a:p>
                <a:r>
                  <a:rPr lang="en-US" sz="2800" dirty="0">
                    <a:solidFill>
                      <a:srgbClr val="C00000"/>
                    </a:solidFill>
                  </a:rPr>
                  <a:t>k-permutations</a:t>
                </a:r>
                <a:r>
                  <a:rPr lang="en-US" sz="2800" dirty="0"/>
                  <a:t>: </a:t>
                </a:r>
                <a:r>
                  <a:rPr lang="en-US" sz="2800" dirty="0">
                    <a:sym typeface="Wingdings" pitchFamily="2" charset="2"/>
                  </a:rPr>
                  <a:t>How many length k sequences over alphabet of size n, </a:t>
                </a:r>
                <a:r>
                  <a:rPr lang="en-US" sz="2800" dirty="0">
                    <a:solidFill>
                      <a:srgbClr val="0070C0"/>
                    </a:solidFill>
                    <a:sym typeface="Wingdings" pitchFamily="2" charset="2"/>
                  </a:rPr>
                  <a:t>without repetition</a:t>
                </a:r>
                <a:r>
                  <a:rPr lang="en-US" sz="2800" dirty="0">
                    <a:sym typeface="Wingdings" pitchFamily="2" charset="2"/>
                  </a:rPr>
                  <a:t>? </a:t>
                </a:r>
              </a:p>
              <a:p>
                <a:pPr lvl="1"/>
                <a:r>
                  <a:rPr lang="en-US" sz="2400" dirty="0">
                    <a:sym typeface="Wingdings" pitchFamily="2" charset="2"/>
                  </a:rPr>
                  <a:t>Permutation  </a:t>
                </a:r>
                <a14:m>
                  <m:oMath xmlns:m="http://schemas.openxmlformats.org/officeDocument/2006/math">
                    <m:f>
                      <m:fPr>
                        <m:ctrlPr>
                          <a:rPr lang="en-US" sz="2400" b="0" i="1" smtClean="0">
                            <a:solidFill>
                              <a:srgbClr val="C00000"/>
                            </a:solidFill>
                            <a:latin typeface="Cambria Math" panose="02040503050406030204" pitchFamily="18" charset="0"/>
                            <a:sym typeface="Wingdings" pitchFamily="2" charset="2"/>
                          </a:rPr>
                        </m:ctrlPr>
                      </m:fPr>
                      <m:num>
                        <m:r>
                          <a:rPr lang="en-US" sz="2400" b="0" i="1" smtClean="0">
                            <a:solidFill>
                              <a:srgbClr val="C00000"/>
                            </a:solidFill>
                            <a:latin typeface="Cambria Math" panose="02040503050406030204" pitchFamily="18" charset="0"/>
                            <a:sym typeface="Wingdings" pitchFamily="2" charset="2"/>
                          </a:rPr>
                          <m:t>𝑛</m:t>
                        </m:r>
                        <m:r>
                          <a:rPr lang="en-US" sz="2400" b="0" i="1" smtClean="0">
                            <a:solidFill>
                              <a:srgbClr val="C00000"/>
                            </a:solidFill>
                            <a:latin typeface="Cambria Math" panose="02040503050406030204" pitchFamily="18" charset="0"/>
                            <a:sym typeface="Wingdings" pitchFamily="2" charset="2"/>
                          </a:rPr>
                          <m:t>!</m:t>
                        </m:r>
                      </m:num>
                      <m:den>
                        <m:d>
                          <m:dPr>
                            <m:ctrlPr>
                              <a:rPr lang="en-US" sz="2400" b="0" i="1" smtClean="0">
                                <a:solidFill>
                                  <a:srgbClr val="C00000"/>
                                </a:solidFill>
                                <a:latin typeface="Cambria Math" panose="02040503050406030204" pitchFamily="18" charset="0"/>
                                <a:sym typeface="Wingdings" pitchFamily="2" charset="2"/>
                              </a:rPr>
                            </m:ctrlPr>
                          </m:dPr>
                          <m:e>
                            <m:r>
                              <a:rPr lang="en-US" sz="2400" b="0" i="1" smtClean="0">
                                <a:solidFill>
                                  <a:srgbClr val="C00000"/>
                                </a:solidFill>
                                <a:latin typeface="Cambria Math" panose="02040503050406030204" pitchFamily="18" charset="0"/>
                                <a:sym typeface="Wingdings" pitchFamily="2" charset="2"/>
                              </a:rPr>
                              <m:t>𝑛</m:t>
                            </m:r>
                            <m:r>
                              <a:rPr lang="en-US" sz="2400" b="0" i="1" smtClean="0">
                                <a:solidFill>
                                  <a:srgbClr val="C00000"/>
                                </a:solidFill>
                                <a:latin typeface="Cambria Math" panose="02040503050406030204" pitchFamily="18" charset="0"/>
                                <a:sym typeface="Wingdings" pitchFamily="2" charset="2"/>
                              </a:rPr>
                              <m:t>−</m:t>
                            </m:r>
                            <m:r>
                              <a:rPr lang="en-US" sz="2400" b="0" i="1" smtClean="0">
                                <a:solidFill>
                                  <a:srgbClr val="C00000"/>
                                </a:solidFill>
                                <a:latin typeface="Cambria Math" panose="02040503050406030204" pitchFamily="18" charset="0"/>
                                <a:sym typeface="Wingdings" pitchFamily="2" charset="2"/>
                              </a:rPr>
                              <m:t>𝑘</m:t>
                            </m:r>
                          </m:e>
                        </m:d>
                        <m:r>
                          <a:rPr lang="en-US" sz="2400" b="0" i="1" smtClean="0">
                            <a:solidFill>
                              <a:srgbClr val="C00000"/>
                            </a:solidFill>
                            <a:latin typeface="Cambria Math" panose="02040503050406030204" pitchFamily="18" charset="0"/>
                            <a:sym typeface="Wingdings" pitchFamily="2" charset="2"/>
                          </a:rPr>
                          <m:t>!</m:t>
                        </m:r>
                      </m:den>
                    </m:f>
                  </m:oMath>
                </a14:m>
                <a:endParaRPr lang="en-US" sz="2400" dirty="0"/>
              </a:p>
              <a:p>
                <a:r>
                  <a:rPr lang="en-US" sz="2800" dirty="0">
                    <a:solidFill>
                      <a:srgbClr val="C00000"/>
                    </a:solidFill>
                  </a:rPr>
                  <a:t>k-combinations</a:t>
                </a:r>
                <a:r>
                  <a:rPr lang="en-US" sz="2800" dirty="0"/>
                  <a:t>: How many size k subsets of a set of n distinct elements (</a:t>
                </a:r>
                <a:r>
                  <a:rPr lang="en-US" sz="2800" dirty="0">
                    <a:solidFill>
                      <a:srgbClr val="0070C0"/>
                    </a:solidFill>
                  </a:rPr>
                  <a:t>without repetition and without order</a:t>
                </a:r>
                <a:r>
                  <a:rPr lang="en-US" sz="2800" dirty="0"/>
                  <a:t>)? </a:t>
                </a:r>
              </a:p>
              <a:p>
                <a:pPr lvl="1"/>
                <a:r>
                  <a:rPr lang="en-US" sz="2400" dirty="0"/>
                  <a:t>Combination </a:t>
                </a:r>
                <a:r>
                  <a:rPr lang="en-US" sz="2400" dirty="0">
                    <a:sym typeface="Wingdings" pitchFamily="2" charset="2"/>
                  </a:rPr>
                  <a:t> </a:t>
                </a:r>
                <a14:m>
                  <m:oMath xmlns:m="http://schemas.openxmlformats.org/officeDocument/2006/math">
                    <m:d>
                      <m:dPr>
                        <m:ctrlPr>
                          <a:rPr lang="en-US" sz="2400" i="1" smtClean="0">
                            <a:solidFill>
                              <a:srgbClr val="C00000"/>
                            </a:solidFill>
                            <a:latin typeface="Cambria Math" panose="02040503050406030204" pitchFamily="18" charset="0"/>
                            <a:sym typeface="Wingdings" pitchFamily="2" charset="2"/>
                          </a:rPr>
                        </m:ctrlPr>
                      </m:dPr>
                      <m:e>
                        <m:f>
                          <m:fPr>
                            <m:type m:val="noBar"/>
                            <m:ctrlPr>
                              <a:rPr lang="en-US" sz="2400" i="1" smtClean="0">
                                <a:solidFill>
                                  <a:srgbClr val="C00000"/>
                                </a:solidFill>
                                <a:latin typeface="Cambria Math" panose="02040503050406030204" pitchFamily="18" charset="0"/>
                                <a:sym typeface="Wingdings" pitchFamily="2" charset="2"/>
                              </a:rPr>
                            </m:ctrlPr>
                          </m:fPr>
                          <m:num>
                            <m:r>
                              <a:rPr lang="en-US" sz="2400" b="0" i="1" smtClean="0">
                                <a:solidFill>
                                  <a:srgbClr val="C00000"/>
                                </a:solidFill>
                                <a:latin typeface="Cambria Math" panose="02040503050406030204" pitchFamily="18" charset="0"/>
                                <a:sym typeface="Wingdings" pitchFamily="2" charset="2"/>
                              </a:rPr>
                              <m:t>𝑛</m:t>
                            </m:r>
                          </m:num>
                          <m:den>
                            <m:r>
                              <a:rPr lang="en-US" sz="2400" b="0" i="1" smtClean="0">
                                <a:solidFill>
                                  <a:srgbClr val="C00000"/>
                                </a:solidFill>
                                <a:latin typeface="Cambria Math" panose="02040503050406030204" pitchFamily="18" charset="0"/>
                                <a:sym typeface="Wingdings" pitchFamily="2" charset="2"/>
                              </a:rPr>
                              <m:t>𝑘</m:t>
                            </m:r>
                          </m:den>
                        </m:f>
                      </m:e>
                    </m:d>
                    <m:r>
                      <a:rPr lang="en-US" sz="2400" b="0" i="1" smtClean="0">
                        <a:solidFill>
                          <a:srgbClr val="C00000"/>
                        </a:solidFill>
                        <a:latin typeface="Cambria Math" panose="02040503050406030204" pitchFamily="18" charset="0"/>
                        <a:sym typeface="Wingdings" pitchFamily="2" charset="2"/>
                      </a:rPr>
                      <m:t>=</m:t>
                    </m:r>
                  </m:oMath>
                </a14:m>
                <a:r>
                  <a:rPr lang="en-US" sz="2400" dirty="0">
                    <a:solidFill>
                      <a:srgbClr val="C00000"/>
                    </a:solidFill>
                    <a:sym typeface="Wingdings" pitchFamily="2" charset="2"/>
                  </a:rPr>
                  <a:t> </a:t>
                </a:r>
                <a14:m>
                  <m:oMath xmlns:m="http://schemas.openxmlformats.org/officeDocument/2006/math">
                    <m:f>
                      <m:fPr>
                        <m:ctrlPr>
                          <a:rPr lang="en-US" sz="2400" i="1">
                            <a:solidFill>
                              <a:srgbClr val="C00000"/>
                            </a:solidFill>
                            <a:latin typeface="Cambria Math" panose="02040503050406030204" pitchFamily="18" charset="0"/>
                            <a:sym typeface="Wingdings" pitchFamily="2" charset="2"/>
                          </a:rPr>
                        </m:ctrlPr>
                      </m:fPr>
                      <m:num>
                        <m:r>
                          <a:rPr lang="en-US" sz="2400" i="1">
                            <a:solidFill>
                              <a:srgbClr val="C00000"/>
                            </a:solidFill>
                            <a:latin typeface="Cambria Math" panose="02040503050406030204" pitchFamily="18" charset="0"/>
                            <a:sym typeface="Wingdings" pitchFamily="2" charset="2"/>
                          </a:rPr>
                          <m:t>𝑛</m:t>
                        </m:r>
                        <m:r>
                          <a:rPr lang="en-US" sz="2400" i="1">
                            <a:solidFill>
                              <a:srgbClr val="C00000"/>
                            </a:solidFill>
                            <a:latin typeface="Cambria Math" panose="02040503050406030204" pitchFamily="18" charset="0"/>
                            <a:sym typeface="Wingdings" pitchFamily="2" charset="2"/>
                          </a:rPr>
                          <m:t>!</m:t>
                        </m:r>
                      </m:num>
                      <m:den>
                        <m:r>
                          <a:rPr lang="en-US" sz="2400" b="0" i="1" smtClean="0">
                            <a:solidFill>
                              <a:srgbClr val="C00000"/>
                            </a:solidFill>
                            <a:latin typeface="Cambria Math" panose="02040503050406030204" pitchFamily="18" charset="0"/>
                            <a:sym typeface="Wingdings" pitchFamily="2" charset="2"/>
                          </a:rPr>
                          <m:t>𝑘</m:t>
                        </m:r>
                        <m:r>
                          <a:rPr lang="en-US" sz="2400" b="0" i="1" smtClean="0">
                            <a:solidFill>
                              <a:srgbClr val="C00000"/>
                            </a:solidFill>
                            <a:latin typeface="Cambria Math" panose="02040503050406030204" pitchFamily="18" charset="0"/>
                            <a:sym typeface="Wingdings" pitchFamily="2" charset="2"/>
                          </a:rPr>
                          <m:t>!</m:t>
                        </m:r>
                        <m:d>
                          <m:dPr>
                            <m:ctrlPr>
                              <a:rPr lang="en-US" sz="2400" i="1">
                                <a:solidFill>
                                  <a:srgbClr val="C00000"/>
                                </a:solidFill>
                                <a:latin typeface="Cambria Math" panose="02040503050406030204" pitchFamily="18" charset="0"/>
                                <a:sym typeface="Wingdings" pitchFamily="2" charset="2"/>
                              </a:rPr>
                            </m:ctrlPr>
                          </m:dPr>
                          <m:e>
                            <m:r>
                              <a:rPr lang="en-US" sz="2400" i="1">
                                <a:solidFill>
                                  <a:srgbClr val="C00000"/>
                                </a:solidFill>
                                <a:latin typeface="Cambria Math" panose="02040503050406030204" pitchFamily="18" charset="0"/>
                                <a:sym typeface="Wingdings" pitchFamily="2" charset="2"/>
                              </a:rPr>
                              <m:t>𝑛</m:t>
                            </m:r>
                            <m:r>
                              <a:rPr lang="en-US" sz="2400" i="1">
                                <a:solidFill>
                                  <a:srgbClr val="C00000"/>
                                </a:solidFill>
                                <a:latin typeface="Cambria Math" panose="02040503050406030204" pitchFamily="18" charset="0"/>
                                <a:sym typeface="Wingdings" pitchFamily="2" charset="2"/>
                              </a:rPr>
                              <m:t>−</m:t>
                            </m:r>
                            <m:r>
                              <a:rPr lang="en-US" sz="2400" i="1">
                                <a:solidFill>
                                  <a:srgbClr val="C00000"/>
                                </a:solidFill>
                                <a:latin typeface="Cambria Math" panose="02040503050406030204" pitchFamily="18" charset="0"/>
                                <a:sym typeface="Wingdings" pitchFamily="2" charset="2"/>
                              </a:rPr>
                              <m:t>𝑘</m:t>
                            </m:r>
                          </m:e>
                        </m:d>
                        <m:r>
                          <a:rPr lang="en-US" sz="2400" i="1">
                            <a:solidFill>
                              <a:srgbClr val="C00000"/>
                            </a:solidFill>
                            <a:latin typeface="Cambria Math" panose="02040503050406030204" pitchFamily="18" charset="0"/>
                            <a:sym typeface="Wingdings" pitchFamily="2" charset="2"/>
                          </a:rPr>
                          <m:t>!</m:t>
                        </m:r>
                      </m:den>
                    </m:f>
                  </m:oMath>
                </a14:m>
                <a:endParaRPr lang="en-US" sz="2400" dirty="0"/>
              </a:p>
            </p:txBody>
          </p:sp>
        </mc:Choice>
        <mc:Fallback xmlns="">
          <p:sp>
            <p:nvSpPr>
              <p:cNvPr id="3" name="Content Placeholder 2">
                <a:extLst>
                  <a:ext uri="{FF2B5EF4-FFF2-40B4-BE49-F238E27FC236}">
                    <a16:creationId xmlns:a16="http://schemas.microsoft.com/office/drawing/2014/main" id="{5C06EEE7-F2B5-0E42-8176-8BF121B15B1E}"/>
                  </a:ext>
                </a:extLst>
              </p:cNvPr>
              <p:cNvSpPr>
                <a:spLocks noGrp="1" noRot="1" noChangeAspect="1" noMove="1" noResize="1" noEditPoints="1" noAdjustHandles="1" noChangeArrowheads="1" noChangeShapeType="1" noTextEdit="1"/>
              </p:cNvSpPr>
              <p:nvPr>
                <p:ph idx="1"/>
              </p:nvPr>
            </p:nvSpPr>
            <p:spPr>
              <a:xfrm>
                <a:off x="609600" y="1152940"/>
                <a:ext cx="10972800" cy="4949685"/>
              </a:xfrm>
              <a:blipFill>
                <a:blip r:embed="rId3"/>
                <a:stretch>
                  <a:fillRect l="-1040" t="-127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A09802-3834-4D45-87E8-F6032C853013}"/>
              </a:ext>
            </a:extLst>
          </p:cNvPr>
          <p:cNvSpPr>
            <a:spLocks noGrp="1"/>
          </p:cNvSpPr>
          <p:nvPr>
            <p:ph type="sldNum" sz="quarter" idx="12"/>
          </p:nvPr>
        </p:nvSpPr>
        <p:spPr/>
        <p:txBody>
          <a:bodyPr/>
          <a:lstStyle/>
          <a:p>
            <a:fld id="{39E65F0E-D8D0-8548-A870-8F1E432EFAAD}" type="slidenum">
              <a:rPr lang="en-US" smtClean="0"/>
              <a:pPr/>
              <a:t>9</a:t>
            </a:fld>
            <a:endParaRPr lang="en-US"/>
          </a:p>
        </p:txBody>
      </p:sp>
    </p:spTree>
    <p:extLst>
      <p:ext uri="{BB962C8B-B14F-4D97-AF65-F5344CB8AC3E}">
        <p14:creationId xmlns:p14="http://schemas.microsoft.com/office/powerpoint/2010/main" val="64545801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400" b="0" dirty="0" err="1" smtClean="0">
            <a:latin typeface="Candara" panose="020E0502030303020204" pitchFamily="34" charset="0"/>
            <a:ea typeface="Helvetica" charset="0"/>
            <a:cs typeface="Helvetica"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49D559B-BA8C-A84D-BC76-ABC63406B056}">
  <we:reference id="4b785c87-866c-4bad-85d8-5d1ae467ac9a" version="3.23.0.0" store="EXCatalog" storeType="EXCatalog"/>
  <we:alternateReferences>
    <we:reference id="WA104381909" version="3.23.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267348</TotalTime>
  <Words>5195</Words>
  <Application>Microsoft Macintosh PowerPoint</Application>
  <PresentationFormat>Widescreen</PresentationFormat>
  <Paragraphs>862</Paragraphs>
  <Slides>63</Slides>
  <Notes>54</Notes>
  <HiddenSlides>6</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Amatic SC</vt:lpstr>
      <vt:lpstr>Arial</vt:lpstr>
      <vt:lpstr>Calibri</vt:lpstr>
      <vt:lpstr>Cambria Math</vt:lpstr>
      <vt:lpstr>Candara</vt:lpstr>
      <vt:lpstr>Curlz MT</vt:lpstr>
      <vt:lpstr>Gill Sans MT Condensed</vt:lpstr>
      <vt:lpstr>Helvetica</vt:lpstr>
      <vt:lpstr>Segoe UI Semilight</vt:lpstr>
      <vt:lpstr>Source Code Pro</vt:lpstr>
      <vt:lpstr>Times New Roman</vt:lpstr>
      <vt:lpstr>Wingdings</vt:lpstr>
      <vt:lpstr>Custom Design</vt:lpstr>
      <vt:lpstr>More Counting</vt:lpstr>
      <vt:lpstr>Questions, etc.</vt:lpstr>
      <vt:lpstr>Quick Recap</vt:lpstr>
      <vt:lpstr>Number of Subsets – Not the same as k-permutations. </vt:lpstr>
      <vt:lpstr>How to count number of 5 element subsets of {A,B,…,Z}?</vt:lpstr>
      <vt:lpstr>Number of Subsets of size 5 from alphabet of 26</vt:lpstr>
      <vt:lpstr>Count the number of unordered subsets of size k chosen from a set of n distinct elements.</vt:lpstr>
      <vt:lpstr>Number of Subsets  -- don’t care about order</vt:lpstr>
      <vt:lpstr>Summary so far</vt:lpstr>
      <vt:lpstr>Assigning Books</vt:lpstr>
      <vt:lpstr>Assigning Books – first try</vt:lpstr>
      <vt:lpstr>Assigning Books (first try): correct, overcount or undercount?</vt:lpstr>
      <vt:lpstr>Assigning Books – second try</vt:lpstr>
      <vt:lpstr>Assigning books – second try, in words.</vt:lpstr>
      <vt:lpstr>Lesson: Representation of what we are counting is very important!</vt:lpstr>
      <vt:lpstr>Counting Paths</vt:lpstr>
      <vt:lpstr>Counting Paths - possible answers?</vt:lpstr>
      <vt:lpstr>Counting Paths - answers?</vt:lpstr>
      <vt:lpstr>Symmetry in binomial coefficients</vt:lpstr>
      <vt:lpstr>Symmetry in binomial coefficients – first proof </vt:lpstr>
      <vt:lpstr>Symmetry in binomial coefficients – a more intuitive proof</vt:lpstr>
      <vt:lpstr>Symmetry in binomial coefficients – summary of combinatorial proof</vt:lpstr>
      <vt:lpstr>Counting Paths – with stop at Starbucks</vt:lpstr>
      <vt:lpstr>Counting Paths with stop at Starbucks -- possible answers</vt:lpstr>
      <vt:lpstr>Counting Paths with stop at Starbucks -- answers</vt:lpstr>
      <vt:lpstr> Agenda (part 2)</vt:lpstr>
      <vt:lpstr>Binomial Theorem: Idea</vt:lpstr>
      <vt:lpstr>Binomial Theorem: Let’s figure out one coefficient</vt:lpstr>
      <vt:lpstr>Binomial Theorem: Another example coefficient</vt:lpstr>
      <vt:lpstr>Binomial Theorem: coefficients of C(n,k)</vt:lpstr>
      <vt:lpstr>Binomial Theorem</vt:lpstr>
      <vt:lpstr>Binomial Theorem – a corollary</vt:lpstr>
      <vt:lpstr> Agenda (part 3)</vt:lpstr>
      <vt:lpstr>Permutations of word MATH</vt:lpstr>
      <vt:lpstr>Permutations of word MATH (answer)</vt:lpstr>
      <vt:lpstr>Permutations of word MUUMUU</vt:lpstr>
      <vt:lpstr>Example 2 – Word Permutations</vt:lpstr>
      <vt:lpstr>Example 2 – Word Permutations (another way to count)</vt:lpstr>
      <vt:lpstr>Example 3 – Word Permutations</vt:lpstr>
      <vt:lpstr>Example 3 – Word Permutations (answer)</vt:lpstr>
      <vt:lpstr>Multinomial coefficients</vt:lpstr>
      <vt:lpstr>Example 3 – Word Permutations (apply multinomial coefficients)</vt:lpstr>
      <vt:lpstr> Agenda (part 4)</vt:lpstr>
      <vt:lpstr>Recap Disjoint Sets</vt:lpstr>
      <vt:lpstr>Inclusion-Exclusion</vt:lpstr>
      <vt:lpstr>Inclusion-Exclusion (3 sets)</vt:lpstr>
      <vt:lpstr>Inclusion-Exclusion (3 sets) – example 1</vt:lpstr>
      <vt:lpstr>Inclusion-Exclusion (3 sets) – example 2</vt:lpstr>
      <vt:lpstr>Inclusion-Exclusion (3 sets) – example 3</vt:lpstr>
      <vt:lpstr>Inclusion-Exclusion (formulae)</vt:lpstr>
      <vt:lpstr> Agenda (Part 5)</vt:lpstr>
      <vt:lpstr>Combinatorial proof:      Show that M = N</vt:lpstr>
      <vt:lpstr>Binomial Coefficient – Many interesting and useful properties</vt:lpstr>
      <vt:lpstr>Pascal’s Identities (Fact 2)</vt:lpstr>
      <vt:lpstr>Fact 2 – Binomial Identity</vt:lpstr>
      <vt:lpstr>Fact 2 – Binomial Identity - example</vt:lpstr>
      <vt:lpstr>Fact 2 – Binomial Identity - proof</vt:lpstr>
      <vt:lpstr>Fact 2 – Binomial Identity – combinatorial proof</vt:lpstr>
      <vt:lpstr>Fact 2 – Binomial Identity – combinatorial proof</vt:lpstr>
      <vt:lpstr>Fact 2 – Binomial Identity – combinatorial proof…</vt:lpstr>
      <vt:lpstr>Fact 2 – Binomial Identity – sizes of subsets</vt:lpstr>
      <vt:lpstr>Pascal’s triangle</vt:lpstr>
      <vt:lpstr>Summary: combinatorial vs algebraic arguments</vt:lpstr>
    </vt:vector>
  </TitlesOfParts>
  <Company>UC Santa Barbara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a Block Cipher</dc:title>
  <dc:creator>Stefano Tessaro</dc:creator>
  <cp:lastModifiedBy>Anna Karlin</cp:lastModifiedBy>
  <cp:revision>5896</cp:revision>
  <cp:lastPrinted>2024-01-05T20:57:24Z</cp:lastPrinted>
  <dcterms:created xsi:type="dcterms:W3CDTF">2015-04-17T01:19:23Z</dcterms:created>
  <dcterms:modified xsi:type="dcterms:W3CDTF">2026-04-01T17:30:07Z</dcterms:modified>
</cp:coreProperties>
</file>