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1572" r:id="rId3"/>
    <p:sldId id="1577" r:id="rId4"/>
    <p:sldId id="1520" r:id="rId5"/>
    <p:sldId id="1461" r:id="rId6"/>
    <p:sldId id="1396" r:id="rId7"/>
    <p:sldId id="1568" r:id="rId8"/>
    <p:sldId id="1546" r:id="rId9"/>
    <p:sldId id="1547" r:id="rId10"/>
    <p:sldId id="1569" r:id="rId11"/>
    <p:sldId id="1446" r:id="rId12"/>
    <p:sldId id="1551" r:id="rId13"/>
    <p:sldId id="299" r:id="rId14"/>
    <p:sldId id="1453" r:id="rId15"/>
    <p:sldId id="1576" r:id="rId16"/>
    <p:sldId id="1436" r:id="rId17"/>
    <p:sldId id="1438" r:id="rId18"/>
    <p:sldId id="1480" r:id="rId19"/>
    <p:sldId id="1439" r:id="rId20"/>
    <p:sldId id="1440" r:id="rId21"/>
    <p:sldId id="1441" r:id="rId22"/>
    <p:sldId id="1481" r:id="rId23"/>
    <p:sldId id="1442" r:id="rId24"/>
    <p:sldId id="1443" r:id="rId25"/>
    <p:sldId id="1573" r:id="rId26"/>
    <p:sldId id="1574" r:id="rId27"/>
    <p:sldId id="312" r:id="rId28"/>
    <p:sldId id="1457" r:id="rId29"/>
    <p:sldId id="386" r:id="rId30"/>
    <p:sldId id="1458" r:id="rId31"/>
    <p:sldId id="389" r:id="rId32"/>
    <p:sldId id="1578" r:id="rId33"/>
    <p:sldId id="1579" r:id="rId34"/>
    <p:sldId id="402" r:id="rId35"/>
    <p:sldId id="391" r:id="rId36"/>
    <p:sldId id="1580" r:id="rId37"/>
    <p:sldId id="1557" r:id="rId38"/>
    <p:sldId id="1459" r:id="rId39"/>
    <p:sldId id="1464" r:id="rId40"/>
    <p:sldId id="1463" r:id="rId41"/>
    <p:sldId id="1575" r:id="rId42"/>
    <p:sldId id="157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36A18"/>
    <a:srgbClr val="F2DCDB"/>
    <a:srgbClr val="EEE9D3"/>
    <a:srgbClr val="008F21"/>
    <a:srgbClr val="FEE9E8"/>
    <a:srgbClr val="6DB12E"/>
    <a:srgbClr val="FFFDA2"/>
    <a:srgbClr val="F6F4E9"/>
    <a:srgbClr val="FFF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1" autoAdjust="0"/>
    <p:restoredTop sz="75548" autoAdjust="0"/>
  </p:normalViewPr>
  <p:slideViewPr>
    <p:cSldViewPr snapToGrid="0" snapToObjects="1">
      <p:cViewPr varScale="1">
        <p:scale>
          <a:sx n="94" d="100"/>
          <a:sy n="94" d="100"/>
        </p:scale>
        <p:origin x="1024" y="192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5/10/26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5/10/26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2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5FF3-3589-FF6C-E594-ACBAB2C37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4BC19-B9BF-6342-E2D1-CDE3E19CA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E11F3-9DEB-0795-C944-F80C210F1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say about </a:t>
            </a:r>
            <a:r>
              <a:rPr lang="en-US" dirty="0" err="1"/>
              <a:t>Pr</a:t>
            </a:r>
            <a:r>
              <a:rPr lang="en-US" dirty="0"/>
              <a:t>(X=</a:t>
            </a:r>
            <a:r>
              <a:rPr lang="en-US" dirty="0" err="1"/>
              <a:t>x|Y</a:t>
            </a:r>
            <a:r>
              <a:rPr lang="en-US" dirty="0"/>
              <a:t>=y)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2143-4C88-FCD0-1170-0421A529E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D91A-AE77-3ECF-6D65-606D7EC56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4C964-82BA-F9B5-EC43-DD1DF04FC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33BC6-54D8-D6EA-D60B-6BD3A523C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42ED5-6E4B-35DA-3D92-2B7D9CF36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1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&amp;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latin typeface="Cambria Math" panose="02040503050406030204" pitchFamily="18" charset="0"/>
                  </a:rPr>
                  <a:t>∫_𝑐^𝑑▒∫_𝑎^𝑏▒〖𝑓_(𝑋,𝑌) (𝑥,𝑦)𝑑𝑥𝑑𝑦=𝑃{𝑎≤𝑋≤𝑏  &amp;  𝑐≤𝑌≤𝑑}〗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say about </a:t>
            </a:r>
            <a:r>
              <a:rPr lang="en-US" dirty="0" err="1"/>
              <a:t>Pr</a:t>
            </a:r>
            <a:r>
              <a:rPr lang="en-US" dirty="0"/>
              <a:t>(X=</a:t>
            </a:r>
            <a:r>
              <a:rPr lang="en-US" dirty="0" err="1"/>
              <a:t>x|Y</a:t>
            </a:r>
            <a:r>
              <a:rPr lang="en-US" dirty="0"/>
              <a:t>=y)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5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2ba71df89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2ba71df89_0_6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14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3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2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9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4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3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5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4797AC61-0662-734D-A4C3-1E12482E0C63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C8E8641-7504-9A4B-9B04-009CFFF00276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97E42D-8072-634F-AF4F-7F243383F128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98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5CC00C3-6E40-044A-9BCF-155200CC00AB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3EC5E9-BDCE-6643-AC11-679A138AE7BE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71DE9-046A-0A45-BC23-5F09D87212F5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DC311-B68C-D146-B88F-46A0AED9D169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90895C5-1E19-AD49-B8F5-B63451F2AB8B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69F4B24-6EBE-0649-8504-7CBAF2E1CEC9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A44A823-1ADE-1943-9538-89AD61A97076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C43B1C-86BE-2E41-BF25-D0C08A6C1C5E}" type="datetime1">
              <a:rPr lang="en-US" smtClean="0"/>
              <a:t>5/10/26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1.png"/><Relationship Id="rId7" Type="http://schemas.openxmlformats.org/officeDocument/2006/relationships/image" Target="../media/image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21.png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5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uw.edu/?id=2099#!ct/94059,105535?m/973192?s/Johnson" TargetMode="External"/><Relationship Id="rId2" Type="http://schemas.openxmlformats.org/officeDocument/2006/relationships/hyperlink" Target="https://map.uw.edu/?id=2099#!m/973201?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2.png"/><Relationship Id="rId3" Type="http://schemas.openxmlformats.org/officeDocument/2006/relationships/image" Target="../media/image12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800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1.png"/><Relationship Id="rId7" Type="http://schemas.openxmlformats.org/officeDocument/2006/relationships/image" Target="../media/image3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60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10.png"/><Relationship Id="rId4" Type="http://schemas.openxmlformats.org/officeDocument/2006/relationships/image" Target="../media/image7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10.png"/><Relationship Id="rId7" Type="http://schemas.openxmlformats.org/officeDocument/2006/relationships/image" Target="../media/image8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or </a:t>
            </a:r>
            <a:r>
              <a:rPr lang="en-US" sz="2800" b="1" dirty="0"/>
              <a:t>21</a:t>
            </a:r>
            <a:r>
              <a:rPr lang="en-US" sz="2800" dirty="0"/>
              <a:t> heads?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09601" y="2260943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271042" y="1972201"/>
                <a:ext cx="7649915" cy="906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20,21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 0.2448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2" y="1972201"/>
                <a:ext cx="7649915" cy="906082"/>
              </a:xfrm>
              <a:prstGeom prst="rect">
                <a:avLst/>
              </a:prstGeom>
              <a:blipFill>
                <a:blip r:embed="rId2"/>
                <a:stretch>
                  <a:fillRect l="-498" r="-49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8849713" y="2325201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09600" y="30895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3784232"/>
                <a:ext cx="935544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19.5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≤21.5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19.5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784232"/>
                <a:ext cx="9355446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/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≤0.47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blipFill>
                <a:blip r:embed="rId4"/>
                <a:stretch>
                  <a:fillRect l="-267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/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0.47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≈0.2452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772A16A-EBC8-9A4B-8D04-87E995D87078}"/>
              </a:ext>
            </a:extLst>
          </p:cNvPr>
          <p:cNvSpPr/>
          <p:nvPr/>
        </p:nvSpPr>
        <p:spPr>
          <a:xfrm>
            <a:off x="9008939" y="5921020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16027-AEF9-964A-B879-43ACB4707758}"/>
              </a:ext>
            </a:extLst>
          </p:cNvPr>
          <p:cNvSpPr txBox="1"/>
          <p:nvPr/>
        </p:nvSpPr>
        <p:spPr>
          <a:xfrm>
            <a:off x="10424704" y="5325602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875B1-F366-3541-BC49-AB834E9B90D8}"/>
                  </a:ext>
                </a:extLst>
              </p:cNvPr>
              <p:cNvSpPr txBox="1"/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# heads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875B1-F366-3541-BC49-AB834E9B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blipFill>
                <a:blip r:embed="rId6"/>
                <a:stretch>
                  <a:fillRect l="-115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4FC0FD-026E-EA44-8DB6-CD17BA949F5D}"/>
                  </a:ext>
                </a:extLst>
              </p:cNvPr>
              <p:cNvSpPr/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4FC0FD-026E-EA44-8DB6-CD17BA949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4C6B29-44EC-8C48-BDC0-6885C1C32309}"/>
                  </a:ext>
                </a:extLst>
              </p:cNvPr>
              <p:cNvSpPr/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=0.25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4C6B29-44EC-8C48-BDC0-6885C1C32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64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heads?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09600" y="2563001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≈0.1254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blipFill>
                <a:blip r:embed="rId2"/>
                <a:stretch>
                  <a:fillRect l="-937" r="-11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6599751" y="2626196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09600" y="396761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3779840"/>
                <a:ext cx="935544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19.5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≤20.5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19.5−20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20.5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779840"/>
                <a:ext cx="9355446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2C9DF-7E68-0B43-B0EC-2ED0242CC306}"/>
                  </a:ext>
                </a:extLst>
              </p:cNvPr>
              <p:cNvSpPr txBox="1"/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≤0.16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2C9DF-7E68-0B43-B0EC-2ED0242CC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blipFill>
                <a:blip r:embed="rId4"/>
                <a:stretch>
                  <a:fillRect l="-267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781D9-E2A9-8342-8A80-7E729FB2FDDD}"/>
                  </a:ext>
                </a:extLst>
              </p:cNvPr>
              <p:cNvSpPr txBox="1"/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0.16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≈0.1272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781D9-E2A9-8342-8A80-7E729FB2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79028E6-8E34-C14A-A82F-310B4DE6C4D4}"/>
              </a:ext>
            </a:extLst>
          </p:cNvPr>
          <p:cNvSpPr/>
          <p:nvPr/>
        </p:nvSpPr>
        <p:spPr>
          <a:xfrm>
            <a:off x="9008939" y="5921020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3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CLT and Polling</a:t>
            </a:r>
          </a:p>
          <a:p>
            <a:r>
              <a:rPr lang="en-US" dirty="0">
                <a:solidFill>
                  <a:schemeClr val="tx2"/>
                </a:solidFill>
              </a:rPr>
              <a:t>Joint Distributions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Cartesian Products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Joint PMFs and Joint Range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Marginal Distribution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Analogues for continuous distributions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LOTUS for joint </a:t>
            </a:r>
            <a:r>
              <a:rPr lang="en-US" dirty="0" err="1">
                <a:solidFill>
                  <a:schemeClr val="tx2"/>
                </a:solidFill>
              </a:rPr>
              <a:t>distns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5924659" y="2179891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 Discrete to Continuous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+mj-lt"/>
                            </a:rPr>
                            <a:t>PMF/PDF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CDF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≤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Normalization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Expectation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65090"/>
                  </p:ext>
                </p:extLst>
              </p:nvPr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PMF/PDF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27059" r="-115977" b="-6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27059" r="-247" b="-65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CDF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04324" r="-115977" b="-2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04324" r="-247" b="-2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Normalization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204324" r="-115977" b="-1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204324" r="-247" b="-1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6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Expectation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304324" r="-115977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304324" r="-24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425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joint distributions?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all of its user’s ratings for different movies, and any</a:t>
            </a:r>
            <a:br>
              <a:rPr lang="en-US" sz="2800" dirty="0"/>
            </a:br>
            <a:r>
              <a:rPr lang="en-US" sz="2800" dirty="0"/>
              <a:t>preferences you have expressed, Netflix wants to recommend a new movie for you.</a:t>
            </a:r>
          </a:p>
          <a:p>
            <a:pPr lvl="6"/>
            <a:endParaRPr lang="en-US" sz="1600" dirty="0"/>
          </a:p>
          <a:p>
            <a:r>
              <a:rPr lang="en-US" sz="2800" dirty="0"/>
              <a:t>Given a large amount of medical data correlating symptoms and personal history with diseases, predict what is ailing a person with a particular medical history and set of symptoms.</a:t>
            </a:r>
          </a:p>
          <a:p>
            <a:pPr lvl="3"/>
            <a:endParaRPr lang="en-US" sz="1600" dirty="0"/>
          </a:p>
          <a:p>
            <a:r>
              <a:rPr lang="en-US" sz="2800" dirty="0"/>
              <a:t>Given current traffic, pedestrian locations, weather, lights, etc. decide whether a self-driving car should slow down or come to a stop</a:t>
            </a:r>
          </a:p>
        </p:txBody>
      </p:sp>
    </p:spTree>
    <p:extLst>
      <p:ext uri="{BB962C8B-B14F-4D97-AF65-F5344CB8AC3E}">
        <p14:creationId xmlns:p14="http://schemas.microsoft.com/office/powerpoint/2010/main" val="133055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AC7-6230-D3A8-5A18-D0B74C7E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distributed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C39CBC-7406-920F-41C4-3F7FCD9A2B9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7411" y="4515623"/>
                <a:ext cx="11360800" cy="4453600"/>
              </a:xfrm>
            </p:spPr>
            <p:txBody>
              <a:bodyPr/>
              <a:lstStyle/>
              <a:p>
                <a:pPr marL="1523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blood pressure </a:t>
                </a:r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temperature </a:t>
                </a:r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blood glucose </a:t>
                </a:r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kidney function</a:t>
                </a:r>
                <a:endParaRPr lang="en-US" sz="32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52396" indent="0">
                  <a:buNone/>
                </a:pPr>
                <a:endParaRPr lang="en-US" sz="32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C39CBC-7406-920F-41C4-3F7FCD9A2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7411" y="4515623"/>
                <a:ext cx="11360800" cy="4453600"/>
              </a:xfrm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67878-5BFF-045C-79ED-3F16F2E08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8F09414-2607-3EE5-6D82-36C0070239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7873" y="1798820"/>
              <a:ext cx="10074082" cy="259041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37041">
                      <a:extLst>
                        <a:ext uri="{9D8B030D-6E8A-4147-A177-3AD203B41FA5}">
                          <a16:colId xmlns:a16="http://schemas.microsoft.com/office/drawing/2014/main" val="3646591515"/>
                        </a:ext>
                      </a:extLst>
                    </a:gridCol>
                    <a:gridCol w="5037041">
                      <a:extLst>
                        <a:ext uri="{9D8B030D-6E8A-4147-A177-3AD203B41FA5}">
                          <a16:colId xmlns:a16="http://schemas.microsoft.com/office/drawing/2014/main" val="4124957417"/>
                        </a:ext>
                      </a:extLst>
                    </a:gridCol>
                  </a:tblGrid>
                  <a:tr h="7616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1488937"/>
                      </a:ext>
                    </a:extLst>
                  </a:tr>
                  <a:tr h="386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Grade on exam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Amount of sleep the night before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584434"/>
                      </a:ext>
                    </a:extLst>
                  </a:tr>
                  <a:tr h="386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Performance of Microsoft stock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Performance of Amazon stock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88816"/>
                      </a:ext>
                    </a:extLst>
                  </a:tr>
                  <a:tr h="386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Grade of person A on exam in 312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Grade of person B on exam in 332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2112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Number of job interviews to get a job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State of the economy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011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8F09414-2607-3EE5-6D82-36C007023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699805"/>
                  </p:ext>
                </p:extLst>
              </p:nvPr>
            </p:nvGraphicFramePr>
            <p:xfrm>
              <a:off x="697873" y="1798820"/>
              <a:ext cx="10074082" cy="259041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037041">
                      <a:extLst>
                        <a:ext uri="{9D8B030D-6E8A-4147-A177-3AD203B41FA5}">
                          <a16:colId xmlns:a16="http://schemas.microsoft.com/office/drawing/2014/main" val="3646591515"/>
                        </a:ext>
                      </a:extLst>
                    </a:gridCol>
                    <a:gridCol w="5037041">
                      <a:extLst>
                        <a:ext uri="{9D8B030D-6E8A-4147-A177-3AD203B41FA5}">
                          <a16:colId xmlns:a16="http://schemas.microsoft.com/office/drawing/2014/main" val="4124957417"/>
                        </a:ext>
                      </a:extLst>
                    </a:gridCol>
                  </a:tblGrid>
                  <a:tr h="761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00251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2" r="-504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14889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Grade on exam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Amount of sleep the night before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5844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Performance of Microsoft stock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Performance of Amazon stock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888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Grade of person A on exam in 312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Grade of person B on exam in 332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2112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Number of job interviews to get a job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State of the economy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0114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091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3FB-D9CE-7141-8149-052D1D3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</a:t>
            </a:r>
            <a:r>
              <a:rPr lang="en-US" dirty="0"/>
              <a:t> Cartesian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1840504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be sets.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Cartesian product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denoted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1840504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319337"/>
                <a:ext cx="10972800" cy="1231106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Example.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4, 5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1, 4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3, 4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(3,5)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319337"/>
                <a:ext cx="10972800" cy="1231106"/>
              </a:xfrm>
              <a:blipFill>
                <a:blip r:embed="rId4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BF4802-F4FF-4ED5-B0D0-BD8BDCE727ED}"/>
                  </a:ext>
                </a:extLst>
              </p:cNvPr>
              <p:cNvSpPr txBox="1"/>
              <p:nvPr/>
            </p:nvSpPr>
            <p:spPr>
              <a:xfrm>
                <a:off x="609600" y="5173883"/>
                <a:ext cx="109728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are finite sets,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</a:t>
                </a:r>
              </a:p>
              <a:p>
                <a:pPr algn="l"/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sets don’t need to be finit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e!  You can have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(often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BF4802-F4FF-4ED5-B0D0-BD8BDCE7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73883"/>
                <a:ext cx="10972800" cy="1231940"/>
              </a:xfrm>
              <a:prstGeom prst="rect">
                <a:avLst/>
              </a:prstGeom>
              <a:blipFill>
                <a:blip r:embed="rId5"/>
                <a:stretch>
                  <a:fillRect l="-833"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58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PMFs and Joint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186320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discrete random variables.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Joint PMF 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1863202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0C6F931-F786-42EC-8DBB-9D6A66779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297219"/>
                <a:ext cx="10972799" cy="1492524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joint range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800" dirty="0"/>
                  <a:t> is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0C6F931-F786-42EC-8DBB-9D6A667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297219"/>
                <a:ext cx="10972799" cy="1492524"/>
              </a:xfrm>
              <a:prstGeom prst="rect">
                <a:avLst/>
              </a:prstGeom>
              <a:blipFill>
                <a:blip r:embed="rId4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5D9735-3E0A-44A1-8F87-65D8D8A5C370}"/>
                  </a:ext>
                </a:extLst>
              </p:cNvPr>
              <p:cNvSpPr txBox="1"/>
              <p:nvPr/>
            </p:nvSpPr>
            <p:spPr>
              <a:xfrm>
                <a:off x="609600" y="5026727"/>
                <a:ext cx="10972800" cy="142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5D9735-3E0A-44A1-8F87-65D8D8A5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6727"/>
                <a:ext cx="10972800" cy="1428404"/>
              </a:xfrm>
              <a:prstGeom prst="rect">
                <a:avLst/>
              </a:prstGeom>
              <a:blipFill>
                <a:blip r:embed="rId5"/>
                <a:stretch>
                  <a:fillRect l="-833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0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2254-9A75-4118-8A5A-71F23899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Weird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I roll two fair 4-sided die independently.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value of the first die,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value of the second die.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 this problem, the joint PMF is if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1/16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prstClr val="black"/>
                                </a:solidFill>
                              </a:rPr>
                              <m:t>     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prstClr val="black"/>
                                </a:solidFill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</a:rPr>
                              <m:t>otherwise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prstClr val="black"/>
                                </a:solidFill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and the joint range is (since all combinations have non-zero probability)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oogle Shape;129;p11">
            <a:extLst>
              <a:ext uri="{FF2B5EF4-FFF2-40B4-BE49-F238E27FC236}">
                <a16:creationId xmlns:a16="http://schemas.microsoft.com/office/drawing/2014/main" id="{6EADD66A-152B-44D4-8592-02E7BC1398E5}"/>
              </a:ext>
            </a:extLst>
          </p:cNvPr>
          <p:cNvGraphicFramePr/>
          <p:nvPr/>
        </p:nvGraphicFramePr>
        <p:xfrm>
          <a:off x="7824333" y="2308597"/>
          <a:ext cx="4284250" cy="281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X\Y</a:t>
                      </a:r>
                      <a:endParaRPr sz="14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8DCC3D42-1557-490C-A509-949EDB13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49" y="136524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B81BCDB4-4A41-4A6A-8934-EFF2B005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1275">
            <a:off x="9471333" y="276672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2254-9A75-4118-8A5A-71F23899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Weirder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I roll two fair 4-sided die independently.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value of the first die,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value of the second die.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8DCC3D42-1557-490C-A509-949EDB13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49" y="136524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B81BCDB4-4A41-4A6A-8934-EFF2B005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1275">
            <a:off x="9471333" y="276672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0165D3-3E18-4E38-B015-E5F85642B77D}"/>
                  </a:ext>
                </a:extLst>
              </p:cNvPr>
              <p:cNvSpPr txBox="1"/>
              <p:nvPr/>
            </p:nvSpPr>
            <p:spPr>
              <a:xfrm>
                <a:off x="494145" y="4493696"/>
                <a:ext cx="5818909" cy="4778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0165D3-3E18-4E38-B015-E5F85642B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5" y="4493696"/>
                <a:ext cx="5818909" cy="477888"/>
              </a:xfrm>
              <a:prstGeom prst="rect">
                <a:avLst/>
              </a:prstGeom>
              <a:blipFill>
                <a:blip r:embed="rId5"/>
                <a:stretch>
                  <a:fillRect l="-1522" t="-7500" b="-225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oogle Shape;129;p11">
            <a:extLst>
              <a:ext uri="{FF2B5EF4-FFF2-40B4-BE49-F238E27FC236}">
                <a16:creationId xmlns:a16="http://schemas.microsoft.com/office/drawing/2014/main" id="{6EADD66A-152B-44D4-8592-02E7BC1398E5}"/>
              </a:ext>
            </a:extLst>
          </p:cNvPr>
          <p:cNvGraphicFramePr/>
          <p:nvPr/>
        </p:nvGraphicFramePr>
        <p:xfrm>
          <a:off x="7824333" y="3963357"/>
          <a:ext cx="4284250" cy="281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U\W</a:t>
                      </a:r>
                      <a:endParaRPr sz="14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31823-DB6C-7004-93E5-098E1A5A7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87BF-A1CD-2073-AF45-E4483E91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34CC-0C7A-A58D-0C35-732740979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midterm exam will be on Thursday May 14th starting at 6 PM. We will be split between two classrooms.</a:t>
            </a:r>
          </a:p>
          <a:p>
            <a:pPr lvl="1"/>
            <a:r>
              <a:rPr lang="en-US" b="1" dirty="0">
                <a:hlinkClick r:id="rId2"/>
              </a:rPr>
              <a:t>Bagley 131</a:t>
            </a:r>
            <a:r>
              <a:rPr lang="en-US" b="1" dirty="0"/>
              <a:t> - if your last name starts with the letters A-P</a:t>
            </a:r>
            <a:endParaRPr lang="en-US" dirty="0"/>
          </a:p>
          <a:p>
            <a:pPr lvl="1"/>
            <a:r>
              <a:rPr lang="en-US" b="1" dirty="0">
                <a:hlinkClick r:id="rId3"/>
              </a:rPr>
              <a:t>John 102</a:t>
            </a:r>
            <a:r>
              <a:rPr lang="en-US" b="1" dirty="0"/>
              <a:t> - if your last name starts with the letters Q-Z</a:t>
            </a:r>
            <a:endParaRPr lang="en-US" dirty="0"/>
          </a:p>
          <a:p>
            <a:r>
              <a:rPr lang="en-US" dirty="0"/>
              <a:t>You </a:t>
            </a:r>
            <a:r>
              <a:rPr lang="en-US" b="1" dirty="0"/>
              <a:t>must</a:t>
            </a:r>
            <a:r>
              <a:rPr lang="en-US" dirty="0"/>
              <a:t> bring a photo ID with you to the exam. </a:t>
            </a:r>
          </a:p>
          <a:p>
            <a:r>
              <a:rPr lang="en-US" dirty="0"/>
              <a:t>Aim to be there by 5:50pm</a:t>
            </a:r>
          </a:p>
          <a:p>
            <a:r>
              <a:rPr lang="en-US" dirty="0"/>
              <a:t>More info on webpage about exams</a:t>
            </a:r>
          </a:p>
          <a:p>
            <a:endParaRPr lang="en-US" dirty="0"/>
          </a:p>
          <a:p>
            <a:r>
              <a:rPr lang="en-US" dirty="0"/>
              <a:t>Wednesday in class - review</a:t>
            </a:r>
          </a:p>
        </p:txBody>
      </p:sp>
    </p:spTree>
    <p:extLst>
      <p:ext uri="{BB962C8B-B14F-4D97-AF65-F5344CB8AC3E}">
        <p14:creationId xmlns:p14="http://schemas.microsoft.com/office/powerpoint/2010/main" val="312053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2254-9A75-4118-8A5A-71F23899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Weirder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I roll two fair 4-sided die independently.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value of the first die,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value of the second die.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joint PMF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is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2/16 </m:t>
                              </m:r>
                              <m:r>
                                <m:rPr>
                                  <m:nor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dirty="0">
                                  <a:solidFill>
                                    <a:prstClr val="black"/>
                                  </a:solidFill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1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dirty="0"/>
                                <m:t>where</m:t>
                              </m:r>
                              <m:r>
                                <m:rPr>
                                  <m:nor/>
                                </m:rPr>
                                <a:rPr lang="en-US" sz="2100" b="0" i="0" dirty="0" smtClean="0"/>
                                <m:t> 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1/16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100" dirty="0">
                                  <a:solidFill>
                                    <a:prstClr val="black"/>
                                  </a:solidFill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1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dirty="0"/>
                                <m:t>where</m:t>
                              </m:r>
                              <m:r>
                                <m:rPr>
                                  <m:nor/>
                                </m:rPr>
                                <a:rPr lang="en-US" sz="2100" b="0" i="0" dirty="0" smtClean="0"/>
                                <m:t> </m:t>
                              </m:r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dirty="0">
                                  <a:solidFill>
                                    <a:prstClr val="black"/>
                                  </a:solidFill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100" b="0" i="0" dirty="0" smtClean="0">
                                  <a:solidFill>
                                    <a:prstClr val="black"/>
                                  </a:solidFill>
                                </a:rPr>
                                <m:t>       </m:t>
                              </m:r>
                              <m:r>
                                <a:rPr lang="en-US" sz="21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oogle Shape;129;p11">
            <a:extLst>
              <a:ext uri="{FF2B5EF4-FFF2-40B4-BE49-F238E27FC236}">
                <a16:creationId xmlns:a16="http://schemas.microsoft.com/office/drawing/2014/main" id="{6EADD66A-152B-44D4-8592-02E7BC1398E5}"/>
              </a:ext>
            </a:extLst>
          </p:cNvPr>
          <p:cNvGraphicFramePr/>
          <p:nvPr/>
        </p:nvGraphicFramePr>
        <p:xfrm>
          <a:off x="7824333" y="3963357"/>
          <a:ext cx="4284250" cy="281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U\W</a:t>
                      </a:r>
                      <a:endParaRPr sz="14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88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2254-9A75-4118-8A5A-71F23899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Weirder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I roll two fair 4-sided die independently.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value of the first die,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value of the second die.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we didn’t know how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directly. Can we figure it out 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oogle Shape;129;p11">
            <a:extLst>
              <a:ext uri="{FF2B5EF4-FFF2-40B4-BE49-F238E27FC236}">
                <a16:creationId xmlns:a16="http://schemas.microsoft.com/office/drawing/2014/main" id="{6EADD66A-152B-44D4-8592-02E7BC1398E5}"/>
              </a:ext>
            </a:extLst>
          </p:cNvPr>
          <p:cNvGraphicFramePr/>
          <p:nvPr/>
        </p:nvGraphicFramePr>
        <p:xfrm>
          <a:off x="7824333" y="3963357"/>
          <a:ext cx="4284250" cy="281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U\W</a:t>
                      </a:r>
                      <a:endParaRPr sz="14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8DCC3D42-1557-490C-A509-949EDB13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49" y="136524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B81BCDB4-4A41-4A6A-8934-EFF2B005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1275">
            <a:off x="9471333" y="276672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1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2254-9A75-4118-8A5A-71F23899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Weirder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I roll two fair 4-sided die independently.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value of the first die,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value of the second die.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we didn’t know how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directly. Can we figure it out 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oogle Shape;129;p11">
            <a:extLst>
              <a:ext uri="{FF2B5EF4-FFF2-40B4-BE49-F238E27FC236}">
                <a16:creationId xmlns:a16="http://schemas.microsoft.com/office/drawing/2014/main" id="{6EADD66A-152B-44D4-8592-02E7BC1398E5}"/>
              </a:ext>
            </a:extLst>
          </p:cNvPr>
          <p:cNvGraphicFramePr/>
          <p:nvPr/>
        </p:nvGraphicFramePr>
        <p:xfrm>
          <a:off x="7824333" y="3963357"/>
          <a:ext cx="4284250" cy="281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U\W</a:t>
                      </a:r>
                      <a:endParaRPr sz="14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8DCC3D42-1557-490C-A509-949EDB13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49" y="136524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B81BCDB4-4A41-4A6A-8934-EFF2B005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1275">
            <a:off x="9471333" y="276672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7832" y="4621963"/>
                <a:ext cx="13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32" y="4621963"/>
                <a:ext cx="1334211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37832" y="5142149"/>
                <a:ext cx="13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32" y="5142149"/>
                <a:ext cx="1334211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7832" y="5662335"/>
                <a:ext cx="13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32" y="5662335"/>
                <a:ext cx="1334211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7832" y="6182521"/>
                <a:ext cx="13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32" y="6182521"/>
                <a:ext cx="1334211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055905"/>
                <a:ext cx="5961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Just apply LTP over the possible values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𝑊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55905"/>
                <a:ext cx="5961119" cy="461665"/>
              </a:xfrm>
              <a:prstGeom prst="rect">
                <a:avLst/>
              </a:prstGeom>
              <a:blipFill>
                <a:blip r:embed="rId9"/>
                <a:stretch>
                  <a:fillRect l="-1534" t="-10526" r="-11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78920" y="4623683"/>
                <a:ext cx="91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7/16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920" y="4623683"/>
                <a:ext cx="912429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0481" y="5142149"/>
                <a:ext cx="91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5/16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81" y="5142149"/>
                <a:ext cx="912429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62042" y="5660615"/>
                <a:ext cx="91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3/16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42" y="5660615"/>
                <a:ext cx="912429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53603" y="6179081"/>
                <a:ext cx="91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1/16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03" y="6179081"/>
                <a:ext cx="912429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7" grpId="0"/>
      <p:bldP spid="4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PMF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4066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discrete random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their joint PMF.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marginal PMF 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40668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A3F016-79EF-4A0F-AD83-FE5508DAAE2D}"/>
                  </a:ext>
                </a:extLst>
              </p:cNvPr>
              <p:cNvSpPr txBox="1"/>
              <p:nvPr/>
            </p:nvSpPr>
            <p:spPr>
              <a:xfrm>
                <a:off x="740780" y="4097438"/>
                <a:ext cx="4826258" cy="504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Similarly,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A3F016-79EF-4A0F-AD83-FE5508DAA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80" y="4097438"/>
                <a:ext cx="4826258" cy="504241"/>
              </a:xfrm>
              <a:prstGeom prst="rect">
                <a:avLst/>
              </a:prstGeom>
              <a:blipFill>
                <a:blip r:embed="rId5"/>
                <a:stretch>
                  <a:fillRect l="-2023" t="-118072" b="-17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989F0-42CC-4D63-9D8F-61469AE6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3900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discrete random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their joint PMF.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 </a:t>
                </a:r>
                <a:r>
                  <a:rPr lang="en-US" sz="2800" dirty="0"/>
                  <a:t>of some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39001"/>
              </a:xfrm>
              <a:prstGeom prst="rect">
                <a:avLst/>
              </a:prstGeom>
              <a:blipFill>
                <a:blip r:embed="rId2"/>
                <a:stretch>
                  <a:fillRect l="-231" t="-19588" b="-7216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54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07D9D-8470-7714-9081-CFEA72F7E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6A9069-6807-F247-EBC7-B63696E7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and joint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7AF7BA2-9FD7-7CC6-B0AB-07408338B6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570454"/>
                <a:ext cx="11180618" cy="143231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 Definition. </a:t>
                </a:r>
                <a:r>
                  <a:rPr lang="en-US" sz="2800" dirty="0"/>
                  <a:t>Discrete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800" dirty="0"/>
                  <a:t>are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endParaRPr lang="en-US" sz="2800" dirty="0"/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70454"/>
                <a:ext cx="11180618" cy="1432315"/>
              </a:xfrm>
              <a:prstGeom prst="rect">
                <a:avLst/>
              </a:prstGeom>
              <a:blipFill>
                <a:blip r:embed="rId4"/>
                <a:stretch>
                  <a:fillRect l="-11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780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6D37E-DDCC-3F40-6E8B-A3F6B6E35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6AFE-20A7-984B-939A-8F905965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Weirder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A632A-2B73-38DD-24E4-A01EC14C3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I roll two fair 4-sided die independently.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value of the first die,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value of the second die.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independent?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18169-BBD0-4B1F-87CB-DCD7C6FA4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3"/>
                <a:stretch>
                  <a:fillRect l="-925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oogle Shape;129;p11">
            <a:extLst>
              <a:ext uri="{FF2B5EF4-FFF2-40B4-BE49-F238E27FC236}">
                <a16:creationId xmlns:a16="http://schemas.microsoft.com/office/drawing/2014/main" id="{7F2C1871-2CE6-17D9-ED29-F4DAA27AF495}"/>
              </a:ext>
            </a:extLst>
          </p:cNvPr>
          <p:cNvGraphicFramePr/>
          <p:nvPr/>
        </p:nvGraphicFramePr>
        <p:xfrm>
          <a:off x="7824333" y="3963357"/>
          <a:ext cx="4284250" cy="2819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U\W</a:t>
                      </a:r>
                      <a:endParaRPr sz="14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3</a:t>
                      </a:r>
                      <a:endParaRPr sz="2500" b="1" u="none" strike="noStrike" cap="none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2/16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b="1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4</a:t>
                      </a:r>
                      <a:endParaRPr sz="2500" b="1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0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 dirty="0">
                          <a:latin typeface="Candara" panose="020E0502030303020204" pitchFamily="34" charset="0"/>
                          <a:ea typeface="Amatic SC"/>
                          <a:cs typeface="Amatic SC"/>
                          <a:sym typeface="Amatic SC"/>
                        </a:rPr>
                        <a:t>1/16</a:t>
                      </a:r>
                      <a:endParaRPr sz="2500" u="none" strike="noStrike" cap="none" dirty="0">
                        <a:latin typeface="Candara" panose="020E0502030303020204" pitchFamily="34" charset="0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5A99BEB7-CD5B-CAA2-7A8A-D0EA8386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49" y="136524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 Image - 4 Sided Dice Png Clipart (1741x1923), Png Download">
            <a:extLst>
              <a:ext uri="{FF2B5EF4-FFF2-40B4-BE49-F238E27FC236}">
                <a16:creationId xmlns:a16="http://schemas.microsoft.com/office/drawing/2014/main" id="{4D5461B6-A9E1-0FB5-64EC-14C5E96C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1275">
            <a:off x="9471333" y="276672"/>
            <a:ext cx="990251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32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EBBD-A021-457B-BC16-13D7E27F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check for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0CC7F-12D3-C3DD-5EE0-FEB24EB15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The check: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must equal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for independence.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that there is some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, but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beware, the converse is not true: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 imply independence!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0CC7F-12D3-C3DD-5EE0-FEB24EB15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2821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305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D87AFF-9D00-4AC9-82AF-39D5FC8E8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Continuous distributions on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ℝ</m:t>
                    </m:r>
                    <m:r>
                      <a:rPr lang="en-US" sz="28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r>
                      <a:rPr lang="en-US" sz="28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D87AFF-9D00-4AC9-82AF-39D5FC8E8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1180618" cy="510947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joint probability density function (PDF)</a:t>
                </a:r>
                <a:r>
                  <a:rPr lang="en-US" sz="2800" b="1" dirty="0"/>
                  <a:t>  </a:t>
                </a:r>
                <a:r>
                  <a:rPr lang="en-US" sz="2800" dirty="0"/>
                  <a:t>of</a:t>
                </a:r>
                <a:r>
                  <a:rPr lang="en-US" sz="2800" b="1" dirty="0"/>
                  <a:t> </a:t>
                </a:r>
                <a:r>
                  <a:rPr lang="en-US" sz="2800" dirty="0"/>
                  <a:t>continuous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800" dirty="0"/>
                  <a:t>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800" dirty="0"/>
                  <a:t> defined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the probability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(marginal) PDFs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800" dirty="0"/>
                  <a:t> are given by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1180618" cy="5109476"/>
              </a:xfrm>
              <a:prstGeom prst="rect">
                <a:avLst/>
              </a:prstGeom>
              <a:blipFill>
                <a:blip r:embed="rId4"/>
                <a:stretch>
                  <a:fillRect l="-21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s://upload.wikimedia.org/wikipedia/commons/thumb/8/8e/MultivariateNormal.png/300px-MultivariateNormal.png">
            <a:extLst>
              <a:ext uri="{FF2B5EF4-FFF2-40B4-BE49-F238E27FC236}">
                <a16:creationId xmlns:a16="http://schemas.microsoft.com/office/drawing/2014/main" id="{F0AC067D-6BF9-4CE1-95E5-0ABD0BB2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75" y="4408714"/>
            <a:ext cx="3236942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Joint Densities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397526" y="1246629"/>
            <a:ext cx="441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Volume under the curve equals: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/>
              <p:nvPr/>
            </p:nvSpPr>
            <p:spPr>
              <a:xfrm>
                <a:off x="508375" y="1929706"/>
                <a:ext cx="9304365" cy="93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ℙ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&amp;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5" y="1929706"/>
                <a:ext cx="9304365" cy="930063"/>
              </a:xfrm>
              <a:prstGeom prst="rect">
                <a:avLst/>
              </a:prstGeom>
              <a:blipFill>
                <a:blip r:embed="rId2"/>
                <a:stretch>
                  <a:fillRect l="-545" t="-159459" b="-2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952660A-0244-243D-25DD-416F02361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5" y="3081181"/>
            <a:ext cx="4606651" cy="30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6623F-1ECB-0FFB-C0DC-8E61C090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1B3E-9A33-9AB7-4575-5C9ADA24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B73C-48C0-F04B-A544-EB7EF4C7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CLT – wrap up, continuity correction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Joint Distributions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Cartesian Products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Joint PMFs and Joint Range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Marginal Distribution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Analogues for continuous distributions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LOTUS for joint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distns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7BBCD355-EED1-0E07-2FD4-0DF099C17EB3}"/>
              </a:ext>
            </a:extLst>
          </p:cNvPr>
          <p:cNvSpPr/>
          <p:nvPr/>
        </p:nvSpPr>
        <p:spPr>
          <a:xfrm rot="10800000">
            <a:off x="7685220" y="1606685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and joint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691" y="2012648"/>
                <a:ext cx="11180618" cy="143231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 Definition. </a:t>
                </a:r>
                <a:r>
                  <a:rPr lang="en-US" sz="2800" dirty="0"/>
                  <a:t>Continuous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800" dirty="0"/>
                  <a:t>are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endParaRPr lang="en-US" sz="2800" dirty="0"/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2012648"/>
                <a:ext cx="11180618" cy="1432315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14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4" y="2753866"/>
                <a:ext cx="9311255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4" y="2753866"/>
                <a:ext cx="9311255" cy="477888"/>
              </a:xfrm>
              <a:prstGeom prst="rect">
                <a:avLst/>
              </a:prstGeom>
              <a:blipFill>
                <a:blip r:embed="rId2"/>
                <a:stretch>
                  <a:fillRect l="-954" t="-512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351F8-29F2-DAB7-ED0F-9199B791A192}"/>
              </a:ext>
            </a:extLst>
          </p:cNvPr>
          <p:cNvGrpSpPr/>
          <p:nvPr/>
        </p:nvGrpSpPr>
        <p:grpSpPr>
          <a:xfrm>
            <a:off x="2396665" y="983314"/>
            <a:ext cx="7585535" cy="1399142"/>
            <a:chOff x="2396665" y="983314"/>
            <a:chExt cx="7585535" cy="1399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48251C-D878-680F-DFAB-1D56EB9AAD7C}"/>
                </a:ext>
              </a:extLst>
            </p:cNvPr>
            <p:cNvSpPr/>
            <p:nvPr/>
          </p:nvSpPr>
          <p:spPr>
            <a:xfrm>
              <a:off x="3382637" y="983314"/>
              <a:ext cx="5426725" cy="13991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/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50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7C272-C45D-03FC-4A5E-A4A16424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FC09E7-601F-081A-46FF-C8EC5671ACE4}"/>
              </a:ext>
            </a:extLst>
          </p:cNvPr>
          <p:cNvSpPr/>
          <p:nvPr/>
        </p:nvSpPr>
        <p:spPr>
          <a:xfrm>
            <a:off x="600842" y="3423017"/>
            <a:ext cx="8796618" cy="2559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F51147-67AC-967E-55B2-D7F63E15E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D6A90F-3392-9EC3-DBB1-D682899D1906}"/>
                  </a:ext>
                </a:extLst>
              </p:cNvPr>
              <p:cNvSpPr txBox="1"/>
              <p:nvPr/>
            </p:nvSpPr>
            <p:spPr>
              <a:xfrm>
                <a:off x="670944" y="2753866"/>
                <a:ext cx="9311255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D6A90F-3392-9EC3-DBB1-D682899D1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4" y="2753866"/>
                <a:ext cx="9311255" cy="477888"/>
              </a:xfrm>
              <a:prstGeom prst="rect">
                <a:avLst/>
              </a:prstGeom>
              <a:blipFill>
                <a:blip r:embed="rId2"/>
                <a:stretch>
                  <a:fillRect l="-954" t="-512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14363-E1FA-F13E-D43B-154EFAEB14E8}"/>
              </a:ext>
            </a:extLst>
          </p:cNvPr>
          <p:cNvGrpSpPr/>
          <p:nvPr/>
        </p:nvGrpSpPr>
        <p:grpSpPr>
          <a:xfrm>
            <a:off x="2396665" y="983314"/>
            <a:ext cx="7585535" cy="1399142"/>
            <a:chOff x="2396665" y="983314"/>
            <a:chExt cx="7585535" cy="1399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8FAEB1-F0E9-7325-3C76-13068C2E009D}"/>
                </a:ext>
              </a:extLst>
            </p:cNvPr>
            <p:cNvSpPr/>
            <p:nvPr/>
          </p:nvSpPr>
          <p:spPr>
            <a:xfrm>
              <a:off x="3382637" y="983314"/>
              <a:ext cx="5426725" cy="13991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B98AAA-A9B7-1BF6-953A-EEB807B5D467}"/>
                    </a:ext>
                  </a:extLst>
                </p:cNvPr>
                <p:cNvSpPr txBox="1"/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45F1E-B14A-24CC-BFBC-47AB6B86FB27}"/>
                  </a:ext>
                </a:extLst>
              </p:cNvPr>
              <p:cNvSpPr txBox="1"/>
              <p:nvPr/>
            </p:nvSpPr>
            <p:spPr>
              <a:xfrm>
                <a:off x="1921001" y="3794583"/>
                <a:ext cx="6901208" cy="93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3794583"/>
                <a:ext cx="6901208" cy="93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E8F6846-AD7B-6D31-F2B2-B9F45EA23049}"/>
              </a:ext>
            </a:extLst>
          </p:cNvPr>
          <p:cNvSpPr txBox="1"/>
          <p:nvPr/>
        </p:nvSpPr>
        <p:spPr>
          <a:xfrm>
            <a:off x="670945" y="3476572"/>
            <a:ext cx="168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C2F6F6-5EE2-F790-0B50-4A815B406D85}"/>
                  </a:ext>
                </a:extLst>
              </p:cNvPr>
              <p:cNvSpPr txBox="1"/>
              <p:nvPr/>
            </p:nvSpPr>
            <p:spPr>
              <a:xfrm>
                <a:off x="1090385" y="4772963"/>
                <a:ext cx="8796618" cy="933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974912-9C45-65A9-B6AD-6DB9A705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85" y="4772963"/>
                <a:ext cx="8796618" cy="9330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2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7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ECBF8-67A7-E7B5-DFE0-036D80EA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6EAA3-7D3D-C057-F40D-7488E46DE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B9E43-4F51-B662-E324-AD90EDB70AE9}"/>
              </a:ext>
            </a:extLst>
          </p:cNvPr>
          <p:cNvSpPr txBox="1"/>
          <p:nvPr/>
        </p:nvSpPr>
        <p:spPr>
          <a:xfrm>
            <a:off x="670944" y="2753866"/>
            <a:ext cx="7585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Are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independent?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3D9297-E23C-159B-1D92-F4FB122DA917}"/>
              </a:ext>
            </a:extLst>
          </p:cNvPr>
          <p:cNvGrpSpPr/>
          <p:nvPr/>
        </p:nvGrpSpPr>
        <p:grpSpPr>
          <a:xfrm>
            <a:off x="2396665" y="983314"/>
            <a:ext cx="7585535" cy="1399142"/>
            <a:chOff x="2396665" y="983314"/>
            <a:chExt cx="7585535" cy="1399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96EFA8-BA99-B2F9-96EF-52065D3A2FA3}"/>
                </a:ext>
              </a:extLst>
            </p:cNvPr>
            <p:cNvSpPr/>
            <p:nvPr/>
          </p:nvSpPr>
          <p:spPr>
            <a:xfrm>
              <a:off x="3382637" y="983314"/>
              <a:ext cx="5426725" cy="13991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63BBE1F-41F3-157C-E5CF-D2235408F7F3}"/>
                    </a:ext>
                  </a:extLst>
                </p:cNvPr>
                <p:cNvSpPr txBox="1"/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3136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F2ECF-3D66-60E8-BB8E-38D02CEA06E6}"/>
              </a:ext>
            </a:extLst>
          </p:cNvPr>
          <p:cNvSpPr txBox="1"/>
          <p:nvPr/>
        </p:nvSpPr>
        <p:spPr>
          <a:xfrm>
            <a:off x="670944" y="2753866"/>
            <a:ext cx="7585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 Are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independent?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351F8-29F2-DAB7-ED0F-9199B791A192}"/>
              </a:ext>
            </a:extLst>
          </p:cNvPr>
          <p:cNvGrpSpPr/>
          <p:nvPr/>
        </p:nvGrpSpPr>
        <p:grpSpPr>
          <a:xfrm>
            <a:off x="2396665" y="983314"/>
            <a:ext cx="7585535" cy="1399142"/>
            <a:chOff x="2396665" y="983314"/>
            <a:chExt cx="7585535" cy="1399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48251C-D878-680F-DFAB-1D56EB9AAD7C}"/>
                </a:ext>
              </a:extLst>
            </p:cNvPr>
            <p:cNvSpPr/>
            <p:nvPr/>
          </p:nvSpPr>
          <p:spPr>
            <a:xfrm>
              <a:off x="3382637" y="983314"/>
              <a:ext cx="5426725" cy="13991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/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5511F9-E88B-4A30-E762-61D3E7F4FFFD}"/>
              </a:ext>
            </a:extLst>
          </p:cNvPr>
          <p:cNvSpPr/>
          <p:nvPr/>
        </p:nvSpPr>
        <p:spPr>
          <a:xfrm>
            <a:off x="545757" y="3381694"/>
            <a:ext cx="8994849" cy="2974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D3EE6A-AD80-1B95-6F60-4A37F17013EF}"/>
                  </a:ext>
                </a:extLst>
              </p:cNvPr>
              <p:cNvSpPr txBox="1"/>
              <p:nvPr/>
            </p:nvSpPr>
            <p:spPr>
              <a:xfrm>
                <a:off x="1921001" y="3794583"/>
                <a:ext cx="6901208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D3EE6A-AD80-1B95-6F60-4A37F1701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3794583"/>
                <a:ext cx="6901208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F242BC3-0BFA-B43A-7FAA-8A8EE504AEAC}"/>
              </a:ext>
            </a:extLst>
          </p:cNvPr>
          <p:cNvSpPr txBox="1"/>
          <p:nvPr/>
        </p:nvSpPr>
        <p:spPr>
          <a:xfrm>
            <a:off x="670945" y="3476572"/>
            <a:ext cx="168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  </a:t>
            </a:r>
            <a:r>
              <a:rPr lang="en-US" sz="2400" dirty="0"/>
              <a:t>part</a:t>
            </a:r>
            <a:r>
              <a:rPr lang="en-US" sz="2400" b="1" dirty="0"/>
              <a:t> </a:t>
            </a:r>
            <a:r>
              <a:rPr lang="en-US" sz="2400" dirty="0"/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BA9FEC-5870-3AC4-1048-1CDA1CB7E6C6}"/>
                  </a:ext>
                </a:extLst>
              </p:cNvPr>
              <p:cNvSpPr txBox="1"/>
              <p:nvPr/>
            </p:nvSpPr>
            <p:spPr>
              <a:xfrm>
                <a:off x="1921001" y="4630889"/>
                <a:ext cx="6901208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BA9FEC-5870-3AC4-1048-1CDA1CB7E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4630889"/>
                <a:ext cx="6901208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F56A7-744F-F26E-3069-A0ECBEE422F7}"/>
                  </a:ext>
                </a:extLst>
              </p:cNvPr>
              <p:cNvSpPr txBox="1"/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Clearly,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F56A7-744F-F26E-3069-A0ECBEE4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blipFill>
                <a:blip r:embed="rId6"/>
                <a:stretch>
                  <a:fillRect l="-1598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5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F2ECF-3D66-60E8-BB8E-38D02CEA06E6}"/>
              </a:ext>
            </a:extLst>
          </p:cNvPr>
          <p:cNvSpPr txBox="1"/>
          <p:nvPr/>
        </p:nvSpPr>
        <p:spPr>
          <a:xfrm>
            <a:off x="670945" y="2753866"/>
            <a:ext cx="5176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Are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independent?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B50FD-2C85-712F-BB14-009219408072}"/>
              </a:ext>
            </a:extLst>
          </p:cNvPr>
          <p:cNvGrpSpPr/>
          <p:nvPr/>
        </p:nvGrpSpPr>
        <p:grpSpPr>
          <a:xfrm>
            <a:off x="3602515" y="990083"/>
            <a:ext cx="5008085" cy="1483119"/>
            <a:chOff x="3602515" y="990083"/>
            <a:chExt cx="5008085" cy="1483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CFB617-8B43-11B7-8C17-AE4152527E93}"/>
                </a:ext>
              </a:extLst>
            </p:cNvPr>
            <p:cNvSpPr/>
            <p:nvPr/>
          </p:nvSpPr>
          <p:spPr>
            <a:xfrm>
              <a:off x="3602515" y="990083"/>
              <a:ext cx="4858439" cy="14831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/>
                <p:nvPr/>
              </p:nvSpPr>
              <p:spPr>
                <a:xfrm>
                  <a:off x="3752161" y="1142089"/>
                  <a:ext cx="4858439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161" y="1142089"/>
                  <a:ext cx="4858439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22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200CE-0092-6256-FDDE-4B450181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CEC873-70B2-3EB0-9C24-A0987231441A}"/>
              </a:ext>
            </a:extLst>
          </p:cNvPr>
          <p:cNvSpPr/>
          <p:nvPr/>
        </p:nvSpPr>
        <p:spPr>
          <a:xfrm>
            <a:off x="545757" y="3381694"/>
            <a:ext cx="8994849" cy="2974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C20F1-5FF2-6EF3-45D3-E34CA013F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3ED1A-BE33-4E6D-DC98-3948D0B0C4CC}"/>
              </a:ext>
            </a:extLst>
          </p:cNvPr>
          <p:cNvSpPr txBox="1"/>
          <p:nvPr/>
        </p:nvSpPr>
        <p:spPr>
          <a:xfrm>
            <a:off x="670945" y="2753866"/>
            <a:ext cx="5176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Are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independent?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47DAE1-49F4-9DBA-ED68-9955297D6C7C}"/>
              </a:ext>
            </a:extLst>
          </p:cNvPr>
          <p:cNvGrpSpPr/>
          <p:nvPr/>
        </p:nvGrpSpPr>
        <p:grpSpPr>
          <a:xfrm>
            <a:off x="3602515" y="990083"/>
            <a:ext cx="5008085" cy="1483119"/>
            <a:chOff x="3602515" y="990083"/>
            <a:chExt cx="5008085" cy="1483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2498CE-C791-CC29-7690-BEBDED9EDE24}"/>
                </a:ext>
              </a:extLst>
            </p:cNvPr>
            <p:cNvSpPr/>
            <p:nvPr/>
          </p:nvSpPr>
          <p:spPr>
            <a:xfrm>
              <a:off x="3602515" y="990083"/>
              <a:ext cx="4858439" cy="14831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8504376-6D58-F198-D439-CD74479284FE}"/>
                    </a:ext>
                  </a:extLst>
                </p:cNvPr>
                <p:cNvSpPr txBox="1"/>
                <p:nvPr/>
              </p:nvSpPr>
              <p:spPr>
                <a:xfrm>
                  <a:off x="3752161" y="1142089"/>
                  <a:ext cx="4858439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161" y="1142089"/>
                  <a:ext cx="4858439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2001D-0EC9-2526-4639-2EDED0D05936}"/>
                  </a:ext>
                </a:extLst>
              </p:cNvPr>
              <p:cNvSpPr txBox="1"/>
              <p:nvPr/>
            </p:nvSpPr>
            <p:spPr>
              <a:xfrm>
                <a:off x="1921001" y="3493660"/>
                <a:ext cx="6901208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3493660"/>
                <a:ext cx="6901208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4ADD9B-8F50-8CC3-19A4-CF120AFE068A}"/>
              </a:ext>
            </a:extLst>
          </p:cNvPr>
          <p:cNvSpPr txBox="1"/>
          <p:nvPr/>
        </p:nvSpPr>
        <p:spPr>
          <a:xfrm>
            <a:off x="670945" y="3476572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2D2E1-CC0A-2B4C-937F-E2B98D923774}"/>
                  </a:ext>
                </a:extLst>
              </p:cNvPr>
              <p:cNvSpPr txBox="1"/>
              <p:nvPr/>
            </p:nvSpPr>
            <p:spPr>
              <a:xfrm>
                <a:off x="1921001" y="4545729"/>
                <a:ext cx="6901208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AEA5C-5F5F-95EF-F7C1-7728DB5E5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4545729"/>
                <a:ext cx="6901208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8830EF-A7B7-D706-4EFE-2E7E78D1C396}"/>
                  </a:ext>
                </a:extLst>
              </p:cNvPr>
              <p:cNvSpPr txBox="1"/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Clearly,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B3B121-8866-2256-5929-F6AACF4CA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blipFill>
                <a:blip r:embed="rId6"/>
                <a:stretch>
                  <a:fillRect l="-1598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0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7" grpId="0"/>
      <p:bldP spid="8" grpId="0"/>
      <p:bldP spid="6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28446" y="2474033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What is the joint density?</a:t>
            </a:r>
            <a:endParaRPr lang="en-US" sz="2400" b="0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013" t="-4478" r="-86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91371" y="3429000"/>
                <a:ext cx="5187959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c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71" y="3429000"/>
                <a:ext cx="5187959" cy="916148"/>
              </a:xfrm>
              <a:prstGeom prst="rect">
                <a:avLst/>
              </a:prstGeom>
              <a:blipFill>
                <a:blip r:embed="rId4"/>
                <a:stretch>
                  <a:fillRect t="-198630" b="-28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41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6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013" t="-4478" r="-86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E0165D3-3E18-4E38-B015-E5F85642B77D}"/>
                  </a:ext>
                </a:extLst>
              </p:cNvPr>
              <p:cNvSpPr txBox="1"/>
              <p:nvPr/>
            </p:nvSpPr>
            <p:spPr>
              <a:xfrm>
                <a:off x="339970" y="5511279"/>
                <a:ext cx="4760833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independent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E0165D3-3E18-4E38-B015-E5F85642B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0" y="5511279"/>
                <a:ext cx="4760833" cy="461665"/>
              </a:xfrm>
              <a:prstGeom prst="rect">
                <a:avLst/>
              </a:prstGeom>
              <a:blipFill>
                <a:blip r:embed="rId5"/>
                <a:stretch>
                  <a:fillRect l="-1857" t="-5263" b="-2894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6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</a:t>
                </a:r>
                <a:r>
                  <a:rPr lang="en-US" sz="240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variabes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113" t="-5839" r="-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EE632E-3C16-7ED8-A720-8814B8C00A08}"/>
                  </a:ext>
                </a:extLst>
              </p:cNvPr>
              <p:cNvSpPr txBox="1"/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?</a:t>
                </a:r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EE632E-3C16-7ED8-A720-8814B8C0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blipFill>
                <a:blip r:embed="rId5"/>
                <a:stretch>
                  <a:fillRect l="-4790" t="-8108" r="-359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60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Summary </a:t>
            </a:r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., each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blipFill>
                <a:blip r:embed="rId3"/>
                <a:stretch>
                  <a:fillRect l="-340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/>
              <p:nvPr/>
            </p:nvSpPr>
            <p:spPr>
              <a:xfrm>
                <a:off x="594839" y="2072029"/>
                <a:ext cx="1081265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dirty="0"/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    </m:t>
                        </m:r>
                      </m:e>
                    </m:nary>
                  </m:oMath>
                </a14:m>
                <a:r>
                  <a:rPr lang="en-US" sz="2800" dirty="0"/>
                  <a:t>and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2072029"/>
                <a:ext cx="10812651" cy="714683"/>
              </a:xfrm>
              <a:prstGeom prst="rect">
                <a:avLst/>
              </a:prstGeom>
              <a:blipFill>
                <a:blip r:embed="rId4"/>
                <a:stretch>
                  <a:fillRect l="-1291" t="-80702" b="-1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/>
              <p:nvPr/>
            </p:nvSpPr>
            <p:spPr>
              <a:xfrm>
                <a:off x="4259177" y="1903013"/>
                <a:ext cx="10812650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8F2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77" y="1903013"/>
                <a:ext cx="10812650" cy="979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AF800B-3DF5-E74B-B555-8F2B6613C30C}"/>
              </a:ext>
            </a:extLst>
          </p:cNvPr>
          <p:cNvSpPr txBox="1"/>
          <p:nvPr/>
        </p:nvSpPr>
        <p:spPr>
          <a:xfrm>
            <a:off x="245533" y="3705801"/>
            <a:ext cx="116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mean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251E0-58B5-C910-3372-E485E28014D2}"/>
              </a:ext>
            </a:extLst>
          </p:cNvPr>
          <p:cNvSpPr txBox="1"/>
          <p:nvPr/>
        </p:nvSpPr>
        <p:spPr>
          <a:xfrm>
            <a:off x="245533" y="4758266"/>
            <a:ext cx="148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variance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B4ACE-8BC5-D340-6480-C82803313E15}"/>
              </a:ext>
            </a:extLst>
          </p:cNvPr>
          <p:cNvSpPr txBox="1"/>
          <p:nvPr/>
        </p:nvSpPr>
        <p:spPr>
          <a:xfrm>
            <a:off x="245532" y="6121696"/>
            <a:ext cx="148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CLT: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69E8E8-A57E-0579-74BE-53C7EDBE4F6C}"/>
              </a:ext>
            </a:extLst>
          </p:cNvPr>
          <p:cNvSpPr/>
          <p:nvPr/>
        </p:nvSpPr>
        <p:spPr>
          <a:xfrm>
            <a:off x="4614531" y="2882512"/>
            <a:ext cx="3848988" cy="3847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F1A2CA-9914-B079-4ECC-F83483BA314E}"/>
              </a:ext>
            </a:extLst>
          </p:cNvPr>
          <p:cNvSpPr/>
          <p:nvPr/>
        </p:nvSpPr>
        <p:spPr>
          <a:xfrm>
            <a:off x="8591109" y="2882512"/>
            <a:ext cx="3600891" cy="384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6DB1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FF7708-A1AA-3D44-5F22-A720A0F271B5}"/>
              </a:ext>
            </a:extLst>
          </p:cNvPr>
          <p:cNvSpPr/>
          <p:nvPr/>
        </p:nvSpPr>
        <p:spPr>
          <a:xfrm>
            <a:off x="1609062" y="2882512"/>
            <a:ext cx="2877879" cy="3847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5F204F-8351-1CE9-11C5-88E8826A76EB}"/>
                  </a:ext>
                </a:extLst>
              </p:cNvPr>
              <p:cNvSpPr txBox="1"/>
              <p:nvPr/>
            </p:nvSpPr>
            <p:spPr>
              <a:xfrm>
                <a:off x="1556126" y="2911691"/>
                <a:ext cx="63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5F204F-8351-1CE9-11C5-88E8826A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26" y="2911691"/>
                <a:ext cx="63040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E7D4DD-7EC1-421C-AA52-CFB882BAFD6B}"/>
                  </a:ext>
                </a:extLst>
              </p:cNvPr>
              <p:cNvSpPr txBox="1"/>
              <p:nvPr/>
            </p:nvSpPr>
            <p:spPr>
              <a:xfrm>
                <a:off x="4614531" y="2907611"/>
                <a:ext cx="63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E7D4DD-7EC1-421C-AA52-CFB882BA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31" y="2907611"/>
                <a:ext cx="63040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F895FE-7BCE-B073-1900-B237D4FD3BA6}"/>
                  </a:ext>
                </a:extLst>
              </p:cNvPr>
              <p:cNvSpPr txBox="1"/>
              <p:nvPr/>
            </p:nvSpPr>
            <p:spPr>
              <a:xfrm>
                <a:off x="8562298" y="2886346"/>
                <a:ext cx="63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𝒀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F895FE-7BCE-B073-1900-B237D4FD3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298" y="2886346"/>
                <a:ext cx="63040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F3B63C-3F02-E526-0B3E-7A2AC72F05B6}"/>
                  </a:ext>
                </a:extLst>
              </p:cNvPr>
              <p:cNvSpPr txBox="1"/>
              <p:nvPr/>
            </p:nvSpPr>
            <p:spPr>
              <a:xfrm>
                <a:off x="2403411" y="3705800"/>
                <a:ext cx="812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</m:oMath>
                  </m:oMathPara>
                </a14:m>
                <a:endParaRPr lang="en-US" sz="240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F3B63C-3F02-E526-0B3E-7A2AC72F0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411" y="3705800"/>
                <a:ext cx="812762" cy="461665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1C7FA1-6E4F-E503-3C87-08761B19800A}"/>
                  </a:ext>
                </a:extLst>
              </p:cNvPr>
              <p:cNvSpPr txBox="1"/>
              <p:nvPr/>
            </p:nvSpPr>
            <p:spPr>
              <a:xfrm>
                <a:off x="2454034" y="4758266"/>
                <a:ext cx="812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𝜎</m:t>
                      </m:r>
                      <m:r>
                        <a:rPr lang="en-US" sz="24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2</m:t>
                      </m:r>
                    </m:oMath>
                  </m:oMathPara>
                </a14:m>
                <a:endParaRPr lang="en-US" sz="2400" baseline="3000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1C7FA1-6E4F-E503-3C87-08761B198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34" y="4758266"/>
                <a:ext cx="8127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3C081D-5C23-8DBC-461D-92B3AEC5267B}"/>
                  </a:ext>
                </a:extLst>
              </p:cNvPr>
              <p:cNvSpPr txBox="1"/>
              <p:nvPr/>
            </p:nvSpPr>
            <p:spPr>
              <a:xfrm>
                <a:off x="5892362" y="3705799"/>
                <a:ext cx="812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</m:oMath>
                  </m:oMathPara>
                </a14:m>
                <a:endParaRPr lang="en-US" sz="240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3C081D-5C23-8DBC-461D-92B3AEC5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62" y="3705799"/>
                <a:ext cx="812762" cy="46166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864E0-1F02-7806-26E6-E6FE4A60B9D2}"/>
                  </a:ext>
                </a:extLst>
              </p:cNvPr>
              <p:cNvSpPr txBox="1"/>
              <p:nvPr/>
            </p:nvSpPr>
            <p:spPr>
              <a:xfrm>
                <a:off x="8421723" y="6125959"/>
                <a:ext cx="3600891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baseline="3000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864E0-1F02-7806-26E6-E6FE4A60B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723" y="6125959"/>
                <a:ext cx="3600891" cy="453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A3361C-BD46-E07C-814F-5584E15FCD8C}"/>
                  </a:ext>
                </a:extLst>
              </p:cNvPr>
              <p:cNvSpPr txBox="1"/>
              <p:nvPr/>
            </p:nvSpPr>
            <p:spPr>
              <a:xfrm>
                <a:off x="1247555" y="6165758"/>
                <a:ext cx="3600891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sz="2400" dirty="0" err="1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σ</m:t>
                          </m:r>
                          <m:r>
                            <a:rPr lang="en-US" sz="2400" b="1" i="1" baseline="30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aseline="30000" dirty="0" err="1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b="0" baseline="3000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A3361C-BD46-E07C-814F-5584E15F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5" y="6165758"/>
                <a:ext cx="3600891" cy="453137"/>
              </a:xfrm>
              <a:prstGeom prst="rect">
                <a:avLst/>
              </a:prstGeom>
              <a:blipFill>
                <a:blip r:embed="rId13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F12BEA-F4F3-EF77-D14E-172A86A99AC3}"/>
                  </a:ext>
                </a:extLst>
              </p:cNvPr>
              <p:cNvSpPr txBox="1"/>
              <p:nvPr/>
            </p:nvSpPr>
            <p:spPr>
              <a:xfrm>
                <a:off x="4411529" y="5896531"/>
                <a:ext cx="3600891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baseline="3000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F12BEA-F4F3-EF77-D14E-172A86A9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29" y="5896531"/>
                <a:ext cx="3600891" cy="9296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1DEBA5-BCF6-3704-FAD9-3D99E0535676}"/>
                  </a:ext>
                </a:extLst>
              </p:cNvPr>
              <p:cNvSpPr txBox="1"/>
              <p:nvPr/>
            </p:nvSpPr>
            <p:spPr>
              <a:xfrm>
                <a:off x="5850470" y="4572349"/>
                <a:ext cx="812762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1DEBA5-BCF6-3704-FAD9-3D99E053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470" y="4572349"/>
                <a:ext cx="812762" cy="833498"/>
              </a:xfrm>
              <a:prstGeom prst="rect">
                <a:avLst/>
              </a:prstGeom>
              <a:blipFill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07E4E1-0254-D82A-CC68-30E4CABE5CE2}"/>
                  </a:ext>
                </a:extLst>
              </p:cNvPr>
              <p:cNvSpPr txBox="1"/>
              <p:nvPr/>
            </p:nvSpPr>
            <p:spPr>
              <a:xfrm>
                <a:off x="9932480" y="3760436"/>
                <a:ext cx="812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0</m:t>
                      </m:r>
                    </m:oMath>
                  </m:oMathPara>
                </a14:m>
                <a:endParaRPr lang="en-US" sz="2400" b="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07E4E1-0254-D82A-CC68-30E4CABE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480" y="3760436"/>
                <a:ext cx="81276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90882C-E772-8366-646E-91225B9024D4}"/>
                  </a:ext>
                </a:extLst>
              </p:cNvPr>
              <p:cNvSpPr txBox="1"/>
              <p:nvPr/>
            </p:nvSpPr>
            <p:spPr>
              <a:xfrm>
                <a:off x="9932480" y="4806460"/>
                <a:ext cx="812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</m:t>
                      </m:r>
                    </m:oMath>
                  </m:oMathPara>
                </a14:m>
                <a:endParaRPr lang="en-US" sz="2400" b="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90882C-E772-8366-646E-91225B902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480" y="4806460"/>
                <a:ext cx="81276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62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6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</a:t>
                </a:r>
                <a:r>
                  <a:rPr lang="en-US" sz="240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variabes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113" t="-5839" r="-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35687" y="4469182"/>
                <a:ext cx="3017557" cy="1009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d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87" y="4469182"/>
                <a:ext cx="3017557" cy="1009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770660" y="5685347"/>
                <a:ext cx="2164119" cy="55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𝜋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660" y="5685347"/>
                <a:ext cx="2164119" cy="552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3C1B4-8A70-6B9F-EB46-3B82EC0BF29A}"/>
                  </a:ext>
                </a:extLst>
              </p:cNvPr>
              <p:cNvSpPr txBox="1"/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?</a:t>
                </a:r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3C1B4-8A70-6B9F-EB46-3B82EC0BF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blipFill>
                <a:blip r:embed="rId8"/>
                <a:stretch>
                  <a:fillRect l="-4790" t="-8108" r="-359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6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1446-402E-15D6-4363-9F86A1587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2404-D63F-8965-949D-2CD72D15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LOTUS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FDB2E9F-1273-633D-D76B-B2BDDC615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756592"/>
                <a:ext cx="10972799" cy="227196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continuous random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dirty="0"/>
                  <a:t>their joint PMF.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 </a:t>
                </a:r>
                <a:r>
                  <a:rPr lang="en-US" sz="2800" dirty="0"/>
                  <a:t>of some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is</m:t>
                    </m:r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FDB2E9F-1273-633D-D76B-B2BDDC615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6592"/>
                <a:ext cx="10972799" cy="2271969"/>
              </a:xfrm>
              <a:prstGeom prst="rect">
                <a:avLst/>
              </a:prstGeom>
              <a:blipFill>
                <a:blip r:embed="rId3"/>
                <a:stretch>
                  <a:fillRect l="-231" t="-32044" b="-10055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71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FC66-9002-41E6-93E0-43A2DED8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Sheet</a:t>
            </a:r>
          </a:p>
        </p:txBody>
      </p:sp>
      <p:pic>
        <p:nvPicPr>
          <p:cNvPr id="5" name="Google Shape;833;p74">
            <a:extLst>
              <a:ext uri="{FF2B5EF4-FFF2-40B4-BE49-F238E27FC236}">
                <a16:creationId xmlns:a16="http://schemas.microsoft.com/office/drawing/2014/main" id="{17A30C63-1FD9-4333-BFC3-A213EE015D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66534"/>
            <a:ext cx="12192000" cy="589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1E4B-86E8-ACD5-26FF-7D97F0EA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99777"/>
            <a:ext cx="12663055" cy="3559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A1CFFD-5D34-EE39-0E4C-7AF3A851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" y="4892850"/>
            <a:ext cx="12164291" cy="4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BCAD-7817-8854-EDD4-E9D97DE6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how CLT is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69AF58-2069-722A-C002-BFC474BB5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the event you are interested in, in terms of a sum of </a:t>
                </a:r>
                <a:r>
                  <a:rPr lang="en-US" dirty="0" err="1"/>
                  <a:t>i.i.d.</a:t>
                </a:r>
                <a:r>
                  <a:rPr lang="en-US" dirty="0"/>
                  <a:t> random variables.</a:t>
                </a:r>
              </a:p>
              <a:p>
                <a:r>
                  <a:rPr lang="en-US" dirty="0"/>
                  <a:t>Normalize RV to have mean 0 and standard deviation 1.</a:t>
                </a:r>
              </a:p>
              <a:p>
                <a:r>
                  <a:rPr lang="en-US" dirty="0"/>
                  <a:t>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, the CDF of a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0,1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r>
                  <a:rPr lang="en-US" dirty="0"/>
                  <a:t>Look up in 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69AF58-2069-722A-C002-BFC474BB5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44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CEA0-5163-B744-95F9-5A68341F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CLT to estimate Binomial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3CC-E5B5-064A-AC9A-26C5D1031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5932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coins,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3CC-E5B5-064A-AC9A-26C5D1031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593288"/>
              </a:xfrm>
              <a:blipFill>
                <a:blip r:embed="rId3"/>
                <a:stretch>
                  <a:fillRect l="-1389" t="-1041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192E0-EACD-E64F-AC79-B0B83A22D25D}"/>
                  </a:ext>
                </a:extLst>
              </p:cNvPr>
              <p:cNvSpPr txBox="1"/>
              <p:nvPr/>
            </p:nvSpPr>
            <p:spPr>
              <a:xfrm>
                <a:off x="609600" y="2032233"/>
                <a:ext cx="2186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# heads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192E0-EACD-E64F-AC79-B0B83A22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32233"/>
                <a:ext cx="2186354" cy="523220"/>
              </a:xfrm>
              <a:prstGeom prst="rect">
                <a:avLst/>
              </a:prstGeom>
              <a:blipFill>
                <a:blip r:embed="rId4"/>
                <a:stretch>
                  <a:fillRect l="-1744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249A70-B3CB-9140-A418-14D0B7AB38D3}"/>
                  </a:ext>
                </a:extLst>
              </p:cNvPr>
              <p:cNvSpPr/>
              <p:nvPr/>
            </p:nvSpPr>
            <p:spPr>
              <a:xfrm>
                <a:off x="1548785" y="4040938"/>
                <a:ext cx="24943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≤0.7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249A70-B3CB-9140-A418-14D0B7AB3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85" y="4040938"/>
                <a:ext cx="2494337" cy="584775"/>
              </a:xfrm>
              <a:prstGeom prst="rect">
                <a:avLst/>
              </a:prstGeom>
              <a:blipFill>
                <a:blip r:embed="rId5"/>
                <a:stretch>
                  <a:fillRect r="-151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A37B287-C4E5-AF4B-82A4-073AD78FB5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22588" y="3068522"/>
              <a:ext cx="4876800" cy="305282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4757158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923352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6586136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andara" panose="020E0502030303020204" pitchFamily="34" charset="0"/>
                            </a:rPr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 i="0" dirty="0">
                              <a:latin typeface="Candara" panose="020E0502030303020204" pitchFamily="34" charset="0"/>
                            </a:rPr>
                            <a:t> approx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4435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0.4744072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0.357500327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91882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0.38282735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0.302788308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69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0.25191886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0.207108089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508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0.14954105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0.124106539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559111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0.06247223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0.051235217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70239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0.00019359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0.000130365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23201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A37B287-C4E5-AF4B-82A4-073AD78FB5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22588" y="3068522"/>
              <a:ext cx="4876800" cy="305282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4757158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923352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658613677"/>
                        </a:ext>
                      </a:extLst>
                    </a:gridCol>
                  </a:tblGrid>
                  <a:tr h="675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1" t="-3774" r="-202344" b="-3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andara" panose="020E0502030303020204" pitchFamily="34" charset="0"/>
                            </a:rPr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563" t="-3774" r="-1563" b="-3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443588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171875" r="-202344" b="-5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0.4744072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0.357500327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918825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280645" r="-202344" b="-4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0.38282735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0.302788308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698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380645" r="-202344" b="-3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0.25191886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0.207108089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50875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480645" r="-202344" b="-2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0.14954105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0.124106539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5591117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562500" r="-202344" b="-1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0.06247223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0.051235217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702391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683871" r="-202344" b="-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0.00019359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0.000130365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232016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4E918A-9227-4645-A970-CF9DD813FE5A}"/>
                  </a:ext>
                </a:extLst>
              </p:cNvPr>
              <p:cNvSpPr/>
              <p:nvPr/>
            </p:nvSpPr>
            <p:spPr>
              <a:xfrm>
                <a:off x="2795954" y="2063010"/>
                <a:ext cx="26416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=0.75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4E918A-9227-4645-A970-CF9DD813F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54" y="2063010"/>
                <a:ext cx="2641685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0E7426-25B7-7E4C-88C0-A4D7CF2486B8}"/>
                  </a:ext>
                </a:extLst>
              </p:cNvPr>
              <p:cNvSpPr/>
              <p:nvPr/>
            </p:nvSpPr>
            <p:spPr>
              <a:xfrm>
                <a:off x="5701408" y="2063009"/>
                <a:ext cx="51189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=0.1875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0E7426-25B7-7E4C-88C0-A4D7CF24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08" y="2063009"/>
                <a:ext cx="5118965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03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Naive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11947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or </a:t>
            </a:r>
            <a:r>
              <a:rPr lang="en-US" sz="2800" b="1" dirty="0"/>
              <a:t>21</a:t>
            </a:r>
            <a:r>
              <a:rPr lang="en-US" sz="2800" dirty="0"/>
              <a:t> heads?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54334" y="2065526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315775" y="1776784"/>
                <a:ext cx="7649915" cy="906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20,21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 0.2448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75" y="1776784"/>
                <a:ext cx="7649915" cy="906082"/>
              </a:xfrm>
              <a:prstGeom prst="rect">
                <a:avLst/>
              </a:prstGeom>
              <a:blipFill>
                <a:blip r:embed="rId2"/>
                <a:stretch>
                  <a:fillRect l="-497" r="-49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8786777" y="2075505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54334" y="3089587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3784232"/>
                <a:ext cx="8208208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784232"/>
                <a:ext cx="8208208" cy="889987"/>
              </a:xfrm>
              <a:prstGeom prst="rect">
                <a:avLst/>
              </a:prstGeom>
              <a:blipFill>
                <a:blip r:embed="rId3"/>
                <a:stretch>
                  <a:fillRect l="-464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/>
              <p:nvPr/>
            </p:nvSpPr>
            <p:spPr>
              <a:xfrm>
                <a:off x="5014833" y="4976769"/>
                <a:ext cx="4010521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≤0.32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4976769"/>
                <a:ext cx="4010521" cy="889987"/>
              </a:xfrm>
              <a:prstGeom prst="rect">
                <a:avLst/>
              </a:prstGeom>
              <a:blipFill>
                <a:blip r:embed="rId4"/>
                <a:stretch>
                  <a:fillRect l="-631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/>
              <p:nvPr/>
            </p:nvSpPr>
            <p:spPr>
              <a:xfrm>
                <a:off x="5014833" y="6039760"/>
                <a:ext cx="4434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0.32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≈0.1241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6039760"/>
                <a:ext cx="4434034" cy="430887"/>
              </a:xfrm>
              <a:prstGeom prst="rect">
                <a:avLst/>
              </a:prstGeom>
              <a:blipFill>
                <a:blip r:embed="rId5"/>
                <a:stretch>
                  <a:fillRect l="-286" r="-11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772A16A-EBC8-9A4B-8D04-87E995D87078}"/>
              </a:ext>
            </a:extLst>
          </p:cNvPr>
          <p:cNvSpPr/>
          <p:nvPr/>
        </p:nvSpPr>
        <p:spPr>
          <a:xfrm>
            <a:off x="8269954" y="6023524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16027-AEF9-964A-B879-43ACB4707758}"/>
              </a:ext>
            </a:extLst>
          </p:cNvPr>
          <p:cNvSpPr txBox="1"/>
          <p:nvPr/>
        </p:nvSpPr>
        <p:spPr>
          <a:xfrm>
            <a:off x="10160000" y="5307467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3831F8-C888-A54B-B6BC-E7FB0A159610}"/>
                  </a:ext>
                </a:extLst>
              </p:cNvPr>
              <p:cNvSpPr txBox="1"/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# heads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3831F8-C888-A54B-B6BC-E7FB0A15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blipFill>
                <a:blip r:embed="rId6"/>
                <a:stretch>
                  <a:fillRect l="-115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4EB788-5B74-EE49-AA11-1888EC342A0F}"/>
                  </a:ext>
                </a:extLst>
              </p:cNvPr>
              <p:cNvSpPr/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4EB788-5B74-EE49-AA11-1888EC342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D311CA-DAB5-854E-92C5-1D220A6061D0}"/>
                  </a:ext>
                </a:extLst>
              </p:cNvPr>
              <p:cNvSpPr/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=0.25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D311CA-DAB5-854E-92C5-1D220A606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Even Worse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heads?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09600" y="2563001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≈0.1254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blipFill>
                <a:blip r:embed="rId2"/>
                <a:stretch>
                  <a:fillRect l="-937" r="-11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6523551" y="2558755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09600" y="396761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4013782"/>
                <a:ext cx="333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4013782"/>
                <a:ext cx="3337196" cy="430887"/>
              </a:xfrm>
              <a:prstGeom prst="rect">
                <a:avLst/>
              </a:prstGeom>
              <a:blipFill>
                <a:blip r:embed="rId3"/>
                <a:stretch>
                  <a:fillRect l="-758" r="-75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1816027-AEF9-964A-B879-43ACB4707758}"/>
              </a:ext>
            </a:extLst>
          </p:cNvPr>
          <p:cNvSpPr txBox="1"/>
          <p:nvPr/>
        </p:nvSpPr>
        <p:spPr>
          <a:xfrm>
            <a:off x="6096000" y="3875282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😢</a:t>
            </a:r>
          </a:p>
        </p:txBody>
      </p:sp>
    </p:spTree>
    <p:extLst>
      <p:ext uri="{BB962C8B-B14F-4D97-AF65-F5344CB8AC3E}">
        <p14:creationId xmlns:p14="http://schemas.microsoft.com/office/powerpoint/2010/main" val="38280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ADF9-0040-E343-AE1F-96FCCEDD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Continuity Correction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781B7-8697-A34F-A725-9D2F3CC53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661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Probability estimate 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  Probability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round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781B7-8697-A34F-A725-9D2F3CC53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661282"/>
              </a:xfrm>
              <a:blipFill>
                <a:blip r:embed="rId2"/>
                <a:stretch>
                  <a:fillRect l="-1111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D1F12E2-BBF2-D541-9ECC-E34AEF7E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3826"/>
            <a:ext cx="12192000" cy="3450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D87AF3-ED13-ED41-A2D8-29D4ACAC258A}"/>
                  </a:ext>
                </a:extLst>
              </p:cNvPr>
              <p:cNvSpPr txBox="1"/>
              <p:nvPr/>
            </p:nvSpPr>
            <p:spPr>
              <a:xfrm>
                <a:off x="609600" y="5538086"/>
                <a:ext cx="11257280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To estimate probability that discrete RV lands in (integer)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}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compute probability cont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inuous approximation lands in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D87AF3-ED13-ED41-A2D8-29D4ACAC2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38086"/>
                <a:ext cx="11257280" cy="983218"/>
              </a:xfrm>
              <a:prstGeom prst="rect">
                <a:avLst/>
              </a:prstGeom>
              <a:blipFill>
                <a:blip r:embed="rId4"/>
                <a:stretch>
                  <a:fillRect l="-903" t="-3846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6861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274258</TotalTime>
  <Words>2319</Words>
  <Application>Microsoft Macintosh PowerPoint</Application>
  <PresentationFormat>Widescreen</PresentationFormat>
  <Paragraphs>489</Paragraphs>
  <Slides>42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Candara</vt:lpstr>
      <vt:lpstr>Symbol</vt:lpstr>
      <vt:lpstr>Custom Design</vt:lpstr>
      <vt:lpstr>Joint Distributions</vt:lpstr>
      <vt:lpstr> Announcements</vt:lpstr>
      <vt:lpstr> Agenda</vt:lpstr>
      <vt:lpstr>Summary Central Limit Theorem</vt:lpstr>
      <vt:lpstr>Outline of how CLT is used</vt:lpstr>
      <vt:lpstr>Using CLT to estimate Binomial probabilities</vt:lpstr>
      <vt:lpstr>Example – Naive Approximation</vt:lpstr>
      <vt:lpstr>Example – Even Worse Approximation</vt:lpstr>
      <vt:lpstr>Solution – Continuity Correction </vt:lpstr>
      <vt:lpstr>Example – Continuity Correction</vt:lpstr>
      <vt:lpstr>Example – Continuity Correction</vt:lpstr>
      <vt:lpstr> Agenda</vt:lpstr>
      <vt:lpstr> Discrete to Continuous</vt:lpstr>
      <vt:lpstr>Why joint distributions?</vt:lpstr>
      <vt:lpstr>Jointly distributed random variables</vt:lpstr>
      <vt:lpstr>Review Cartesian Product</vt:lpstr>
      <vt:lpstr>Joint PMFs and Joint Range</vt:lpstr>
      <vt:lpstr>Example – Weird Dice</vt:lpstr>
      <vt:lpstr>Example – Weirder Dice</vt:lpstr>
      <vt:lpstr>Example – Weirder Dice</vt:lpstr>
      <vt:lpstr>Example – Weirder Dice</vt:lpstr>
      <vt:lpstr>Example – Weirder Dice</vt:lpstr>
      <vt:lpstr>Marginal PMF</vt:lpstr>
      <vt:lpstr>Joint Expectation</vt:lpstr>
      <vt:lpstr>Independence and joint distributions</vt:lpstr>
      <vt:lpstr>Example – Weirder Dice</vt:lpstr>
      <vt:lpstr>A quick check for independence</vt:lpstr>
      <vt:lpstr>Continuous distributions on R×R</vt:lpstr>
      <vt:lpstr>Joint Densities</vt:lpstr>
      <vt:lpstr>Independence and joint distributions</vt:lpstr>
      <vt:lpstr>Example</vt:lpstr>
      <vt:lpstr>Example</vt:lpstr>
      <vt:lpstr>Example</vt:lpstr>
      <vt:lpstr>Example</vt:lpstr>
      <vt:lpstr>Example</vt:lpstr>
      <vt:lpstr>Example</vt:lpstr>
      <vt:lpstr>Example – Uniform distribution on a unit disk</vt:lpstr>
      <vt:lpstr>Example – Uniform distribution on a unit disk</vt:lpstr>
      <vt:lpstr>Example – Uniform distribution on a unit disk</vt:lpstr>
      <vt:lpstr>Example – Uniform distribution on a unit disk</vt:lpstr>
      <vt:lpstr>LOTUS </vt:lpstr>
      <vt:lpstr>Reference Sheet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Anna Karlin</cp:lastModifiedBy>
  <cp:revision>6556</cp:revision>
  <cp:lastPrinted>2024-02-23T19:27:01Z</cp:lastPrinted>
  <dcterms:created xsi:type="dcterms:W3CDTF">2015-04-17T01:19:23Z</dcterms:created>
  <dcterms:modified xsi:type="dcterms:W3CDTF">2026-05-11T04:04:59Z</dcterms:modified>
  <cp:category/>
</cp:coreProperties>
</file>