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2"/>
  </p:notesMasterIdLst>
  <p:handoutMasterIdLst>
    <p:handoutMasterId r:id="rId53"/>
  </p:handoutMasterIdLst>
  <p:sldIdLst>
    <p:sldId id="256" r:id="rId2"/>
    <p:sldId id="1357" r:id="rId3"/>
    <p:sldId id="1524" r:id="rId4"/>
    <p:sldId id="1525" r:id="rId5"/>
    <p:sldId id="1526" r:id="rId6"/>
    <p:sldId id="1543" r:id="rId7"/>
    <p:sldId id="1509" r:id="rId8"/>
    <p:sldId id="1420" r:id="rId9"/>
    <p:sldId id="1374" r:id="rId10"/>
    <p:sldId id="1426" r:id="rId11"/>
    <p:sldId id="1523" r:id="rId12"/>
    <p:sldId id="1538" r:id="rId13"/>
    <p:sldId id="1535" r:id="rId14"/>
    <p:sldId id="337" r:id="rId15"/>
    <p:sldId id="1541" r:id="rId16"/>
    <p:sldId id="1540" r:id="rId17"/>
    <p:sldId id="1413" r:id="rId18"/>
    <p:sldId id="1536" r:id="rId19"/>
    <p:sldId id="1432" r:id="rId20"/>
    <p:sldId id="1430" r:id="rId21"/>
    <p:sldId id="1408" r:id="rId22"/>
    <p:sldId id="1537" r:id="rId23"/>
    <p:sldId id="1434" r:id="rId24"/>
    <p:sldId id="1443" r:id="rId25"/>
    <p:sldId id="1418" r:id="rId26"/>
    <p:sldId id="1414" r:id="rId27"/>
    <p:sldId id="1412" r:id="rId28"/>
    <p:sldId id="1444" r:id="rId29"/>
    <p:sldId id="1423" r:id="rId30"/>
    <p:sldId id="1410" r:id="rId31"/>
    <p:sldId id="1411" r:id="rId32"/>
    <p:sldId id="1395" r:id="rId33"/>
    <p:sldId id="1459" r:id="rId34"/>
    <p:sldId id="1437" r:id="rId35"/>
    <p:sldId id="1545" r:id="rId36"/>
    <p:sldId id="1393" r:id="rId37"/>
    <p:sldId id="1397" r:id="rId38"/>
    <p:sldId id="1424" r:id="rId39"/>
    <p:sldId id="1520" r:id="rId40"/>
    <p:sldId id="1440" r:id="rId41"/>
    <p:sldId id="1518" r:id="rId42"/>
    <p:sldId id="1461" r:id="rId43"/>
    <p:sldId id="1422" r:id="rId44"/>
    <p:sldId id="1396" r:id="rId45"/>
    <p:sldId id="1442" r:id="rId46"/>
    <p:sldId id="1546" r:id="rId47"/>
    <p:sldId id="1547" r:id="rId48"/>
    <p:sldId id="1445" r:id="rId49"/>
    <p:sldId id="1446" r:id="rId50"/>
    <p:sldId id="1407" r:id="rId51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B12E"/>
    <a:srgbClr val="0070C0"/>
    <a:srgbClr val="FEFCF0"/>
    <a:srgbClr val="036A18"/>
    <a:srgbClr val="99FF99"/>
    <a:srgbClr val="66FF99"/>
    <a:srgbClr val="00CC99"/>
    <a:srgbClr val="D99694"/>
    <a:srgbClr val="FFFCF0"/>
    <a:srgbClr val="FEE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8" autoAdjust="0"/>
    <p:restoredTop sz="85417" autoAdjust="0"/>
  </p:normalViewPr>
  <p:slideViewPr>
    <p:cSldViewPr snapToGrid="0" snapToObjects="1">
      <p:cViewPr>
        <p:scale>
          <a:sx n="120" d="100"/>
          <a:sy n="120" d="100"/>
        </p:scale>
        <p:origin x="1904" y="456"/>
      </p:cViewPr>
      <p:guideLst>
        <p:guide orient="horz" pos="2160"/>
        <p:guide pos="4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032"/>
    </p:cViewPr>
  </p:sorterViewPr>
  <p:notesViewPr>
    <p:cSldViewPr snapToGrid="0" snapToObjects="1">
      <p:cViewPr varScale="1">
        <p:scale>
          <a:sx n="172" d="100"/>
          <a:sy n="172" d="100"/>
        </p:scale>
        <p:origin x="5344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stefano\Google%20Drive\2019_Fall_CSE312\Plo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stefano\Google%20Drive\2019_Fall_CSE312\Plo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Exponential!$A$2:$A$37</c:f>
              <c:numCache>
                <c:formatCode>General</c:formatCode>
                <c:ptCount val="36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1.6</c:v>
                </c:pt>
                <c:pt idx="9">
                  <c:v>1.8</c:v>
                </c:pt>
                <c:pt idx="10">
                  <c:v>2</c:v>
                </c:pt>
                <c:pt idx="11">
                  <c:v>2.2000000000000002</c:v>
                </c:pt>
                <c:pt idx="12">
                  <c:v>2.4</c:v>
                </c:pt>
                <c:pt idx="13">
                  <c:v>2.6</c:v>
                </c:pt>
                <c:pt idx="14">
                  <c:v>2.8</c:v>
                </c:pt>
                <c:pt idx="15">
                  <c:v>3</c:v>
                </c:pt>
                <c:pt idx="16">
                  <c:v>3.2</c:v>
                </c:pt>
                <c:pt idx="17">
                  <c:v>3.4</c:v>
                </c:pt>
                <c:pt idx="18">
                  <c:v>3.6</c:v>
                </c:pt>
                <c:pt idx="19">
                  <c:v>3.8</c:v>
                </c:pt>
                <c:pt idx="20">
                  <c:v>4</c:v>
                </c:pt>
                <c:pt idx="21">
                  <c:v>4.2</c:v>
                </c:pt>
                <c:pt idx="22">
                  <c:v>4.4000000000000004</c:v>
                </c:pt>
                <c:pt idx="23">
                  <c:v>4.5999999999999996</c:v>
                </c:pt>
                <c:pt idx="24">
                  <c:v>4.8</c:v>
                </c:pt>
                <c:pt idx="25">
                  <c:v>5</c:v>
                </c:pt>
                <c:pt idx="26">
                  <c:v>5.2</c:v>
                </c:pt>
                <c:pt idx="27">
                  <c:v>5.4</c:v>
                </c:pt>
                <c:pt idx="28">
                  <c:v>5.6</c:v>
                </c:pt>
                <c:pt idx="29">
                  <c:v>5.8</c:v>
                </c:pt>
                <c:pt idx="30">
                  <c:v>6</c:v>
                </c:pt>
                <c:pt idx="31">
                  <c:v>6.2</c:v>
                </c:pt>
                <c:pt idx="32">
                  <c:v>6.4</c:v>
                </c:pt>
                <c:pt idx="33">
                  <c:v>6.6</c:v>
                </c:pt>
                <c:pt idx="34">
                  <c:v>6.8</c:v>
                </c:pt>
                <c:pt idx="35">
                  <c:v>7</c:v>
                </c:pt>
              </c:numCache>
            </c:numRef>
          </c:xVal>
          <c:yVal>
            <c:numRef>
              <c:f>Exponential!$B$2:$B$37</c:f>
              <c:numCache>
                <c:formatCode>General</c:formatCode>
                <c:ptCount val="36"/>
                <c:pt idx="0">
                  <c:v>2</c:v>
                </c:pt>
                <c:pt idx="1">
                  <c:v>1.3406400920712787</c:v>
                </c:pt>
                <c:pt idx="2">
                  <c:v>0.89865792823444313</c:v>
                </c:pt>
                <c:pt idx="3">
                  <c:v>0.60238842382440427</c:v>
                </c:pt>
                <c:pt idx="4">
                  <c:v>0.40379303598931077</c:v>
                </c:pt>
                <c:pt idx="5">
                  <c:v>0.2706705664732254</c:v>
                </c:pt>
                <c:pt idx="6">
                  <c:v>0.18143590657882502</c:v>
                </c:pt>
                <c:pt idx="7">
                  <c:v>0.12162012525043595</c:v>
                </c:pt>
                <c:pt idx="8">
                  <c:v>8.1524407956732423E-2</c:v>
                </c:pt>
                <c:pt idx="9">
                  <c:v>5.4647444894585118E-2</c:v>
                </c:pt>
                <c:pt idx="10">
                  <c:v>3.6631277777468357E-2</c:v>
                </c:pt>
                <c:pt idx="11">
                  <c:v>2.4554679806136872E-2</c:v>
                </c:pt>
                <c:pt idx="12">
                  <c:v>1.645949409804006E-2</c:v>
                </c:pt>
                <c:pt idx="13">
                  <c:v>1.1033128841521543E-2</c:v>
                </c:pt>
                <c:pt idx="14">
                  <c:v>7.3957274329658641E-3</c:v>
                </c:pt>
                <c:pt idx="15">
                  <c:v>4.957504353332717E-3</c:v>
                </c:pt>
                <c:pt idx="16">
                  <c:v>3.3231145463478678E-3</c:v>
                </c:pt>
                <c:pt idx="17">
                  <c:v>2.2275502956896065E-3</c:v>
                </c:pt>
                <c:pt idx="18">
                  <c:v>1.4931716167533584E-3</c:v>
                </c:pt>
                <c:pt idx="19">
                  <c:v>1.0009028668812217E-3</c:v>
                </c:pt>
                <c:pt idx="20">
                  <c:v>6.7092525580502371E-4</c:v>
                </c:pt>
                <c:pt idx="21">
                  <c:v>4.4973464835769639E-4</c:v>
                </c:pt>
                <c:pt idx="22">
                  <c:v>3.0146615019095301E-4</c:v>
                </c:pt>
                <c:pt idx="23">
                  <c:v>2.0207880367418684E-4</c:v>
                </c:pt>
                <c:pt idx="24">
                  <c:v>1.354574729817078E-4</c:v>
                </c:pt>
                <c:pt idx="25">
                  <c:v>9.0799859524969708E-5</c:v>
                </c:pt>
                <c:pt idx="26">
                  <c:v>6.0864966016807249E-5</c:v>
                </c:pt>
                <c:pt idx="27">
                  <c:v>4.0799006822343844E-5</c:v>
                </c:pt>
                <c:pt idx="28">
                  <c:v>2.7348392131361927E-5</c:v>
                </c:pt>
                <c:pt idx="29">
                  <c:v>1.8332175472495234E-5</c:v>
                </c:pt>
                <c:pt idx="30">
                  <c:v>1.228842470665642E-5</c:v>
                </c:pt>
                <c:pt idx="31">
                  <c:v>8.2371774150714163E-6</c:v>
                </c:pt>
                <c:pt idx="32">
                  <c:v>5.5215451440743973E-6</c:v>
                </c:pt>
                <c:pt idx="33">
                  <c:v>3.7012023951638163E-6</c:v>
                </c:pt>
                <c:pt idx="34">
                  <c:v>2.4809901599134268E-6</c:v>
                </c:pt>
                <c:pt idx="35">
                  <c:v>1.6630574382071358E-6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524-934C-9D15-9BDA520BD9AB}"/>
            </c:ext>
          </c:extLst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Exponential!$A$2:$A$37</c:f>
              <c:numCache>
                <c:formatCode>General</c:formatCode>
                <c:ptCount val="36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1.6</c:v>
                </c:pt>
                <c:pt idx="9">
                  <c:v>1.8</c:v>
                </c:pt>
                <c:pt idx="10">
                  <c:v>2</c:v>
                </c:pt>
                <c:pt idx="11">
                  <c:v>2.2000000000000002</c:v>
                </c:pt>
                <c:pt idx="12">
                  <c:v>2.4</c:v>
                </c:pt>
                <c:pt idx="13">
                  <c:v>2.6</c:v>
                </c:pt>
                <c:pt idx="14">
                  <c:v>2.8</c:v>
                </c:pt>
                <c:pt idx="15">
                  <c:v>3</c:v>
                </c:pt>
                <c:pt idx="16">
                  <c:v>3.2</c:v>
                </c:pt>
                <c:pt idx="17">
                  <c:v>3.4</c:v>
                </c:pt>
                <c:pt idx="18">
                  <c:v>3.6</c:v>
                </c:pt>
                <c:pt idx="19">
                  <c:v>3.8</c:v>
                </c:pt>
                <c:pt idx="20">
                  <c:v>4</c:v>
                </c:pt>
                <c:pt idx="21">
                  <c:v>4.2</c:v>
                </c:pt>
                <c:pt idx="22">
                  <c:v>4.4000000000000004</c:v>
                </c:pt>
                <c:pt idx="23">
                  <c:v>4.5999999999999996</c:v>
                </c:pt>
                <c:pt idx="24">
                  <c:v>4.8</c:v>
                </c:pt>
                <c:pt idx="25">
                  <c:v>5</c:v>
                </c:pt>
                <c:pt idx="26">
                  <c:v>5.2</c:v>
                </c:pt>
                <c:pt idx="27">
                  <c:v>5.4</c:v>
                </c:pt>
                <c:pt idx="28">
                  <c:v>5.6</c:v>
                </c:pt>
                <c:pt idx="29">
                  <c:v>5.8</c:v>
                </c:pt>
                <c:pt idx="30">
                  <c:v>6</c:v>
                </c:pt>
                <c:pt idx="31">
                  <c:v>6.2</c:v>
                </c:pt>
                <c:pt idx="32">
                  <c:v>6.4</c:v>
                </c:pt>
                <c:pt idx="33">
                  <c:v>6.6</c:v>
                </c:pt>
                <c:pt idx="34">
                  <c:v>6.8</c:v>
                </c:pt>
                <c:pt idx="35">
                  <c:v>7</c:v>
                </c:pt>
              </c:numCache>
            </c:numRef>
          </c:xVal>
          <c:yVal>
            <c:numRef>
              <c:f>Exponential!$C$2:$C$37</c:f>
              <c:numCache>
                <c:formatCode>General</c:formatCode>
                <c:ptCount val="36"/>
                <c:pt idx="0">
                  <c:v>1.5</c:v>
                </c:pt>
                <c:pt idx="1">
                  <c:v>1.1112273310225769</c:v>
                </c:pt>
                <c:pt idx="2">
                  <c:v>0.82321745414103953</c:v>
                </c:pt>
                <c:pt idx="3">
                  <c:v>0.60985448961089872</c:v>
                </c:pt>
                <c:pt idx="4">
                  <c:v>0.45179131786830307</c:v>
                </c:pt>
                <c:pt idx="5">
                  <c:v>0.33469524022264474</c:v>
                </c:pt>
                <c:pt idx="6">
                  <c:v>0.24794833233237984</c:v>
                </c:pt>
                <c:pt idx="7">
                  <c:v>0.18368464237947291</c:v>
                </c:pt>
                <c:pt idx="8">
                  <c:v>0.13607692993411871</c:v>
                </c:pt>
                <c:pt idx="9">
                  <c:v>0.10080826910962463</c:v>
                </c:pt>
                <c:pt idx="10">
                  <c:v>7.4680602551795913E-2</c:v>
                </c:pt>
                <c:pt idx="11">
                  <c:v>5.5324751101859991E-2</c:v>
                </c:pt>
                <c:pt idx="12">
                  <c:v>4.0985583670938852E-2</c:v>
                </c:pt>
                <c:pt idx="13">
                  <c:v>3.0362867168706571E-2</c:v>
                </c:pt>
                <c:pt idx="14">
                  <c:v>2.2493365230716576E-2</c:v>
                </c:pt>
                <c:pt idx="15">
                  <c:v>1.6663494807363458E-2</c:v>
                </c:pt>
                <c:pt idx="16">
                  <c:v>1.2344620573530035E-2</c:v>
                </c:pt>
                <c:pt idx="17">
                  <c:v>9.1451198482734569E-3</c:v>
                </c:pt>
                <c:pt idx="18">
                  <c:v>6.7748714139189989E-3</c:v>
                </c:pt>
                <c:pt idx="19">
                  <c:v>5.0189481862069124E-3</c:v>
                </c:pt>
                <c:pt idx="20">
                  <c:v>3.7181282649995377E-3</c:v>
                </c:pt>
                <c:pt idx="21">
                  <c:v>2.7544571655433586E-3</c:v>
                </c:pt>
                <c:pt idx="22">
                  <c:v>2.0405520563218393E-3</c:v>
                </c:pt>
                <c:pt idx="23">
                  <c:v>1.511678143572767E-3</c:v>
                </c:pt>
                <c:pt idx="24">
                  <c:v>1.1198787125650197E-3</c:v>
                </c:pt>
                <c:pt idx="25">
                  <c:v>8.2962655522175049E-4</c:v>
                </c:pt>
                <c:pt idx="26">
                  <c:v>6.1460246846967962E-4</c:v>
                </c:pt>
                <c:pt idx="27">
                  <c:v>4.5530870711829932E-4</c:v>
                </c:pt>
                <c:pt idx="28">
                  <c:v>3.373009862682729E-4</c:v>
                </c:pt>
                <c:pt idx="29">
                  <c:v>2.4987871648145032E-4</c:v>
                </c:pt>
                <c:pt idx="30">
                  <c:v>1.8511470613001934E-4</c:v>
                </c:pt>
                <c:pt idx="31">
                  <c:v>1.371363472172599E-4</c:v>
                </c:pt>
                <c:pt idx="32">
                  <c:v>1.0159310473628066E-4</c:v>
                </c:pt>
                <c:pt idx="33">
                  <c:v>7.5262023084263056E-5</c:v>
                </c:pt>
                <c:pt idx="34">
                  <c:v>5.5755478026190101E-5</c:v>
                </c:pt>
                <c:pt idx="35">
                  <c:v>4.1304674024620741E-5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524-934C-9D15-9BDA520BD9AB}"/>
            </c:ext>
          </c:extLst>
        </c:ser>
        <c:ser>
          <c:idx val="2"/>
          <c:order val="2"/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Exponential!$A$2:$A$37</c:f>
              <c:numCache>
                <c:formatCode>General</c:formatCode>
                <c:ptCount val="36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1.6</c:v>
                </c:pt>
                <c:pt idx="9">
                  <c:v>1.8</c:v>
                </c:pt>
                <c:pt idx="10">
                  <c:v>2</c:v>
                </c:pt>
                <c:pt idx="11">
                  <c:v>2.2000000000000002</c:v>
                </c:pt>
                <c:pt idx="12">
                  <c:v>2.4</c:v>
                </c:pt>
                <c:pt idx="13">
                  <c:v>2.6</c:v>
                </c:pt>
                <c:pt idx="14">
                  <c:v>2.8</c:v>
                </c:pt>
                <c:pt idx="15">
                  <c:v>3</c:v>
                </c:pt>
                <c:pt idx="16">
                  <c:v>3.2</c:v>
                </c:pt>
                <c:pt idx="17">
                  <c:v>3.4</c:v>
                </c:pt>
                <c:pt idx="18">
                  <c:v>3.6</c:v>
                </c:pt>
                <c:pt idx="19">
                  <c:v>3.8</c:v>
                </c:pt>
                <c:pt idx="20">
                  <c:v>4</c:v>
                </c:pt>
                <c:pt idx="21">
                  <c:v>4.2</c:v>
                </c:pt>
                <c:pt idx="22">
                  <c:v>4.4000000000000004</c:v>
                </c:pt>
                <c:pt idx="23">
                  <c:v>4.5999999999999996</c:v>
                </c:pt>
                <c:pt idx="24">
                  <c:v>4.8</c:v>
                </c:pt>
                <c:pt idx="25">
                  <c:v>5</c:v>
                </c:pt>
                <c:pt idx="26">
                  <c:v>5.2</c:v>
                </c:pt>
                <c:pt idx="27">
                  <c:v>5.4</c:v>
                </c:pt>
                <c:pt idx="28">
                  <c:v>5.6</c:v>
                </c:pt>
                <c:pt idx="29">
                  <c:v>5.8</c:v>
                </c:pt>
                <c:pt idx="30">
                  <c:v>6</c:v>
                </c:pt>
                <c:pt idx="31">
                  <c:v>6.2</c:v>
                </c:pt>
                <c:pt idx="32">
                  <c:v>6.4</c:v>
                </c:pt>
                <c:pt idx="33">
                  <c:v>6.6</c:v>
                </c:pt>
                <c:pt idx="34">
                  <c:v>6.8</c:v>
                </c:pt>
                <c:pt idx="35">
                  <c:v>7</c:v>
                </c:pt>
              </c:numCache>
            </c:numRef>
          </c:xVal>
          <c:yVal>
            <c:numRef>
              <c:f>Exponential!$D$2:$D$37</c:f>
              <c:numCache>
                <c:formatCode>General</c:formatCode>
                <c:ptCount val="36"/>
                <c:pt idx="0">
                  <c:v>1</c:v>
                </c:pt>
                <c:pt idx="1">
                  <c:v>0.81873075307798182</c:v>
                </c:pt>
                <c:pt idx="2">
                  <c:v>0.67032004603563933</c:v>
                </c:pt>
                <c:pt idx="3">
                  <c:v>0.54881163609402639</c:v>
                </c:pt>
                <c:pt idx="4">
                  <c:v>0.44932896411722156</c:v>
                </c:pt>
                <c:pt idx="5">
                  <c:v>0.36787944117144233</c:v>
                </c:pt>
                <c:pt idx="6">
                  <c:v>0.30119421191220214</c:v>
                </c:pt>
                <c:pt idx="7">
                  <c:v>0.24659696394160649</c:v>
                </c:pt>
                <c:pt idx="8">
                  <c:v>0.20189651799465538</c:v>
                </c:pt>
                <c:pt idx="9">
                  <c:v>0.16529888822158653</c:v>
                </c:pt>
                <c:pt idx="10">
                  <c:v>0.1353352832366127</c:v>
                </c:pt>
                <c:pt idx="11">
                  <c:v>0.11080315836233387</c:v>
                </c:pt>
                <c:pt idx="12">
                  <c:v>9.0717953289412512E-2</c:v>
                </c:pt>
                <c:pt idx="13">
                  <c:v>7.4273578214333877E-2</c:v>
                </c:pt>
                <c:pt idx="14">
                  <c:v>6.0810062625217973E-2</c:v>
                </c:pt>
                <c:pt idx="15">
                  <c:v>4.9787068367863944E-2</c:v>
                </c:pt>
                <c:pt idx="16">
                  <c:v>4.0762203978366211E-2</c:v>
                </c:pt>
                <c:pt idx="17">
                  <c:v>3.337326996032608E-2</c:v>
                </c:pt>
                <c:pt idx="18">
                  <c:v>2.7323722447292559E-2</c:v>
                </c:pt>
                <c:pt idx="19">
                  <c:v>2.2370771856165601E-2</c:v>
                </c:pt>
                <c:pt idx="20">
                  <c:v>1.8315638888734179E-2</c:v>
                </c:pt>
                <c:pt idx="21">
                  <c:v>1.4995576820477703E-2</c:v>
                </c:pt>
                <c:pt idx="22">
                  <c:v>1.2277339903068436E-2</c:v>
                </c:pt>
                <c:pt idx="23">
                  <c:v>1.0051835744633586E-2</c:v>
                </c:pt>
                <c:pt idx="24">
                  <c:v>8.2297470490200302E-3</c:v>
                </c:pt>
                <c:pt idx="25">
                  <c:v>6.737946999085467E-3</c:v>
                </c:pt>
                <c:pt idx="26">
                  <c:v>5.5165644207607716E-3</c:v>
                </c:pt>
                <c:pt idx="27">
                  <c:v>4.5165809426126659E-3</c:v>
                </c:pt>
                <c:pt idx="28">
                  <c:v>3.697863716482932E-3</c:v>
                </c:pt>
                <c:pt idx="29">
                  <c:v>3.0275547453758153E-3</c:v>
                </c:pt>
                <c:pt idx="30">
                  <c:v>2.4787521766663585E-3</c:v>
                </c:pt>
                <c:pt idx="31">
                  <c:v>2.029430636295734E-3</c:v>
                </c:pt>
                <c:pt idx="32">
                  <c:v>1.6615572731739339E-3</c:v>
                </c:pt>
                <c:pt idx="33">
                  <c:v>1.3603680375478939E-3</c:v>
                </c:pt>
                <c:pt idx="34">
                  <c:v>1.1137751478448032E-3</c:v>
                </c:pt>
                <c:pt idx="35">
                  <c:v>9.1188196555451624E-4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F524-934C-9D15-9BDA520BD9AB}"/>
            </c:ext>
          </c:extLst>
        </c:ser>
        <c:ser>
          <c:idx val="3"/>
          <c:order val="3"/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Exponential!$A$2:$A$37</c:f>
              <c:numCache>
                <c:formatCode>General</c:formatCode>
                <c:ptCount val="36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1.6</c:v>
                </c:pt>
                <c:pt idx="9">
                  <c:v>1.8</c:v>
                </c:pt>
                <c:pt idx="10">
                  <c:v>2</c:v>
                </c:pt>
                <c:pt idx="11">
                  <c:v>2.2000000000000002</c:v>
                </c:pt>
                <c:pt idx="12">
                  <c:v>2.4</c:v>
                </c:pt>
                <c:pt idx="13">
                  <c:v>2.6</c:v>
                </c:pt>
                <c:pt idx="14">
                  <c:v>2.8</c:v>
                </c:pt>
                <c:pt idx="15">
                  <c:v>3</c:v>
                </c:pt>
                <c:pt idx="16">
                  <c:v>3.2</c:v>
                </c:pt>
                <c:pt idx="17">
                  <c:v>3.4</c:v>
                </c:pt>
                <c:pt idx="18">
                  <c:v>3.6</c:v>
                </c:pt>
                <c:pt idx="19">
                  <c:v>3.8</c:v>
                </c:pt>
                <c:pt idx="20">
                  <c:v>4</c:v>
                </c:pt>
                <c:pt idx="21">
                  <c:v>4.2</c:v>
                </c:pt>
                <c:pt idx="22">
                  <c:v>4.4000000000000004</c:v>
                </c:pt>
                <c:pt idx="23">
                  <c:v>4.5999999999999996</c:v>
                </c:pt>
                <c:pt idx="24">
                  <c:v>4.8</c:v>
                </c:pt>
                <c:pt idx="25">
                  <c:v>5</c:v>
                </c:pt>
                <c:pt idx="26">
                  <c:v>5.2</c:v>
                </c:pt>
                <c:pt idx="27">
                  <c:v>5.4</c:v>
                </c:pt>
                <c:pt idx="28">
                  <c:v>5.6</c:v>
                </c:pt>
                <c:pt idx="29">
                  <c:v>5.8</c:v>
                </c:pt>
                <c:pt idx="30">
                  <c:v>6</c:v>
                </c:pt>
                <c:pt idx="31">
                  <c:v>6.2</c:v>
                </c:pt>
                <c:pt idx="32">
                  <c:v>6.4</c:v>
                </c:pt>
                <c:pt idx="33">
                  <c:v>6.6</c:v>
                </c:pt>
                <c:pt idx="34">
                  <c:v>6.8</c:v>
                </c:pt>
                <c:pt idx="35">
                  <c:v>7</c:v>
                </c:pt>
              </c:numCache>
            </c:numRef>
          </c:xVal>
          <c:yVal>
            <c:numRef>
              <c:f>Exponential!$E$2:$E$37</c:f>
              <c:numCache>
                <c:formatCode>General</c:formatCode>
                <c:ptCount val="36"/>
                <c:pt idx="0">
                  <c:v>0.5</c:v>
                </c:pt>
                <c:pt idx="1">
                  <c:v>0.45241870901797976</c:v>
                </c:pt>
                <c:pt idx="2">
                  <c:v>0.40936537653899091</c:v>
                </c:pt>
                <c:pt idx="3">
                  <c:v>0.37040911034085894</c:v>
                </c:pt>
                <c:pt idx="4">
                  <c:v>0.33516002301781966</c:v>
                </c:pt>
                <c:pt idx="5">
                  <c:v>0.30326532985631671</c:v>
                </c:pt>
                <c:pt idx="6">
                  <c:v>0.27440581804701319</c:v>
                </c:pt>
                <c:pt idx="7">
                  <c:v>0.24829265189570476</c:v>
                </c:pt>
                <c:pt idx="8">
                  <c:v>0.22466448205861078</c:v>
                </c:pt>
                <c:pt idx="9">
                  <c:v>0.20328482987029955</c:v>
                </c:pt>
                <c:pt idx="10">
                  <c:v>0.18393972058572117</c:v>
                </c:pt>
                <c:pt idx="11">
                  <c:v>0.16643554184903978</c:v>
                </c:pt>
                <c:pt idx="12">
                  <c:v>0.15059710595610107</c:v>
                </c:pt>
                <c:pt idx="13">
                  <c:v>0.1362658965170063</c:v>
                </c:pt>
                <c:pt idx="14">
                  <c:v>0.12329848197080324</c:v>
                </c:pt>
                <c:pt idx="15">
                  <c:v>0.11156508007421491</c:v>
                </c:pt>
                <c:pt idx="16">
                  <c:v>0.10094825899732769</c:v>
                </c:pt>
                <c:pt idx="17">
                  <c:v>9.1341762026367332E-2</c:v>
                </c:pt>
                <c:pt idx="18">
                  <c:v>8.2649444110793266E-2</c:v>
                </c:pt>
                <c:pt idx="19">
                  <c:v>7.4784309611317532E-2</c:v>
                </c:pt>
                <c:pt idx="20">
                  <c:v>6.7667641618306351E-2</c:v>
                </c:pt>
                <c:pt idx="21">
                  <c:v>6.1228214126490953E-2</c:v>
                </c:pt>
                <c:pt idx="22">
                  <c:v>5.5401579181166935E-2</c:v>
                </c:pt>
                <c:pt idx="23">
                  <c:v>5.0129421861401874E-2</c:v>
                </c:pt>
                <c:pt idx="24">
                  <c:v>4.5358976644706256E-2</c:v>
                </c:pt>
                <c:pt idx="25">
                  <c:v>4.10424993119494E-2</c:v>
                </c:pt>
                <c:pt idx="26">
                  <c:v>3.7136789107166938E-2</c:v>
                </c:pt>
                <c:pt idx="27">
                  <c:v>3.3602756369874878E-2</c:v>
                </c:pt>
                <c:pt idx="28">
                  <c:v>3.0405031312608986E-2</c:v>
                </c:pt>
                <c:pt idx="29">
                  <c:v>2.7511610028203615E-2</c:v>
                </c:pt>
                <c:pt idx="30">
                  <c:v>2.4893534183931972E-2</c:v>
                </c:pt>
                <c:pt idx="31">
                  <c:v>2.25246011967789E-2</c:v>
                </c:pt>
                <c:pt idx="32">
                  <c:v>2.0381101989183106E-2</c:v>
                </c:pt>
                <c:pt idx="33">
                  <c:v>1.8441583700620007E-2</c:v>
                </c:pt>
                <c:pt idx="34">
                  <c:v>1.668663498016304E-2</c:v>
                </c:pt>
                <c:pt idx="35">
                  <c:v>1.509869171115925E-2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F524-934C-9D15-9BDA520BD9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3793583"/>
        <c:axId val="2093795263"/>
      </c:scatterChart>
      <c:valAx>
        <c:axId val="2093793583"/>
        <c:scaling>
          <c:orientation val="minMax"/>
          <c:max val="7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3795263"/>
        <c:crosses val="autoZero"/>
        <c:crossBetween val="midCat"/>
      </c:valAx>
      <c:valAx>
        <c:axId val="2093795263"/>
        <c:scaling>
          <c:orientation val="minMax"/>
          <c:max val="2.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379358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Normals!$A$2:$A$202</c:f>
              <c:numCache>
                <c:formatCode>General</c:formatCode>
                <c:ptCount val="201"/>
                <c:pt idx="0">
                  <c:v>-20</c:v>
                </c:pt>
                <c:pt idx="1">
                  <c:v>-19.8</c:v>
                </c:pt>
                <c:pt idx="2">
                  <c:v>-19.600000000000001</c:v>
                </c:pt>
                <c:pt idx="3">
                  <c:v>-19.399999999999999</c:v>
                </c:pt>
                <c:pt idx="4">
                  <c:v>-19.2</c:v>
                </c:pt>
                <c:pt idx="5">
                  <c:v>-19</c:v>
                </c:pt>
                <c:pt idx="6">
                  <c:v>-18.8</c:v>
                </c:pt>
                <c:pt idx="7">
                  <c:v>-18.600000000000001</c:v>
                </c:pt>
                <c:pt idx="8">
                  <c:v>-18.399999999999999</c:v>
                </c:pt>
                <c:pt idx="9">
                  <c:v>-18.2</c:v>
                </c:pt>
                <c:pt idx="10">
                  <c:v>-18</c:v>
                </c:pt>
                <c:pt idx="11">
                  <c:v>-17.8</c:v>
                </c:pt>
                <c:pt idx="12">
                  <c:v>-17.600000000000001</c:v>
                </c:pt>
                <c:pt idx="13">
                  <c:v>-17.399999999999999</c:v>
                </c:pt>
                <c:pt idx="14">
                  <c:v>-17.2</c:v>
                </c:pt>
                <c:pt idx="15">
                  <c:v>-17</c:v>
                </c:pt>
                <c:pt idx="16">
                  <c:v>-16.8</c:v>
                </c:pt>
                <c:pt idx="17">
                  <c:v>-16.600000000000001</c:v>
                </c:pt>
                <c:pt idx="18">
                  <c:v>-16.399999999999999</c:v>
                </c:pt>
                <c:pt idx="19">
                  <c:v>-16.2</c:v>
                </c:pt>
                <c:pt idx="20">
                  <c:v>-16</c:v>
                </c:pt>
                <c:pt idx="21">
                  <c:v>-15.8</c:v>
                </c:pt>
                <c:pt idx="22">
                  <c:v>-15.6</c:v>
                </c:pt>
                <c:pt idx="23">
                  <c:v>-15.4</c:v>
                </c:pt>
                <c:pt idx="24">
                  <c:v>-15.2</c:v>
                </c:pt>
                <c:pt idx="25">
                  <c:v>-15</c:v>
                </c:pt>
                <c:pt idx="26">
                  <c:v>-14.8</c:v>
                </c:pt>
                <c:pt idx="27">
                  <c:v>-14.6</c:v>
                </c:pt>
                <c:pt idx="28">
                  <c:v>-14.4</c:v>
                </c:pt>
                <c:pt idx="29">
                  <c:v>-14.2</c:v>
                </c:pt>
                <c:pt idx="30">
                  <c:v>-14</c:v>
                </c:pt>
                <c:pt idx="31">
                  <c:v>-13.8</c:v>
                </c:pt>
                <c:pt idx="32">
                  <c:v>-13.6</c:v>
                </c:pt>
                <c:pt idx="33">
                  <c:v>-13.4</c:v>
                </c:pt>
                <c:pt idx="34">
                  <c:v>-13.2</c:v>
                </c:pt>
                <c:pt idx="35">
                  <c:v>-13</c:v>
                </c:pt>
                <c:pt idx="36">
                  <c:v>-12.8</c:v>
                </c:pt>
                <c:pt idx="37">
                  <c:v>-12.6</c:v>
                </c:pt>
                <c:pt idx="38">
                  <c:v>-12.4</c:v>
                </c:pt>
                <c:pt idx="39">
                  <c:v>-12.2</c:v>
                </c:pt>
                <c:pt idx="40">
                  <c:v>-12</c:v>
                </c:pt>
                <c:pt idx="41">
                  <c:v>-11.8</c:v>
                </c:pt>
                <c:pt idx="42">
                  <c:v>-11.6</c:v>
                </c:pt>
                <c:pt idx="43">
                  <c:v>-11.4</c:v>
                </c:pt>
                <c:pt idx="44">
                  <c:v>-11.2</c:v>
                </c:pt>
                <c:pt idx="45">
                  <c:v>-11</c:v>
                </c:pt>
                <c:pt idx="46">
                  <c:v>-10.8</c:v>
                </c:pt>
                <c:pt idx="47">
                  <c:v>-10.6</c:v>
                </c:pt>
                <c:pt idx="48">
                  <c:v>-10.4</c:v>
                </c:pt>
                <c:pt idx="49">
                  <c:v>-10.199999999999999</c:v>
                </c:pt>
                <c:pt idx="50">
                  <c:v>-10</c:v>
                </c:pt>
                <c:pt idx="51">
                  <c:v>-9.8000000000000007</c:v>
                </c:pt>
                <c:pt idx="52">
                  <c:v>-9.6</c:v>
                </c:pt>
                <c:pt idx="53">
                  <c:v>-9.4</c:v>
                </c:pt>
                <c:pt idx="54">
                  <c:v>-9.1999999999999993</c:v>
                </c:pt>
                <c:pt idx="55">
                  <c:v>-9</c:v>
                </c:pt>
                <c:pt idx="56">
                  <c:v>-8.8000000000000007</c:v>
                </c:pt>
                <c:pt idx="57">
                  <c:v>-8.6</c:v>
                </c:pt>
                <c:pt idx="58">
                  <c:v>-8.4</c:v>
                </c:pt>
                <c:pt idx="59">
                  <c:v>-8.1999999999999993</c:v>
                </c:pt>
                <c:pt idx="60">
                  <c:v>-8</c:v>
                </c:pt>
                <c:pt idx="61">
                  <c:v>-7.8</c:v>
                </c:pt>
                <c:pt idx="62">
                  <c:v>-7.6</c:v>
                </c:pt>
                <c:pt idx="63">
                  <c:v>-7.4</c:v>
                </c:pt>
                <c:pt idx="64">
                  <c:v>-7.2</c:v>
                </c:pt>
                <c:pt idx="65">
                  <c:v>-7</c:v>
                </c:pt>
                <c:pt idx="66">
                  <c:v>-6.8</c:v>
                </c:pt>
                <c:pt idx="67">
                  <c:v>-6.6</c:v>
                </c:pt>
                <c:pt idx="68">
                  <c:v>-6.4</c:v>
                </c:pt>
                <c:pt idx="69">
                  <c:v>-6.2</c:v>
                </c:pt>
                <c:pt idx="70">
                  <c:v>-6</c:v>
                </c:pt>
                <c:pt idx="71">
                  <c:v>-5.8000000000001002</c:v>
                </c:pt>
                <c:pt idx="72">
                  <c:v>-5.6000000000001</c:v>
                </c:pt>
                <c:pt idx="73">
                  <c:v>-5.4000000000000998</c:v>
                </c:pt>
                <c:pt idx="74">
                  <c:v>-5.2000000000000997</c:v>
                </c:pt>
                <c:pt idx="75">
                  <c:v>-5.0000000000001004</c:v>
                </c:pt>
                <c:pt idx="76">
                  <c:v>-4.8000000000001002</c:v>
                </c:pt>
                <c:pt idx="77">
                  <c:v>-4.6000000000001</c:v>
                </c:pt>
                <c:pt idx="78">
                  <c:v>-4.4000000000000998</c:v>
                </c:pt>
                <c:pt idx="79">
                  <c:v>-4.2000000000000997</c:v>
                </c:pt>
                <c:pt idx="80">
                  <c:v>-4.0000000000001004</c:v>
                </c:pt>
                <c:pt idx="81">
                  <c:v>-3.8000000000001002</c:v>
                </c:pt>
                <c:pt idx="82">
                  <c:v>-3.6000000000001</c:v>
                </c:pt>
                <c:pt idx="83">
                  <c:v>-3.4000000000000998</c:v>
                </c:pt>
                <c:pt idx="84">
                  <c:v>-3.2000000000001001</c:v>
                </c:pt>
                <c:pt idx="85">
                  <c:v>-3.0000000000000999</c:v>
                </c:pt>
                <c:pt idx="86">
                  <c:v>-2.8000000000001002</c:v>
                </c:pt>
                <c:pt idx="87">
                  <c:v>-2.6000000000001</c:v>
                </c:pt>
                <c:pt idx="88">
                  <c:v>-2.4000000000000998</c:v>
                </c:pt>
                <c:pt idx="89">
                  <c:v>-2.2000000000001001</c:v>
                </c:pt>
                <c:pt idx="90">
                  <c:v>-2.0000000000000999</c:v>
                </c:pt>
                <c:pt idx="91">
                  <c:v>-1.8000000000001</c:v>
                </c:pt>
                <c:pt idx="92">
                  <c:v>-1.6000000000001</c:v>
                </c:pt>
                <c:pt idx="93">
                  <c:v>-1.4000000000001001</c:v>
                </c:pt>
                <c:pt idx="94">
                  <c:v>-1.2000000000001001</c:v>
                </c:pt>
                <c:pt idx="95">
                  <c:v>-1.0000000000000999</c:v>
                </c:pt>
                <c:pt idx="96">
                  <c:v>-0.80000000000009996</c:v>
                </c:pt>
                <c:pt idx="97">
                  <c:v>-0.60000000000010101</c:v>
                </c:pt>
                <c:pt idx="98">
                  <c:v>-0.400000000000102</c:v>
                </c:pt>
                <c:pt idx="99">
                  <c:v>-0.20000000000009899</c:v>
                </c:pt>
                <c:pt idx="100">
                  <c:v>0</c:v>
                </c:pt>
                <c:pt idx="101">
                  <c:v>0.19999999999990001</c:v>
                </c:pt>
                <c:pt idx="102">
                  <c:v>0.39999999999989899</c:v>
                </c:pt>
                <c:pt idx="103">
                  <c:v>0.59999999999989795</c:v>
                </c:pt>
                <c:pt idx="104">
                  <c:v>0.79999999999990101</c:v>
                </c:pt>
                <c:pt idx="105">
                  <c:v>0.99999999999990097</c:v>
                </c:pt>
                <c:pt idx="106">
                  <c:v>1.1999999999999</c:v>
                </c:pt>
                <c:pt idx="107">
                  <c:v>1.3999999999999</c:v>
                </c:pt>
                <c:pt idx="108">
                  <c:v>1.5999999999998999</c:v>
                </c:pt>
                <c:pt idx="109">
                  <c:v>1.7999999999998999</c:v>
                </c:pt>
                <c:pt idx="110">
                  <c:v>1.9999999999999001</c:v>
                </c:pt>
                <c:pt idx="111">
                  <c:v>2.1999999999998998</c:v>
                </c:pt>
                <c:pt idx="112">
                  <c:v>2.3999999999999</c:v>
                </c:pt>
                <c:pt idx="113">
                  <c:v>2.5999999999999002</c:v>
                </c:pt>
                <c:pt idx="114">
                  <c:v>2.7999999999998999</c:v>
                </c:pt>
                <c:pt idx="115">
                  <c:v>2.9999999999999001</c:v>
                </c:pt>
                <c:pt idx="116">
                  <c:v>3.1999999999998998</c:v>
                </c:pt>
                <c:pt idx="117">
                  <c:v>3.3999999999999</c:v>
                </c:pt>
                <c:pt idx="118">
                  <c:v>3.5999999999999002</c:v>
                </c:pt>
                <c:pt idx="119">
                  <c:v>3.7999999999998999</c:v>
                </c:pt>
                <c:pt idx="120">
                  <c:v>3.9999999999999001</c:v>
                </c:pt>
                <c:pt idx="121">
                  <c:v>4.1999999999998998</c:v>
                </c:pt>
                <c:pt idx="122">
                  <c:v>4.3999999999999</c:v>
                </c:pt>
                <c:pt idx="123">
                  <c:v>4.5999999999999002</c:v>
                </c:pt>
                <c:pt idx="124">
                  <c:v>4.7999999999999003</c:v>
                </c:pt>
                <c:pt idx="125">
                  <c:v>4.9999999999998996</c:v>
                </c:pt>
                <c:pt idx="126">
                  <c:v>5.1999999999998998</c:v>
                </c:pt>
                <c:pt idx="127">
                  <c:v>5.3999999999999</c:v>
                </c:pt>
                <c:pt idx="128">
                  <c:v>5.5999999999999002</c:v>
                </c:pt>
                <c:pt idx="129">
                  <c:v>5.7999999999999003</c:v>
                </c:pt>
                <c:pt idx="130">
                  <c:v>5.9999999999998996</c:v>
                </c:pt>
                <c:pt idx="131">
                  <c:v>6.1999999999998998</c:v>
                </c:pt>
                <c:pt idx="132">
                  <c:v>6.3999999999999</c:v>
                </c:pt>
                <c:pt idx="133">
                  <c:v>6.5999999999999002</c:v>
                </c:pt>
                <c:pt idx="134">
                  <c:v>6.7999999999999003</c:v>
                </c:pt>
                <c:pt idx="135">
                  <c:v>6.9999999999998996</c:v>
                </c:pt>
                <c:pt idx="136">
                  <c:v>7.1999999999998998</c:v>
                </c:pt>
                <c:pt idx="137">
                  <c:v>7.3999999999999</c:v>
                </c:pt>
                <c:pt idx="138">
                  <c:v>7.5999999999999002</c:v>
                </c:pt>
                <c:pt idx="139">
                  <c:v>7.7999999999999003</c:v>
                </c:pt>
                <c:pt idx="140">
                  <c:v>7.9999999999998996</c:v>
                </c:pt>
                <c:pt idx="141">
                  <c:v>8.1999999999998998</c:v>
                </c:pt>
                <c:pt idx="142">
                  <c:v>8.3999999999999009</c:v>
                </c:pt>
                <c:pt idx="143">
                  <c:v>8.5999999999999002</c:v>
                </c:pt>
                <c:pt idx="144">
                  <c:v>8.7999999999998995</c:v>
                </c:pt>
                <c:pt idx="145">
                  <c:v>8.9999999999999005</c:v>
                </c:pt>
                <c:pt idx="146">
                  <c:v>9.1999999999998998</c:v>
                </c:pt>
                <c:pt idx="147">
                  <c:v>9.3999999999999009</c:v>
                </c:pt>
                <c:pt idx="148">
                  <c:v>9.5999999999999002</c:v>
                </c:pt>
                <c:pt idx="149">
                  <c:v>9.7999999999998995</c:v>
                </c:pt>
                <c:pt idx="150">
                  <c:v>9.9999999999999005</c:v>
                </c:pt>
                <c:pt idx="151">
                  <c:v>10.1999999999999</c:v>
                </c:pt>
                <c:pt idx="152">
                  <c:v>10.399999999999901</c:v>
                </c:pt>
                <c:pt idx="153">
                  <c:v>10.5999999999999</c:v>
                </c:pt>
                <c:pt idx="154">
                  <c:v>10.799999999999899</c:v>
                </c:pt>
                <c:pt idx="155">
                  <c:v>10.999999999999901</c:v>
                </c:pt>
                <c:pt idx="156">
                  <c:v>11.1999999999999</c:v>
                </c:pt>
                <c:pt idx="157">
                  <c:v>11.399999999999901</c:v>
                </c:pt>
                <c:pt idx="158">
                  <c:v>11.5999999999999</c:v>
                </c:pt>
                <c:pt idx="159">
                  <c:v>11.799999999999899</c:v>
                </c:pt>
                <c:pt idx="160">
                  <c:v>11.999999999999901</c:v>
                </c:pt>
                <c:pt idx="161">
                  <c:v>12.1999999999999</c:v>
                </c:pt>
                <c:pt idx="162">
                  <c:v>12.399999999999901</c:v>
                </c:pt>
                <c:pt idx="163">
                  <c:v>12.5999999999999</c:v>
                </c:pt>
                <c:pt idx="164">
                  <c:v>12.799999999999899</c:v>
                </c:pt>
                <c:pt idx="165">
                  <c:v>12.999999999999901</c:v>
                </c:pt>
                <c:pt idx="166">
                  <c:v>13.1999999999999</c:v>
                </c:pt>
                <c:pt idx="167">
                  <c:v>13.399999999999901</c:v>
                </c:pt>
                <c:pt idx="168">
                  <c:v>13.5999999999999</c:v>
                </c:pt>
                <c:pt idx="169">
                  <c:v>13.799999999999899</c:v>
                </c:pt>
                <c:pt idx="170">
                  <c:v>13.999999999999901</c:v>
                </c:pt>
                <c:pt idx="171">
                  <c:v>14.1999999999999</c:v>
                </c:pt>
                <c:pt idx="172">
                  <c:v>14.399999999999901</c:v>
                </c:pt>
                <c:pt idx="173">
                  <c:v>14.5999999999999</c:v>
                </c:pt>
                <c:pt idx="174">
                  <c:v>14.799999999999899</c:v>
                </c:pt>
                <c:pt idx="175">
                  <c:v>14.999999999999901</c:v>
                </c:pt>
                <c:pt idx="176">
                  <c:v>15.1999999999999</c:v>
                </c:pt>
                <c:pt idx="177">
                  <c:v>15.399999999999901</c:v>
                </c:pt>
                <c:pt idx="178">
                  <c:v>15.5999999999999</c:v>
                </c:pt>
                <c:pt idx="179">
                  <c:v>15.799999999999899</c:v>
                </c:pt>
                <c:pt idx="180">
                  <c:v>15.999999999999901</c:v>
                </c:pt>
                <c:pt idx="181">
                  <c:v>16.1999999999999</c:v>
                </c:pt>
                <c:pt idx="182">
                  <c:v>16.399999999999899</c:v>
                </c:pt>
                <c:pt idx="183">
                  <c:v>16.599999999999898</c:v>
                </c:pt>
                <c:pt idx="184">
                  <c:v>16.799999999999901</c:v>
                </c:pt>
                <c:pt idx="185">
                  <c:v>16.999999999999901</c:v>
                </c:pt>
                <c:pt idx="186">
                  <c:v>17.1999999999999</c:v>
                </c:pt>
                <c:pt idx="187">
                  <c:v>17.399999999999899</c:v>
                </c:pt>
                <c:pt idx="188">
                  <c:v>17.599999999999898</c:v>
                </c:pt>
                <c:pt idx="189">
                  <c:v>17.799999999999901</c:v>
                </c:pt>
                <c:pt idx="190">
                  <c:v>17.999999999999901</c:v>
                </c:pt>
                <c:pt idx="191">
                  <c:v>18.1999999999999</c:v>
                </c:pt>
                <c:pt idx="192">
                  <c:v>18.399999999999899</c:v>
                </c:pt>
                <c:pt idx="193">
                  <c:v>18.599999999999898</c:v>
                </c:pt>
                <c:pt idx="194">
                  <c:v>18.799999999999901</c:v>
                </c:pt>
                <c:pt idx="195">
                  <c:v>18.999999999999901</c:v>
                </c:pt>
                <c:pt idx="196">
                  <c:v>19.1999999999999</c:v>
                </c:pt>
                <c:pt idx="197">
                  <c:v>19.399999999999899</c:v>
                </c:pt>
                <c:pt idx="198">
                  <c:v>19.599999999999898</c:v>
                </c:pt>
                <c:pt idx="199">
                  <c:v>19.799999999999901</c:v>
                </c:pt>
                <c:pt idx="200">
                  <c:v>19.999999999999901</c:v>
                </c:pt>
              </c:numCache>
            </c:numRef>
          </c:xVal>
          <c:yVal>
            <c:numRef>
              <c:f>Normals!$B$2:$B$202</c:f>
              <c:numCache>
                <c:formatCode>General</c:formatCode>
                <c:ptCount val="201"/>
                <c:pt idx="0">
                  <c:v>2.7204915511436708E-23</c:v>
                </c:pt>
                <c:pt idx="1">
                  <c:v>7.3581797186233602E-23</c:v>
                </c:pt>
                <c:pt idx="2">
                  <c:v>1.9703821098235419E-22</c:v>
                </c:pt>
                <c:pt idx="3">
                  <c:v>5.2238124426709856E-22</c:v>
                </c:pt>
                <c:pt idx="4">
                  <c:v>1.3711398419261053E-21</c:v>
                </c:pt>
                <c:pt idx="5">
                  <c:v>3.5631407722822865E-21</c:v>
                </c:pt>
                <c:pt idx="6">
                  <c:v>9.1672962487213457E-21</c:v>
                </c:pt>
                <c:pt idx="7">
                  <c:v>2.3351060375823383E-20</c:v>
                </c:pt>
                <c:pt idx="8">
                  <c:v>5.8888298007496473E-20</c:v>
                </c:pt>
                <c:pt idx="9">
                  <c:v>1.4703084509191697E-19</c:v>
                </c:pt>
                <c:pt idx="10">
                  <c:v>3.634502396568254E-19</c:v>
                </c:pt>
                <c:pt idx="11">
                  <c:v>8.8948477920079949E-19</c:v>
                </c:pt>
                <c:pt idx="12">
                  <c:v>2.1552077364675033E-18</c:v>
                </c:pt>
                <c:pt idx="13">
                  <c:v>5.170074592378719E-18</c:v>
                </c:pt>
                <c:pt idx="14">
                  <c:v>1.2278958621855033E-17</c:v>
                </c:pt>
                <c:pt idx="15">
                  <c:v>2.8872428723569137E-17</c:v>
                </c:pt>
                <c:pt idx="16">
                  <c:v>6.7214373521229278E-17</c:v>
                </c:pt>
                <c:pt idx="17">
                  <c:v>1.5491663233853886E-16</c:v>
                </c:pt>
                <c:pt idx="18">
                  <c:v>3.5350128356290693E-16</c:v>
                </c:pt>
                <c:pt idx="19">
                  <c:v>7.9862149996971097E-16</c:v>
                </c:pt>
                <c:pt idx="20">
                  <c:v>1.786273912864618E-15</c:v>
                </c:pt>
                <c:pt idx="21">
                  <c:v>3.9555981841690322E-15</c:v>
                </c:pt>
                <c:pt idx="22">
                  <c:v>8.6722809137239224E-15</c:v>
                </c:pt>
                <c:pt idx="23">
                  <c:v>1.8823984676052282E-14</c:v>
                </c:pt>
                <c:pt idx="24">
                  <c:v>4.0452637177432588E-14</c:v>
                </c:pt>
                <c:pt idx="25">
                  <c:v>8.6067497008816431E-14</c:v>
                </c:pt>
                <c:pt idx="26">
                  <c:v>1.8129614190445026E-13</c:v>
                </c:pt>
                <c:pt idx="27">
                  <c:v>3.7808983925236836E-13</c:v>
                </c:pt>
                <c:pt idx="28">
                  <c:v>7.8065384968569289E-13</c:v>
                </c:pt>
                <c:pt idx="29">
                  <c:v>1.5958022029813722E-12</c:v>
                </c:pt>
                <c:pt idx="30">
                  <c:v>3.2296589982956239E-12</c:v>
                </c:pt>
                <c:pt idx="31">
                  <c:v>6.4712970406206867E-12</c:v>
                </c:pt>
                <c:pt idx="32">
                  <c:v>1.2837576808578365E-11</c:v>
                </c:pt>
                <c:pt idx="33">
                  <c:v>2.5213424183593588E-11</c:v>
                </c:pt>
                <c:pt idx="34">
                  <c:v>4.9027264335442691E-11</c:v>
                </c:pt>
                <c:pt idx="35">
                  <c:v>9.438447108281027E-11</c:v>
                </c:pt>
                <c:pt idx="36">
                  <c:v>1.7989557764852655E-10</c:v>
                </c:pt>
                <c:pt idx="37">
                  <c:v>3.3946693817328094E-10</c:v>
                </c:pt>
                <c:pt idx="38">
                  <c:v>6.3420773492412403E-10</c:v>
                </c:pt>
                <c:pt idx="39">
                  <c:v>1.1730665223933507E-9</c:v>
                </c:pt>
                <c:pt idx="40">
                  <c:v>2.1481806603027692E-9</c:v>
                </c:pt>
                <c:pt idx="41">
                  <c:v>3.8947180124938581E-9</c:v>
                </c:pt>
                <c:pt idx="42">
                  <c:v>6.9909837240358289E-9</c:v>
                </c:pt>
                <c:pt idx="43">
                  <c:v>1.2423890589143249E-8</c:v>
                </c:pt>
                <c:pt idx="44">
                  <c:v>2.1859186749846581E-8</c:v>
                </c:pt>
                <c:pt idx="45">
                  <c:v>3.8077413293388092E-8</c:v>
                </c:pt>
                <c:pt idx="46">
                  <c:v>6.5668626144988903E-8</c:v>
                </c:pt>
                <c:pt idx="47">
                  <c:v>1.1212578028251049E-7</c:v>
                </c:pt>
                <c:pt idx="48">
                  <c:v>1.8954401740997943E-7</c:v>
                </c:pt>
                <c:pt idx="49">
                  <c:v>3.1722816532272353E-7</c:v>
                </c:pt>
                <c:pt idx="50">
                  <c:v>5.2564247662211343E-7</c:v>
                </c:pt>
                <c:pt idx="51">
                  <c:v>8.6231555727215824E-7</c:v>
                </c:pt>
                <c:pt idx="52">
                  <c:v>1.4005513778590283E-6</c:v>
                </c:pt>
                <c:pt idx="53">
                  <c:v>2.2521064999055879E-6</c:v>
                </c:pt>
                <c:pt idx="54">
                  <c:v>3.5853855027345751E-6</c:v>
                </c:pt>
                <c:pt idx="55">
                  <c:v>5.6511891973261736E-6</c:v>
                </c:pt>
                <c:pt idx="56">
                  <c:v>8.8186253372229582E-6</c:v>
                </c:pt>
                <c:pt idx="57">
                  <c:v>1.3624450376741789E-5</c:v>
                </c:pt>
                <c:pt idx="58">
                  <c:v>2.083982876944333E-5</c:v>
                </c:pt>
                <c:pt idx="59">
                  <c:v>3.155922692947738E-5</c:v>
                </c:pt>
                <c:pt idx="60">
                  <c:v>4.7316827835224252E-5</c:v>
                </c:pt>
                <c:pt idx="61">
                  <c:v>7.0236351203133561E-5</c:v>
                </c:pt>
                <c:pt idx="62">
                  <c:v>1.0322034761389502E-4</c:v>
                </c:pt>
                <c:pt idx="63">
                  <c:v>1.5018471959212345E-4</c:v>
                </c:pt>
                <c:pt idx="64">
                  <c:v>2.1634319238241604E-4</c:v>
                </c:pt>
                <c:pt idx="65">
                  <c:v>3.0854447566129839E-4</c:v>
                </c:pt>
                <c:pt idx="66">
                  <c:v>4.3566168940289697E-4</c:v>
                </c:pt>
                <c:pt idx="67">
                  <c:v>6.0902906991055648E-4</c:v>
                </c:pt>
                <c:pt idx="68">
                  <c:v>8.4291489704936247E-4</c:v>
                </c:pt>
                <c:pt idx="69">
                  <c:v>1.1550119860262475E-3</c:v>
                </c:pt>
                <c:pt idx="70">
                  <c:v>1.5669181390150838E-3</c:v>
                </c:pt>
                <c:pt idx="71">
                  <c:v>2.1045690544145021E-3</c:v>
                </c:pt>
                <c:pt idx="72">
                  <c:v>2.7985760141199345E-3</c:v>
                </c:pt>
                <c:pt idx="73">
                  <c:v>3.684411168537675E-3</c:v>
                </c:pt>
                <c:pt idx="74">
                  <c:v>4.8023756445758061E-3</c:v>
                </c:pt>
                <c:pt idx="75">
                  <c:v>6.1972814583398086E-3</c:v>
                </c:pt>
                <c:pt idx="76">
                  <c:v>7.9177788751044441E-3</c:v>
                </c:pt>
                <c:pt idx="77">
                  <c:v>1.0015267928007715E-2</c:v>
                </c:pt>
                <c:pt idx="78">
                  <c:v>1.2542347534991954E-2</c:v>
                </c:pt>
                <c:pt idx="79">
                  <c:v>1.5550778807142816E-2</c:v>
                </c:pt>
                <c:pt idx="80">
                  <c:v>1.9088970765466069E-2</c:v>
                </c:pt>
                <c:pt idx="81">
                  <c:v>2.3199035892052321E-2</c:v>
                </c:pt>
                <c:pt idx="82">
                  <c:v>2.7913507778501753E-2</c:v>
                </c:pt>
                <c:pt idx="83">
                  <c:v>3.3251860533520014E-2</c:v>
                </c:pt>
                <c:pt idx="84">
                  <c:v>3.9217015497584558E-2</c:v>
                </c:pt>
                <c:pt idx="85">
                  <c:v>4.5792060356537913E-2</c:v>
                </c:pt>
                <c:pt idx="86">
                  <c:v>5.2937433776259653E-2</c:v>
                </c:pt>
                <c:pt idx="87">
                  <c:v>6.0588840226091206E-2</c:v>
                </c:pt>
                <c:pt idx="88">
                  <c:v>6.8656150575308689E-2</c:v>
                </c:pt>
                <c:pt idx="89">
                  <c:v>7.7023511656378552E-2</c:v>
                </c:pt>
                <c:pt idx="90">
                  <c:v>8.5550831643596434E-2</c:v>
                </c:pt>
                <c:pt idx="91">
                  <c:v>9.4076729580283708E-2</c:v>
                </c:pt>
                <c:pt idx="92">
                  <c:v>0.10242294107322546</c:v>
                </c:pt>
                <c:pt idx="93">
                  <c:v>0.11040006486982082</c:v>
                </c:pt>
                <c:pt idx="94">
                  <c:v>0.11781442551843016</c:v>
                </c:pt>
                <c:pt idx="95">
                  <c:v>0.12447572555488307</c:v>
                </c:pt>
                <c:pt idx="96">
                  <c:v>0.13020507681275978</c:v>
                </c:pt>
                <c:pt idx="97">
                  <c:v>0.13484294373306352</c:v>
                </c:pt>
                <c:pt idx="98">
                  <c:v>0.13825650910553547</c:v>
                </c:pt>
                <c:pt idx="99">
                  <c:v>0.14034598866119191</c:v>
                </c:pt>
                <c:pt idx="100">
                  <c:v>0.14104947585689009</c:v>
                </c:pt>
                <c:pt idx="101">
                  <c:v>0.1403459886611933</c:v>
                </c:pt>
                <c:pt idx="102">
                  <c:v>0.13825650910553827</c:v>
                </c:pt>
                <c:pt idx="103">
                  <c:v>0.1348429437330676</c:v>
                </c:pt>
                <c:pt idx="104">
                  <c:v>0.13020507681276497</c:v>
                </c:pt>
                <c:pt idx="105">
                  <c:v>0.12447572555488925</c:v>
                </c:pt>
                <c:pt idx="106">
                  <c:v>0.11781442551843724</c:v>
                </c:pt>
                <c:pt idx="107">
                  <c:v>0.11040006486982856</c:v>
                </c:pt>
                <c:pt idx="108">
                  <c:v>0.10242294107323366</c:v>
                </c:pt>
                <c:pt idx="109">
                  <c:v>9.4076729580292173E-2</c:v>
                </c:pt>
                <c:pt idx="110">
                  <c:v>8.5550831643604983E-2</c:v>
                </c:pt>
                <c:pt idx="111">
                  <c:v>7.7023511656387031E-2</c:v>
                </c:pt>
                <c:pt idx="112">
                  <c:v>6.8656150575316918E-2</c:v>
                </c:pt>
                <c:pt idx="113">
                  <c:v>6.0588840226099075E-2</c:v>
                </c:pt>
                <c:pt idx="114">
                  <c:v>5.2937433776267077E-2</c:v>
                </c:pt>
                <c:pt idx="115">
                  <c:v>4.5792060356544775E-2</c:v>
                </c:pt>
                <c:pt idx="116">
                  <c:v>3.9217015497590844E-2</c:v>
                </c:pt>
                <c:pt idx="117">
                  <c:v>3.3251860533525662E-2</c:v>
                </c:pt>
                <c:pt idx="118">
                  <c:v>2.7913507778506774E-2</c:v>
                </c:pt>
                <c:pt idx="119">
                  <c:v>2.319903589205673E-2</c:v>
                </c:pt>
                <c:pt idx="120">
                  <c:v>1.9088970765469893E-2</c:v>
                </c:pt>
                <c:pt idx="121">
                  <c:v>1.5550778807146075E-2</c:v>
                </c:pt>
                <c:pt idx="122">
                  <c:v>1.2542347534994711E-2</c:v>
                </c:pt>
                <c:pt idx="123">
                  <c:v>1.0015267928010019E-2</c:v>
                </c:pt>
                <c:pt idx="124">
                  <c:v>7.9177788751063419E-3</c:v>
                </c:pt>
                <c:pt idx="125">
                  <c:v>6.1972814583413638E-3</c:v>
                </c:pt>
                <c:pt idx="126">
                  <c:v>4.8023756445770543E-3</c:v>
                </c:pt>
                <c:pt idx="127">
                  <c:v>3.6844111685386685E-3</c:v>
                </c:pt>
                <c:pt idx="128">
                  <c:v>2.7985760141207173E-3</c:v>
                </c:pt>
                <c:pt idx="129">
                  <c:v>2.1045690544151115E-3</c:v>
                </c:pt>
                <c:pt idx="130">
                  <c:v>1.5669181390153188E-3</c:v>
                </c:pt>
                <c:pt idx="131">
                  <c:v>1.1550119860264281E-3</c:v>
                </c:pt>
                <c:pt idx="132">
                  <c:v>8.42914897049498E-4</c:v>
                </c:pt>
                <c:pt idx="133">
                  <c:v>6.0902906991065655E-4</c:v>
                </c:pt>
                <c:pt idx="134">
                  <c:v>4.3566168940297048E-4</c:v>
                </c:pt>
                <c:pt idx="135">
                  <c:v>3.0854447566135265E-4</c:v>
                </c:pt>
                <c:pt idx="136">
                  <c:v>2.1634319238245526E-4</c:v>
                </c:pt>
                <c:pt idx="137">
                  <c:v>1.5018471959215134E-4</c:v>
                </c:pt>
                <c:pt idx="138">
                  <c:v>1.0322034761391455E-4</c:v>
                </c:pt>
                <c:pt idx="139">
                  <c:v>7.0236351203147154E-5</c:v>
                </c:pt>
                <c:pt idx="140">
                  <c:v>4.7316827835233746E-5</c:v>
                </c:pt>
                <c:pt idx="141">
                  <c:v>3.1559226929483824E-5</c:v>
                </c:pt>
                <c:pt idx="142">
                  <c:v>2.083982876944766E-5</c:v>
                </c:pt>
                <c:pt idx="143">
                  <c:v>1.3624450376744693E-5</c:v>
                </c:pt>
                <c:pt idx="144">
                  <c:v>8.8186253372249148E-6</c:v>
                </c:pt>
                <c:pt idx="145">
                  <c:v>5.6511891973274382E-6</c:v>
                </c:pt>
                <c:pt idx="146">
                  <c:v>3.5853855027353971E-6</c:v>
                </c:pt>
                <c:pt idx="147">
                  <c:v>2.252106499906116E-6</c:v>
                </c:pt>
                <c:pt idx="148">
                  <c:v>1.4005513778593644E-6</c:v>
                </c:pt>
                <c:pt idx="149">
                  <c:v>8.6231555727237264E-7</c:v>
                </c:pt>
                <c:pt idx="150">
                  <c:v>5.2564247662224408E-7</c:v>
                </c:pt>
                <c:pt idx="151">
                  <c:v>3.172281653228041E-7</c:v>
                </c:pt>
                <c:pt idx="152">
                  <c:v>1.8954401741002856E-7</c:v>
                </c:pt>
                <c:pt idx="153">
                  <c:v>1.1212578028254016E-7</c:v>
                </c:pt>
                <c:pt idx="154">
                  <c:v>6.5668626145006876E-8</c:v>
                </c:pt>
                <c:pt idx="155">
                  <c:v>3.8077413293398508E-8</c:v>
                </c:pt>
                <c:pt idx="156">
                  <c:v>2.1859186749852679E-8</c:v>
                </c:pt>
                <c:pt idx="157">
                  <c:v>1.2423890589146781E-8</c:v>
                </c:pt>
                <c:pt idx="158">
                  <c:v>6.9909837240378654E-9</c:v>
                </c:pt>
                <c:pt idx="159">
                  <c:v>3.8947180124950203E-9</c:v>
                </c:pt>
                <c:pt idx="160">
                  <c:v>2.1481806603034098E-9</c:v>
                </c:pt>
                <c:pt idx="161">
                  <c:v>1.1730665223937047E-9</c:v>
                </c:pt>
                <c:pt idx="162">
                  <c:v>6.3420773492431997E-10</c:v>
                </c:pt>
                <c:pt idx="163">
                  <c:v>3.3946693817338708E-10</c:v>
                </c:pt>
                <c:pt idx="164">
                  <c:v>1.7989557764858536E-10</c:v>
                </c:pt>
                <c:pt idx="165">
                  <c:v>9.4384471082840798E-11</c:v>
                </c:pt>
                <c:pt idx="166">
                  <c:v>4.9027264335458718E-11</c:v>
                </c:pt>
                <c:pt idx="167">
                  <c:v>2.5213424183602009E-11</c:v>
                </c:pt>
                <c:pt idx="168">
                  <c:v>1.28375768085827E-11</c:v>
                </c:pt>
                <c:pt idx="169">
                  <c:v>6.4712970406229622E-12</c:v>
                </c:pt>
                <c:pt idx="170">
                  <c:v>3.2296589982967483E-12</c:v>
                </c:pt>
                <c:pt idx="171">
                  <c:v>1.595802202981939E-12</c:v>
                </c:pt>
                <c:pt idx="172">
                  <c:v>7.8065384968597299E-13</c:v>
                </c:pt>
                <c:pt idx="173">
                  <c:v>3.7808983925250538E-13</c:v>
                </c:pt>
                <c:pt idx="174">
                  <c:v>1.8129614190451789E-13</c:v>
                </c:pt>
                <c:pt idx="175">
                  <c:v>8.6067497008848541E-14</c:v>
                </c:pt>
                <c:pt idx="176">
                  <c:v>4.0452637177447974E-14</c:v>
                </c:pt>
                <c:pt idx="177">
                  <c:v>1.8823984676059505E-14</c:v>
                </c:pt>
                <c:pt idx="178">
                  <c:v>8.6722809137272814E-15</c:v>
                </c:pt>
                <c:pt idx="179">
                  <c:v>3.955598184170606E-15</c:v>
                </c:pt>
                <c:pt idx="180">
                  <c:v>1.7862739128653288E-15</c:v>
                </c:pt>
                <c:pt idx="181">
                  <c:v>7.986214999700344E-16</c:v>
                </c:pt>
                <c:pt idx="182">
                  <c:v>3.5350128356305263E-16</c:v>
                </c:pt>
                <c:pt idx="183">
                  <c:v>1.549166323386049E-16</c:v>
                </c:pt>
                <c:pt idx="184">
                  <c:v>6.7214373521257455E-17</c:v>
                </c:pt>
                <c:pt idx="185">
                  <c:v>2.8872428723581241E-17</c:v>
                </c:pt>
                <c:pt idx="186">
                  <c:v>1.2278958621860268E-17</c:v>
                </c:pt>
                <c:pt idx="187">
                  <c:v>5.17007459238096E-18</c:v>
                </c:pt>
                <c:pt idx="188">
                  <c:v>2.1552077364684836E-18</c:v>
                </c:pt>
                <c:pt idx="189">
                  <c:v>8.8948477920119123E-19</c:v>
                </c:pt>
                <c:pt idx="190">
                  <c:v>3.6345023965698809E-19</c:v>
                </c:pt>
                <c:pt idx="191">
                  <c:v>1.4703084509198279E-19</c:v>
                </c:pt>
                <c:pt idx="192">
                  <c:v>5.8888298007523244E-20</c:v>
                </c:pt>
                <c:pt idx="193">
                  <c:v>2.3351060375834499E-20</c:v>
                </c:pt>
                <c:pt idx="194">
                  <c:v>9.1672962487256444E-21</c:v>
                </c:pt>
                <c:pt idx="195">
                  <c:v>3.5631407722839574E-21</c:v>
                </c:pt>
                <c:pt idx="196">
                  <c:v>1.3711398419267581E-21</c:v>
                </c:pt>
                <c:pt idx="197">
                  <c:v>5.2238124426735097E-22</c:v>
                </c:pt>
                <c:pt idx="198">
                  <c:v>1.97038210982455E-22</c:v>
                </c:pt>
                <c:pt idx="199">
                  <c:v>7.358179718626969E-23</c:v>
                </c:pt>
                <c:pt idx="200">
                  <c:v>2.7204915511450238E-23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804-0C4D-92AF-29ADCC6BE518}"/>
            </c:ext>
          </c:extLst>
        </c:ser>
        <c:ser>
          <c:idx val="1"/>
          <c:order val="1"/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Normals!$A$2:$A$202</c:f>
              <c:numCache>
                <c:formatCode>General</c:formatCode>
                <c:ptCount val="201"/>
                <c:pt idx="0">
                  <c:v>-20</c:v>
                </c:pt>
                <c:pt idx="1">
                  <c:v>-19.8</c:v>
                </c:pt>
                <c:pt idx="2">
                  <c:v>-19.600000000000001</c:v>
                </c:pt>
                <c:pt idx="3">
                  <c:v>-19.399999999999999</c:v>
                </c:pt>
                <c:pt idx="4">
                  <c:v>-19.2</c:v>
                </c:pt>
                <c:pt idx="5">
                  <c:v>-19</c:v>
                </c:pt>
                <c:pt idx="6">
                  <c:v>-18.8</c:v>
                </c:pt>
                <c:pt idx="7">
                  <c:v>-18.600000000000001</c:v>
                </c:pt>
                <c:pt idx="8">
                  <c:v>-18.399999999999999</c:v>
                </c:pt>
                <c:pt idx="9">
                  <c:v>-18.2</c:v>
                </c:pt>
                <c:pt idx="10">
                  <c:v>-18</c:v>
                </c:pt>
                <c:pt idx="11">
                  <c:v>-17.8</c:v>
                </c:pt>
                <c:pt idx="12">
                  <c:v>-17.600000000000001</c:v>
                </c:pt>
                <c:pt idx="13">
                  <c:v>-17.399999999999999</c:v>
                </c:pt>
                <c:pt idx="14">
                  <c:v>-17.2</c:v>
                </c:pt>
                <c:pt idx="15">
                  <c:v>-17</c:v>
                </c:pt>
                <c:pt idx="16">
                  <c:v>-16.8</c:v>
                </c:pt>
                <c:pt idx="17">
                  <c:v>-16.600000000000001</c:v>
                </c:pt>
                <c:pt idx="18">
                  <c:v>-16.399999999999999</c:v>
                </c:pt>
                <c:pt idx="19">
                  <c:v>-16.2</c:v>
                </c:pt>
                <c:pt idx="20">
                  <c:v>-16</c:v>
                </c:pt>
                <c:pt idx="21">
                  <c:v>-15.8</c:v>
                </c:pt>
                <c:pt idx="22">
                  <c:v>-15.6</c:v>
                </c:pt>
                <c:pt idx="23">
                  <c:v>-15.4</c:v>
                </c:pt>
                <c:pt idx="24">
                  <c:v>-15.2</c:v>
                </c:pt>
                <c:pt idx="25">
                  <c:v>-15</c:v>
                </c:pt>
                <c:pt idx="26">
                  <c:v>-14.8</c:v>
                </c:pt>
                <c:pt idx="27">
                  <c:v>-14.6</c:v>
                </c:pt>
                <c:pt idx="28">
                  <c:v>-14.4</c:v>
                </c:pt>
                <c:pt idx="29">
                  <c:v>-14.2</c:v>
                </c:pt>
                <c:pt idx="30">
                  <c:v>-14</c:v>
                </c:pt>
                <c:pt idx="31">
                  <c:v>-13.8</c:v>
                </c:pt>
                <c:pt idx="32">
                  <c:v>-13.6</c:v>
                </c:pt>
                <c:pt idx="33">
                  <c:v>-13.4</c:v>
                </c:pt>
                <c:pt idx="34">
                  <c:v>-13.2</c:v>
                </c:pt>
                <c:pt idx="35">
                  <c:v>-13</c:v>
                </c:pt>
                <c:pt idx="36">
                  <c:v>-12.8</c:v>
                </c:pt>
                <c:pt idx="37">
                  <c:v>-12.6</c:v>
                </c:pt>
                <c:pt idx="38">
                  <c:v>-12.4</c:v>
                </c:pt>
                <c:pt idx="39">
                  <c:v>-12.2</c:v>
                </c:pt>
                <c:pt idx="40">
                  <c:v>-12</c:v>
                </c:pt>
                <c:pt idx="41">
                  <c:v>-11.8</c:v>
                </c:pt>
                <c:pt idx="42">
                  <c:v>-11.6</c:v>
                </c:pt>
                <c:pt idx="43">
                  <c:v>-11.4</c:v>
                </c:pt>
                <c:pt idx="44">
                  <c:v>-11.2</c:v>
                </c:pt>
                <c:pt idx="45">
                  <c:v>-11</c:v>
                </c:pt>
                <c:pt idx="46">
                  <c:v>-10.8</c:v>
                </c:pt>
                <c:pt idx="47">
                  <c:v>-10.6</c:v>
                </c:pt>
                <c:pt idx="48">
                  <c:v>-10.4</c:v>
                </c:pt>
                <c:pt idx="49">
                  <c:v>-10.199999999999999</c:v>
                </c:pt>
                <c:pt idx="50">
                  <c:v>-10</c:v>
                </c:pt>
                <c:pt idx="51">
                  <c:v>-9.8000000000000007</c:v>
                </c:pt>
                <c:pt idx="52">
                  <c:v>-9.6</c:v>
                </c:pt>
                <c:pt idx="53">
                  <c:v>-9.4</c:v>
                </c:pt>
                <c:pt idx="54">
                  <c:v>-9.1999999999999993</c:v>
                </c:pt>
                <c:pt idx="55">
                  <c:v>-9</c:v>
                </c:pt>
                <c:pt idx="56">
                  <c:v>-8.8000000000000007</c:v>
                </c:pt>
                <c:pt idx="57">
                  <c:v>-8.6</c:v>
                </c:pt>
                <c:pt idx="58">
                  <c:v>-8.4</c:v>
                </c:pt>
                <c:pt idx="59">
                  <c:v>-8.1999999999999993</c:v>
                </c:pt>
                <c:pt idx="60">
                  <c:v>-8</c:v>
                </c:pt>
                <c:pt idx="61">
                  <c:v>-7.8</c:v>
                </c:pt>
                <c:pt idx="62">
                  <c:v>-7.6</c:v>
                </c:pt>
                <c:pt idx="63">
                  <c:v>-7.4</c:v>
                </c:pt>
                <c:pt idx="64">
                  <c:v>-7.2</c:v>
                </c:pt>
                <c:pt idx="65">
                  <c:v>-7</c:v>
                </c:pt>
                <c:pt idx="66">
                  <c:v>-6.8</c:v>
                </c:pt>
                <c:pt idx="67">
                  <c:v>-6.6</c:v>
                </c:pt>
                <c:pt idx="68">
                  <c:v>-6.4</c:v>
                </c:pt>
                <c:pt idx="69">
                  <c:v>-6.2</c:v>
                </c:pt>
                <c:pt idx="70">
                  <c:v>-6</c:v>
                </c:pt>
                <c:pt idx="71">
                  <c:v>-5.8000000000001002</c:v>
                </c:pt>
                <c:pt idx="72">
                  <c:v>-5.6000000000001</c:v>
                </c:pt>
                <c:pt idx="73">
                  <c:v>-5.4000000000000998</c:v>
                </c:pt>
                <c:pt idx="74">
                  <c:v>-5.2000000000000997</c:v>
                </c:pt>
                <c:pt idx="75">
                  <c:v>-5.0000000000001004</c:v>
                </c:pt>
                <c:pt idx="76">
                  <c:v>-4.8000000000001002</c:v>
                </c:pt>
                <c:pt idx="77">
                  <c:v>-4.6000000000001</c:v>
                </c:pt>
                <c:pt idx="78">
                  <c:v>-4.4000000000000998</c:v>
                </c:pt>
                <c:pt idx="79">
                  <c:v>-4.2000000000000997</c:v>
                </c:pt>
                <c:pt idx="80">
                  <c:v>-4.0000000000001004</c:v>
                </c:pt>
                <c:pt idx="81">
                  <c:v>-3.8000000000001002</c:v>
                </c:pt>
                <c:pt idx="82">
                  <c:v>-3.6000000000001</c:v>
                </c:pt>
                <c:pt idx="83">
                  <c:v>-3.4000000000000998</c:v>
                </c:pt>
                <c:pt idx="84">
                  <c:v>-3.2000000000001001</c:v>
                </c:pt>
                <c:pt idx="85">
                  <c:v>-3.0000000000000999</c:v>
                </c:pt>
                <c:pt idx="86">
                  <c:v>-2.8000000000001002</c:v>
                </c:pt>
                <c:pt idx="87">
                  <c:v>-2.6000000000001</c:v>
                </c:pt>
                <c:pt idx="88">
                  <c:v>-2.4000000000000998</c:v>
                </c:pt>
                <c:pt idx="89">
                  <c:v>-2.2000000000001001</c:v>
                </c:pt>
                <c:pt idx="90">
                  <c:v>-2.0000000000000999</c:v>
                </c:pt>
                <c:pt idx="91">
                  <c:v>-1.8000000000001</c:v>
                </c:pt>
                <c:pt idx="92">
                  <c:v>-1.6000000000001</c:v>
                </c:pt>
                <c:pt idx="93">
                  <c:v>-1.4000000000001001</c:v>
                </c:pt>
                <c:pt idx="94">
                  <c:v>-1.2000000000001001</c:v>
                </c:pt>
                <c:pt idx="95">
                  <c:v>-1.0000000000000999</c:v>
                </c:pt>
                <c:pt idx="96">
                  <c:v>-0.80000000000009996</c:v>
                </c:pt>
                <c:pt idx="97">
                  <c:v>-0.60000000000010101</c:v>
                </c:pt>
                <c:pt idx="98">
                  <c:v>-0.400000000000102</c:v>
                </c:pt>
                <c:pt idx="99">
                  <c:v>-0.20000000000009899</c:v>
                </c:pt>
                <c:pt idx="100">
                  <c:v>0</c:v>
                </c:pt>
                <c:pt idx="101">
                  <c:v>0.19999999999990001</c:v>
                </c:pt>
                <c:pt idx="102">
                  <c:v>0.39999999999989899</c:v>
                </c:pt>
                <c:pt idx="103">
                  <c:v>0.59999999999989795</c:v>
                </c:pt>
                <c:pt idx="104">
                  <c:v>0.79999999999990101</c:v>
                </c:pt>
                <c:pt idx="105">
                  <c:v>0.99999999999990097</c:v>
                </c:pt>
                <c:pt idx="106">
                  <c:v>1.1999999999999</c:v>
                </c:pt>
                <c:pt idx="107">
                  <c:v>1.3999999999999</c:v>
                </c:pt>
                <c:pt idx="108">
                  <c:v>1.5999999999998999</c:v>
                </c:pt>
                <c:pt idx="109">
                  <c:v>1.7999999999998999</c:v>
                </c:pt>
                <c:pt idx="110">
                  <c:v>1.9999999999999001</c:v>
                </c:pt>
                <c:pt idx="111">
                  <c:v>2.1999999999998998</c:v>
                </c:pt>
                <c:pt idx="112">
                  <c:v>2.3999999999999</c:v>
                </c:pt>
                <c:pt idx="113">
                  <c:v>2.5999999999999002</c:v>
                </c:pt>
                <c:pt idx="114">
                  <c:v>2.7999999999998999</c:v>
                </c:pt>
                <c:pt idx="115">
                  <c:v>2.9999999999999001</c:v>
                </c:pt>
                <c:pt idx="116">
                  <c:v>3.1999999999998998</c:v>
                </c:pt>
                <c:pt idx="117">
                  <c:v>3.3999999999999</c:v>
                </c:pt>
                <c:pt idx="118">
                  <c:v>3.5999999999999002</c:v>
                </c:pt>
                <c:pt idx="119">
                  <c:v>3.7999999999998999</c:v>
                </c:pt>
                <c:pt idx="120">
                  <c:v>3.9999999999999001</c:v>
                </c:pt>
                <c:pt idx="121">
                  <c:v>4.1999999999998998</c:v>
                </c:pt>
                <c:pt idx="122">
                  <c:v>4.3999999999999</c:v>
                </c:pt>
                <c:pt idx="123">
                  <c:v>4.5999999999999002</c:v>
                </c:pt>
                <c:pt idx="124">
                  <c:v>4.7999999999999003</c:v>
                </c:pt>
                <c:pt idx="125">
                  <c:v>4.9999999999998996</c:v>
                </c:pt>
                <c:pt idx="126">
                  <c:v>5.1999999999998998</c:v>
                </c:pt>
                <c:pt idx="127">
                  <c:v>5.3999999999999</c:v>
                </c:pt>
                <c:pt idx="128">
                  <c:v>5.5999999999999002</c:v>
                </c:pt>
                <c:pt idx="129">
                  <c:v>5.7999999999999003</c:v>
                </c:pt>
                <c:pt idx="130">
                  <c:v>5.9999999999998996</c:v>
                </c:pt>
                <c:pt idx="131">
                  <c:v>6.1999999999998998</c:v>
                </c:pt>
                <c:pt idx="132">
                  <c:v>6.3999999999999</c:v>
                </c:pt>
                <c:pt idx="133">
                  <c:v>6.5999999999999002</c:v>
                </c:pt>
                <c:pt idx="134">
                  <c:v>6.7999999999999003</c:v>
                </c:pt>
                <c:pt idx="135">
                  <c:v>6.9999999999998996</c:v>
                </c:pt>
                <c:pt idx="136">
                  <c:v>7.1999999999998998</c:v>
                </c:pt>
                <c:pt idx="137">
                  <c:v>7.3999999999999</c:v>
                </c:pt>
                <c:pt idx="138">
                  <c:v>7.5999999999999002</c:v>
                </c:pt>
                <c:pt idx="139">
                  <c:v>7.7999999999999003</c:v>
                </c:pt>
                <c:pt idx="140">
                  <c:v>7.9999999999998996</c:v>
                </c:pt>
                <c:pt idx="141">
                  <c:v>8.1999999999998998</c:v>
                </c:pt>
                <c:pt idx="142">
                  <c:v>8.3999999999999009</c:v>
                </c:pt>
                <c:pt idx="143">
                  <c:v>8.5999999999999002</c:v>
                </c:pt>
                <c:pt idx="144">
                  <c:v>8.7999999999998995</c:v>
                </c:pt>
                <c:pt idx="145">
                  <c:v>8.9999999999999005</c:v>
                </c:pt>
                <c:pt idx="146">
                  <c:v>9.1999999999998998</c:v>
                </c:pt>
                <c:pt idx="147">
                  <c:v>9.3999999999999009</c:v>
                </c:pt>
                <c:pt idx="148">
                  <c:v>9.5999999999999002</c:v>
                </c:pt>
                <c:pt idx="149">
                  <c:v>9.7999999999998995</c:v>
                </c:pt>
                <c:pt idx="150">
                  <c:v>9.9999999999999005</c:v>
                </c:pt>
                <c:pt idx="151">
                  <c:v>10.1999999999999</c:v>
                </c:pt>
                <c:pt idx="152">
                  <c:v>10.399999999999901</c:v>
                </c:pt>
                <c:pt idx="153">
                  <c:v>10.5999999999999</c:v>
                </c:pt>
                <c:pt idx="154">
                  <c:v>10.799999999999899</c:v>
                </c:pt>
                <c:pt idx="155">
                  <c:v>10.999999999999901</c:v>
                </c:pt>
                <c:pt idx="156">
                  <c:v>11.1999999999999</c:v>
                </c:pt>
                <c:pt idx="157">
                  <c:v>11.399999999999901</c:v>
                </c:pt>
                <c:pt idx="158">
                  <c:v>11.5999999999999</c:v>
                </c:pt>
                <c:pt idx="159">
                  <c:v>11.799999999999899</c:v>
                </c:pt>
                <c:pt idx="160">
                  <c:v>11.999999999999901</c:v>
                </c:pt>
                <c:pt idx="161">
                  <c:v>12.1999999999999</c:v>
                </c:pt>
                <c:pt idx="162">
                  <c:v>12.399999999999901</c:v>
                </c:pt>
                <c:pt idx="163">
                  <c:v>12.5999999999999</c:v>
                </c:pt>
                <c:pt idx="164">
                  <c:v>12.799999999999899</c:v>
                </c:pt>
                <c:pt idx="165">
                  <c:v>12.999999999999901</c:v>
                </c:pt>
                <c:pt idx="166">
                  <c:v>13.1999999999999</c:v>
                </c:pt>
                <c:pt idx="167">
                  <c:v>13.399999999999901</c:v>
                </c:pt>
                <c:pt idx="168">
                  <c:v>13.5999999999999</c:v>
                </c:pt>
                <c:pt idx="169">
                  <c:v>13.799999999999899</c:v>
                </c:pt>
                <c:pt idx="170">
                  <c:v>13.999999999999901</c:v>
                </c:pt>
                <c:pt idx="171">
                  <c:v>14.1999999999999</c:v>
                </c:pt>
                <c:pt idx="172">
                  <c:v>14.399999999999901</c:v>
                </c:pt>
                <c:pt idx="173">
                  <c:v>14.5999999999999</c:v>
                </c:pt>
                <c:pt idx="174">
                  <c:v>14.799999999999899</c:v>
                </c:pt>
                <c:pt idx="175">
                  <c:v>14.999999999999901</c:v>
                </c:pt>
                <c:pt idx="176">
                  <c:v>15.1999999999999</c:v>
                </c:pt>
                <c:pt idx="177">
                  <c:v>15.399999999999901</c:v>
                </c:pt>
                <c:pt idx="178">
                  <c:v>15.5999999999999</c:v>
                </c:pt>
                <c:pt idx="179">
                  <c:v>15.799999999999899</c:v>
                </c:pt>
                <c:pt idx="180">
                  <c:v>15.999999999999901</c:v>
                </c:pt>
                <c:pt idx="181">
                  <c:v>16.1999999999999</c:v>
                </c:pt>
                <c:pt idx="182">
                  <c:v>16.399999999999899</c:v>
                </c:pt>
                <c:pt idx="183">
                  <c:v>16.599999999999898</c:v>
                </c:pt>
                <c:pt idx="184">
                  <c:v>16.799999999999901</c:v>
                </c:pt>
                <c:pt idx="185">
                  <c:v>16.999999999999901</c:v>
                </c:pt>
                <c:pt idx="186">
                  <c:v>17.1999999999999</c:v>
                </c:pt>
                <c:pt idx="187">
                  <c:v>17.399999999999899</c:v>
                </c:pt>
                <c:pt idx="188">
                  <c:v>17.599999999999898</c:v>
                </c:pt>
                <c:pt idx="189">
                  <c:v>17.799999999999901</c:v>
                </c:pt>
                <c:pt idx="190">
                  <c:v>17.999999999999901</c:v>
                </c:pt>
                <c:pt idx="191">
                  <c:v>18.1999999999999</c:v>
                </c:pt>
                <c:pt idx="192">
                  <c:v>18.399999999999899</c:v>
                </c:pt>
                <c:pt idx="193">
                  <c:v>18.599999999999898</c:v>
                </c:pt>
                <c:pt idx="194">
                  <c:v>18.799999999999901</c:v>
                </c:pt>
                <c:pt idx="195">
                  <c:v>18.999999999999901</c:v>
                </c:pt>
                <c:pt idx="196">
                  <c:v>19.1999999999999</c:v>
                </c:pt>
                <c:pt idx="197">
                  <c:v>19.399999999999899</c:v>
                </c:pt>
                <c:pt idx="198">
                  <c:v>19.599999999999898</c:v>
                </c:pt>
                <c:pt idx="199">
                  <c:v>19.799999999999901</c:v>
                </c:pt>
                <c:pt idx="200">
                  <c:v>19.999999999999901</c:v>
                </c:pt>
              </c:numCache>
            </c:numRef>
          </c:xVal>
          <c:yVal>
            <c:numRef>
              <c:f>Normals!$C$2:$C$202</c:f>
              <c:numCache>
                <c:formatCode>General</c:formatCode>
                <c:ptCount val="201"/>
                <c:pt idx="0">
                  <c:v>2.8603878349700363E-59</c:v>
                </c:pt>
                <c:pt idx="1">
                  <c:v>4.0621218596018346E-58</c:v>
                </c:pt>
                <c:pt idx="2">
                  <c:v>5.6169400261085098E-57</c:v>
                </c:pt>
                <c:pt idx="3">
                  <c:v>7.5625009069844405E-56</c:v>
                </c:pt>
                <c:pt idx="4">
                  <c:v>9.9140226438960602E-55</c:v>
                </c:pt>
                <c:pt idx="5">
                  <c:v>1.265473884530164E-53</c:v>
                </c:pt>
                <c:pt idx="6">
                  <c:v>1.5728064499115824E-52</c:v>
                </c:pt>
                <c:pt idx="7">
                  <c:v>1.9033391892367503E-51</c:v>
                </c:pt>
                <c:pt idx="8">
                  <c:v>2.2427244190416831E-50</c:v>
                </c:pt>
                <c:pt idx="9">
                  <c:v>2.5730868634526046E-49</c:v>
                </c:pt>
                <c:pt idx="10">
                  <c:v>2.8744303993913513E-48</c:v>
                </c:pt>
                <c:pt idx="11">
                  <c:v>3.1265685909008818E-47</c:v>
                </c:pt>
                <c:pt idx="12">
                  <c:v>3.3113336158935516E-46</c:v>
                </c:pt>
                <c:pt idx="13">
                  <c:v>3.4147328231225356E-45</c:v>
                </c:pt>
                <c:pt idx="14">
                  <c:v>3.4286987888828981E-44</c:v>
                </c:pt>
                <c:pt idx="15">
                  <c:v>3.3521292279446951E-43</c:v>
                </c:pt>
                <c:pt idx="16">
                  <c:v>3.1910307212111313E-42</c:v>
                </c:pt>
                <c:pt idx="17">
                  <c:v>2.9577402519417721E-41</c:v>
                </c:pt>
                <c:pt idx="18">
                  <c:v>2.6693645701595007E-40</c:v>
                </c:pt>
                <c:pt idx="19">
                  <c:v>2.3457113318856329E-39</c:v>
                </c:pt>
                <c:pt idx="20">
                  <c:v>2.0070586044161733E-38</c:v>
                </c:pt>
                <c:pt idx="21">
                  <c:v>1.672108117923756E-37</c:v>
                </c:pt>
                <c:pt idx="22">
                  <c:v>1.3563990308143607E-36</c:v>
                </c:pt>
                <c:pt idx="23">
                  <c:v>1.0713451306708907E-35</c:v>
                </c:pt>
                <c:pt idx="24">
                  <c:v>8.2392967171118262E-35</c:v>
                </c:pt>
                <c:pt idx="25">
                  <c:v>6.1697803077081999E-34</c:v>
                </c:pt>
                <c:pt idx="26">
                  <c:v>4.4985035832846426E-33</c:v>
                </c:pt>
                <c:pt idx="27">
                  <c:v>3.1936348241517013E-32</c:v>
                </c:pt>
                <c:pt idx="28">
                  <c:v>2.2076044134112724E-31</c:v>
                </c:pt>
                <c:pt idx="29">
                  <c:v>1.485853753810912E-30</c:v>
                </c:pt>
                <c:pt idx="30">
                  <c:v>9.7375498001047365E-30</c:v>
                </c:pt>
                <c:pt idx="31">
                  <c:v>6.2135833951675882E-29</c:v>
                </c:pt>
                <c:pt idx="32">
                  <c:v>3.8605873667625281E-28</c:v>
                </c:pt>
                <c:pt idx="33">
                  <c:v>2.335519257447951E-27</c:v>
                </c:pt>
                <c:pt idx="34">
                  <c:v>1.3757272313099284E-26</c:v>
                </c:pt>
                <c:pt idx="35">
                  <c:v>7.8904183279193029E-26</c:v>
                </c:pt>
                <c:pt idx="36">
                  <c:v>4.4064265747310447E-25</c:v>
                </c:pt>
                <c:pt idx="37">
                  <c:v>2.3960278430221912E-24</c:v>
                </c:pt>
                <c:pt idx="38">
                  <c:v>1.2685745575530038E-23</c:v>
                </c:pt>
                <c:pt idx="39">
                  <c:v>6.539716883093942E-23</c:v>
                </c:pt>
                <c:pt idx="40">
                  <c:v>3.2826207576157717E-22</c:v>
                </c:pt>
                <c:pt idx="41">
                  <c:v>1.6043580191504612E-21</c:v>
                </c:pt>
                <c:pt idx="42">
                  <c:v>7.6348530263405163E-21</c:v>
                </c:pt>
                <c:pt idx="43">
                  <c:v>3.5376827727263724E-20</c:v>
                </c:pt>
                <c:pt idx="44">
                  <c:v>1.5960845957983352E-19</c:v>
                </c:pt>
                <c:pt idx="45">
                  <c:v>7.0115129314931851E-19</c:v>
                </c:pt>
                <c:pt idx="46">
                  <c:v>2.9990685071838366E-18</c:v>
                </c:pt>
                <c:pt idx="47">
                  <c:v>1.2490500676400346E-17</c:v>
                </c:pt>
                <c:pt idx="48">
                  <c:v>5.0651477928812E-17</c:v>
                </c:pt>
                <c:pt idx="49">
                  <c:v>1.9999687528447509E-16</c:v>
                </c:pt>
                <c:pt idx="50">
                  <c:v>7.6890575714253525E-16</c:v>
                </c:pt>
                <c:pt idx="51">
                  <c:v>2.8783382483862959E-15</c:v>
                </c:pt>
                <c:pt idx="52">
                  <c:v>1.0491301275599031E-14</c:v>
                </c:pt>
                <c:pt idx="53">
                  <c:v>3.7233657753465588E-14</c:v>
                </c:pt>
                <c:pt idx="54">
                  <c:v>1.2866512907524207E-13</c:v>
                </c:pt>
                <c:pt idx="55">
                  <c:v>4.3291719054848906E-13</c:v>
                </c:pt>
                <c:pt idx="56">
                  <c:v>1.4182984118343991E-12</c:v>
                </c:pt>
                <c:pt idx="57">
                  <c:v>4.5242772993733031E-12</c:v>
                </c:pt>
                <c:pt idx="58">
                  <c:v>1.4052371687067732E-11</c:v>
                </c:pt>
                <c:pt idx="59">
                  <c:v>4.2498035509270467E-11</c:v>
                </c:pt>
                <c:pt idx="60">
                  <c:v>1.2514309612460504E-10</c:v>
                </c:pt>
                <c:pt idx="61">
                  <c:v>3.5880934854794882E-10</c:v>
                </c:pt>
                <c:pt idx="62">
                  <c:v>1.0017040227681997E-9</c:v>
                </c:pt>
                <c:pt idx="63">
                  <c:v>2.7229138425851228E-9</c:v>
                </c:pt>
                <c:pt idx="64">
                  <c:v>7.2068784186447136E-9</c:v>
                </c:pt>
                <c:pt idx="65">
                  <c:v>1.8572882235730049E-8</c:v>
                </c:pt>
                <c:pt idx="66">
                  <c:v>4.6604754907535982E-8</c:v>
                </c:pt>
                <c:pt idx="67">
                  <c:v>1.1386754716179413E-7</c:v>
                </c:pt>
                <c:pt idx="68">
                  <c:v>2.7088722018152868E-7</c:v>
                </c:pt>
                <c:pt idx="69">
                  <c:v>6.2747421126052253E-7</c:v>
                </c:pt>
                <c:pt idx="70">
                  <c:v>1.4152138167448297E-6</c:v>
                </c:pt>
                <c:pt idx="71">
                  <c:v>3.1079001138439195E-6</c:v>
                </c:pt>
                <c:pt idx="72">
                  <c:v>6.6455489091119011E-6</c:v>
                </c:pt>
                <c:pt idx="73">
                  <c:v>1.3836093197458834E-5</c:v>
                </c:pt>
                <c:pt idx="74">
                  <c:v>2.8048840482335388E-5</c:v>
                </c:pt>
                <c:pt idx="75">
                  <c:v>5.5364981642966323E-5</c:v>
                </c:pt>
                <c:pt idx="76">
                  <c:v>1.064079856209282E-4</c:v>
                </c:pt>
                <c:pt idx="77">
                  <c:v>1.9912789238251224E-4</c:v>
                </c:pt>
                <c:pt idx="78">
                  <c:v>3.6283467639231892E-4</c:v>
                </c:pt>
                <c:pt idx="79">
                  <c:v>6.4373080040496422E-4</c:v>
                </c:pt>
                <c:pt idx="80">
                  <c:v>1.1120353830414817E-3</c:v>
                </c:pt>
                <c:pt idx="81">
                  <c:v>1.8704742617192899E-3</c:v>
                </c:pt>
                <c:pt idx="82">
                  <c:v>3.0633998091168578E-3</c:v>
                </c:pt>
                <c:pt idx="83">
                  <c:v>4.8851110329611157E-3</c:v>
                </c:pt>
                <c:pt idx="84">
                  <c:v>7.5851471641081884E-3</c:v>
                </c:pt>
                <c:pt idx="85">
                  <c:v>1.1467596332545349E-2</c:v>
                </c:pt>
                <c:pt idx="86">
                  <c:v>1.6881055462361797E-2</c:v>
                </c:pt>
                <c:pt idx="87">
                  <c:v>2.4196113343028E-2</c:v>
                </c:pt>
                <c:pt idx="88">
                  <c:v>3.3768396420321652E-2</c:v>
                </c:pt>
                <c:pt idx="89">
                  <c:v>4.588746630854923E-2</c:v>
                </c:pt>
                <c:pt idx="90">
                  <c:v>6.071507468547202E-2</c:v>
                </c:pt>
                <c:pt idx="91">
                  <c:v>7.8219998326889015E-2</c:v>
                </c:pt>
                <c:pt idx="92">
                  <c:v>9.8120078026423654E-2</c:v>
                </c:pt>
                <c:pt idx="93">
                  <c:v>0.11984413393236654</c:v>
                </c:pt>
                <c:pt idx="94">
                  <c:v>0.14252612951794433</c:v>
                </c:pt>
                <c:pt idx="95">
                  <c:v>0.16504068423106336</c:v>
                </c:pt>
                <c:pt idx="96">
                  <c:v>0.18608285185303233</c:v>
                </c:pt>
                <c:pt idx="97">
                  <c:v>0.20428689378151449</c:v>
                </c:pt>
                <c:pt idx="98">
                  <c:v>0.21837024955469764</c:v>
                </c:pt>
                <c:pt idx="99">
                  <c:v>0.22728210849961306</c:v>
                </c:pt>
                <c:pt idx="100">
                  <c:v>0.23033282955759721</c:v>
                </c:pt>
                <c:pt idx="101">
                  <c:v>0.22728210849961911</c:v>
                </c:pt>
                <c:pt idx="102">
                  <c:v>0.21837024955470949</c:v>
                </c:pt>
                <c:pt idx="103">
                  <c:v>0.20428689378153106</c:v>
                </c:pt>
                <c:pt idx="104">
                  <c:v>0.18608285185305207</c:v>
                </c:pt>
                <c:pt idx="105">
                  <c:v>0.16504068423108526</c:v>
                </c:pt>
                <c:pt idx="106">
                  <c:v>0.14252612951796714</c:v>
                </c:pt>
                <c:pt idx="107">
                  <c:v>0.11984413393238891</c:v>
                </c:pt>
                <c:pt idx="108">
                  <c:v>9.812007802644461E-2</c:v>
                </c:pt>
                <c:pt idx="109">
                  <c:v>7.8219998326907791E-2</c:v>
                </c:pt>
                <c:pt idx="110">
                  <c:v>6.0715074685488195E-2</c:v>
                </c:pt>
                <c:pt idx="111">
                  <c:v>4.5887466308562698E-2</c:v>
                </c:pt>
                <c:pt idx="112">
                  <c:v>3.3768396420332449E-2</c:v>
                </c:pt>
                <c:pt idx="113">
                  <c:v>2.4196113343036382E-2</c:v>
                </c:pt>
                <c:pt idx="114">
                  <c:v>1.6881055462368112E-2</c:v>
                </c:pt>
                <c:pt idx="115">
                  <c:v>1.146759633254993E-2</c:v>
                </c:pt>
                <c:pt idx="116">
                  <c:v>7.5851471641114315E-3</c:v>
                </c:pt>
                <c:pt idx="117">
                  <c:v>4.8851110329633284E-3</c:v>
                </c:pt>
                <c:pt idx="118">
                  <c:v>3.0633998091183271E-3</c:v>
                </c:pt>
                <c:pt idx="119">
                  <c:v>1.8704742617202401E-3</c:v>
                </c:pt>
                <c:pt idx="120">
                  <c:v>1.1120353830420761E-3</c:v>
                </c:pt>
                <c:pt idx="121">
                  <c:v>6.437308004053245E-4</c:v>
                </c:pt>
                <c:pt idx="122">
                  <c:v>3.6283467639253159E-4</c:v>
                </c:pt>
                <c:pt idx="123">
                  <c:v>1.9912789238263446E-4</c:v>
                </c:pt>
                <c:pt idx="124">
                  <c:v>1.0640798562099625E-4</c:v>
                </c:pt>
                <c:pt idx="125">
                  <c:v>5.5364981643003301E-5</c:v>
                </c:pt>
                <c:pt idx="126">
                  <c:v>2.8048840482354822E-5</c:v>
                </c:pt>
                <c:pt idx="127">
                  <c:v>1.3836093197468788E-5</c:v>
                </c:pt>
                <c:pt idx="128">
                  <c:v>6.6455489091168588E-6</c:v>
                </c:pt>
                <c:pt idx="129">
                  <c:v>3.1079001138463208E-6</c:v>
                </c:pt>
                <c:pt idx="130">
                  <c:v>1.4152138167453953E-6</c:v>
                </c:pt>
                <c:pt idx="131">
                  <c:v>6.2747421126078331E-7</c:v>
                </c:pt>
                <c:pt idx="132">
                  <c:v>2.7088722018164467E-7</c:v>
                </c:pt>
                <c:pt idx="133">
                  <c:v>1.1386754716184388E-7</c:v>
                </c:pt>
                <c:pt idx="134">
                  <c:v>4.6604754907557012E-8</c:v>
                </c:pt>
                <c:pt idx="135">
                  <c:v>1.8572882235738758E-8</c:v>
                </c:pt>
                <c:pt idx="136">
                  <c:v>7.2068784186481969E-9</c:v>
                </c:pt>
                <c:pt idx="137">
                  <c:v>2.7229138425864678E-9</c:v>
                </c:pt>
                <c:pt idx="138">
                  <c:v>1.0017040227687051E-9</c:v>
                </c:pt>
                <c:pt idx="139">
                  <c:v>3.588093485481337E-10</c:v>
                </c:pt>
                <c:pt idx="140">
                  <c:v>1.2514309612467173E-10</c:v>
                </c:pt>
                <c:pt idx="141">
                  <c:v>4.249803550929357E-11</c:v>
                </c:pt>
                <c:pt idx="142">
                  <c:v>1.4052371687075519E-11</c:v>
                </c:pt>
                <c:pt idx="143">
                  <c:v>4.5242772993758751E-12</c:v>
                </c:pt>
                <c:pt idx="144">
                  <c:v>1.4182984118352356E-12</c:v>
                </c:pt>
                <c:pt idx="145">
                  <c:v>4.329171905487475E-13</c:v>
                </c:pt>
                <c:pt idx="146">
                  <c:v>1.2866512907532067E-13</c:v>
                </c:pt>
                <c:pt idx="147">
                  <c:v>3.7233657753488869E-14</c:v>
                </c:pt>
                <c:pt idx="148">
                  <c:v>1.0491301275605739E-14</c:v>
                </c:pt>
                <c:pt idx="149">
                  <c:v>2.8783382483882184E-15</c:v>
                </c:pt>
                <c:pt idx="150">
                  <c:v>7.689057571430487E-16</c:v>
                </c:pt>
                <c:pt idx="151">
                  <c:v>1.9999687528461152E-16</c:v>
                </c:pt>
                <c:pt idx="152">
                  <c:v>5.0651477928846907E-17</c:v>
                </c:pt>
                <c:pt idx="153">
                  <c:v>1.2490500676409133E-17</c:v>
                </c:pt>
                <c:pt idx="154">
                  <c:v>2.9990685071860102E-18</c:v>
                </c:pt>
                <c:pt idx="155">
                  <c:v>7.0115129314983167E-19</c:v>
                </c:pt>
                <c:pt idx="156">
                  <c:v>1.5960845957995149E-19</c:v>
                </c:pt>
                <c:pt idx="157">
                  <c:v>3.5376827727290368E-20</c:v>
                </c:pt>
                <c:pt idx="158">
                  <c:v>7.6348530263464295E-21</c:v>
                </c:pt>
                <c:pt idx="159">
                  <c:v>1.6043580191517381E-21</c:v>
                </c:pt>
                <c:pt idx="160">
                  <c:v>3.2826207576183841E-22</c:v>
                </c:pt>
                <c:pt idx="161">
                  <c:v>6.5397168830991918E-23</c:v>
                </c:pt>
                <c:pt idx="162">
                  <c:v>1.2685745575540494E-23</c:v>
                </c:pt>
                <c:pt idx="163">
                  <c:v>2.3960278430241833E-24</c:v>
                </c:pt>
                <c:pt idx="164">
                  <c:v>4.4064265747348963E-25</c:v>
                </c:pt>
                <c:pt idx="165">
                  <c:v>7.8904183279261424E-26</c:v>
                </c:pt>
                <c:pt idx="166">
                  <c:v>1.3757272313111208E-26</c:v>
                </c:pt>
                <c:pt idx="167">
                  <c:v>2.3355192574500256E-27</c:v>
                </c:pt>
                <c:pt idx="168">
                  <c:v>3.8605873667660114E-28</c:v>
                </c:pt>
                <c:pt idx="169">
                  <c:v>6.2135833951734154E-29</c:v>
                </c:pt>
                <c:pt idx="170">
                  <c:v>9.7375498001137314E-30</c:v>
                </c:pt>
                <c:pt idx="171">
                  <c:v>1.4858537538123054E-30</c:v>
                </c:pt>
                <c:pt idx="172">
                  <c:v>2.2076044134133743E-31</c:v>
                </c:pt>
                <c:pt idx="173">
                  <c:v>3.1936348241547874E-32</c:v>
                </c:pt>
                <c:pt idx="174">
                  <c:v>4.4985035832891182E-33</c:v>
                </c:pt>
                <c:pt idx="175">
                  <c:v>6.1697803077143375E-34</c:v>
                </c:pt>
                <c:pt idx="176">
                  <c:v>8.2392967171202571E-35</c:v>
                </c:pt>
                <c:pt idx="177">
                  <c:v>1.0713451306719869E-35</c:v>
                </c:pt>
                <c:pt idx="178">
                  <c:v>1.3563990308157487E-36</c:v>
                </c:pt>
                <c:pt idx="179">
                  <c:v>1.6721081179255384E-37</c:v>
                </c:pt>
                <c:pt idx="180">
                  <c:v>2.0070586044182839E-38</c:v>
                </c:pt>
                <c:pt idx="181">
                  <c:v>2.3457113318881663E-39</c:v>
                </c:pt>
                <c:pt idx="182">
                  <c:v>2.669364570162422E-40</c:v>
                </c:pt>
                <c:pt idx="183">
                  <c:v>2.9577402519451347E-41</c:v>
                </c:pt>
                <c:pt idx="184">
                  <c:v>3.1910307212146686E-42</c:v>
                </c:pt>
                <c:pt idx="185">
                  <c:v>3.3521292279484106E-43</c:v>
                </c:pt>
                <c:pt idx="186">
                  <c:v>3.4286987888867962E-44</c:v>
                </c:pt>
                <c:pt idx="187">
                  <c:v>3.4147328231264661E-45</c:v>
                </c:pt>
                <c:pt idx="188">
                  <c:v>3.3113336158975515E-46</c:v>
                </c:pt>
                <c:pt idx="189">
                  <c:v>3.1265685909045694E-47</c:v>
                </c:pt>
                <c:pt idx="190">
                  <c:v>2.8744303993947825E-48</c:v>
                </c:pt>
                <c:pt idx="191">
                  <c:v>2.5730868634556763E-49</c:v>
                </c:pt>
                <c:pt idx="192">
                  <c:v>2.2427244190443922E-50</c:v>
                </c:pt>
                <c:pt idx="193">
                  <c:v>1.9033391892391575E-51</c:v>
                </c:pt>
                <c:pt idx="194">
                  <c:v>1.5728064499135494E-52</c:v>
                </c:pt>
                <c:pt idx="195">
                  <c:v>1.2654738845317464E-53</c:v>
                </c:pt>
                <c:pt idx="196">
                  <c:v>9.9140226439085991E-55</c:v>
                </c:pt>
                <c:pt idx="197">
                  <c:v>7.5625009069942206E-56</c:v>
                </c:pt>
                <c:pt idx="198">
                  <c:v>5.6169400261161732E-57</c:v>
                </c:pt>
                <c:pt idx="199">
                  <c:v>4.0621218596071457E-58</c:v>
                </c:pt>
                <c:pt idx="200">
                  <c:v>2.8603878349738571E-59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804-0C4D-92AF-29ADCC6BE518}"/>
            </c:ext>
          </c:extLst>
        </c:ser>
        <c:ser>
          <c:idx val="2"/>
          <c:order val="2"/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Normals!$A$2:$A$202</c:f>
              <c:numCache>
                <c:formatCode>General</c:formatCode>
                <c:ptCount val="201"/>
                <c:pt idx="0">
                  <c:v>-20</c:v>
                </c:pt>
                <c:pt idx="1">
                  <c:v>-19.8</c:v>
                </c:pt>
                <c:pt idx="2">
                  <c:v>-19.600000000000001</c:v>
                </c:pt>
                <c:pt idx="3">
                  <c:v>-19.399999999999999</c:v>
                </c:pt>
                <c:pt idx="4">
                  <c:v>-19.2</c:v>
                </c:pt>
                <c:pt idx="5">
                  <c:v>-19</c:v>
                </c:pt>
                <c:pt idx="6">
                  <c:v>-18.8</c:v>
                </c:pt>
                <c:pt idx="7">
                  <c:v>-18.600000000000001</c:v>
                </c:pt>
                <c:pt idx="8">
                  <c:v>-18.399999999999999</c:v>
                </c:pt>
                <c:pt idx="9">
                  <c:v>-18.2</c:v>
                </c:pt>
                <c:pt idx="10">
                  <c:v>-18</c:v>
                </c:pt>
                <c:pt idx="11">
                  <c:v>-17.8</c:v>
                </c:pt>
                <c:pt idx="12">
                  <c:v>-17.600000000000001</c:v>
                </c:pt>
                <c:pt idx="13">
                  <c:v>-17.399999999999999</c:v>
                </c:pt>
                <c:pt idx="14">
                  <c:v>-17.2</c:v>
                </c:pt>
                <c:pt idx="15">
                  <c:v>-17</c:v>
                </c:pt>
                <c:pt idx="16">
                  <c:v>-16.8</c:v>
                </c:pt>
                <c:pt idx="17">
                  <c:v>-16.600000000000001</c:v>
                </c:pt>
                <c:pt idx="18">
                  <c:v>-16.399999999999999</c:v>
                </c:pt>
                <c:pt idx="19">
                  <c:v>-16.2</c:v>
                </c:pt>
                <c:pt idx="20">
                  <c:v>-16</c:v>
                </c:pt>
                <c:pt idx="21">
                  <c:v>-15.8</c:v>
                </c:pt>
                <c:pt idx="22">
                  <c:v>-15.6</c:v>
                </c:pt>
                <c:pt idx="23">
                  <c:v>-15.4</c:v>
                </c:pt>
                <c:pt idx="24">
                  <c:v>-15.2</c:v>
                </c:pt>
                <c:pt idx="25">
                  <c:v>-15</c:v>
                </c:pt>
                <c:pt idx="26">
                  <c:v>-14.8</c:v>
                </c:pt>
                <c:pt idx="27">
                  <c:v>-14.6</c:v>
                </c:pt>
                <c:pt idx="28">
                  <c:v>-14.4</c:v>
                </c:pt>
                <c:pt idx="29">
                  <c:v>-14.2</c:v>
                </c:pt>
                <c:pt idx="30">
                  <c:v>-14</c:v>
                </c:pt>
                <c:pt idx="31">
                  <c:v>-13.8</c:v>
                </c:pt>
                <c:pt idx="32">
                  <c:v>-13.6</c:v>
                </c:pt>
                <c:pt idx="33">
                  <c:v>-13.4</c:v>
                </c:pt>
                <c:pt idx="34">
                  <c:v>-13.2</c:v>
                </c:pt>
                <c:pt idx="35">
                  <c:v>-13</c:v>
                </c:pt>
                <c:pt idx="36">
                  <c:v>-12.8</c:v>
                </c:pt>
                <c:pt idx="37">
                  <c:v>-12.6</c:v>
                </c:pt>
                <c:pt idx="38">
                  <c:v>-12.4</c:v>
                </c:pt>
                <c:pt idx="39">
                  <c:v>-12.2</c:v>
                </c:pt>
                <c:pt idx="40">
                  <c:v>-12</c:v>
                </c:pt>
                <c:pt idx="41">
                  <c:v>-11.8</c:v>
                </c:pt>
                <c:pt idx="42">
                  <c:v>-11.6</c:v>
                </c:pt>
                <c:pt idx="43">
                  <c:v>-11.4</c:v>
                </c:pt>
                <c:pt idx="44">
                  <c:v>-11.2</c:v>
                </c:pt>
                <c:pt idx="45">
                  <c:v>-11</c:v>
                </c:pt>
                <c:pt idx="46">
                  <c:v>-10.8</c:v>
                </c:pt>
                <c:pt idx="47">
                  <c:v>-10.6</c:v>
                </c:pt>
                <c:pt idx="48">
                  <c:v>-10.4</c:v>
                </c:pt>
                <c:pt idx="49">
                  <c:v>-10.199999999999999</c:v>
                </c:pt>
                <c:pt idx="50">
                  <c:v>-10</c:v>
                </c:pt>
                <c:pt idx="51">
                  <c:v>-9.8000000000000007</c:v>
                </c:pt>
                <c:pt idx="52">
                  <c:v>-9.6</c:v>
                </c:pt>
                <c:pt idx="53">
                  <c:v>-9.4</c:v>
                </c:pt>
                <c:pt idx="54">
                  <c:v>-9.1999999999999993</c:v>
                </c:pt>
                <c:pt idx="55">
                  <c:v>-9</c:v>
                </c:pt>
                <c:pt idx="56">
                  <c:v>-8.8000000000000007</c:v>
                </c:pt>
                <c:pt idx="57">
                  <c:v>-8.6</c:v>
                </c:pt>
                <c:pt idx="58">
                  <c:v>-8.4</c:v>
                </c:pt>
                <c:pt idx="59">
                  <c:v>-8.1999999999999993</c:v>
                </c:pt>
                <c:pt idx="60">
                  <c:v>-8</c:v>
                </c:pt>
                <c:pt idx="61">
                  <c:v>-7.8</c:v>
                </c:pt>
                <c:pt idx="62">
                  <c:v>-7.6</c:v>
                </c:pt>
                <c:pt idx="63">
                  <c:v>-7.4</c:v>
                </c:pt>
                <c:pt idx="64">
                  <c:v>-7.2</c:v>
                </c:pt>
                <c:pt idx="65">
                  <c:v>-7</c:v>
                </c:pt>
                <c:pt idx="66">
                  <c:v>-6.8</c:v>
                </c:pt>
                <c:pt idx="67">
                  <c:v>-6.6</c:v>
                </c:pt>
                <c:pt idx="68">
                  <c:v>-6.4</c:v>
                </c:pt>
                <c:pt idx="69">
                  <c:v>-6.2</c:v>
                </c:pt>
                <c:pt idx="70">
                  <c:v>-6</c:v>
                </c:pt>
                <c:pt idx="71">
                  <c:v>-5.8000000000001002</c:v>
                </c:pt>
                <c:pt idx="72">
                  <c:v>-5.6000000000001</c:v>
                </c:pt>
                <c:pt idx="73">
                  <c:v>-5.4000000000000998</c:v>
                </c:pt>
                <c:pt idx="74">
                  <c:v>-5.2000000000000997</c:v>
                </c:pt>
                <c:pt idx="75">
                  <c:v>-5.0000000000001004</c:v>
                </c:pt>
                <c:pt idx="76">
                  <c:v>-4.8000000000001002</c:v>
                </c:pt>
                <c:pt idx="77">
                  <c:v>-4.6000000000001</c:v>
                </c:pt>
                <c:pt idx="78">
                  <c:v>-4.4000000000000998</c:v>
                </c:pt>
                <c:pt idx="79">
                  <c:v>-4.2000000000000997</c:v>
                </c:pt>
                <c:pt idx="80">
                  <c:v>-4.0000000000001004</c:v>
                </c:pt>
                <c:pt idx="81">
                  <c:v>-3.8000000000001002</c:v>
                </c:pt>
                <c:pt idx="82">
                  <c:v>-3.6000000000001</c:v>
                </c:pt>
                <c:pt idx="83">
                  <c:v>-3.4000000000000998</c:v>
                </c:pt>
                <c:pt idx="84">
                  <c:v>-3.2000000000001001</c:v>
                </c:pt>
                <c:pt idx="85">
                  <c:v>-3.0000000000000999</c:v>
                </c:pt>
                <c:pt idx="86">
                  <c:v>-2.8000000000001002</c:v>
                </c:pt>
                <c:pt idx="87">
                  <c:v>-2.6000000000001</c:v>
                </c:pt>
                <c:pt idx="88">
                  <c:v>-2.4000000000000998</c:v>
                </c:pt>
                <c:pt idx="89">
                  <c:v>-2.2000000000001001</c:v>
                </c:pt>
                <c:pt idx="90">
                  <c:v>-2.0000000000000999</c:v>
                </c:pt>
                <c:pt idx="91">
                  <c:v>-1.8000000000001</c:v>
                </c:pt>
                <c:pt idx="92">
                  <c:v>-1.6000000000001</c:v>
                </c:pt>
                <c:pt idx="93">
                  <c:v>-1.4000000000001001</c:v>
                </c:pt>
                <c:pt idx="94">
                  <c:v>-1.2000000000001001</c:v>
                </c:pt>
                <c:pt idx="95">
                  <c:v>-1.0000000000000999</c:v>
                </c:pt>
                <c:pt idx="96">
                  <c:v>-0.80000000000009996</c:v>
                </c:pt>
                <c:pt idx="97">
                  <c:v>-0.60000000000010101</c:v>
                </c:pt>
                <c:pt idx="98">
                  <c:v>-0.400000000000102</c:v>
                </c:pt>
                <c:pt idx="99">
                  <c:v>-0.20000000000009899</c:v>
                </c:pt>
                <c:pt idx="100">
                  <c:v>0</c:v>
                </c:pt>
                <c:pt idx="101">
                  <c:v>0.19999999999990001</c:v>
                </c:pt>
                <c:pt idx="102">
                  <c:v>0.39999999999989899</c:v>
                </c:pt>
                <c:pt idx="103">
                  <c:v>0.59999999999989795</c:v>
                </c:pt>
                <c:pt idx="104">
                  <c:v>0.79999999999990101</c:v>
                </c:pt>
                <c:pt idx="105">
                  <c:v>0.99999999999990097</c:v>
                </c:pt>
                <c:pt idx="106">
                  <c:v>1.1999999999999</c:v>
                </c:pt>
                <c:pt idx="107">
                  <c:v>1.3999999999999</c:v>
                </c:pt>
                <c:pt idx="108">
                  <c:v>1.5999999999998999</c:v>
                </c:pt>
                <c:pt idx="109">
                  <c:v>1.7999999999998999</c:v>
                </c:pt>
                <c:pt idx="110">
                  <c:v>1.9999999999999001</c:v>
                </c:pt>
                <c:pt idx="111">
                  <c:v>2.1999999999998998</c:v>
                </c:pt>
                <c:pt idx="112">
                  <c:v>2.3999999999999</c:v>
                </c:pt>
                <c:pt idx="113">
                  <c:v>2.5999999999999002</c:v>
                </c:pt>
                <c:pt idx="114">
                  <c:v>2.7999999999998999</c:v>
                </c:pt>
                <c:pt idx="115">
                  <c:v>2.9999999999999001</c:v>
                </c:pt>
                <c:pt idx="116">
                  <c:v>3.1999999999998998</c:v>
                </c:pt>
                <c:pt idx="117">
                  <c:v>3.3999999999999</c:v>
                </c:pt>
                <c:pt idx="118">
                  <c:v>3.5999999999999002</c:v>
                </c:pt>
                <c:pt idx="119">
                  <c:v>3.7999999999998999</c:v>
                </c:pt>
                <c:pt idx="120">
                  <c:v>3.9999999999999001</c:v>
                </c:pt>
                <c:pt idx="121">
                  <c:v>4.1999999999998998</c:v>
                </c:pt>
                <c:pt idx="122">
                  <c:v>4.3999999999999</c:v>
                </c:pt>
                <c:pt idx="123">
                  <c:v>4.5999999999999002</c:v>
                </c:pt>
                <c:pt idx="124">
                  <c:v>4.7999999999999003</c:v>
                </c:pt>
                <c:pt idx="125">
                  <c:v>4.9999999999998996</c:v>
                </c:pt>
                <c:pt idx="126">
                  <c:v>5.1999999999998998</c:v>
                </c:pt>
                <c:pt idx="127">
                  <c:v>5.3999999999999</c:v>
                </c:pt>
                <c:pt idx="128">
                  <c:v>5.5999999999999002</c:v>
                </c:pt>
                <c:pt idx="129">
                  <c:v>5.7999999999999003</c:v>
                </c:pt>
                <c:pt idx="130">
                  <c:v>5.9999999999998996</c:v>
                </c:pt>
                <c:pt idx="131">
                  <c:v>6.1999999999998998</c:v>
                </c:pt>
                <c:pt idx="132">
                  <c:v>6.3999999999999</c:v>
                </c:pt>
                <c:pt idx="133">
                  <c:v>6.5999999999999002</c:v>
                </c:pt>
                <c:pt idx="134">
                  <c:v>6.7999999999999003</c:v>
                </c:pt>
                <c:pt idx="135">
                  <c:v>6.9999999999998996</c:v>
                </c:pt>
                <c:pt idx="136">
                  <c:v>7.1999999999998998</c:v>
                </c:pt>
                <c:pt idx="137">
                  <c:v>7.3999999999999</c:v>
                </c:pt>
                <c:pt idx="138">
                  <c:v>7.5999999999999002</c:v>
                </c:pt>
                <c:pt idx="139">
                  <c:v>7.7999999999999003</c:v>
                </c:pt>
                <c:pt idx="140">
                  <c:v>7.9999999999998996</c:v>
                </c:pt>
                <c:pt idx="141">
                  <c:v>8.1999999999998998</c:v>
                </c:pt>
                <c:pt idx="142">
                  <c:v>8.3999999999999009</c:v>
                </c:pt>
                <c:pt idx="143">
                  <c:v>8.5999999999999002</c:v>
                </c:pt>
                <c:pt idx="144">
                  <c:v>8.7999999999998995</c:v>
                </c:pt>
                <c:pt idx="145">
                  <c:v>8.9999999999999005</c:v>
                </c:pt>
                <c:pt idx="146">
                  <c:v>9.1999999999998998</c:v>
                </c:pt>
                <c:pt idx="147">
                  <c:v>9.3999999999999009</c:v>
                </c:pt>
                <c:pt idx="148">
                  <c:v>9.5999999999999002</c:v>
                </c:pt>
                <c:pt idx="149">
                  <c:v>9.7999999999998995</c:v>
                </c:pt>
                <c:pt idx="150">
                  <c:v>9.9999999999999005</c:v>
                </c:pt>
                <c:pt idx="151">
                  <c:v>10.1999999999999</c:v>
                </c:pt>
                <c:pt idx="152">
                  <c:v>10.399999999999901</c:v>
                </c:pt>
                <c:pt idx="153">
                  <c:v>10.5999999999999</c:v>
                </c:pt>
                <c:pt idx="154">
                  <c:v>10.799999999999899</c:v>
                </c:pt>
                <c:pt idx="155">
                  <c:v>10.999999999999901</c:v>
                </c:pt>
                <c:pt idx="156">
                  <c:v>11.1999999999999</c:v>
                </c:pt>
                <c:pt idx="157">
                  <c:v>11.399999999999901</c:v>
                </c:pt>
                <c:pt idx="158">
                  <c:v>11.5999999999999</c:v>
                </c:pt>
                <c:pt idx="159">
                  <c:v>11.799999999999899</c:v>
                </c:pt>
                <c:pt idx="160">
                  <c:v>11.999999999999901</c:v>
                </c:pt>
                <c:pt idx="161">
                  <c:v>12.1999999999999</c:v>
                </c:pt>
                <c:pt idx="162">
                  <c:v>12.399999999999901</c:v>
                </c:pt>
                <c:pt idx="163">
                  <c:v>12.5999999999999</c:v>
                </c:pt>
                <c:pt idx="164">
                  <c:v>12.799999999999899</c:v>
                </c:pt>
                <c:pt idx="165">
                  <c:v>12.999999999999901</c:v>
                </c:pt>
                <c:pt idx="166">
                  <c:v>13.1999999999999</c:v>
                </c:pt>
                <c:pt idx="167">
                  <c:v>13.399999999999901</c:v>
                </c:pt>
                <c:pt idx="168">
                  <c:v>13.5999999999999</c:v>
                </c:pt>
                <c:pt idx="169">
                  <c:v>13.799999999999899</c:v>
                </c:pt>
                <c:pt idx="170">
                  <c:v>13.999999999999901</c:v>
                </c:pt>
                <c:pt idx="171">
                  <c:v>14.1999999999999</c:v>
                </c:pt>
                <c:pt idx="172">
                  <c:v>14.399999999999901</c:v>
                </c:pt>
                <c:pt idx="173">
                  <c:v>14.5999999999999</c:v>
                </c:pt>
                <c:pt idx="174">
                  <c:v>14.799999999999899</c:v>
                </c:pt>
                <c:pt idx="175">
                  <c:v>14.999999999999901</c:v>
                </c:pt>
                <c:pt idx="176">
                  <c:v>15.1999999999999</c:v>
                </c:pt>
                <c:pt idx="177">
                  <c:v>15.399999999999901</c:v>
                </c:pt>
                <c:pt idx="178">
                  <c:v>15.5999999999999</c:v>
                </c:pt>
                <c:pt idx="179">
                  <c:v>15.799999999999899</c:v>
                </c:pt>
                <c:pt idx="180">
                  <c:v>15.999999999999901</c:v>
                </c:pt>
                <c:pt idx="181">
                  <c:v>16.1999999999999</c:v>
                </c:pt>
                <c:pt idx="182">
                  <c:v>16.399999999999899</c:v>
                </c:pt>
                <c:pt idx="183">
                  <c:v>16.599999999999898</c:v>
                </c:pt>
                <c:pt idx="184">
                  <c:v>16.799999999999901</c:v>
                </c:pt>
                <c:pt idx="185">
                  <c:v>16.999999999999901</c:v>
                </c:pt>
                <c:pt idx="186">
                  <c:v>17.1999999999999</c:v>
                </c:pt>
                <c:pt idx="187">
                  <c:v>17.399999999999899</c:v>
                </c:pt>
                <c:pt idx="188">
                  <c:v>17.599999999999898</c:v>
                </c:pt>
                <c:pt idx="189">
                  <c:v>17.799999999999901</c:v>
                </c:pt>
                <c:pt idx="190">
                  <c:v>17.999999999999901</c:v>
                </c:pt>
                <c:pt idx="191">
                  <c:v>18.1999999999999</c:v>
                </c:pt>
                <c:pt idx="192">
                  <c:v>18.399999999999899</c:v>
                </c:pt>
                <c:pt idx="193">
                  <c:v>18.599999999999898</c:v>
                </c:pt>
                <c:pt idx="194">
                  <c:v>18.799999999999901</c:v>
                </c:pt>
                <c:pt idx="195">
                  <c:v>18.999999999999901</c:v>
                </c:pt>
                <c:pt idx="196">
                  <c:v>19.1999999999999</c:v>
                </c:pt>
                <c:pt idx="197">
                  <c:v>19.399999999999899</c:v>
                </c:pt>
                <c:pt idx="198">
                  <c:v>19.599999999999898</c:v>
                </c:pt>
                <c:pt idx="199">
                  <c:v>19.799999999999901</c:v>
                </c:pt>
                <c:pt idx="200">
                  <c:v>19.999999999999901</c:v>
                </c:pt>
              </c:numCache>
            </c:numRef>
          </c:xVal>
          <c:yVal>
            <c:numRef>
              <c:f>Normals!$D$2:$D$202</c:f>
              <c:numCache>
                <c:formatCode>General</c:formatCode>
                <c:ptCount val="201"/>
                <c:pt idx="0">
                  <c:v>9.5326344204075563E-14</c:v>
                </c:pt>
                <c:pt idx="1">
                  <c:v>2.2527146969773966E-13</c:v>
                </c:pt>
                <c:pt idx="2">
                  <c:v>5.2530175746045049E-13</c:v>
                </c:pt>
                <c:pt idx="3">
                  <c:v>1.2087066793601426E-12</c:v>
                </c:pt>
                <c:pt idx="4">
                  <c:v>2.7443683191115381E-12</c:v>
                </c:pt>
                <c:pt idx="5">
                  <c:v>6.1485580726953544E-12</c:v>
                </c:pt>
                <c:pt idx="6">
                  <c:v>1.3592945269042089E-11</c:v>
                </c:pt>
                <c:pt idx="7">
                  <c:v>2.9652633110850129E-11</c:v>
                </c:pt>
                <c:pt idx="8">
                  <c:v>6.3829635872345272E-11</c:v>
                </c:pt>
                <c:pt idx="9">
                  <c:v>1.3557851621173697E-10</c:v>
                </c:pt>
                <c:pt idx="10">
                  <c:v>2.84163827130628E-10</c:v>
                </c:pt>
                <c:pt idx="11">
                  <c:v>5.8770057652546687E-10</c:v>
                </c:pt>
                <c:pt idx="12">
                  <c:v>1.1993690765119704E-9</c:v>
                </c:pt>
                <c:pt idx="13">
                  <c:v>2.4152327250823696E-9</c:v>
                </c:pt>
                <c:pt idx="14">
                  <c:v>4.799262765620936E-9</c:v>
                </c:pt>
                <c:pt idx="15">
                  <c:v>9.4102135657424587E-9</c:v>
                </c:pt>
                <c:pt idx="16">
                  <c:v>1.8206809072084453E-8</c:v>
                </c:pt>
                <c:pt idx="17">
                  <c:v>3.4759826729645304E-8</c:v>
                </c:pt>
                <c:pt idx="18">
                  <c:v>6.5483332784514787E-8</c:v>
                </c:pt>
                <c:pt idx="19">
                  <c:v>1.2172880358669014E-7</c:v>
                </c:pt>
                <c:pt idx="20">
                  <c:v>2.232879771317289E-7</c:v>
                </c:pt>
                <c:pt idx="21">
                  <c:v>4.0415386077264159E-7</c:v>
                </c:pt>
                <c:pt idx="22">
                  <c:v>7.2183432727595362E-7</c:v>
                </c:pt>
                <c:pt idx="23">
                  <c:v>1.27214828787319E-6</c:v>
                </c:pt>
                <c:pt idx="24">
                  <c:v>2.2123169720328853E-6</c:v>
                </c:pt>
                <c:pt idx="25">
                  <c:v>3.7963511053364556E-6</c:v>
                </c:pt>
                <c:pt idx="26">
                  <c:v>6.4282801946853029E-6</c:v>
                </c:pt>
                <c:pt idx="27">
                  <c:v>1.0740701139670241E-5</c:v>
                </c:pt>
                <c:pt idx="28">
                  <c:v>1.7708422431207433E-5</c:v>
                </c:pt>
                <c:pt idx="29">
                  <c:v>2.8809553089591865E-5</c:v>
                </c:pt>
                <c:pt idx="30">
                  <c:v>4.624902441347133E-5</c:v>
                </c:pt>
                <c:pt idx="31">
                  <c:v>7.3261876404754462E-5</c:v>
                </c:pt>
                <c:pt idx="32">
                  <c:v>1.1451513946321505E-4</c:v>
                </c:pt>
                <c:pt idx="33">
                  <c:v>1.7662703631579645E-4</c:v>
                </c:pt>
                <c:pt idx="34">
                  <c:v>2.6881955895549918E-4</c:v>
                </c:pt>
                <c:pt idx="35">
                  <c:v>4.0371413329226135E-4</c:v>
                </c:pt>
                <c:pt idx="36">
                  <c:v>5.9826893083475563E-4</c:v>
                </c:pt>
                <c:pt idx="37">
                  <c:v>8.7483943789695533E-4</c:v>
                </c:pt>
                <c:pt idx="38">
                  <c:v>1.2623205805567894E-3</c:v>
                </c:pt>
                <c:pt idx="39">
                  <c:v>1.7972991951965369E-3</c:v>
                </c:pt>
                <c:pt idx="40">
                  <c:v>2.5251111738132559E-3</c:v>
                </c:pt>
                <c:pt idx="41">
                  <c:v>3.5006608244444581E-3</c:v>
                </c:pt>
                <c:pt idx="42">
                  <c:v>4.7888250592561269E-3</c:v>
                </c:pt>
                <c:pt idx="43">
                  <c:v>6.4642376841775508E-3</c:v>
                </c:pt>
                <c:pt idx="44">
                  <c:v>8.6102362549088599E-3</c:v>
                </c:pt>
                <c:pt idx="45">
                  <c:v>1.1316763149067396E-2</c:v>
                </c:pt>
                <c:pt idx="46">
                  <c:v>1.4677050611695976E-2</c:v>
                </c:pt>
                <c:pt idx="47">
                  <c:v>1.8782991589470763E-2</c:v>
                </c:pt>
                <c:pt idx="48">
                  <c:v>2.371920579325143E-2</c:v>
                </c:pt>
                <c:pt idx="49">
                  <c:v>2.9555950406984034E-2</c:v>
                </c:pt>
                <c:pt idx="50">
                  <c:v>3.6341188144445855E-2</c:v>
                </c:pt>
                <c:pt idx="51">
                  <c:v>4.4092296779399277E-2</c:v>
                </c:pt>
                <c:pt idx="52">
                  <c:v>5.2788063284216744E-2</c:v>
                </c:pt>
                <c:pt idx="53">
                  <c:v>6.2361728235820091E-2</c:v>
                </c:pt>
                <c:pt idx="54">
                  <c:v>7.2695907574218413E-2</c:v>
                </c:pt>
                <c:pt idx="55">
                  <c:v>8.3620197766770057E-2</c:v>
                </c:pt>
                <c:pt idx="56">
                  <c:v>9.4912152916855216E-2</c:v>
                </c:pt>
                <c:pt idx="57">
                  <c:v>0.10630210536071429</c:v>
                </c:pt>
                <c:pt idx="58">
                  <c:v>0.11748199537487479</c:v>
                </c:pt>
                <c:pt idx="59">
                  <c:v>0.12811800556081751</c:v>
                </c:pt>
                <c:pt idx="60">
                  <c:v>0.13786639871822517</c:v>
                </c:pt>
                <c:pt idx="61">
                  <c:v>0.14639158069960581</c:v>
                </c:pt>
                <c:pt idx="62">
                  <c:v>0.15338510078594733</c:v>
                </c:pt>
                <c:pt idx="63">
                  <c:v>0.15858410618837801</c:v>
                </c:pt>
                <c:pt idx="64">
                  <c:v>0.16178771764032859</c:v>
                </c:pt>
                <c:pt idx="65">
                  <c:v>0.16286990571006224</c:v>
                </c:pt>
                <c:pt idx="66">
                  <c:v>0.16178771764032859</c:v>
                </c:pt>
                <c:pt idx="67">
                  <c:v>0.15858410618837801</c:v>
                </c:pt>
                <c:pt idx="68">
                  <c:v>0.15338510078594733</c:v>
                </c:pt>
                <c:pt idx="69">
                  <c:v>0.14639158069960581</c:v>
                </c:pt>
                <c:pt idx="70">
                  <c:v>0.13786639871822517</c:v>
                </c:pt>
                <c:pt idx="71">
                  <c:v>0.12811800556082262</c:v>
                </c:pt>
                <c:pt idx="72">
                  <c:v>0.1174819953748803</c:v>
                </c:pt>
                <c:pt idx="73">
                  <c:v>0.10630210536071992</c:v>
                </c:pt>
                <c:pt idx="74">
                  <c:v>9.491215291686092E-2</c:v>
                </c:pt>
                <c:pt idx="75">
                  <c:v>8.362019776677565E-2</c:v>
                </c:pt>
                <c:pt idx="76">
                  <c:v>7.2695907574223728E-2</c:v>
                </c:pt>
                <c:pt idx="77">
                  <c:v>6.2361728235825094E-2</c:v>
                </c:pt>
                <c:pt idx="78">
                  <c:v>5.2788063284221289E-2</c:v>
                </c:pt>
                <c:pt idx="79">
                  <c:v>4.4092296779403413E-2</c:v>
                </c:pt>
                <c:pt idx="80">
                  <c:v>3.6341188144449497E-2</c:v>
                </c:pt>
                <c:pt idx="81">
                  <c:v>2.9555950406987171E-2</c:v>
                </c:pt>
                <c:pt idx="82">
                  <c:v>2.3719205793254126E-2</c:v>
                </c:pt>
                <c:pt idx="83">
                  <c:v>1.8782991589473007E-2</c:v>
                </c:pt>
                <c:pt idx="84">
                  <c:v>1.4677050611697851E-2</c:v>
                </c:pt>
                <c:pt idx="85">
                  <c:v>1.1316763149068904E-2</c:v>
                </c:pt>
                <c:pt idx="86">
                  <c:v>8.6102362549100604E-3</c:v>
                </c:pt>
                <c:pt idx="87">
                  <c:v>6.4642376841785041E-3</c:v>
                </c:pt>
                <c:pt idx="88">
                  <c:v>4.7888250592568581E-3</c:v>
                </c:pt>
                <c:pt idx="89">
                  <c:v>3.500660824445024E-3</c:v>
                </c:pt>
                <c:pt idx="90">
                  <c:v>2.5251111738136757E-3</c:v>
                </c:pt>
                <c:pt idx="91">
                  <c:v>1.7972991951968466E-3</c:v>
                </c:pt>
                <c:pt idx="92">
                  <c:v>1.2623205805570169E-3</c:v>
                </c:pt>
                <c:pt idx="93">
                  <c:v>8.7483943789711763E-4</c:v>
                </c:pt>
                <c:pt idx="94">
                  <c:v>5.982689308348725E-4</c:v>
                </c:pt>
                <c:pt idx="95">
                  <c:v>4.0371413329234163E-4</c:v>
                </c:pt>
                <c:pt idx="96">
                  <c:v>2.6881955895555459E-4</c:v>
                </c:pt>
                <c:pt idx="97">
                  <c:v>1.7662703631583473E-4</c:v>
                </c:pt>
                <c:pt idx="98">
                  <c:v>1.1451513946324049E-4</c:v>
                </c:pt>
                <c:pt idx="99">
                  <c:v>7.3261876404770928E-5</c:v>
                </c:pt>
                <c:pt idx="100">
                  <c:v>4.624902441347133E-5</c:v>
                </c:pt>
                <c:pt idx="101">
                  <c:v>2.8809553089598773E-5</c:v>
                </c:pt>
                <c:pt idx="102">
                  <c:v>1.7708422431211837E-5</c:v>
                </c:pt>
                <c:pt idx="103">
                  <c:v>1.0740701139673007E-5</c:v>
                </c:pt>
                <c:pt idx="104">
                  <c:v>6.428280194686969E-6</c:v>
                </c:pt>
                <c:pt idx="105">
                  <c:v>3.7963511053374606E-6</c:v>
                </c:pt>
                <c:pt idx="106">
                  <c:v>2.2123169720334867E-6</c:v>
                </c:pt>
                <c:pt idx="107">
                  <c:v>1.272148287873547E-6</c:v>
                </c:pt>
                <c:pt idx="108">
                  <c:v>7.2183432727615892E-7</c:v>
                </c:pt>
                <c:pt idx="109">
                  <c:v>4.0415386077276071E-7</c:v>
                </c:pt>
                <c:pt idx="110">
                  <c:v>2.2328797713179555E-7</c:v>
                </c:pt>
                <c:pt idx="111">
                  <c:v>1.2172880358672733E-7</c:v>
                </c:pt>
                <c:pt idx="112">
                  <c:v>6.5483332784535036E-8</c:v>
                </c:pt>
                <c:pt idx="113">
                  <c:v>3.47598267296566E-8</c:v>
                </c:pt>
                <c:pt idx="114">
                  <c:v>1.8206809072090535E-8</c:v>
                </c:pt>
                <c:pt idx="115">
                  <c:v>9.410213565745602E-9</c:v>
                </c:pt>
                <c:pt idx="116">
                  <c:v>4.799262765622573E-9</c:v>
                </c:pt>
                <c:pt idx="117">
                  <c:v>2.4152327250831931E-9</c:v>
                </c:pt>
                <c:pt idx="118">
                  <c:v>1.1993690765123964E-9</c:v>
                </c:pt>
                <c:pt idx="119">
                  <c:v>5.8770057652567986E-10</c:v>
                </c:pt>
                <c:pt idx="120">
                  <c:v>2.8416382713073196E-10</c:v>
                </c:pt>
                <c:pt idx="121">
                  <c:v>1.3557851621178704E-10</c:v>
                </c:pt>
                <c:pt idx="122">
                  <c:v>6.3829635872369545E-11</c:v>
                </c:pt>
                <c:pt idx="123">
                  <c:v>2.9652633110861819E-11</c:v>
                </c:pt>
                <c:pt idx="124">
                  <c:v>1.3592945269047355E-11</c:v>
                </c:pt>
                <c:pt idx="125">
                  <c:v>6.1485580726978004E-12</c:v>
                </c:pt>
                <c:pt idx="126">
                  <c:v>2.7443683191126399E-12</c:v>
                </c:pt>
                <c:pt idx="127">
                  <c:v>1.2087066793606406E-12</c:v>
                </c:pt>
                <c:pt idx="128">
                  <c:v>5.2530175746067445E-13</c:v>
                </c:pt>
                <c:pt idx="129">
                  <c:v>2.2527146969783571E-13</c:v>
                </c:pt>
                <c:pt idx="130">
                  <c:v>9.5326344204116874E-14</c:v>
                </c:pt>
                <c:pt idx="131">
                  <c:v>3.9804217483033722E-14</c:v>
                </c:pt>
                <c:pt idx="132">
                  <c:v>1.6400407907346795E-14</c:v>
                </c:pt>
                <c:pt idx="133">
                  <c:v>6.6679082624970511E-15</c:v>
                </c:pt>
                <c:pt idx="134">
                  <c:v>2.6750628451518427E-15</c:v>
                </c:pt>
                <c:pt idx="135">
                  <c:v>1.0589800277668627E-15</c:v>
                </c:pt>
                <c:pt idx="136">
                  <c:v>4.136670759344801E-16</c:v>
                </c:pt>
                <c:pt idx="137">
                  <c:v>1.5944964269093809E-16</c:v>
                </c:pt>
                <c:pt idx="138">
                  <c:v>6.0646473336099749E-17</c:v>
                </c:pt>
                <c:pt idx="139">
                  <c:v>2.276129454923377E-17</c:v>
                </c:pt>
                <c:pt idx="140">
                  <c:v>8.4294215579261028E-18</c:v>
                </c:pt>
                <c:pt idx="141">
                  <c:v>3.0804062446525864E-18</c:v>
                </c:pt>
                <c:pt idx="142">
                  <c:v>1.1107789054992727E-18</c:v>
                </c:pt>
                <c:pt idx="143">
                  <c:v>3.9523614888884716E-19</c:v>
                </c:pt>
                <c:pt idx="144">
                  <c:v>1.387698443697365E-19</c:v>
                </c:pt>
                <c:pt idx="145">
                  <c:v>4.80776188804929E-20</c:v>
                </c:pt>
                <c:pt idx="146">
                  <c:v>1.6436154179112601E-20</c:v>
                </c:pt>
                <c:pt idx="147">
                  <c:v>5.5445572166148209E-21</c:v>
                </c:pt>
                <c:pt idx="148">
                  <c:v>1.8456227693205543E-21</c:v>
                </c:pt>
                <c:pt idx="149">
                  <c:v>6.0621742602082389E-22</c:v>
                </c:pt>
                <c:pt idx="150">
                  <c:v>1.9648223967016476E-22</c:v>
                </c:pt>
                <c:pt idx="151">
                  <c:v>6.2838757695589524E-23</c:v>
                </c:pt>
                <c:pt idx="152">
                  <c:v>1.9830848107606505E-23</c:v>
                </c:pt>
                <c:pt idx="153">
                  <c:v>6.1753900336692911E-24</c:v>
                </c:pt>
                <c:pt idx="154">
                  <c:v>1.8975660599159653E-24</c:v>
                </c:pt>
                <c:pt idx="155">
                  <c:v>5.7535888246336068E-25</c:v>
                </c:pt>
                <c:pt idx="156">
                  <c:v>1.7214330918703009E-25</c:v>
                </c:pt>
                <c:pt idx="157">
                  <c:v>5.08218979061395E-26</c:v>
                </c:pt>
                <c:pt idx="158">
                  <c:v>1.4805429765212821E-26</c:v>
                </c:pt>
                <c:pt idx="159">
                  <c:v>4.2559896613775251E-27</c:v>
                </c:pt>
                <c:pt idx="160">
                  <c:v>1.2072286041911061E-27</c:v>
                </c:pt>
                <c:pt idx="161">
                  <c:v>3.3789975494734818E-28</c:v>
                </c:pt>
                <c:pt idx="162">
                  <c:v>9.3324493902722939E-29</c:v>
                </c:pt>
                <c:pt idx="163">
                  <c:v>2.543389165730039E-29</c:v>
                </c:pt>
                <c:pt idx="164">
                  <c:v>6.8397369172035264E-30</c:v>
                </c:pt>
                <c:pt idx="165">
                  <c:v>1.8149947984245824E-30</c:v>
                </c:pt>
                <c:pt idx="166">
                  <c:v>4.7524852646330386E-31</c:v>
                </c:pt>
                <c:pt idx="167">
                  <c:v>1.2279355706997875E-31</c:v>
                </c:pt>
                <c:pt idx="168">
                  <c:v>3.1306879972280049E-32</c:v>
                </c:pt>
                <c:pt idx="169">
                  <c:v>7.8761395642419444E-33</c:v>
                </c:pt>
                <c:pt idx="170">
                  <c:v>1.9552235749360798E-33</c:v>
                </c:pt>
                <c:pt idx="171">
                  <c:v>4.789485401465109E-34</c:v>
                </c:pt>
                <c:pt idx="172">
                  <c:v>1.1576857552578613E-34</c:v>
                </c:pt>
                <c:pt idx="173">
                  <c:v>2.7612258604729446E-35</c:v>
                </c:pt>
                <c:pt idx="174">
                  <c:v>6.4986415307856227E-36</c:v>
                </c:pt>
                <c:pt idx="175">
                  <c:v>1.5092202999137386E-36</c:v>
                </c:pt>
                <c:pt idx="176">
                  <c:v>3.458534413620947E-37</c:v>
                </c:pt>
                <c:pt idx="177">
                  <c:v>7.8206161716628048E-38</c:v>
                </c:pt>
                <c:pt idx="178">
                  <c:v>1.7450153388424973E-38</c:v>
                </c:pt>
                <c:pt idx="179">
                  <c:v>3.8420846828308072E-39</c:v>
                </c:pt>
                <c:pt idx="180">
                  <c:v>8.3472615899213835E-40</c:v>
                </c:pt>
                <c:pt idx="181">
                  <c:v>1.7894951335464675E-40</c:v>
                </c:pt>
                <c:pt idx="182">
                  <c:v>3.785527682974418E-41</c:v>
                </c:pt>
                <c:pt idx="183">
                  <c:v>7.9019037998235149E-42</c:v>
                </c:pt>
                <c:pt idx="184">
                  <c:v>1.6275954111741469E-42</c:v>
                </c:pt>
                <c:pt idx="185">
                  <c:v>3.3080387046828117E-43</c:v>
                </c:pt>
                <c:pt idx="186">
                  <c:v>6.6344376144536049E-44</c:v>
                </c:pt>
                <c:pt idx="187">
                  <c:v>1.3129465730517623E-44</c:v>
                </c:pt>
                <c:pt idx="188">
                  <c:v>2.5638900691901936E-45</c:v>
                </c:pt>
                <c:pt idx="189">
                  <c:v>4.9403890824893595E-46</c:v>
                </c:pt>
                <c:pt idx="190">
                  <c:v>9.3936054144923022E-47</c:v>
                </c:pt>
                <c:pt idx="191">
                  <c:v>1.7624340726156715E-47</c:v>
                </c:pt>
                <c:pt idx="192">
                  <c:v>3.262893164970978E-48</c:v>
                </c:pt>
                <c:pt idx="193">
                  <c:v>5.9607682198448579E-49</c:v>
                </c:pt>
                <c:pt idx="194">
                  <c:v>1.0745113879167543E-49</c:v>
                </c:pt>
                <c:pt idx="195">
                  <c:v>1.911301572816332E-50</c:v>
                </c:pt>
                <c:pt idx="196">
                  <c:v>3.3547241776063006E-51</c:v>
                </c:pt>
                <c:pt idx="197">
                  <c:v>5.8102367245749362E-52</c:v>
                </c:pt>
                <c:pt idx="198">
                  <c:v>9.9297940801219307E-53</c:v>
                </c:pt>
                <c:pt idx="199">
                  <c:v>1.6745420764304042E-53</c:v>
                </c:pt>
                <c:pt idx="200">
                  <c:v>2.7865144127277845E-54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1804-0C4D-92AF-29ADCC6BE518}"/>
            </c:ext>
          </c:extLst>
        </c:ser>
        <c:ser>
          <c:idx val="3"/>
          <c:order val="3"/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Normals!$A$2:$A$202</c:f>
              <c:numCache>
                <c:formatCode>General</c:formatCode>
                <c:ptCount val="201"/>
                <c:pt idx="0">
                  <c:v>-20</c:v>
                </c:pt>
                <c:pt idx="1">
                  <c:v>-19.8</c:v>
                </c:pt>
                <c:pt idx="2">
                  <c:v>-19.600000000000001</c:v>
                </c:pt>
                <c:pt idx="3">
                  <c:v>-19.399999999999999</c:v>
                </c:pt>
                <c:pt idx="4">
                  <c:v>-19.2</c:v>
                </c:pt>
                <c:pt idx="5">
                  <c:v>-19</c:v>
                </c:pt>
                <c:pt idx="6">
                  <c:v>-18.8</c:v>
                </c:pt>
                <c:pt idx="7">
                  <c:v>-18.600000000000001</c:v>
                </c:pt>
                <c:pt idx="8">
                  <c:v>-18.399999999999999</c:v>
                </c:pt>
                <c:pt idx="9">
                  <c:v>-18.2</c:v>
                </c:pt>
                <c:pt idx="10">
                  <c:v>-18</c:v>
                </c:pt>
                <c:pt idx="11">
                  <c:v>-17.8</c:v>
                </c:pt>
                <c:pt idx="12">
                  <c:v>-17.600000000000001</c:v>
                </c:pt>
                <c:pt idx="13">
                  <c:v>-17.399999999999999</c:v>
                </c:pt>
                <c:pt idx="14">
                  <c:v>-17.2</c:v>
                </c:pt>
                <c:pt idx="15">
                  <c:v>-17</c:v>
                </c:pt>
                <c:pt idx="16">
                  <c:v>-16.8</c:v>
                </c:pt>
                <c:pt idx="17">
                  <c:v>-16.600000000000001</c:v>
                </c:pt>
                <c:pt idx="18">
                  <c:v>-16.399999999999999</c:v>
                </c:pt>
                <c:pt idx="19">
                  <c:v>-16.2</c:v>
                </c:pt>
                <c:pt idx="20">
                  <c:v>-16</c:v>
                </c:pt>
                <c:pt idx="21">
                  <c:v>-15.8</c:v>
                </c:pt>
                <c:pt idx="22">
                  <c:v>-15.6</c:v>
                </c:pt>
                <c:pt idx="23">
                  <c:v>-15.4</c:v>
                </c:pt>
                <c:pt idx="24">
                  <c:v>-15.2</c:v>
                </c:pt>
                <c:pt idx="25">
                  <c:v>-15</c:v>
                </c:pt>
                <c:pt idx="26">
                  <c:v>-14.8</c:v>
                </c:pt>
                <c:pt idx="27">
                  <c:v>-14.6</c:v>
                </c:pt>
                <c:pt idx="28">
                  <c:v>-14.4</c:v>
                </c:pt>
                <c:pt idx="29">
                  <c:v>-14.2</c:v>
                </c:pt>
                <c:pt idx="30">
                  <c:v>-14</c:v>
                </c:pt>
                <c:pt idx="31">
                  <c:v>-13.8</c:v>
                </c:pt>
                <c:pt idx="32">
                  <c:v>-13.6</c:v>
                </c:pt>
                <c:pt idx="33">
                  <c:v>-13.4</c:v>
                </c:pt>
                <c:pt idx="34">
                  <c:v>-13.2</c:v>
                </c:pt>
                <c:pt idx="35">
                  <c:v>-13</c:v>
                </c:pt>
                <c:pt idx="36">
                  <c:v>-12.8</c:v>
                </c:pt>
                <c:pt idx="37">
                  <c:v>-12.6</c:v>
                </c:pt>
                <c:pt idx="38">
                  <c:v>-12.4</c:v>
                </c:pt>
                <c:pt idx="39">
                  <c:v>-12.2</c:v>
                </c:pt>
                <c:pt idx="40">
                  <c:v>-12</c:v>
                </c:pt>
                <c:pt idx="41">
                  <c:v>-11.8</c:v>
                </c:pt>
                <c:pt idx="42">
                  <c:v>-11.6</c:v>
                </c:pt>
                <c:pt idx="43">
                  <c:v>-11.4</c:v>
                </c:pt>
                <c:pt idx="44">
                  <c:v>-11.2</c:v>
                </c:pt>
                <c:pt idx="45">
                  <c:v>-11</c:v>
                </c:pt>
                <c:pt idx="46">
                  <c:v>-10.8</c:v>
                </c:pt>
                <c:pt idx="47">
                  <c:v>-10.6</c:v>
                </c:pt>
                <c:pt idx="48">
                  <c:v>-10.4</c:v>
                </c:pt>
                <c:pt idx="49">
                  <c:v>-10.199999999999999</c:v>
                </c:pt>
                <c:pt idx="50">
                  <c:v>-10</c:v>
                </c:pt>
                <c:pt idx="51">
                  <c:v>-9.8000000000000007</c:v>
                </c:pt>
                <c:pt idx="52">
                  <c:v>-9.6</c:v>
                </c:pt>
                <c:pt idx="53">
                  <c:v>-9.4</c:v>
                </c:pt>
                <c:pt idx="54">
                  <c:v>-9.1999999999999993</c:v>
                </c:pt>
                <c:pt idx="55">
                  <c:v>-9</c:v>
                </c:pt>
                <c:pt idx="56">
                  <c:v>-8.8000000000000007</c:v>
                </c:pt>
                <c:pt idx="57">
                  <c:v>-8.6</c:v>
                </c:pt>
                <c:pt idx="58">
                  <c:v>-8.4</c:v>
                </c:pt>
                <c:pt idx="59">
                  <c:v>-8.1999999999999993</c:v>
                </c:pt>
                <c:pt idx="60">
                  <c:v>-8</c:v>
                </c:pt>
                <c:pt idx="61">
                  <c:v>-7.8</c:v>
                </c:pt>
                <c:pt idx="62">
                  <c:v>-7.6</c:v>
                </c:pt>
                <c:pt idx="63">
                  <c:v>-7.4</c:v>
                </c:pt>
                <c:pt idx="64">
                  <c:v>-7.2</c:v>
                </c:pt>
                <c:pt idx="65">
                  <c:v>-7</c:v>
                </c:pt>
                <c:pt idx="66">
                  <c:v>-6.8</c:v>
                </c:pt>
                <c:pt idx="67">
                  <c:v>-6.6</c:v>
                </c:pt>
                <c:pt idx="68">
                  <c:v>-6.4</c:v>
                </c:pt>
                <c:pt idx="69">
                  <c:v>-6.2</c:v>
                </c:pt>
                <c:pt idx="70">
                  <c:v>-6</c:v>
                </c:pt>
                <c:pt idx="71">
                  <c:v>-5.8000000000001002</c:v>
                </c:pt>
                <c:pt idx="72">
                  <c:v>-5.6000000000001</c:v>
                </c:pt>
                <c:pt idx="73">
                  <c:v>-5.4000000000000998</c:v>
                </c:pt>
                <c:pt idx="74">
                  <c:v>-5.2000000000000997</c:v>
                </c:pt>
                <c:pt idx="75">
                  <c:v>-5.0000000000001004</c:v>
                </c:pt>
                <c:pt idx="76">
                  <c:v>-4.8000000000001002</c:v>
                </c:pt>
                <c:pt idx="77">
                  <c:v>-4.6000000000001</c:v>
                </c:pt>
                <c:pt idx="78">
                  <c:v>-4.4000000000000998</c:v>
                </c:pt>
                <c:pt idx="79">
                  <c:v>-4.2000000000000997</c:v>
                </c:pt>
                <c:pt idx="80">
                  <c:v>-4.0000000000001004</c:v>
                </c:pt>
                <c:pt idx="81">
                  <c:v>-3.8000000000001002</c:v>
                </c:pt>
                <c:pt idx="82">
                  <c:v>-3.6000000000001</c:v>
                </c:pt>
                <c:pt idx="83">
                  <c:v>-3.4000000000000998</c:v>
                </c:pt>
                <c:pt idx="84">
                  <c:v>-3.2000000000001001</c:v>
                </c:pt>
                <c:pt idx="85">
                  <c:v>-3.0000000000000999</c:v>
                </c:pt>
                <c:pt idx="86">
                  <c:v>-2.8000000000001002</c:v>
                </c:pt>
                <c:pt idx="87">
                  <c:v>-2.6000000000001</c:v>
                </c:pt>
                <c:pt idx="88">
                  <c:v>-2.4000000000000998</c:v>
                </c:pt>
                <c:pt idx="89">
                  <c:v>-2.2000000000001001</c:v>
                </c:pt>
                <c:pt idx="90">
                  <c:v>-2.0000000000000999</c:v>
                </c:pt>
                <c:pt idx="91">
                  <c:v>-1.8000000000001</c:v>
                </c:pt>
                <c:pt idx="92">
                  <c:v>-1.6000000000001</c:v>
                </c:pt>
                <c:pt idx="93">
                  <c:v>-1.4000000000001001</c:v>
                </c:pt>
                <c:pt idx="94">
                  <c:v>-1.2000000000001001</c:v>
                </c:pt>
                <c:pt idx="95">
                  <c:v>-1.0000000000000999</c:v>
                </c:pt>
                <c:pt idx="96">
                  <c:v>-0.80000000000009996</c:v>
                </c:pt>
                <c:pt idx="97">
                  <c:v>-0.60000000000010101</c:v>
                </c:pt>
                <c:pt idx="98">
                  <c:v>-0.400000000000102</c:v>
                </c:pt>
                <c:pt idx="99">
                  <c:v>-0.20000000000009899</c:v>
                </c:pt>
                <c:pt idx="100">
                  <c:v>0</c:v>
                </c:pt>
                <c:pt idx="101">
                  <c:v>0.19999999999990001</c:v>
                </c:pt>
                <c:pt idx="102">
                  <c:v>0.39999999999989899</c:v>
                </c:pt>
                <c:pt idx="103">
                  <c:v>0.59999999999989795</c:v>
                </c:pt>
                <c:pt idx="104">
                  <c:v>0.79999999999990101</c:v>
                </c:pt>
                <c:pt idx="105">
                  <c:v>0.99999999999990097</c:v>
                </c:pt>
                <c:pt idx="106">
                  <c:v>1.1999999999999</c:v>
                </c:pt>
                <c:pt idx="107">
                  <c:v>1.3999999999999</c:v>
                </c:pt>
                <c:pt idx="108">
                  <c:v>1.5999999999998999</c:v>
                </c:pt>
                <c:pt idx="109">
                  <c:v>1.7999999999998999</c:v>
                </c:pt>
                <c:pt idx="110">
                  <c:v>1.9999999999999001</c:v>
                </c:pt>
                <c:pt idx="111">
                  <c:v>2.1999999999998998</c:v>
                </c:pt>
                <c:pt idx="112">
                  <c:v>2.3999999999999</c:v>
                </c:pt>
                <c:pt idx="113">
                  <c:v>2.5999999999999002</c:v>
                </c:pt>
                <c:pt idx="114">
                  <c:v>2.7999999999998999</c:v>
                </c:pt>
                <c:pt idx="115">
                  <c:v>2.9999999999999001</c:v>
                </c:pt>
                <c:pt idx="116">
                  <c:v>3.1999999999998998</c:v>
                </c:pt>
                <c:pt idx="117">
                  <c:v>3.3999999999999</c:v>
                </c:pt>
                <c:pt idx="118">
                  <c:v>3.5999999999999002</c:v>
                </c:pt>
                <c:pt idx="119">
                  <c:v>3.7999999999998999</c:v>
                </c:pt>
                <c:pt idx="120">
                  <c:v>3.9999999999999001</c:v>
                </c:pt>
                <c:pt idx="121">
                  <c:v>4.1999999999998998</c:v>
                </c:pt>
                <c:pt idx="122">
                  <c:v>4.3999999999999</c:v>
                </c:pt>
                <c:pt idx="123">
                  <c:v>4.5999999999999002</c:v>
                </c:pt>
                <c:pt idx="124">
                  <c:v>4.7999999999999003</c:v>
                </c:pt>
                <c:pt idx="125">
                  <c:v>4.9999999999998996</c:v>
                </c:pt>
                <c:pt idx="126">
                  <c:v>5.1999999999998998</c:v>
                </c:pt>
                <c:pt idx="127">
                  <c:v>5.3999999999999</c:v>
                </c:pt>
                <c:pt idx="128">
                  <c:v>5.5999999999999002</c:v>
                </c:pt>
                <c:pt idx="129">
                  <c:v>5.7999999999999003</c:v>
                </c:pt>
                <c:pt idx="130">
                  <c:v>5.9999999999998996</c:v>
                </c:pt>
                <c:pt idx="131">
                  <c:v>6.1999999999998998</c:v>
                </c:pt>
                <c:pt idx="132">
                  <c:v>6.3999999999999</c:v>
                </c:pt>
                <c:pt idx="133">
                  <c:v>6.5999999999999002</c:v>
                </c:pt>
                <c:pt idx="134">
                  <c:v>6.7999999999999003</c:v>
                </c:pt>
                <c:pt idx="135">
                  <c:v>6.9999999999998996</c:v>
                </c:pt>
                <c:pt idx="136">
                  <c:v>7.1999999999998998</c:v>
                </c:pt>
                <c:pt idx="137">
                  <c:v>7.3999999999999</c:v>
                </c:pt>
                <c:pt idx="138">
                  <c:v>7.5999999999999002</c:v>
                </c:pt>
                <c:pt idx="139">
                  <c:v>7.7999999999999003</c:v>
                </c:pt>
                <c:pt idx="140">
                  <c:v>7.9999999999998996</c:v>
                </c:pt>
                <c:pt idx="141">
                  <c:v>8.1999999999998998</c:v>
                </c:pt>
                <c:pt idx="142">
                  <c:v>8.3999999999999009</c:v>
                </c:pt>
                <c:pt idx="143">
                  <c:v>8.5999999999999002</c:v>
                </c:pt>
                <c:pt idx="144">
                  <c:v>8.7999999999998995</c:v>
                </c:pt>
                <c:pt idx="145">
                  <c:v>8.9999999999999005</c:v>
                </c:pt>
                <c:pt idx="146">
                  <c:v>9.1999999999998998</c:v>
                </c:pt>
                <c:pt idx="147">
                  <c:v>9.3999999999999009</c:v>
                </c:pt>
                <c:pt idx="148">
                  <c:v>9.5999999999999002</c:v>
                </c:pt>
                <c:pt idx="149">
                  <c:v>9.7999999999998995</c:v>
                </c:pt>
                <c:pt idx="150">
                  <c:v>9.9999999999999005</c:v>
                </c:pt>
                <c:pt idx="151">
                  <c:v>10.1999999999999</c:v>
                </c:pt>
                <c:pt idx="152">
                  <c:v>10.399999999999901</c:v>
                </c:pt>
                <c:pt idx="153">
                  <c:v>10.5999999999999</c:v>
                </c:pt>
                <c:pt idx="154">
                  <c:v>10.799999999999899</c:v>
                </c:pt>
                <c:pt idx="155">
                  <c:v>10.999999999999901</c:v>
                </c:pt>
                <c:pt idx="156">
                  <c:v>11.1999999999999</c:v>
                </c:pt>
                <c:pt idx="157">
                  <c:v>11.399999999999901</c:v>
                </c:pt>
                <c:pt idx="158">
                  <c:v>11.5999999999999</c:v>
                </c:pt>
                <c:pt idx="159">
                  <c:v>11.799999999999899</c:v>
                </c:pt>
                <c:pt idx="160">
                  <c:v>11.999999999999901</c:v>
                </c:pt>
                <c:pt idx="161">
                  <c:v>12.1999999999999</c:v>
                </c:pt>
                <c:pt idx="162">
                  <c:v>12.399999999999901</c:v>
                </c:pt>
                <c:pt idx="163">
                  <c:v>12.5999999999999</c:v>
                </c:pt>
                <c:pt idx="164">
                  <c:v>12.799999999999899</c:v>
                </c:pt>
                <c:pt idx="165">
                  <c:v>12.999999999999901</c:v>
                </c:pt>
                <c:pt idx="166">
                  <c:v>13.1999999999999</c:v>
                </c:pt>
                <c:pt idx="167">
                  <c:v>13.399999999999901</c:v>
                </c:pt>
                <c:pt idx="168">
                  <c:v>13.5999999999999</c:v>
                </c:pt>
                <c:pt idx="169">
                  <c:v>13.799999999999899</c:v>
                </c:pt>
                <c:pt idx="170">
                  <c:v>13.999999999999901</c:v>
                </c:pt>
                <c:pt idx="171">
                  <c:v>14.1999999999999</c:v>
                </c:pt>
                <c:pt idx="172">
                  <c:v>14.399999999999901</c:v>
                </c:pt>
                <c:pt idx="173">
                  <c:v>14.5999999999999</c:v>
                </c:pt>
                <c:pt idx="174">
                  <c:v>14.799999999999899</c:v>
                </c:pt>
                <c:pt idx="175">
                  <c:v>14.999999999999901</c:v>
                </c:pt>
                <c:pt idx="176">
                  <c:v>15.1999999999999</c:v>
                </c:pt>
                <c:pt idx="177">
                  <c:v>15.399999999999901</c:v>
                </c:pt>
                <c:pt idx="178">
                  <c:v>15.5999999999999</c:v>
                </c:pt>
                <c:pt idx="179">
                  <c:v>15.799999999999899</c:v>
                </c:pt>
                <c:pt idx="180">
                  <c:v>15.999999999999901</c:v>
                </c:pt>
                <c:pt idx="181">
                  <c:v>16.1999999999999</c:v>
                </c:pt>
                <c:pt idx="182">
                  <c:v>16.399999999999899</c:v>
                </c:pt>
                <c:pt idx="183">
                  <c:v>16.599999999999898</c:v>
                </c:pt>
                <c:pt idx="184">
                  <c:v>16.799999999999901</c:v>
                </c:pt>
                <c:pt idx="185">
                  <c:v>16.999999999999901</c:v>
                </c:pt>
                <c:pt idx="186">
                  <c:v>17.1999999999999</c:v>
                </c:pt>
                <c:pt idx="187">
                  <c:v>17.399999999999899</c:v>
                </c:pt>
                <c:pt idx="188">
                  <c:v>17.599999999999898</c:v>
                </c:pt>
                <c:pt idx="189">
                  <c:v>17.799999999999901</c:v>
                </c:pt>
                <c:pt idx="190">
                  <c:v>17.999999999999901</c:v>
                </c:pt>
                <c:pt idx="191">
                  <c:v>18.1999999999999</c:v>
                </c:pt>
                <c:pt idx="192">
                  <c:v>18.399999999999899</c:v>
                </c:pt>
                <c:pt idx="193">
                  <c:v>18.599999999999898</c:v>
                </c:pt>
                <c:pt idx="194">
                  <c:v>18.799999999999901</c:v>
                </c:pt>
                <c:pt idx="195">
                  <c:v>18.999999999999901</c:v>
                </c:pt>
                <c:pt idx="196">
                  <c:v>19.1999999999999</c:v>
                </c:pt>
                <c:pt idx="197">
                  <c:v>19.399999999999899</c:v>
                </c:pt>
                <c:pt idx="198">
                  <c:v>19.599999999999898</c:v>
                </c:pt>
                <c:pt idx="199">
                  <c:v>19.799999999999901</c:v>
                </c:pt>
                <c:pt idx="200">
                  <c:v>19.999999999999901</c:v>
                </c:pt>
              </c:numCache>
            </c:numRef>
          </c:xVal>
          <c:yVal>
            <c:numRef>
              <c:f>Normals!$E$2:$E$202</c:f>
              <c:numCache>
                <c:formatCode>General</c:formatCode>
                <c:ptCount val="2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8.2230771114684172E-304</c:v>
                </c:pt>
                <c:pt idx="4">
                  <c:v>3.0465780761019949E-299</c:v>
                </c:pt>
                <c:pt idx="5">
                  <c:v>1.0419495790565198E-294</c:v>
                </c:pt>
                <c:pt idx="6">
                  <c:v>3.289557908930021E-290</c:v>
                </c:pt>
                <c:pt idx="7">
                  <c:v>9.5870459744889111E-286</c:v>
                </c:pt>
                <c:pt idx="8">
                  <c:v>2.5792208175456163E-281</c:v>
                </c:pt>
                <c:pt idx="9">
                  <c:v>6.4054357936775645E-277</c:v>
                </c:pt>
                <c:pt idx="10">
                  <c:v>1.4684706831784414E-272</c:v>
                </c:pt>
                <c:pt idx="11">
                  <c:v>3.1076945085240875E-268</c:v>
                </c:pt>
                <c:pt idx="12">
                  <c:v>6.0711058036950259E-264</c:v>
                </c:pt>
                <c:pt idx="13">
                  <c:v>1.0948477349371533E-259</c:v>
                </c:pt>
                <c:pt idx="14">
                  <c:v>1.8226198184976381E-255</c:v>
                </c:pt>
                <c:pt idx="15">
                  <c:v>2.8008825243699378E-251</c:v>
                </c:pt>
                <c:pt idx="16">
                  <c:v>3.9732888713850299E-247</c:v>
                </c:pt>
                <c:pt idx="17">
                  <c:v>5.2030958845484722E-243</c:v>
                </c:pt>
                <c:pt idx="18">
                  <c:v>6.2897004028252763E-239</c:v>
                </c:pt>
                <c:pt idx="19">
                  <c:v>7.0186652658499012E-235</c:v>
                </c:pt>
                <c:pt idx="20">
                  <c:v>7.2299541528606859E-231</c:v>
                </c:pt>
                <c:pt idx="21">
                  <c:v>6.875004670775513E-227</c:v>
                </c:pt>
                <c:pt idx="22">
                  <c:v>6.0348557435719976E-223</c:v>
                </c:pt>
                <c:pt idx="23">
                  <c:v>4.8900942580979808E-219</c:v>
                </c:pt>
                <c:pt idx="24">
                  <c:v>3.6578341392154674E-215</c:v>
                </c:pt>
                <c:pt idx="25">
                  <c:v>2.5257317810922526E-211</c:v>
                </c:pt>
                <c:pt idx="26">
                  <c:v>1.6099296188760797E-207</c:v>
                </c:pt>
                <c:pt idx="27">
                  <c:v>9.472900886238456E-204</c:v>
                </c:pt>
                <c:pt idx="28">
                  <c:v>5.145357295677501E-200</c:v>
                </c:pt>
                <c:pt idx="29">
                  <c:v>2.5799098078441996E-196</c:v>
                </c:pt>
                <c:pt idx="30">
                  <c:v>1.1941254400809155E-192</c:v>
                </c:pt>
                <c:pt idx="31">
                  <c:v>5.1021335182532192E-189</c:v>
                </c:pt>
                <c:pt idx="32">
                  <c:v>2.0123806358807212E-185</c:v>
                </c:pt>
                <c:pt idx="33">
                  <c:v>7.3269778946803408E-182</c:v>
                </c:pt>
                <c:pt idx="34">
                  <c:v>2.4626124702762894E-178</c:v>
                </c:pt>
                <c:pt idx="35">
                  <c:v>7.6405339329448719E-175</c:v>
                </c:pt>
                <c:pt idx="36">
                  <c:v>2.1883046580054771E-171</c:v>
                </c:pt>
                <c:pt idx="37">
                  <c:v>5.7855986375695958E-168</c:v>
                </c:pt>
                <c:pt idx="38">
                  <c:v>1.4120343476595729E-164</c:v>
                </c:pt>
                <c:pt idx="39">
                  <c:v>3.1812563116516509E-161</c:v>
                </c:pt>
                <c:pt idx="40">
                  <c:v>6.6161981430860716E-158</c:v>
                </c:pt>
                <c:pt idx="41">
                  <c:v>1.2702078320593579E-154</c:v>
                </c:pt>
                <c:pt idx="42">
                  <c:v>2.2511141138840443E-151</c:v>
                </c:pt>
                <c:pt idx="43">
                  <c:v>3.6827876404587082E-148</c:v>
                </c:pt>
                <c:pt idx="44">
                  <c:v>5.5617605144157827E-145</c:v>
                </c:pt>
                <c:pt idx="45">
                  <c:v>7.753616800549794E-142</c:v>
                </c:pt>
                <c:pt idx="46">
                  <c:v>9.9782142301899233E-139</c:v>
                </c:pt>
                <c:pt idx="47">
                  <c:v>1.1853804376404885E-135</c:v>
                </c:pt>
                <c:pt idx="48">
                  <c:v>1.2999274932691453E-132</c:v>
                </c:pt>
                <c:pt idx="49">
                  <c:v>1.3159425928819536E-129</c:v>
                </c:pt>
                <c:pt idx="50">
                  <c:v>1.2297340549755393E-126</c:v>
                </c:pt>
                <c:pt idx="51">
                  <c:v>1.0608204854208923E-123</c:v>
                </c:pt>
                <c:pt idx="52">
                  <c:v>8.4475162695860468E-121</c:v>
                </c:pt>
                <c:pt idx="53">
                  <c:v>6.2097285708164938E-118</c:v>
                </c:pt>
                <c:pt idx="54">
                  <c:v>4.2137875869807842E-115</c:v>
                </c:pt>
                <c:pt idx="55">
                  <c:v>2.6395451974460028E-112</c:v>
                </c:pt>
                <c:pt idx="56">
                  <c:v>1.5263073929596879E-109</c:v>
                </c:pt>
                <c:pt idx="57">
                  <c:v>8.1472558387505175E-107</c:v>
                </c:pt>
                <c:pt idx="58">
                  <c:v>4.014552502085591E-104</c:v>
                </c:pt>
                <c:pt idx="59">
                  <c:v>1.826078197413526E-101</c:v>
                </c:pt>
                <c:pt idx="60">
                  <c:v>7.6675751625234774E-99</c:v>
                </c:pt>
                <c:pt idx="61">
                  <c:v>2.9720297613482065E-96</c:v>
                </c:pt>
                <c:pt idx="62">
                  <c:v>1.0634197152441692E-93</c:v>
                </c:pt>
                <c:pt idx="63">
                  <c:v>3.5124706394438701E-91</c:v>
                </c:pt>
                <c:pt idx="64">
                  <c:v>1.070969589708066E-88</c:v>
                </c:pt>
                <c:pt idx="65">
                  <c:v>3.0143801212358351E-86</c:v>
                </c:pt>
                <c:pt idx="66">
                  <c:v>7.8320479285499457E-84</c:v>
                </c:pt>
                <c:pt idx="67">
                  <c:v>1.8784909076601485E-81</c:v>
                </c:pt>
                <c:pt idx="68">
                  <c:v>4.1590993973717451E-79</c:v>
                </c:pt>
                <c:pt idx="69">
                  <c:v>8.500528804294695E-77</c:v>
                </c:pt>
                <c:pt idx="70">
                  <c:v>1.6037956400085625E-74</c:v>
                </c:pt>
                <c:pt idx="71">
                  <c:v>2.7932419454322606E-72</c:v>
                </c:pt>
                <c:pt idx="72">
                  <c:v>4.4908083675706368E-70</c:v>
                </c:pt>
                <c:pt idx="73">
                  <c:v>6.6649505675550004E-68</c:v>
                </c:pt>
                <c:pt idx="74">
                  <c:v>9.1311564451371534E-66</c:v>
                </c:pt>
                <c:pt idx="75">
                  <c:v>1.154811436162792E-63</c:v>
                </c:pt>
                <c:pt idx="76">
                  <c:v>1.3481953035357003E-61</c:v>
                </c:pt>
                <c:pt idx="77">
                  <c:v>1.4529510570246883E-59</c:v>
                </c:pt>
                <c:pt idx="78">
                  <c:v>1.4454584156933287E-57</c:v>
                </c:pt>
                <c:pt idx="79">
                  <c:v>1.3274453795776485E-55</c:v>
                </c:pt>
                <c:pt idx="80">
                  <c:v>1.1253410462889058E-53</c:v>
                </c:pt>
                <c:pt idx="81">
                  <c:v>8.806596553124762E-52</c:v>
                </c:pt>
                <c:pt idx="82">
                  <c:v>6.3619240996473757E-50</c:v>
                </c:pt>
                <c:pt idx="83">
                  <c:v>4.2425337656635584E-48</c:v>
                </c:pt>
                <c:pt idx="84">
                  <c:v>2.611671638955061E-46</c:v>
                </c:pt>
                <c:pt idx="85">
                  <c:v>1.4841174785059079E-44</c:v>
                </c:pt>
                <c:pt idx="86">
                  <c:v>7.7852834316741133E-43</c:v>
                </c:pt>
                <c:pt idx="87">
                  <c:v>3.7699623928677645E-41</c:v>
                </c:pt>
                <c:pt idx="88">
                  <c:v>1.6852178445639928E-39</c:v>
                </c:pt>
                <c:pt idx="89">
                  <c:v>6.9539493296954106E-38</c:v>
                </c:pt>
                <c:pt idx="90">
                  <c:v>2.648887024634707E-36</c:v>
                </c:pt>
                <c:pt idx="91">
                  <c:v>9.314333666234795E-35</c:v>
                </c:pt>
                <c:pt idx="92">
                  <c:v>3.0234068212784844E-33</c:v>
                </c:pt>
                <c:pt idx="93">
                  <c:v>9.0593664476776763E-32</c:v>
                </c:pt>
                <c:pt idx="94">
                  <c:v>2.5058525178083806E-30</c:v>
                </c:pt>
                <c:pt idx="95">
                  <c:v>6.3983740929622723E-29</c:v>
                </c:pt>
                <c:pt idx="96">
                  <c:v>1.5081349034823636E-27</c:v>
                </c:pt>
                <c:pt idx="97">
                  <c:v>3.2814606097719983E-26</c:v>
                </c:pt>
                <c:pt idx="98">
                  <c:v>6.5909898239563269E-25</c:v>
                </c:pt>
                <c:pt idx="99">
                  <c:v>1.2220543697025041E-23</c:v>
                </c:pt>
                <c:pt idx="100">
                  <c:v>2.0916396065502446E-22</c:v>
                </c:pt>
                <c:pt idx="101">
                  <c:v>3.3047577287810119E-21</c:v>
                </c:pt>
                <c:pt idx="102">
                  <c:v>4.8200199794555517E-20</c:v>
                </c:pt>
                <c:pt idx="103">
                  <c:v>6.4895486326865713E-19</c:v>
                </c:pt>
                <c:pt idx="104">
                  <c:v>8.0655982484338516E-18</c:v>
                </c:pt>
                <c:pt idx="105">
                  <c:v>9.2536937319299298E-17</c:v>
                </c:pt>
                <c:pt idx="106">
                  <c:v>9.8005421070564086E-16</c:v>
                </c:pt>
                <c:pt idx="107">
                  <c:v>9.5816768020825373E-15</c:v>
                </c:pt>
                <c:pt idx="108">
                  <c:v>8.6474762486013288E-14</c:v>
                </c:pt>
                <c:pt idx="109">
                  <c:v>7.2043313548613579E-13</c:v>
                </c:pt>
                <c:pt idx="110">
                  <c:v>5.5405696989472062E-12</c:v>
                </c:pt>
                <c:pt idx="111">
                  <c:v>3.9334316420123927E-11</c:v>
                </c:pt>
                <c:pt idx="112">
                  <c:v>2.5777763391025807E-10</c:v>
                </c:pt>
                <c:pt idx="113">
                  <c:v>1.5594638093676286E-9</c:v>
                </c:pt>
                <c:pt idx="114">
                  <c:v>8.7088700324221567E-9</c:v>
                </c:pt>
                <c:pt idx="115">
                  <c:v>4.489570127715922E-8</c:v>
                </c:pt>
                <c:pt idx="116">
                  <c:v>2.1365061705311532E-7</c:v>
                </c:pt>
                <c:pt idx="117">
                  <c:v>9.3855555540914892E-7</c:v>
                </c:pt>
                <c:pt idx="118">
                  <c:v>3.8060304571772225E-6</c:v>
                </c:pt>
                <c:pt idx="119">
                  <c:v>1.4247575775903685E-5</c:v>
                </c:pt>
                <c:pt idx="120">
                  <c:v>4.9234114691441325E-5</c:v>
                </c:pt>
                <c:pt idx="121">
                  <c:v>1.5705354077435554E-4</c:v>
                </c:pt>
                <c:pt idx="122">
                  <c:v>4.6247234994069921E-4</c:v>
                </c:pt>
                <c:pt idx="123">
                  <c:v>1.2571301850086065E-3</c:v>
                </c:pt>
                <c:pt idx="124">
                  <c:v>3.1545046921410648E-3</c:v>
                </c:pt>
                <c:pt idx="125">
                  <c:v>7.3069904969768383E-3</c:v>
                </c:pt>
                <c:pt idx="126">
                  <c:v>1.562436402308244E-2</c:v>
                </c:pt>
                <c:pt idx="127">
                  <c:v>3.0840584225426206E-2</c:v>
                </c:pt>
                <c:pt idx="128">
                  <c:v>5.6195208332178344E-2</c:v>
                </c:pt>
                <c:pt idx="129">
                  <c:v>9.4521894195317049E-2</c:v>
                </c:pt>
                <c:pt idx="130">
                  <c:v>0.14676482742443916</c:v>
                </c:pt>
                <c:pt idx="131">
                  <c:v>0.21036234417032926</c:v>
                </c:pt>
                <c:pt idx="132">
                  <c:v>0.27833668896496228</c:v>
                </c:pt>
                <c:pt idx="133">
                  <c:v>0.33996119959898791</c:v>
                </c:pt>
                <c:pt idx="134">
                  <c:v>0.38330518220702187</c:v>
                </c:pt>
                <c:pt idx="135">
                  <c:v>0.39894816344486078</c:v>
                </c:pt>
                <c:pt idx="136">
                  <c:v>0.38330518220705251</c:v>
                </c:pt>
                <c:pt idx="137">
                  <c:v>0.33996119959904225</c:v>
                </c:pt>
                <c:pt idx="138">
                  <c:v>0.278336688965029</c:v>
                </c:pt>
                <c:pt idx="139">
                  <c:v>0.21036234417039651</c:v>
                </c:pt>
                <c:pt idx="140">
                  <c:v>0.14676482742449809</c:v>
                </c:pt>
                <c:pt idx="141">
                  <c:v>9.4521894195362374E-2</c:v>
                </c:pt>
                <c:pt idx="142">
                  <c:v>5.6195208332209659E-2</c:v>
                </c:pt>
                <c:pt idx="143">
                  <c:v>3.0840584225445934E-2</c:v>
                </c:pt>
                <c:pt idx="144">
                  <c:v>1.5624364023093735E-2</c:v>
                </c:pt>
                <c:pt idx="145">
                  <c:v>7.3069904969826792E-3</c:v>
                </c:pt>
                <c:pt idx="146">
                  <c:v>3.1545046921438386E-3</c:v>
                </c:pt>
                <c:pt idx="147">
                  <c:v>1.2571301850098067E-3</c:v>
                </c:pt>
                <c:pt idx="148">
                  <c:v>4.6247234994117973E-4</c:v>
                </c:pt>
                <c:pt idx="149">
                  <c:v>1.5705354077453216E-4</c:v>
                </c:pt>
                <c:pt idx="150">
                  <c:v>4.9234114691500265E-5</c:v>
                </c:pt>
                <c:pt idx="151">
                  <c:v>1.4247575775921957E-5</c:v>
                </c:pt>
                <c:pt idx="152">
                  <c:v>3.8060304571823746E-6</c:v>
                </c:pt>
                <c:pt idx="153">
                  <c:v>9.385555554104993E-7</c:v>
                </c:pt>
                <c:pt idx="154">
                  <c:v>2.1365061705344135E-7</c:v>
                </c:pt>
                <c:pt idx="155">
                  <c:v>4.4895701277230682E-8</c:v>
                </c:pt>
                <c:pt idx="156">
                  <c:v>8.7088700324368541E-9</c:v>
                </c:pt>
                <c:pt idx="157">
                  <c:v>1.5594638093703544E-9</c:v>
                </c:pt>
                <c:pt idx="158">
                  <c:v>2.5777763391073241E-10</c:v>
                </c:pt>
                <c:pt idx="159">
                  <c:v>3.9334316420199672E-11</c:v>
                </c:pt>
                <c:pt idx="160">
                  <c:v>5.5405696989582293E-12</c:v>
                </c:pt>
                <c:pt idx="161">
                  <c:v>7.2043313548764081E-13</c:v>
                </c:pt>
                <c:pt idx="162">
                  <c:v>8.6474762486198854E-14</c:v>
                </c:pt>
                <c:pt idx="163">
                  <c:v>9.5816768021039833E-15</c:v>
                </c:pt>
                <c:pt idx="164">
                  <c:v>9.8005421070791791E-16</c:v>
                </c:pt>
                <c:pt idx="165">
                  <c:v>9.2536937319520216E-17</c:v>
                </c:pt>
                <c:pt idx="166">
                  <c:v>8.065598248453795E-18</c:v>
                </c:pt>
                <c:pt idx="167">
                  <c:v>6.4895486327032633E-19</c:v>
                </c:pt>
                <c:pt idx="168">
                  <c:v>4.8200199794683267E-20</c:v>
                </c:pt>
                <c:pt idx="169">
                  <c:v>3.3047577287900288E-21</c:v>
                </c:pt>
                <c:pt idx="170">
                  <c:v>2.0916396065531574E-22</c:v>
                </c:pt>
                <c:pt idx="171">
                  <c:v>1.2220543697060123E-23</c:v>
                </c:pt>
                <c:pt idx="172">
                  <c:v>6.5909898239759025E-25</c:v>
                </c:pt>
                <c:pt idx="173">
                  <c:v>3.2814606097820009E-26</c:v>
                </c:pt>
                <c:pt idx="174">
                  <c:v>1.5081349034870784E-27</c:v>
                </c:pt>
                <c:pt idx="175">
                  <c:v>6.3983740929826405E-29</c:v>
                </c:pt>
                <c:pt idx="176">
                  <c:v>2.505852517816607E-30</c:v>
                </c:pt>
                <c:pt idx="177">
                  <c:v>9.0593664477079291E-32</c:v>
                </c:pt>
                <c:pt idx="178">
                  <c:v>3.023406821288925E-33</c:v>
                </c:pt>
                <c:pt idx="179">
                  <c:v>9.3143336662676208E-35</c:v>
                </c:pt>
                <c:pt idx="180">
                  <c:v>2.6488870246441933E-36</c:v>
                </c:pt>
                <c:pt idx="181">
                  <c:v>6.9539493297211047E-38</c:v>
                </c:pt>
                <c:pt idx="182">
                  <c:v>1.6852178445703393E-39</c:v>
                </c:pt>
                <c:pt idx="183">
                  <c:v>3.7699623928824449E-41</c:v>
                </c:pt>
                <c:pt idx="184">
                  <c:v>7.7852834317045382E-43</c:v>
                </c:pt>
                <c:pt idx="185">
                  <c:v>1.484117478511813E-44</c:v>
                </c:pt>
                <c:pt idx="186">
                  <c:v>2.6116716389657498E-46</c:v>
                </c:pt>
                <c:pt idx="187">
                  <c:v>4.2425337656812229E-48</c:v>
                </c:pt>
                <c:pt idx="188">
                  <c:v>6.3619240996747685E-50</c:v>
                </c:pt>
                <c:pt idx="189">
                  <c:v>8.8065965531625588E-52</c:v>
                </c:pt>
                <c:pt idx="190">
                  <c:v>1.1253410462938314E-53</c:v>
                </c:pt>
                <c:pt idx="191">
                  <c:v>1.327445379583572E-55</c:v>
                </c:pt>
                <c:pt idx="192">
                  <c:v>1.445458415699943E-57</c:v>
                </c:pt>
                <c:pt idx="193">
                  <c:v>1.4529510570315022E-59</c:v>
                </c:pt>
                <c:pt idx="194">
                  <c:v>1.3481953035420226E-61</c:v>
                </c:pt>
                <c:pt idx="195">
                  <c:v>1.1548114361683057E-63</c:v>
                </c:pt>
                <c:pt idx="196">
                  <c:v>9.1311564451815307E-66</c:v>
                </c:pt>
                <c:pt idx="197">
                  <c:v>6.6649505675881515E-68</c:v>
                </c:pt>
                <c:pt idx="198">
                  <c:v>4.490808367593611E-70</c:v>
                </c:pt>
                <c:pt idx="199">
                  <c:v>2.7932419454464707E-72</c:v>
                </c:pt>
                <c:pt idx="200">
                  <c:v>1.6037956400127102E-74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1804-0C4D-92AF-29ADCC6BE5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8477696"/>
        <c:axId val="746977760"/>
      </c:scatterChart>
      <c:valAx>
        <c:axId val="718477696"/>
        <c:scaling>
          <c:orientation val="minMax"/>
          <c:max val="18"/>
          <c:min val="-1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6977760"/>
        <c:crosses val="autoZero"/>
        <c:crossBetween val="midCat"/>
        <c:majorUnit val="3"/>
      </c:valAx>
      <c:valAx>
        <c:axId val="746977760"/>
        <c:scaling>
          <c:orientation val="minMax"/>
          <c:max val="0.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84776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A1B5C43-E108-F443-9DEE-AB5FF8C2E37D}" type="datetimeFigureOut">
              <a:rPr lang="en-US" smtClean="0"/>
              <a:t>5/3/26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E3FD2D7-6F5D-BE44-BA1D-A91511DC2A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215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A7EE2F5-01C9-E446-86D7-49DB8E5ABC38}" type="datetimeFigureOut">
              <a:rPr lang="en-US" smtClean="0"/>
              <a:t>5/3/26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CF8DADB-08B8-674F-B7D9-7A1ACF1733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483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82ba71df89_0_6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82ba71df89_0_6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8026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5F96E3-CF21-6625-6DE2-A6132D9D0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8521D6-E86B-D7DC-2234-D1E0AB976A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47F468-0CD7-551A-F3AF-7B0C54A36E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B69676-2126-6AE3-57BB-2C97BAC53F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635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0587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5250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6881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0217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8083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81b276368b_0_7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81b276368b_0_7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7561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808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520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62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9cd84b07e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9cd84b07e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9810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628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439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82ba83ed53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82ba83ed53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6355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504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703E5E37-4594-B341-9F4E-9AEDFFB8C60C}" type="datetime1">
              <a:rPr lang="en-US" smtClean="0"/>
              <a:t>5/4/26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andara" panose="020E0502030303020204" pitchFamily="34" charset="0"/>
              </a:defRPr>
            </a:lvl1pPr>
          </a:lstStyle>
          <a:p>
            <a:fld id="{39E65F0E-D8D0-8548-A870-8F1E432EFA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203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DFD8C99-9424-4147-8108-D120C87FECE4}" type="datetime1">
              <a:rPr lang="en-US" smtClean="0"/>
              <a:t>5/4/26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734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5FD707E-F3F1-9147-8C0C-83DFC2EE2938}" type="datetime1">
              <a:rPr lang="en-US" smtClean="0"/>
              <a:t>5/4/26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934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15600" y="1638233"/>
            <a:ext cx="11360800" cy="4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67781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58111B53-8FE3-3F4F-9014-327515669E1A}" type="datetime1">
              <a:rPr lang="en-US" smtClean="0"/>
              <a:t>5/4/26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andara" panose="020E0502030303020204" pitchFamily="34" charset="0"/>
              </a:defRPr>
            </a:lvl1pPr>
          </a:lstStyle>
          <a:p>
            <a:fld id="{39E65F0E-D8D0-8548-A870-8F1E432EFA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13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792A9D8-511F-394B-8679-AFCB43C192D2}" type="datetime1">
              <a:rPr lang="en-US" smtClean="0"/>
              <a:t>5/4/26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093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4B97D35-5580-5144-99E9-AE8529245458}" type="datetime1">
              <a:rPr lang="en-US" smtClean="0"/>
              <a:t>5/4/26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04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1A267E8-D1CC-A34D-B7C1-2C30F48DB5DB}" type="datetime1">
              <a:rPr lang="en-US" smtClean="0"/>
              <a:t>5/4/26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268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5217D418-FD8E-7946-8B88-4B84B15B490D}" type="datetime1">
              <a:rPr lang="en-US" smtClean="0"/>
              <a:t>5/4/26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andara" panose="020E0502030303020204" pitchFamily="34" charset="0"/>
              </a:defRPr>
            </a:lvl1pPr>
          </a:lstStyle>
          <a:p>
            <a:fld id="{39E65F0E-D8D0-8548-A870-8F1E432EFA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413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69DF957E-4C2A-CD40-BF7E-04F46F733EDA}" type="datetime1">
              <a:rPr lang="en-US" smtClean="0"/>
              <a:t>5/4/26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39E65F0E-D8D0-8548-A870-8F1E432EFA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254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95954D-1B6A-B04B-9305-E9DFDDC5B8AE}" type="datetime1">
              <a:rPr lang="en-US" smtClean="0"/>
              <a:t>5/4/26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603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C92C3A8-ABB1-E54C-9C7E-33006EF71C46}" type="datetime1">
              <a:rPr lang="en-US" smtClean="0"/>
              <a:t>5/4/26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080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84000">
              <a:schemeClr val="bg2">
                <a:tint val="45000"/>
                <a:shade val="99000"/>
                <a:satMod val="350000"/>
                <a:alpha val="76000"/>
              </a:schemeClr>
            </a:gs>
            <a:gs pos="100000">
              <a:srgbClr val="E9E2B4"/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783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11358"/>
            <a:ext cx="10972800" cy="4949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878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accent1">
              <a:lumMod val="75000"/>
            </a:schemeClr>
          </a:solidFill>
          <a:latin typeface="Candara" panose="020E0502030303020204" pitchFamily="34" charset="0"/>
          <a:ea typeface="Helvetica Neue Condensed" panose="02000503000000020004" pitchFamily="2" charset="0"/>
          <a:cs typeface="Helvetica Neue Condensed" panose="02000503000000020004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8.png"/><Relationship Id="rId5" Type="http://schemas.openxmlformats.org/officeDocument/2006/relationships/image" Target="../media/image9.png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.png"/><Relationship Id="rId7" Type="http://schemas.openxmlformats.org/officeDocument/2006/relationships/image" Target="../media/image9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Relationship Id="rId9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80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2.png"/><Relationship Id="rId13" Type="http://schemas.openxmlformats.org/officeDocument/2006/relationships/image" Target="../media/image31.png"/><Relationship Id="rId7" Type="http://schemas.openxmlformats.org/officeDocument/2006/relationships/image" Target="../media/image313.png"/><Relationship Id="rId12" Type="http://schemas.openxmlformats.org/officeDocument/2006/relationships/image" Target="../media/image2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412.png"/><Relationship Id="rId5" Type="http://schemas.openxmlformats.org/officeDocument/2006/relationships/image" Target="../media/image7100.png"/><Relationship Id="rId15" Type="http://schemas.openxmlformats.org/officeDocument/2006/relationships/image" Target="../media/image513.png"/><Relationship Id="rId14" Type="http://schemas.openxmlformats.org/officeDocument/2006/relationships/image" Target="../media/image4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0.png"/><Relationship Id="rId3" Type="http://schemas.openxmlformats.org/officeDocument/2006/relationships/image" Target="../media/image380.png"/><Relationship Id="rId7" Type="http://schemas.openxmlformats.org/officeDocument/2006/relationships/image" Target="../media/image2300.png"/><Relationship Id="rId2" Type="http://schemas.openxmlformats.org/officeDocument/2006/relationships/image" Target="../media/image18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0.png"/><Relationship Id="rId5" Type="http://schemas.openxmlformats.org/officeDocument/2006/relationships/image" Target="../media/image400.png"/><Relationship Id="rId4" Type="http://schemas.openxmlformats.org/officeDocument/2006/relationships/image" Target="../media/image390.png"/><Relationship Id="rId9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1.png"/><Relationship Id="rId3" Type="http://schemas.openxmlformats.org/officeDocument/2006/relationships/image" Target="../media/image280.png"/><Relationship Id="rId7" Type="http://schemas.openxmlformats.org/officeDocument/2006/relationships/image" Target="../media/image42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1.png"/><Relationship Id="rId5" Type="http://schemas.openxmlformats.org/officeDocument/2006/relationships/image" Target="../media/image330.png"/><Relationship Id="rId4" Type="http://schemas.openxmlformats.org/officeDocument/2006/relationships/image" Target="../media/image31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1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40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4.png"/><Relationship Id="rId18" Type="http://schemas.openxmlformats.org/officeDocument/2006/relationships/image" Target="../media/image79.png"/><Relationship Id="rId3" Type="http://schemas.openxmlformats.org/officeDocument/2006/relationships/image" Target="../media/image540.png"/><Relationship Id="rId7" Type="http://schemas.openxmlformats.org/officeDocument/2006/relationships/image" Target="../media/image75.png"/><Relationship Id="rId17" Type="http://schemas.openxmlformats.org/officeDocument/2006/relationships/image" Target="../media/image74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0.png"/><Relationship Id="rId5" Type="http://schemas.openxmlformats.org/officeDocument/2006/relationships/image" Target="../media/image63.png"/><Relationship Id="rId15" Type="http://schemas.openxmlformats.org/officeDocument/2006/relationships/image" Target="../media/image67.png"/><Relationship Id="rId4" Type="http://schemas.openxmlformats.org/officeDocument/2006/relationships/image" Target="../media/image550.png"/><Relationship Id="rId14" Type="http://schemas.openxmlformats.org/officeDocument/2006/relationships/image" Target="../media/image6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13" Type="http://schemas.openxmlformats.org/officeDocument/2006/relationships/image" Target="../media/image64.png"/><Relationship Id="rId18" Type="http://schemas.openxmlformats.org/officeDocument/2006/relationships/image" Target="../media/image79.png"/><Relationship Id="rId3" Type="http://schemas.openxmlformats.org/officeDocument/2006/relationships/image" Target="../media/image540.png"/><Relationship Id="rId7" Type="http://schemas.openxmlformats.org/officeDocument/2006/relationships/image" Target="../media/image75.png"/><Relationship Id="rId12" Type="http://schemas.openxmlformats.org/officeDocument/2006/relationships/image" Target="../media/image78.png"/><Relationship Id="rId17" Type="http://schemas.openxmlformats.org/officeDocument/2006/relationships/image" Target="../media/image74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0.png"/><Relationship Id="rId11" Type="http://schemas.openxmlformats.org/officeDocument/2006/relationships/image" Target="../media/image620.png"/><Relationship Id="rId5" Type="http://schemas.openxmlformats.org/officeDocument/2006/relationships/image" Target="../media/image63.png"/><Relationship Id="rId15" Type="http://schemas.openxmlformats.org/officeDocument/2006/relationships/image" Target="../media/image67.png"/><Relationship Id="rId10" Type="http://schemas.openxmlformats.org/officeDocument/2006/relationships/image" Target="../media/image77.png"/><Relationship Id="rId4" Type="http://schemas.openxmlformats.org/officeDocument/2006/relationships/image" Target="../media/image550.png"/><Relationship Id="rId9" Type="http://schemas.openxmlformats.org/officeDocument/2006/relationships/image" Target="../media/image76.png"/><Relationship Id="rId14" Type="http://schemas.openxmlformats.org/officeDocument/2006/relationships/image" Target="../media/image6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00.png"/><Relationship Id="rId5" Type="http://schemas.openxmlformats.org/officeDocument/2006/relationships/image" Target="../media/image541.png"/><Relationship Id="rId4" Type="http://schemas.openxmlformats.org/officeDocument/2006/relationships/image" Target="../media/image66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0.png"/><Relationship Id="rId4" Type="http://schemas.openxmlformats.org/officeDocument/2006/relationships/image" Target="../media/image65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540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612.png"/><Relationship Id="rId4" Type="http://schemas.openxmlformats.org/officeDocument/2006/relationships/image" Target="../media/image50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0.png"/><Relationship Id="rId13" Type="http://schemas.openxmlformats.org/officeDocument/2006/relationships/image" Target="../media/image91.png"/><Relationship Id="rId3" Type="http://schemas.openxmlformats.org/officeDocument/2006/relationships/image" Target="../media/image1.jpeg"/><Relationship Id="rId7" Type="http://schemas.openxmlformats.org/officeDocument/2006/relationships/image" Target="../media/image1410.png"/><Relationship Id="rId12" Type="http://schemas.openxmlformats.org/officeDocument/2006/relationships/image" Target="../media/image8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712.png"/><Relationship Id="rId4" Type="http://schemas.openxmlformats.org/officeDocument/2006/relationships/image" Target="../media/image1220.png"/><Relationship Id="rId9" Type="http://schemas.openxmlformats.org/officeDocument/2006/relationships/image" Target="../media/image1600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6600.png"/><Relationship Id="rId7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110.png"/><Relationship Id="rId4" Type="http://schemas.openxmlformats.org/officeDocument/2006/relationships/image" Target="../media/image720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610.png"/><Relationship Id="rId7" Type="http://schemas.openxmlformats.org/officeDocument/2006/relationships/image" Target="../media/image80.png"/><Relationship Id="rId2" Type="http://schemas.openxmlformats.org/officeDocument/2006/relationships/image" Target="../media/image5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0.png"/><Relationship Id="rId5" Type="http://schemas.openxmlformats.org/officeDocument/2006/relationships/image" Target="../media/image60.png"/><Relationship Id="rId4" Type="http://schemas.openxmlformats.org/officeDocument/2006/relationships/image" Target="../media/image5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101.png"/><Relationship Id="rId7" Type="http://schemas.openxmlformats.org/officeDocument/2006/relationships/image" Target="../media/image80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0.png"/><Relationship Id="rId5" Type="http://schemas.openxmlformats.org/officeDocument/2006/relationships/image" Target="../media/image121.png"/><Relationship Id="rId4" Type="http://schemas.openxmlformats.org/officeDocument/2006/relationships/image" Target="../media/image9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.png"/><Relationship Id="rId4" Type="http://schemas.openxmlformats.org/officeDocument/2006/relationships/image" Target="../media/image10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72.png"/><Relationship Id="rId3" Type="http://schemas.openxmlformats.org/officeDocument/2006/relationships/image" Target="../media/image69.png"/><Relationship Id="rId7" Type="http://schemas.openxmlformats.org/officeDocument/2006/relationships/image" Target="../media/image183.png"/><Relationship Id="rId12" Type="http://schemas.openxmlformats.org/officeDocument/2006/relationships/image" Target="../media/image71.png"/><Relationship Id="rId2" Type="http://schemas.openxmlformats.org/officeDocument/2006/relationships/image" Target="../media/image110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82.png"/><Relationship Id="rId5" Type="http://schemas.openxmlformats.org/officeDocument/2006/relationships/chart" Target="../charts/chart1.xml"/><Relationship Id="rId10" Type="http://schemas.openxmlformats.org/officeDocument/2006/relationships/image" Target="../media/image213.png"/><Relationship Id="rId4" Type="http://schemas.openxmlformats.org/officeDocument/2006/relationships/image" Target="../media/image70.png"/><Relationship Id="rId9" Type="http://schemas.openxmlformats.org/officeDocument/2006/relationships/image" Target="../media/image20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0.png"/><Relationship Id="rId5" Type="http://schemas.openxmlformats.org/officeDocument/2006/relationships/image" Target="../media/image3.jpg"/><Relationship Id="rId4" Type="http://schemas.openxmlformats.org/officeDocument/2006/relationships/image" Target="../media/image2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2.png"/><Relationship Id="rId4" Type="http://schemas.openxmlformats.org/officeDocument/2006/relationships/image" Target="../media/image2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1.png"/><Relationship Id="rId5" Type="http://schemas.openxmlformats.org/officeDocument/2006/relationships/image" Target="../media/image691.png"/><Relationship Id="rId4" Type="http://schemas.openxmlformats.org/officeDocument/2006/relationships/image" Target="../media/image68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0F3FE-58D7-4848-BF22-0C3386E38A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Normal distribution +</a:t>
            </a:r>
            <a:br>
              <a:rPr lang="en-US" sz="4800" dirty="0"/>
            </a:br>
            <a:r>
              <a:rPr lang="en-US" sz="4800" dirty="0"/>
              <a:t>Central Limit Theorem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94A3-2D47-4D28-B4A4-CCB244EFDC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4584" y="4960137"/>
            <a:ext cx="3200400" cy="146304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CSE 312 Spring 26</a:t>
            </a:r>
          </a:p>
          <a:p>
            <a:r>
              <a:rPr lang="en-US" dirty="0">
                <a:solidFill>
                  <a:schemeClr val="tx1"/>
                </a:solidFill>
              </a:rPr>
              <a:t>Lecture 17</a:t>
            </a:r>
          </a:p>
        </p:txBody>
      </p:sp>
    </p:spTree>
    <p:extLst>
      <p:ext uri="{BB962C8B-B14F-4D97-AF65-F5344CB8AC3E}">
        <p14:creationId xmlns:p14="http://schemas.microsoft.com/office/powerpoint/2010/main" val="3568040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37ED8-3933-174F-9A79-1306BEA8B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normal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37882599-3C4F-7B46-93DD-C37951A068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244750"/>
                <a:ext cx="5334000" cy="800219"/>
              </a:xfrm>
              <a:prstGeom prst="rect">
                <a:avLst/>
              </a:prstGeom>
              <a:ln>
                <a:noFill/>
                <a:prstDash val="dash"/>
              </a:ln>
            </p:spPr>
            <p:txBody>
              <a:bodyPr vert="horz" wrap="square" lIns="9144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Standard (unit) normal =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37882599-3C4F-7B46-93DD-C37951A06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244750"/>
                <a:ext cx="5334000" cy="800219"/>
              </a:xfrm>
              <a:prstGeom prst="rect">
                <a:avLst/>
              </a:prstGeom>
              <a:blipFill>
                <a:blip r:embed="rId2"/>
                <a:stretch>
                  <a:fillRect l="-2613" b="-3125"/>
                </a:stretch>
              </a:blipFill>
              <a:ln>
                <a:noFill/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44A99549-8477-DA4A-8628-7031695EA7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2329313"/>
                <a:ext cx="10491216" cy="1005147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wrap="square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CDF.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  <m:nary>
                      <m:nary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−∞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44A99549-8477-DA4A-8628-7031695EA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329313"/>
                <a:ext cx="10491216" cy="1005147"/>
              </a:xfrm>
              <a:prstGeom prst="rect">
                <a:avLst/>
              </a:prstGeom>
              <a:blipFill>
                <a:blip r:embed="rId3"/>
                <a:stretch>
                  <a:fillRect l="-242" t="-60976" b="-96341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AADE9B0-7615-4A44-9EA5-6490E6F11057}"/>
                  </a:ext>
                </a:extLst>
              </p:cNvPr>
              <p:cNvSpPr txBox="1"/>
              <p:nvPr/>
            </p:nvSpPr>
            <p:spPr>
              <a:xfrm>
                <a:off x="618836" y="4312774"/>
                <a:ext cx="8128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Note: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has no closed form – generally given via tables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AADE9B0-7615-4A44-9EA5-6490E6F11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836" y="4312774"/>
                <a:ext cx="8128000" cy="461665"/>
              </a:xfrm>
              <a:prstGeom prst="rect">
                <a:avLst/>
              </a:prstGeom>
              <a:blipFill>
                <a:blip r:embed="rId4"/>
                <a:stretch>
                  <a:fillRect l="-1092" t="-8108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957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6883BF7-F366-144A-91F8-000E03A2772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C000"/>
                    </a:solidFill>
                  </a:rPr>
                  <a:t>Review </a:t>
                </a:r>
                <a:r>
                  <a:rPr lang="en-US" dirty="0"/>
                  <a:t>Table of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𝚽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𝐳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CDF of Standard Normal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6883BF7-F366-144A-91F8-000E03A277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387" t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C73B1B-1802-5341-9D22-E3DAD0CAF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F0E-D8D0-8548-A870-8F1E432EFAAD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07770D-0B0A-49CD-9BAF-35A86FB479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3307" y="894158"/>
            <a:ext cx="6676399" cy="5938043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AFAE474-D425-4A9B-85D4-E7A5A1A7CEDB}"/>
                  </a:ext>
                </a:extLst>
              </p:cNvPr>
              <p:cNvSpPr/>
              <p:nvPr/>
            </p:nvSpPr>
            <p:spPr>
              <a:xfrm>
                <a:off x="224616" y="1246765"/>
                <a:ext cx="18716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≤0.98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AFAE474-D425-4A9B-85D4-E7A5A1A7CE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16" y="1246765"/>
                <a:ext cx="1871603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8E43905-3747-4180-AA9C-E99CE69A75AC}"/>
                  </a:ext>
                </a:extLst>
              </p:cNvPr>
              <p:cNvSpPr txBox="1"/>
              <p:nvPr/>
            </p:nvSpPr>
            <p:spPr>
              <a:xfrm>
                <a:off x="1924882" y="1246765"/>
                <a:ext cx="16364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0.98</m:t>
                          </m:r>
                        </m:e>
                      </m:d>
                    </m:oMath>
                  </m:oMathPara>
                </a14:m>
                <a:endParaRPr lang="en-US" sz="2400" b="0" dirty="0" err="1">
                  <a:solidFill>
                    <a:srgbClr val="FF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8E43905-3747-4180-AA9C-E99CE69A75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882" y="1246765"/>
                <a:ext cx="1636474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544762C-7793-421A-9863-1DEB23274AB1}"/>
                  </a:ext>
                </a:extLst>
              </p:cNvPr>
              <p:cNvSpPr txBox="1"/>
              <p:nvPr/>
            </p:nvSpPr>
            <p:spPr>
              <a:xfrm>
                <a:off x="3359638" y="1246764"/>
                <a:ext cx="14755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≈0.8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365</m:t>
                      </m:r>
                    </m:oMath>
                  </m:oMathPara>
                </a14:m>
                <a:endParaRPr lang="en-US" sz="2400" b="0" dirty="0" err="1">
                  <a:solidFill>
                    <a:srgbClr val="FF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544762C-7793-421A-9863-1DEB23274A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638" y="1246764"/>
                <a:ext cx="1475597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FEFAD2C-EA4F-3802-8D20-D73DA970367C}"/>
                  </a:ext>
                </a:extLst>
              </p:cNvPr>
              <p:cNvSpPr/>
              <p:nvPr/>
            </p:nvSpPr>
            <p:spPr>
              <a:xfrm>
                <a:off x="0" y="2603550"/>
                <a:ext cx="347645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2400" b="0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400" b="0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m:rPr>
                          <m:lit/>
                        </m:rPr>
                        <a:rPr lang="en-US" sz="2400" b="0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</a:rPr>
                        <m:t>≤0.01 ?</m:t>
                      </m:r>
                    </m:oMath>
                  </m:oMathPara>
                </a14:m>
                <a:endParaRPr lang="en-US" sz="2400" dirty="0">
                  <a:solidFill>
                    <a:srgbClr val="036A18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FEFAD2C-EA4F-3802-8D20-D73DA97036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603550"/>
                <a:ext cx="3476455" cy="461665"/>
              </a:xfrm>
              <a:prstGeom prst="rect">
                <a:avLst/>
              </a:prstGeom>
              <a:blipFill>
                <a:blip r:embed="rId8"/>
                <a:stretch>
                  <a:fillRect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4101E022-0EC6-8D44-CD58-2D9504D69A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617" y="5021705"/>
            <a:ext cx="2332298" cy="18104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6FA786D-BA23-A9B9-FDA2-65D8C4829C9F}"/>
                  </a:ext>
                </a:extLst>
              </p:cNvPr>
              <p:cNvSpPr txBox="1"/>
              <p:nvPr/>
            </p:nvSpPr>
            <p:spPr>
              <a:xfrm>
                <a:off x="91782" y="2155145"/>
                <a:ext cx="8128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For what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36A18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is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6FA786D-BA23-A9B9-FDA2-65D8C4829C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82" y="2155145"/>
                <a:ext cx="8128000" cy="461665"/>
              </a:xfrm>
              <a:prstGeom prst="rect">
                <a:avLst/>
              </a:prstGeom>
              <a:blipFill>
                <a:blip r:embed="rId10"/>
                <a:stretch>
                  <a:fillRect l="-1248" t="-5405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860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6883BF7-F366-144A-91F8-000E03A2772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C000"/>
                    </a:solidFill>
                  </a:rPr>
                  <a:t>Review </a:t>
                </a:r>
                <a:r>
                  <a:rPr lang="en-US" dirty="0"/>
                  <a:t>Table of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𝚽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𝐳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CDF of Standard Normal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6883BF7-F366-144A-91F8-000E03A277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387" t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C73B1B-1802-5341-9D22-E3DAD0CAF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F0E-D8D0-8548-A870-8F1E432EFAA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07770D-0B0A-49CD-9BAF-35A86FB479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3307" y="894158"/>
            <a:ext cx="6676399" cy="5938043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AFAE474-D425-4A9B-85D4-E7A5A1A7CEDB}"/>
                  </a:ext>
                </a:extLst>
              </p:cNvPr>
              <p:cNvSpPr/>
              <p:nvPr/>
            </p:nvSpPr>
            <p:spPr>
              <a:xfrm>
                <a:off x="224616" y="1246765"/>
                <a:ext cx="18716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≤0.98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AFAE474-D425-4A9B-85D4-E7A5A1A7CE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16" y="1246765"/>
                <a:ext cx="1871603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8E43905-3747-4180-AA9C-E99CE69A75AC}"/>
                  </a:ext>
                </a:extLst>
              </p:cNvPr>
              <p:cNvSpPr txBox="1"/>
              <p:nvPr/>
            </p:nvSpPr>
            <p:spPr>
              <a:xfrm>
                <a:off x="1924882" y="1246765"/>
                <a:ext cx="16364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0.98</m:t>
                          </m:r>
                        </m:e>
                      </m:d>
                    </m:oMath>
                  </m:oMathPara>
                </a14:m>
                <a:endParaRPr lang="en-US" sz="2400" b="0" dirty="0" err="1">
                  <a:solidFill>
                    <a:srgbClr val="FF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8E43905-3747-4180-AA9C-E99CE69A75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882" y="1246765"/>
                <a:ext cx="1636474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544762C-7793-421A-9863-1DEB23274AB1}"/>
                  </a:ext>
                </a:extLst>
              </p:cNvPr>
              <p:cNvSpPr txBox="1"/>
              <p:nvPr/>
            </p:nvSpPr>
            <p:spPr>
              <a:xfrm>
                <a:off x="3359638" y="1246764"/>
                <a:ext cx="14755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≈0.8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365</m:t>
                      </m:r>
                    </m:oMath>
                  </m:oMathPara>
                </a14:m>
                <a:endParaRPr lang="en-US" sz="2400" b="0" dirty="0" err="1">
                  <a:solidFill>
                    <a:srgbClr val="FF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544762C-7793-421A-9863-1DEB23274A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638" y="1246764"/>
                <a:ext cx="1475597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10414812" y="2966421"/>
            <a:ext cx="642258" cy="2807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FEFAD2C-EA4F-3802-8D20-D73DA970367C}"/>
                  </a:ext>
                </a:extLst>
              </p:cNvPr>
              <p:cNvSpPr/>
              <p:nvPr/>
            </p:nvSpPr>
            <p:spPr>
              <a:xfrm>
                <a:off x="0" y="2603550"/>
                <a:ext cx="347645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2400" b="0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400" b="0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m:rPr>
                          <m:lit/>
                        </m:rPr>
                        <a:rPr lang="en-US" sz="2400" b="0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</a:rPr>
                        <m:t>≤0.01 ?</m:t>
                      </m:r>
                    </m:oMath>
                  </m:oMathPara>
                </a14:m>
                <a:endParaRPr lang="en-US" sz="2400" dirty="0">
                  <a:solidFill>
                    <a:srgbClr val="036A18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FEFAD2C-EA4F-3802-8D20-D73DA97036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603550"/>
                <a:ext cx="3476455" cy="461665"/>
              </a:xfrm>
              <a:prstGeom prst="rect">
                <a:avLst/>
              </a:prstGeom>
              <a:blipFill>
                <a:blip r:embed="rId8"/>
                <a:stretch>
                  <a:fillRect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4101E022-0EC6-8D44-CD58-2D9504D69A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617" y="5021705"/>
            <a:ext cx="2332298" cy="1810496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E630F899-6270-BCC5-96FE-0E637C5B3F3B}"/>
              </a:ext>
            </a:extLst>
          </p:cNvPr>
          <p:cNvSpPr/>
          <p:nvPr/>
        </p:nvSpPr>
        <p:spPr>
          <a:xfrm>
            <a:off x="7239939" y="5330383"/>
            <a:ext cx="642258" cy="280761"/>
          </a:xfrm>
          <a:prstGeom prst="ellipse">
            <a:avLst/>
          </a:prstGeom>
          <a:noFill/>
          <a:ln w="38100">
            <a:solidFill>
              <a:srgbClr val="036A1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6FA786D-BA23-A9B9-FDA2-65D8C4829C9F}"/>
                  </a:ext>
                </a:extLst>
              </p:cNvPr>
              <p:cNvSpPr txBox="1"/>
              <p:nvPr/>
            </p:nvSpPr>
            <p:spPr>
              <a:xfrm>
                <a:off x="91782" y="2155145"/>
                <a:ext cx="8128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For what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36A18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is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6FA786D-BA23-A9B9-FDA2-65D8C4829C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82" y="2155145"/>
                <a:ext cx="8128000" cy="461665"/>
              </a:xfrm>
              <a:prstGeom prst="rect">
                <a:avLst/>
              </a:prstGeom>
              <a:blipFill>
                <a:blip r:embed="rId10"/>
                <a:stretch>
                  <a:fillRect l="-1248" t="-5405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20E76B9-EE07-9E7D-B050-5084D69D691C}"/>
                  </a:ext>
                </a:extLst>
              </p:cNvPr>
              <p:cNvSpPr/>
              <p:nvPr/>
            </p:nvSpPr>
            <p:spPr>
              <a:xfrm>
                <a:off x="-116817" y="3650203"/>
                <a:ext cx="347645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dirty="0" smtClean="0">
                          <a:latin typeface="Candara" panose="020E0502030303020204" pitchFamily="34" charset="0"/>
                          <a:ea typeface="Helvetica" charset="0"/>
                          <a:cs typeface="Helvetica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US" sz="2400" dirty="0" smtClean="0">
                          <a:latin typeface="Candara" panose="020E0502030303020204" pitchFamily="34" charset="0"/>
                          <a:ea typeface="Helvetica" charset="0"/>
                          <a:cs typeface="Helvetica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latin typeface="Candara" panose="020E0502030303020204" pitchFamily="34" charset="0"/>
                          <a:ea typeface="Helvetica" charset="0"/>
                          <a:cs typeface="Helvetica" charset="0"/>
                        </a:rPr>
                        <m:t>any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latin typeface="Candara" panose="020E0502030303020204" pitchFamily="34" charset="0"/>
                          <a:ea typeface="Helvetica" charset="0"/>
                          <a:cs typeface="Helvetica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</a:rPr>
                        <m:t>≥2.33 </m:t>
                      </m:r>
                      <m:r>
                        <m:rPr>
                          <m:nor/>
                        </m:rPr>
                        <a:rPr lang="en-US" sz="2400" dirty="0">
                          <a:latin typeface="Candara" panose="020E0502030303020204" pitchFamily="34" charset="0"/>
                          <a:ea typeface="Helvetica" charset="0"/>
                          <a:cs typeface="Helvetica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2400" b="0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400" b="0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m:rPr>
                          <m:lit/>
                        </m:rPr>
                        <a:rPr lang="en-US" sz="2400" b="0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</a:rPr>
                        <m:t>≤0.01.</m:t>
                      </m:r>
                    </m:oMath>
                  </m:oMathPara>
                </a14:m>
                <a:endParaRPr lang="en-US" sz="2400" dirty="0">
                  <a:solidFill>
                    <a:srgbClr val="036A18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20E76B9-EE07-9E7D-B050-5084D69D69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6817" y="3650203"/>
                <a:ext cx="3476455" cy="830997"/>
              </a:xfrm>
              <a:prstGeom prst="rect">
                <a:avLst/>
              </a:prstGeom>
              <a:blipFill>
                <a:blip r:embed="rId11"/>
                <a:stretch>
                  <a:fillRect t="-3030"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807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8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8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The Standard Normal CDF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1F11AF-B11D-47CF-AFBC-9ADC1DC0A7B6}"/>
                  </a:ext>
                </a:extLst>
              </p:cNvPr>
              <p:cNvSpPr txBox="1"/>
              <p:nvPr/>
            </p:nvSpPr>
            <p:spPr>
              <a:xfrm>
                <a:off x="223378" y="1458467"/>
                <a:ext cx="8128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What is the probability that a standard Normal is within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𝑘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 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standard deviations of its mean?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1F11AF-B11D-47CF-AFBC-9ADC1DC0A7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78" y="1458467"/>
                <a:ext cx="8128000" cy="830997"/>
              </a:xfrm>
              <a:prstGeom prst="rect">
                <a:avLst/>
              </a:prstGeom>
              <a:blipFill>
                <a:blip r:embed="rId3"/>
                <a:stretch>
                  <a:fillRect l="-1092" t="-5970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Google Shape;509;p53">
            <a:extLst>
              <a:ext uri="{FF2B5EF4-FFF2-40B4-BE49-F238E27FC236}">
                <a16:creationId xmlns:a16="http://schemas.microsoft.com/office/drawing/2014/main" id="{FCA18F4F-98DD-4526-2CAD-3C4C03DEDDE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86715" y="2615317"/>
            <a:ext cx="1835373" cy="166460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BCD82B7-8FE0-6539-C65D-0EAF36CBBA09}"/>
                  </a:ext>
                </a:extLst>
              </p:cNvPr>
              <p:cNvSpPr txBox="1"/>
              <p:nvPr/>
            </p:nvSpPr>
            <p:spPr>
              <a:xfrm>
                <a:off x="3052593" y="2832463"/>
                <a:ext cx="271997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Φ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𝑘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Φ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(−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𝑘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)</m:t>
                      </m:r>
                    </m:oMath>
                  </m:oMathPara>
                </a14:m>
                <a:endParaRPr lang="en-US" sz="2800" b="0" dirty="0" err="1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BCD82B7-8FE0-6539-C65D-0EAF36CBBA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593" y="2832463"/>
                <a:ext cx="2719975" cy="430887"/>
              </a:xfrm>
              <a:prstGeom prst="rect">
                <a:avLst/>
              </a:prstGeom>
              <a:blipFill>
                <a:blip r:embed="rId5"/>
                <a:stretch>
                  <a:fillRect l="-930" t="-2941" r="-4186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7E51119-5322-95CF-798F-96C90C521874}"/>
                  </a:ext>
                </a:extLst>
              </p:cNvPr>
              <p:cNvSpPr txBox="1"/>
              <p:nvPr/>
            </p:nvSpPr>
            <p:spPr>
              <a:xfrm>
                <a:off x="3052593" y="3594651"/>
                <a:ext cx="31463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Φ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𝑘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−</m:t>
                      </m:r>
                      <m: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(1-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Φ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𝑘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))</m:t>
                      </m:r>
                    </m:oMath>
                  </m:oMathPara>
                </a14:m>
                <a:endParaRPr lang="en-US" sz="2800" b="0" dirty="0" err="1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7E51119-5322-95CF-798F-96C90C521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593" y="3594651"/>
                <a:ext cx="3146374" cy="430887"/>
              </a:xfrm>
              <a:prstGeom prst="rect">
                <a:avLst/>
              </a:prstGeom>
              <a:blipFill>
                <a:blip r:embed="rId6"/>
                <a:stretch>
                  <a:fillRect l="-803" t="-11765" r="-3213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0F0425-1722-820C-6A58-C30F00496B14}"/>
                  </a:ext>
                </a:extLst>
              </p:cNvPr>
              <p:cNvSpPr txBox="1"/>
              <p:nvPr/>
            </p:nvSpPr>
            <p:spPr>
              <a:xfrm>
                <a:off x="2530704" y="4356839"/>
                <a:ext cx="334988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2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Φ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𝑘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1</m:t>
                      </m:r>
                    </m:oMath>
                  </m:oMathPara>
                </a14:m>
                <a:endParaRPr lang="en-US" sz="2800" b="0" dirty="0" err="1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0F0425-1722-820C-6A58-C30F00496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704" y="4356839"/>
                <a:ext cx="3349888" cy="430887"/>
              </a:xfrm>
              <a:prstGeom prst="rect">
                <a:avLst/>
              </a:prstGeom>
              <a:blipFill>
                <a:blip r:embed="rId7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ED8F2B-3950-0420-DDC6-53EC057A2F0E}"/>
                  </a:ext>
                </a:extLst>
              </p:cNvPr>
              <p:cNvSpPr txBox="1"/>
              <p:nvPr/>
            </p:nvSpPr>
            <p:spPr>
              <a:xfrm>
                <a:off x="415600" y="2794363"/>
                <a:ext cx="245413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𝑘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&lt;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&lt;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en-US" sz="2800" b="0" dirty="0" err="1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ED8F2B-3950-0420-DDC6-53EC057A2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00" y="2794363"/>
                <a:ext cx="2454133" cy="430887"/>
              </a:xfrm>
              <a:prstGeom prst="rect">
                <a:avLst/>
              </a:prstGeom>
              <a:blipFill>
                <a:blip r:embed="rId8"/>
                <a:stretch>
                  <a:fillRect l="-3077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341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973F182-C1E6-6245-AA06-C5FBBAA2D137}"/>
                  </a:ext>
                </a:extLst>
              </p:cNvPr>
              <p:cNvSpPr txBox="1"/>
              <p:nvPr/>
            </p:nvSpPr>
            <p:spPr>
              <a:xfrm>
                <a:off x="328699" y="1420698"/>
                <a:ext cx="10580967" cy="46166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 If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, then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𝐏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m:rPr>
                            <m:sty m:val="p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Z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𝚽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973F182-C1E6-6245-AA06-C5FBBAA2D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99" y="1420698"/>
                <a:ext cx="10580967" cy="461665"/>
              </a:xfrm>
              <a:prstGeom prst="rect">
                <a:avLst/>
              </a:prstGeom>
              <a:blipFill>
                <a:blip r:embed="rId2"/>
                <a:stretch>
                  <a:fillRect l="-240" t="-7895" b="-28947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DAFBB850-5DC4-AD8A-A2A0-21882D10C823}"/>
              </a:ext>
            </a:extLst>
          </p:cNvPr>
          <p:cNvGrpSpPr/>
          <p:nvPr/>
        </p:nvGrpSpPr>
        <p:grpSpPr>
          <a:xfrm>
            <a:off x="468348" y="2674964"/>
            <a:ext cx="6068108" cy="2547399"/>
            <a:chOff x="1864242" y="2349795"/>
            <a:chExt cx="7198242" cy="340793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0C10ED5-E28E-1EE8-EC48-1DBC2409339B}"/>
                </a:ext>
              </a:extLst>
            </p:cNvPr>
            <p:cNvSpPr/>
            <p:nvPr/>
          </p:nvSpPr>
          <p:spPr>
            <a:xfrm>
              <a:off x="2645735" y="2889010"/>
              <a:ext cx="5635256" cy="2329509"/>
            </a:xfrm>
            <a:custGeom>
              <a:avLst/>
              <a:gdLst>
                <a:gd name="connsiteX0" fmla="*/ 0 w 5635256"/>
                <a:gd name="connsiteY0" fmla="*/ 2329509 h 2329509"/>
                <a:gd name="connsiteX1" fmla="*/ 786809 w 5635256"/>
                <a:gd name="connsiteY1" fmla="*/ 2191286 h 2329509"/>
                <a:gd name="connsiteX2" fmla="*/ 1552354 w 5635256"/>
                <a:gd name="connsiteY2" fmla="*/ 1649025 h 2329509"/>
                <a:gd name="connsiteX3" fmla="*/ 2307265 w 5635256"/>
                <a:gd name="connsiteY3" fmla="*/ 543239 h 2329509"/>
                <a:gd name="connsiteX4" fmla="*/ 2679405 w 5635256"/>
                <a:gd name="connsiteY4" fmla="*/ 86039 h 2329509"/>
                <a:gd name="connsiteX5" fmla="*/ 3125972 w 5635256"/>
                <a:gd name="connsiteY5" fmla="*/ 11611 h 2329509"/>
                <a:gd name="connsiteX6" fmla="*/ 3391786 w 5635256"/>
                <a:gd name="connsiteY6" fmla="*/ 234895 h 2329509"/>
                <a:gd name="connsiteX7" fmla="*/ 3923414 w 5635256"/>
                <a:gd name="connsiteY7" fmla="*/ 1096132 h 2329509"/>
                <a:gd name="connsiteX8" fmla="*/ 4518837 w 5635256"/>
                <a:gd name="connsiteY8" fmla="*/ 1755351 h 2329509"/>
                <a:gd name="connsiteX9" fmla="*/ 5209954 w 5635256"/>
                <a:gd name="connsiteY9" fmla="*/ 2201918 h 2329509"/>
                <a:gd name="connsiteX10" fmla="*/ 5635256 w 5635256"/>
                <a:gd name="connsiteY10" fmla="*/ 2308244 h 232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35256" h="2329509">
                  <a:moveTo>
                    <a:pt x="0" y="2329509"/>
                  </a:moveTo>
                  <a:cubicBezTo>
                    <a:pt x="264041" y="2317104"/>
                    <a:pt x="528083" y="2304700"/>
                    <a:pt x="786809" y="2191286"/>
                  </a:cubicBezTo>
                  <a:cubicBezTo>
                    <a:pt x="1045535" y="2077872"/>
                    <a:pt x="1298945" y="1923699"/>
                    <a:pt x="1552354" y="1649025"/>
                  </a:cubicBezTo>
                  <a:cubicBezTo>
                    <a:pt x="1805763" y="1374351"/>
                    <a:pt x="2119423" y="803737"/>
                    <a:pt x="2307265" y="543239"/>
                  </a:cubicBezTo>
                  <a:cubicBezTo>
                    <a:pt x="2495107" y="282741"/>
                    <a:pt x="2542954" y="174644"/>
                    <a:pt x="2679405" y="86039"/>
                  </a:cubicBezTo>
                  <a:cubicBezTo>
                    <a:pt x="2815856" y="-2566"/>
                    <a:pt x="3007242" y="-13198"/>
                    <a:pt x="3125972" y="11611"/>
                  </a:cubicBezTo>
                  <a:cubicBezTo>
                    <a:pt x="3244702" y="36420"/>
                    <a:pt x="3258879" y="54142"/>
                    <a:pt x="3391786" y="234895"/>
                  </a:cubicBezTo>
                  <a:cubicBezTo>
                    <a:pt x="3524693" y="415648"/>
                    <a:pt x="3735572" y="842723"/>
                    <a:pt x="3923414" y="1096132"/>
                  </a:cubicBezTo>
                  <a:cubicBezTo>
                    <a:pt x="4111256" y="1349541"/>
                    <a:pt x="4304414" y="1571053"/>
                    <a:pt x="4518837" y="1755351"/>
                  </a:cubicBezTo>
                  <a:cubicBezTo>
                    <a:pt x="4733260" y="1939649"/>
                    <a:pt x="5023884" y="2109769"/>
                    <a:pt x="5209954" y="2201918"/>
                  </a:cubicBezTo>
                  <a:cubicBezTo>
                    <a:pt x="5396024" y="2294067"/>
                    <a:pt x="5515640" y="2301155"/>
                    <a:pt x="5635256" y="2308244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2A00C26-4087-C55B-F770-3560EA78D10F}"/>
                </a:ext>
              </a:extLst>
            </p:cNvPr>
            <p:cNvCxnSpPr/>
            <p:nvPr/>
          </p:nvCxnSpPr>
          <p:spPr>
            <a:xfrm>
              <a:off x="1864242" y="5229151"/>
              <a:ext cx="719824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D6F797F-0280-F34D-9695-72AEE6AC8C92}"/>
                </a:ext>
              </a:extLst>
            </p:cNvPr>
            <p:cNvCxnSpPr/>
            <p:nvPr/>
          </p:nvCxnSpPr>
          <p:spPr>
            <a:xfrm>
              <a:off x="5624623" y="2349795"/>
              <a:ext cx="0" cy="2868724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4476CEA-FFB0-5680-9DE8-0E154792A2BD}"/>
                </a:ext>
              </a:extLst>
            </p:cNvPr>
            <p:cNvSpPr txBox="1"/>
            <p:nvPr/>
          </p:nvSpPr>
          <p:spPr>
            <a:xfrm>
              <a:off x="5454544" y="5296069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0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055CE3F-3DE7-1270-33CB-01A39203246C}"/>
                </a:ext>
              </a:extLst>
            </p:cNvPr>
            <p:cNvCxnSpPr/>
            <p:nvPr/>
          </p:nvCxnSpPr>
          <p:spPr>
            <a:xfrm>
              <a:off x="6351181" y="2349795"/>
              <a:ext cx="0" cy="2868724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96539DF-9714-5888-26EB-1DA868B860BE}"/>
                </a:ext>
              </a:extLst>
            </p:cNvPr>
            <p:cNvCxnSpPr/>
            <p:nvPr/>
          </p:nvCxnSpPr>
          <p:spPr>
            <a:xfrm>
              <a:off x="7077740" y="2349795"/>
              <a:ext cx="0" cy="2868724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53516F1-3E57-F5B5-B762-27D5CF866664}"/>
                </a:ext>
              </a:extLst>
            </p:cNvPr>
            <p:cNvCxnSpPr/>
            <p:nvPr/>
          </p:nvCxnSpPr>
          <p:spPr>
            <a:xfrm>
              <a:off x="7836197" y="2349795"/>
              <a:ext cx="0" cy="2868724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B62EBF8-93EC-72B6-A96A-99AB1593469C}"/>
                </a:ext>
              </a:extLst>
            </p:cNvPr>
            <p:cNvCxnSpPr/>
            <p:nvPr/>
          </p:nvCxnSpPr>
          <p:spPr>
            <a:xfrm>
              <a:off x="4876800" y="2349795"/>
              <a:ext cx="0" cy="2868724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0111115-3CC2-D4C5-B5F3-A8EDB25F6E8B}"/>
                </a:ext>
              </a:extLst>
            </p:cNvPr>
            <p:cNvCxnSpPr/>
            <p:nvPr/>
          </p:nvCxnSpPr>
          <p:spPr>
            <a:xfrm>
              <a:off x="4093535" y="2360427"/>
              <a:ext cx="0" cy="2868724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0A45117-A34A-31FE-FD5D-F91977A3564E}"/>
                </a:ext>
              </a:extLst>
            </p:cNvPr>
            <p:cNvCxnSpPr/>
            <p:nvPr/>
          </p:nvCxnSpPr>
          <p:spPr>
            <a:xfrm>
              <a:off x="3310270" y="2371059"/>
              <a:ext cx="0" cy="2868724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2E7F1C2-8BC1-1909-259A-BF1672F4AED5}"/>
                </a:ext>
              </a:extLst>
            </p:cNvPr>
            <p:cNvSpPr txBox="1"/>
            <p:nvPr/>
          </p:nvSpPr>
          <p:spPr>
            <a:xfrm>
              <a:off x="6181102" y="528543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6101898-2CFB-0A22-E0BC-DBFFAA77347A}"/>
                </a:ext>
              </a:extLst>
            </p:cNvPr>
            <p:cNvSpPr txBox="1"/>
            <p:nvPr/>
          </p:nvSpPr>
          <p:spPr>
            <a:xfrm>
              <a:off x="6907660" y="527480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2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A0278F8-38A5-31C6-026E-0D8AFF2005D4}"/>
                </a:ext>
              </a:extLst>
            </p:cNvPr>
            <p:cNvSpPr txBox="1"/>
            <p:nvPr/>
          </p:nvSpPr>
          <p:spPr>
            <a:xfrm>
              <a:off x="7634218" y="526417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C56F81F-90CC-F31D-9CD2-443C71890590}"/>
                </a:ext>
              </a:extLst>
            </p:cNvPr>
            <p:cNvSpPr txBox="1"/>
            <p:nvPr/>
          </p:nvSpPr>
          <p:spPr>
            <a:xfrm>
              <a:off x="4633410" y="5274805"/>
              <a:ext cx="4347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-1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59462EA-6E00-628A-7A03-A1AD7C52860C}"/>
                </a:ext>
              </a:extLst>
            </p:cNvPr>
            <p:cNvSpPr txBox="1"/>
            <p:nvPr/>
          </p:nvSpPr>
          <p:spPr>
            <a:xfrm>
              <a:off x="3824080" y="5262371"/>
              <a:ext cx="4347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-2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BA0F1DF-5545-3A39-78FB-2C9279F1EFC9}"/>
                </a:ext>
              </a:extLst>
            </p:cNvPr>
            <p:cNvSpPr txBox="1"/>
            <p:nvPr/>
          </p:nvSpPr>
          <p:spPr>
            <a:xfrm>
              <a:off x="3014750" y="5249937"/>
              <a:ext cx="4347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-3</a:t>
              </a:r>
            </a:p>
          </p:txBody>
        </p:sp>
      </p:grpSp>
      <p:sp>
        <p:nvSpPr>
          <p:cNvPr id="32" name="Left Brace 31">
            <a:extLst>
              <a:ext uri="{FF2B5EF4-FFF2-40B4-BE49-F238E27FC236}">
                <a16:creationId xmlns:a16="http://schemas.microsoft.com/office/drawing/2014/main" id="{E0F98F5F-D287-03AC-B6F5-3DF2344D1554}"/>
              </a:ext>
            </a:extLst>
          </p:cNvPr>
          <p:cNvSpPr/>
          <p:nvPr/>
        </p:nvSpPr>
        <p:spPr>
          <a:xfrm rot="16200000">
            <a:off x="3449751" y="4920346"/>
            <a:ext cx="343043" cy="1270558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Left Brace 33">
            <a:extLst>
              <a:ext uri="{FF2B5EF4-FFF2-40B4-BE49-F238E27FC236}">
                <a16:creationId xmlns:a16="http://schemas.microsoft.com/office/drawing/2014/main" id="{1258E816-832A-F4C7-F049-771791AE8C96}"/>
              </a:ext>
            </a:extLst>
          </p:cNvPr>
          <p:cNvSpPr/>
          <p:nvPr/>
        </p:nvSpPr>
        <p:spPr>
          <a:xfrm rot="16200000">
            <a:off x="3501594" y="4647166"/>
            <a:ext cx="239356" cy="2570491"/>
          </a:xfrm>
          <a:prstGeom prst="leftBrace">
            <a:avLst/>
          </a:prstGeom>
          <a:ln w="3810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eft Brace 34">
            <a:extLst>
              <a:ext uri="{FF2B5EF4-FFF2-40B4-BE49-F238E27FC236}">
                <a16:creationId xmlns:a16="http://schemas.microsoft.com/office/drawing/2014/main" id="{8DC61F2B-9FD2-4E7A-DF4C-A358BA00DA43}"/>
              </a:ext>
            </a:extLst>
          </p:cNvPr>
          <p:cNvSpPr/>
          <p:nvPr/>
        </p:nvSpPr>
        <p:spPr>
          <a:xfrm rot="16200000">
            <a:off x="3493972" y="4503891"/>
            <a:ext cx="239357" cy="3799568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501D5EA-433D-681F-380B-B045EB0605A6}"/>
                  </a:ext>
                </a:extLst>
              </p:cNvPr>
              <p:cNvSpPr txBox="1"/>
              <p:nvPr/>
            </p:nvSpPr>
            <p:spPr>
              <a:xfrm>
                <a:off x="7475001" y="2291814"/>
                <a:ext cx="388755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w/prob 68%,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is within </a:t>
                </a:r>
              </a:p>
              <a:p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    1 std of its mean</a:t>
                </a: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501D5EA-433D-681F-380B-B045EB0605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5001" y="2291814"/>
                <a:ext cx="3887559" cy="830997"/>
              </a:xfrm>
              <a:prstGeom prst="rect">
                <a:avLst/>
              </a:prstGeom>
              <a:blipFill>
                <a:blip r:embed="rId3"/>
                <a:stretch>
                  <a:fillRect l="-1954"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DAEFC13-1FD5-0BE2-61A1-E80F1AB4AD59}"/>
                  </a:ext>
                </a:extLst>
              </p:cNvPr>
              <p:cNvSpPr txBox="1"/>
              <p:nvPr/>
            </p:nvSpPr>
            <p:spPr>
              <a:xfrm>
                <a:off x="7474678" y="3409952"/>
                <a:ext cx="352147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CC00CC"/>
                    </a:solidFill>
                  </a:rPr>
                  <a:t>w/prob 95%,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1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sz="2400" b="0" i="1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CC00CC"/>
                    </a:solidFill>
                  </a:rPr>
                  <a:t>is within </a:t>
                </a:r>
              </a:p>
              <a:p>
                <a:r>
                  <a:rPr lang="en-US" sz="2400" dirty="0">
                    <a:solidFill>
                      <a:srgbClr val="CC00CC"/>
                    </a:solidFill>
                  </a:rPr>
                  <a:t>    2 std of its mean</a:t>
                </a: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DAEFC13-1FD5-0BE2-61A1-E80F1AB4A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4678" y="3409952"/>
                <a:ext cx="3521477" cy="830997"/>
              </a:xfrm>
              <a:prstGeom prst="rect">
                <a:avLst/>
              </a:prstGeom>
              <a:blipFill>
                <a:blip r:embed="rId4"/>
                <a:stretch>
                  <a:fillRect l="-2158" t="-4478" r="-1079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D1DA74B-FBAC-224B-6884-2062A810F461}"/>
                  </a:ext>
                </a:extLst>
              </p:cNvPr>
              <p:cNvSpPr txBox="1"/>
              <p:nvPr/>
            </p:nvSpPr>
            <p:spPr>
              <a:xfrm>
                <a:off x="7474678" y="4646440"/>
                <a:ext cx="375391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FF0000"/>
                    </a:solidFill>
                  </a:rPr>
                  <a:t>w/prob 99.7%,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is within </a:t>
                </a: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    3 std of its mean</a:t>
                </a: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D1DA74B-FBAC-224B-6884-2062A810F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4678" y="4646440"/>
                <a:ext cx="3753913" cy="830997"/>
              </a:xfrm>
              <a:prstGeom prst="rect">
                <a:avLst/>
              </a:prstGeom>
              <a:blipFill>
                <a:blip r:embed="rId5"/>
                <a:stretch>
                  <a:fillRect l="-2020" t="-4478" r="-673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>
            <a:extLst>
              <a:ext uri="{FF2B5EF4-FFF2-40B4-BE49-F238E27FC236}">
                <a16:creationId xmlns:a16="http://schemas.microsoft.com/office/drawing/2014/main" id="{4922B251-D696-A7B4-71FE-F4C74F3C1F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979" y="216540"/>
            <a:ext cx="10363200" cy="794708"/>
          </a:xfrm>
        </p:spPr>
        <p:txBody>
          <a:bodyPr/>
          <a:lstStyle/>
          <a:p>
            <a:r>
              <a:rPr lang="en-US" dirty="0"/>
              <a:t>Deviation from the Mean</a:t>
            </a:r>
          </a:p>
        </p:txBody>
      </p:sp>
    </p:spTree>
    <p:extLst>
      <p:ext uri="{BB962C8B-B14F-4D97-AF65-F5344CB8AC3E}">
        <p14:creationId xmlns:p14="http://schemas.microsoft.com/office/powerpoint/2010/main" val="119216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2" grpId="0" animBg="1"/>
      <p:bldP spid="34" grpId="0" animBg="1"/>
      <p:bldP spid="35" grpId="0" animBg="1"/>
      <p:bldP spid="36" grpId="0"/>
      <p:bldP spid="37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3AEBC-B38A-95B7-5290-BE626C93F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EB726-9E05-4A7A-5C20-35E0EFDEC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Closure of normal distribution – Under Shifting and Scaling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FDAA7A-6592-0809-F633-1E089C6AE8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283343"/>
                <a:ext cx="10972800" cy="981166"/>
              </a:xfrm>
              <a:ln>
                <a:solidFill>
                  <a:srgbClr val="036A18"/>
                </a:solidFill>
                <a:prstDash val="dash"/>
              </a:ln>
            </p:spPr>
            <p:txBody>
              <a:bodyPr lIns="182880" tIns="182880" rIns="182880" bIns="182880">
                <a:spAutoFit/>
              </a:bodyPr>
              <a:lstStyle/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036A18"/>
                    </a:solidFill>
                  </a:rPr>
                  <a:t>Fact. </a:t>
                </a: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den>
                    </m:f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</m:oMath>
                </a14:m>
                <a:endParaRPr lang="en-US" sz="2800" b="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D00DD2-6483-414D-9B06-5D1FA5BB79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283343"/>
                <a:ext cx="10972800" cy="981166"/>
              </a:xfrm>
              <a:blipFill>
                <a:blip r:embed="rId2"/>
                <a:stretch>
                  <a:fillRect l="-231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041DDE09-6C2D-C98B-493A-FC28A994BF6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2339291"/>
                <a:ext cx="10972800" cy="800219"/>
              </a:xfrm>
              <a:prstGeom prst="rect">
                <a:avLst/>
              </a:prstGeom>
              <a:ln>
                <a:solidFill>
                  <a:srgbClr val="036A18"/>
                </a:solidFill>
                <a:prstDash val="dash"/>
              </a:ln>
            </p:spPr>
            <p:txBody>
              <a:bodyPr vert="horz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800" b="1" dirty="0">
                    <a:solidFill>
                      <a:srgbClr val="036A18"/>
                    </a:solidFill>
                  </a:rPr>
                  <a:t>Fact. </a:t>
                </a: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, then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𝑎𝑋</m:t>
                    </m:r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28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B539F84-1E28-3094-FC90-FABEFD2A2F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339291"/>
                <a:ext cx="10972800" cy="800219"/>
              </a:xfrm>
              <a:prstGeom prst="rect">
                <a:avLst/>
              </a:prstGeom>
              <a:blipFill>
                <a:blip r:embed="rId3"/>
                <a:stretch>
                  <a:fillRect l="-231" b="-1538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F5B4F8B-7B42-B365-D41D-243A2C928A6F}"/>
              </a:ext>
            </a:extLst>
          </p:cNvPr>
          <p:cNvSpPr txBox="1"/>
          <p:nvPr/>
        </p:nvSpPr>
        <p:spPr>
          <a:xfrm>
            <a:off x="609600" y="3429000"/>
            <a:ext cx="9827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Mean and variance follow from properties you know!   The fact that result of shifting and scaling still normal is not obvious, but not too difficult</a:t>
            </a:r>
            <a:endParaRPr lang="en-US" sz="2400" b="0" dirty="0">
              <a:latin typeface="Candara" panose="020E0502030303020204" pitchFamily="34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08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99416" y="122692"/>
            <a:ext cx="12192000" cy="807522"/>
          </a:xfrm>
        </p:spPr>
        <p:txBody>
          <a:bodyPr>
            <a:normAutofit/>
          </a:bodyPr>
          <a:lstStyle/>
          <a:p>
            <a:r>
              <a:rPr lang="en-US" sz="3600" dirty="0"/>
              <a:t>But what if we don’t have a standard Normal?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C873A4-C490-BF4E-9376-E1031E5CD560}"/>
              </a:ext>
            </a:extLst>
          </p:cNvPr>
          <p:cNvSpPr txBox="1"/>
          <p:nvPr/>
        </p:nvSpPr>
        <p:spPr>
          <a:xfrm>
            <a:off x="365568" y="1163998"/>
            <a:ext cx="11085698" cy="830997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sz="2400" dirty="0"/>
              <a:t> </a:t>
            </a:r>
            <a:r>
              <a:rPr lang="en-US" sz="2400" u="sng" dirty="0"/>
              <a:t>Bottom line</a:t>
            </a:r>
            <a:r>
              <a:rPr lang="en-US" sz="2400" dirty="0"/>
              <a:t>:  Deviations from mean we saw for a standard Normal holds for </a:t>
            </a:r>
          </a:p>
          <a:p>
            <a:r>
              <a:rPr lang="en-US" sz="2400" dirty="0"/>
              <a:t>general Normal (provided it’s phrased in terms of standard deviations).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57CAE74-434E-FB54-1AC0-FB29322CAA0D}"/>
              </a:ext>
            </a:extLst>
          </p:cNvPr>
          <p:cNvGrpSpPr/>
          <p:nvPr/>
        </p:nvGrpSpPr>
        <p:grpSpPr>
          <a:xfrm>
            <a:off x="2587874" y="3050767"/>
            <a:ext cx="8189222" cy="873830"/>
            <a:chOff x="2587874" y="3050767"/>
            <a:chExt cx="8189222" cy="87383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6A9FB9A-0590-5CD4-4D6B-65D7E1927A55}"/>
                </a:ext>
              </a:extLst>
            </p:cNvPr>
            <p:cNvSpPr/>
            <p:nvPr/>
          </p:nvSpPr>
          <p:spPr>
            <a:xfrm>
              <a:off x="2738883" y="3072919"/>
              <a:ext cx="7846313" cy="85167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544E766A-E903-8971-1204-AC0352B75217}"/>
                    </a:ext>
                  </a:extLst>
                </p:cNvPr>
                <p:cNvSpPr txBox="1"/>
                <p:nvPr/>
              </p:nvSpPr>
              <p:spPr>
                <a:xfrm>
                  <a:off x="2587874" y="3249053"/>
                  <a:ext cx="3308878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∼ 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𝒩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544E766A-E903-8971-1204-AC0352B752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7874" y="3249053"/>
                  <a:ext cx="3308878" cy="461665"/>
                </a:xfrm>
                <a:prstGeom prst="rect">
                  <a:avLst/>
                </a:prstGeom>
                <a:blipFill>
                  <a:blip r:embed="rId2"/>
                  <a:stretch>
                    <a:fillRect b="-184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7EF419ED-1290-813A-F47F-98D3E60C9359}"/>
                    </a:ext>
                  </a:extLst>
                </p:cNvPr>
                <p:cNvSpPr txBox="1"/>
                <p:nvPr/>
              </p:nvSpPr>
              <p:spPr>
                <a:xfrm>
                  <a:off x="6254335" y="3050767"/>
                  <a:ext cx="4522761" cy="7837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den>
                        </m:f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𝒩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7EF419ED-1290-813A-F47F-98D3E60C93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4335" y="3050767"/>
                  <a:ext cx="4522761" cy="783741"/>
                </a:xfrm>
                <a:prstGeom prst="rect">
                  <a:avLst/>
                </a:prstGeom>
                <a:blipFill>
                  <a:blip r:embed="rId3"/>
                  <a:stretch>
                    <a:fillRect b="-32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Arrow: Left-Right 38">
              <a:extLst>
                <a:ext uri="{FF2B5EF4-FFF2-40B4-BE49-F238E27FC236}">
                  <a16:creationId xmlns:a16="http://schemas.microsoft.com/office/drawing/2014/main" id="{1CA1BA0A-1E18-FDDE-ED95-3ED023A28D81}"/>
                </a:ext>
              </a:extLst>
            </p:cNvPr>
            <p:cNvSpPr/>
            <p:nvPr/>
          </p:nvSpPr>
          <p:spPr>
            <a:xfrm>
              <a:off x="5708910" y="3379752"/>
              <a:ext cx="827757" cy="267889"/>
            </a:xfrm>
            <a:prstGeom prst="left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10F5496-0088-7262-0CB4-E4EF428B4DB2}"/>
                  </a:ext>
                </a:extLst>
              </p:cNvPr>
              <p:cNvSpPr txBox="1"/>
              <p:nvPr/>
            </p:nvSpPr>
            <p:spPr>
              <a:xfrm>
                <a:off x="1349941" y="4442479"/>
                <a:ext cx="9427155" cy="794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{−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10F5496-0088-7262-0CB4-E4EF428B4D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941" y="4442479"/>
                <a:ext cx="9427155" cy="794320"/>
              </a:xfrm>
              <a:prstGeom prst="rect">
                <a:avLst/>
              </a:prstGeom>
              <a:blipFill>
                <a:blip r:embed="rId4"/>
                <a:stretch>
                  <a:fillRect b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ACDD78CD-0694-3383-693F-8B81E92B0AB6}"/>
              </a:ext>
            </a:extLst>
          </p:cNvPr>
          <p:cNvGrpSpPr/>
          <p:nvPr/>
        </p:nvGrpSpPr>
        <p:grpSpPr>
          <a:xfrm>
            <a:off x="1782662" y="5213710"/>
            <a:ext cx="3055660" cy="955213"/>
            <a:chOff x="1782662" y="5213710"/>
            <a:chExt cx="3055660" cy="9552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5E621867-6A15-677E-8D10-CBB2FCAABCAC}"/>
                    </a:ext>
                  </a:extLst>
                </p:cNvPr>
                <p:cNvSpPr txBox="1"/>
                <p:nvPr/>
              </p:nvSpPr>
              <p:spPr>
                <a:xfrm>
                  <a:off x="2149663" y="5461037"/>
                  <a:ext cx="2515356" cy="707886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38100">
                  <a:solidFill>
                    <a:schemeClr val="accent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2000" dirty="0"/>
                    <a:t>Prob.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a14:m>
                  <a:r>
                    <a:rPr lang="en-US" sz="2000" dirty="0"/>
                    <a:t> deviates from</a:t>
                  </a:r>
                </a:p>
                <a:p>
                  <a:r>
                    <a:rPr lang="en-US" sz="2000" dirty="0"/>
                    <a:t>its mean by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n-US" sz="2000" dirty="0"/>
                    <a:t> </a:t>
                  </a:r>
                  <a:r>
                    <a:rPr lang="en-US" sz="2000" dirty="0" err="1"/>
                    <a:t>stds</a:t>
                  </a:r>
                  <a:endParaRPr lang="en-US" sz="2000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5E621867-6A15-677E-8D10-CBB2FCAABC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9663" y="5461037"/>
                  <a:ext cx="2515356" cy="707886"/>
                </a:xfrm>
                <a:prstGeom prst="rect">
                  <a:avLst/>
                </a:prstGeom>
                <a:blipFill>
                  <a:blip r:embed="rId7"/>
                  <a:stretch>
                    <a:fillRect l="-1914" t="-2459" b="-11475"/>
                  </a:stretch>
                </a:blipFill>
                <a:ln w="38100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ight Brace 44">
              <a:extLst>
                <a:ext uri="{FF2B5EF4-FFF2-40B4-BE49-F238E27FC236}">
                  <a16:creationId xmlns:a16="http://schemas.microsoft.com/office/drawing/2014/main" id="{B5C02110-C5AF-025A-0597-A632A3719FB4}"/>
                </a:ext>
              </a:extLst>
            </p:cNvPr>
            <p:cNvSpPr/>
            <p:nvPr/>
          </p:nvSpPr>
          <p:spPr>
            <a:xfrm rot="5400000">
              <a:off x="3190147" y="3806225"/>
              <a:ext cx="240689" cy="3055660"/>
            </a:xfrm>
            <a:prstGeom prst="rightBrac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8C1F0E7-89EB-7E11-FE32-7B71FB68BC26}"/>
              </a:ext>
            </a:extLst>
          </p:cNvPr>
          <p:cNvGrpSpPr/>
          <p:nvPr/>
        </p:nvGrpSpPr>
        <p:grpSpPr>
          <a:xfrm>
            <a:off x="8102158" y="5202418"/>
            <a:ext cx="2515356" cy="976051"/>
            <a:chOff x="8021600" y="5244926"/>
            <a:chExt cx="2515356" cy="97605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8F2FFF08-1790-F861-8A8D-6AEEBAD57EDA}"/>
                    </a:ext>
                  </a:extLst>
                </p:cNvPr>
                <p:cNvSpPr txBox="1"/>
                <p:nvPr/>
              </p:nvSpPr>
              <p:spPr>
                <a:xfrm>
                  <a:off x="8021600" y="5513091"/>
                  <a:ext cx="2515356" cy="707886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38100">
                  <a:solidFill>
                    <a:schemeClr val="accent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2000" dirty="0"/>
                    <a:t>Prob.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1" smtClean="0">
                          <a:latin typeface="Cambria Math" panose="02040503050406030204" pitchFamily="18" charset="0"/>
                        </a:rPr>
                        <m:t>Z</m:t>
                      </m:r>
                    </m:oMath>
                  </a14:m>
                  <a:r>
                    <a:rPr lang="en-US" sz="2000" dirty="0"/>
                    <a:t> deviates from</a:t>
                  </a:r>
                </a:p>
                <a:p>
                  <a:r>
                    <a:rPr lang="en-US" sz="2000" dirty="0"/>
                    <a:t>its mean by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n-US" sz="2000" dirty="0"/>
                    <a:t> </a:t>
                  </a:r>
                  <a:r>
                    <a:rPr lang="en-US" sz="2000" dirty="0" err="1"/>
                    <a:t>stds</a:t>
                  </a:r>
                  <a:endParaRPr lang="en-US" sz="2000" dirty="0"/>
                </a:p>
              </p:txBody>
            </p:sp>
          </mc:Choice>
          <mc:Fallback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8F2FFF08-1790-F861-8A8D-6AEEBAD57E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1600" y="5513091"/>
                  <a:ext cx="2515356" cy="707886"/>
                </a:xfrm>
                <a:prstGeom prst="rect">
                  <a:avLst/>
                </a:prstGeom>
                <a:blipFill>
                  <a:blip r:embed="rId8"/>
                  <a:stretch>
                    <a:fillRect l="-1485" t="-1667" b="-10000"/>
                  </a:stretch>
                </a:blipFill>
                <a:ln w="38100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Right Brace 45">
              <a:extLst>
                <a:ext uri="{FF2B5EF4-FFF2-40B4-BE49-F238E27FC236}">
                  <a16:creationId xmlns:a16="http://schemas.microsoft.com/office/drawing/2014/main" id="{311CCE60-CF60-2AB7-6D97-7C4A190D06F0}"/>
                </a:ext>
              </a:extLst>
            </p:cNvPr>
            <p:cNvSpPr/>
            <p:nvPr/>
          </p:nvSpPr>
          <p:spPr>
            <a:xfrm rot="5400000">
              <a:off x="9171223" y="4371843"/>
              <a:ext cx="216111" cy="1962278"/>
            </a:xfrm>
            <a:prstGeom prst="rightBrac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 descr="A cartoon light bulb pointing at something">
            <a:extLst>
              <a:ext uri="{FF2B5EF4-FFF2-40B4-BE49-F238E27FC236}">
                <a16:creationId xmlns:a16="http://schemas.microsoft.com/office/drawing/2014/main" id="{727AE81D-C2EE-152A-6655-F8F57AAEF0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72" y="2258807"/>
            <a:ext cx="1825118" cy="199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48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83772-6139-434F-BBFA-785B82061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29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r>
              <a:rPr lang="en-US" dirty="0"/>
              <a:t>	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21933-D2BF-7241-B1C3-98D59BDB3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Normal Distribution</a:t>
            </a:r>
          </a:p>
          <a:p>
            <a:r>
              <a:rPr lang="en-US" dirty="0">
                <a:solidFill>
                  <a:schemeClr val="tx2"/>
                </a:solidFill>
              </a:rPr>
              <a:t>Practice with Normals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Central Limit Theorem</a:t>
            </a:r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1F46FEEC-B38C-534C-BE0B-DA702BA04678}"/>
              </a:ext>
            </a:extLst>
          </p:cNvPr>
          <p:cNvSpPr/>
          <p:nvPr/>
        </p:nvSpPr>
        <p:spPr>
          <a:xfrm rot="10800000">
            <a:off x="4977220" y="2167344"/>
            <a:ext cx="342681" cy="240791"/>
          </a:xfrm>
          <a:prstGeom prst="homePlat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02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FCF62-D42F-7F44-B259-B744B5DB9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2E8B07-C093-5F46-8A82-6332A1013A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82742"/>
                <a:ext cx="10972800" cy="71638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0.4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4=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.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2E8B07-C093-5F46-8A82-6332A1013A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82742"/>
                <a:ext cx="10972800" cy="716380"/>
              </a:xfrm>
              <a:blipFill>
                <a:blip r:embed="rId2"/>
                <a:stretch>
                  <a:fillRect l="-1273" t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B8DEE0B-7D6E-064B-8590-43EC7C8EC29F}"/>
                  </a:ext>
                </a:extLst>
              </p:cNvPr>
              <p:cNvSpPr/>
              <p:nvPr/>
            </p:nvSpPr>
            <p:spPr>
              <a:xfrm>
                <a:off x="784874" y="2356356"/>
                <a:ext cx="20735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≤1.2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=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B8DEE0B-7D6E-064B-8590-43EC7C8EC2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74" y="2356356"/>
                <a:ext cx="2073581" cy="523220"/>
              </a:xfrm>
              <a:prstGeom prst="rect">
                <a:avLst/>
              </a:prstGeom>
              <a:blipFill>
                <a:blip r:embed="rId3"/>
                <a:stretch>
                  <a:fillRect l="-1212" t="-11905" r="-4848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6648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83BF7-F366-144A-91F8-000E03A27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Standard Cumulative Normal Density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07770D-0B0A-49CD-9BAF-35A86FB47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270" y="1282661"/>
            <a:ext cx="6115095" cy="54388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848" y="0"/>
            <a:ext cx="1459152" cy="108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83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A31D8-A487-F44F-910E-B13334067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– Continuous RVs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55078D-C367-2A4F-A320-B97FB87DAF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069650"/>
                <a:ext cx="5341749" cy="1903342"/>
              </a:xfrm>
              <a:ln>
                <a:solidFill>
                  <a:srgbClr val="C00000"/>
                </a:solidFill>
                <a:prstDash val="dash"/>
              </a:ln>
            </p:spPr>
            <p:txBody>
              <a:bodyPr wrap="square" lIns="182880" tIns="182880" rIns="182880" bIns="182880">
                <a:spAutoFit/>
              </a:bodyPr>
              <a:lstStyle/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C00000"/>
                    </a:solidFill>
                  </a:rPr>
                  <a:t>Probability Density Function (PDF).</a:t>
                </a:r>
                <a:r>
                  <a:rPr lang="en-US" sz="2000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s.t.</a:t>
                </a:r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/>
                  <a:t>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nary>
                      <m:nary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−∞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+∞</m:t>
                        </m:r>
                      </m:sup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55078D-C367-2A4F-A320-B97FB87DAF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069650"/>
                <a:ext cx="5341749" cy="1903342"/>
              </a:xfrm>
              <a:blipFill>
                <a:blip r:embed="rId5"/>
                <a:stretch>
                  <a:fillRect l="-711" b="-37086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F77C26C-300A-944B-A21D-1A8207FB39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40651" y="1069650"/>
                <a:ext cx="5341749" cy="1342227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wrap="square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b="1" dirty="0">
                    <a:solidFill>
                      <a:srgbClr val="C00000"/>
                    </a:solidFill>
                  </a:rPr>
                  <a:t>Cumulative Distribution Function (CDF).</a:t>
                </a:r>
                <a:r>
                  <a:rPr lang="en-US" sz="2000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0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F77C26C-300A-944B-A21D-1A8207FB39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651" y="1069650"/>
                <a:ext cx="5341749" cy="13422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F76C227-4E19-4947-AEF6-6CCE6058EE5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45725" y="2512865"/>
                <a:ext cx="2951019" cy="819968"/>
              </a:xfrm>
              <a:prstGeom prst="rect">
                <a:avLst/>
              </a:prstGeom>
              <a:ln>
                <a:solidFill>
                  <a:srgbClr val="036A18"/>
                </a:solidFill>
                <a:prstDash val="dash"/>
              </a:ln>
            </p:spPr>
            <p:txBody>
              <a:bodyPr vert="horz" wrap="square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036A18"/>
                    </a:solidFill>
                  </a:rPr>
                  <a:t>Theorem.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𝑑𝐹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F76C227-4E19-4947-AEF6-6CCE6058E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5725" y="2512865"/>
                <a:ext cx="2951019" cy="8199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88696404-C28F-E546-BCE7-624DE0EF840F}"/>
              </a:ext>
            </a:extLst>
          </p:cNvPr>
          <p:cNvGrpSpPr/>
          <p:nvPr/>
        </p:nvGrpSpPr>
        <p:grpSpPr>
          <a:xfrm>
            <a:off x="795580" y="3283691"/>
            <a:ext cx="5210013" cy="858297"/>
            <a:chOff x="609600" y="1982695"/>
            <a:chExt cx="10582759" cy="1613048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AF1CE79-DF53-7C42-932C-D14B1CDEB0DB}"/>
                </a:ext>
              </a:extLst>
            </p:cNvPr>
            <p:cNvSpPr/>
            <p:nvPr/>
          </p:nvSpPr>
          <p:spPr>
            <a:xfrm>
              <a:off x="640596" y="1982695"/>
              <a:ext cx="10383864" cy="1613048"/>
            </a:xfrm>
            <a:custGeom>
              <a:avLst/>
              <a:gdLst>
                <a:gd name="connsiteX0" fmla="*/ 0 w 10228881"/>
                <a:gd name="connsiteY0" fmla="*/ 1333943 h 1597415"/>
                <a:gd name="connsiteX1" fmla="*/ 1317356 w 10228881"/>
                <a:gd name="connsiteY1" fmla="*/ 1163462 h 1597415"/>
                <a:gd name="connsiteX2" fmla="*/ 2758698 w 10228881"/>
                <a:gd name="connsiteY2" fmla="*/ 233564 h 1597415"/>
                <a:gd name="connsiteX3" fmla="*/ 4215539 w 10228881"/>
                <a:gd name="connsiteY3" fmla="*/ 32086 h 1597415"/>
                <a:gd name="connsiteX4" fmla="*/ 4773478 w 10228881"/>
                <a:gd name="connsiteY4" fmla="*/ 760506 h 1597415"/>
                <a:gd name="connsiteX5" fmla="*/ 5610386 w 10228881"/>
                <a:gd name="connsiteY5" fmla="*/ 1271950 h 1597415"/>
                <a:gd name="connsiteX6" fmla="*/ 8958020 w 10228881"/>
                <a:gd name="connsiteY6" fmla="*/ 1535421 h 1597415"/>
                <a:gd name="connsiteX7" fmla="*/ 10228881 w 10228881"/>
                <a:gd name="connsiteY7" fmla="*/ 1597415 h 1597415"/>
                <a:gd name="connsiteX0" fmla="*/ 0 w 10244379"/>
                <a:gd name="connsiteY0" fmla="*/ 1519923 h 1597415"/>
                <a:gd name="connsiteX1" fmla="*/ 1332854 w 10244379"/>
                <a:gd name="connsiteY1" fmla="*/ 1163462 h 1597415"/>
                <a:gd name="connsiteX2" fmla="*/ 2774196 w 10244379"/>
                <a:gd name="connsiteY2" fmla="*/ 233564 h 1597415"/>
                <a:gd name="connsiteX3" fmla="*/ 4231037 w 10244379"/>
                <a:gd name="connsiteY3" fmla="*/ 32086 h 1597415"/>
                <a:gd name="connsiteX4" fmla="*/ 4788976 w 10244379"/>
                <a:gd name="connsiteY4" fmla="*/ 760506 h 1597415"/>
                <a:gd name="connsiteX5" fmla="*/ 5625884 w 10244379"/>
                <a:gd name="connsiteY5" fmla="*/ 1271950 h 1597415"/>
                <a:gd name="connsiteX6" fmla="*/ 8973518 w 10244379"/>
                <a:gd name="connsiteY6" fmla="*/ 1535421 h 1597415"/>
                <a:gd name="connsiteX7" fmla="*/ 10244379 w 10244379"/>
                <a:gd name="connsiteY7" fmla="*/ 1597415 h 1597415"/>
                <a:gd name="connsiteX0" fmla="*/ 0 w 10383864"/>
                <a:gd name="connsiteY0" fmla="*/ 1612913 h 1613048"/>
                <a:gd name="connsiteX1" fmla="*/ 1472339 w 10383864"/>
                <a:gd name="connsiteY1" fmla="*/ 1163462 h 1613048"/>
                <a:gd name="connsiteX2" fmla="*/ 2913681 w 10383864"/>
                <a:gd name="connsiteY2" fmla="*/ 233564 h 1613048"/>
                <a:gd name="connsiteX3" fmla="*/ 4370522 w 10383864"/>
                <a:gd name="connsiteY3" fmla="*/ 32086 h 1613048"/>
                <a:gd name="connsiteX4" fmla="*/ 4928461 w 10383864"/>
                <a:gd name="connsiteY4" fmla="*/ 760506 h 1613048"/>
                <a:gd name="connsiteX5" fmla="*/ 5765369 w 10383864"/>
                <a:gd name="connsiteY5" fmla="*/ 1271950 h 1613048"/>
                <a:gd name="connsiteX6" fmla="*/ 9113003 w 10383864"/>
                <a:gd name="connsiteY6" fmla="*/ 1535421 h 1613048"/>
                <a:gd name="connsiteX7" fmla="*/ 10383864 w 10383864"/>
                <a:gd name="connsiteY7" fmla="*/ 1597415 h 161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83864" h="1613048">
                  <a:moveTo>
                    <a:pt x="0" y="1612913"/>
                  </a:moveTo>
                  <a:cubicBezTo>
                    <a:pt x="428786" y="1619370"/>
                    <a:pt x="986725" y="1393354"/>
                    <a:pt x="1472339" y="1163462"/>
                  </a:cubicBezTo>
                  <a:cubicBezTo>
                    <a:pt x="1957953" y="933570"/>
                    <a:pt x="2430651" y="422127"/>
                    <a:pt x="2913681" y="233564"/>
                  </a:cubicBezTo>
                  <a:cubicBezTo>
                    <a:pt x="3396711" y="45001"/>
                    <a:pt x="4034725" y="-55738"/>
                    <a:pt x="4370522" y="32086"/>
                  </a:cubicBezTo>
                  <a:cubicBezTo>
                    <a:pt x="4706319" y="119910"/>
                    <a:pt x="4695987" y="553862"/>
                    <a:pt x="4928461" y="760506"/>
                  </a:cubicBezTo>
                  <a:cubicBezTo>
                    <a:pt x="5160935" y="967150"/>
                    <a:pt x="5067945" y="1142797"/>
                    <a:pt x="5765369" y="1271950"/>
                  </a:cubicBezTo>
                  <a:cubicBezTo>
                    <a:pt x="6462793" y="1401103"/>
                    <a:pt x="8343254" y="1481177"/>
                    <a:pt x="9113003" y="1535421"/>
                  </a:cubicBezTo>
                  <a:cubicBezTo>
                    <a:pt x="9882752" y="1589665"/>
                    <a:pt x="10133308" y="1593540"/>
                    <a:pt x="10383864" y="1597415"/>
                  </a:cubicBez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586DB2B-D342-5E4C-BCB6-FD8C7E5F4D7E}"/>
                    </a:ext>
                  </a:extLst>
                </p:cNvPr>
                <p:cNvSpPr txBox="1"/>
                <p:nvPr/>
              </p:nvSpPr>
              <p:spPr>
                <a:xfrm>
                  <a:off x="609600" y="1997192"/>
                  <a:ext cx="67557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𝑓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)</m:t>
                        </m:r>
                      </m:oMath>
                    </m:oMathPara>
                  </a14:m>
                  <a:endParaRPr lang="en-US" sz="2400" b="0" dirty="0" err="1">
                    <a:solidFill>
                      <a:srgbClr val="0070C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586DB2B-D342-5E4C-BCB6-FD8C7E5F4D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1997192"/>
                  <a:ext cx="675570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40741" r="-118519" b="-1352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9D2E17C-BB1D-414F-B274-8318E04A165B}"/>
                </a:ext>
              </a:extLst>
            </p:cNvPr>
            <p:cNvCxnSpPr/>
            <p:nvPr/>
          </p:nvCxnSpPr>
          <p:spPr>
            <a:xfrm>
              <a:off x="612183" y="3580109"/>
              <a:ext cx="1058017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75E076E-C823-BD4C-8E3B-3BEB6BA52D1E}"/>
              </a:ext>
            </a:extLst>
          </p:cNvPr>
          <p:cNvGrpSpPr/>
          <p:nvPr/>
        </p:nvGrpSpPr>
        <p:grpSpPr>
          <a:xfrm>
            <a:off x="6471912" y="3279282"/>
            <a:ext cx="5207470" cy="858298"/>
            <a:chOff x="6562323" y="3279794"/>
            <a:chExt cx="5629677" cy="858298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6E7BA1EF-54F1-7C48-9DD7-C1E7C16D4800}"/>
                </a:ext>
              </a:extLst>
            </p:cNvPr>
            <p:cNvSpPr/>
            <p:nvPr/>
          </p:nvSpPr>
          <p:spPr>
            <a:xfrm>
              <a:off x="6577442" y="3356885"/>
              <a:ext cx="1691069" cy="781207"/>
            </a:xfrm>
            <a:custGeom>
              <a:avLst/>
              <a:gdLst>
                <a:gd name="connsiteX0" fmla="*/ 1691069 w 1691069"/>
                <a:gd name="connsiteY0" fmla="*/ 0 h 781207"/>
                <a:gd name="connsiteX1" fmla="*/ 1691069 w 1691069"/>
                <a:gd name="connsiteY1" fmla="*/ 778612 h 781207"/>
                <a:gd name="connsiteX2" fmla="*/ 0 w 1691069"/>
                <a:gd name="connsiteY2" fmla="*/ 781136 h 781207"/>
                <a:gd name="connsiteX3" fmla="*/ 783427 w 1691069"/>
                <a:gd name="connsiteY3" fmla="*/ 541985 h 781207"/>
                <a:gd name="connsiteX4" fmla="*/ 1550360 w 1691069"/>
                <a:gd name="connsiteY4" fmla="*/ 47190 h 781207"/>
                <a:gd name="connsiteX5" fmla="*/ 1650133 w 1691069"/>
                <a:gd name="connsiteY5" fmla="*/ 11860 h 781207"/>
                <a:gd name="connsiteX6" fmla="*/ 1691069 w 1691069"/>
                <a:gd name="connsiteY6" fmla="*/ 0 h 781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1069" h="781207">
                  <a:moveTo>
                    <a:pt x="1691069" y="0"/>
                  </a:moveTo>
                  <a:lnTo>
                    <a:pt x="1691069" y="778612"/>
                  </a:lnTo>
                  <a:lnTo>
                    <a:pt x="0" y="781136"/>
                  </a:lnTo>
                  <a:cubicBezTo>
                    <a:pt x="228156" y="784572"/>
                    <a:pt x="525033" y="664310"/>
                    <a:pt x="783427" y="541985"/>
                  </a:cubicBezTo>
                  <a:cubicBezTo>
                    <a:pt x="1041821" y="419660"/>
                    <a:pt x="1293342" y="147523"/>
                    <a:pt x="1550360" y="47190"/>
                  </a:cubicBezTo>
                  <a:cubicBezTo>
                    <a:pt x="1582488" y="34648"/>
                    <a:pt x="1615904" y="22837"/>
                    <a:pt x="1650133" y="11860"/>
                  </a:cubicBezTo>
                  <a:lnTo>
                    <a:pt x="1691069" y="0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896ED6E7-AEC8-5641-8059-B25594A84921}"/>
                </a:ext>
              </a:extLst>
            </p:cNvPr>
            <p:cNvSpPr/>
            <p:nvPr/>
          </p:nvSpPr>
          <p:spPr>
            <a:xfrm>
              <a:off x="8268511" y="3279794"/>
              <a:ext cx="3834151" cy="855702"/>
            </a:xfrm>
            <a:custGeom>
              <a:avLst/>
              <a:gdLst>
                <a:gd name="connsiteX0" fmla="*/ 474113 w 3834151"/>
                <a:gd name="connsiteY0" fmla="*/ 1 h 855702"/>
                <a:gd name="connsiteX1" fmla="*/ 634471 w 3834151"/>
                <a:gd name="connsiteY1" fmla="*/ 17074 h 855702"/>
                <a:gd name="connsiteX2" fmla="*/ 931349 w 3834151"/>
                <a:gd name="connsiteY2" fmla="*/ 404664 h 855702"/>
                <a:gd name="connsiteX3" fmla="*/ 1376665 w 3834151"/>
                <a:gd name="connsiteY3" fmla="*/ 676801 h 855702"/>
                <a:gd name="connsiteX4" fmla="*/ 3157930 w 3834151"/>
                <a:gd name="connsiteY4" fmla="*/ 816993 h 855702"/>
                <a:gd name="connsiteX5" fmla="*/ 3834151 w 3834151"/>
                <a:gd name="connsiteY5" fmla="*/ 849980 h 855702"/>
                <a:gd name="connsiteX6" fmla="*/ 0 w 3834151"/>
                <a:gd name="connsiteY6" fmla="*/ 855702 h 855702"/>
                <a:gd name="connsiteX7" fmla="*/ 0 w 3834151"/>
                <a:gd name="connsiteY7" fmla="*/ 77090 h 855702"/>
                <a:gd name="connsiteX8" fmla="*/ 63716 w 3834151"/>
                <a:gd name="connsiteY8" fmla="*/ 58629 h 855702"/>
                <a:gd name="connsiteX9" fmla="*/ 474113 w 3834151"/>
                <a:gd name="connsiteY9" fmla="*/ 1 h 855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34151" h="855702">
                  <a:moveTo>
                    <a:pt x="474113" y="1"/>
                  </a:moveTo>
                  <a:cubicBezTo>
                    <a:pt x="535082" y="-20"/>
                    <a:pt x="589802" y="5391"/>
                    <a:pt x="634471" y="17074"/>
                  </a:cubicBezTo>
                  <a:cubicBezTo>
                    <a:pt x="813148" y="63805"/>
                    <a:pt x="807650" y="294709"/>
                    <a:pt x="931349" y="404664"/>
                  </a:cubicBezTo>
                  <a:cubicBezTo>
                    <a:pt x="1055047" y="514618"/>
                    <a:pt x="1005568" y="608079"/>
                    <a:pt x="1376665" y="676801"/>
                  </a:cubicBezTo>
                  <a:cubicBezTo>
                    <a:pt x="1747762" y="745523"/>
                    <a:pt x="2748349" y="788130"/>
                    <a:pt x="3157930" y="816993"/>
                  </a:cubicBezTo>
                  <a:cubicBezTo>
                    <a:pt x="3567511" y="845856"/>
                    <a:pt x="3700831" y="847918"/>
                    <a:pt x="3834151" y="849980"/>
                  </a:cubicBezTo>
                  <a:lnTo>
                    <a:pt x="0" y="855702"/>
                  </a:lnTo>
                  <a:lnTo>
                    <a:pt x="0" y="77090"/>
                  </a:lnTo>
                  <a:lnTo>
                    <a:pt x="63716" y="58629"/>
                  </a:lnTo>
                  <a:cubicBezTo>
                    <a:pt x="205240" y="21820"/>
                    <a:pt x="352176" y="44"/>
                    <a:pt x="474113" y="1"/>
                  </a:cubicBezTo>
                  <a:close/>
                </a:path>
              </a:pathLst>
            </a:custGeom>
            <a:noFill/>
            <a:ln w="38100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C9D74FEC-3996-A944-BAE6-AA52ED6CC6A6}"/>
                </a:ext>
              </a:extLst>
            </p:cNvPr>
            <p:cNvCxnSpPr/>
            <p:nvPr/>
          </p:nvCxnSpPr>
          <p:spPr>
            <a:xfrm>
              <a:off x="6562323" y="4129773"/>
              <a:ext cx="562967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8FB1D62-9C13-6F4D-B66C-B53A95E16BB9}"/>
                  </a:ext>
                </a:extLst>
              </p:cNvPr>
              <p:cNvSpPr/>
              <p:nvPr/>
            </p:nvSpPr>
            <p:spPr>
              <a:xfrm>
                <a:off x="7864449" y="4204361"/>
                <a:ext cx="39100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𝑦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8FB1D62-9C13-6F4D-B66C-B53A95E16B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4449" y="4204361"/>
                <a:ext cx="391004" cy="400110"/>
              </a:xfrm>
              <a:prstGeom prst="rect">
                <a:avLst/>
              </a:prstGeom>
              <a:blipFill>
                <a:blip r:embed="rId11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DC07CAE-45D7-1542-AB22-EE59C8AF5E07}"/>
                  </a:ext>
                </a:extLst>
              </p:cNvPr>
              <p:cNvSpPr txBox="1"/>
              <p:nvPr/>
            </p:nvSpPr>
            <p:spPr>
              <a:xfrm>
                <a:off x="1288348" y="4596582"/>
                <a:ext cx="3206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Density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≠</m:t>
                    </m:r>
                  </m:oMath>
                </a14:m>
                <a:r>
                  <a:rPr lang="en-US" sz="24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Probability !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DC07CAE-45D7-1542-AB22-EE59C8AF5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348" y="4596582"/>
                <a:ext cx="3206044" cy="461665"/>
              </a:xfrm>
              <a:prstGeom prst="rect">
                <a:avLst/>
              </a:prstGeom>
              <a:blipFill>
                <a:blip r:embed="rId12"/>
                <a:stretch>
                  <a:fillRect l="-2362" t="-5405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F680975-D015-0747-A701-2FEAF2583D2C}"/>
                  </a:ext>
                </a:extLst>
              </p:cNvPr>
              <p:cNvSpPr txBox="1"/>
              <p:nvPr/>
            </p:nvSpPr>
            <p:spPr>
              <a:xfrm>
                <a:off x="7134578" y="5484946"/>
                <a:ext cx="3206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F680975-D015-0747-A701-2FEAF2583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4578" y="5484946"/>
                <a:ext cx="3206044" cy="461665"/>
              </a:xfrm>
              <a:prstGeom prst="rect">
                <a:avLst/>
              </a:prstGeom>
              <a:blipFill>
                <a:blip r:embed="rId13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reeform 20">
            <a:extLst>
              <a:ext uri="{FF2B5EF4-FFF2-40B4-BE49-F238E27FC236}">
                <a16:creationId xmlns:a16="http://schemas.microsoft.com/office/drawing/2014/main" id="{F082636C-18EC-8243-B9B0-140798360707}"/>
              </a:ext>
            </a:extLst>
          </p:cNvPr>
          <p:cNvSpPr/>
          <p:nvPr/>
        </p:nvSpPr>
        <p:spPr>
          <a:xfrm>
            <a:off x="2018734" y="3332833"/>
            <a:ext cx="522243" cy="797880"/>
          </a:xfrm>
          <a:custGeom>
            <a:avLst/>
            <a:gdLst>
              <a:gd name="connsiteX0" fmla="*/ 1246750 w 1371600"/>
              <a:gd name="connsiteY0" fmla="*/ 0 h 1416463"/>
              <a:gd name="connsiteX1" fmla="*/ 1371600 w 1371600"/>
              <a:gd name="connsiteY1" fmla="*/ 6486 h 1416463"/>
              <a:gd name="connsiteX2" fmla="*/ 1371600 w 1371600"/>
              <a:gd name="connsiteY2" fmla="*/ 1416463 h 1416463"/>
              <a:gd name="connsiteX3" fmla="*/ 0 w 1371600"/>
              <a:gd name="connsiteY3" fmla="*/ 1413011 h 1416463"/>
              <a:gd name="connsiteX4" fmla="*/ 0 w 1371600"/>
              <a:gd name="connsiteY4" fmla="*/ 376649 h 1416463"/>
              <a:gd name="connsiteX5" fmla="*/ 140620 w 1371600"/>
              <a:gd name="connsiteY5" fmla="*/ 284982 h 1416463"/>
              <a:gd name="connsiteX6" fmla="*/ 290182 w 1371600"/>
              <a:gd name="connsiteY6" fmla="*/ 208984 h 1416463"/>
              <a:gd name="connsiteX7" fmla="*/ 1246750 w 1371600"/>
              <a:gd name="connsiteY7" fmla="*/ 0 h 141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71600" h="1416463">
                <a:moveTo>
                  <a:pt x="1246750" y="0"/>
                </a:moveTo>
                <a:lnTo>
                  <a:pt x="1371600" y="6486"/>
                </a:lnTo>
                <a:lnTo>
                  <a:pt x="1371600" y="1416463"/>
                </a:lnTo>
                <a:lnTo>
                  <a:pt x="0" y="1413011"/>
                </a:lnTo>
                <a:lnTo>
                  <a:pt x="0" y="376649"/>
                </a:lnTo>
                <a:lnTo>
                  <a:pt x="140620" y="284982"/>
                </a:lnTo>
                <a:cubicBezTo>
                  <a:pt x="190357" y="255770"/>
                  <a:pt x="240197" y="230074"/>
                  <a:pt x="290182" y="208984"/>
                </a:cubicBezTo>
                <a:cubicBezTo>
                  <a:pt x="590093" y="82445"/>
                  <a:pt x="962175" y="108"/>
                  <a:pt x="1246750" y="0"/>
                </a:cubicBezTo>
                <a:close/>
              </a:path>
            </a:pathLst>
          </a:custGeom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8973BE49-928F-5443-8ED0-F06C53BEE0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8171" y="5112247"/>
                <a:ext cx="4070838" cy="1207062"/>
              </a:xfrm>
              <a:prstGeom prst="rect">
                <a:avLst/>
              </a:prstGeom>
              <a:ln>
                <a:noFill/>
                <a:prstDash val="dash"/>
              </a:ln>
            </p:spPr>
            <p:txBody>
              <a:bodyPr vert="horz" wrap="square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∈[</m:t>
                          </m:r>
                          <m: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d>
                      <m:r>
                        <a:rPr lang="en-US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sz="24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8973BE49-928F-5443-8ED0-F06C53BEE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171" y="5112247"/>
                <a:ext cx="4070838" cy="120706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E4BE178-DACC-6A47-8A20-385D7E183261}"/>
                  </a:ext>
                </a:extLst>
              </p:cNvPr>
              <p:cNvSpPr/>
              <p:nvPr/>
            </p:nvSpPr>
            <p:spPr>
              <a:xfrm>
                <a:off x="3063814" y="6142476"/>
                <a:ext cx="24388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E4BE178-DACC-6A47-8A20-385D7E1832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814" y="6142476"/>
                <a:ext cx="2438809" cy="461665"/>
              </a:xfrm>
              <a:prstGeom prst="rect">
                <a:avLst/>
              </a:prstGeom>
              <a:blipFill>
                <a:blip r:embed="rId15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766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" grpId="0"/>
      <p:bldP spid="20" grpId="0"/>
      <p:bldP spid="2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FCF62-D42F-7F44-B259-B744B5DB9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2E8B07-C093-5F46-8A82-6332A1013A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82742"/>
                <a:ext cx="10972800" cy="71638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0.4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4=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.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2E8B07-C093-5F46-8A82-6332A1013A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82742"/>
                <a:ext cx="10972800" cy="716380"/>
              </a:xfrm>
              <a:blipFill>
                <a:blip r:embed="rId2"/>
                <a:stretch>
                  <a:fillRect l="-1273" t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B8DEE0B-7D6E-064B-8590-43EC7C8EC29F}"/>
                  </a:ext>
                </a:extLst>
              </p:cNvPr>
              <p:cNvSpPr/>
              <p:nvPr/>
            </p:nvSpPr>
            <p:spPr>
              <a:xfrm>
                <a:off x="784874" y="2356356"/>
                <a:ext cx="19926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≤1.2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B8DEE0B-7D6E-064B-8590-43EC7C8EC2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74" y="2356356"/>
                <a:ext cx="199266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93C17F4-0018-0B43-A8D4-E995863E0F2D}"/>
                  </a:ext>
                </a:extLst>
              </p:cNvPr>
              <p:cNvSpPr/>
              <p:nvPr/>
            </p:nvSpPr>
            <p:spPr>
              <a:xfrm>
                <a:off x="2556785" y="2127739"/>
                <a:ext cx="4314130" cy="1060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−0.4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1.2−0.4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93C17F4-0018-0B43-A8D4-E995863E0F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785" y="2127739"/>
                <a:ext cx="4314130" cy="10604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7778410-E8F4-E24C-ACA7-8BC0BCA7D447}"/>
                  </a:ext>
                </a:extLst>
              </p:cNvPr>
              <p:cNvSpPr/>
              <p:nvPr/>
            </p:nvSpPr>
            <p:spPr>
              <a:xfrm>
                <a:off x="2556784" y="3267246"/>
                <a:ext cx="3415615" cy="1060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−0.4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0.4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7778410-E8F4-E24C-ACA7-8BC0BCA7D4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784" y="3267246"/>
                <a:ext cx="3415615" cy="10604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46349FAE-7EED-DD41-9E81-895803792754}"/>
              </a:ext>
            </a:extLst>
          </p:cNvPr>
          <p:cNvSpPr/>
          <p:nvPr/>
        </p:nvSpPr>
        <p:spPr>
          <a:xfrm>
            <a:off x="3198733" y="2995445"/>
            <a:ext cx="1494951" cy="1454491"/>
          </a:xfrm>
          <a:prstGeom prst="ellipse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4D7BCF7-A627-FD43-ACB3-0EB383348531}"/>
                  </a:ext>
                </a:extLst>
              </p:cNvPr>
              <p:cNvSpPr/>
              <p:nvPr/>
            </p:nvSpPr>
            <p:spPr>
              <a:xfrm>
                <a:off x="3198733" y="4565806"/>
                <a:ext cx="15779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4D7BCF7-A627-FD43-ACB3-0EB3833485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733" y="4565806"/>
                <a:ext cx="1577996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3A7E3D0-3AB6-C646-9669-924002CAC801}"/>
                  </a:ext>
                </a:extLst>
              </p:cNvPr>
              <p:cNvSpPr/>
              <p:nvPr/>
            </p:nvSpPr>
            <p:spPr>
              <a:xfrm>
                <a:off x="5812857" y="3529206"/>
                <a:ext cx="16854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(0.4)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3A7E3D0-3AB6-C646-9669-924002CAC8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857" y="3529206"/>
                <a:ext cx="1685461" cy="523220"/>
              </a:xfrm>
              <a:prstGeom prst="rect">
                <a:avLst/>
              </a:prstGeom>
              <a:blipFill>
                <a:blip r:embed="rId7"/>
                <a:stretch>
                  <a:fillRect r="-1504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8DEE84D-91FA-0941-876D-421BAD325D2C}"/>
                  </a:ext>
                </a:extLst>
              </p:cNvPr>
              <p:cNvSpPr/>
              <p:nvPr/>
            </p:nvSpPr>
            <p:spPr>
              <a:xfrm>
                <a:off x="7301687" y="3529206"/>
                <a:ext cx="169828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≈0.6554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8DEE84D-91FA-0941-876D-421BAD325D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1687" y="3529206"/>
                <a:ext cx="169828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828419AF-9FB1-A54C-9DE1-AF9BA89C74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5872" y="4314386"/>
            <a:ext cx="3844892" cy="174002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5CC848E-ACEF-6C41-AB21-A6BA218722EB}"/>
              </a:ext>
            </a:extLst>
          </p:cNvPr>
          <p:cNvSpPr/>
          <p:nvPr/>
        </p:nvSpPr>
        <p:spPr>
          <a:xfrm>
            <a:off x="7301687" y="4846242"/>
            <a:ext cx="1103759" cy="545916"/>
          </a:xfrm>
          <a:prstGeom prst="rect">
            <a:avLst/>
          </a:prstGeom>
          <a:solidFill>
            <a:schemeClr val="accent2">
              <a:lumMod val="20000"/>
              <a:lumOff val="80000"/>
              <a:alpha val="46000"/>
            </a:schemeClr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3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/>
      <p:bldP spid="11" grpId="0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FCF62-D42F-7F44-B259-B744B5DB9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2E8B07-C093-5F46-8A82-6332A1013A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82742"/>
                <a:ext cx="10972800" cy="71638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e>
                    </m:d>
                  </m:oMath>
                </a14:m>
                <a:r>
                  <a:rPr lang="en-US" sz="2800" dirty="0"/>
                  <a:t>.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2E8B07-C093-5F46-8A82-6332A1013A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82742"/>
                <a:ext cx="10972800" cy="716380"/>
              </a:xfrm>
              <a:blipFill>
                <a:blip r:embed="rId2"/>
                <a:stretch>
                  <a:fillRect l="-1111" t="-7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B8DEE0B-7D6E-064B-8590-43EC7C8EC29F}"/>
                  </a:ext>
                </a:extLst>
              </p:cNvPr>
              <p:cNvSpPr/>
              <p:nvPr/>
            </p:nvSpPr>
            <p:spPr>
              <a:xfrm>
                <a:off x="784874" y="2072922"/>
                <a:ext cx="264181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2&lt;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&lt;5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B8DEE0B-7D6E-064B-8590-43EC7C8EC2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74" y="2072922"/>
                <a:ext cx="2641813" cy="523220"/>
              </a:xfrm>
              <a:prstGeom prst="rect">
                <a:avLst/>
              </a:prstGeom>
              <a:blipFill>
                <a:blip r:embed="rId3"/>
                <a:stretch>
                  <a:fillRect l="-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oogle Shape;509;p53">
            <a:extLst>
              <a:ext uri="{FF2B5EF4-FFF2-40B4-BE49-F238E27FC236}">
                <a16:creationId xmlns:a16="http://schemas.microsoft.com/office/drawing/2014/main" id="{D5C74E21-1740-0FE6-F607-FB5FDEDD2DA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61688" y="176641"/>
            <a:ext cx="1835373" cy="16646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96631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83BF7-F366-144A-91F8-000E03A27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Standard Cumulative Normal Density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07770D-0B0A-49CD-9BAF-35A86FB47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270" y="1282661"/>
            <a:ext cx="6115095" cy="54388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848" y="0"/>
            <a:ext cx="1459152" cy="108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9106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FCF62-D42F-7F44-B259-B744B5DB9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2E8B07-C093-5F46-8A82-6332A1013A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82742"/>
                <a:ext cx="10972800" cy="71638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e>
                    </m:d>
                  </m:oMath>
                </a14:m>
                <a:r>
                  <a:rPr lang="en-US" sz="2800" dirty="0"/>
                  <a:t>.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2E8B07-C093-5F46-8A82-6332A1013A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82742"/>
                <a:ext cx="10972800" cy="716380"/>
              </a:xfrm>
              <a:blipFill>
                <a:blip r:embed="rId2"/>
                <a:stretch>
                  <a:fillRect l="-1111" t="-7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B8DEE0B-7D6E-064B-8590-43EC7C8EC29F}"/>
                  </a:ext>
                </a:extLst>
              </p:cNvPr>
              <p:cNvSpPr/>
              <p:nvPr/>
            </p:nvSpPr>
            <p:spPr>
              <a:xfrm>
                <a:off x="784874" y="2072922"/>
                <a:ext cx="238777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2&lt;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&lt;5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B8DEE0B-7D6E-064B-8590-43EC7C8EC2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74" y="2072922"/>
                <a:ext cx="238777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93C17F4-0018-0B43-A8D4-E995863E0F2D}"/>
                  </a:ext>
                </a:extLst>
              </p:cNvPr>
              <p:cNvSpPr/>
              <p:nvPr/>
            </p:nvSpPr>
            <p:spPr>
              <a:xfrm>
                <a:off x="2939739" y="1789488"/>
                <a:ext cx="4964179" cy="1060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2 −3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5 −3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93C17F4-0018-0B43-A8D4-E995863E0F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739" y="1789488"/>
                <a:ext cx="4964179" cy="10604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7778410-E8F4-E24C-ACA7-8BC0BCA7D447}"/>
                  </a:ext>
                </a:extLst>
              </p:cNvPr>
              <p:cNvSpPr/>
              <p:nvPr/>
            </p:nvSpPr>
            <p:spPr>
              <a:xfrm>
                <a:off x="2939739" y="2969730"/>
                <a:ext cx="3238964" cy="1060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7778410-E8F4-E24C-ACA7-8BC0BCA7D4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739" y="2969730"/>
                <a:ext cx="3238964" cy="10604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3A7E3D0-3AB6-C646-9669-924002CAC801}"/>
                  </a:ext>
                </a:extLst>
              </p:cNvPr>
              <p:cNvSpPr/>
              <p:nvPr/>
            </p:nvSpPr>
            <p:spPr>
              <a:xfrm>
                <a:off x="2939739" y="4254967"/>
                <a:ext cx="3372718" cy="1060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3A7E3D0-3AB6-C646-9669-924002CAC8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739" y="4254967"/>
                <a:ext cx="3372718" cy="10604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8DEE84D-91FA-0941-876D-421BAD325D2C}"/>
                  </a:ext>
                </a:extLst>
              </p:cNvPr>
              <p:cNvSpPr/>
              <p:nvPr/>
            </p:nvSpPr>
            <p:spPr>
              <a:xfrm>
                <a:off x="7127167" y="5754550"/>
                <a:ext cx="169828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≈0.29017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8DEE84D-91FA-0941-876D-421BAD325D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7167" y="5754550"/>
                <a:ext cx="169828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3EFB573-5068-47D9-BF70-1D3ED026B6E4}"/>
                  </a:ext>
                </a:extLst>
              </p:cNvPr>
              <p:cNvSpPr/>
              <p:nvPr/>
            </p:nvSpPr>
            <p:spPr>
              <a:xfrm>
                <a:off x="2939739" y="5428964"/>
                <a:ext cx="4187428" cy="12059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1−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3EFB573-5068-47D9-BF70-1D3ED026B6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739" y="5428964"/>
                <a:ext cx="4187428" cy="12059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568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E3E06-1430-D544-FE08-8A7AC38B0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so far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6BF073-9660-513A-87B6-ED84713DBF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Normal distributions stay normal under shifting and scaling.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r>
                  <a:rPr lang="en-US" sz="2800" dirty="0"/>
                  <a:t>To “standardize” a normal random variable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, you subtract the mean and divide by the standard deviation, i.e.,</a:t>
                </a:r>
              </a:p>
              <a:p>
                <a:pPr marL="0" indent="0">
                  <a:buNone/>
                </a:pPr>
                <a:r>
                  <a:rPr lang="en-US" sz="2800" dirty="0"/>
                  <a:t>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den>
                    </m:f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(0, 1)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r>
                  <a:rPr lang="en-US" sz="2800" dirty="0"/>
                  <a:t>This allows you to use the standard normal tables (showing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en-US" sz="2800" dirty="0"/>
                  <a:t>) to do calculations for any normal distribution.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6BF073-9660-513A-87B6-ED84713DBF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0" t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1513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6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Another important property: closure under addition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011973EE-C784-CC49-ACCD-C3AFF3C502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283343"/>
                <a:ext cx="10972800" cy="1237134"/>
              </a:xfrm>
              <a:prstGeom prst="rect">
                <a:avLst/>
              </a:prstGeom>
              <a:ln>
                <a:solidFill>
                  <a:srgbClr val="036A18"/>
                </a:solidFill>
                <a:prstDash val="dash"/>
              </a:ln>
            </p:spPr>
            <p:txBody>
              <a:bodyPr spcFirstLastPara="1" vert="horz" wrap="square" lIns="182880" tIns="182880" rIns="182880" bIns="182880" rtlCol="0" anchor="t" anchorCtr="0">
                <a:spAutoFit/>
              </a:bodyPr>
              <a:lstStyle>
                <a:lvl1pPr marL="609585" lvl="0" indent="-457189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1800"/>
                  <a:buFont typeface="Arial"/>
                  <a:buChar char="●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1219170" lvl="1" indent="-423323" algn="l" defTabSz="457200" rtl="0" eaLnBrk="1" latinLnBrk="0" hangingPunct="1">
                  <a:spcBef>
                    <a:spcPts val="2133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828754" lvl="2" indent="-423323" algn="l" defTabSz="457200" rtl="0" eaLnBrk="1" latinLnBrk="0" hangingPunct="1">
                  <a:spcBef>
                    <a:spcPts val="2133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2438339" lvl="3" indent="-423323" algn="l" defTabSz="457200" rtl="0" eaLnBrk="1" latinLnBrk="0" hangingPunct="1">
                  <a:spcBef>
                    <a:spcPts val="2133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3047924" lvl="4" indent="-423323" algn="l" defTabSz="457200" rtl="0" eaLnBrk="1" latinLnBrk="0" hangingPunct="1">
                  <a:spcBef>
                    <a:spcPts val="2133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3657509" lvl="5" indent="-423323" algn="l" defTabSz="457200" rtl="0" eaLnBrk="1" latinLnBrk="0" hangingPunct="1">
                  <a:spcBef>
                    <a:spcPts val="2133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267093" lvl="6" indent="-423323" algn="l" defTabSz="457200" rtl="0" eaLnBrk="1" latinLnBrk="0" hangingPunct="1">
                  <a:spcBef>
                    <a:spcPts val="2133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876678" lvl="7" indent="-423323" algn="l" defTabSz="457200" rtl="0" eaLnBrk="1" latinLnBrk="0" hangingPunct="1">
                  <a:spcBef>
                    <a:spcPts val="2133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486263" lvl="8" indent="-423323" algn="l" defTabSz="457200" rtl="0" eaLnBrk="1" latinLnBrk="0" hangingPunct="1">
                  <a:spcBef>
                    <a:spcPts val="2133"/>
                  </a:spcBef>
                  <a:spcAft>
                    <a:spcPts val="2133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036A18"/>
                    </a:solidFill>
                  </a:rPr>
                  <a:t>Fact. </a:t>
                </a: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  <m:sup>
                            <m:r>
                              <a:rPr lang="en-US" sz="2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  <m:sup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800" dirty="0"/>
                  <a:t> (both independent normal RV)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𝑏𝑌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  <m:sup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011973EE-C784-CC49-ACCD-C3AFF3C50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283343"/>
                <a:ext cx="10972800" cy="1237134"/>
              </a:xfrm>
              <a:prstGeom prst="rect">
                <a:avLst/>
              </a:prstGeom>
              <a:blipFill>
                <a:blip r:embed="rId3"/>
                <a:stretch>
                  <a:fillRect l="-347" b="-1010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BA8AE9A-6764-1D40-88B7-BA4A3A8DEDD0}"/>
                  </a:ext>
                </a:extLst>
              </p:cNvPr>
              <p:cNvSpPr txBox="1"/>
              <p:nvPr/>
            </p:nvSpPr>
            <p:spPr>
              <a:xfrm>
                <a:off x="609600" y="2997854"/>
                <a:ext cx="109728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Note: The special thing is that </a:t>
                </a:r>
                <a:r>
                  <a:rPr lang="en-US" sz="2400" b="1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the sum of normal RVs is still a normal RV</a:t>
                </a:r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.</a:t>
                </a:r>
              </a:p>
              <a:p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The values of the expectation and variance are </a:t>
                </a:r>
                <a:r>
                  <a:rPr lang="en-US" sz="2400" b="1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not</a:t>
                </a:r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surprising. </a:t>
                </a:r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 </a:t>
                </a:r>
              </a:p>
              <a:p>
                <a:endParaRPr lang="en-US" sz="2400" b="1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r>
                  <a:rPr lang="en-US" sz="2400" b="1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Why not surprising?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prstClr val="black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Linearity of expectation (always true) 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prstClr val="black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are independent,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𝑎𝑋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𝑏𝑌</m:t>
                        </m:r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2400" i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2400" i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BA8AE9A-6764-1D40-88B7-BA4A3A8DED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997854"/>
                <a:ext cx="10972800" cy="2308324"/>
              </a:xfrm>
              <a:prstGeom prst="rect">
                <a:avLst/>
              </a:prstGeom>
              <a:blipFill>
                <a:blip r:embed="rId4"/>
                <a:stretch>
                  <a:fillRect l="-833" t="-2116" b="-5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771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83772-6139-434F-BBFA-785B82061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29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r>
              <a:rPr lang="en-US" dirty="0"/>
              <a:t>	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21933-D2BF-7241-B1C3-98D59BDB3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Normal Distribution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Practice with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Normals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Central Limit Theorem (CLT)</a:t>
            </a:r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1F46FEEC-B38C-534C-BE0B-DA702BA04678}"/>
              </a:ext>
            </a:extLst>
          </p:cNvPr>
          <p:cNvSpPr/>
          <p:nvPr/>
        </p:nvSpPr>
        <p:spPr>
          <a:xfrm rot="10800000">
            <a:off x="5977345" y="2774563"/>
            <a:ext cx="342681" cy="240791"/>
          </a:xfrm>
          <a:prstGeom prst="homePlat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088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09227-1B1C-491E-BC61-4159DE419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Distributions EVERYWHERE – why?</a:t>
            </a:r>
          </a:p>
        </p:txBody>
      </p:sp>
      <p:pic>
        <p:nvPicPr>
          <p:cNvPr id="1026" name="Picture 2" descr="https://galtonboard.com/Content/Images/distribution/number-firing-neurons.jpg">
            <a:extLst>
              <a:ext uri="{FF2B5EF4-FFF2-40B4-BE49-F238E27FC236}">
                <a16:creationId xmlns:a16="http://schemas.microsoft.com/office/drawing/2014/main" id="{1F4A25EB-E267-44B4-B92C-18AE3ACAC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381" y="1318345"/>
            <a:ext cx="3512344" cy="211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galtonboard.com/Content/Images/distribution/distribution-of-carrots-cucumbers.jpg">
            <a:extLst>
              <a:ext uri="{FF2B5EF4-FFF2-40B4-BE49-F238E27FC236}">
                <a16:creationId xmlns:a16="http://schemas.microsoft.com/office/drawing/2014/main" id="{2A88AE9A-A808-47CC-B0AA-F2E6C8569E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50" r="7198" b="4782"/>
          <a:stretch/>
        </p:blipFill>
        <p:spPr bwMode="auto">
          <a:xfrm>
            <a:off x="7187406" y="1793356"/>
            <a:ext cx="3100388" cy="269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galtonboard.com/Content/Images/distribution/republican-vs-democrat-sp500-monthly-returns-when-won.jpg">
            <a:extLst>
              <a:ext uri="{FF2B5EF4-FFF2-40B4-BE49-F238E27FC236}">
                <a16:creationId xmlns:a16="http://schemas.microsoft.com/office/drawing/2014/main" id="{8C45BA77-E631-4237-865E-7A50E98ECC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6" b="9069"/>
          <a:stretch/>
        </p:blipFill>
        <p:spPr bwMode="auto">
          <a:xfrm>
            <a:off x="1642687" y="4342604"/>
            <a:ext cx="4453313" cy="22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B428D5-9B23-41A1-AE96-A5641E457EC5}"/>
              </a:ext>
            </a:extLst>
          </p:cNvPr>
          <p:cNvSpPr txBox="1"/>
          <p:nvPr/>
        </p:nvSpPr>
        <p:spPr>
          <a:xfrm>
            <a:off x="1871957" y="909547"/>
            <a:ext cx="2204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ndara" panose="020E0502030303020204" pitchFamily="34" charset="0"/>
                <a:ea typeface="Helvetica" charset="0"/>
                <a:cs typeface="Helvetica" charset="0"/>
              </a:rPr>
              <a:t>Neuron Activity</a:t>
            </a:r>
            <a:endParaRPr lang="en-US" sz="2400" b="0" dirty="0">
              <a:latin typeface="Candara" panose="020E0502030303020204" pitchFamily="34" charset="0"/>
              <a:ea typeface="Helvetica" charset="0"/>
              <a:cs typeface="Helvetica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86C307-9138-42F7-8F1A-E7EB944F0A78}"/>
              </a:ext>
            </a:extLst>
          </p:cNvPr>
          <p:cNvSpPr txBox="1"/>
          <p:nvPr/>
        </p:nvSpPr>
        <p:spPr>
          <a:xfrm>
            <a:off x="1786807" y="3880939"/>
            <a:ext cx="4309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S&amp;P 500 Returns after Elections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C7A342-B5DA-4E01-81AA-192C1C7B7C0A}"/>
              </a:ext>
            </a:extLst>
          </p:cNvPr>
          <p:cNvSpPr txBox="1"/>
          <p:nvPr/>
        </p:nvSpPr>
        <p:spPr>
          <a:xfrm>
            <a:off x="8059395" y="1376851"/>
            <a:ext cx="1620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Vegetables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EBD64F-0A8C-45E2-802E-CA3BBA64426B}"/>
              </a:ext>
            </a:extLst>
          </p:cNvPr>
          <p:cNvSpPr txBox="1"/>
          <p:nvPr/>
        </p:nvSpPr>
        <p:spPr>
          <a:xfrm>
            <a:off x="6581924" y="5806721"/>
            <a:ext cx="4548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Candara" panose="020E0502030303020204" pitchFamily="34" charset="0"/>
                <a:ea typeface="Helvetica" charset="0"/>
                <a:cs typeface="Helvetica" charset="0"/>
              </a:rPr>
              <a:t>Examples from: </a:t>
            </a:r>
          </a:p>
          <a:p>
            <a:r>
              <a:rPr lang="en-US" sz="1600" dirty="0">
                <a:latin typeface="Candara" panose="020E0502030303020204" pitchFamily="34" charset="0"/>
                <a:ea typeface="Helvetica" charset="0"/>
                <a:cs typeface="Helvetica" charset="0"/>
              </a:rPr>
              <a:t>https://galtonboard.com/probabilityexamplesinlife</a:t>
            </a:r>
            <a:endParaRPr lang="en-US" sz="1600" b="0" dirty="0">
              <a:latin typeface="Candara" panose="020E0502030303020204" pitchFamily="34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7887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93E33-83BD-5C41-92C8-011F2A1C4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Sums of </a:t>
            </a:r>
            <a:r>
              <a:rPr lang="en-US" dirty="0" err="1"/>
              <a:t>i.i.d.</a:t>
            </a:r>
            <a:r>
              <a:rPr lang="en-US" dirty="0"/>
              <a:t> RVs look normal!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6460DC-D984-CC43-A8B0-D0118270935A}"/>
                  </a:ext>
                </a:extLst>
              </p:cNvPr>
              <p:cNvSpPr txBox="1"/>
              <p:nvPr/>
            </p:nvSpPr>
            <p:spPr>
              <a:xfrm>
                <a:off x="360217" y="1509269"/>
                <a:ext cx="108126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:r>
                  <a:rPr lang="en-US" sz="2800" b="0" dirty="0" err="1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i.i.d</a:t>
                </a:r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. with expectation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𝜇</m:t>
                    </m:r>
                  </m:oMath>
                </a14:m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𝜎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6460DC-D984-CC43-A8B0-D01182709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17" y="1509269"/>
                <a:ext cx="10812651" cy="523220"/>
              </a:xfrm>
              <a:prstGeom prst="rect">
                <a:avLst/>
              </a:prstGeom>
              <a:blipFill>
                <a:blip r:embed="rId2"/>
                <a:stretch>
                  <a:fillRect l="-352" t="-14634" b="-3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DD99ADA-8009-284A-ADA1-F6F695D09635}"/>
              </a:ext>
            </a:extLst>
          </p:cNvPr>
          <p:cNvSpPr txBox="1"/>
          <p:nvPr/>
        </p:nvSpPr>
        <p:spPr>
          <a:xfrm>
            <a:off x="6861735" y="530267"/>
            <a:ext cx="6096000" cy="769441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000" b="0" dirty="0" err="1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i.i.</a:t>
            </a:r>
            <a:r>
              <a:rPr lang="en-US" sz="2000" dirty="0" err="1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d.</a:t>
            </a:r>
            <a:r>
              <a:rPr lang="en-US" sz="2000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 </a:t>
            </a:r>
            <a:r>
              <a:rPr lang="en-US" sz="2000" dirty="0">
                <a:latin typeface="Candara" panose="020E0502030303020204" pitchFamily="34" charset="0"/>
                <a:ea typeface="Helvetica" charset="0"/>
                <a:cs typeface="Helvetica" charset="0"/>
              </a:rPr>
              <a:t>= </a:t>
            </a:r>
            <a:r>
              <a:rPr lang="en-US" sz="2000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i</a:t>
            </a:r>
            <a:r>
              <a:rPr lang="en-US" sz="2000" dirty="0">
                <a:latin typeface="Candara" panose="020E0502030303020204" pitchFamily="34" charset="0"/>
                <a:ea typeface="Helvetica" charset="0"/>
                <a:cs typeface="Helvetica" charset="0"/>
              </a:rPr>
              <a:t>ndependent and </a:t>
            </a:r>
            <a:r>
              <a:rPr lang="en-US" sz="2000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i</a:t>
            </a:r>
            <a:r>
              <a:rPr lang="en-US" sz="2000" dirty="0">
                <a:latin typeface="Candara" panose="020E0502030303020204" pitchFamily="34" charset="0"/>
                <a:ea typeface="Helvetica" charset="0"/>
                <a:cs typeface="Helvetica" charset="0"/>
              </a:rPr>
              <a:t>dentically </a:t>
            </a:r>
            <a:r>
              <a:rPr lang="en-US" sz="2000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d</a:t>
            </a:r>
            <a:r>
              <a:rPr lang="en-US" sz="2000" dirty="0">
                <a:latin typeface="Candara" panose="020E0502030303020204" pitchFamily="34" charset="0"/>
                <a:ea typeface="Helvetica" charset="0"/>
                <a:cs typeface="Helvetica" charset="0"/>
              </a:rPr>
              <a:t>istributed</a:t>
            </a:r>
            <a:endParaRPr lang="en-US" sz="2000" b="0" dirty="0">
              <a:latin typeface="Candara" panose="020E0502030303020204" pitchFamily="34" charset="0"/>
              <a:ea typeface="Helvetica" charset="0"/>
              <a:cs typeface="Helvetica" charset="0"/>
            </a:endParaRPr>
          </a:p>
          <a:p>
            <a:pPr algn="l"/>
            <a:endParaRPr lang="en-US" sz="2400" b="0" dirty="0">
              <a:latin typeface="Candara" panose="020E0502030303020204" pitchFamily="34" charset="0"/>
              <a:ea typeface="Helvetica" charset="0"/>
              <a:cs typeface="Helvetica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BB2B3F-819F-6241-B1AC-69B0DE637D5C}"/>
              </a:ext>
            </a:extLst>
          </p:cNvPr>
          <p:cNvSpPr txBox="1"/>
          <p:nvPr/>
        </p:nvSpPr>
        <p:spPr>
          <a:xfrm>
            <a:off x="210388" y="2324462"/>
            <a:ext cx="10812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Consider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E9A5EE9-BAEC-774C-866B-C515BA02D94D}"/>
                  </a:ext>
                </a:extLst>
              </p:cNvPr>
              <p:cNvSpPr/>
              <p:nvPr/>
            </p:nvSpPr>
            <p:spPr>
              <a:xfrm>
                <a:off x="-719140" y="2295739"/>
                <a:ext cx="1081265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+⋯+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E9A5EE9-BAEC-774C-866B-C515BA02D9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19140" y="2295739"/>
                <a:ext cx="10812650" cy="523220"/>
              </a:xfrm>
              <a:prstGeom prst="rect">
                <a:avLst/>
              </a:prstGeom>
              <a:blipFill>
                <a:blip r:embed="rId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EB6E002A-B8F6-CDF6-3ED9-CDDAC86093A9}"/>
              </a:ext>
            </a:extLst>
          </p:cNvPr>
          <p:cNvGrpSpPr/>
          <p:nvPr/>
        </p:nvGrpSpPr>
        <p:grpSpPr>
          <a:xfrm>
            <a:off x="360217" y="3448109"/>
            <a:ext cx="1798185" cy="1221336"/>
            <a:chOff x="540101" y="3501657"/>
            <a:chExt cx="1798185" cy="12213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5EE72E8-AC6E-BF47-907C-98834AB6D020}"/>
                    </a:ext>
                  </a:extLst>
                </p:cNvPr>
                <p:cNvSpPr/>
                <p:nvPr/>
              </p:nvSpPr>
              <p:spPr>
                <a:xfrm>
                  <a:off x="540101" y="3501657"/>
                  <a:ext cx="147745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𝔼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]=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5EE72E8-AC6E-BF47-907C-98834AB6D0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101" y="3501657"/>
                  <a:ext cx="1477456" cy="523220"/>
                </a:xfrm>
                <a:prstGeom prst="rect">
                  <a:avLst/>
                </a:prstGeom>
                <a:blipFill>
                  <a:blip r:embed="rId4"/>
                  <a:stretch>
                    <a:fillRect b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FD26798E-AE5A-9949-9E9D-D980F4B1BF53}"/>
                    </a:ext>
                  </a:extLst>
                </p:cNvPr>
                <p:cNvSpPr/>
                <p:nvPr/>
              </p:nvSpPr>
              <p:spPr>
                <a:xfrm>
                  <a:off x="540101" y="4199773"/>
                  <a:ext cx="179818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V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ar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)=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FD26798E-AE5A-9949-9E9D-D980F4B1BF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101" y="4199773"/>
                  <a:ext cx="1798185" cy="523220"/>
                </a:xfrm>
                <a:prstGeom prst="rect">
                  <a:avLst/>
                </a:prstGeom>
                <a:blipFill>
                  <a:blip r:embed="rId5"/>
                  <a:stretch>
                    <a:fillRect b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0B1752A9-2B58-0F4F-99E4-AAD7CE4440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9333" y="5269873"/>
                <a:ext cx="11783962" cy="1588127"/>
              </a:xfrm>
              <a:ln>
                <a:solidFill>
                  <a:srgbClr val="036A18"/>
                </a:solidFill>
                <a:prstDash val="dash"/>
              </a:ln>
            </p:spPr>
            <p:txBody>
              <a:bodyPr wrap="square" lIns="182880" tIns="182880" rIns="182880" bIns="182880">
                <a:spAutoFit/>
              </a:bodyPr>
              <a:lstStyle/>
              <a:p>
                <a:pPr marL="0" indent="0">
                  <a:buNone/>
                </a:pPr>
                <a:r>
                  <a:rPr lang="en-US" sz="3600" b="1" dirty="0">
                    <a:solidFill>
                      <a:srgbClr val="036A18"/>
                    </a:solidFill>
                  </a:rPr>
                  <a:t>Empirical observation:</a:t>
                </a:r>
              </a:p>
              <a:p>
                <a:pPr marL="0" indent="0">
                  <a:buNone/>
                </a:pPr>
                <a:r>
                  <a:rPr lang="en-US" sz="3600" b="1" dirty="0">
                    <a:solidFill>
                      <a:srgbClr val="036A18"/>
                    </a:solidFill>
                  </a:rPr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𝑆</m:t>
                        </m:r>
                      </m:e>
                      <m:sub>
                        <m:r>
                          <a:rPr lang="en-US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0070C0"/>
                    </a:solidFill>
                  </a:rPr>
                  <a:t>  </a:t>
                </a:r>
                <a:r>
                  <a:rPr lang="en-US" sz="3600" dirty="0">
                    <a:cs typeface="Helvetica" charset="0"/>
                  </a:rPr>
                  <a:t>looks like a normal RV </a:t>
                </a:r>
                <a:r>
                  <a:rPr lang="en-US" sz="3600" dirty="0">
                    <a:ea typeface="Helvetica" charset="0"/>
                    <a:cs typeface="Helvetica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𝑛</m:t>
                    </m:r>
                    <m:r>
                      <a:rPr lang="en-US" sz="3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 </m:t>
                    </m:r>
                  </m:oMath>
                </a14:m>
                <a:r>
                  <a:rPr lang="en-US" sz="3600" dirty="0">
                    <a:ea typeface="Helvetica" charset="0"/>
                    <a:cs typeface="Helvetica" charset="0"/>
                  </a:rPr>
                  <a:t>grows. </a:t>
                </a:r>
                <a:endParaRPr lang="en-US" sz="36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0B1752A9-2B58-0F4F-99E4-AAD7CE4440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9333" y="5269873"/>
                <a:ext cx="11783962" cy="1588127"/>
              </a:xfrm>
              <a:blipFill>
                <a:blip r:embed="rId6"/>
                <a:stretch>
                  <a:fillRect l="-753" b="-4724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42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Example:  Sum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i.i.d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random variables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389" t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06" y="1666420"/>
            <a:ext cx="10058400" cy="2088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06" y="4084509"/>
            <a:ext cx="10058400" cy="227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67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56"/>
          <p:cNvSpPr txBox="1">
            <a:spLocks noGrp="1"/>
          </p:cNvSpPr>
          <p:nvPr>
            <p:ph type="title"/>
          </p:nvPr>
        </p:nvSpPr>
        <p:spPr>
          <a:xfrm>
            <a:off x="415601" y="169086"/>
            <a:ext cx="11360800" cy="10680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Recap: From Discrete to Continuous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/>
            </p:nvGraphicFramePr>
            <p:xfrm>
              <a:off x="415601" y="1458467"/>
              <a:ext cx="11612928" cy="447789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97937">
                      <a:extLst>
                        <a:ext uri="{9D8B030D-6E8A-4147-A177-3AD203B41FA5}">
                          <a16:colId xmlns:a16="http://schemas.microsoft.com/office/drawing/2014/main" val="831060404"/>
                        </a:ext>
                      </a:extLst>
                    </a:gridCol>
                    <a:gridCol w="4274859">
                      <a:extLst>
                        <a:ext uri="{9D8B030D-6E8A-4147-A177-3AD203B41FA5}">
                          <a16:colId xmlns:a16="http://schemas.microsoft.com/office/drawing/2014/main" val="2733755286"/>
                        </a:ext>
                      </a:extLst>
                    </a:gridCol>
                    <a:gridCol w="4940132">
                      <a:extLst>
                        <a:ext uri="{9D8B030D-6E8A-4147-A177-3AD203B41FA5}">
                          <a16:colId xmlns:a16="http://schemas.microsoft.com/office/drawing/2014/main" val="2484233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tx1"/>
                              </a:solidFill>
                            </a:rPr>
                            <a:t>Discrete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tx1"/>
                              </a:solidFill>
                            </a:rPr>
                            <a:t>Continuous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21076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latin typeface="+mj-lt"/>
                            </a:rPr>
                            <a:t>PMF/PDF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853932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1800" b="1" dirty="0">
                            <a:latin typeface="+mj-lt"/>
                          </a:endParaRPr>
                        </a:p>
                        <a:p>
                          <a:r>
                            <a:rPr lang="en-US" sz="2800" b="1" dirty="0">
                              <a:latin typeface="+mj-lt"/>
                            </a:rPr>
                            <a:t>CDF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≤ 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𝑑𝑡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187984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1800" b="1" dirty="0">
                            <a:latin typeface="+mj-lt"/>
                          </a:endParaRPr>
                        </a:p>
                        <a:p>
                          <a:r>
                            <a:rPr lang="en-US" sz="2800" b="1" dirty="0">
                              <a:latin typeface="+mj-lt"/>
                            </a:rPr>
                            <a:t>Normalization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371983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1600" b="1" dirty="0">
                            <a:latin typeface="+mj-lt"/>
                          </a:endParaRPr>
                        </a:p>
                        <a:p>
                          <a:r>
                            <a:rPr lang="en-US" sz="2800" b="1" dirty="0">
                              <a:latin typeface="+mj-lt"/>
                            </a:rPr>
                            <a:t>Expectation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/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97795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3065090"/>
                  </p:ext>
                </p:extLst>
              </p:nvPr>
            </p:nvGraphicFramePr>
            <p:xfrm>
              <a:off x="415601" y="1458467"/>
              <a:ext cx="11612928" cy="447789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97937">
                      <a:extLst>
                        <a:ext uri="{9D8B030D-6E8A-4147-A177-3AD203B41FA5}">
                          <a16:colId xmlns:a16="http://schemas.microsoft.com/office/drawing/2014/main" val="831060404"/>
                        </a:ext>
                      </a:extLst>
                    </a:gridCol>
                    <a:gridCol w="4274859">
                      <a:extLst>
                        <a:ext uri="{9D8B030D-6E8A-4147-A177-3AD203B41FA5}">
                          <a16:colId xmlns:a16="http://schemas.microsoft.com/office/drawing/2014/main" val="2733755286"/>
                        </a:ext>
                      </a:extLst>
                    </a:gridCol>
                    <a:gridCol w="4940132">
                      <a:extLst>
                        <a:ext uri="{9D8B030D-6E8A-4147-A177-3AD203B41FA5}">
                          <a16:colId xmlns:a16="http://schemas.microsoft.com/office/drawing/2014/main" val="248423303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chemeClr val="tx1"/>
                              </a:solidFill>
                            </a:rPr>
                            <a:t>Discrete</a:t>
                          </a:r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chemeClr val="tx1"/>
                              </a:solidFill>
                            </a:rPr>
                            <a:t>Continuous</a:t>
                          </a:r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210763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b="1" dirty="0" smtClean="0">
                              <a:latin typeface="+mj-lt"/>
                            </a:rPr>
                            <a:t>PMF/PDF</a:t>
                          </a:r>
                          <a:endParaRPr lang="en-US" sz="2800" b="1" dirty="0"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6348" t="-127059" r="-115977" b="-65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5142" t="-127059" r="-247" b="-655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85393267"/>
                      </a:ext>
                    </a:extLst>
                  </a:tr>
                  <a:tr h="1126871">
                    <a:tc>
                      <a:txBody>
                        <a:bodyPr/>
                        <a:lstStyle/>
                        <a:p>
                          <a:endParaRPr lang="en-US" sz="1800" b="1" dirty="0" smtClean="0">
                            <a:latin typeface="+mj-lt"/>
                          </a:endParaRPr>
                        </a:p>
                        <a:p>
                          <a:r>
                            <a:rPr lang="en-US" sz="2800" b="1" dirty="0" smtClean="0">
                              <a:latin typeface="+mj-lt"/>
                            </a:rPr>
                            <a:t>CDF</a:t>
                          </a:r>
                          <a:endParaRPr lang="en-US" sz="2800" b="1" dirty="0"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6348" t="-104324" r="-115977" b="-2010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5142" t="-104324" r="-247" b="-2010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18798400"/>
                      </a:ext>
                    </a:extLst>
                  </a:tr>
                  <a:tr h="1126871">
                    <a:tc>
                      <a:txBody>
                        <a:bodyPr/>
                        <a:lstStyle/>
                        <a:p>
                          <a:endParaRPr lang="en-US" sz="1800" b="1" dirty="0" smtClean="0">
                            <a:latin typeface="+mj-lt"/>
                          </a:endParaRPr>
                        </a:p>
                        <a:p>
                          <a:r>
                            <a:rPr lang="en-US" sz="2800" b="1" dirty="0" smtClean="0">
                              <a:latin typeface="+mj-lt"/>
                            </a:rPr>
                            <a:t>Normalization</a:t>
                          </a:r>
                          <a:endParaRPr lang="en-US" sz="2800" b="1" dirty="0"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6348" t="-204324" r="-115977" b="-1010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5142" t="-204324" r="-247" b="-1010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37198301"/>
                      </a:ext>
                    </a:extLst>
                  </a:tr>
                  <a:tr h="1126871">
                    <a:tc>
                      <a:txBody>
                        <a:bodyPr/>
                        <a:lstStyle/>
                        <a:p>
                          <a:endParaRPr lang="en-US" sz="1600" b="1" dirty="0" smtClean="0">
                            <a:latin typeface="+mj-lt"/>
                          </a:endParaRPr>
                        </a:p>
                        <a:p>
                          <a:r>
                            <a:rPr lang="en-US" sz="2800" b="1" dirty="0" smtClean="0">
                              <a:latin typeface="+mj-lt"/>
                            </a:rPr>
                            <a:t>Expectation</a:t>
                          </a:r>
                          <a:endParaRPr lang="en-US" sz="2800" b="1" dirty="0"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6348" t="-304324" r="-115977" b="-10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5142" t="-304324" r="-247" b="-10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977950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650847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18DCB-E43C-4CD5-A308-5E22AC779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avg of</a:t>
            </a:r>
            <a:br>
              <a:rPr lang="en-US" dirty="0"/>
            </a:br>
            <a:r>
              <a:rPr lang="en-US" dirty="0"/>
              <a:t>uniform </a:t>
            </a:r>
            <a:r>
              <a:rPr lang="en-US" dirty="0" err="1"/>
              <a:t>r.v.s</a:t>
            </a:r>
            <a:endParaRPr lang="en-US" dirty="0"/>
          </a:p>
        </p:txBody>
      </p:sp>
      <p:pic>
        <p:nvPicPr>
          <p:cNvPr id="5" name="Google Shape;261;p35">
            <a:extLst>
              <a:ext uri="{FF2B5EF4-FFF2-40B4-BE49-F238E27FC236}">
                <a16:creationId xmlns:a16="http://schemas.microsoft.com/office/drawing/2014/main" id="{D61A0620-C027-4013-8B2B-2674EECD03C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52763" b="50000"/>
          <a:stretch/>
        </p:blipFill>
        <p:spPr>
          <a:xfrm>
            <a:off x="4103077" y="274639"/>
            <a:ext cx="3243386" cy="2929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61;p35">
            <a:extLst>
              <a:ext uri="{FF2B5EF4-FFF2-40B4-BE49-F238E27FC236}">
                <a16:creationId xmlns:a16="http://schemas.microsoft.com/office/drawing/2014/main" id="{53E61BF6-1140-401A-B373-4EF65796F56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50502" b="50000"/>
          <a:stretch/>
        </p:blipFill>
        <p:spPr>
          <a:xfrm>
            <a:off x="7502769" y="274639"/>
            <a:ext cx="3517477" cy="2929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61;p35">
            <a:extLst>
              <a:ext uri="{FF2B5EF4-FFF2-40B4-BE49-F238E27FC236}">
                <a16:creationId xmlns:a16="http://schemas.microsoft.com/office/drawing/2014/main" id="{A437B5C6-F4F1-4115-8576-9B0C958C22D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50502" t="50000"/>
          <a:stretch/>
        </p:blipFill>
        <p:spPr>
          <a:xfrm>
            <a:off x="7502769" y="3429000"/>
            <a:ext cx="3517477" cy="3154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61;p35">
            <a:extLst>
              <a:ext uri="{FF2B5EF4-FFF2-40B4-BE49-F238E27FC236}">
                <a16:creationId xmlns:a16="http://schemas.microsoft.com/office/drawing/2014/main" id="{576E734C-4900-4576-B358-E115FB8886E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50000" r="50502"/>
          <a:stretch/>
        </p:blipFill>
        <p:spPr>
          <a:xfrm>
            <a:off x="4103078" y="3428999"/>
            <a:ext cx="3243386" cy="31543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840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18DCB-E43C-4CD5-A308-5E22AC779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CLT : Avg of some</a:t>
            </a:r>
            <a:br>
              <a:rPr lang="en-US" dirty="0"/>
            </a:br>
            <a:r>
              <a:rPr lang="en-US" dirty="0"/>
              <a:t>other weird </a:t>
            </a:r>
            <a:r>
              <a:rPr lang="en-US" dirty="0" err="1"/>
              <a:t>i.i.d.</a:t>
            </a:r>
            <a:r>
              <a:rPr lang="en-US" dirty="0"/>
              <a:t> </a:t>
            </a:r>
            <a:r>
              <a:rPr lang="en-US" dirty="0" err="1"/>
              <a:t>r.v.s</a:t>
            </a:r>
            <a:endParaRPr lang="en-US" dirty="0"/>
          </a:p>
        </p:txBody>
      </p:sp>
      <p:pic>
        <p:nvPicPr>
          <p:cNvPr id="11" name="Google Shape;294;p39">
            <a:extLst>
              <a:ext uri="{FF2B5EF4-FFF2-40B4-BE49-F238E27FC236}">
                <a16:creationId xmlns:a16="http://schemas.microsoft.com/office/drawing/2014/main" id="{09D9A26F-5352-4E74-8F4B-0FB6ABBCBEF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50343" t="49728"/>
          <a:stretch/>
        </p:blipFill>
        <p:spPr>
          <a:xfrm>
            <a:off x="7435153" y="3406776"/>
            <a:ext cx="3243386" cy="294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94;p39">
            <a:extLst>
              <a:ext uri="{FF2B5EF4-FFF2-40B4-BE49-F238E27FC236}">
                <a16:creationId xmlns:a16="http://schemas.microsoft.com/office/drawing/2014/main" id="{030CF34C-FFF8-428C-9D37-C619DE3E68D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48808" r="51568"/>
          <a:stretch/>
        </p:blipFill>
        <p:spPr>
          <a:xfrm>
            <a:off x="4103076" y="3406776"/>
            <a:ext cx="3243385" cy="2929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94;p39">
            <a:extLst>
              <a:ext uri="{FF2B5EF4-FFF2-40B4-BE49-F238E27FC236}">
                <a16:creationId xmlns:a16="http://schemas.microsoft.com/office/drawing/2014/main" id="{1CF094AB-F250-4272-B3E0-139DC6260FB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9770" t="995" r="-113" b="50929"/>
          <a:stretch/>
        </p:blipFill>
        <p:spPr>
          <a:xfrm>
            <a:off x="7435153" y="323849"/>
            <a:ext cx="3243386" cy="2849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94;p39">
            <a:extLst>
              <a:ext uri="{FF2B5EF4-FFF2-40B4-BE49-F238E27FC236}">
                <a16:creationId xmlns:a16="http://schemas.microsoft.com/office/drawing/2014/main" id="{FEC8112B-E67E-402A-8956-668B5FE8C7F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1440" r="51598" b="50256"/>
          <a:stretch/>
        </p:blipFill>
        <p:spPr>
          <a:xfrm>
            <a:off x="4103077" y="359507"/>
            <a:ext cx="3243385" cy="2844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560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62552-03E5-B845-AEAC-A704254C6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Suppose that what we see in nature results from combining (summing) many independent random observations…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A2505D-8B5D-1140-8906-582FDF7C7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83802"/>
            <a:ext cx="5342792" cy="46725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4A4E6A-5A49-8745-90BE-60D16F2469F2}"/>
              </a:ext>
            </a:extLst>
          </p:cNvPr>
          <p:cNvSpPr txBox="1"/>
          <p:nvPr/>
        </p:nvSpPr>
        <p:spPr>
          <a:xfrm>
            <a:off x="6293338" y="1683802"/>
            <a:ext cx="4888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Candara" panose="020E0502030303020204" pitchFamily="34" charset="0"/>
                <a:ea typeface="Helvetica" charset="0"/>
                <a:cs typeface="Helvetica" charset="0"/>
              </a:rPr>
              <a:t>Then distribution might look normal.</a:t>
            </a:r>
          </a:p>
          <a:p>
            <a:pPr algn="l"/>
            <a:r>
              <a:rPr lang="en-US" sz="2400" dirty="0">
                <a:latin typeface="Candara" panose="020E0502030303020204" pitchFamily="34" charset="0"/>
                <a:ea typeface="Helvetica" charset="0"/>
                <a:cs typeface="Helvetica" charset="0"/>
              </a:rPr>
              <a:t>e.g. </a:t>
            </a:r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Height distribution resembles Gaussian.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59DD779-03B1-874F-857A-38EE42227DD9}"/>
                  </a:ext>
                </a:extLst>
              </p:cNvPr>
              <p:cNvSpPr txBox="1"/>
              <p:nvPr/>
            </p:nvSpPr>
            <p:spPr>
              <a:xfrm>
                <a:off x="6293338" y="3740301"/>
                <a:ext cx="4888523" cy="1990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R.A.Fisher (1918) observed that the height is likely the outcome of the sum of many independent random parameters, i.e., can written as</a:t>
                </a:r>
              </a:p>
              <a:p>
                <a:pPr algn="ctr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𝑋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=</m:t>
                            </m:r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+⋯+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59DD779-03B1-874F-857A-38EE42227D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338" y="3740301"/>
                <a:ext cx="4888523" cy="1990610"/>
              </a:xfrm>
              <a:prstGeom prst="rect">
                <a:avLst/>
              </a:prstGeom>
              <a:blipFill>
                <a:blip r:embed="rId3"/>
                <a:stretch>
                  <a:fillRect l="-1813" t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845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93E33-83BD-5C41-92C8-011F2A1C4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Sums of </a:t>
            </a:r>
            <a:r>
              <a:rPr lang="en-US" dirty="0" err="1"/>
              <a:t>i.i.d.</a:t>
            </a:r>
            <a:r>
              <a:rPr lang="en-US" dirty="0"/>
              <a:t> RVs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6460DC-D984-CC43-A8B0-D0118270935A}"/>
                  </a:ext>
                </a:extLst>
              </p:cNvPr>
              <p:cNvSpPr txBox="1"/>
              <p:nvPr/>
            </p:nvSpPr>
            <p:spPr>
              <a:xfrm>
                <a:off x="360217" y="1509269"/>
                <a:ext cx="108126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:r>
                  <a:rPr lang="en-US" sz="2800" b="0" dirty="0" err="1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i.i.d</a:t>
                </a:r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. with expectation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𝜇</m:t>
                    </m:r>
                  </m:oMath>
                </a14:m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𝜎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6460DC-D984-CC43-A8B0-D01182709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17" y="1509269"/>
                <a:ext cx="10812651" cy="523220"/>
              </a:xfrm>
              <a:prstGeom prst="rect">
                <a:avLst/>
              </a:prstGeom>
              <a:blipFill>
                <a:blip r:embed="rId2"/>
                <a:stretch>
                  <a:fillRect l="-352" t="-14634" b="-3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DD99ADA-8009-284A-ADA1-F6F695D09635}"/>
              </a:ext>
            </a:extLst>
          </p:cNvPr>
          <p:cNvSpPr txBox="1"/>
          <p:nvPr/>
        </p:nvSpPr>
        <p:spPr>
          <a:xfrm>
            <a:off x="6861735" y="530267"/>
            <a:ext cx="6096000" cy="769441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000" b="0" dirty="0" err="1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i.i.</a:t>
            </a:r>
            <a:r>
              <a:rPr lang="en-US" sz="2000" dirty="0" err="1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d.</a:t>
            </a:r>
            <a:r>
              <a:rPr lang="en-US" sz="2000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 </a:t>
            </a:r>
            <a:r>
              <a:rPr lang="en-US" sz="2000" dirty="0">
                <a:latin typeface="Candara" panose="020E0502030303020204" pitchFamily="34" charset="0"/>
                <a:ea typeface="Helvetica" charset="0"/>
                <a:cs typeface="Helvetica" charset="0"/>
              </a:rPr>
              <a:t>= </a:t>
            </a:r>
            <a:r>
              <a:rPr lang="en-US" sz="2000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i</a:t>
            </a:r>
            <a:r>
              <a:rPr lang="en-US" sz="2000" dirty="0">
                <a:latin typeface="Candara" panose="020E0502030303020204" pitchFamily="34" charset="0"/>
                <a:ea typeface="Helvetica" charset="0"/>
                <a:cs typeface="Helvetica" charset="0"/>
              </a:rPr>
              <a:t>ndependent and </a:t>
            </a:r>
            <a:r>
              <a:rPr lang="en-US" sz="2000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i</a:t>
            </a:r>
            <a:r>
              <a:rPr lang="en-US" sz="2000" dirty="0">
                <a:latin typeface="Candara" panose="020E0502030303020204" pitchFamily="34" charset="0"/>
                <a:ea typeface="Helvetica" charset="0"/>
                <a:cs typeface="Helvetica" charset="0"/>
              </a:rPr>
              <a:t>dentically </a:t>
            </a:r>
            <a:r>
              <a:rPr lang="en-US" sz="2000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d</a:t>
            </a:r>
            <a:r>
              <a:rPr lang="en-US" sz="2000" dirty="0">
                <a:latin typeface="Candara" panose="020E0502030303020204" pitchFamily="34" charset="0"/>
                <a:ea typeface="Helvetica" charset="0"/>
                <a:cs typeface="Helvetica" charset="0"/>
              </a:rPr>
              <a:t>istributed</a:t>
            </a:r>
            <a:endParaRPr lang="en-US" sz="2000" b="0" dirty="0">
              <a:latin typeface="Candara" panose="020E0502030303020204" pitchFamily="34" charset="0"/>
              <a:ea typeface="Helvetica" charset="0"/>
              <a:cs typeface="Helvetica" charset="0"/>
            </a:endParaRPr>
          </a:p>
          <a:p>
            <a:pPr algn="l"/>
            <a:endParaRPr lang="en-US" sz="2400" b="0" dirty="0">
              <a:latin typeface="Candara" panose="020E0502030303020204" pitchFamily="34" charset="0"/>
              <a:ea typeface="Helvetica" charset="0"/>
              <a:cs typeface="Helvetica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BB2B3F-819F-6241-B1AC-69B0DE637D5C}"/>
              </a:ext>
            </a:extLst>
          </p:cNvPr>
          <p:cNvSpPr txBox="1"/>
          <p:nvPr/>
        </p:nvSpPr>
        <p:spPr>
          <a:xfrm>
            <a:off x="371956" y="2371306"/>
            <a:ext cx="10812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Define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E9A5EE9-BAEC-774C-866B-C515BA02D94D}"/>
                  </a:ext>
                </a:extLst>
              </p:cNvPr>
              <p:cNvSpPr/>
              <p:nvPr/>
            </p:nvSpPr>
            <p:spPr>
              <a:xfrm>
                <a:off x="-2075050" y="2326022"/>
                <a:ext cx="1081265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+⋯+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E9A5EE9-BAEC-774C-866B-C515BA02D9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75050" y="2326022"/>
                <a:ext cx="10812650" cy="523220"/>
              </a:xfrm>
              <a:prstGeom prst="rect">
                <a:avLst/>
              </a:prstGeom>
              <a:blipFill>
                <a:blip r:embed="rId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EB6E002A-B8F6-CDF6-3ED9-CDDAC86093A9}"/>
              </a:ext>
            </a:extLst>
          </p:cNvPr>
          <p:cNvGrpSpPr/>
          <p:nvPr/>
        </p:nvGrpSpPr>
        <p:grpSpPr>
          <a:xfrm>
            <a:off x="371956" y="3295638"/>
            <a:ext cx="6720843" cy="1250404"/>
            <a:chOff x="540101" y="3500162"/>
            <a:chExt cx="6720843" cy="12504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5EE72E8-AC6E-BF47-907C-98834AB6D020}"/>
                    </a:ext>
                  </a:extLst>
                </p:cNvPr>
                <p:cNvSpPr/>
                <p:nvPr/>
              </p:nvSpPr>
              <p:spPr>
                <a:xfrm>
                  <a:off x="540101" y="3501657"/>
                  <a:ext cx="147745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𝔼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]=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5EE72E8-AC6E-BF47-907C-98834AB6D0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101" y="3501657"/>
                  <a:ext cx="1477456" cy="523220"/>
                </a:xfrm>
                <a:prstGeom prst="rect">
                  <a:avLst/>
                </a:prstGeom>
                <a:blipFill>
                  <a:blip r:embed="rId4"/>
                  <a:stretch>
                    <a:fillRect b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FD26798E-AE5A-9949-9E9D-D980F4B1BF53}"/>
                    </a:ext>
                  </a:extLst>
                </p:cNvPr>
                <p:cNvSpPr/>
                <p:nvPr/>
              </p:nvSpPr>
              <p:spPr>
                <a:xfrm>
                  <a:off x="540101" y="4199773"/>
                  <a:ext cx="179818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V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ar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)=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FD26798E-AE5A-9949-9E9D-D980F4B1BF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101" y="4199773"/>
                  <a:ext cx="1798185" cy="523220"/>
                </a:xfrm>
                <a:prstGeom prst="rect">
                  <a:avLst/>
                </a:prstGeom>
                <a:blipFill>
                  <a:blip r:embed="rId5"/>
                  <a:stretch>
                    <a:fillRect b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0BC727E2-0D7E-704B-9EA3-036069C3B0E5}"/>
                    </a:ext>
                  </a:extLst>
                </p:cNvPr>
                <p:cNvSpPr/>
                <p:nvPr/>
              </p:nvSpPr>
              <p:spPr>
                <a:xfrm>
                  <a:off x="1989659" y="3501657"/>
                  <a:ext cx="314560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𝔼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]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+⋯+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𝔼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]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0BC727E2-0D7E-704B-9EA3-036069C3B0E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9659" y="3501657"/>
                  <a:ext cx="3145605" cy="523220"/>
                </a:xfrm>
                <a:prstGeom prst="rect">
                  <a:avLst/>
                </a:prstGeom>
                <a:blipFill>
                  <a:blip r:embed="rId6"/>
                  <a:stretch>
                    <a:fillRect r="-806" b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50E63E43-687A-484E-89A8-EECB3362EA1D}"/>
                    </a:ext>
                  </a:extLst>
                </p:cNvPr>
                <p:cNvSpPr/>
                <p:nvPr/>
              </p:nvSpPr>
              <p:spPr>
                <a:xfrm>
                  <a:off x="5086394" y="3500162"/>
                  <a:ext cx="104746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𝜇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50E63E43-687A-484E-89A8-EECB3362EA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6394" y="3500162"/>
                  <a:ext cx="1047466" cy="523220"/>
                </a:xfrm>
                <a:prstGeom prst="rect">
                  <a:avLst/>
                </a:prstGeom>
                <a:blipFill>
                  <a:blip r:embed="rId7"/>
                  <a:stretch>
                    <a:fillRect b="-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A8D46BF-7B48-A449-9C6F-B58B877B4965}"/>
                    </a:ext>
                  </a:extLst>
                </p:cNvPr>
                <p:cNvSpPr/>
                <p:nvPr/>
              </p:nvSpPr>
              <p:spPr>
                <a:xfrm>
                  <a:off x="2242548" y="4227346"/>
                  <a:ext cx="382181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Var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+⋯+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Var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A8D46BF-7B48-A449-9C6F-B58B877B49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2548" y="4227346"/>
                  <a:ext cx="3821815" cy="523220"/>
                </a:xfrm>
                <a:prstGeom prst="rect">
                  <a:avLst/>
                </a:prstGeom>
                <a:blipFill>
                  <a:blip r:embed="rId8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FCBF9C5E-20F6-0A4C-ACC7-71AFC3AC03A5}"/>
                    </a:ext>
                  </a:extLst>
                </p:cNvPr>
                <p:cNvSpPr/>
                <p:nvPr/>
              </p:nvSpPr>
              <p:spPr>
                <a:xfrm>
                  <a:off x="6015923" y="4210809"/>
                  <a:ext cx="124502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𝑛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FCBF9C5E-20F6-0A4C-ACC7-71AFC3AC03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5923" y="4210809"/>
                  <a:ext cx="1245021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75D763C-4569-F647-C3AD-CC5059D54E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9333" y="5269873"/>
                <a:ext cx="11783962" cy="1588127"/>
              </a:xfrm>
              <a:ln>
                <a:solidFill>
                  <a:srgbClr val="036A18"/>
                </a:solidFill>
                <a:prstDash val="dash"/>
              </a:ln>
            </p:spPr>
            <p:txBody>
              <a:bodyPr wrap="square" lIns="182880" tIns="182880" rIns="182880" bIns="182880">
                <a:spAutoFit/>
              </a:bodyPr>
              <a:lstStyle/>
              <a:p>
                <a:pPr marL="0" indent="0">
                  <a:buNone/>
                </a:pPr>
                <a:r>
                  <a:rPr lang="en-US" sz="3600" b="1" dirty="0">
                    <a:solidFill>
                      <a:srgbClr val="036A18"/>
                    </a:solidFill>
                  </a:rPr>
                  <a:t>Empirical observation:</a:t>
                </a:r>
              </a:p>
              <a:p>
                <a:pPr marL="0" indent="0">
                  <a:buNone/>
                </a:pPr>
                <a:r>
                  <a:rPr lang="en-US" sz="3600" b="1" dirty="0">
                    <a:solidFill>
                      <a:srgbClr val="036A18"/>
                    </a:solidFill>
                  </a:rPr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𝑆</m:t>
                        </m:r>
                      </m:e>
                      <m:sub>
                        <m:r>
                          <a:rPr lang="en-US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0070C0"/>
                    </a:solidFill>
                  </a:rPr>
                  <a:t>  </a:t>
                </a:r>
                <a:r>
                  <a:rPr lang="en-US" sz="3600" dirty="0">
                    <a:cs typeface="Helvetica" charset="0"/>
                  </a:rPr>
                  <a:t>looks like a normal RV </a:t>
                </a:r>
                <a:r>
                  <a:rPr lang="en-US" sz="3600" dirty="0">
                    <a:ea typeface="Helvetica" charset="0"/>
                    <a:cs typeface="Helvetica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𝑛</m:t>
                    </m:r>
                    <m:r>
                      <a:rPr lang="en-US" sz="3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 </m:t>
                    </m:r>
                  </m:oMath>
                </a14:m>
                <a:r>
                  <a:rPr lang="en-US" sz="3600" dirty="0">
                    <a:ea typeface="Helvetica" charset="0"/>
                    <a:cs typeface="Helvetica" charset="0"/>
                  </a:rPr>
                  <a:t>grows, but… </a:t>
                </a:r>
                <a:endParaRPr lang="en-US" sz="36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75D763C-4569-F647-C3AD-CC5059D54E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9333" y="5269873"/>
                <a:ext cx="11783962" cy="1588127"/>
              </a:xfrm>
              <a:blipFill>
                <a:blip r:embed="rId10"/>
                <a:stretch>
                  <a:fillRect l="-753" b="-4724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623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93E33-83BD-5C41-92C8-011F2A1C4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Limit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6460DC-D984-CC43-A8B0-D0118270935A}"/>
                  </a:ext>
                </a:extLst>
              </p:cNvPr>
              <p:cNvSpPr txBox="1"/>
              <p:nvPr/>
            </p:nvSpPr>
            <p:spPr>
              <a:xfrm>
                <a:off x="609599" y="1152940"/>
                <a:ext cx="112058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:r>
                  <a:rPr lang="en-US" sz="2800" b="0" dirty="0" err="1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i.i.d</a:t>
                </a:r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., each with expectation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𝜇</m:t>
                    </m:r>
                  </m:oMath>
                </a14:m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𝜎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6460DC-D984-CC43-A8B0-D01182709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1152940"/>
                <a:ext cx="11205883" cy="523220"/>
              </a:xfrm>
              <a:prstGeom prst="rect">
                <a:avLst/>
              </a:prstGeom>
              <a:blipFill>
                <a:blip r:embed="rId3"/>
                <a:stretch>
                  <a:fillRect l="-340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ABB2B3F-819F-6241-B1AC-69B0DE637D5C}"/>
                  </a:ext>
                </a:extLst>
              </p:cNvPr>
              <p:cNvSpPr txBox="1"/>
              <p:nvPr/>
            </p:nvSpPr>
            <p:spPr>
              <a:xfrm>
                <a:off x="594839" y="2072029"/>
                <a:ext cx="108126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𝑛</m:t>
                        </m:r>
                      </m:sub>
                    </m:sSub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+⋯+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and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ABB2B3F-819F-6241-B1AC-69B0DE637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39" y="2072029"/>
                <a:ext cx="10812651" cy="523220"/>
              </a:xfrm>
              <a:prstGeom prst="rect">
                <a:avLst/>
              </a:prstGeom>
              <a:blipFill>
                <a:blip r:embed="rId4"/>
                <a:stretch>
                  <a:fillRect l="-1174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E9A5EE9-BAEC-774C-866B-C515BA02D94D}"/>
                  </a:ext>
                </a:extLst>
              </p:cNvPr>
              <p:cNvSpPr/>
              <p:nvPr/>
            </p:nvSpPr>
            <p:spPr>
              <a:xfrm>
                <a:off x="3563887" y="2677376"/>
                <a:ext cx="10812650" cy="9794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𝑌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𝜇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E9A5EE9-BAEC-774C-866B-C515BA02D9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7" y="2677376"/>
                <a:ext cx="10812650" cy="979499"/>
              </a:xfrm>
              <a:prstGeom prst="rect">
                <a:avLst/>
              </a:prstGeom>
              <a:blipFill>
                <a:blip r:embed="rId5"/>
                <a:stretch>
                  <a:fillRect l="-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5EE72E8-AC6E-BF47-907C-98834AB6D020}"/>
                  </a:ext>
                </a:extLst>
              </p:cNvPr>
              <p:cNvSpPr/>
              <p:nvPr/>
            </p:nvSpPr>
            <p:spPr>
              <a:xfrm>
                <a:off x="594839" y="3947888"/>
                <a:ext cx="145995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𝔼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[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𝑌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]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5EE72E8-AC6E-BF47-907C-98834AB6D0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39" y="3947888"/>
                <a:ext cx="145995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D26798E-AE5A-9949-9E9D-D980F4B1BF53}"/>
                  </a:ext>
                </a:extLst>
              </p:cNvPr>
              <p:cNvSpPr/>
              <p:nvPr/>
            </p:nvSpPr>
            <p:spPr>
              <a:xfrm>
                <a:off x="594839" y="5191016"/>
                <a:ext cx="179818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V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ar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𝑌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)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D26798E-AE5A-9949-9E9D-D980F4B1BF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39" y="5191016"/>
                <a:ext cx="1798185" cy="523220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E61C2144-9C27-A12C-1CAC-75AEF47EFAD9}"/>
              </a:ext>
            </a:extLst>
          </p:cNvPr>
          <p:cNvGrpSpPr/>
          <p:nvPr/>
        </p:nvGrpSpPr>
        <p:grpSpPr>
          <a:xfrm>
            <a:off x="7467275" y="2190734"/>
            <a:ext cx="4732255" cy="963519"/>
            <a:chOff x="540101" y="3483826"/>
            <a:chExt cx="4732255" cy="9635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B59ECF56-24DA-C1FC-A2DF-895B960B4F0D}"/>
                    </a:ext>
                  </a:extLst>
                </p:cNvPr>
                <p:cNvSpPr/>
                <p:nvPr/>
              </p:nvSpPr>
              <p:spPr>
                <a:xfrm>
                  <a:off x="540101" y="3501657"/>
                  <a:ext cx="101572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𝔼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]=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B59ECF56-24DA-C1FC-A2DF-895B960B4F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101" y="3501657"/>
                  <a:ext cx="1015726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B39ABA4F-E61C-29FD-0FCB-DFFE9C397E4E}"/>
                    </a:ext>
                  </a:extLst>
                </p:cNvPr>
                <p:cNvSpPr/>
                <p:nvPr/>
              </p:nvSpPr>
              <p:spPr>
                <a:xfrm>
                  <a:off x="549605" y="4048331"/>
                  <a:ext cx="123373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V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ar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)=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B39ABA4F-E61C-29FD-0FCB-DFFE9C397E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605" y="4048331"/>
                  <a:ext cx="1233735" cy="369332"/>
                </a:xfrm>
                <a:prstGeom prst="rect">
                  <a:avLst/>
                </a:prstGeom>
                <a:blipFill>
                  <a:blip r:embed="rId14"/>
                  <a:stretch>
                    <a:fillRect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F0F5EF72-D01C-4979-7C85-84EA6F3C33E6}"/>
                    </a:ext>
                  </a:extLst>
                </p:cNvPr>
                <p:cNvSpPr/>
                <p:nvPr/>
              </p:nvSpPr>
              <p:spPr>
                <a:xfrm>
                  <a:off x="1439193" y="3501657"/>
                  <a:ext cx="209025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𝔼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]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+⋯+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𝔼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]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F0F5EF72-D01C-4979-7C85-84EA6F3C33E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9193" y="3501657"/>
                  <a:ext cx="2090252" cy="369332"/>
                </a:xfrm>
                <a:prstGeom prst="rect">
                  <a:avLst/>
                </a:prstGeom>
                <a:blipFill>
                  <a:blip r:embed="rId15"/>
                  <a:stretch>
                    <a:fillRect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96FCC002-12DE-5DFA-939D-C2D46293E6C6}"/>
                    </a:ext>
                  </a:extLst>
                </p:cNvPr>
                <p:cNvSpPr/>
                <p:nvPr/>
              </p:nvSpPr>
              <p:spPr>
                <a:xfrm>
                  <a:off x="3529445" y="3483826"/>
                  <a:ext cx="74071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𝜇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96FCC002-12DE-5DFA-939D-C2D46293E6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9445" y="3483826"/>
                  <a:ext cx="740716" cy="369332"/>
                </a:xfrm>
                <a:prstGeom prst="rect">
                  <a:avLst/>
                </a:prstGeom>
                <a:blipFill>
                  <a:blip r:embed="rId16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D8B09A43-7FEB-51C1-4E6C-1BD3C9BC0F90}"/>
                    </a:ext>
                  </a:extLst>
                </p:cNvPr>
                <p:cNvSpPr/>
                <p:nvPr/>
              </p:nvSpPr>
              <p:spPr>
                <a:xfrm>
                  <a:off x="1621164" y="4047235"/>
                  <a:ext cx="2783839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Var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+⋯+</m:t>
                        </m:r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Var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D8B09A43-7FEB-51C1-4E6C-1BD3C9BC0F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1164" y="4047235"/>
                  <a:ext cx="2783839" cy="40011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7D9B6C68-4624-7E5A-9284-4EBB64BE8A28}"/>
                    </a:ext>
                  </a:extLst>
                </p:cNvPr>
                <p:cNvSpPr/>
                <p:nvPr/>
              </p:nvSpPr>
              <p:spPr>
                <a:xfrm>
                  <a:off x="4405003" y="4062624"/>
                  <a:ext cx="86735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𝑛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7D9B6C68-4624-7E5A-9284-4EBB64BE8A2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5003" y="4062624"/>
                  <a:ext cx="867353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9760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B1B86-DDF9-BA5E-A3A2-35B04C37F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B01BA-E0D1-590B-E4BC-7D91B2B68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Limit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3949262-262C-31B0-4FD1-BBE2CB4723DF}"/>
                  </a:ext>
                </a:extLst>
              </p:cNvPr>
              <p:cNvSpPr txBox="1"/>
              <p:nvPr/>
            </p:nvSpPr>
            <p:spPr>
              <a:xfrm>
                <a:off x="609599" y="1152940"/>
                <a:ext cx="112058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:r>
                  <a:rPr lang="en-US" sz="2800" b="0" dirty="0" err="1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i.i.d</a:t>
                </a:r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., each with expectation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𝜇</m:t>
                    </m:r>
                  </m:oMath>
                </a14:m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𝜎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6460DC-D984-CC43-A8B0-D01182709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1152940"/>
                <a:ext cx="11205883" cy="523220"/>
              </a:xfrm>
              <a:prstGeom prst="rect">
                <a:avLst/>
              </a:prstGeom>
              <a:blipFill>
                <a:blip r:embed="rId3"/>
                <a:stretch>
                  <a:fillRect l="-340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D44E11C-4F2D-0723-4D8F-ED9337B5B849}"/>
                  </a:ext>
                </a:extLst>
              </p:cNvPr>
              <p:cNvSpPr txBox="1"/>
              <p:nvPr/>
            </p:nvSpPr>
            <p:spPr>
              <a:xfrm>
                <a:off x="594839" y="2072029"/>
                <a:ext cx="108126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𝑛</m:t>
                        </m:r>
                      </m:sub>
                    </m:sSub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+⋯+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and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ABB2B3F-819F-6241-B1AC-69B0DE637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39" y="2072029"/>
                <a:ext cx="10812651" cy="523220"/>
              </a:xfrm>
              <a:prstGeom prst="rect">
                <a:avLst/>
              </a:prstGeom>
              <a:blipFill>
                <a:blip r:embed="rId4"/>
                <a:stretch>
                  <a:fillRect l="-1174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1397F11-96CC-77B1-2ABA-2AAA8975DEBD}"/>
                  </a:ext>
                </a:extLst>
              </p:cNvPr>
              <p:cNvSpPr/>
              <p:nvPr/>
            </p:nvSpPr>
            <p:spPr>
              <a:xfrm>
                <a:off x="3563887" y="2677376"/>
                <a:ext cx="10812650" cy="9794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𝑌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𝜇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E9A5EE9-BAEC-774C-866B-C515BA02D9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7" y="2677376"/>
                <a:ext cx="10812650" cy="979499"/>
              </a:xfrm>
              <a:prstGeom prst="rect">
                <a:avLst/>
              </a:prstGeom>
              <a:blipFill>
                <a:blip r:embed="rId5"/>
                <a:stretch>
                  <a:fillRect l="-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8543412-70C6-34C0-1138-8CA8E43445AF}"/>
                  </a:ext>
                </a:extLst>
              </p:cNvPr>
              <p:cNvSpPr/>
              <p:nvPr/>
            </p:nvSpPr>
            <p:spPr>
              <a:xfrm>
                <a:off x="594839" y="3947888"/>
                <a:ext cx="145995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𝔼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[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𝑌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]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5EE72E8-AC6E-BF47-907C-98834AB6D0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39" y="3947888"/>
                <a:ext cx="145995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40A96C9-A43B-BB69-37F8-3CEA3A4E606C}"/>
                  </a:ext>
                </a:extLst>
              </p:cNvPr>
              <p:cNvSpPr/>
              <p:nvPr/>
            </p:nvSpPr>
            <p:spPr>
              <a:xfrm>
                <a:off x="594839" y="5191016"/>
                <a:ext cx="179818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V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ar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𝑌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)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D26798E-AE5A-9949-9E9D-D980F4B1BF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39" y="5191016"/>
                <a:ext cx="1798185" cy="523220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0F75891-B880-4FB4-2AFD-7554406BA5DB}"/>
                  </a:ext>
                </a:extLst>
              </p:cNvPr>
              <p:cNvSpPr/>
              <p:nvPr/>
            </p:nvSpPr>
            <p:spPr>
              <a:xfrm>
                <a:off x="2102752" y="3758605"/>
                <a:ext cx="2976199" cy="9823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𝔼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]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𝑛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𝜇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BC727E2-0D7E-704B-9EA3-036069C3B0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752" y="3758605"/>
                <a:ext cx="2976199" cy="9823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A41D4E7-F515-5ED8-1391-9A6586C5B1FE}"/>
                  </a:ext>
                </a:extLst>
              </p:cNvPr>
              <p:cNvSpPr/>
              <p:nvPr/>
            </p:nvSpPr>
            <p:spPr>
              <a:xfrm>
                <a:off x="4845105" y="3792560"/>
                <a:ext cx="3579698" cy="9823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𝑛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𝜇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𝑛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𝜇</m:t>
                          </m:r>
                        </m:e>
                      </m:d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r>
                        <a:rPr lang="en-US" sz="2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0E63E43-687A-484E-89A8-EECB3362EA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105" y="3792560"/>
                <a:ext cx="3579698" cy="9823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C2A7874-333A-7A47-80BF-EF1206811C8F}"/>
                  </a:ext>
                </a:extLst>
              </p:cNvPr>
              <p:cNvSpPr/>
              <p:nvPr/>
            </p:nvSpPr>
            <p:spPr>
              <a:xfrm>
                <a:off x="2271389" y="5001733"/>
                <a:ext cx="3282502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𝑛</m:t>
                          </m:r>
                        </m:den>
                      </m:f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Var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𝑛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𝜇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A8D46BF-7B48-A449-9C6F-B58B877B49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389" y="5001733"/>
                <a:ext cx="3282502" cy="901785"/>
              </a:xfrm>
              <a:prstGeom prst="rect">
                <a:avLst/>
              </a:prstGeom>
              <a:blipFill>
                <a:blip r:embed="rId10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9354485-33B3-C17A-C863-66731962FB2C}"/>
                  </a:ext>
                </a:extLst>
              </p:cNvPr>
              <p:cNvSpPr/>
              <p:nvPr/>
            </p:nvSpPr>
            <p:spPr>
              <a:xfrm>
                <a:off x="5390514" y="4978339"/>
                <a:ext cx="1815690" cy="9130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Var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B9EB4F6-5333-4647-9E70-76FE419C6A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514" y="4978339"/>
                <a:ext cx="1815690" cy="913007"/>
              </a:xfrm>
              <a:prstGeom prst="rect">
                <a:avLst/>
              </a:prstGeom>
              <a:blipFill>
                <a:blip r:embed="rId11"/>
                <a:stretch>
                  <a:fillRect r="-1389"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6ABAA39-8698-1771-272B-0C5CA0424E3B}"/>
                  </a:ext>
                </a:extLst>
              </p:cNvPr>
              <p:cNvSpPr/>
              <p:nvPr/>
            </p:nvSpPr>
            <p:spPr>
              <a:xfrm>
                <a:off x="7059176" y="4919725"/>
                <a:ext cx="1911036" cy="9569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𝑛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CBF9C5E-20F6-0A4C-ACC7-71AFC3AC03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9176" y="4919725"/>
                <a:ext cx="1911036" cy="956929"/>
              </a:xfrm>
              <a:prstGeom prst="rect">
                <a:avLst/>
              </a:prstGeom>
              <a:blipFill>
                <a:blip r:embed="rId12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8445073A-93D9-BF68-814C-9DF1ED266625}"/>
              </a:ext>
            </a:extLst>
          </p:cNvPr>
          <p:cNvGrpSpPr/>
          <p:nvPr/>
        </p:nvGrpSpPr>
        <p:grpSpPr>
          <a:xfrm>
            <a:off x="7467275" y="2190734"/>
            <a:ext cx="4732255" cy="963519"/>
            <a:chOff x="540101" y="3483826"/>
            <a:chExt cx="4732255" cy="9635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C7F286D-2686-72E5-A8EB-E751BB2728CA}"/>
                    </a:ext>
                  </a:extLst>
                </p:cNvPr>
                <p:cNvSpPr/>
                <p:nvPr/>
              </p:nvSpPr>
              <p:spPr>
                <a:xfrm>
                  <a:off x="540101" y="3501657"/>
                  <a:ext cx="101572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𝔼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]=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B59ECF56-24DA-C1FC-A2DF-895B960B4F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101" y="3501657"/>
                  <a:ext cx="1015726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CD638E73-DFC5-2C10-0259-3199430D3AE2}"/>
                    </a:ext>
                  </a:extLst>
                </p:cNvPr>
                <p:cNvSpPr/>
                <p:nvPr/>
              </p:nvSpPr>
              <p:spPr>
                <a:xfrm>
                  <a:off x="549605" y="4048331"/>
                  <a:ext cx="123373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V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ar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)=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B39ABA4F-E61C-29FD-0FCB-DFFE9C397E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605" y="4048331"/>
                  <a:ext cx="1233735" cy="369332"/>
                </a:xfrm>
                <a:prstGeom prst="rect">
                  <a:avLst/>
                </a:prstGeom>
                <a:blipFill>
                  <a:blip r:embed="rId14"/>
                  <a:stretch>
                    <a:fillRect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50DA332E-DBAE-FEC7-64AC-CE1EA5620AD6}"/>
                    </a:ext>
                  </a:extLst>
                </p:cNvPr>
                <p:cNvSpPr/>
                <p:nvPr/>
              </p:nvSpPr>
              <p:spPr>
                <a:xfrm>
                  <a:off x="1439193" y="3501657"/>
                  <a:ext cx="209025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𝔼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]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+⋯+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𝔼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]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F0F5EF72-D01C-4979-7C85-84EA6F3C33E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9193" y="3501657"/>
                  <a:ext cx="2090252" cy="369332"/>
                </a:xfrm>
                <a:prstGeom prst="rect">
                  <a:avLst/>
                </a:prstGeom>
                <a:blipFill>
                  <a:blip r:embed="rId15"/>
                  <a:stretch>
                    <a:fillRect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50853EAB-7DBB-247C-78A4-1485B57DD8AE}"/>
                    </a:ext>
                  </a:extLst>
                </p:cNvPr>
                <p:cNvSpPr/>
                <p:nvPr/>
              </p:nvSpPr>
              <p:spPr>
                <a:xfrm>
                  <a:off x="3529445" y="3483826"/>
                  <a:ext cx="74071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𝜇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96FCC002-12DE-5DFA-939D-C2D46293E6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9445" y="3483826"/>
                  <a:ext cx="740716" cy="369332"/>
                </a:xfrm>
                <a:prstGeom prst="rect">
                  <a:avLst/>
                </a:prstGeom>
                <a:blipFill>
                  <a:blip r:embed="rId16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0F9DE3C6-C60C-D53C-55C8-28C8BAF06584}"/>
                    </a:ext>
                  </a:extLst>
                </p:cNvPr>
                <p:cNvSpPr/>
                <p:nvPr/>
              </p:nvSpPr>
              <p:spPr>
                <a:xfrm>
                  <a:off x="1621164" y="4047235"/>
                  <a:ext cx="2783839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Var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+⋯+</m:t>
                        </m:r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Var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D8B09A43-7FEB-51C1-4E6C-1BD3C9BC0F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1164" y="4047235"/>
                  <a:ext cx="2783839" cy="40011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95EB12AA-57A6-AD19-D03F-2FA71CC550E3}"/>
                    </a:ext>
                  </a:extLst>
                </p:cNvPr>
                <p:cNvSpPr/>
                <p:nvPr/>
              </p:nvSpPr>
              <p:spPr>
                <a:xfrm>
                  <a:off x="4405003" y="4062624"/>
                  <a:ext cx="86735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𝑛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7D9B6C68-4624-7E5A-9284-4EBB64BE8A2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5003" y="4062624"/>
                  <a:ext cx="867353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4855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93E33-83BD-5C41-92C8-011F2A1C4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Central Limit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6460DC-D984-CC43-A8B0-D0118270935A}"/>
                  </a:ext>
                </a:extLst>
              </p:cNvPr>
              <p:cNvSpPr txBox="1"/>
              <p:nvPr/>
            </p:nvSpPr>
            <p:spPr>
              <a:xfrm>
                <a:off x="609600" y="1515150"/>
                <a:ext cx="112058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:r>
                  <a:rPr lang="en-US" sz="2800" b="0" dirty="0" err="1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i.i.d</a:t>
                </a:r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., each with expectation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𝜇</m:t>
                    </m:r>
                  </m:oMath>
                </a14:m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𝜎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6460DC-D984-CC43-A8B0-D01182709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515150"/>
                <a:ext cx="11205883" cy="523220"/>
              </a:xfrm>
              <a:prstGeom prst="rect">
                <a:avLst/>
              </a:prstGeom>
              <a:blipFill>
                <a:blip r:embed="rId3"/>
                <a:stretch>
                  <a:fillRect l="-340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ABB2B3F-819F-6241-B1AC-69B0DE637D5C}"/>
                  </a:ext>
                </a:extLst>
              </p:cNvPr>
              <p:cNvSpPr txBox="1"/>
              <p:nvPr/>
            </p:nvSpPr>
            <p:spPr>
              <a:xfrm>
                <a:off x="806214" y="2640837"/>
                <a:ext cx="10812651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𝑛</m:t>
                        </m:r>
                      </m:sub>
                    </m:sSub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+⋯+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, </a:t>
                </a:r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ABB2B3F-819F-6241-B1AC-69B0DE637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214" y="2640837"/>
                <a:ext cx="10812651" cy="1384995"/>
              </a:xfrm>
              <a:prstGeom prst="rect">
                <a:avLst/>
              </a:prstGeom>
              <a:blipFill>
                <a:blip r:embed="rId4"/>
                <a:stretch>
                  <a:fillRect l="-1174" t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E9A5EE9-BAEC-774C-866B-C515BA02D94D}"/>
                  </a:ext>
                </a:extLst>
              </p:cNvPr>
              <p:cNvSpPr/>
              <p:nvPr/>
            </p:nvSpPr>
            <p:spPr>
              <a:xfrm>
                <a:off x="3033329" y="2333639"/>
                <a:ext cx="10812650" cy="9794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𝑌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𝜇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E9A5EE9-BAEC-774C-866B-C515BA02D9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329" y="2333639"/>
                <a:ext cx="10812650" cy="9794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4BA9687-20D6-0779-B3A0-20DF31449DB6}"/>
                  </a:ext>
                </a:extLst>
              </p:cNvPr>
              <p:cNvSpPr txBox="1"/>
              <p:nvPr/>
            </p:nvSpPr>
            <p:spPr>
              <a:xfrm>
                <a:off x="297419" y="4277815"/>
                <a:ext cx="11597162" cy="1921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Then distribution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𝑌</m:t>
                        </m:r>
                      </m:e>
                      <m:sub>
                        <m:r>
                          <a:rPr lang="en-US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𝑛</m:t>
                        </m:r>
                      </m:sub>
                    </m:sSub>
                    <m:r>
                      <a:rPr lang="en-US" sz="3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−</m:t>
                        </m:r>
                        <m:r>
                          <a:rPr lang="en-US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𝑛</m:t>
                        </m:r>
                        <m:r>
                          <a:rPr lang="en-US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𝜇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𝜎</m:t>
                        </m:r>
                        <m:rad>
                          <m:radPr>
                            <m:degHide m:val="on"/>
                            <m:ctrlPr>
                              <a:rPr lang="en-US" sz="3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6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   converges to that of a normal distribution with mean 0 and variance 1 as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𝑛</m:t>
                    </m:r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→∞</m:t>
                    </m:r>
                  </m:oMath>
                </a14:m>
                <a:r>
                  <a:rPr lang="en-US" sz="3600" b="0" dirty="0">
                    <a:solidFill>
                      <a:srgbClr val="0070C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.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4BA9687-20D6-0779-B3A0-20DF31449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19" y="4277815"/>
                <a:ext cx="11597162" cy="1921873"/>
              </a:xfrm>
              <a:prstGeom prst="rect">
                <a:avLst/>
              </a:prstGeom>
              <a:blipFill>
                <a:blip r:embed="rId6"/>
                <a:stretch>
                  <a:fillRect l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46560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93E33-83BD-5C41-92C8-011F2A1C4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Limit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1B863BD-431C-534D-AFD4-D08B59E45A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8807"/>
                <a:ext cx="10972800" cy="2627642"/>
              </a:xfrm>
              <a:ln>
                <a:solidFill>
                  <a:srgbClr val="036A18"/>
                </a:solidFill>
                <a:prstDash val="dash"/>
              </a:ln>
            </p:spPr>
            <p:txBody>
              <a:bodyPr lIns="182880" tIns="182880" rIns="182880" bIns="182880">
                <a:spAutoFit/>
              </a:bodyPr>
              <a:lstStyle/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036A18"/>
                    </a:solidFill>
                  </a:rPr>
                  <a:t>Theorem. (Central Limit Theorem) </a:t>
                </a:r>
                <a:r>
                  <a:rPr lang="en-US" sz="2800" dirty="0"/>
                  <a:t>The CDF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𝑌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converges to the CDF of the standard normal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𝒩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(0,1)</m:t>
                    </m:r>
                  </m:oMath>
                </a14:m>
                <a:r>
                  <a:rPr lang="en-US" sz="2800" dirty="0"/>
                  <a:t>, i.e.,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rad>
                            </m:den>
                          </m:f>
                          <m:nary>
                            <m:nary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1B863BD-431C-534D-AFD4-D08B59E45A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8807"/>
                <a:ext cx="10972800" cy="2627642"/>
              </a:xfrm>
              <a:blipFill>
                <a:blip r:embed="rId3"/>
                <a:stretch>
                  <a:fillRect l="-222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67C8715-D470-1941-83AE-5655B7DAB115}"/>
                  </a:ext>
                </a:extLst>
              </p:cNvPr>
              <p:cNvSpPr/>
              <p:nvPr/>
            </p:nvSpPr>
            <p:spPr>
              <a:xfrm>
                <a:off x="7206711" y="274639"/>
                <a:ext cx="4985289" cy="9794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𝑌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+⋯+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𝜇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67C8715-D470-1941-83AE-5655B7DAB1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6711" y="274639"/>
                <a:ext cx="4985289" cy="9794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22489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93E33-83BD-5C41-92C8-011F2A1C4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Limit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1B863BD-431C-534D-AFD4-D08B59E45A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8807"/>
                <a:ext cx="10972800" cy="2627642"/>
              </a:xfrm>
              <a:ln>
                <a:solidFill>
                  <a:srgbClr val="036A18"/>
                </a:solidFill>
                <a:prstDash val="dash"/>
              </a:ln>
            </p:spPr>
            <p:txBody>
              <a:bodyPr lIns="182880" tIns="182880" rIns="182880" bIns="182880">
                <a:spAutoFit/>
              </a:bodyPr>
              <a:lstStyle/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036A18"/>
                    </a:solidFill>
                  </a:rPr>
                  <a:t>Theorem. (Central Limit Theorem) </a:t>
                </a:r>
                <a:r>
                  <a:rPr lang="en-US" sz="2800" dirty="0"/>
                  <a:t>The CDF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𝑌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converges to the CDF of the standard normal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𝒩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(0,1)</m:t>
                    </m:r>
                  </m:oMath>
                </a14:m>
                <a:r>
                  <a:rPr lang="en-US" sz="2800" dirty="0"/>
                  <a:t>, i.e.,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rad>
                            </m:den>
                          </m:f>
                          <m:nary>
                            <m:nary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1B863BD-431C-534D-AFD4-D08B59E45A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8807"/>
                <a:ext cx="10972800" cy="2627642"/>
              </a:xfrm>
              <a:blipFill>
                <a:blip r:embed="rId3"/>
                <a:stretch>
                  <a:fillRect l="-222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67C8715-D470-1941-83AE-5655B7DAB115}"/>
                  </a:ext>
                </a:extLst>
              </p:cNvPr>
              <p:cNvSpPr/>
              <p:nvPr/>
            </p:nvSpPr>
            <p:spPr>
              <a:xfrm>
                <a:off x="7206711" y="274639"/>
                <a:ext cx="4985289" cy="9794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𝑌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+⋯+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𝜇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67C8715-D470-1941-83AE-5655B7DAB1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6711" y="274639"/>
                <a:ext cx="4985289" cy="9794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9598" y="4880901"/>
                <a:ext cx="10014859" cy="1766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Also stated as:</a:t>
                </a:r>
                <a:endParaRPr lang="en-US" sz="280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b="0" dirty="0">
                    <a:ea typeface="Helvetica" charset="0"/>
                    <a:cs typeface="Helvetica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→</m:t>
                        </m:r>
                      </m:e>
                    </m:func>
                  </m:oMath>
                </a14:m>
                <a:r>
                  <a:rPr lang="en-US" sz="2800" dirty="0">
                    <a:solidFill>
                      <a:srgbClr val="0070C0"/>
                    </a:solidFill>
                    <a:ea typeface="Helvetica" charset="0"/>
                    <a:cs typeface="Helvetica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𝒩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(0,1)</m:t>
                    </m:r>
                  </m:oMath>
                </a14:m>
                <a:endParaRPr lang="en-US" sz="28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</m:e>
                        </m:nary>
                      </m:e>
                    </m:func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𝒩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𝜇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,</m:t>
                        </m:r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𝜇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[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]</m:t>
                    </m:r>
                  </m:oMath>
                </a14:m>
                <a:r>
                  <a:rPr lang="en-US" sz="2800" b="0" dirty="0">
                    <a:solidFill>
                      <a:srgbClr val="0070C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𝜎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Var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8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8" y="4880901"/>
                <a:ext cx="10014859" cy="1766702"/>
              </a:xfrm>
              <a:prstGeom prst="rect">
                <a:avLst/>
              </a:prstGeom>
              <a:blipFill>
                <a:blip r:embed="rId5"/>
                <a:stretch>
                  <a:fillRect l="-1394" t="-3571" b="-5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9578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93E33-83BD-5C41-92C8-011F2A1C4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Summary </a:t>
            </a:r>
            <a:r>
              <a:rPr lang="en-US" dirty="0"/>
              <a:t>Central Limit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6460DC-D984-CC43-A8B0-D0118270935A}"/>
                  </a:ext>
                </a:extLst>
              </p:cNvPr>
              <p:cNvSpPr txBox="1"/>
              <p:nvPr/>
            </p:nvSpPr>
            <p:spPr>
              <a:xfrm>
                <a:off x="609599" y="1152940"/>
                <a:ext cx="112058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:r>
                  <a:rPr lang="en-US" sz="2800" b="0" dirty="0" err="1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i.i.d</a:t>
                </a:r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., each with expectation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𝜇</m:t>
                    </m:r>
                  </m:oMath>
                </a14:m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𝜎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6460DC-D984-CC43-A8B0-D01182709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1152940"/>
                <a:ext cx="11205883" cy="523220"/>
              </a:xfrm>
              <a:prstGeom prst="rect">
                <a:avLst/>
              </a:prstGeom>
              <a:blipFill>
                <a:blip r:embed="rId3"/>
                <a:stretch>
                  <a:fillRect l="-340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ABB2B3F-819F-6241-B1AC-69B0DE637D5C}"/>
                  </a:ext>
                </a:extLst>
              </p:cNvPr>
              <p:cNvSpPr txBox="1"/>
              <p:nvPr/>
            </p:nvSpPr>
            <p:spPr>
              <a:xfrm>
                <a:off x="594839" y="2072029"/>
                <a:ext cx="10812651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𝑺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𝒏</m:t>
                        </m:r>
                      </m:sub>
                    </m:sSub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+⋯+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𝑿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800" dirty="0"/>
                  <a:t> and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    </m:t>
                        </m:r>
                      </m:e>
                    </m:nary>
                  </m:oMath>
                </a14:m>
                <a:r>
                  <a:rPr lang="en-US" sz="2800" dirty="0"/>
                  <a:t>and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ABB2B3F-819F-6241-B1AC-69B0DE637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39" y="2072029"/>
                <a:ext cx="10812651" cy="714683"/>
              </a:xfrm>
              <a:prstGeom prst="rect">
                <a:avLst/>
              </a:prstGeom>
              <a:blipFill>
                <a:blip r:embed="rId4"/>
                <a:stretch>
                  <a:fillRect l="-1291" t="-80702" b="-128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E9A5EE9-BAEC-774C-866B-C515BA02D94D}"/>
                  </a:ext>
                </a:extLst>
              </p:cNvPr>
              <p:cNvSpPr/>
              <p:nvPr/>
            </p:nvSpPr>
            <p:spPr>
              <a:xfrm>
                <a:off x="4259177" y="1903013"/>
                <a:ext cx="10812650" cy="9794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8F21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8F21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𝒀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8F21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𝒏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008F21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008F21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008F21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008F21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008F21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𝒏</m:t>
                              </m:r>
                            </m:sub>
                          </m:sSub>
                          <m:r>
                            <a:rPr lang="en-US" sz="2800" b="1" i="1" smtClean="0">
                              <a:solidFill>
                                <a:srgbClr val="008F21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008F21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𝒏</m:t>
                          </m:r>
                          <m:r>
                            <a:rPr lang="en-US" sz="2800" b="1" i="1" smtClean="0">
                              <a:solidFill>
                                <a:srgbClr val="008F21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𝝁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8F21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𝝈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solidFill>
                                    <a:srgbClr val="008F2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solidFill>
                                    <a:srgbClr val="008F2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E9A5EE9-BAEC-774C-866B-C515BA02D9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177" y="1903013"/>
                <a:ext cx="10812650" cy="9794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CAF800B-3DF5-E74B-B555-8F2B6613C30C}"/>
              </a:ext>
            </a:extLst>
          </p:cNvPr>
          <p:cNvSpPr txBox="1"/>
          <p:nvPr/>
        </p:nvSpPr>
        <p:spPr>
          <a:xfrm>
            <a:off x="245533" y="3705801"/>
            <a:ext cx="1162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mean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6251E0-58B5-C910-3372-E485E28014D2}"/>
              </a:ext>
            </a:extLst>
          </p:cNvPr>
          <p:cNvSpPr txBox="1"/>
          <p:nvPr/>
        </p:nvSpPr>
        <p:spPr>
          <a:xfrm>
            <a:off x="245533" y="4758266"/>
            <a:ext cx="148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variance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6B4ACE-8BC5-D340-6480-C82803313E15}"/>
              </a:ext>
            </a:extLst>
          </p:cNvPr>
          <p:cNvSpPr txBox="1"/>
          <p:nvPr/>
        </p:nvSpPr>
        <p:spPr>
          <a:xfrm>
            <a:off x="245532" y="6121696"/>
            <a:ext cx="148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CLT: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69E8E8-A57E-0579-74BE-53C7EDBE4F6C}"/>
              </a:ext>
            </a:extLst>
          </p:cNvPr>
          <p:cNvSpPr/>
          <p:nvPr/>
        </p:nvSpPr>
        <p:spPr>
          <a:xfrm>
            <a:off x="4614531" y="2882512"/>
            <a:ext cx="3848988" cy="38478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F1A2CA-9914-B079-4ECC-F83483BA314E}"/>
              </a:ext>
            </a:extLst>
          </p:cNvPr>
          <p:cNvSpPr/>
          <p:nvPr/>
        </p:nvSpPr>
        <p:spPr>
          <a:xfrm>
            <a:off x="8591109" y="2882512"/>
            <a:ext cx="3600891" cy="38478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6DB12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FF7708-A1AA-3D44-5F22-A720A0F271B5}"/>
              </a:ext>
            </a:extLst>
          </p:cNvPr>
          <p:cNvSpPr/>
          <p:nvPr/>
        </p:nvSpPr>
        <p:spPr>
          <a:xfrm>
            <a:off x="1609062" y="2882512"/>
            <a:ext cx="2877879" cy="38478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95F204F-8351-1CE9-11C5-88E8826A76EB}"/>
                  </a:ext>
                </a:extLst>
              </p:cNvPr>
              <p:cNvSpPr txBox="1"/>
              <p:nvPr/>
            </p:nvSpPr>
            <p:spPr>
              <a:xfrm>
                <a:off x="1556126" y="2911691"/>
                <a:ext cx="6304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2400" b="0" dirty="0" err="1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95F204F-8351-1CE9-11C5-88E8826A7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126" y="2911691"/>
                <a:ext cx="630407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9E7D4DD-7EC1-421C-AA52-CFB882BAFD6B}"/>
                  </a:ext>
                </a:extLst>
              </p:cNvPr>
              <p:cNvSpPr txBox="1"/>
              <p:nvPr/>
            </p:nvSpPr>
            <p:spPr>
              <a:xfrm>
                <a:off x="4614531" y="2907611"/>
                <a:ext cx="6304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acc>
                    </m:oMath>
                  </m:oMathPara>
                </a14:m>
                <a:endParaRPr lang="en-US" sz="2400" b="0" dirty="0" err="1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9E7D4DD-7EC1-421C-AA52-CFB882BAF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531" y="2907611"/>
                <a:ext cx="630407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7F895FE-7BCE-B073-1900-B237D4FD3BA6}"/>
                  </a:ext>
                </a:extLst>
              </p:cNvPr>
              <p:cNvSpPr txBox="1"/>
              <p:nvPr/>
            </p:nvSpPr>
            <p:spPr>
              <a:xfrm>
                <a:off x="8562298" y="2886346"/>
                <a:ext cx="6304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solidFill>
                                <a:srgbClr val="008F21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8F21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𝒀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8F21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2400" b="0" dirty="0" err="1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7F895FE-7BCE-B073-1900-B237D4FD3B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2298" y="2886346"/>
                <a:ext cx="630407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7862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84A26-F3D0-3249-ABB4-A55EFC0F8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Distribution Summary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2AA3C8-041E-F649-940E-F2719829EC50}"/>
              </a:ext>
            </a:extLst>
          </p:cNvPr>
          <p:cNvSpPr/>
          <p:nvPr/>
        </p:nvSpPr>
        <p:spPr>
          <a:xfrm>
            <a:off x="3745729" y="3378966"/>
            <a:ext cx="2715065" cy="243371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099FBC9-3596-C649-8F9F-16859EF41FB1}"/>
              </a:ext>
            </a:extLst>
          </p:cNvPr>
          <p:cNvCxnSpPr>
            <a:cxnSpLocks/>
          </p:cNvCxnSpPr>
          <p:nvPr/>
        </p:nvCxnSpPr>
        <p:spPr>
          <a:xfrm>
            <a:off x="1405054" y="5829171"/>
            <a:ext cx="9285249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D29696A-B527-3949-80FD-B65D55276515}"/>
              </a:ext>
            </a:extLst>
          </p:cNvPr>
          <p:cNvCxnSpPr>
            <a:cxnSpLocks/>
          </p:cNvCxnSpPr>
          <p:nvPr/>
        </p:nvCxnSpPr>
        <p:spPr>
          <a:xfrm flipV="1">
            <a:off x="2762586" y="2283082"/>
            <a:ext cx="0" cy="35460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AB03F10-8463-BF47-9258-38A023F42992}"/>
              </a:ext>
            </a:extLst>
          </p:cNvPr>
          <p:cNvCxnSpPr/>
          <p:nvPr/>
        </p:nvCxnSpPr>
        <p:spPr>
          <a:xfrm>
            <a:off x="2762586" y="5519308"/>
            <a:ext cx="0" cy="557939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A7B8EB5-B276-7540-8D83-F6F4D83A2259}"/>
                  </a:ext>
                </a:extLst>
              </p:cNvPr>
              <p:cNvSpPr/>
              <p:nvPr/>
            </p:nvSpPr>
            <p:spPr>
              <a:xfrm>
                <a:off x="7030108" y="294170"/>
                <a:ext cx="4690720" cy="1744965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wrap="square" lIns="182880" tIns="182880" rIns="182880" bIns="18288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∈[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else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A7B8EB5-B276-7540-8D83-F6F4D83A22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108" y="294170"/>
                <a:ext cx="4690720" cy="1744965"/>
              </a:xfrm>
              <a:prstGeom prst="rect">
                <a:avLst/>
              </a:prstGeom>
              <a:blipFill>
                <a:blip r:embed="rId4"/>
                <a:stretch>
                  <a:fillRect l="-21833" t="-169286" b="-245000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49A961-3F09-1249-9349-B0820C956CA2}"/>
              </a:ext>
            </a:extLst>
          </p:cNvPr>
          <p:cNvCxnSpPr>
            <a:cxnSpLocks/>
          </p:cNvCxnSpPr>
          <p:nvPr/>
        </p:nvCxnSpPr>
        <p:spPr>
          <a:xfrm>
            <a:off x="2567845" y="3382629"/>
            <a:ext cx="389481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AA1C15D-CBAF-2C49-8B24-5EF8D2D475CB}"/>
              </a:ext>
            </a:extLst>
          </p:cNvPr>
          <p:cNvCxnSpPr>
            <a:cxnSpLocks/>
          </p:cNvCxnSpPr>
          <p:nvPr/>
        </p:nvCxnSpPr>
        <p:spPr>
          <a:xfrm>
            <a:off x="2567844" y="5831707"/>
            <a:ext cx="389481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AE088FA-34EC-874E-A19F-2A3759F85665}"/>
              </a:ext>
            </a:extLst>
          </p:cNvPr>
          <p:cNvSpPr txBox="1"/>
          <p:nvPr/>
        </p:nvSpPr>
        <p:spPr>
          <a:xfrm>
            <a:off x="720404" y="5593191"/>
            <a:ext cx="676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DB5480A-9C8E-7041-8207-E94E7AD3CC59}"/>
                  </a:ext>
                </a:extLst>
              </p:cNvPr>
              <p:cNvSpPr txBox="1"/>
              <p:nvPr/>
            </p:nvSpPr>
            <p:spPr>
              <a:xfrm>
                <a:off x="1414287" y="2929002"/>
                <a:ext cx="1336216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𝑏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−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DB5480A-9C8E-7041-8207-E94E7AD3C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287" y="2929002"/>
                <a:ext cx="1336216" cy="786177"/>
              </a:xfrm>
              <a:prstGeom prst="rect">
                <a:avLst/>
              </a:prstGeom>
              <a:blipFill>
                <a:blip r:embed="rId6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806B0F4-7452-024C-9A3A-B7B7ED4CD44E}"/>
                  </a:ext>
                </a:extLst>
              </p:cNvPr>
              <p:cNvSpPr/>
              <p:nvPr/>
            </p:nvSpPr>
            <p:spPr>
              <a:xfrm>
                <a:off x="665808" y="1187997"/>
                <a:ext cx="244278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806B0F4-7452-024C-9A3A-B7B7ED4CD4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08" y="1187997"/>
                <a:ext cx="2442785" cy="523220"/>
              </a:xfrm>
              <a:prstGeom prst="rect">
                <a:avLst/>
              </a:prstGeom>
              <a:blipFill>
                <a:blip r:embed="rId7"/>
                <a:stretch>
                  <a:fillRect l="-103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D612EE5-74FE-0B4F-AA93-4E99BA99697A}"/>
              </a:ext>
            </a:extLst>
          </p:cNvPr>
          <p:cNvCxnSpPr/>
          <p:nvPr/>
        </p:nvCxnSpPr>
        <p:spPr>
          <a:xfrm>
            <a:off x="3724129" y="5496917"/>
            <a:ext cx="0" cy="557939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69745D6-0BE5-784D-B007-717B14F8D178}"/>
              </a:ext>
            </a:extLst>
          </p:cNvPr>
          <p:cNvCxnSpPr/>
          <p:nvPr/>
        </p:nvCxnSpPr>
        <p:spPr>
          <a:xfrm>
            <a:off x="6463723" y="5489717"/>
            <a:ext cx="0" cy="557939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AD04B16-3480-0247-81D0-A0916154061D}"/>
                  </a:ext>
                </a:extLst>
              </p:cNvPr>
              <p:cNvSpPr/>
              <p:nvPr/>
            </p:nvSpPr>
            <p:spPr>
              <a:xfrm>
                <a:off x="3486340" y="6034921"/>
                <a:ext cx="47557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AD04B16-3480-0247-81D0-A091615406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340" y="6034921"/>
                <a:ext cx="475578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D4E42B2-0886-4443-B736-D6F01E2128CA}"/>
                  </a:ext>
                </a:extLst>
              </p:cNvPr>
              <p:cNvSpPr/>
              <p:nvPr/>
            </p:nvSpPr>
            <p:spPr>
              <a:xfrm>
                <a:off x="6223005" y="6042097"/>
                <a:ext cx="47557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D4E42B2-0886-4443-B736-D6F01E2128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005" y="6042097"/>
                <a:ext cx="475578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1397163" y="3360777"/>
            <a:ext cx="9868393" cy="2468393"/>
            <a:chOff x="1397163" y="3360777"/>
            <a:chExt cx="9868393" cy="2468393"/>
          </a:xfrm>
        </p:grpSpPr>
        <p:grpSp>
          <p:nvGrpSpPr>
            <p:cNvPr id="22" name="Group 21"/>
            <p:cNvGrpSpPr/>
            <p:nvPr/>
          </p:nvGrpSpPr>
          <p:grpSpPr>
            <a:xfrm>
              <a:off x="3699081" y="3360777"/>
              <a:ext cx="7566475" cy="2449078"/>
              <a:chOff x="1748975" y="3415286"/>
              <a:chExt cx="7566475" cy="2449078"/>
            </a:xfrm>
          </p:grpSpPr>
          <p:cxnSp>
            <p:nvCxnSpPr>
              <p:cNvPr id="24" name="Elbow Connector 23"/>
              <p:cNvCxnSpPr/>
              <p:nvPr/>
            </p:nvCxnSpPr>
            <p:spPr>
              <a:xfrm rot="16200000" flipV="1">
                <a:off x="539040" y="4625221"/>
                <a:ext cx="2449078" cy="29208"/>
              </a:xfrm>
              <a:prstGeom prst="bentConnector2">
                <a:avLst/>
              </a:prstGeom>
              <a:ln w="508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Elbow Connector 24"/>
              <p:cNvCxnSpPr/>
              <p:nvPr/>
            </p:nvCxnSpPr>
            <p:spPr>
              <a:xfrm>
                <a:off x="1748975" y="3415286"/>
                <a:ext cx="2762065" cy="1567"/>
              </a:xfrm>
              <a:prstGeom prst="bentConnector3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Elbow Connector 25"/>
              <p:cNvCxnSpPr/>
              <p:nvPr/>
            </p:nvCxnSpPr>
            <p:spPr>
              <a:xfrm rot="5400000" flipH="1" flipV="1">
                <a:off x="3292090" y="4638538"/>
                <a:ext cx="2442242" cy="4338"/>
              </a:xfrm>
              <a:prstGeom prst="bentConnector3">
                <a:avLst/>
              </a:prstGeom>
              <a:ln w="508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4511040" y="5856681"/>
                <a:ext cx="4804410" cy="7683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Straight Connector 28"/>
            <p:cNvCxnSpPr>
              <a:stCxn id="15" idx="3"/>
            </p:cNvCxnSpPr>
            <p:nvPr/>
          </p:nvCxnSpPr>
          <p:spPr>
            <a:xfrm>
              <a:off x="1397163" y="5824024"/>
              <a:ext cx="2331127" cy="5146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25192EC-0DA0-8642-862A-56A274105402}"/>
                  </a:ext>
                </a:extLst>
              </p:cNvPr>
              <p:cNvSpPr/>
              <p:nvPr/>
            </p:nvSpPr>
            <p:spPr>
              <a:xfrm>
                <a:off x="7030117" y="2198600"/>
                <a:ext cx="4690711" cy="1475532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∈[</m:t>
                                </m:r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25192EC-0DA0-8642-862A-56A2741054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117" y="2198600"/>
                <a:ext cx="4690711" cy="14755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B77F51C-EECB-3248-A9E0-85327F406FB7}"/>
                  </a:ext>
                </a:extLst>
              </p:cNvPr>
              <p:cNvSpPr/>
              <p:nvPr/>
            </p:nvSpPr>
            <p:spPr>
              <a:xfrm>
                <a:off x="7030118" y="3881946"/>
                <a:ext cx="4690711" cy="791179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B77F51C-EECB-3248-A9E0-85327F406F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118" y="3881946"/>
                <a:ext cx="4690711" cy="79117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1D5ADFB-CD79-EB43-B798-5BBD3C43DB21}"/>
                  </a:ext>
                </a:extLst>
              </p:cNvPr>
              <p:cNvSpPr/>
              <p:nvPr/>
            </p:nvSpPr>
            <p:spPr>
              <a:xfrm>
                <a:off x="7030108" y="4828315"/>
                <a:ext cx="4690711" cy="854721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1D5ADFB-CD79-EB43-B798-5BBD3C43DB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108" y="4828315"/>
                <a:ext cx="4690711" cy="85472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92903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E45D8-DE47-D2BF-2AE0-F7A3D280D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CLT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D2AF4-0DD4-BDDC-C8A6-15C433AAC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376" y="1279803"/>
            <a:ext cx="10972800" cy="4949685"/>
          </a:xfrm>
        </p:spPr>
        <p:txBody>
          <a:bodyPr>
            <a:normAutofit/>
          </a:bodyPr>
          <a:lstStyle/>
          <a:p>
            <a:r>
              <a:rPr lang="en-US" sz="2800" dirty="0"/>
              <a:t>Suppose lightbulbs have a lifetime that is exponential with a mean of 5 hours. </a:t>
            </a:r>
          </a:p>
          <a:p>
            <a:r>
              <a:rPr lang="en-US" sz="2800" dirty="0"/>
              <a:t>You buy a pack of 10 light bulbs. As soon as one burns out you replace it with another. What is the probability you still have a working light bulb after 70 hours?</a:t>
            </a:r>
          </a:p>
          <a:p>
            <a:r>
              <a:rPr lang="en-US" sz="2800" dirty="0"/>
              <a:t>Estimate using the Central Limit Theorem.</a:t>
            </a:r>
          </a:p>
        </p:txBody>
      </p:sp>
    </p:spTree>
    <p:extLst>
      <p:ext uri="{BB962C8B-B14F-4D97-AF65-F5344CB8AC3E}">
        <p14:creationId xmlns:p14="http://schemas.microsoft.com/office/powerpoint/2010/main" val="34278725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83BF7-F366-144A-91F8-000E03A27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Standard Cumulative Normal Density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07770D-0B0A-49CD-9BAF-35A86FB47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270" y="1282661"/>
            <a:ext cx="6115095" cy="54388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848" y="0"/>
            <a:ext cx="1459152" cy="108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7613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5BCAD-7817-8854-EDD4-E9D97DE68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Outline of how CLT is used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69AF58-2069-722A-C002-BFC474BB55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Write the event you are interested in, in terms of a sum of </a:t>
                </a:r>
                <a:r>
                  <a:rPr lang="en-US" dirty="0" err="1"/>
                  <a:t>i.i.d.</a:t>
                </a:r>
                <a:r>
                  <a:rPr lang="en-US" dirty="0"/>
                  <a:t> random variables.</a:t>
                </a:r>
              </a:p>
              <a:p>
                <a:r>
                  <a:rPr lang="en-US" dirty="0"/>
                  <a:t>Normalize RV to have mean 0 and standard deviation 1.</a:t>
                </a:r>
              </a:p>
              <a:p>
                <a:r>
                  <a:rPr lang="en-US" dirty="0"/>
                  <a:t>Write event in terms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, the CDF of a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𝒩</m:t>
                    </m:r>
                    <m:d>
                      <m:dPr>
                        <m:ctrlPr>
                          <a:rPr lang="en-US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0,1</m:t>
                        </m:r>
                      </m:e>
                    </m:d>
                    <m:r>
                      <a:rPr lang="en-US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.</m:t>
                    </m:r>
                  </m:oMath>
                </a14:m>
                <a:endParaRPr lang="en-US" sz="3200" dirty="0"/>
              </a:p>
              <a:p>
                <a:r>
                  <a:rPr lang="en-US" dirty="0"/>
                  <a:t>Look up in table.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69AF58-2069-722A-C002-BFC474BB55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7" t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04466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83772-6139-434F-BBFA-785B82061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29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r>
              <a:rPr lang="en-US" dirty="0"/>
              <a:t>	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21933-D2BF-7241-B1C3-98D59BDB3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Applying CLT to discrete random variables – continuity correction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6022D0-5147-2541-9B6F-4904F7D27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F0E-D8D0-8548-A870-8F1E432EFAAD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588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4CEA0-5163-B744-95F9-5A68341FE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CLT to estimate Binomial 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5233CC-E5B5-064A-AC9A-26C5D10317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11359"/>
                <a:ext cx="10972800" cy="59328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We flip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independent coins, heads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=0.75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5233CC-E5B5-064A-AC9A-26C5D10317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11359"/>
                <a:ext cx="10972800" cy="593288"/>
              </a:xfrm>
              <a:blipFill>
                <a:blip r:embed="rId3"/>
                <a:stretch>
                  <a:fillRect l="-1389" t="-10417" b="-27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86B040-D049-E841-AF38-625A0FA91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F0E-D8D0-8548-A870-8F1E432EFAAD}" type="slidenum">
              <a:rPr lang="en-US" smtClean="0"/>
              <a:pPr/>
              <a:t>44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ED192E0-EACD-E64F-AC79-B0B83A22D25D}"/>
                  </a:ext>
                </a:extLst>
              </p:cNvPr>
              <p:cNvSpPr txBox="1"/>
              <p:nvPr/>
            </p:nvSpPr>
            <p:spPr>
              <a:xfrm>
                <a:off x="609600" y="2032233"/>
                <a:ext cx="21863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𝑋</m:t>
                    </m:r>
                  </m:oMath>
                </a14:m>
                <a:r>
                  <a:rPr lang="en-US" sz="2800" b="0" dirty="0">
                    <a:solidFill>
                      <a:srgbClr val="0070C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= # heads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ED192E0-EACD-E64F-AC79-B0B83A22D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032233"/>
                <a:ext cx="2186354" cy="523220"/>
              </a:xfrm>
              <a:prstGeom prst="rect">
                <a:avLst/>
              </a:prstGeom>
              <a:blipFill>
                <a:blip r:embed="rId4"/>
                <a:stretch>
                  <a:fillRect l="-1744" t="-9524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8249A70-B3CB-9140-A418-14D0B7AB38D3}"/>
                  </a:ext>
                </a:extLst>
              </p:cNvPr>
              <p:cNvSpPr/>
              <p:nvPr/>
            </p:nvSpPr>
            <p:spPr>
              <a:xfrm>
                <a:off x="1548785" y="4040938"/>
                <a:ext cx="249433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ℙ</m:t>
                      </m:r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(</m:t>
                      </m:r>
                      <m:r>
                        <a:rPr lang="en-US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𝑋</m:t>
                      </m:r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≤0.7</m:t>
                      </m:r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𝑛</m:t>
                      </m:r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8249A70-B3CB-9140-A418-14D0B7AB38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785" y="4040938"/>
                <a:ext cx="2494337" cy="584775"/>
              </a:xfrm>
              <a:prstGeom prst="rect">
                <a:avLst/>
              </a:prstGeom>
              <a:blipFill>
                <a:blip r:embed="rId5"/>
                <a:stretch>
                  <a:fillRect r="-1515" b="-1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EA37B287-C4E5-AF4B-82A4-073AD78FB57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422588" y="3068522"/>
              <a:ext cx="4876800" cy="3052826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3475715800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292335297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658613677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Candara" panose="020E0502030303020204" pitchFamily="34" charset="0"/>
                            </a:rPr>
                            <a:t>exact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𝒩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𝝈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en-US" b="0" i="0" dirty="0">
                              <a:latin typeface="Candara" panose="020E0502030303020204" pitchFamily="34" charset="0"/>
                            </a:rPr>
                            <a:t> approx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344358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2000" b="0" i="0" dirty="0">
                            <a:latin typeface="Candara" panose="020E0502030303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ndara" panose="020E0502030303020204" pitchFamily="34" charset="0"/>
                            </a:rPr>
                            <a:t>0.4744072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ndara" panose="020E0502030303020204" pitchFamily="34" charset="0"/>
                            </a:rPr>
                            <a:t>0.357500327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391882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en-US" sz="2000" b="0" i="0" dirty="0">
                            <a:latin typeface="Candara" panose="020E0502030303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ndara" panose="020E0502030303020204" pitchFamily="34" charset="0"/>
                            </a:rPr>
                            <a:t>0.38282735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ndara" panose="020E0502030303020204" pitchFamily="34" charset="0"/>
                            </a:rPr>
                            <a:t>0.302788308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211698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</m:oMath>
                            </m:oMathPara>
                          </a14:m>
                          <a:endParaRPr lang="en-US" sz="2000" b="0" i="0" dirty="0">
                            <a:latin typeface="Candara" panose="020E0502030303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ndara" panose="020E0502030303020204" pitchFamily="34" charset="0"/>
                            </a:rPr>
                            <a:t>0.25191886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ndara" panose="020E0502030303020204" pitchFamily="34" charset="0"/>
                            </a:rPr>
                            <a:t>0.207108089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2115087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2000" b="0" i="0" dirty="0">
                            <a:latin typeface="Candara" panose="020E0502030303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ndara" panose="020E0502030303020204" pitchFamily="34" charset="0"/>
                            </a:rPr>
                            <a:t>0.14954105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ndara" panose="020E0502030303020204" pitchFamily="34" charset="0"/>
                            </a:rPr>
                            <a:t>0.124106539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5591117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200</m:t>
                                </m:r>
                              </m:oMath>
                            </m:oMathPara>
                          </a14:m>
                          <a:endParaRPr lang="en-US" sz="2000" b="0" i="0" dirty="0">
                            <a:latin typeface="Candara" panose="020E0502030303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ndara" panose="020E0502030303020204" pitchFamily="34" charset="0"/>
                            </a:rPr>
                            <a:t>0.06247223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ndara" panose="020E0502030303020204" pitchFamily="34" charset="0"/>
                            </a:rPr>
                            <a:t>0.051235217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0702391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1000</m:t>
                                </m:r>
                              </m:oMath>
                            </m:oMathPara>
                          </a14:m>
                          <a:endParaRPr lang="en-US" sz="2000" b="0" i="0" dirty="0">
                            <a:latin typeface="Candara" panose="020E0502030303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ndara" panose="020E0502030303020204" pitchFamily="34" charset="0"/>
                            </a:rPr>
                            <a:t>0.00019359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ndara" panose="020E0502030303020204" pitchFamily="34" charset="0"/>
                            </a:rPr>
                            <a:t>0.000130365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5232016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EA37B287-C4E5-AF4B-82A4-073AD78FB57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422588" y="3068522"/>
              <a:ext cx="4876800" cy="3052826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3475715800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292335297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658613677"/>
                        </a:ext>
                      </a:extLst>
                    </a:gridCol>
                  </a:tblGrid>
                  <a:tr h="6753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781" t="-3774" r="-202344" b="-373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Candara" panose="020E0502030303020204" pitchFamily="34" charset="0"/>
                            </a:rPr>
                            <a:t>exact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01563" t="-3774" r="-1563" b="-373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443588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781" t="-171875" r="-202344" b="-5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ndara" panose="020E0502030303020204" pitchFamily="34" charset="0"/>
                            </a:rPr>
                            <a:t>0.4744072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ndara" panose="020E0502030303020204" pitchFamily="34" charset="0"/>
                            </a:rPr>
                            <a:t>0.357500327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3918825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781" t="-280645" r="-202344" b="-4354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ndara" panose="020E0502030303020204" pitchFamily="34" charset="0"/>
                            </a:rPr>
                            <a:t>0.38282735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ndara" panose="020E0502030303020204" pitchFamily="34" charset="0"/>
                            </a:rPr>
                            <a:t>0.302788308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2116989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781" t="-380645" r="-202344" b="-3354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ndara" panose="020E0502030303020204" pitchFamily="34" charset="0"/>
                            </a:rPr>
                            <a:t>0.25191886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ndara" panose="020E0502030303020204" pitchFamily="34" charset="0"/>
                            </a:rPr>
                            <a:t>0.207108089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21150875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781" t="-480645" r="-202344" b="-2354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ndara" panose="020E0502030303020204" pitchFamily="34" charset="0"/>
                            </a:rPr>
                            <a:t>0.14954105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ndara" panose="020E0502030303020204" pitchFamily="34" charset="0"/>
                            </a:rPr>
                            <a:t>0.124106539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55911172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781" t="-562500" r="-202344" b="-128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ndara" panose="020E0502030303020204" pitchFamily="34" charset="0"/>
                            </a:rPr>
                            <a:t>0.06247223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ndara" panose="020E0502030303020204" pitchFamily="34" charset="0"/>
                            </a:rPr>
                            <a:t>0.051235217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07023915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781" t="-683871" r="-202344" b="-32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ndara" panose="020E0502030303020204" pitchFamily="34" charset="0"/>
                            </a:rPr>
                            <a:t>0.00019359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ndara" panose="020E0502030303020204" pitchFamily="34" charset="0"/>
                            </a:rPr>
                            <a:t>0.000130365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52320169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C4E918A-9227-4645-A970-CF9DD813FE5A}"/>
                  </a:ext>
                </a:extLst>
              </p:cNvPr>
              <p:cNvSpPr/>
              <p:nvPr/>
            </p:nvSpPr>
            <p:spPr>
              <a:xfrm>
                <a:off x="2795954" y="2063010"/>
                <a:ext cx="264168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𝜇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𝔼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=0.75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𝑛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C4E918A-9227-4645-A970-CF9DD813FE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954" y="2063010"/>
                <a:ext cx="2641685" cy="461665"/>
              </a:xfrm>
              <a:prstGeom prst="rect">
                <a:avLst/>
              </a:prstGeom>
              <a:blipFill>
                <a:blip r:embed="rId7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40E7426-25B7-7E4C-88C0-A4D7CF2486B8}"/>
                  </a:ext>
                </a:extLst>
              </p:cNvPr>
              <p:cNvSpPr/>
              <p:nvPr/>
            </p:nvSpPr>
            <p:spPr>
              <a:xfrm>
                <a:off x="5701408" y="2063009"/>
                <a:ext cx="51189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𝜎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Var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1−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𝑝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=0.1875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𝑛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40E7426-25B7-7E4C-88C0-A4D7CF2486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1408" y="2063009"/>
                <a:ext cx="5118965" cy="461665"/>
              </a:xfrm>
              <a:prstGeom prst="rect">
                <a:avLst/>
              </a:prstGeom>
              <a:blipFill>
                <a:blip r:embed="rId8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50329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2E102-C477-5A4E-883E-86A364221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Naive Approximation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C7FAA-72B3-8349-9697-D38EEA156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1119479"/>
            <a:ext cx="10972800" cy="10575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Fair coin flipped (independently) </a:t>
            </a:r>
            <a:r>
              <a:rPr lang="en-US" sz="2800" b="1" dirty="0"/>
              <a:t>40</a:t>
            </a:r>
            <a:r>
              <a:rPr lang="en-US" sz="2800" dirty="0"/>
              <a:t> times. Probability of </a:t>
            </a:r>
            <a:r>
              <a:rPr lang="en-US" sz="2800" b="1" dirty="0"/>
              <a:t>20</a:t>
            </a:r>
            <a:r>
              <a:rPr lang="en-US" sz="2800" dirty="0"/>
              <a:t> or </a:t>
            </a:r>
            <a:r>
              <a:rPr lang="en-US" sz="2800" b="1" dirty="0"/>
              <a:t>21</a:t>
            </a:r>
            <a:r>
              <a:rPr lang="en-US" sz="2800" dirty="0"/>
              <a:t> heads?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E97B21-5EA8-E24A-8735-C1AA8123D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F0E-D8D0-8548-A870-8F1E432EFAAD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8D6F60-41D3-DD4A-A537-008DFF926CCE}"/>
              </a:ext>
            </a:extLst>
          </p:cNvPr>
          <p:cNvSpPr txBox="1"/>
          <p:nvPr/>
        </p:nvSpPr>
        <p:spPr>
          <a:xfrm>
            <a:off x="654334" y="2065526"/>
            <a:ext cx="2499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Exact.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837395-AA20-124B-A205-4E7095A3B7A8}"/>
                  </a:ext>
                </a:extLst>
              </p:cNvPr>
              <p:cNvSpPr txBox="1"/>
              <p:nvPr/>
            </p:nvSpPr>
            <p:spPr>
              <a:xfrm>
                <a:off x="2315775" y="1776784"/>
                <a:ext cx="7649915" cy="9060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𝑋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∈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20,21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den>
                              </m:f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den>
                              </m:f>
                            </m:e>
                          </m:d>
                        </m:e>
                      </m:d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≈ 0.2448</m:t>
                      </m:r>
                    </m:oMath>
                  </m:oMathPara>
                </a14:m>
                <a:endParaRPr lang="en-US" sz="2800" b="0" dirty="0" err="1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837395-AA20-124B-A205-4E7095A3B7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775" y="1776784"/>
                <a:ext cx="7649915" cy="906082"/>
              </a:xfrm>
              <a:prstGeom prst="rect">
                <a:avLst/>
              </a:prstGeom>
              <a:blipFill>
                <a:blip r:embed="rId2"/>
                <a:stretch>
                  <a:fillRect l="-497" r="-497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CA67D8AE-9B8A-694F-979D-34F231CB39B5}"/>
              </a:ext>
            </a:extLst>
          </p:cNvPr>
          <p:cNvSpPr/>
          <p:nvPr/>
        </p:nvSpPr>
        <p:spPr>
          <a:xfrm>
            <a:off x="8786777" y="2075505"/>
            <a:ext cx="1178913" cy="455920"/>
          </a:xfrm>
          <a:prstGeom prst="rect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650178-7E4E-F34C-B72F-8D3135A61C02}"/>
              </a:ext>
            </a:extLst>
          </p:cNvPr>
          <p:cNvSpPr txBox="1"/>
          <p:nvPr/>
        </p:nvSpPr>
        <p:spPr>
          <a:xfrm>
            <a:off x="654334" y="3089587"/>
            <a:ext cx="276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Approx.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32840D2-F956-FA45-9421-9F19C14698A8}"/>
                  </a:ext>
                </a:extLst>
              </p:cNvPr>
              <p:cNvSpPr txBox="1"/>
              <p:nvPr/>
            </p:nvSpPr>
            <p:spPr>
              <a:xfrm>
                <a:off x="2271041" y="3784232"/>
                <a:ext cx="8208208" cy="8899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20≤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𝑋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≤21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20−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−20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−20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sz="2800" b="0" dirty="0" err="1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32840D2-F956-FA45-9421-9F19C1469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041" y="3784232"/>
                <a:ext cx="8208208" cy="889987"/>
              </a:xfrm>
              <a:prstGeom prst="rect">
                <a:avLst/>
              </a:prstGeom>
              <a:blipFill>
                <a:blip r:embed="rId3"/>
                <a:stretch>
                  <a:fillRect l="-464" t="-1408" b="-8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2F3712-C527-8249-8086-8620C9B61C2B}"/>
                  </a:ext>
                </a:extLst>
              </p:cNvPr>
              <p:cNvSpPr txBox="1"/>
              <p:nvPr/>
            </p:nvSpPr>
            <p:spPr>
              <a:xfrm>
                <a:off x="5014833" y="4976769"/>
                <a:ext cx="4010521" cy="8899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≈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0≤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−20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≤0.32</m:t>
                          </m:r>
                        </m:e>
                      </m:d>
                    </m:oMath>
                  </m:oMathPara>
                </a14:m>
                <a:endParaRPr lang="en-US" sz="2800" b="0" dirty="0" err="1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2F3712-C527-8249-8086-8620C9B61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833" y="4976769"/>
                <a:ext cx="4010521" cy="889987"/>
              </a:xfrm>
              <a:prstGeom prst="rect">
                <a:avLst/>
              </a:prstGeom>
              <a:blipFill>
                <a:blip r:embed="rId4"/>
                <a:stretch>
                  <a:fillRect l="-631" t="-1408" b="-8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F23D611-FBB8-E84B-B554-DB34B163F1F1}"/>
                  </a:ext>
                </a:extLst>
              </p:cNvPr>
              <p:cNvSpPr txBox="1"/>
              <p:nvPr/>
            </p:nvSpPr>
            <p:spPr>
              <a:xfrm>
                <a:off x="5014833" y="6039760"/>
                <a:ext cx="44340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0.32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≈0.1241</m:t>
                      </m:r>
                    </m:oMath>
                  </m:oMathPara>
                </a14:m>
                <a:endParaRPr lang="en-US" sz="2800" b="0" dirty="0" err="1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F23D611-FBB8-E84B-B554-DB34B163F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833" y="6039760"/>
                <a:ext cx="4434034" cy="430887"/>
              </a:xfrm>
              <a:prstGeom prst="rect">
                <a:avLst/>
              </a:prstGeom>
              <a:blipFill>
                <a:blip r:embed="rId5"/>
                <a:stretch>
                  <a:fillRect l="-286" r="-1143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2772A16A-EBC8-9A4B-8D04-87E995D87078}"/>
              </a:ext>
            </a:extLst>
          </p:cNvPr>
          <p:cNvSpPr/>
          <p:nvPr/>
        </p:nvSpPr>
        <p:spPr>
          <a:xfrm>
            <a:off x="8269954" y="6023524"/>
            <a:ext cx="1178913" cy="455920"/>
          </a:xfrm>
          <a:prstGeom prst="rect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816027-AEF9-964A-B879-43ACB4707758}"/>
              </a:ext>
            </a:extLst>
          </p:cNvPr>
          <p:cNvSpPr txBox="1"/>
          <p:nvPr/>
        </p:nvSpPr>
        <p:spPr>
          <a:xfrm>
            <a:off x="10160000" y="5307467"/>
            <a:ext cx="81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😢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73831F8-C888-A54B-B6BC-E7FB0A159610}"/>
                  </a:ext>
                </a:extLst>
              </p:cNvPr>
              <p:cNvSpPr txBox="1"/>
              <p:nvPr/>
            </p:nvSpPr>
            <p:spPr>
              <a:xfrm>
                <a:off x="2271041" y="3102716"/>
                <a:ext cx="21863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𝑋</m:t>
                    </m:r>
                  </m:oMath>
                </a14:m>
                <a:r>
                  <a:rPr lang="en-US" sz="2800" b="0" dirty="0">
                    <a:solidFill>
                      <a:srgbClr val="0070C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= # heads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73831F8-C888-A54B-B6BC-E7FB0A159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041" y="3102716"/>
                <a:ext cx="2186354" cy="523220"/>
              </a:xfrm>
              <a:prstGeom prst="rect">
                <a:avLst/>
              </a:prstGeom>
              <a:blipFill>
                <a:blip r:embed="rId6"/>
                <a:stretch>
                  <a:fillRect l="-1156" t="-9302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C4EB788-5B74-EE49-AA11-1888EC342A0F}"/>
                  </a:ext>
                </a:extLst>
              </p:cNvPr>
              <p:cNvSpPr/>
              <p:nvPr/>
            </p:nvSpPr>
            <p:spPr>
              <a:xfrm>
                <a:off x="4322675" y="3133494"/>
                <a:ext cx="321177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𝜇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𝔼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=0.5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=20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C4EB788-5B74-EE49-AA11-1888EC342A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2675" y="3133494"/>
                <a:ext cx="3211777" cy="461665"/>
              </a:xfrm>
              <a:prstGeom prst="rect">
                <a:avLst/>
              </a:prstGeom>
              <a:blipFill>
                <a:blip r:embed="rId7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8D311CA-DAB5-854E-92C5-1D220A6061D0}"/>
                  </a:ext>
                </a:extLst>
              </p:cNvPr>
              <p:cNvSpPr/>
              <p:nvPr/>
            </p:nvSpPr>
            <p:spPr>
              <a:xfrm>
                <a:off x="7626643" y="3120364"/>
                <a:ext cx="37953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𝜎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Var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=0.25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=10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8D311CA-DAB5-854E-92C5-1D220A6061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6643" y="3120364"/>
                <a:ext cx="3795334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987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/>
      <p:bldP spid="10" grpId="0"/>
      <p:bldP spid="11" grpId="0"/>
      <p:bldP spid="12" grpId="0" animBg="1"/>
      <p:bldP spid="13" grpId="0"/>
      <p:bldP spid="14" grpId="0"/>
      <p:bldP spid="15" grpId="0"/>
      <p:bldP spid="1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2E102-C477-5A4E-883E-86A364221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Even Worse Approximation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C7FAA-72B3-8349-9697-D38EEA156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1359"/>
            <a:ext cx="10972800" cy="10575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Fair coin flipped (independently) </a:t>
            </a:r>
            <a:r>
              <a:rPr lang="en-US" sz="2800" b="1" dirty="0"/>
              <a:t>40</a:t>
            </a:r>
            <a:r>
              <a:rPr lang="en-US" sz="2800" dirty="0"/>
              <a:t> times. Probability of </a:t>
            </a:r>
            <a:r>
              <a:rPr lang="en-US" sz="2800" b="1" dirty="0"/>
              <a:t>20</a:t>
            </a:r>
            <a:r>
              <a:rPr lang="en-US" sz="2800" dirty="0"/>
              <a:t> heads?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E97B21-5EA8-E24A-8735-C1AA8123D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F0E-D8D0-8548-A870-8F1E432EFAAD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8D6F60-41D3-DD4A-A537-008DFF926CCE}"/>
              </a:ext>
            </a:extLst>
          </p:cNvPr>
          <p:cNvSpPr txBox="1"/>
          <p:nvPr/>
        </p:nvSpPr>
        <p:spPr>
          <a:xfrm>
            <a:off x="609600" y="2563001"/>
            <a:ext cx="2499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Exact.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837395-AA20-124B-A205-4E7095A3B7A8}"/>
                  </a:ext>
                </a:extLst>
              </p:cNvPr>
              <p:cNvSpPr txBox="1"/>
              <p:nvPr/>
            </p:nvSpPr>
            <p:spPr>
              <a:xfrm>
                <a:off x="2271041" y="2274259"/>
                <a:ext cx="5413598" cy="9036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𝑋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=20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≈0.1254</m:t>
                      </m:r>
                    </m:oMath>
                  </m:oMathPara>
                </a14:m>
                <a:endParaRPr lang="en-US" sz="2800" b="0" dirty="0" err="1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837395-AA20-124B-A205-4E7095A3B7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041" y="2274259"/>
                <a:ext cx="5413598" cy="903645"/>
              </a:xfrm>
              <a:prstGeom prst="rect">
                <a:avLst/>
              </a:prstGeom>
              <a:blipFill>
                <a:blip r:embed="rId2"/>
                <a:stretch>
                  <a:fillRect l="-937" r="-1171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CA67D8AE-9B8A-694F-979D-34F231CB39B5}"/>
              </a:ext>
            </a:extLst>
          </p:cNvPr>
          <p:cNvSpPr/>
          <p:nvPr/>
        </p:nvSpPr>
        <p:spPr>
          <a:xfrm>
            <a:off x="6523551" y="2558755"/>
            <a:ext cx="1178913" cy="455920"/>
          </a:xfrm>
          <a:prstGeom prst="rect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650178-7E4E-F34C-B72F-8D3135A61C02}"/>
              </a:ext>
            </a:extLst>
          </p:cNvPr>
          <p:cNvSpPr txBox="1"/>
          <p:nvPr/>
        </p:nvSpPr>
        <p:spPr>
          <a:xfrm>
            <a:off x="609600" y="3967616"/>
            <a:ext cx="276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Approx.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32840D2-F956-FA45-9421-9F19C14698A8}"/>
                  </a:ext>
                </a:extLst>
              </p:cNvPr>
              <p:cNvSpPr txBox="1"/>
              <p:nvPr/>
            </p:nvSpPr>
            <p:spPr>
              <a:xfrm>
                <a:off x="2271041" y="4013782"/>
                <a:ext cx="33371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20≤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𝑋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≤20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b="0" dirty="0" err="1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32840D2-F956-FA45-9421-9F19C1469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041" y="4013782"/>
                <a:ext cx="3337196" cy="430887"/>
              </a:xfrm>
              <a:prstGeom prst="rect">
                <a:avLst/>
              </a:prstGeom>
              <a:blipFill>
                <a:blip r:embed="rId3"/>
                <a:stretch>
                  <a:fillRect l="-758" r="-758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B1816027-AEF9-964A-B879-43ACB4707758}"/>
              </a:ext>
            </a:extLst>
          </p:cNvPr>
          <p:cNvSpPr txBox="1"/>
          <p:nvPr/>
        </p:nvSpPr>
        <p:spPr>
          <a:xfrm>
            <a:off x="6096000" y="3875282"/>
            <a:ext cx="81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😢</a:t>
            </a:r>
          </a:p>
        </p:txBody>
      </p:sp>
    </p:spTree>
    <p:extLst>
      <p:ext uri="{BB962C8B-B14F-4D97-AF65-F5344CB8AC3E}">
        <p14:creationId xmlns:p14="http://schemas.microsoft.com/office/powerpoint/2010/main" val="382807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/>
      <p:bldP spid="1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FADF9-0040-E343-AE1F-96FCCEDDC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– Continuity Correction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8781B7-8697-A34F-A725-9D2F3CC537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52940"/>
                <a:ext cx="10972800" cy="66128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Probability estimate for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:  Probability for all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that round to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8781B7-8697-A34F-A725-9D2F3CC537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52940"/>
                <a:ext cx="10972800" cy="661282"/>
              </a:xfrm>
              <a:blipFill>
                <a:blip r:embed="rId2"/>
                <a:stretch>
                  <a:fillRect l="-1111" t="-8257" b="-4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907B48-E116-AB41-8AF5-584DD8FC1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F0E-D8D0-8548-A870-8F1E432EFAAD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1F12E2-BBF2-D541-9ECC-E34AEF7E0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03826"/>
            <a:ext cx="12192000" cy="34503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7D87AF3-ED13-ED41-A2D8-29D4ACAC258A}"/>
                  </a:ext>
                </a:extLst>
              </p:cNvPr>
              <p:cNvSpPr txBox="1"/>
              <p:nvPr/>
            </p:nvSpPr>
            <p:spPr>
              <a:xfrm>
                <a:off x="609600" y="5538086"/>
                <a:ext cx="11257280" cy="983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To estimate probability that discrete RV lands in (integer) interval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{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,…,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}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, compute probability cont</a:t>
                </a:r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inuous approximation lands in interval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[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−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]</m:t>
                    </m:r>
                  </m:oMath>
                </a14:m>
                <a:endPara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7D87AF3-ED13-ED41-A2D8-29D4ACAC2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538086"/>
                <a:ext cx="11257280" cy="983218"/>
              </a:xfrm>
              <a:prstGeom prst="rect">
                <a:avLst/>
              </a:prstGeom>
              <a:blipFill>
                <a:blip r:embed="rId4"/>
                <a:stretch>
                  <a:fillRect l="-903" t="-3846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76861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2E102-C477-5A4E-883E-86A364221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Continuity Correction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C7FAA-72B3-8349-9697-D38EEA156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1359"/>
            <a:ext cx="10972800" cy="10575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Fair coin flipped (independently) </a:t>
            </a:r>
            <a:r>
              <a:rPr lang="en-US" sz="2800" b="1" dirty="0"/>
              <a:t>40</a:t>
            </a:r>
            <a:r>
              <a:rPr lang="en-US" sz="2800" dirty="0"/>
              <a:t> times. Probability of </a:t>
            </a:r>
            <a:r>
              <a:rPr lang="en-US" sz="2800" b="1" dirty="0"/>
              <a:t>20</a:t>
            </a:r>
            <a:r>
              <a:rPr lang="en-US" sz="2800" dirty="0"/>
              <a:t> or </a:t>
            </a:r>
            <a:r>
              <a:rPr lang="en-US" sz="2800" b="1" dirty="0"/>
              <a:t>21</a:t>
            </a:r>
            <a:r>
              <a:rPr lang="en-US" sz="2800" dirty="0"/>
              <a:t> heads?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E97B21-5EA8-E24A-8735-C1AA8123D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F0E-D8D0-8548-A870-8F1E432EFAAD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8D6F60-41D3-DD4A-A537-008DFF926CCE}"/>
              </a:ext>
            </a:extLst>
          </p:cNvPr>
          <p:cNvSpPr txBox="1"/>
          <p:nvPr/>
        </p:nvSpPr>
        <p:spPr>
          <a:xfrm>
            <a:off x="609601" y="2260943"/>
            <a:ext cx="2499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Exact.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837395-AA20-124B-A205-4E7095A3B7A8}"/>
                  </a:ext>
                </a:extLst>
              </p:cNvPr>
              <p:cNvSpPr txBox="1"/>
              <p:nvPr/>
            </p:nvSpPr>
            <p:spPr>
              <a:xfrm>
                <a:off x="2271042" y="1972201"/>
                <a:ext cx="7649915" cy="9060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𝑋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∈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20,21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den>
                              </m:f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den>
                              </m:f>
                            </m:e>
                          </m:d>
                        </m:e>
                      </m:d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≈ 0.2448</m:t>
                      </m:r>
                    </m:oMath>
                  </m:oMathPara>
                </a14:m>
                <a:endParaRPr lang="en-US" sz="2800" b="0" dirty="0" err="1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837395-AA20-124B-A205-4E7095A3B7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042" y="1972201"/>
                <a:ext cx="7649915" cy="906082"/>
              </a:xfrm>
              <a:prstGeom prst="rect">
                <a:avLst/>
              </a:prstGeom>
              <a:blipFill>
                <a:blip r:embed="rId2"/>
                <a:stretch>
                  <a:fillRect l="-498" r="-498"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CA67D8AE-9B8A-694F-979D-34F231CB39B5}"/>
              </a:ext>
            </a:extLst>
          </p:cNvPr>
          <p:cNvSpPr/>
          <p:nvPr/>
        </p:nvSpPr>
        <p:spPr>
          <a:xfrm>
            <a:off x="8849713" y="2325201"/>
            <a:ext cx="1178913" cy="455920"/>
          </a:xfrm>
          <a:prstGeom prst="rect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650178-7E4E-F34C-B72F-8D3135A61C02}"/>
              </a:ext>
            </a:extLst>
          </p:cNvPr>
          <p:cNvSpPr txBox="1"/>
          <p:nvPr/>
        </p:nvSpPr>
        <p:spPr>
          <a:xfrm>
            <a:off x="609600" y="3089586"/>
            <a:ext cx="276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Approx.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32840D2-F956-FA45-9421-9F19C14698A8}"/>
                  </a:ext>
                </a:extLst>
              </p:cNvPr>
              <p:cNvSpPr txBox="1"/>
              <p:nvPr/>
            </p:nvSpPr>
            <p:spPr>
              <a:xfrm>
                <a:off x="2271041" y="3784232"/>
                <a:ext cx="9355446" cy="9681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19.5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≤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𝑋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≤21.5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19.5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−20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1.5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−20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sz="2800" b="0" dirty="0" err="1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32840D2-F956-FA45-9421-9F19C1469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041" y="3784232"/>
                <a:ext cx="9355446" cy="9681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2F3712-C527-8249-8086-8620C9B61C2B}"/>
                  </a:ext>
                </a:extLst>
              </p:cNvPr>
              <p:cNvSpPr txBox="1"/>
              <p:nvPr/>
            </p:nvSpPr>
            <p:spPr>
              <a:xfrm>
                <a:off x="5014833" y="4862473"/>
                <a:ext cx="4749505" cy="8899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≈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−0.16≤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−20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≤0.47</m:t>
                          </m:r>
                        </m:e>
                      </m:d>
                    </m:oMath>
                  </m:oMathPara>
                </a14:m>
                <a:endParaRPr lang="en-US" sz="2800" b="0" dirty="0" err="1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2F3712-C527-8249-8086-8620C9B61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833" y="4862473"/>
                <a:ext cx="4749505" cy="889987"/>
              </a:xfrm>
              <a:prstGeom prst="rect">
                <a:avLst/>
              </a:prstGeom>
              <a:blipFill>
                <a:blip r:embed="rId4"/>
                <a:stretch>
                  <a:fillRect l="-267" t="-1408" b="-8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F23D611-FBB8-E84B-B554-DB34B163F1F1}"/>
                  </a:ext>
                </a:extLst>
              </p:cNvPr>
              <p:cNvSpPr txBox="1"/>
              <p:nvPr/>
            </p:nvSpPr>
            <p:spPr>
              <a:xfrm>
                <a:off x="5014833" y="5925464"/>
                <a:ext cx="517301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0.47</m:t>
                          </m:r>
                        </m:e>
                      </m:d>
                      <m: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−0.16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≈0.2452</m:t>
                      </m:r>
                    </m:oMath>
                  </m:oMathPara>
                </a14:m>
                <a:endParaRPr lang="en-US" sz="2800" b="0" dirty="0" err="1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F23D611-FBB8-E84B-B554-DB34B163F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833" y="5925464"/>
                <a:ext cx="5173018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2772A16A-EBC8-9A4B-8D04-87E995D87078}"/>
              </a:ext>
            </a:extLst>
          </p:cNvPr>
          <p:cNvSpPr/>
          <p:nvPr/>
        </p:nvSpPr>
        <p:spPr>
          <a:xfrm>
            <a:off x="9008939" y="5921020"/>
            <a:ext cx="1178913" cy="455920"/>
          </a:xfrm>
          <a:prstGeom prst="rect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816027-AEF9-964A-B879-43ACB4707758}"/>
              </a:ext>
            </a:extLst>
          </p:cNvPr>
          <p:cNvSpPr txBox="1"/>
          <p:nvPr/>
        </p:nvSpPr>
        <p:spPr>
          <a:xfrm>
            <a:off x="10424704" y="5325602"/>
            <a:ext cx="81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👍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49875B1-F366-3541-BC49-AB834E9B90D8}"/>
                  </a:ext>
                </a:extLst>
              </p:cNvPr>
              <p:cNvSpPr txBox="1"/>
              <p:nvPr/>
            </p:nvSpPr>
            <p:spPr>
              <a:xfrm>
                <a:off x="2271041" y="3102716"/>
                <a:ext cx="21863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𝑋</m:t>
                    </m:r>
                  </m:oMath>
                </a14:m>
                <a:r>
                  <a:rPr lang="en-US" sz="2800" b="0" dirty="0">
                    <a:solidFill>
                      <a:srgbClr val="0070C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= # heads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49875B1-F366-3541-BC49-AB834E9B90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041" y="3102716"/>
                <a:ext cx="2186354" cy="523220"/>
              </a:xfrm>
              <a:prstGeom prst="rect">
                <a:avLst/>
              </a:prstGeom>
              <a:blipFill>
                <a:blip r:embed="rId6"/>
                <a:stretch>
                  <a:fillRect l="-1156" t="-9302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C4FC0FD-026E-EA44-8DB6-CD17BA949F5D}"/>
                  </a:ext>
                </a:extLst>
              </p:cNvPr>
              <p:cNvSpPr/>
              <p:nvPr/>
            </p:nvSpPr>
            <p:spPr>
              <a:xfrm>
                <a:off x="4322675" y="3133494"/>
                <a:ext cx="321177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𝜇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𝔼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=0.5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=20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C4FC0FD-026E-EA44-8DB6-CD17BA949F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2675" y="3133494"/>
                <a:ext cx="3211777" cy="461665"/>
              </a:xfrm>
              <a:prstGeom prst="rect">
                <a:avLst/>
              </a:prstGeom>
              <a:blipFill>
                <a:blip r:embed="rId7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24C6B29-44EC-8C48-BDC0-6885C1C32309}"/>
                  </a:ext>
                </a:extLst>
              </p:cNvPr>
              <p:cNvSpPr/>
              <p:nvPr/>
            </p:nvSpPr>
            <p:spPr>
              <a:xfrm>
                <a:off x="7626643" y="3120364"/>
                <a:ext cx="37953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𝜎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Var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=0.25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=10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24C6B29-44EC-8C48-BDC0-6885C1C323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6643" y="3120364"/>
                <a:ext cx="3795334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46410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2E102-C477-5A4E-883E-86A364221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Continuity Correction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C7FAA-72B3-8349-9697-D38EEA156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1359"/>
            <a:ext cx="10972800" cy="10575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Fair coin flipped (independently) </a:t>
            </a:r>
            <a:r>
              <a:rPr lang="en-US" sz="2800" b="1" dirty="0"/>
              <a:t>40</a:t>
            </a:r>
            <a:r>
              <a:rPr lang="en-US" sz="2800" dirty="0"/>
              <a:t> times. Probability of </a:t>
            </a:r>
            <a:r>
              <a:rPr lang="en-US" sz="2800" b="1" dirty="0"/>
              <a:t>20</a:t>
            </a:r>
            <a:r>
              <a:rPr lang="en-US" sz="2800" dirty="0"/>
              <a:t> heads?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E97B21-5EA8-E24A-8735-C1AA8123D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F0E-D8D0-8548-A870-8F1E432EFAAD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8D6F60-41D3-DD4A-A537-008DFF926CCE}"/>
              </a:ext>
            </a:extLst>
          </p:cNvPr>
          <p:cNvSpPr txBox="1"/>
          <p:nvPr/>
        </p:nvSpPr>
        <p:spPr>
          <a:xfrm>
            <a:off x="609600" y="2563001"/>
            <a:ext cx="2499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Exact.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837395-AA20-124B-A205-4E7095A3B7A8}"/>
                  </a:ext>
                </a:extLst>
              </p:cNvPr>
              <p:cNvSpPr txBox="1"/>
              <p:nvPr/>
            </p:nvSpPr>
            <p:spPr>
              <a:xfrm>
                <a:off x="2271041" y="2274259"/>
                <a:ext cx="5413598" cy="9036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𝑋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=20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≈0.1254</m:t>
                      </m:r>
                    </m:oMath>
                  </m:oMathPara>
                </a14:m>
                <a:endParaRPr lang="en-US" sz="2800" b="0" dirty="0" err="1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837395-AA20-124B-A205-4E7095A3B7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041" y="2274259"/>
                <a:ext cx="5413598" cy="903645"/>
              </a:xfrm>
              <a:prstGeom prst="rect">
                <a:avLst/>
              </a:prstGeom>
              <a:blipFill>
                <a:blip r:embed="rId2"/>
                <a:stretch>
                  <a:fillRect l="-937" r="-1171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CA67D8AE-9B8A-694F-979D-34F231CB39B5}"/>
              </a:ext>
            </a:extLst>
          </p:cNvPr>
          <p:cNvSpPr/>
          <p:nvPr/>
        </p:nvSpPr>
        <p:spPr>
          <a:xfrm>
            <a:off x="6599751" y="2626196"/>
            <a:ext cx="1178913" cy="455920"/>
          </a:xfrm>
          <a:prstGeom prst="rect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650178-7E4E-F34C-B72F-8D3135A61C02}"/>
              </a:ext>
            </a:extLst>
          </p:cNvPr>
          <p:cNvSpPr txBox="1"/>
          <p:nvPr/>
        </p:nvSpPr>
        <p:spPr>
          <a:xfrm>
            <a:off x="609600" y="3967616"/>
            <a:ext cx="276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Approx.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32840D2-F956-FA45-9421-9F19C14698A8}"/>
                  </a:ext>
                </a:extLst>
              </p:cNvPr>
              <p:cNvSpPr txBox="1"/>
              <p:nvPr/>
            </p:nvSpPr>
            <p:spPr>
              <a:xfrm>
                <a:off x="2271041" y="3779840"/>
                <a:ext cx="9355446" cy="9681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19.5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≤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𝑋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≤20.5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19.5−20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−20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20.5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−20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sz="2800" b="0" dirty="0" err="1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32840D2-F956-FA45-9421-9F19C1469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041" y="3779840"/>
                <a:ext cx="9355446" cy="9681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612C9DF-7E68-0B43-B0EC-2ED0242CC306}"/>
                  </a:ext>
                </a:extLst>
              </p:cNvPr>
              <p:cNvSpPr txBox="1"/>
              <p:nvPr/>
            </p:nvSpPr>
            <p:spPr>
              <a:xfrm>
                <a:off x="5014833" y="4862473"/>
                <a:ext cx="4749505" cy="8899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≈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−0.16≤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−20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≤0.16</m:t>
                          </m:r>
                        </m:e>
                      </m:d>
                    </m:oMath>
                  </m:oMathPara>
                </a14:m>
                <a:endParaRPr lang="en-US" sz="2800" b="0" dirty="0" err="1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612C9DF-7E68-0B43-B0EC-2ED0242CC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833" y="4862473"/>
                <a:ext cx="4749505" cy="889987"/>
              </a:xfrm>
              <a:prstGeom prst="rect">
                <a:avLst/>
              </a:prstGeom>
              <a:blipFill>
                <a:blip r:embed="rId4"/>
                <a:stretch>
                  <a:fillRect l="-267" t="-1408" b="-8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E1781D9-E2A9-8342-8A80-7E729FB2FDDD}"/>
                  </a:ext>
                </a:extLst>
              </p:cNvPr>
              <p:cNvSpPr txBox="1"/>
              <p:nvPr/>
            </p:nvSpPr>
            <p:spPr>
              <a:xfrm>
                <a:off x="5014833" y="5925464"/>
                <a:ext cx="517301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0.16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−0.16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≈0.1272</m:t>
                      </m:r>
                    </m:oMath>
                  </m:oMathPara>
                </a14:m>
                <a:endParaRPr lang="en-US" sz="2800" b="0" dirty="0" err="1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E1781D9-E2A9-8342-8A80-7E729FB2F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833" y="5925464"/>
                <a:ext cx="5173018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379028E6-8E34-C14A-A82F-310B4DE6C4D4}"/>
              </a:ext>
            </a:extLst>
          </p:cNvPr>
          <p:cNvSpPr/>
          <p:nvPr/>
        </p:nvSpPr>
        <p:spPr>
          <a:xfrm>
            <a:off x="9008939" y="5921020"/>
            <a:ext cx="1178913" cy="455920"/>
          </a:xfrm>
          <a:prstGeom prst="rect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638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8AE8B-5D60-E30E-29C6-8E1F53796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56DD9-0A97-9584-D140-BDE53D54A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8A9B4C17-1BC3-668C-CEE8-02158EB350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197034"/>
                <a:ext cx="10972799" cy="2476832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wrap="square" lIns="182880" tIns="182880" rIns="182880" bIns="27432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sz="2800" dirty="0"/>
                  <a:t>An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exponential random variable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with parameter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800" dirty="0"/>
                  <a:t> is follows the exponential density</a:t>
                </a:r>
              </a:p>
              <a:p>
                <a:pPr marL="0" indent="0" algn="ctr">
                  <a:buNone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97BB8A6E-3545-A14A-992A-F2A3CE50D9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97034"/>
                <a:ext cx="10972799" cy="2476832"/>
              </a:xfrm>
              <a:prstGeom prst="rect">
                <a:avLst/>
              </a:prstGeom>
              <a:blipFill>
                <a:blip r:embed="rId2"/>
                <a:stretch>
                  <a:fillRect l="-347" t="-38071" r="-116" b="-114721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C0A3A95C-FD43-5F28-4CC5-AF6AEFB043BC}"/>
                  </a:ext>
                </a:extLst>
              </p:cNvPr>
              <p:cNvSpPr/>
              <p:nvPr/>
            </p:nvSpPr>
            <p:spPr>
              <a:xfrm>
                <a:off x="630448" y="3771118"/>
                <a:ext cx="2966646" cy="974306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dirty="0" smtClean="0">
                          <a:latin typeface="Candara" panose="020E0502030303020204" pitchFamily="34" charset="0"/>
                          <a:ea typeface="Helvetica" charset="0"/>
                          <a:cs typeface="Helvetica" charset="0"/>
                        </a:rPr>
                        <m:t>CDF</m:t>
                      </m:r>
                      <m:r>
                        <m:rPr>
                          <m:nor/>
                        </m:rPr>
                        <a:rPr lang="en-US" sz="2800" dirty="0" smtClean="0">
                          <a:latin typeface="Candara" panose="020E0502030303020204" pitchFamily="34" charset="0"/>
                          <a:ea typeface="Helvetica" charset="0"/>
                          <a:cs typeface="Helvetica" charset="0"/>
                        </a:rPr>
                        <m:t>: </m:t>
                      </m:r>
                      <m:r>
                        <m:rPr>
                          <m:nor/>
                        </m:rPr>
                        <a:rPr lang="en-US" sz="2800" dirty="0" smtClean="0">
                          <a:latin typeface="Candara" panose="020E0502030303020204" pitchFamily="34" charset="0"/>
                          <a:ea typeface="Helvetica" charset="0"/>
                          <a:cs typeface="Helvetica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US" sz="2800" dirty="0" smtClean="0">
                          <a:latin typeface="Candara" panose="020E0502030303020204" pitchFamily="34" charset="0"/>
                          <a:ea typeface="Helvetica" charset="0"/>
                          <a:cs typeface="Helvetica" charset="0"/>
                        </a:rPr>
                        <m:t> 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≥0</m:t>
                      </m:r>
                      <m:r>
                        <m:rPr>
                          <m:nor/>
                        </m:rPr>
                        <a:rPr lang="en-US" sz="2800" dirty="0">
                          <a:latin typeface="Candara" panose="020E0502030303020204" pitchFamily="34" charset="0"/>
                          <a:ea typeface="Helvetica" charset="0"/>
                          <a:cs typeface="Helvetica" charset="0"/>
                        </a:rPr>
                        <m:t>, 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 </m:t>
                      </m:r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  <a:ea typeface="Helvetica" charset="0"/>
                  <a:cs typeface="Helvetica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C0A3A95C-FD43-5F28-4CC5-AF6AEFB043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48" y="3771118"/>
                <a:ext cx="2966646" cy="974306"/>
              </a:xfrm>
              <a:prstGeom prst="rect">
                <a:avLst/>
              </a:prstGeom>
              <a:blipFill>
                <a:blip r:embed="rId3"/>
                <a:stretch>
                  <a:fillRect t="-5128" b="-6410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7C784B5-7ACA-63F5-9C77-087F905273EA}"/>
                  </a:ext>
                </a:extLst>
              </p:cNvPr>
              <p:cNvSpPr/>
              <p:nvPr/>
            </p:nvSpPr>
            <p:spPr>
              <a:xfrm>
                <a:off x="4121136" y="840280"/>
                <a:ext cx="807086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Candara" panose="020E0502030303020204" pitchFamily="34" charset="0"/>
                  </a:rPr>
                  <a:t>We write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sz="2000" dirty="0">
                    <a:latin typeface="Candara" panose="020E0502030303020204" pitchFamily="34" charset="0"/>
                  </a:rPr>
                  <a:t> and say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Candara" panose="020E0502030303020204" pitchFamily="34" charset="0"/>
                  </a:rPr>
                  <a:t>that follows the exponential distribution.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7C784B5-7ACA-63F5-9C77-087F905273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136" y="840280"/>
                <a:ext cx="8070864" cy="400110"/>
              </a:xfrm>
              <a:prstGeom prst="rect">
                <a:avLst/>
              </a:prstGeom>
              <a:blipFill>
                <a:blip r:embed="rId4"/>
                <a:stretch>
                  <a:fillRect l="-785" t="-937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AA4A439-4BB1-4CFC-708D-94052E2E3D91}"/>
              </a:ext>
            </a:extLst>
          </p:cNvPr>
          <p:cNvGraphicFramePr>
            <a:graphicFrameLocks/>
          </p:cNvGraphicFramePr>
          <p:nvPr/>
        </p:nvGraphicFramePr>
        <p:xfrm>
          <a:off x="6631130" y="4142915"/>
          <a:ext cx="4951269" cy="2700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D305404-3B61-37C7-CC49-74A8863C448B}"/>
                  </a:ext>
                </a:extLst>
              </p:cNvPr>
              <p:cNvSpPr txBox="1"/>
              <p:nvPr/>
            </p:nvSpPr>
            <p:spPr>
              <a:xfrm>
                <a:off x="5829757" y="4251526"/>
                <a:ext cx="8013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𝜆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=2</m:t>
                      </m:r>
                    </m:oMath>
                  </m:oMathPara>
                </a14:m>
                <a:endParaRPr lang="en-US" sz="2400" b="0" dirty="0" err="1">
                  <a:solidFill>
                    <a:schemeClr val="accent1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E4CA6BD-9B0C-9841-8032-60FDF944B0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757" y="4251526"/>
                <a:ext cx="801373" cy="369332"/>
              </a:xfrm>
              <a:prstGeom prst="rect">
                <a:avLst/>
              </a:prstGeom>
              <a:blipFill>
                <a:blip r:embed="rId7"/>
                <a:stretch>
                  <a:fillRect l="-7813" r="-7813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3A0AE6C-8739-6A22-27E6-E79E11BEDDA5}"/>
                  </a:ext>
                </a:extLst>
              </p:cNvPr>
              <p:cNvSpPr txBox="1"/>
              <p:nvPr/>
            </p:nvSpPr>
            <p:spPr>
              <a:xfrm>
                <a:off x="5597321" y="4720511"/>
                <a:ext cx="10338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𝜆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=1.5</m:t>
                      </m:r>
                    </m:oMath>
                  </m:oMathPara>
                </a14:m>
                <a:endParaRPr lang="en-US" sz="2400" b="0" dirty="0" err="1">
                  <a:solidFill>
                    <a:schemeClr val="accent2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D8F7F98-5184-9D41-91C5-CEFE23A9C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321" y="4720511"/>
                <a:ext cx="1033809" cy="369332"/>
              </a:xfrm>
              <a:prstGeom prst="rect">
                <a:avLst/>
              </a:prstGeom>
              <a:blipFill>
                <a:blip r:embed="rId8"/>
                <a:stretch>
                  <a:fillRect l="-7317" r="-7317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5C3419-0BC3-8051-8176-C7A5F54FD474}"/>
                  </a:ext>
                </a:extLst>
              </p:cNvPr>
              <p:cNvSpPr txBox="1"/>
              <p:nvPr/>
            </p:nvSpPr>
            <p:spPr>
              <a:xfrm>
                <a:off x="5844071" y="5268747"/>
                <a:ext cx="8013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𝜆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=1</m:t>
                      </m:r>
                    </m:oMath>
                  </m:oMathPara>
                </a14:m>
                <a:endParaRPr lang="en-US" sz="2400" b="0" dirty="0" err="1">
                  <a:solidFill>
                    <a:schemeClr val="accent3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81BFB89-FF84-D047-BEBC-84972CFDE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071" y="5268747"/>
                <a:ext cx="801373" cy="369332"/>
              </a:xfrm>
              <a:prstGeom prst="rect">
                <a:avLst/>
              </a:prstGeom>
              <a:blipFill>
                <a:blip r:embed="rId9"/>
                <a:stretch>
                  <a:fillRect l="-7813" r="-7813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E0BBBA3-0F21-5E5A-364B-6CDF4DE07D51}"/>
                  </a:ext>
                </a:extLst>
              </p:cNvPr>
              <p:cNvSpPr txBox="1"/>
              <p:nvPr/>
            </p:nvSpPr>
            <p:spPr>
              <a:xfrm>
                <a:off x="5597320" y="5816983"/>
                <a:ext cx="10338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𝜆</m:t>
                      </m:r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=0.5</m:t>
                      </m:r>
                    </m:oMath>
                  </m:oMathPara>
                </a14:m>
                <a:endParaRPr lang="en-US" sz="2400" b="0" dirty="0" err="1">
                  <a:solidFill>
                    <a:schemeClr val="accent4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47957CE-AA16-B648-8D13-06799FA48D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320" y="5816983"/>
                <a:ext cx="1033809" cy="369332"/>
              </a:xfrm>
              <a:prstGeom prst="rect">
                <a:avLst/>
              </a:prstGeom>
              <a:blipFill>
                <a:blip r:embed="rId10"/>
                <a:stretch>
                  <a:fillRect l="-7317" r="-731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5A59C13-90FA-44E0-5A49-CBBDC6DF4046}"/>
                  </a:ext>
                </a:extLst>
              </p:cNvPr>
              <p:cNvSpPr/>
              <p:nvPr/>
            </p:nvSpPr>
            <p:spPr>
              <a:xfrm>
                <a:off x="9695849" y="51268"/>
                <a:ext cx="2424573" cy="4789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" charset="0"/>
                        </a:rPr>
                        <m:t>𝑃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Helvetica" charset="0"/>
                            </a:rPr>
                            <m:t>𝑋</m:t>
                          </m:r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Helvetica" charset="0"/>
                            </a:rPr>
                            <m:t>&gt;</m:t>
                          </m:r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Helvetica" charset="0"/>
                            </a:rPr>
                            <m:t>𝑡</m:t>
                          </m:r>
                        </m:e>
                      </m:d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5849" y="51268"/>
                <a:ext cx="2424573" cy="4789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AC2BC54-C145-4ED6-8AFD-1EF263F868E8}"/>
                  </a:ext>
                </a:extLst>
              </p:cNvPr>
              <p:cNvSpPr/>
              <p:nvPr/>
            </p:nvSpPr>
            <p:spPr>
              <a:xfrm>
                <a:off x="630448" y="4842676"/>
                <a:ext cx="1652760" cy="901785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AC2BC54-C145-4ED6-8AFD-1EF263F868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48" y="4842676"/>
                <a:ext cx="1652760" cy="901785"/>
              </a:xfrm>
              <a:prstGeom prst="rect">
                <a:avLst/>
              </a:prstGeom>
              <a:blipFill>
                <a:blip r:embed="rId12"/>
                <a:stretch>
                  <a:fillRect b="-6849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45C0196-FE7C-092E-3AE0-B796C7457B67}"/>
                  </a:ext>
                </a:extLst>
              </p:cNvPr>
              <p:cNvSpPr/>
              <p:nvPr/>
            </p:nvSpPr>
            <p:spPr>
              <a:xfrm>
                <a:off x="630448" y="5841713"/>
                <a:ext cx="2138534" cy="901785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45C0196-FE7C-092E-3AE0-B796C7457B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48" y="5841713"/>
                <a:ext cx="2138534" cy="901785"/>
              </a:xfrm>
              <a:prstGeom prst="rect">
                <a:avLst/>
              </a:prstGeom>
              <a:blipFill>
                <a:blip r:embed="rId13"/>
                <a:stretch>
                  <a:fillRect b="-6849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11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" grpId="0" animBg="1"/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" name="Google Shape;509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9882" y="1696452"/>
            <a:ext cx="4279900" cy="279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2667" y="1734619"/>
            <a:ext cx="4279900" cy="279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55767" y="1772785"/>
            <a:ext cx="3453700" cy="271766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16E3CD-B350-4B5A-A90C-CC177D7B8B32}"/>
              </a:ext>
            </a:extLst>
          </p:cNvPr>
          <p:cNvSpPr txBox="1"/>
          <p:nvPr/>
        </p:nvSpPr>
        <p:spPr>
          <a:xfrm>
            <a:off x="1800225" y="5033964"/>
            <a:ext cx="2816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>
                <a:latin typeface="Candara" panose="020E0502030303020204" pitchFamily="34" charset="0"/>
                <a:ea typeface="Helvetica" charset="0"/>
                <a:cs typeface="Helvetica" charset="0"/>
              </a:rPr>
              <a:t>Normal Distribution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AD6C73-EA72-42CA-8441-69491E06045B}"/>
              </a:ext>
            </a:extLst>
          </p:cNvPr>
          <p:cNvSpPr txBox="1"/>
          <p:nvPr/>
        </p:nvSpPr>
        <p:spPr>
          <a:xfrm>
            <a:off x="7496097" y="5033964"/>
            <a:ext cx="3373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>
                <a:latin typeface="Candara" panose="020E0502030303020204" pitchFamily="34" charset="0"/>
                <a:ea typeface="Helvetica" charset="0"/>
                <a:cs typeface="Helvetica" charset="0"/>
              </a:rPr>
              <a:t>Paranormal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272930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1B8698-1245-935C-1218-7F7977934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DF087-EB18-52F9-19B9-E473EEB4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29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r>
              <a:rPr lang="en-US" dirty="0"/>
              <a:t>	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5E8B9-D5B8-F42D-7B7A-6A4380166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Normal Distribution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Practice with Normals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Central Limit Theorem (CLT)</a:t>
            </a:r>
          </a:p>
        </p:txBody>
      </p:sp>
    </p:spTree>
    <p:extLst>
      <p:ext uri="{BB962C8B-B14F-4D97-AF65-F5344CB8AC3E}">
        <p14:creationId xmlns:p14="http://schemas.microsoft.com/office/powerpoint/2010/main" val="3422718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A73FB-D9CE-7141-8149-052D1D330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Normal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6BCAFA9-2449-0149-A773-AFB75A9377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1" y="1197034"/>
                <a:ext cx="9519138" cy="2333459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wrap="square" lIns="182880" tIns="182880" rIns="182880" bIns="27432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sz="2800" dirty="0"/>
                  <a:t>A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Gaussian (or </a:t>
                </a:r>
                <a:r>
                  <a:rPr lang="en-US" sz="2800" b="1" u="sng" dirty="0">
                    <a:solidFill>
                      <a:srgbClr val="C00000"/>
                    </a:solidFill>
                  </a:rPr>
                  <a:t>normal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) random variable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/>
                  <a:t>with parameters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≥0 </m:t>
                    </m:r>
                  </m:oMath>
                </a14:m>
                <a:r>
                  <a:rPr lang="en-US" sz="2800" dirty="0"/>
                  <a:t>has density</a:t>
                </a:r>
              </a:p>
              <a:p>
                <a:pPr marL="0" indent="0" algn="ctr">
                  <a:buNone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den>
                    </m:f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6BCAFA9-2449-0149-A773-AFB75A937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1" y="1197034"/>
                <a:ext cx="9519138" cy="2333459"/>
              </a:xfrm>
              <a:prstGeom prst="rect">
                <a:avLst/>
              </a:prstGeom>
              <a:blipFill>
                <a:blip r:embed="rId2"/>
                <a:stretch>
                  <a:fillRect l="-256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15B756-8BEB-0B46-86DF-9A2E5F1CADAA}"/>
                  </a:ext>
                </a:extLst>
              </p:cNvPr>
              <p:cNvSpPr txBox="1"/>
              <p:nvPr/>
            </p:nvSpPr>
            <p:spPr>
              <a:xfrm>
                <a:off x="609599" y="3574587"/>
                <a:ext cx="97389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We say that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follows the Normal Distribution, and write </a:t>
                </a:r>
                <a14:m>
                  <m:oMath xmlns:m="http://schemas.openxmlformats.org/officeDocument/2006/math">
                    <m:r>
                      <a:rPr lang="en-US" sz="240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𝑋</m:t>
                    </m:r>
                    <m:r>
                      <a:rPr lang="en-US" sz="24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∼</m:t>
                    </m:r>
                    <m:r>
                      <a:rPr lang="en-US" sz="240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𝒩</m:t>
                    </m:r>
                    <m:r>
                      <a:rPr lang="en-US" sz="240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(</m:t>
                    </m:r>
                    <m:r>
                      <a:rPr lang="en-US" sz="240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𝜇</m:t>
                    </m:r>
                    <m:r>
                      <a:rPr lang="en-US" sz="240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, </m:t>
                    </m:r>
                    <m:sSup>
                      <m:sSupPr>
                        <m:ctrlPr>
                          <a:rPr lang="en-US" sz="2400" i="1" smtClean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𝜎</m:t>
                        </m:r>
                      </m:e>
                      <m:sup>
                        <m:r>
                          <a:rPr lang="en-US" sz="2400" i="1" smtClean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2</m:t>
                        </m:r>
                      </m:sup>
                    </m:sSup>
                    <m:r>
                      <a:rPr lang="en-US" sz="240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)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15B756-8BEB-0B46-86DF-9A2E5F1CA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3574587"/>
                <a:ext cx="9738947" cy="461665"/>
              </a:xfrm>
              <a:prstGeom prst="rect">
                <a:avLst/>
              </a:prstGeom>
              <a:blipFill>
                <a:blip r:embed="rId3"/>
                <a:stretch>
                  <a:fillRect l="-93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B8F07712-583E-B54F-AB7D-E67F8E10D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3931" y="0"/>
            <a:ext cx="1648069" cy="21010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37C08F-3A11-5248-8305-B42B1744EBFE}"/>
              </a:ext>
            </a:extLst>
          </p:cNvPr>
          <p:cNvSpPr txBox="1"/>
          <p:nvPr/>
        </p:nvSpPr>
        <p:spPr>
          <a:xfrm>
            <a:off x="10543931" y="2101093"/>
            <a:ext cx="1648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latin typeface="Candara" panose="020E0502030303020204" pitchFamily="34" charset="0"/>
                <a:ea typeface="Helvetica" charset="0"/>
                <a:cs typeface="Helvetica" charset="0"/>
              </a:rPr>
              <a:t>Carl Friedrich Gauss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229" y="4316694"/>
            <a:ext cx="3225685" cy="17907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200901" y="5112327"/>
                <a:ext cx="12819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𝒩</m:t>
                    </m:r>
                    <m:r>
                      <a:rPr lang="en-US" sz="240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(0, 1)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.</a:t>
                </a:r>
                <a:endParaRPr lang="en-US" sz="2400" b="0" dirty="0" err="1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901" y="5112327"/>
                <a:ext cx="1281954" cy="461665"/>
              </a:xfrm>
              <a:prstGeom prst="rect">
                <a:avLst/>
              </a:prstGeom>
              <a:blipFill>
                <a:blip r:embed="rId6"/>
                <a:stretch>
                  <a:fillRect l="-2370" t="-10667" r="-6635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841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A73FB-D9CE-7141-8149-052D1D330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Normal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6BCAFA9-2449-0149-A773-AFB75A9377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1" y="1197034"/>
                <a:ext cx="9519138" cy="2333459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wrap="square" lIns="182880" tIns="182880" rIns="182880" bIns="27432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sz="2800" dirty="0"/>
                  <a:t>A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Gaussian (or </a:t>
                </a:r>
                <a:r>
                  <a:rPr lang="en-US" sz="2800" b="1" u="sng" dirty="0">
                    <a:solidFill>
                      <a:srgbClr val="C00000"/>
                    </a:solidFill>
                  </a:rPr>
                  <a:t>normal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) random variable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/>
                  <a:t>with parameters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≥0 </m:t>
                    </m:r>
                  </m:oMath>
                </a14:m>
                <a:r>
                  <a:rPr lang="en-US" sz="2800" dirty="0"/>
                  <a:t>has density</a:t>
                </a:r>
              </a:p>
              <a:p>
                <a:pPr marL="0" indent="0" algn="ctr">
                  <a:buNone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den>
                    </m:f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6BCAFA9-2449-0149-A773-AFB75A937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1" y="1197034"/>
                <a:ext cx="9519138" cy="2333459"/>
              </a:xfrm>
              <a:prstGeom prst="rect">
                <a:avLst/>
              </a:prstGeom>
              <a:blipFill>
                <a:blip r:embed="rId2"/>
                <a:stretch>
                  <a:fillRect l="-256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15B756-8BEB-0B46-86DF-9A2E5F1CADAA}"/>
                  </a:ext>
                </a:extLst>
              </p:cNvPr>
              <p:cNvSpPr txBox="1"/>
              <p:nvPr/>
            </p:nvSpPr>
            <p:spPr>
              <a:xfrm>
                <a:off x="609599" y="3574587"/>
                <a:ext cx="97389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We say that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follows the Normal Distribution, and write </a:t>
                </a:r>
                <a14:m>
                  <m:oMath xmlns:m="http://schemas.openxmlformats.org/officeDocument/2006/math">
                    <m:r>
                      <a:rPr lang="en-US" sz="240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𝑋</m:t>
                    </m:r>
                    <m:r>
                      <a:rPr lang="en-US" sz="24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∼</m:t>
                    </m:r>
                    <m:r>
                      <a:rPr lang="en-US" sz="240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𝒩</m:t>
                    </m:r>
                    <m:r>
                      <a:rPr lang="en-US" sz="240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(</m:t>
                    </m:r>
                    <m:r>
                      <a:rPr lang="en-US" sz="240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𝜇</m:t>
                    </m:r>
                    <m:r>
                      <a:rPr lang="en-US" sz="240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, </m:t>
                    </m:r>
                    <m:sSup>
                      <m:sSupPr>
                        <m:ctrlPr>
                          <a:rPr lang="en-US" sz="2400" i="1" smtClean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𝜎</m:t>
                        </m:r>
                      </m:e>
                      <m:sup>
                        <m:r>
                          <a:rPr lang="en-US" sz="2400" i="1" smtClean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2</m:t>
                        </m:r>
                      </m:sup>
                    </m:sSup>
                    <m:r>
                      <a:rPr lang="en-US" sz="240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)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15B756-8BEB-0B46-86DF-9A2E5F1CA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3574587"/>
                <a:ext cx="9738947" cy="461665"/>
              </a:xfrm>
              <a:prstGeom prst="rect">
                <a:avLst/>
              </a:prstGeom>
              <a:blipFill>
                <a:blip r:embed="rId3"/>
                <a:stretch>
                  <a:fillRect l="-93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B8F07712-583E-B54F-AB7D-E67F8E10D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3931" y="0"/>
            <a:ext cx="1648069" cy="21010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37C08F-3A11-5248-8305-B42B1744EBFE}"/>
              </a:ext>
            </a:extLst>
          </p:cNvPr>
          <p:cNvSpPr txBox="1"/>
          <p:nvPr/>
        </p:nvSpPr>
        <p:spPr>
          <a:xfrm>
            <a:off x="10543931" y="2101093"/>
            <a:ext cx="1648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latin typeface="Candara" panose="020E0502030303020204" pitchFamily="34" charset="0"/>
                <a:ea typeface="Helvetica" charset="0"/>
                <a:cs typeface="Helvetica" charset="0"/>
              </a:rPr>
              <a:t>Carl Friedrich Gauss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23B8046B-C857-6545-9BD8-8CE2E34D41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0399" y="4263622"/>
                <a:ext cx="9882909" cy="800219"/>
              </a:xfrm>
              <a:ln>
                <a:solidFill>
                  <a:srgbClr val="036A18"/>
                </a:solidFill>
                <a:prstDash val="dash"/>
              </a:ln>
            </p:spPr>
            <p:txBody>
              <a:bodyPr wrap="square" lIns="182880" tIns="182880" rIns="182880" bIns="182880">
                <a:spAutoFit/>
              </a:bodyPr>
              <a:lstStyle/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036A18"/>
                    </a:solidFill>
                  </a:rPr>
                  <a:t>Fact. </a:t>
                </a: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, 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800" dirty="0"/>
                  <a:t>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23B8046B-C857-6545-9BD8-8CE2E34D41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0399" y="4263622"/>
                <a:ext cx="9882909" cy="800219"/>
              </a:xfrm>
              <a:blipFill>
                <a:blip r:embed="rId5"/>
                <a:stretch>
                  <a:fillRect l="-246" b="-2985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2236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D4DCF-8897-1048-8FFF-FD4C471A7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Normal Distribution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B43D14E-24E4-564B-B5F7-4FF91426A06B}"/>
              </a:ext>
            </a:extLst>
          </p:cNvPr>
          <p:cNvGraphicFramePr>
            <a:graphicFrameLocks/>
          </p:cNvGraphicFramePr>
          <p:nvPr/>
        </p:nvGraphicFramePr>
        <p:xfrm>
          <a:off x="1090247" y="873955"/>
          <a:ext cx="9829800" cy="5648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6C36E5C-57A1-A049-AB12-3E36242B3524}"/>
                  </a:ext>
                </a:extLst>
              </p:cNvPr>
              <p:cNvSpPr txBox="1"/>
              <p:nvPr/>
            </p:nvSpPr>
            <p:spPr>
              <a:xfrm>
                <a:off x="5104547" y="2679404"/>
                <a:ext cx="18011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𝜇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=0</m:t>
                    </m:r>
                  </m:oMath>
                </a14:m>
                <a:r>
                  <a:rPr lang="en-US" sz="2400" b="0" dirty="0">
                    <a:solidFill>
                      <a:schemeClr val="accent2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𝜎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=3</m:t>
                    </m:r>
                  </m:oMath>
                </a14:m>
                <a:endParaRPr lang="en-US" sz="2400" b="0" dirty="0" err="1">
                  <a:solidFill>
                    <a:schemeClr val="accent2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6C36E5C-57A1-A049-AB12-3E36242B3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547" y="2679404"/>
                <a:ext cx="1801199" cy="369332"/>
              </a:xfrm>
              <a:prstGeom prst="rect">
                <a:avLst/>
              </a:prstGeom>
              <a:blipFill>
                <a:blip r:embed="rId3"/>
                <a:stretch>
                  <a:fillRect l="-5594" t="-20000" r="-4196" b="-4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20DEC5A-ECD3-CE47-8AC0-471873274FB0}"/>
                  </a:ext>
                </a:extLst>
              </p:cNvPr>
              <p:cNvSpPr txBox="1"/>
              <p:nvPr/>
            </p:nvSpPr>
            <p:spPr>
              <a:xfrm>
                <a:off x="6416958" y="4205868"/>
                <a:ext cx="977575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𝜇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=0</m:t>
                    </m:r>
                  </m:oMath>
                </a14:m>
                <a:r>
                  <a:rPr lang="en-US" sz="2400" b="0" dirty="0">
                    <a:solidFill>
                      <a:schemeClr val="accent1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,</a:t>
                </a:r>
              </a:p>
              <a:p>
                <a:pPr algn="l"/>
                <a:r>
                  <a:rPr lang="en-US" sz="2400" b="0" dirty="0">
                    <a:solidFill>
                      <a:schemeClr val="accent1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𝜎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=8</m:t>
                    </m:r>
                  </m:oMath>
                </a14:m>
                <a:endParaRPr lang="en-US" sz="2400" b="0" dirty="0" err="1">
                  <a:solidFill>
                    <a:schemeClr val="accent1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20DEC5A-ECD3-CE47-8AC0-471873274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958" y="4205868"/>
                <a:ext cx="977575" cy="738664"/>
              </a:xfrm>
              <a:prstGeom prst="rect">
                <a:avLst/>
              </a:prstGeom>
              <a:blipFill>
                <a:blip r:embed="rId4"/>
                <a:stretch>
                  <a:fillRect l="-10256" t="-10169" r="-8974"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28E889D-FF2E-E249-92E4-07A09893A125}"/>
                  </a:ext>
                </a:extLst>
              </p:cNvPr>
              <p:cNvSpPr txBox="1"/>
              <p:nvPr/>
            </p:nvSpPr>
            <p:spPr>
              <a:xfrm>
                <a:off x="3698567" y="3328712"/>
                <a:ext cx="1052852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𝜇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=−7</m:t>
                    </m:r>
                  </m:oMath>
                </a14:m>
                <a:r>
                  <a:rPr lang="en-US" sz="2400" b="0" dirty="0">
                    <a:solidFill>
                      <a:schemeClr val="accent3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,</a:t>
                </a:r>
              </a:p>
              <a:p>
                <a:pPr algn="l"/>
                <a:r>
                  <a:rPr lang="en-US" sz="2400" b="0" dirty="0">
                    <a:solidFill>
                      <a:schemeClr val="accent3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𝜎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=6</m:t>
                    </m:r>
                  </m:oMath>
                </a14:m>
                <a:endParaRPr lang="en-US" sz="2400" b="0" dirty="0" err="1">
                  <a:solidFill>
                    <a:schemeClr val="accent3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28E889D-FF2E-E249-92E4-07A09893A1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567" y="3328712"/>
                <a:ext cx="1052852" cy="738664"/>
              </a:xfrm>
              <a:prstGeom prst="rect">
                <a:avLst/>
              </a:prstGeom>
              <a:blipFill>
                <a:blip r:embed="rId5"/>
                <a:stretch>
                  <a:fillRect l="-8333" t="-10169" r="-15476"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E0CE8F1-78A5-0E44-9184-FA90AF75BDD8}"/>
                  </a:ext>
                </a:extLst>
              </p:cNvPr>
              <p:cNvSpPr txBox="1"/>
              <p:nvPr/>
            </p:nvSpPr>
            <p:spPr>
              <a:xfrm>
                <a:off x="8211174" y="1152940"/>
                <a:ext cx="977575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𝜇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=7</m:t>
                    </m:r>
                  </m:oMath>
                </a14:m>
                <a:r>
                  <a:rPr lang="en-US" sz="2400" b="0" dirty="0">
                    <a:solidFill>
                      <a:schemeClr val="accent4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,</a:t>
                </a:r>
              </a:p>
              <a:p>
                <a:pPr algn="l"/>
                <a:r>
                  <a:rPr lang="en-US" sz="2400" b="0" dirty="0">
                    <a:solidFill>
                      <a:schemeClr val="accent4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𝜎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=1</m:t>
                    </m:r>
                  </m:oMath>
                </a14:m>
                <a:endParaRPr lang="en-US" sz="2400" b="0" dirty="0" err="1">
                  <a:solidFill>
                    <a:schemeClr val="accent4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E0CE8F1-78A5-0E44-9184-FA90AF75BD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1174" y="1152940"/>
                <a:ext cx="977575" cy="738664"/>
              </a:xfrm>
              <a:prstGeom prst="rect">
                <a:avLst/>
              </a:prstGeom>
              <a:blipFill>
                <a:blip r:embed="rId6"/>
                <a:stretch>
                  <a:fillRect l="-10256" t="-10169" r="-8974"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42929B4A-5537-D74C-8699-CA64925E1FFE}"/>
              </a:ext>
            </a:extLst>
          </p:cNvPr>
          <p:cNvSpPr txBox="1"/>
          <p:nvPr/>
        </p:nvSpPr>
        <p:spPr>
          <a:xfrm>
            <a:off x="6416958" y="175765"/>
            <a:ext cx="5625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Aka a “Bell Curve” (imprecise name)</a:t>
            </a:r>
          </a:p>
        </p:txBody>
      </p:sp>
    </p:spTree>
    <p:extLst>
      <p:ext uri="{BB962C8B-B14F-4D97-AF65-F5344CB8AC3E}">
        <p14:creationId xmlns:p14="http://schemas.microsoft.com/office/powerpoint/2010/main" val="41722670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rgbClr val="C00000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C00000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b="0" dirty="0" err="1" smtClean="0">
            <a:latin typeface="Candara" panose="020E0502030303020204" pitchFamily="34" charset="0"/>
            <a:ea typeface="Helvetica" charset="0"/>
            <a:cs typeface="Helvetica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270736</TotalTime>
  <Words>2200</Words>
  <Application>Microsoft Macintosh PowerPoint</Application>
  <PresentationFormat>Widescreen</PresentationFormat>
  <Paragraphs>377</Paragraphs>
  <Slides>50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Calibri</vt:lpstr>
      <vt:lpstr>Cambria Math</vt:lpstr>
      <vt:lpstr>Candara</vt:lpstr>
      <vt:lpstr>Helvetica</vt:lpstr>
      <vt:lpstr>Custom Design</vt:lpstr>
      <vt:lpstr>Normal distribution + Central Limit Theorem</vt:lpstr>
      <vt:lpstr>Recap – Continuous RVs</vt:lpstr>
      <vt:lpstr>Recap: From Discrete to Continuous</vt:lpstr>
      <vt:lpstr>Uniform Distribution Summary</vt:lpstr>
      <vt:lpstr>Exponential Distribution</vt:lpstr>
      <vt:lpstr> Agenda</vt:lpstr>
      <vt:lpstr>The Normal Distribution</vt:lpstr>
      <vt:lpstr>The Normal Distribution</vt:lpstr>
      <vt:lpstr>The Normal Distribution</vt:lpstr>
      <vt:lpstr>Standard normal distribution</vt:lpstr>
      <vt:lpstr>Review Table of Φ(z) CDF of Standard Normal </vt:lpstr>
      <vt:lpstr>Review Table of Φ(z) CDF of Standard Normal </vt:lpstr>
      <vt:lpstr>The Standard Normal CDF</vt:lpstr>
      <vt:lpstr>Deviation from the Mean</vt:lpstr>
      <vt:lpstr>Closure of normal distribution – Under Shifting and Scaling</vt:lpstr>
      <vt:lpstr>But what if we don’t have a standard Normal?</vt:lpstr>
      <vt:lpstr> Agenda</vt:lpstr>
      <vt:lpstr>Example</vt:lpstr>
      <vt:lpstr>Table of Standard Cumulative Normal Density</vt:lpstr>
      <vt:lpstr>Example</vt:lpstr>
      <vt:lpstr>Example</vt:lpstr>
      <vt:lpstr>Table of Standard Cumulative Normal Density</vt:lpstr>
      <vt:lpstr>Example</vt:lpstr>
      <vt:lpstr>Summary so far</vt:lpstr>
      <vt:lpstr>Another important property: closure under addition</vt:lpstr>
      <vt:lpstr> Agenda</vt:lpstr>
      <vt:lpstr>Normal Distributions EVERYWHERE – why?</vt:lpstr>
      <vt:lpstr>Sums of i.i.d. RVs look normal!</vt:lpstr>
      <vt:lpstr>Example:  Sum of n i.i.d. Exp(1) random variables</vt:lpstr>
      <vt:lpstr>Example: avg of uniform r.v.s</vt:lpstr>
      <vt:lpstr>CLT : Avg of some other weird i.i.d. r.v.s</vt:lpstr>
      <vt:lpstr>Suppose that what we see in nature results from combining (summing) many independent random observations…</vt:lpstr>
      <vt:lpstr>Sums of i.i.d. RVs</vt:lpstr>
      <vt:lpstr>Central Limit Theorem</vt:lpstr>
      <vt:lpstr>Central Limit Theorem</vt:lpstr>
      <vt:lpstr>Central Limit Theorem</vt:lpstr>
      <vt:lpstr>Central Limit Theorem</vt:lpstr>
      <vt:lpstr>Central Limit Theorem</vt:lpstr>
      <vt:lpstr>Summary Central Limit Theorem</vt:lpstr>
      <vt:lpstr>CLT application</vt:lpstr>
      <vt:lpstr>Table of Standard Cumulative Normal Density</vt:lpstr>
      <vt:lpstr>Outline of how CLT is used</vt:lpstr>
      <vt:lpstr> Agenda</vt:lpstr>
      <vt:lpstr>Using CLT to estimate Binomial probabilities</vt:lpstr>
      <vt:lpstr>Example – Naive Approximation</vt:lpstr>
      <vt:lpstr>Example – Even Worse Approximation</vt:lpstr>
      <vt:lpstr>Solution – Continuity Correction </vt:lpstr>
      <vt:lpstr>Example – Continuity Correction</vt:lpstr>
      <vt:lpstr>Example – Continuity Correction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Anna Karlin</cp:lastModifiedBy>
  <cp:revision>6511</cp:revision>
  <cp:lastPrinted>2024-02-07T17:43:26Z</cp:lastPrinted>
  <dcterms:created xsi:type="dcterms:W3CDTF">2015-04-17T01:19:23Z</dcterms:created>
  <dcterms:modified xsi:type="dcterms:W3CDTF">2026-05-06T14:46:06Z</dcterms:modified>
  <cp:category/>
</cp:coreProperties>
</file>