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1535" r:id="rId3"/>
    <p:sldId id="1485" r:id="rId4"/>
    <p:sldId id="1486" r:id="rId5"/>
    <p:sldId id="1487" r:id="rId6"/>
    <p:sldId id="1490" r:id="rId7"/>
    <p:sldId id="1537" r:id="rId8"/>
    <p:sldId id="1518" r:id="rId9"/>
    <p:sldId id="1523" r:id="rId10"/>
    <p:sldId id="1415" r:id="rId11"/>
    <p:sldId id="1461" r:id="rId12"/>
    <p:sldId id="1468" r:id="rId13"/>
    <p:sldId id="1469" r:id="rId14"/>
    <p:sldId id="1524" r:id="rId15"/>
    <p:sldId id="1536" r:id="rId16"/>
    <p:sldId id="1470" r:id="rId17"/>
    <p:sldId id="1471" r:id="rId18"/>
    <p:sldId id="1472" r:id="rId19"/>
    <p:sldId id="300" r:id="rId20"/>
    <p:sldId id="1525" r:id="rId21"/>
    <p:sldId id="1526" r:id="rId22"/>
    <p:sldId id="304" r:id="rId23"/>
    <p:sldId id="303" r:id="rId24"/>
    <p:sldId id="1527" r:id="rId25"/>
    <p:sldId id="1530" r:id="rId26"/>
    <p:sldId id="1533" r:id="rId27"/>
    <p:sldId id="1538" r:id="rId28"/>
    <p:sldId id="1539" r:id="rId29"/>
    <p:sldId id="1529" r:id="rId30"/>
    <p:sldId id="1532" r:id="rId31"/>
    <p:sldId id="153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9EAD3"/>
    <a:srgbClr val="036A18"/>
    <a:srgbClr val="EAD1DC"/>
    <a:srgbClr val="FCE5CD"/>
    <a:srgbClr val="FCD1CD"/>
    <a:srgbClr val="CFEAD3"/>
    <a:srgbClr val="E90000"/>
    <a:srgbClr val="FFEBED"/>
    <a:srgbClr val="FE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2123"/>
  </p:normalViewPr>
  <p:slideViewPr>
    <p:cSldViewPr snapToGrid="0" snapToObjects="1">
      <p:cViewPr varScale="1">
        <p:scale>
          <a:sx n="78" d="100"/>
          <a:sy n="78" d="100"/>
        </p:scale>
        <p:origin x="192" y="712"/>
      </p:cViewPr>
      <p:guideLst>
        <p:guide orient="horz" pos="3312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21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9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6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9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4468426-63B7-FD4E-823D-FCFF69F62C6F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0D2A18-C212-E143-953B-2107BEBF833C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5AF94-560D-084A-ABFA-48F68410281B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318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485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05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7B1C7B9-49BF-234B-9254-A3FFA2FE9F23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34878A-CF51-4F41-A3B2-ABBB347BE751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7B9550-E89D-354C-8407-4511DAA33962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434E5E-288D-8043-A9CF-AADCF2D45C33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BA14DC25-E882-BF43-9172-62B5FA2B66E5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675FE04-89B5-5A4C-BD7C-FBAE37AA062D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5BF17D-E4B5-A546-980C-AEBAB0809621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702110-07E3-3141-9ECE-7A18B5876092}" type="datetime1">
              <a:rPr lang="en-US" smtClean="0"/>
              <a:t>4/28/26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23.png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00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7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86.png"/><Relationship Id="rId4" Type="http://schemas.openxmlformats.org/officeDocument/2006/relationships/image" Target="../media/image73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jpeg"/><Relationship Id="rId12" Type="http://schemas.openxmlformats.org/officeDocument/2006/relationships/image" Target="../media/image3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jpeg"/><Relationship Id="rId10" Type="http://schemas.openxmlformats.org/officeDocument/2006/relationships/image" Target="../media/image1600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0.png"/><Relationship Id="rId4" Type="http://schemas.openxmlformats.org/officeDocument/2006/relationships/image" Target="../media/image3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image" Target="../media/image30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Wrap Poisson Distribution +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7918-7AD9-5C47-A5BF-B6AA1EAD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Binomial to Poisson</a:t>
            </a:r>
          </a:p>
        </p:txBody>
      </p:sp>
      <p:grpSp>
        <p:nvGrpSpPr>
          <p:cNvPr id="5" name="Group 4" descr="Binomial(n, p)">
            <a:extLst>
              <a:ext uri="{FF2B5EF4-FFF2-40B4-BE49-F238E27FC236}">
                <a16:creationId xmlns:a16="http://schemas.microsoft.com/office/drawing/2014/main" id="{B26731A5-F2F0-3C40-917D-6757FCBB4CF3}"/>
              </a:ext>
            </a:extLst>
          </p:cNvPr>
          <p:cNvGrpSpPr/>
          <p:nvPr/>
        </p:nvGrpSpPr>
        <p:grpSpPr>
          <a:xfrm>
            <a:off x="463574" y="2132047"/>
            <a:ext cx="4794225" cy="3057172"/>
            <a:chOff x="417352" y="2704197"/>
            <a:chExt cx="4794225" cy="3057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: Rounded Corners 41">
                  <a:extLst>
                    <a:ext uri="{FF2B5EF4-FFF2-40B4-BE49-F238E27FC236}">
                      <a16:creationId xmlns:a16="http://schemas.microsoft.com/office/drawing/2014/main" id="{6E70696C-7D57-D148-8466-A61BF541714F}"/>
                    </a:ext>
                  </a:extLst>
                </p:cNvPr>
                <p:cNvSpPr/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Bin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: Rounded Corners 41">
                  <a:extLst>
                    <a:ext uri="{FF2B5EF4-FFF2-40B4-BE49-F238E27FC236}">
                      <a16:creationId xmlns:a16="http://schemas.microsoft.com/office/drawing/2014/main" id="{6E70696C-7D57-D148-8466-A61BF54171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Top Corners Rounded 42">
              <a:extLst>
                <a:ext uri="{FF2B5EF4-FFF2-40B4-BE49-F238E27FC236}">
                  <a16:creationId xmlns:a16="http://schemas.microsoft.com/office/drawing/2014/main" id="{F18CEEB9-C5E9-DA44-874A-072F55A6F97B}"/>
                </a:ext>
              </a:extLst>
            </p:cNvPr>
            <p:cNvSpPr/>
            <p:nvPr/>
          </p:nvSpPr>
          <p:spPr>
            <a:xfrm rot="10800000">
              <a:off x="417352" y="3223947"/>
              <a:ext cx="4794225" cy="2537422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44DA6F-0333-8944-BD3E-D8460EDBBD5C}"/>
                    </a:ext>
                  </a:extLst>
                </p:cNvPr>
                <p:cNvSpPr txBox="1"/>
                <p:nvPr/>
              </p:nvSpPr>
              <p:spPr>
                <a:xfrm>
                  <a:off x="919942" y="3223952"/>
                  <a:ext cx="4195444" cy="2149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(1−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44DA6F-0333-8944-BD3E-D8460EDBB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2" y="3223952"/>
                  <a:ext cx="4195444" cy="21490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F3A03-14D3-894B-986A-BEE98ADE8991}"/>
                  </a:ext>
                </a:extLst>
              </p:cNvPr>
              <p:cNvSpPr/>
              <p:nvPr/>
            </p:nvSpPr>
            <p:spPr>
              <a:xfrm>
                <a:off x="4576933" y="1632235"/>
                <a:ext cx="3253741" cy="2203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F3A03-14D3-894B-986A-BEE98ADE8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33" y="1632235"/>
                <a:ext cx="3253741" cy="2203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 descr="right arrow">
            <a:extLst>
              <a:ext uri="{FF2B5EF4-FFF2-40B4-BE49-F238E27FC236}">
                <a16:creationId xmlns:a16="http://schemas.microsoft.com/office/drawing/2014/main" id="{6024A501-105F-D748-B9D9-18217F0DEF18}"/>
              </a:ext>
            </a:extLst>
          </p:cNvPr>
          <p:cNvSpPr/>
          <p:nvPr/>
        </p:nvSpPr>
        <p:spPr>
          <a:xfrm>
            <a:off x="5760389" y="3429000"/>
            <a:ext cx="957072" cy="43179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Poisson(lambda) where lambda=np">
            <a:extLst>
              <a:ext uri="{FF2B5EF4-FFF2-40B4-BE49-F238E27FC236}">
                <a16:creationId xmlns:a16="http://schemas.microsoft.com/office/drawing/2014/main" id="{EDA02B7F-9C81-1948-B987-BBD055FE0326}"/>
              </a:ext>
            </a:extLst>
          </p:cNvPr>
          <p:cNvGrpSpPr/>
          <p:nvPr/>
        </p:nvGrpSpPr>
        <p:grpSpPr>
          <a:xfrm>
            <a:off x="7131074" y="2132047"/>
            <a:ext cx="4794225" cy="3057172"/>
            <a:chOff x="417352" y="2704197"/>
            <a:chExt cx="4794225" cy="3057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41">
                  <a:extLst>
                    <a:ext uri="{FF2B5EF4-FFF2-40B4-BE49-F238E27FC236}">
                      <a16:creationId xmlns:a16="http://schemas.microsoft.com/office/drawing/2014/main" id="{CAF3ACFC-DD1C-7446-B2F9-132A9FCE2CBD}"/>
                    </a:ext>
                  </a:extLst>
                </p:cNvPr>
                <p:cNvSpPr/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Poi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: Rounded Corners 41">
                  <a:extLst>
                    <a:ext uri="{FF2B5EF4-FFF2-40B4-BE49-F238E27FC236}">
                      <a16:creationId xmlns:a16="http://schemas.microsoft.com/office/drawing/2014/main" id="{CAF3ACFC-DD1C-7446-B2F9-132A9FCE2C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Top Corners Rounded 42">
              <a:extLst>
                <a:ext uri="{FF2B5EF4-FFF2-40B4-BE49-F238E27FC236}">
                  <a16:creationId xmlns:a16="http://schemas.microsoft.com/office/drawing/2014/main" id="{643667C0-A4E5-E142-8D36-A7D3F4C0C7E0}"/>
                </a:ext>
              </a:extLst>
            </p:cNvPr>
            <p:cNvSpPr/>
            <p:nvPr/>
          </p:nvSpPr>
          <p:spPr>
            <a:xfrm rot="10800000">
              <a:off x="417352" y="3223947"/>
              <a:ext cx="4794225" cy="2537422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672AE5-FC23-7344-A834-6DD576D739B2}"/>
                    </a:ext>
                  </a:extLst>
                </p:cNvPr>
                <p:cNvSpPr txBox="1"/>
                <p:nvPr/>
              </p:nvSpPr>
              <p:spPr>
                <a:xfrm>
                  <a:off x="919941" y="2950800"/>
                  <a:ext cx="3789045" cy="2695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oMath>
                    </m:oMathPara>
                  </a14:m>
                  <a:endPara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672AE5-FC23-7344-A834-6DD576D73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1" y="2950800"/>
                  <a:ext cx="3789045" cy="26953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688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979-A963-3846-8C5A-17047EF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Poisson RVs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6321731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   What kind of random variable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pPr marL="0" indent="0">
                  <a:buNone/>
                </a:pPr>
                <a:r>
                  <a:rPr lang="en-US" sz="2800" dirty="0"/>
                  <a:t>Aka what is the “distribution”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Intuition first: </a:t>
                </a:r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measuring number of (type 1) events that happen in, say, an hour if they happen at an average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per hour.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is measuring number of (type 2) events that happen in, say, an hour if they happen at an average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per hour.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measuring total number of events of both types that happen in, say, an hour, if type 1 and type 2 events occur independently.</a:t>
                </a:r>
              </a:p>
              <a:p>
                <a:pPr algn="ctr"/>
                <a:r>
                  <a:rPr lang="en-US" sz="2800" dirty="0"/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6321731"/>
              </a:xfrm>
              <a:prstGeom prst="rect">
                <a:avLst/>
              </a:prstGeom>
              <a:blipFill>
                <a:blip r:embed="rId3"/>
                <a:stretch>
                  <a:fillRect l="-34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32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979-A963-3846-8C5A-17047EF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Poisson RVs (2)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10064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be independent </a:t>
                </a:r>
                <a:r>
                  <a:rPr lang="en-US" sz="2800" dirty="0" err="1"/>
                  <a:t>r.v.s</a:t>
                </a:r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  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endParaRPr lang="en-US" sz="2800" dirty="0"/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100640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55743C7-4D82-AE45-94A5-8A0E803F9F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864034"/>
                <a:ext cx="10972799" cy="2100640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More generally,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⋯,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independent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 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55743C7-4D82-AE45-94A5-8A0E803F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64034"/>
                <a:ext cx="10972799" cy="2100640"/>
              </a:xfrm>
              <a:prstGeom prst="rect">
                <a:avLst/>
              </a:prstGeom>
              <a:blipFill>
                <a:blip r:embed="rId3"/>
                <a:stretch>
                  <a:fillRect l="-347" r="-34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1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979-A963-3846-8C5A-17047EF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Poisson RVs (3)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24362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r>
                  <a:rPr lang="en-US" sz="2800" dirty="0"/>
                  <a:t> 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243628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61D274-D836-754A-9855-10E2BBE25704}"/>
                  </a:ext>
                </a:extLst>
              </p:cNvPr>
              <p:cNvSpPr/>
              <p:nvPr/>
            </p:nvSpPr>
            <p:spPr>
              <a:xfrm>
                <a:off x="290428" y="3799519"/>
                <a:ext cx="2668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61D274-D836-754A-9855-10E2BBE25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8" y="3799519"/>
                <a:ext cx="266842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EBFA2-2329-FC4D-B9D1-0DC79BA30FCE}"/>
                  </a:ext>
                </a:extLst>
              </p:cNvPr>
              <p:cNvSpPr/>
              <p:nvPr/>
            </p:nvSpPr>
            <p:spPr>
              <a:xfrm>
                <a:off x="382368" y="4435209"/>
                <a:ext cx="7647927" cy="2012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EBFA2-2329-FC4D-B9D1-0DC79BA3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8" y="4435209"/>
                <a:ext cx="7647927" cy="2012089"/>
              </a:xfrm>
              <a:prstGeom prst="rect">
                <a:avLst/>
              </a:prstGeom>
              <a:blipFill>
                <a:blip r:embed="rId5"/>
                <a:stretch>
                  <a:fillRect l="-16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BE3B3C1-0B84-AB45-81FF-02A01C5002FA}"/>
              </a:ext>
            </a:extLst>
          </p:cNvPr>
          <p:cNvSpPr txBox="1"/>
          <p:nvPr/>
        </p:nvSpPr>
        <p:spPr>
          <a:xfrm>
            <a:off x="8602166" y="4091906"/>
            <a:ext cx="4257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pPr marL="514350" indent="-514350" algn="l">
              <a:buAutoNum type="alphaUcPeriod"/>
            </a:pP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All of them are right </a:t>
            </a:r>
          </a:p>
          <a:p>
            <a:pPr marL="514350" indent="-514350" algn="l">
              <a:buAutoNum type="alphaUcPeriod"/>
            </a:pP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The first 3 are right </a:t>
            </a:r>
          </a:p>
          <a:p>
            <a:pPr marL="514350" indent="-514350" algn="l">
              <a:buAutoNum type="alphaUcPeriod"/>
            </a:pPr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Only 1 is right</a:t>
            </a:r>
          </a:p>
          <a:p>
            <a:pPr marL="514350" indent="-514350" algn="l">
              <a:buAutoNum type="alphaUcPeriod"/>
            </a:pP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Don’t know </a:t>
            </a:r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9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3D5DC-4AEF-F3C6-8884-CB420B6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B8B38B-6814-BA0B-ECAC-9C33EECA0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" y="87074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28145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2FA5-363D-8517-D8B5-FCA688D47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49880-6AE1-96D8-A24F-981580B71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" y="87074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 – the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F85EDD-E55C-A8E1-0789-930A8C580080}"/>
                  </a:ext>
                </a:extLst>
              </p:cNvPr>
              <p:cNvSpPr txBox="1"/>
              <p:nvPr/>
            </p:nvSpPr>
            <p:spPr>
              <a:xfrm>
                <a:off x="528359" y="5411258"/>
                <a:ext cx="113829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Proof</a:t>
                </a:r>
                <a:r>
                  <a:rPr lang="en-US" sz="2400" dirty="0"/>
                  <a:t>: Follows immediately from Law of Total Probability for Events, if we realize</a:t>
                </a:r>
              </a:p>
              <a:p>
                <a:r>
                  <a:rPr lang="en-US" sz="2400" dirty="0"/>
                  <a:t>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represents an event and the set of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over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form a partition.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9" y="5411258"/>
                <a:ext cx="11382988" cy="830997"/>
              </a:xfrm>
              <a:prstGeom prst="rect">
                <a:avLst/>
              </a:prstGeom>
              <a:blipFill>
                <a:blip r:embed="rId2"/>
                <a:stretch>
                  <a:fillRect l="-8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4C22AB6-D5A6-574E-695E-F05BE840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359" y="1259803"/>
            <a:ext cx="11311792" cy="3752023"/>
            <a:chOff x="528359" y="1259803"/>
            <a:chExt cx="11311792" cy="37520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C306B3-D73C-8738-9938-46AE7EA0285F}"/>
                </a:ext>
              </a:extLst>
            </p:cNvPr>
            <p:cNvGrpSpPr/>
            <p:nvPr/>
          </p:nvGrpSpPr>
          <p:grpSpPr>
            <a:xfrm>
              <a:off x="528359" y="1259803"/>
              <a:ext cx="11311792" cy="3752023"/>
              <a:chOff x="840454" y="3954369"/>
              <a:chExt cx="8243801" cy="2149960"/>
            </a:xfrm>
          </p:grpSpPr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B5DD3D8B-3AED-D8AB-5CDB-58323AD08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454" y="3954369"/>
                <a:ext cx="7840556" cy="21499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C25B779-D4EA-2F15-DCED-A89595AC5E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258" y="4037890"/>
                    <a:ext cx="8058997" cy="698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Theorem</a:t>
                    </a:r>
                    <a:r>
                      <a:rPr lang="en-US" sz="2400" b="1" dirty="0"/>
                      <a:t>: [Law of Total Probability for Discrete R.V.s]  </a:t>
                    </a:r>
                  </a:p>
                  <a:p>
                    <a:r>
                      <a:rPr lang="en-US" sz="2400" dirty="0"/>
                      <a:t>Let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 an event.  Let</a:t>
                    </a:r>
                    <a14:m>
                      <m:oMath xmlns:m="http://schemas.openxmlformats.org/officeDocument/2006/math"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be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discrete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r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.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.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E6E9926-C628-4741-A2B5-6BFAEB2173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258" y="4037890"/>
                    <a:ext cx="8058997" cy="69860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27" t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A0A8E8C-82B3-CBB5-4821-B960DD244EF9}"/>
                      </a:ext>
                    </a:extLst>
                  </p:cNvPr>
                  <p:cNvSpPr/>
                  <p:nvPr/>
                </p:nvSpPr>
                <p:spPr>
                  <a:xfrm>
                    <a:off x="1569281" y="4504856"/>
                    <a:ext cx="5416430" cy="5497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 =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21584B3-7E60-4D22-8705-839F40E006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281" y="4504856"/>
                    <a:ext cx="5416430" cy="5497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4B4E4868-364F-E815-605B-80CCF3D9F1FB}"/>
                      </a:ext>
                    </a:extLst>
                  </p:cNvPr>
                  <p:cNvSpPr/>
                  <p:nvPr/>
                </p:nvSpPr>
                <p:spPr>
                  <a:xfrm>
                    <a:off x="1040317" y="5481465"/>
                    <a:ext cx="6739684" cy="5497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 =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A05D3AF-AC00-4E5F-8ADD-4497DCB4AB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317" y="5481465"/>
                    <a:ext cx="6739684" cy="549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9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374F9D5-F62C-9069-70AF-FA7FADEF4EC3}"/>
                    </a:ext>
                  </a:extLst>
                </p:cNvPr>
                <p:cNvSpPr/>
                <p:nvPr/>
              </p:nvSpPr>
              <p:spPr>
                <a:xfrm>
                  <a:off x="838200" y="3421460"/>
                  <a:ext cx="2663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For a discrete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: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0DC6D9B-3E70-400B-839C-B43EE6E4F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421460"/>
                  <a:ext cx="266361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670" t="-10526" r="-275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49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1584"/>
            <a:ext cx="10972800" cy="878301"/>
          </a:xfrm>
        </p:spPr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/>
              <p:nvPr/>
            </p:nvSpPr>
            <p:spPr>
              <a:xfrm>
                <a:off x="847107" y="2750735"/>
                <a:ext cx="5728299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07" y="2750735"/>
                <a:ext cx="5728299" cy="572273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55BD6E-6CDB-F240-B4EE-72E280F5FBE0}"/>
              </a:ext>
            </a:extLst>
          </p:cNvPr>
          <p:cNvSpPr txBox="1"/>
          <p:nvPr/>
        </p:nvSpPr>
        <p:spPr>
          <a:xfrm>
            <a:off x="7043963" y="2750735"/>
            <a:ext cx="380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CB64A-5B8A-F2E9-27AD-E89320C38C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107" y="83763"/>
                <a:ext cx="10972799" cy="224362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r>
                  <a:rPr lang="en-US" sz="2800" dirty="0"/>
                  <a:t> 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CB64A-5B8A-F2E9-27AD-E89320C38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07" y="83763"/>
                <a:ext cx="10972799" cy="2243628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40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Proof. Written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/>
              <p:nvPr/>
            </p:nvSpPr>
            <p:spPr>
              <a:xfrm>
                <a:off x="130666" y="1114813"/>
                <a:ext cx="5728299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6" y="1114813"/>
                <a:ext cx="5728299" cy="57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5E1C23-CFA4-6142-94B6-1D41DB873012}"/>
                  </a:ext>
                </a:extLst>
              </p:cNvPr>
              <p:cNvSpPr/>
              <p:nvPr/>
            </p:nvSpPr>
            <p:spPr>
              <a:xfrm>
                <a:off x="216537" y="1775829"/>
                <a:ext cx="9300110" cy="110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5E1C23-CFA4-6142-94B6-1D41DB873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7" y="1775829"/>
                <a:ext cx="9300110" cy="1101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801959-F8FF-DC45-88E4-71B63BBDAAFB}"/>
                  </a:ext>
                </a:extLst>
              </p:cNvPr>
              <p:cNvSpPr/>
              <p:nvPr/>
            </p:nvSpPr>
            <p:spPr>
              <a:xfrm>
                <a:off x="237490" y="2879388"/>
                <a:ext cx="5893665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801959-F8FF-DC45-88E4-71B63BBDA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" y="2879388"/>
                <a:ext cx="5893665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F9AA9F-E4C8-CF4B-9D4F-CD493DA1CD3B}"/>
                  </a:ext>
                </a:extLst>
              </p:cNvPr>
              <p:cNvSpPr/>
              <p:nvPr/>
            </p:nvSpPr>
            <p:spPr>
              <a:xfrm>
                <a:off x="159936" y="3980780"/>
                <a:ext cx="5302477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F9AA9F-E4C8-CF4B-9D4F-CD493DA1C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36" y="3980780"/>
                <a:ext cx="5302477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8B2F48-9DA4-8B40-A252-F02EBBC48E53}"/>
                  </a:ext>
                </a:extLst>
              </p:cNvPr>
              <p:cNvSpPr/>
              <p:nvPr/>
            </p:nvSpPr>
            <p:spPr>
              <a:xfrm>
                <a:off x="237490" y="5210557"/>
                <a:ext cx="5548378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8B2F48-9DA4-8B40-A252-F02EBBC48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" y="5210557"/>
                <a:ext cx="5548378" cy="700705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55BD6E-6CDB-F240-B4EE-72E280F5FBE0}"/>
              </a:ext>
            </a:extLst>
          </p:cNvPr>
          <p:cNvSpPr txBox="1"/>
          <p:nvPr/>
        </p:nvSpPr>
        <p:spPr>
          <a:xfrm>
            <a:off x="6473947" y="1159036"/>
            <a:ext cx="380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Law of total probability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2D9BA-922C-2C40-9725-62E5980F5001}"/>
              </a:ext>
            </a:extLst>
          </p:cNvPr>
          <p:cNvSpPr txBox="1"/>
          <p:nvPr/>
        </p:nvSpPr>
        <p:spPr>
          <a:xfrm>
            <a:off x="9638030" y="2144925"/>
            <a:ext cx="255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Independence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BF391-DF55-4047-BCD0-7649BCE9CC92}"/>
              </a:ext>
            </a:extLst>
          </p:cNvPr>
          <p:cNvSpPr txBox="1"/>
          <p:nvPr/>
        </p:nvSpPr>
        <p:spPr>
          <a:xfrm>
            <a:off x="6786784" y="4958099"/>
            <a:ext cx="2553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Binomial Theorem</a:t>
            </a:r>
          </a:p>
        </p:txBody>
      </p:sp>
    </p:spTree>
    <p:extLst>
      <p:ext uri="{BB962C8B-B14F-4D97-AF65-F5344CB8AC3E}">
        <p14:creationId xmlns:p14="http://schemas.microsoft.com/office/powerpoint/2010/main" val="15678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D64B420-7D54-1B47-9D2B-8840E227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Poisson Random Variables -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7E4217-17A4-6547-BAEF-E17ED1DC3D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1574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Poisson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such that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endParaRPr lang="en-US" sz="2800" dirty="0"/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7E4217-17A4-6547-BAEF-E17ED1DC3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157450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A841F1-184F-7D4F-82D5-31C388816BDB}"/>
                  </a:ext>
                </a:extLst>
              </p:cNvPr>
              <p:cNvSpPr/>
              <p:nvPr/>
            </p:nvSpPr>
            <p:spPr>
              <a:xfrm>
                <a:off x="456089" y="3846180"/>
                <a:ext cx="486304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General principle: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Events happen at an average rate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per time unit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Number of events happening at a time unit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distributed according to </a:t>
                </a:r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Poi(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) </a:t>
                </a: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A841F1-184F-7D4F-82D5-31C388816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9" y="3846180"/>
                <a:ext cx="4863044" cy="2308324"/>
              </a:xfrm>
              <a:prstGeom prst="rect">
                <a:avLst/>
              </a:prstGeom>
              <a:blipFill>
                <a:blip r:embed="rId4"/>
                <a:stretch>
                  <a:fillRect l="-2083" t="-1639" r="-2344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917BC-7EE9-0747-AFB2-A68279319CCB}"/>
                  </a:ext>
                </a:extLst>
              </p:cNvPr>
              <p:cNvSpPr txBox="1"/>
              <p:nvPr/>
            </p:nvSpPr>
            <p:spPr>
              <a:xfrm>
                <a:off x="5474170" y="3846180"/>
                <a:ext cx="6714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Poisson approximates Binomial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large,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small,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moderate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Sum of independent Poisson is still a Poisson</a:t>
                </a: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917BC-7EE9-0747-AFB2-A6827931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170" y="3846180"/>
                <a:ext cx="6714992" cy="1569660"/>
              </a:xfrm>
              <a:prstGeom prst="rect">
                <a:avLst/>
              </a:prstGeom>
              <a:blipFill>
                <a:blip r:embed="rId5"/>
                <a:stretch>
                  <a:fillRect l="-1270" r="-118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2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352204" y="100963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4" y="100963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101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8BC9AAA-2430-4EB8-BD23-9798C452034C}"/>
              </a:ext>
            </a:extLst>
          </p:cNvPr>
          <p:cNvSpPr/>
          <p:nvPr/>
        </p:nvSpPr>
        <p:spPr>
          <a:xfrm>
            <a:off x="572722" y="3933287"/>
            <a:ext cx="961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</a:t>
            </a:r>
          </a:p>
        </p:txBody>
      </p:sp>
      <p:grpSp>
        <p:nvGrpSpPr>
          <p:cNvPr id="39" name="Group 38" descr="disk">
            <a:extLst>
              <a:ext uri="{FF2B5EF4-FFF2-40B4-BE49-F238E27FC236}">
                <a16:creationId xmlns:a16="http://schemas.microsoft.com/office/drawing/2014/main" id="{76CBB5EA-A0D4-966F-3C37-63C378E21A11}"/>
              </a:ext>
            </a:extLst>
          </p:cNvPr>
          <p:cNvGrpSpPr/>
          <p:nvPr/>
        </p:nvGrpSpPr>
        <p:grpSpPr>
          <a:xfrm>
            <a:off x="2869803" y="2419496"/>
            <a:ext cx="1071545" cy="1341314"/>
            <a:chOff x="2869803" y="2419496"/>
            <a:chExt cx="1071545" cy="134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3A671C-5D18-4A56-9A22-73102552A1E7}"/>
                    </a:ext>
                  </a:extLst>
                </p:cNvPr>
                <p:cNvSpPr/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3A671C-5D18-4A56-9A22-73102552A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A close-up of a hard drive">
              <a:extLst>
                <a:ext uri="{FF2B5EF4-FFF2-40B4-BE49-F238E27FC236}">
                  <a16:creationId xmlns:a16="http://schemas.microsoft.com/office/drawing/2014/main" id="{7B699868-20F6-FBFA-6186-0BEB8451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3" y="2419496"/>
              <a:ext cx="1071545" cy="803659"/>
            </a:xfrm>
            <a:prstGeom prst="rect">
              <a:avLst/>
            </a:prstGeom>
          </p:spPr>
        </p:pic>
      </p:grpSp>
      <p:grpSp>
        <p:nvGrpSpPr>
          <p:cNvPr id="38" name="Group 37" descr="CPU">
            <a:extLst>
              <a:ext uri="{FF2B5EF4-FFF2-40B4-BE49-F238E27FC236}">
                <a16:creationId xmlns:a16="http://schemas.microsoft.com/office/drawing/2014/main" id="{779CCD59-8FAC-AB21-BA62-6E304BD0FFA7}"/>
              </a:ext>
            </a:extLst>
          </p:cNvPr>
          <p:cNvGrpSpPr/>
          <p:nvPr/>
        </p:nvGrpSpPr>
        <p:grpSpPr>
          <a:xfrm>
            <a:off x="4715822" y="2100646"/>
            <a:ext cx="1559091" cy="1679158"/>
            <a:chOff x="4715822" y="2100646"/>
            <a:chExt cx="1559091" cy="1679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48C3D1-8DDD-8AEA-13F8-0414A9B7826A}"/>
                    </a:ext>
                  </a:extLst>
                </p:cNvPr>
                <p:cNvSpPr/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48C3D1-8DDD-8AEA-13F8-0414A9B782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F26511B1-9147-9E30-D090-5BD82803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22" y="2100646"/>
              <a:ext cx="1559091" cy="1336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352F-EED1-6EFD-2333-FD382A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1F3A-C255-9C44-3382-F6EF796D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No concept check today</a:t>
            </a:r>
          </a:p>
          <a:p>
            <a:r>
              <a:rPr lang="en-US" dirty="0"/>
              <a:t>Material for midterm ends today.</a:t>
            </a:r>
          </a:p>
          <a:p>
            <a:r>
              <a:rPr lang="en-US" dirty="0"/>
              <a:t>Midterm covers </a:t>
            </a:r>
          </a:p>
          <a:p>
            <a:pPr lvl="1"/>
            <a:r>
              <a:rPr lang="en-US" dirty="0"/>
              <a:t>everything from class up till and including today</a:t>
            </a:r>
          </a:p>
          <a:p>
            <a:pPr lvl="1"/>
            <a:r>
              <a:rPr lang="en-US" dirty="0"/>
              <a:t>All concept checks through today</a:t>
            </a:r>
          </a:p>
          <a:p>
            <a:pPr lvl="1"/>
            <a:r>
              <a:rPr lang="en-US" dirty="0"/>
              <a:t>Problem Sets 1-5</a:t>
            </a:r>
          </a:p>
          <a:p>
            <a:pPr lvl="1"/>
            <a:r>
              <a:rPr lang="en-US" dirty="0"/>
              <a:t>Sections 1-5</a:t>
            </a:r>
          </a:p>
          <a:p>
            <a:r>
              <a:rPr lang="en-US" dirty="0"/>
              <a:t>I will post practice tests  tomorrow.</a:t>
            </a:r>
          </a:p>
        </p:txBody>
      </p:sp>
    </p:spTree>
    <p:extLst>
      <p:ext uri="{BB962C8B-B14F-4D97-AF65-F5344CB8AC3E}">
        <p14:creationId xmlns:p14="http://schemas.microsoft.com/office/powerpoint/2010/main" val="54986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B68D3-E986-93E7-FF16-44BC41D5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7A8FD-3BC7-81D3-2D11-79661079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12AAF9-08EB-0224-C2B9-F2613FCFD842}"/>
                  </a:ext>
                </a:extLst>
              </p:cNvPr>
              <p:cNvSpPr/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Disk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with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.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  <a:blipFill>
                <a:blip r:embed="rId2"/>
                <a:stretch>
                  <a:fillRect l="-7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27A97C-9D8D-1FDA-39C7-76BD52CDE202}"/>
                  </a:ext>
                </a:extLst>
              </p:cNvPr>
              <p:cNvSpPr/>
              <p:nvPr/>
            </p:nvSpPr>
            <p:spPr>
              <a:xfrm>
                <a:off x="-207471" y="3181804"/>
                <a:ext cx="350931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27A97C-9D8D-1FDA-39C7-76BD52CDE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71" y="3181804"/>
                <a:ext cx="3509319" cy="430887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25F1F51-BEF8-9D1E-0020-455C0149CCC8}"/>
              </a:ext>
            </a:extLst>
          </p:cNvPr>
          <p:cNvSpPr/>
          <p:nvPr/>
        </p:nvSpPr>
        <p:spPr>
          <a:xfrm>
            <a:off x="245071" y="1443092"/>
            <a:ext cx="1149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   </a:t>
            </a:r>
            <a:r>
              <a:rPr lang="en-US" sz="2400" dirty="0">
                <a:solidFill>
                  <a:srgbClr val="0070C0"/>
                </a:solidFill>
              </a:rPr>
              <a:t>(Redo using conditioning!)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E7691C-E4EF-EDF4-A5D9-9C06F0039285}"/>
                  </a:ext>
                </a:extLst>
              </p:cNvPr>
              <p:cNvSpPr/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9F53C6-A283-0F04-5792-5AB0EF68EEA4}"/>
                  </a:ext>
                </a:extLst>
              </p:cNvPr>
              <p:cNvSpPr/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38E527-410B-6207-3F6C-CE31A492A0CC}"/>
                  </a:ext>
                </a:extLst>
              </p:cNvPr>
              <p:cNvSpPr/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1161-56A5-94B2-366B-E69FA06E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953D33-8B91-BE3B-9D1D-448C9A12BBAD}"/>
              </a:ext>
            </a:extLst>
          </p:cNvPr>
          <p:cNvSpPr/>
          <p:nvPr/>
        </p:nvSpPr>
        <p:spPr>
          <a:xfrm>
            <a:off x="271273" y="2109098"/>
            <a:ext cx="11272462" cy="4391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97184-AB66-89CB-A5D7-BE27CC298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402D94-B58E-6665-950B-C14885AA56E6}"/>
                  </a:ext>
                </a:extLst>
              </p:cNvPr>
              <p:cNvSpPr/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Disk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with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.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  <a:blipFill>
                <a:blip r:embed="rId2"/>
                <a:stretch>
                  <a:fillRect l="-7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5B93AA-E264-C53C-A087-A9A81B635DB4}"/>
                  </a:ext>
                </a:extLst>
              </p:cNvPr>
              <p:cNvSpPr/>
              <p:nvPr/>
            </p:nvSpPr>
            <p:spPr>
              <a:xfrm>
                <a:off x="0" y="2663773"/>
                <a:ext cx="7153649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5B93AA-E264-C53C-A087-A9A81B635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3773"/>
                <a:ext cx="7153649" cy="1015406"/>
              </a:xfrm>
              <a:prstGeom prst="rect">
                <a:avLst/>
              </a:prstGeom>
              <a:blipFill>
                <a:blip r:embed="rId3"/>
                <a:stretch>
                  <a:fillRect t="-103704" b="-16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9148607-AAC3-8075-3B13-94D8B0F8761B}"/>
              </a:ext>
            </a:extLst>
          </p:cNvPr>
          <p:cNvSpPr/>
          <p:nvPr/>
        </p:nvSpPr>
        <p:spPr>
          <a:xfrm>
            <a:off x="245071" y="1443092"/>
            <a:ext cx="1149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   </a:t>
            </a:r>
            <a:r>
              <a:rPr lang="en-US" sz="2400" dirty="0">
                <a:solidFill>
                  <a:srgbClr val="0070C0"/>
                </a:solidFill>
              </a:rPr>
              <a:t>(Redo using conditioning!)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1FE085-2359-C0A7-91EA-6E7CADD50AA7}"/>
                  </a:ext>
                </a:extLst>
              </p:cNvPr>
              <p:cNvSpPr/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709D6B9-7E87-CF8C-CC93-2FC40382A6D1}"/>
                  </a:ext>
                </a:extLst>
              </p:cNvPr>
              <p:cNvSpPr/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FA6016-5A76-3DCF-D3D0-F844C20C52A6}"/>
                  </a:ext>
                </a:extLst>
              </p:cNvPr>
              <p:cNvSpPr/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AC9CEFF-EEEE-44D4-0D75-65894B5F1E03}"/>
                  </a:ext>
                </a:extLst>
              </p:cNvPr>
              <p:cNvSpPr/>
              <p:nvPr/>
            </p:nvSpPr>
            <p:spPr>
              <a:xfrm>
                <a:off x="1452381" y="3636270"/>
                <a:ext cx="6142181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2EC25C-E28A-404A-813F-6930C467A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1" y="3636270"/>
                <a:ext cx="6142181" cy="10154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263790-8A9B-57A3-AB6E-6B2ADCB62D31}"/>
                  </a:ext>
                </a:extLst>
              </p:cNvPr>
              <p:cNvSpPr/>
              <p:nvPr/>
            </p:nvSpPr>
            <p:spPr>
              <a:xfrm>
                <a:off x="1452381" y="4597994"/>
                <a:ext cx="4338083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3844D3-A456-4B2C-8A94-8D6F748DC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1" y="4597994"/>
                <a:ext cx="4338083" cy="1015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EEFC7C-B5E3-3067-1BF9-FF91D64EFF2A}"/>
                  </a:ext>
                </a:extLst>
              </p:cNvPr>
              <p:cNvSpPr/>
              <p:nvPr/>
            </p:nvSpPr>
            <p:spPr>
              <a:xfrm>
                <a:off x="1441114" y="5543288"/>
                <a:ext cx="4824977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6FC5C3-C77F-47E3-AA26-B4D6CCDF9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14" y="5543288"/>
                <a:ext cx="4824977" cy="10154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BA3CA0-8188-A6AD-633C-E572B2C278CD}"/>
                  </a:ext>
                </a:extLst>
              </p:cNvPr>
              <p:cNvSpPr/>
              <p:nvPr/>
            </p:nvSpPr>
            <p:spPr>
              <a:xfrm>
                <a:off x="5636624" y="5684416"/>
                <a:ext cx="3163911" cy="73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1−(1−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8B6B9A-C711-F888-B113-D03DFFC4B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624" y="5684416"/>
                <a:ext cx="3163911" cy="7331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disk">
            <a:extLst>
              <a:ext uri="{FF2B5EF4-FFF2-40B4-BE49-F238E27FC236}">
                <a16:creationId xmlns:a16="http://schemas.microsoft.com/office/drawing/2014/main" id="{A7EF49FF-CF68-2B87-81FB-84B291A84366}"/>
              </a:ext>
            </a:extLst>
          </p:cNvPr>
          <p:cNvGrpSpPr/>
          <p:nvPr/>
        </p:nvGrpSpPr>
        <p:grpSpPr>
          <a:xfrm>
            <a:off x="3192041" y="2500018"/>
            <a:ext cx="1071545" cy="1341314"/>
            <a:chOff x="2869803" y="2419496"/>
            <a:chExt cx="1071545" cy="134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E1DB8D-41CE-352A-AC4F-36FFD4FFC902}"/>
                    </a:ext>
                  </a:extLst>
                </p:cNvPr>
                <p:cNvSpPr/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E1DB8D-41CE-352A-AC4F-36FFD4FFC9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 descr="A close-up of a hard drive">
              <a:extLst>
                <a:ext uri="{FF2B5EF4-FFF2-40B4-BE49-F238E27FC236}">
                  <a16:creationId xmlns:a16="http://schemas.microsoft.com/office/drawing/2014/main" id="{9C55E8B1-D7DA-6134-6D1B-A8C61247D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3" y="2419496"/>
              <a:ext cx="1071545" cy="803659"/>
            </a:xfrm>
            <a:prstGeom prst="rect">
              <a:avLst/>
            </a:prstGeom>
          </p:spPr>
        </p:pic>
      </p:grpSp>
      <p:grpSp>
        <p:nvGrpSpPr>
          <p:cNvPr id="18" name="Group 17" descr="CPU">
            <a:extLst>
              <a:ext uri="{FF2B5EF4-FFF2-40B4-BE49-F238E27FC236}">
                <a16:creationId xmlns:a16="http://schemas.microsoft.com/office/drawing/2014/main" id="{F9B73105-6746-42C3-89B0-8B33DB0DF82A}"/>
              </a:ext>
            </a:extLst>
          </p:cNvPr>
          <p:cNvGrpSpPr/>
          <p:nvPr/>
        </p:nvGrpSpPr>
        <p:grpSpPr>
          <a:xfrm>
            <a:off x="5038060" y="2181168"/>
            <a:ext cx="1559091" cy="1679158"/>
            <a:chOff x="4715822" y="2100646"/>
            <a:chExt cx="1559091" cy="1679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8F4FAA-436C-29D0-A975-4EEEF8B5ED0A}"/>
                    </a:ext>
                  </a:extLst>
                </p:cNvPr>
                <p:cNvSpPr/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8F4FAA-436C-29D0-A975-4EEEF8B5ED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09D99B3E-3D62-E02B-B6EB-24ECF4324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22" y="2100646"/>
              <a:ext cx="1559091" cy="133654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/>
              <p:nvPr/>
            </p:nvSpPr>
            <p:spPr>
              <a:xfrm>
                <a:off x="1339272" y="4124058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72" y="4124058"/>
                <a:ext cx="7130474" cy="876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1760F71-DA78-40E2-ACA2-10926D41C7F6}"/>
              </a:ext>
            </a:extLst>
          </p:cNvPr>
          <p:cNvSpPr/>
          <p:nvPr/>
        </p:nvSpPr>
        <p:spPr>
          <a:xfrm>
            <a:off x="3602181" y="5605560"/>
            <a:ext cx="2743200" cy="653059"/>
          </a:xfrm>
          <a:prstGeom prst="wedgeEllipseCallout">
            <a:avLst>
              <a:gd name="adj1" fmla="val -33917"/>
              <a:gd name="adj2" fmla="val 7478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But WHY?</a:t>
            </a:r>
            <a:r>
              <a:rPr lang="en-US" sz="2800" dirty="0"/>
              <a:t>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/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E03AB8-0606-4F44-8A68-6F08A2D36E5B}"/>
              </a:ext>
            </a:extLst>
          </p:cNvPr>
          <p:cNvSpPr/>
          <p:nvPr/>
        </p:nvSpPr>
        <p:spPr>
          <a:xfrm>
            <a:off x="520096" y="3369695"/>
            <a:ext cx="11590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Intuition:  </a:t>
            </a:r>
            <a:r>
              <a:rPr lang="en-US" sz="2400" dirty="0"/>
              <a:t>Think about flipping 2 coins each day.  </a:t>
            </a:r>
          </a:p>
          <a:p>
            <a:r>
              <a:rPr lang="en-US" sz="2400" dirty="0"/>
              <a:t>There may be many days where both coins are heads. </a:t>
            </a:r>
          </a:p>
          <a:p>
            <a:r>
              <a:rPr lang="en-US" sz="2400" dirty="0"/>
              <a:t>We only care about the </a:t>
            </a:r>
            <a:r>
              <a:rPr lang="en-US" sz="2400" i="1" dirty="0"/>
              <a:t>first day where the coins are not both heads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Given that both coins are not heads, what’s the probability that coin 1 is H and coin 2 is 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/>
              <p:nvPr/>
            </p:nvSpPr>
            <p:spPr>
              <a:xfrm>
                <a:off x="-346509" y="5737105"/>
                <a:ext cx="61789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1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</m:t>
                    </m:r>
                    <m:r>
                      <m:rPr>
                        <m:nor/>
                      </m:rPr>
                      <a:rPr lang="en-US" sz="2400" b="0" i="0" dirty="0" smtClean="0"/>
                      <m:t> &amp; 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2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| </m:t>
                    </m:r>
                    <m:r>
                      <m:rPr>
                        <m:nor/>
                      </m:rPr>
                      <a:rPr lang="en-US" sz="2400" b="0" i="0" dirty="0" smtClean="0"/>
                      <m:t>not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09" y="5737105"/>
                <a:ext cx="6178900" cy="461665"/>
              </a:xfrm>
              <a:prstGeom prst="rect">
                <a:avLst/>
              </a:prstGeom>
              <a:blipFill>
                <a:blip r:embed="rId4"/>
                <a:stretch>
                  <a:fillRect t="-526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7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FF82-0C9A-BDEE-5959-705BBD4B7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542EE3-3D98-1853-B17D-ACAAACA20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0FA180-BBE2-FC34-E116-C375E7D29562}"/>
                  </a:ext>
                </a:extLst>
              </p:cNvPr>
              <p:cNvSpPr/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61C1E0-BB9C-593B-5CBB-4493CF218B03}"/>
                  </a:ext>
                </a:extLst>
              </p:cNvPr>
              <p:cNvSpPr/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FA8DDF1-42FC-F955-FF76-C067846ACC7B}"/>
              </a:ext>
            </a:extLst>
          </p:cNvPr>
          <p:cNvSpPr/>
          <p:nvPr/>
        </p:nvSpPr>
        <p:spPr>
          <a:xfrm>
            <a:off x="520096" y="3369695"/>
            <a:ext cx="11590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Intuition:  </a:t>
            </a:r>
            <a:r>
              <a:rPr lang="en-US" sz="2400" dirty="0"/>
              <a:t>Think about flipping 2 coins each day.  </a:t>
            </a:r>
          </a:p>
          <a:p>
            <a:r>
              <a:rPr lang="en-US" sz="2400" dirty="0"/>
              <a:t>There may be many days where both coins are heads. </a:t>
            </a:r>
          </a:p>
          <a:p>
            <a:r>
              <a:rPr lang="en-US" sz="2400" dirty="0"/>
              <a:t>We only care about the </a:t>
            </a:r>
            <a:r>
              <a:rPr lang="en-US" sz="2400" i="1" dirty="0"/>
              <a:t>first day where the coins are not both heads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Given that both coins are not heads, what’s the probability that coin 1 is H and coin 2 is 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E83E5-465E-A5C2-47CE-AD6004B1B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51" y="5613033"/>
            <a:ext cx="117820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6D5F8B-ADAE-4EFB-47B1-C92CD03081CE}"/>
                  </a:ext>
                </a:extLst>
              </p:cNvPr>
              <p:cNvSpPr/>
              <p:nvPr/>
            </p:nvSpPr>
            <p:spPr>
              <a:xfrm>
                <a:off x="8654667" y="5710978"/>
                <a:ext cx="3619225" cy="680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9D77A0-1169-9826-A728-AA21E40B6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67" y="5710978"/>
                <a:ext cx="3619225" cy="68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1C3163-4D1E-5F2B-5E1A-83486CB5FCF2}"/>
                  </a:ext>
                </a:extLst>
              </p:cNvPr>
              <p:cNvSpPr txBox="1"/>
              <p:nvPr/>
            </p:nvSpPr>
            <p:spPr>
              <a:xfrm>
                <a:off x="-173516" y="5665388"/>
                <a:ext cx="9747173" cy="726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1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</m:t>
                    </m:r>
                    <m:r>
                      <m:rPr>
                        <m:nor/>
                      </m:rPr>
                      <a:rPr lang="en-US" sz="2400" b="0" i="0" dirty="0" smtClean="0"/>
                      <m:t> &amp; 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2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| </m:t>
                    </m:r>
                    <m:r>
                      <m:rPr>
                        <m:nor/>
                      </m:rPr>
                      <a:rPr lang="en-US" sz="2400" b="0" i="0" dirty="0" smtClean="0"/>
                      <m:t>not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400" dirty="0"/>
                          <m:t>coin</m:t>
                        </m:r>
                        <m:r>
                          <m:rPr>
                            <m:nor/>
                          </m:rPr>
                          <a:rPr lang="en-US" sz="2400" dirty="0"/>
                          <m:t> 1 </m:t>
                        </m:r>
                        <m:r>
                          <m:rPr>
                            <m:nor/>
                          </m:rPr>
                          <a:rPr lang="en-US" sz="2400" dirty="0"/>
                          <m:t>is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H</m:t>
                        </m:r>
                        <m:r>
                          <m:rPr>
                            <m:nor/>
                          </m:rPr>
                          <a:rPr lang="en-US" sz="2400" dirty="0"/>
                          <m:t> &amp; </m:t>
                        </m:r>
                        <m:r>
                          <m:rPr>
                            <m:nor/>
                          </m:rPr>
                          <a:rPr lang="en-US" sz="2400" dirty="0"/>
                          <m:t>coin</m:t>
                        </m:r>
                        <m:r>
                          <m:rPr>
                            <m:nor/>
                          </m:rPr>
                          <a:rPr lang="en-US" sz="2400" dirty="0"/>
                          <m:t> 2 </m:t>
                        </m:r>
                        <m:r>
                          <m:rPr>
                            <m:nor/>
                          </m:rPr>
                          <a:rPr lang="en-US" sz="2400" dirty="0"/>
                          <m:t>is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not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both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tails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516" y="5665388"/>
                <a:ext cx="9747173" cy="726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F4C1-349A-DEB0-0055-CEFAF803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Server Failures (on section 5 worksheet)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B4A17-7D13-8877-4686-262072D91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computing system relies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800" dirty="0"/>
                  <a:t> independent components. The lifetime (in days) of each component is modeled by a Geometric distribution with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/>
                  <a:t> (has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/>
                  <a:t> of failing each day). The system completely shuts down only when all m nodes have failed.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 the day the first component fails. Find the probability mass function of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Start by computing the probability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B4A17-7D13-8877-4686-262072D91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3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5D72-465D-E8AA-D690-40E7C75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9D60-B7E5-BE88-8C0D-C8B12144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1B56F-C22E-5077-28C0-803E4A41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4F62-F77D-270A-7622-789B9F99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Server Failures (on section 5 worksheet)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B1751-09E6-75FD-83F9-41727EB4D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computing system relies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800" dirty="0"/>
                  <a:t> independent components. The lifetime (in days) of each component is modeled by a Geometric distribution with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/>
                  <a:t> (has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/>
                  <a:t> of failing each day). The system completely shuts down only when all m nodes have failed.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Find the probability that the entire system shuts down on day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B1751-09E6-75FD-83F9-41727EB4D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255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DD4D-8871-32B6-A43E-055C9E4C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3E27-EE3F-AC1E-B093-42C6C96E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3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BD19-E614-4F6E-23E1-341FB8BD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grading  (on section 5 worksheet)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99589-A4C1-8177-B3A9-52649B42E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err="1"/>
                  <a:t>Homeworks</a:t>
                </a:r>
                <a:r>
                  <a:rPr lang="en-US" dirty="0"/>
                  <a:t> are graded by TA1 with probability 0.3, by TA2 with probability 0.5 and by TA3 with probability 0.2</a:t>
                </a:r>
              </a:p>
              <a:p>
                <a:pPr marL="0" indent="0">
                  <a:buNone/>
                </a:pPr>
                <a:r>
                  <a:rPr lang="en-US" dirty="0"/>
                  <a:t>TA1 takes an amount of time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to grade.</a:t>
                </a:r>
              </a:p>
              <a:p>
                <a:pPr marL="0" indent="0">
                  <a:buNone/>
                </a:pPr>
                <a:r>
                  <a:rPr lang="en-US" dirty="0"/>
                  <a:t>TA2 takes an amount of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grade.</a:t>
                </a:r>
              </a:p>
              <a:p>
                <a:pPr marL="0" indent="0">
                  <a:buNone/>
                </a:pPr>
                <a:r>
                  <a:rPr lang="en-US" dirty="0"/>
                  <a:t>TA3 takes an amount of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Geom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grade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probability that TA1 did the grading given that the number of hours it took was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99589-A4C1-8177-B3A9-52649B42E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97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Random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equally likely </a:t>
                </a:r>
                <a:r>
                  <a:rPr lang="en-US" sz="2800" dirty="0"/>
                  <a:t>to take any (integer) value between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(inclusive), is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800" b="1" dirty="0"/>
                  <a:t>.</a:t>
                </a:r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/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value shown on one roll of a fair die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)=1/6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=35/12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blipFill>
                <a:blip r:embed="rId3"/>
                <a:stretch>
                  <a:fillRect l="-2075" t="-2188" b="-468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mf of uniform">
            <a:extLst>
              <a:ext uri="{FF2B5EF4-FFF2-40B4-BE49-F238E27FC236}">
                <a16:creationId xmlns:a16="http://schemas.microsoft.com/office/drawing/2014/main" id="{7CC044DB-AFEA-485E-84CE-9D1B65A3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46" y="4636774"/>
            <a:ext cx="3226046" cy="182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916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2AE-2766-9844-3FA2-D08FFD6C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F8FF-5E7B-70F5-A315-35052B26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67E0-C363-0C78-74F5-8609B9AE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02" y="972207"/>
            <a:ext cx="10972800" cy="878301"/>
          </a:xfrm>
        </p:spPr>
        <p:txBody>
          <a:bodyPr/>
          <a:lstStyle/>
          <a:p>
            <a:r>
              <a:rPr lang="en-US" dirty="0"/>
              <a:t>End of material for midterm!!!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E6902-E205-81E3-DDC7-90F64AD7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02" y="1559639"/>
            <a:ext cx="10972800" cy="49496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time: continuous random variables!</a:t>
            </a:r>
          </a:p>
        </p:txBody>
      </p:sp>
    </p:spTree>
    <p:extLst>
      <p:ext uri="{BB962C8B-B14F-4D97-AF65-F5344CB8AC3E}">
        <p14:creationId xmlns:p14="http://schemas.microsoft.com/office/powerpoint/2010/main" val="46768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takes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(“Success”)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(“Failure”) otherwise.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Bernoulli random variable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      </a:t>
                </a:r>
                <a:r>
                  <a:rPr lang="en-US" sz="2800" dirty="0"/>
                  <a:t>N</a:t>
                </a:r>
                <a:r>
                  <a:rPr lang="en-US" sz="2800" b="0" dirty="0"/>
                  <a:t>ote: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22380B-A724-41B1-AFDA-25CBB4846FBF}"/>
              </a:ext>
            </a:extLst>
          </p:cNvPr>
          <p:cNvSpPr txBox="1"/>
          <p:nvPr/>
        </p:nvSpPr>
        <p:spPr>
          <a:xfrm>
            <a:off x="385552" y="4549676"/>
            <a:ext cx="10563497" cy="2308324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Coin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flip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Randomly guessing on a MC test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 server in a cluster fails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Whether or not a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share of a particular stock pays off or 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Any indicator </a:t>
            </a:r>
            <a:r>
              <a: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rPr>
              <a:t>r.v.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independent trials, each with probability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of success.                                                     </a:t>
                </a:r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Binomial random variable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8E3548-F91E-2FE9-63A7-EC1CEFFFAC10}"/>
                  </a:ext>
                </a:extLst>
              </p:cNvPr>
              <p:cNvSpPr txBox="1"/>
              <p:nvPr/>
            </p:nvSpPr>
            <p:spPr>
              <a:xfrm>
                <a:off x="7044850" y="3074594"/>
                <a:ext cx="4721629" cy="3477875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Examples</a:t>
                </a: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heads in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 coin flips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1s in a randomly generated n bit string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servers that fail in a cluster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computers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bit errors in file written to disk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elements in a bucket of a large hash table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different stocks that “pay off”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8E3548-F91E-2FE9-63A7-EC1CEFFFA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850" y="3074594"/>
                <a:ext cx="4721629" cy="3477875"/>
              </a:xfrm>
              <a:prstGeom prst="rect">
                <a:avLst/>
              </a:prstGeom>
              <a:blipFill>
                <a:blip r:embed="rId3"/>
                <a:stretch>
                  <a:fillRect l="-1340" t="-725" r="-804" b="-181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59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models the number of independent trials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up until and including the </a:t>
                </a:r>
                <a:r>
                  <a:rPr lang="en-US" sz="2800"/>
                  <a:t>first success.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random variable </a:t>
                </a:r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:r>
                  <a:rPr lang="en-US" sz="28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A94CDD-945E-4807-B25E-142B4FC3835F}"/>
              </a:ext>
            </a:extLst>
          </p:cNvPr>
          <p:cNvSpPr txBox="1"/>
          <p:nvPr/>
        </p:nvSpPr>
        <p:spPr>
          <a:xfrm>
            <a:off x="6445134" y="3305156"/>
            <a:ext cx="4931427" cy="3416320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# of coin flips until first head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on MC questions until you get one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at a password until you hit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hash trials until a miner successfully mines a Bitcoin</a:t>
            </a:r>
          </a:p>
        </p:txBody>
      </p:sp>
    </p:spTree>
    <p:extLst>
      <p:ext uri="{BB962C8B-B14F-4D97-AF65-F5344CB8AC3E}">
        <p14:creationId xmlns:p14="http://schemas.microsoft.com/office/powerpoint/2010/main" val="370131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27AE-8312-79AF-9CCB-3A50082A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534D-C6E7-63B1-8412-994ABFA33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63F6-2A3B-A74E-9BEC-8098CD2B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“events” happen, independently, at an 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average</a:t>
                </a:r>
                <a:r>
                  <a:rPr lang="en-US" sz="2800" dirty="0"/>
                  <a:t> rate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per unit time.  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</a:t>
                </a:r>
                <a:r>
                  <a:rPr lang="en-US" sz="2800" i="1" dirty="0"/>
                  <a:t>actual</a:t>
                </a:r>
                <a:r>
                  <a:rPr lang="en-US" sz="2800" dirty="0"/>
                  <a:t> number of events happening in a given time unit. 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Poisson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r.v</a:t>
                </a:r>
                <a:r>
                  <a:rPr lang="en-US" sz="2800" dirty="0"/>
                  <a:t>. </a:t>
                </a:r>
                <a:r>
                  <a:rPr lang="en-US" sz="2800" i="1" dirty="0"/>
                  <a:t>with 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(denoted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 and has distribution (PMF):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  <a:blipFill>
                <a:blip r:embed="rId2"/>
                <a:stretch>
                  <a:fillRect l="-1040" t="-183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/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820E72-C21C-3348-A6BF-6778142E8D0F}"/>
              </a:ext>
            </a:extLst>
          </p:cNvPr>
          <p:cNvSpPr txBox="1"/>
          <p:nvPr/>
        </p:nvSpPr>
        <p:spPr>
          <a:xfrm>
            <a:off x="660400" y="4540469"/>
            <a:ext cx="8638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Some examples of “Poisson processes”: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of cars passing through a traffic light </a:t>
            </a:r>
            <a:r>
              <a:rPr lang="en-US" sz="2800" u="sng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1 hour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of requests to web servers </a:t>
            </a:r>
            <a:r>
              <a:rPr lang="en-US" sz="280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in an hour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of photons hitting a light detector </a:t>
            </a:r>
            <a:r>
              <a:rPr lang="en-US" sz="280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in a given interval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of patients arriving to ER </a:t>
            </a:r>
            <a:r>
              <a:rPr lang="en-US" sz="28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within an hour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EF1-BE8C-084D-9A55-0CE2C64246C4}"/>
              </a:ext>
            </a:extLst>
          </p:cNvPr>
          <p:cNvSpPr/>
          <p:nvPr/>
        </p:nvSpPr>
        <p:spPr>
          <a:xfrm>
            <a:off x="9813029" y="238253"/>
            <a:ext cx="222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Siméon</a:t>
            </a:r>
            <a:r>
              <a:rPr lang="en-US" dirty="0"/>
              <a:t> Denis Poisson</a:t>
            </a:r>
          </a:p>
          <a:p>
            <a:pPr algn="r"/>
            <a:r>
              <a:rPr lang="en-US" dirty="0"/>
              <a:t>1781-1840</a:t>
            </a:r>
          </a:p>
        </p:txBody>
      </p:sp>
      <p:grpSp>
        <p:nvGrpSpPr>
          <p:cNvPr id="10" name="Group 9" descr="Assume fixed average rate">
            <a:extLst>
              <a:ext uri="{FF2B5EF4-FFF2-40B4-BE49-F238E27FC236}">
                <a16:creationId xmlns:a16="http://schemas.microsoft.com/office/drawing/2014/main" id="{38BEE9FB-6E61-4844-A38D-A5FC5616C698}"/>
              </a:ext>
            </a:extLst>
          </p:cNvPr>
          <p:cNvGrpSpPr/>
          <p:nvPr/>
        </p:nvGrpSpPr>
        <p:grpSpPr>
          <a:xfrm>
            <a:off x="9123829" y="5116606"/>
            <a:ext cx="2727425" cy="1604870"/>
            <a:chOff x="9123829" y="5116606"/>
            <a:chExt cx="2727425" cy="1604870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7AE3B6E5-41EA-2146-BE22-57638B0B1D41}"/>
                </a:ext>
              </a:extLst>
            </p:cNvPr>
            <p:cNvSpPr/>
            <p:nvPr/>
          </p:nvSpPr>
          <p:spPr>
            <a:xfrm>
              <a:off x="9123829" y="5116606"/>
              <a:ext cx="181535" cy="1604870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E9FCAB-1C67-6345-82FE-AA9B0B5B7E05}"/>
                </a:ext>
              </a:extLst>
            </p:cNvPr>
            <p:cNvSpPr txBox="1"/>
            <p:nvPr/>
          </p:nvSpPr>
          <p:spPr>
            <a:xfrm>
              <a:off x="9305364" y="5503542"/>
              <a:ext cx="25458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Assume </a:t>
              </a:r>
            </a:p>
            <a:p>
              <a:pPr algn="l"/>
              <a:r>
                <a: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fixed average rate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/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CCFB-A65B-B019-B8FC-FEF0760C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1E01-0FA6-CB5F-7ED0-9FB37846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– summary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69D8D-AA3A-CDBC-AAE3-850A5ED21B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“events” happen, independently, at an 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average</a:t>
                </a:r>
                <a:r>
                  <a:rPr lang="en-US" sz="2800" dirty="0"/>
                  <a:t> rate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per unit time.  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</a:t>
                </a:r>
                <a:r>
                  <a:rPr lang="en-US" sz="2800" i="1" dirty="0"/>
                  <a:t>actual</a:t>
                </a:r>
                <a:r>
                  <a:rPr lang="en-US" sz="2800" dirty="0"/>
                  <a:t> number of events happening in a given time unit. 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Poisson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r.v</a:t>
                </a:r>
                <a:r>
                  <a:rPr lang="en-US" sz="2800" dirty="0"/>
                  <a:t>. </a:t>
                </a:r>
                <a:r>
                  <a:rPr lang="en-US" sz="2800" i="1" dirty="0"/>
                  <a:t>with 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(denoted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 and has distribution (PMF):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  <a:blipFill>
                <a:blip r:embed="rId2"/>
                <a:stretch>
                  <a:fillRect l="-1040" t="-183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7133BF-780D-537C-EC10-C964CE044B9B}"/>
                  </a:ext>
                </a:extLst>
              </p:cNvPr>
              <p:cNvSpPr/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455456E-226A-1F42-A2AE-14924F7A1918}"/>
              </a:ext>
            </a:extLst>
          </p:cNvPr>
          <p:cNvSpPr/>
          <p:nvPr/>
        </p:nvSpPr>
        <p:spPr>
          <a:xfrm>
            <a:off x="9813029" y="238253"/>
            <a:ext cx="222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Siméon</a:t>
            </a:r>
            <a:r>
              <a:rPr lang="en-US" dirty="0"/>
              <a:t> Denis Poisson</a:t>
            </a:r>
          </a:p>
          <a:p>
            <a:pPr algn="r"/>
            <a:r>
              <a:rPr lang="en-US" dirty="0"/>
              <a:t>1781-1840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C65161-906E-A1B2-D746-3A004E6D159E}"/>
                  </a:ext>
                </a:extLst>
              </p:cNvPr>
              <p:cNvSpPr/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42D28F-653A-ED74-5279-3A35E6A4876A}"/>
                  </a:ext>
                </a:extLst>
              </p:cNvPr>
              <p:cNvSpPr txBox="1"/>
              <p:nvPr/>
            </p:nvSpPr>
            <p:spPr>
              <a:xfrm>
                <a:off x="8077336" y="5078087"/>
                <a:ext cx="2844800" cy="15696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𝐸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λ</m:t>
                      </m:r>
                    </m:oMath>
                  </m:oMathPara>
                </a14:m>
                <a:endParaRPr lang="en-US" sz="36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λ</m:t>
                      </m:r>
                    </m:oMath>
                  </m:oMathPara>
                </a14:m>
                <a:endParaRPr lang="en-US" sz="36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8F9A5D-F6AF-193F-1299-A65B8D5F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336" y="5078087"/>
                <a:ext cx="284480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8466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258095</TotalTime>
  <Words>2249</Words>
  <Application>Microsoft Macintosh PowerPoint</Application>
  <PresentationFormat>Widescreen</PresentationFormat>
  <Paragraphs>235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Candara</vt:lpstr>
      <vt:lpstr>Helvetica</vt:lpstr>
      <vt:lpstr>Custom Design</vt:lpstr>
      <vt:lpstr>Wrap Poisson Distribution + Problems</vt:lpstr>
      <vt:lpstr>Announcements</vt:lpstr>
      <vt:lpstr>Discrete Uniform Random Variables </vt:lpstr>
      <vt:lpstr>Bernoulli Random Variables</vt:lpstr>
      <vt:lpstr>Binomial Random Variables</vt:lpstr>
      <vt:lpstr>Geometric Random Variables </vt:lpstr>
      <vt:lpstr>PowerPoint Presentation</vt:lpstr>
      <vt:lpstr>Poisson Distribution</vt:lpstr>
      <vt:lpstr>Poisson Distribution – summary (1)</vt:lpstr>
      <vt:lpstr>From Binomial to Poisson</vt:lpstr>
      <vt:lpstr>Sum of Independent Poisson RVs </vt:lpstr>
      <vt:lpstr>Sum of Independent Poisson RVs (2) </vt:lpstr>
      <vt:lpstr>Sum of Independent Poisson RVs (3) </vt:lpstr>
      <vt:lpstr>Law of Total Probability</vt:lpstr>
      <vt:lpstr>Law of Total Probability – the details</vt:lpstr>
      <vt:lpstr>Proof</vt:lpstr>
      <vt:lpstr>Proof. Written out</vt:lpstr>
      <vt:lpstr>Poisson Random Variables - Summary</vt:lpstr>
      <vt:lpstr>Who Fails First?</vt:lpstr>
      <vt:lpstr>Who Fails First? (1)</vt:lpstr>
      <vt:lpstr>Who Fails First? (2)</vt:lpstr>
      <vt:lpstr>Who Fails First? (3)</vt:lpstr>
      <vt:lpstr>Who Fails First? (4)</vt:lpstr>
      <vt:lpstr>Who Fails First? (5)</vt:lpstr>
      <vt:lpstr>Parallel Server Failures (on section 5 worksheet)</vt:lpstr>
      <vt:lpstr>PowerPoint Presentation</vt:lpstr>
      <vt:lpstr>Parallel Server Failures (on section 5 worksheet)</vt:lpstr>
      <vt:lpstr>PowerPoint Presentation</vt:lpstr>
      <vt:lpstr>Homework grading  (on section 5 worksheet)</vt:lpstr>
      <vt:lpstr>PowerPoint Presentation</vt:lpstr>
      <vt:lpstr>End of material for midterm!!!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6355</cp:revision>
  <cp:lastPrinted>2024-02-02T05:36:52Z</cp:lastPrinted>
  <dcterms:created xsi:type="dcterms:W3CDTF">2015-04-17T01:19:23Z</dcterms:created>
  <dcterms:modified xsi:type="dcterms:W3CDTF">2026-04-29T15:15:50Z</dcterms:modified>
</cp:coreProperties>
</file>