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1485" r:id="rId3"/>
    <p:sldId id="1486" r:id="rId4"/>
    <p:sldId id="1487" r:id="rId5"/>
    <p:sldId id="1490" r:id="rId6"/>
    <p:sldId id="1444" r:id="rId7"/>
    <p:sldId id="1473" r:id="rId8"/>
    <p:sldId id="1426" r:id="rId9"/>
    <p:sldId id="1305" r:id="rId10"/>
    <p:sldId id="1515" r:id="rId11"/>
    <p:sldId id="1522" r:id="rId12"/>
    <p:sldId id="1516" r:id="rId13"/>
    <p:sldId id="1312" r:id="rId14"/>
    <p:sldId id="1517" r:id="rId15"/>
    <p:sldId id="1518" r:id="rId16"/>
    <p:sldId id="1523" r:id="rId17"/>
    <p:sldId id="1410" r:id="rId18"/>
    <p:sldId id="1519" r:id="rId19"/>
    <p:sldId id="1460" r:id="rId20"/>
    <p:sldId id="1412" r:id="rId21"/>
    <p:sldId id="1455" r:id="rId22"/>
    <p:sldId id="1520" r:id="rId23"/>
    <p:sldId id="1413" r:id="rId24"/>
    <p:sldId id="1466" r:id="rId25"/>
    <p:sldId id="1467" r:id="rId26"/>
    <p:sldId id="1415" r:id="rId27"/>
    <p:sldId id="1417" r:id="rId28"/>
    <p:sldId id="1461" r:id="rId29"/>
    <p:sldId id="1468" r:id="rId30"/>
    <p:sldId id="1469" r:id="rId31"/>
    <p:sldId id="1470" r:id="rId32"/>
    <p:sldId id="1471" r:id="rId33"/>
    <p:sldId id="1472" r:id="rId34"/>
    <p:sldId id="300" r:id="rId35"/>
    <p:sldId id="1524" r:id="rId36"/>
    <p:sldId id="1528" r:id="rId37"/>
    <p:sldId id="1525" r:id="rId38"/>
    <p:sldId id="1526" r:id="rId39"/>
    <p:sldId id="304" r:id="rId40"/>
    <p:sldId id="303" r:id="rId41"/>
    <p:sldId id="1527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 userDrawn="1">
          <p15:clr>
            <a:srgbClr val="A4A3A4"/>
          </p15:clr>
        </p15:guide>
        <p15:guide id="2" pos="4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D9EAD3"/>
    <a:srgbClr val="036A18"/>
    <a:srgbClr val="EAD1DC"/>
    <a:srgbClr val="FCE5CD"/>
    <a:srgbClr val="FCD1CD"/>
    <a:srgbClr val="CFEAD3"/>
    <a:srgbClr val="E90000"/>
    <a:srgbClr val="FFEBED"/>
    <a:srgbClr val="FE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 autoAdjust="0"/>
    <p:restoredTop sz="82123"/>
  </p:normalViewPr>
  <p:slideViewPr>
    <p:cSldViewPr snapToGrid="0" snapToObjects="1">
      <p:cViewPr varScale="1">
        <p:scale>
          <a:sx n="103" d="100"/>
          <a:sy n="103" d="100"/>
        </p:scale>
        <p:origin x="432" y="176"/>
      </p:cViewPr>
      <p:guideLst>
        <p:guide orient="horz" pos="3312"/>
        <p:guide pos="4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621"/>
    </p:cViewPr>
  </p:sorterViewPr>
  <p:notesViewPr>
    <p:cSldViewPr snapToGrid="0" snapToObjects="1">
      <p:cViewPr varScale="1">
        <p:scale>
          <a:sx n="172" d="100"/>
          <a:sy n="172" d="100"/>
        </p:scale>
        <p:origin x="534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tefano\Google%20Drive\2019_Fall_CSE312\Plo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tefano\Google%20Drive\2019_Fall_CSE312\Plo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Poisson!$A$2:$A$38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</c:numCache>
            </c:numRef>
          </c:xVal>
          <c:yVal>
            <c:numRef>
              <c:f>Poisson!$B$2:$B$38</c:f>
              <c:numCache>
                <c:formatCode>General</c:formatCode>
                <c:ptCount val="37"/>
                <c:pt idx="0">
                  <c:v>0.1353352832366127</c:v>
                </c:pt>
                <c:pt idx="1">
                  <c:v>0.2706705664732254</c:v>
                </c:pt>
                <c:pt idx="2">
                  <c:v>0.2706705664732254</c:v>
                </c:pt>
                <c:pt idx="3">
                  <c:v>0.18044704431548361</c:v>
                </c:pt>
                <c:pt idx="4">
                  <c:v>9.0223522157741806E-2</c:v>
                </c:pt>
                <c:pt idx="5">
                  <c:v>3.6089408863096722E-2</c:v>
                </c:pt>
                <c:pt idx="6">
                  <c:v>1.2029802954365574E-2</c:v>
                </c:pt>
                <c:pt idx="7">
                  <c:v>3.4370865583901638E-3</c:v>
                </c:pt>
                <c:pt idx="8">
                  <c:v>8.5927163959754094E-4</c:v>
                </c:pt>
                <c:pt idx="9">
                  <c:v>1.9094925324389798E-4</c:v>
                </c:pt>
                <c:pt idx="10">
                  <c:v>3.8189850648779595E-5</c:v>
                </c:pt>
                <c:pt idx="11">
                  <c:v>6.9436092088690179E-6</c:v>
                </c:pt>
                <c:pt idx="12">
                  <c:v>1.1572682014781697E-6</c:v>
                </c:pt>
                <c:pt idx="13">
                  <c:v>1.7804126176587226E-7</c:v>
                </c:pt>
                <c:pt idx="14">
                  <c:v>2.5434465966553178E-8</c:v>
                </c:pt>
                <c:pt idx="15">
                  <c:v>3.3912621288737571E-9</c:v>
                </c:pt>
                <c:pt idx="16">
                  <c:v>4.2390776610921964E-10</c:v>
                </c:pt>
                <c:pt idx="17">
                  <c:v>4.987150189520231E-11</c:v>
                </c:pt>
                <c:pt idx="18">
                  <c:v>5.5412779883558121E-12</c:v>
                </c:pt>
                <c:pt idx="19">
                  <c:v>5.8329241982692758E-13</c:v>
                </c:pt>
                <c:pt idx="20">
                  <c:v>5.8329241982692758E-14</c:v>
                </c:pt>
                <c:pt idx="21">
                  <c:v>5.5551659031135968E-15</c:v>
                </c:pt>
                <c:pt idx="22">
                  <c:v>5.0501508210123601E-16</c:v>
                </c:pt>
                <c:pt idx="23">
                  <c:v>4.3914354965324873E-17</c:v>
                </c:pt>
                <c:pt idx="24">
                  <c:v>3.6595295804437394E-18</c:v>
                </c:pt>
                <c:pt idx="25">
                  <c:v>2.9276236643549919E-19</c:v>
                </c:pt>
                <c:pt idx="26">
                  <c:v>2.2520182033499931E-20</c:v>
                </c:pt>
                <c:pt idx="27">
                  <c:v>1.6681616321111063E-21</c:v>
                </c:pt>
                <c:pt idx="28">
                  <c:v>1.1915440229365047E-22</c:v>
                </c:pt>
                <c:pt idx="29">
                  <c:v>8.2175449857689973E-24</c:v>
                </c:pt>
                <c:pt idx="30">
                  <c:v>5.4783633238459971E-25</c:v>
                </c:pt>
                <c:pt idx="31">
                  <c:v>3.5344279508683854E-26</c:v>
                </c:pt>
                <c:pt idx="32">
                  <c:v>2.2090174692927409E-27</c:v>
                </c:pt>
                <c:pt idx="33">
                  <c:v>1.3387984662380244E-28</c:v>
                </c:pt>
                <c:pt idx="34">
                  <c:v>7.8752850955177951E-30</c:v>
                </c:pt>
                <c:pt idx="35">
                  <c:v>4.5001629117244532E-31</c:v>
                </c:pt>
                <c:pt idx="36">
                  <c:v>2.5000905065135841E-32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79A-8343-8512-9E31612A9738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Poisson!$A$2:$A$38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</c:numCache>
            </c:numRef>
          </c:xVal>
          <c:yVal>
            <c:numRef>
              <c:f>Poisson!$C$2:$C$38</c:f>
              <c:numCache>
                <c:formatCode>General</c:formatCode>
                <c:ptCount val="37"/>
                <c:pt idx="0">
                  <c:v>6.737946999085467E-3</c:v>
                </c:pt>
                <c:pt idx="1">
                  <c:v>3.3689734995427337E-2</c:v>
                </c:pt>
                <c:pt idx="2">
                  <c:v>8.4224337488568335E-2</c:v>
                </c:pt>
                <c:pt idx="3">
                  <c:v>0.14037389581428056</c:v>
                </c:pt>
                <c:pt idx="4">
                  <c:v>0.17546736976785071</c:v>
                </c:pt>
                <c:pt idx="5">
                  <c:v>0.17546736976785071</c:v>
                </c:pt>
                <c:pt idx="6">
                  <c:v>0.14622280813987559</c:v>
                </c:pt>
                <c:pt idx="7">
                  <c:v>0.104444862957054</c:v>
                </c:pt>
                <c:pt idx="8">
                  <c:v>6.5278039348158748E-2</c:v>
                </c:pt>
                <c:pt idx="9">
                  <c:v>3.6265577415643749E-2</c:v>
                </c:pt>
                <c:pt idx="10">
                  <c:v>1.8132788707821871E-2</c:v>
                </c:pt>
                <c:pt idx="11">
                  <c:v>8.2421766853735794E-3</c:v>
                </c:pt>
                <c:pt idx="12">
                  <c:v>3.4342402855723248E-3</c:v>
                </c:pt>
                <c:pt idx="13">
                  <c:v>1.3208616482970478E-3</c:v>
                </c:pt>
                <c:pt idx="14">
                  <c:v>4.7173630296323143E-4</c:v>
                </c:pt>
                <c:pt idx="15">
                  <c:v>1.5724543432107713E-4</c:v>
                </c:pt>
                <c:pt idx="16">
                  <c:v>4.9139198225336602E-5</c:v>
                </c:pt>
                <c:pt idx="17">
                  <c:v>1.4452705360393119E-5</c:v>
                </c:pt>
                <c:pt idx="18">
                  <c:v>4.0146403778869772E-6</c:v>
                </c:pt>
                <c:pt idx="19">
                  <c:v>1.0564843099702573E-6</c:v>
                </c:pt>
                <c:pt idx="20">
                  <c:v>2.6412107749256427E-7</c:v>
                </c:pt>
                <c:pt idx="21">
                  <c:v>6.2885970831562931E-8</c:v>
                </c:pt>
                <c:pt idx="22">
                  <c:v>1.4292266098082485E-8</c:v>
                </c:pt>
                <c:pt idx="23">
                  <c:v>3.1070143691483657E-9</c:v>
                </c:pt>
                <c:pt idx="24">
                  <c:v>6.4729466023924289E-10</c:v>
                </c:pt>
                <c:pt idx="25">
                  <c:v>1.2945893204784861E-10</c:v>
                </c:pt>
                <c:pt idx="26">
                  <c:v>2.4895948470740111E-11</c:v>
                </c:pt>
                <c:pt idx="27">
                  <c:v>4.6103608279148357E-12</c:v>
                </c:pt>
                <c:pt idx="28">
                  <c:v>8.232787192705065E-13</c:v>
                </c:pt>
                <c:pt idx="29">
                  <c:v>1.4194460677077695E-13</c:v>
                </c:pt>
                <c:pt idx="30">
                  <c:v>2.3657434461796156E-14</c:v>
                </c:pt>
                <c:pt idx="31">
                  <c:v>3.815715235773574E-15</c:v>
                </c:pt>
                <c:pt idx="32">
                  <c:v>5.9620550558962087E-16</c:v>
                </c:pt>
                <c:pt idx="33">
                  <c:v>9.0334167513578916E-17</c:v>
                </c:pt>
                <c:pt idx="34">
                  <c:v>1.3284436399055728E-17</c:v>
                </c:pt>
                <c:pt idx="35">
                  <c:v>1.8977766284365324E-18</c:v>
                </c:pt>
                <c:pt idx="36">
                  <c:v>2.6358008728285164E-19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79A-8343-8512-9E31612A9738}"/>
            </c:ext>
          </c:extLst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Poisson!$A$2:$A$38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</c:numCache>
            </c:numRef>
          </c:xVal>
          <c:yVal>
            <c:numRef>
              <c:f>Poisson!$D$2:$D$38</c:f>
              <c:numCache>
                <c:formatCode>General</c:formatCode>
                <c:ptCount val="37"/>
                <c:pt idx="0">
                  <c:v>4.5399929762484854E-5</c:v>
                </c:pt>
                <c:pt idx="1">
                  <c:v>4.5399929762484856E-4</c:v>
                </c:pt>
                <c:pt idx="2">
                  <c:v>2.2699964881242427E-3</c:v>
                </c:pt>
                <c:pt idx="3">
                  <c:v>7.5666549604141422E-3</c:v>
                </c:pt>
                <c:pt idx="4">
                  <c:v>1.8916637401035354E-2</c:v>
                </c:pt>
                <c:pt idx="5">
                  <c:v>3.7833274802070709E-2</c:v>
                </c:pt>
                <c:pt idx="6">
                  <c:v>6.3055458003451179E-2</c:v>
                </c:pt>
                <c:pt idx="7">
                  <c:v>9.0079225719215991E-2</c:v>
                </c:pt>
                <c:pt idx="8">
                  <c:v>0.11259903214901998</c:v>
                </c:pt>
                <c:pt idx="9">
                  <c:v>0.1251100357211333</c:v>
                </c:pt>
                <c:pt idx="10">
                  <c:v>0.1251100357211333</c:v>
                </c:pt>
                <c:pt idx="11">
                  <c:v>0.11373639611012118</c:v>
                </c:pt>
                <c:pt idx="12">
                  <c:v>9.4780330091767659E-2</c:v>
                </c:pt>
                <c:pt idx="13">
                  <c:v>7.2907946224436665E-2</c:v>
                </c:pt>
                <c:pt idx="14">
                  <c:v>5.2077104446026187E-2</c:v>
                </c:pt>
                <c:pt idx="15">
                  <c:v>3.4718069630684127E-2</c:v>
                </c:pt>
                <c:pt idx="16">
                  <c:v>2.1698793519177577E-2</c:v>
                </c:pt>
                <c:pt idx="17">
                  <c:v>1.2763996187751515E-2</c:v>
                </c:pt>
                <c:pt idx="18">
                  <c:v>7.091108993195286E-3</c:v>
                </c:pt>
                <c:pt idx="19">
                  <c:v>3.7321626279975192E-3</c:v>
                </c:pt>
                <c:pt idx="20">
                  <c:v>1.8660813139987594E-3</c:v>
                </c:pt>
                <c:pt idx="21">
                  <c:v>8.8861014952321886E-4</c:v>
                </c:pt>
                <c:pt idx="22">
                  <c:v>4.0391370432873584E-4</c:v>
                </c:pt>
                <c:pt idx="23">
                  <c:v>1.7561465405597208E-4</c:v>
                </c:pt>
                <c:pt idx="24">
                  <c:v>7.3172772523321717E-5</c:v>
                </c:pt>
                <c:pt idx="25">
                  <c:v>2.9269109009328691E-5</c:v>
                </c:pt>
                <c:pt idx="26">
                  <c:v>1.1257349618972569E-5</c:v>
                </c:pt>
                <c:pt idx="27">
                  <c:v>4.1693887477676187E-6</c:v>
                </c:pt>
                <c:pt idx="28">
                  <c:v>1.4890674099170069E-6</c:v>
                </c:pt>
                <c:pt idx="29">
                  <c:v>5.1347152066103686E-7</c:v>
                </c:pt>
                <c:pt idx="30">
                  <c:v>1.7115717355367894E-7</c:v>
                </c:pt>
                <c:pt idx="31">
                  <c:v>5.5211991468928681E-8</c:v>
                </c:pt>
                <c:pt idx="32">
                  <c:v>1.7253747334040217E-8</c:v>
                </c:pt>
                <c:pt idx="33">
                  <c:v>5.2284082830424873E-9</c:v>
                </c:pt>
                <c:pt idx="34">
                  <c:v>1.5377671420713207E-9</c:v>
                </c:pt>
                <c:pt idx="35">
                  <c:v>4.3936204059180586E-10</c:v>
                </c:pt>
                <c:pt idx="36">
                  <c:v>1.2204501127550158E-10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79A-8343-8512-9E31612A9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3954832"/>
        <c:axId val="1113956512"/>
      </c:scatterChart>
      <c:valAx>
        <c:axId val="1113954832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3956512"/>
        <c:crosses val="autoZero"/>
        <c:crossBetween val="midCat"/>
      </c:valAx>
      <c:valAx>
        <c:axId val="11139565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39548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'Poisson Convergence'!$A$2:$A$38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</c:numCache>
            </c:numRef>
          </c:xVal>
          <c:yVal>
            <c:numRef>
              <c:f>'Poisson Convergence'!$B$2:$B$38</c:f>
              <c:numCache>
                <c:formatCode>General</c:formatCode>
                <c:ptCount val="37"/>
                <c:pt idx="0">
                  <c:v>6.737946999085467E-3</c:v>
                </c:pt>
                <c:pt idx="1">
                  <c:v>3.3689734995427337E-2</c:v>
                </c:pt>
                <c:pt idx="2">
                  <c:v>8.4224337488568335E-2</c:v>
                </c:pt>
                <c:pt idx="3">
                  <c:v>0.14037389581428056</c:v>
                </c:pt>
                <c:pt idx="4">
                  <c:v>0.17546736976785071</c:v>
                </c:pt>
                <c:pt idx="5">
                  <c:v>0.17546736976785071</c:v>
                </c:pt>
                <c:pt idx="6">
                  <c:v>0.14622280813987559</c:v>
                </c:pt>
                <c:pt idx="7">
                  <c:v>0.104444862957054</c:v>
                </c:pt>
                <c:pt idx="8">
                  <c:v>6.5278039348158748E-2</c:v>
                </c:pt>
                <c:pt idx="9">
                  <c:v>3.6265577415643749E-2</c:v>
                </c:pt>
                <c:pt idx="10">
                  <c:v>1.8132788707821871E-2</c:v>
                </c:pt>
                <c:pt idx="11">
                  <c:v>8.2421766853735794E-3</c:v>
                </c:pt>
                <c:pt idx="12">
                  <c:v>3.4342402855723248E-3</c:v>
                </c:pt>
                <c:pt idx="13">
                  <c:v>1.3208616482970478E-3</c:v>
                </c:pt>
                <c:pt idx="14">
                  <c:v>4.7173630296323143E-4</c:v>
                </c:pt>
                <c:pt idx="15">
                  <c:v>1.5724543432107713E-4</c:v>
                </c:pt>
                <c:pt idx="16">
                  <c:v>4.9139198225336602E-5</c:v>
                </c:pt>
                <c:pt idx="17">
                  <c:v>1.4452705360393119E-5</c:v>
                </c:pt>
                <c:pt idx="18">
                  <c:v>4.0146403778869772E-6</c:v>
                </c:pt>
                <c:pt idx="19">
                  <c:v>1.0564843099702573E-6</c:v>
                </c:pt>
                <c:pt idx="20">
                  <c:v>2.6412107749256427E-7</c:v>
                </c:pt>
                <c:pt idx="21">
                  <c:v>6.2885970831562931E-8</c:v>
                </c:pt>
                <c:pt idx="22">
                  <c:v>1.4292266098082485E-8</c:v>
                </c:pt>
                <c:pt idx="23">
                  <c:v>3.1070143691483657E-9</c:v>
                </c:pt>
                <c:pt idx="24">
                  <c:v>6.4729466023924289E-10</c:v>
                </c:pt>
                <c:pt idx="25">
                  <c:v>1.2945893204784861E-10</c:v>
                </c:pt>
                <c:pt idx="26">
                  <c:v>2.4895948470740111E-11</c:v>
                </c:pt>
                <c:pt idx="27">
                  <c:v>4.6103608279148357E-12</c:v>
                </c:pt>
                <c:pt idx="28">
                  <c:v>8.232787192705065E-13</c:v>
                </c:pt>
                <c:pt idx="29">
                  <c:v>1.4194460677077695E-13</c:v>
                </c:pt>
                <c:pt idx="30">
                  <c:v>2.3657434461796156E-14</c:v>
                </c:pt>
                <c:pt idx="31">
                  <c:v>3.815715235773574E-15</c:v>
                </c:pt>
                <c:pt idx="32">
                  <c:v>5.9620550558962087E-16</c:v>
                </c:pt>
                <c:pt idx="33">
                  <c:v>9.0334167513578916E-17</c:v>
                </c:pt>
                <c:pt idx="34">
                  <c:v>1.3284436399055728E-17</c:v>
                </c:pt>
                <c:pt idx="35">
                  <c:v>1.8977766284365324E-18</c:v>
                </c:pt>
                <c:pt idx="36">
                  <c:v>2.6358008728285164E-19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E04-8743-8497-94745F8CB7D0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'Poisson Convergence'!$A$2:$A$38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</c:numCache>
            </c:numRef>
          </c:xVal>
          <c:yVal>
            <c:numRef>
              <c:f>'Poisson Convergence'!$C$2:$C$38</c:f>
              <c:numCache>
                <c:formatCode>General</c:formatCode>
                <c:ptCount val="37"/>
                <c:pt idx="0">
                  <c:v>9.765625E-4</c:v>
                </c:pt>
                <c:pt idx="1">
                  <c:v>9.765625E-3</c:v>
                </c:pt>
                <c:pt idx="2">
                  <c:v>4.39453125E-2</c:v>
                </c:pt>
                <c:pt idx="3">
                  <c:v>0.1171875</c:v>
                </c:pt>
                <c:pt idx="4">
                  <c:v>0.20507812499999997</c:v>
                </c:pt>
                <c:pt idx="5">
                  <c:v>0.24609375</c:v>
                </c:pt>
                <c:pt idx="6">
                  <c:v>0.20507812499999997</c:v>
                </c:pt>
                <c:pt idx="7">
                  <c:v>0.1171875</c:v>
                </c:pt>
                <c:pt idx="8">
                  <c:v>4.39453125E-2</c:v>
                </c:pt>
                <c:pt idx="9">
                  <c:v>9.765625E-3</c:v>
                </c:pt>
                <c:pt idx="10">
                  <c:v>9.765625E-4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E04-8743-8497-94745F8CB7D0}"/>
            </c:ext>
          </c:extLst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'Poisson Convergence'!$A$2:$A$38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</c:numCache>
            </c:numRef>
          </c:xVal>
          <c:yVal>
            <c:numRef>
              <c:f>'Poisson Convergence'!$D$2:$D$38</c:f>
              <c:numCache>
                <c:formatCode>General</c:formatCode>
                <c:ptCount val="37"/>
                <c:pt idx="0">
                  <c:v>3.1712119389339932E-3</c:v>
                </c:pt>
                <c:pt idx="1">
                  <c:v>2.1141412926226621E-2</c:v>
                </c:pt>
                <c:pt idx="2">
                  <c:v>6.6947807599717635E-2</c:v>
                </c:pt>
                <c:pt idx="3">
                  <c:v>0.13389561519943527</c:v>
                </c:pt>
                <c:pt idx="4">
                  <c:v>0.18968545486586663</c:v>
                </c:pt>
                <c:pt idx="5">
                  <c:v>0.20233115185692438</c:v>
                </c:pt>
                <c:pt idx="6">
                  <c:v>0.16860929321410367</c:v>
                </c:pt>
                <c:pt idx="7">
                  <c:v>0.11240619547606912</c:v>
                </c:pt>
                <c:pt idx="8">
                  <c:v>6.0886689216204111E-2</c:v>
                </c:pt>
                <c:pt idx="9">
                  <c:v>2.706075076275738E-2</c:v>
                </c:pt>
                <c:pt idx="10">
                  <c:v>9.9222752796777058E-3</c:v>
                </c:pt>
                <c:pt idx="11">
                  <c:v>3.00675008475082E-3</c:v>
                </c:pt>
                <c:pt idx="12">
                  <c:v>7.516875211877051E-4</c:v>
                </c:pt>
                <c:pt idx="13">
                  <c:v>1.5419231203850359E-4</c:v>
                </c:pt>
                <c:pt idx="14">
                  <c:v>2.5698718673083931E-5</c:v>
                </c:pt>
                <c:pt idx="15">
                  <c:v>3.4264958230778571E-6</c:v>
                </c:pt>
                <c:pt idx="16">
                  <c:v>3.5692664823727682E-7</c:v>
                </c:pt>
                <c:pt idx="17">
                  <c:v>2.7994246920570731E-8</c:v>
                </c:pt>
                <c:pt idx="18">
                  <c:v>1.5552359400317073E-9</c:v>
                </c:pt>
                <c:pt idx="19">
                  <c:v>5.4569682106375694E-11</c:v>
                </c:pt>
                <c:pt idx="20">
                  <c:v>9.0949470177292824E-13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E04-8743-8497-94745F8CB7D0}"/>
            </c:ext>
          </c:extLst>
        </c:ser>
        <c:ser>
          <c:idx val="3"/>
          <c:order val="3"/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'Poisson Convergence'!$A$2:$A$38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</c:numCache>
            </c:numRef>
          </c:xVal>
          <c:yVal>
            <c:numRef>
              <c:f>'Poisson Convergence'!$E$2:$E$38</c:f>
              <c:numCache>
                <c:formatCode>General</c:formatCode>
                <c:ptCount val="37"/>
                <c:pt idx="0">
                  <c:v>4.2127202330874353E-3</c:v>
                </c:pt>
                <c:pt idx="1">
                  <c:v>2.5276321398524607E-2</c:v>
                </c:pt>
                <c:pt idx="2">
                  <c:v>7.3301332055721341E-2</c:v>
                </c:pt>
                <c:pt idx="3">
                  <c:v>0.13682915317067981</c:v>
                </c:pt>
                <c:pt idx="4">
                  <c:v>0.18471935678041779</c:v>
                </c:pt>
                <c:pt idx="5">
                  <c:v>0.19210813105163443</c:v>
                </c:pt>
                <c:pt idx="6">
                  <c:v>0.16009010920969535</c:v>
                </c:pt>
                <c:pt idx="7">
                  <c:v>0.10977607488664826</c:v>
                </c:pt>
                <c:pt idx="8">
                  <c:v>6.3121243059822738E-2</c:v>
                </c:pt>
                <c:pt idx="9">
                  <c:v>3.0859274384802224E-2</c:v>
                </c:pt>
                <c:pt idx="10">
                  <c:v>1.2960895241616931E-2</c:v>
                </c:pt>
                <c:pt idx="11">
                  <c:v>4.7130528151334283E-3</c:v>
                </c:pt>
                <c:pt idx="12">
                  <c:v>1.4924667247922525E-3</c:v>
                </c:pt>
                <c:pt idx="13">
                  <c:v>4.1329847763477753E-4</c:v>
                </c:pt>
                <c:pt idx="14">
                  <c:v>1.0037248742558883E-4</c:v>
                </c:pt>
                <c:pt idx="15">
                  <c:v>2.1412797317458948E-5</c:v>
                </c:pt>
                <c:pt idx="16">
                  <c:v>4.0148994970235522E-6</c:v>
                </c:pt>
                <c:pt idx="17">
                  <c:v>6.6127756421564374E-7</c:v>
                </c:pt>
                <c:pt idx="18">
                  <c:v>9.5517870386704118E-8</c:v>
                </c:pt>
                <c:pt idx="19">
                  <c:v>1.2065415206741564E-8</c:v>
                </c:pt>
                <c:pt idx="20">
                  <c:v>1.3271956727415725E-9</c:v>
                </c:pt>
                <c:pt idx="21">
                  <c:v>1.2639958788014977E-10</c:v>
                </c:pt>
                <c:pt idx="22">
                  <c:v>1.0341784462921344E-11</c:v>
                </c:pt>
                <c:pt idx="23">
                  <c:v>7.1942848437713684E-13</c:v>
                </c:pt>
                <c:pt idx="24">
                  <c:v>4.1966661588666295E-14</c:v>
                </c:pt>
                <c:pt idx="25">
                  <c:v>2.0143997562559823E-15</c:v>
                </c:pt>
                <c:pt idx="26">
                  <c:v>7.7476913702153163E-17</c:v>
                </c:pt>
                <c:pt idx="27">
                  <c:v>2.2956122578415749E-18</c:v>
                </c:pt>
                <c:pt idx="28">
                  <c:v>4.9191691239462326E-20</c:v>
                </c:pt>
                <c:pt idx="29">
                  <c:v>6.7850608606154906E-22</c:v>
                </c:pt>
                <c:pt idx="30">
                  <c:v>4.5233739070769942E-24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6E04-8743-8497-94745F8CB7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7572352"/>
        <c:axId val="1167702448"/>
      </c:scatterChart>
      <c:valAx>
        <c:axId val="1167572352"/>
        <c:scaling>
          <c:orientation val="minMax"/>
          <c:max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7702448"/>
        <c:crosses val="autoZero"/>
        <c:crossBetween val="midCat"/>
      </c:valAx>
      <c:valAx>
        <c:axId val="11677024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75723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B5C43-E108-F443-9DEE-AB5FF8C2E37D}" type="datetimeFigureOut">
              <a:rPr lang="en-US" smtClean="0"/>
              <a:t>4/26/26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FD2D7-6F5D-BE44-BA1D-A91511DC2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1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E2F5-01C9-E446-86D7-49DB8E5ABC38}" type="datetimeFigureOut">
              <a:rPr lang="en-US" smtClean="0"/>
              <a:t>4/26/26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8DADB-08B8-674F-B7D9-7A1ACF1733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8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89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749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448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07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94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5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49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78D1F-6D92-2711-BE1A-5A01FAD37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46FA1A-EE8E-0F35-8308-3425AB5984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B01DDB-3D8D-4F33-CAE0-D4BDE1283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6A5E3-E3C1-2ED1-3D9D-F1DC5D7F1E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3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2F91C-0D1A-C65F-A1EE-373EA9C63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6201A2-C3B6-550C-2CC9-847DF59C5D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EC7355-4DE8-BD5D-5B5F-51EDE7E009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C4A73-192E-95C6-A39A-D78B246E44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69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63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92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61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30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1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64468426-63B7-FD4E-823D-FCFF69F62C6F}" type="datetime1">
              <a:rPr lang="en-US" smtClean="0"/>
              <a:t>4/26/26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0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40D2A18-C212-E143-953B-2107BEBF833C}" type="datetime1">
              <a:rPr lang="en-US" smtClean="0"/>
              <a:t>4/26/26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3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C5AF94-560D-084A-ABFA-48F68410281B}" type="datetime1">
              <a:rPr lang="en-US" smtClean="0"/>
              <a:t>4/26/26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34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73186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53332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6443200" y="1638233"/>
            <a:ext cx="53332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4853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6057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27B1C7B9-49BF-234B-9254-A3FFA2FE9F23}" type="datetime1">
              <a:rPr lang="en-US" smtClean="0"/>
              <a:t>4/26/26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1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34878A-CF51-4F41-A3B2-ABBB347BE751}" type="datetime1">
              <a:rPr lang="en-US" smtClean="0"/>
              <a:t>4/26/26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9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7B9550-E89D-354C-8407-4511DAA33962}" type="datetime1">
              <a:rPr lang="en-US" smtClean="0"/>
              <a:t>4/26/26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4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434E5E-288D-8043-A9CF-AADCF2D45C33}" type="datetime1">
              <a:rPr lang="en-US" smtClean="0"/>
              <a:t>4/26/26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6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BA14DC25-E882-BF43-9172-62B5FA2B66E5}" type="datetime1">
              <a:rPr lang="en-US" smtClean="0"/>
              <a:t>4/26/26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1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E675FE04-89B5-5A4C-BD7C-FBAE37AA062D}" type="datetime1">
              <a:rPr lang="en-US" smtClean="0"/>
              <a:t>4/26/26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5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5BF17D-E4B5-A546-980C-AEBAB0809621}" type="datetime1">
              <a:rPr lang="en-US" smtClean="0"/>
              <a:t>4/26/26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0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4702110-07E3-3141-9ECE-7A18B5876092}" type="datetime1">
              <a:rPr lang="en-US" smtClean="0"/>
              <a:t>4/26/26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8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4000">
              <a:schemeClr val="bg2">
                <a:tint val="45000"/>
                <a:shade val="99000"/>
                <a:satMod val="350000"/>
                <a:alpha val="76000"/>
              </a:schemeClr>
            </a:gs>
            <a:gs pos="100000">
              <a:srgbClr val="E9E2B4"/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1358"/>
            <a:ext cx="10972800" cy="494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878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accent1">
              <a:lumMod val="75000"/>
            </a:schemeClr>
          </a:solidFill>
          <a:latin typeface="Candara" panose="020E0502030303020204" pitchFamily="34" charset="0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microsoft.com/office/2007/relationships/hdphoto" Target="../media/hdphoto2.wdp"/><Relationship Id="rId3" Type="http://schemas.openxmlformats.org/officeDocument/2006/relationships/image" Target="../media/image191.png"/><Relationship Id="rId7" Type="http://schemas.openxmlformats.org/officeDocument/2006/relationships/image" Target="../media/image10.png"/><Relationship Id="rId12" Type="http://schemas.openxmlformats.org/officeDocument/2006/relationships/hyperlink" Target="http://www.dailyclipart.net/clipart/category/objects-clip-art/page/3/" TargetMode="External"/><Relationship Id="rId2" Type="http://schemas.openxmlformats.org/officeDocument/2006/relationships/notesSlide" Target="../notesSlides/notesSlide3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1.wdp"/><Relationship Id="rId5" Type="http://schemas.openxmlformats.org/officeDocument/2006/relationships/image" Target="../media/image212.png"/><Relationship Id="rId15" Type="http://schemas.microsoft.com/office/2007/relationships/hdphoto" Target="../media/hdphoto4.wdp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241.png"/><Relationship Id="rId1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microsoft.com/office/2007/relationships/hdphoto" Target="../media/hdphoto2.wdp"/><Relationship Id="rId3" Type="http://schemas.openxmlformats.org/officeDocument/2006/relationships/image" Target="../media/image191.png"/><Relationship Id="rId7" Type="http://schemas.openxmlformats.org/officeDocument/2006/relationships/image" Target="../media/image231.png"/><Relationship Id="rId12" Type="http://schemas.openxmlformats.org/officeDocument/2006/relationships/hyperlink" Target="http://www.dailyclipart.net/clipart/category/objects-clip-art/page/3/" TargetMode="External"/><Relationship Id="rId2" Type="http://schemas.openxmlformats.org/officeDocument/2006/relationships/notesSlide" Target="../notesSlides/notesSlide4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microsoft.com/office/2007/relationships/hdphoto" Target="../media/hdphoto1.wdp"/><Relationship Id="rId5" Type="http://schemas.openxmlformats.org/officeDocument/2006/relationships/image" Target="../media/image212.png"/><Relationship Id="rId15" Type="http://schemas.microsoft.com/office/2007/relationships/hdphoto" Target="../media/hdphoto4.wdp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241.png"/><Relationship Id="rId1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8" Type="http://schemas.openxmlformats.org/officeDocument/2006/relationships/image" Target="../media/image272.png"/><Relationship Id="rId3" Type="http://schemas.openxmlformats.org/officeDocument/2006/relationships/image" Target="../media/image191.png"/><Relationship Id="rId21" Type="http://schemas.openxmlformats.org/officeDocument/2006/relationships/hyperlink" Target="http://www.dailyclipart.net/clipart/category/objects-clip-art/page/3/" TargetMode="External"/><Relationship Id="rId7" Type="http://schemas.openxmlformats.org/officeDocument/2006/relationships/image" Target="../media/image231.png"/><Relationship Id="rId17" Type="http://schemas.openxmlformats.org/officeDocument/2006/relationships/image" Target="../media/image260.png"/><Relationship Id="rId25" Type="http://schemas.microsoft.com/office/2007/relationships/hdphoto" Target="../media/hdphoto5.wdp"/><Relationship Id="rId2" Type="http://schemas.openxmlformats.org/officeDocument/2006/relationships/notesSlide" Target="../notesSlides/notesSlide5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24" Type="http://schemas.microsoft.com/office/2007/relationships/hdphoto" Target="../media/hdphoto4.wdp"/><Relationship Id="rId5" Type="http://schemas.openxmlformats.org/officeDocument/2006/relationships/image" Target="../media/image212.png"/><Relationship Id="rId23" Type="http://schemas.microsoft.com/office/2007/relationships/hdphoto" Target="../media/hdphoto3.wdp"/><Relationship Id="rId19" Type="http://schemas.openxmlformats.org/officeDocument/2006/relationships/image" Target="../media/image4.png"/><Relationship Id="rId4" Type="http://schemas.openxmlformats.org/officeDocument/2006/relationships/image" Target="../media/image200.png"/><Relationship Id="rId9" Type="http://schemas.openxmlformats.org/officeDocument/2006/relationships/image" Target="../media/image241.png"/><Relationship Id="rId22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.png"/><Relationship Id="rId3" Type="http://schemas.openxmlformats.org/officeDocument/2006/relationships/image" Target="../media/image15.png"/><Relationship Id="rId21" Type="http://schemas.microsoft.com/office/2007/relationships/hdphoto" Target="../media/hdphoto2.wdp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20" Type="http://schemas.openxmlformats.org/officeDocument/2006/relationships/hyperlink" Target="http://www.dailyclipart.net/clipart/category/objects-clip-art/page/3/" TargetMode="External"/><Relationship Id="rId1" Type="http://schemas.openxmlformats.org/officeDocument/2006/relationships/slideLayout" Target="../slideLayouts/slideLayout2.xml"/><Relationship Id="rId24" Type="http://schemas.microsoft.com/office/2007/relationships/hdphoto" Target="../media/hdphoto5.wdp"/><Relationship Id="rId5" Type="http://schemas.openxmlformats.org/officeDocument/2006/relationships/image" Target="../media/image290.png"/><Relationship Id="rId23" Type="http://schemas.microsoft.com/office/2007/relationships/hdphoto" Target="../media/hdphoto4.wdp"/><Relationship Id="rId19" Type="http://schemas.microsoft.com/office/2007/relationships/hdphoto" Target="../media/hdphoto1.wdp"/><Relationship Id="rId9" Type="http://schemas.openxmlformats.org/officeDocument/2006/relationships/image" Target="../media/image241.png"/><Relationship Id="rId22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.png"/><Relationship Id="rId3" Type="http://schemas.openxmlformats.org/officeDocument/2006/relationships/image" Target="../media/image160.png"/><Relationship Id="rId21" Type="http://schemas.microsoft.com/office/2007/relationships/hdphoto" Target="../media/hdphoto2.wdp"/><Relationship Id="rId17" Type="http://schemas.openxmlformats.org/officeDocument/2006/relationships/image" Target="../media/image320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0.png"/><Relationship Id="rId20" Type="http://schemas.openxmlformats.org/officeDocument/2006/relationships/hyperlink" Target="http://www.dailyclipart.net/clipart/category/objects-clip-art/page/3/" TargetMode="External"/><Relationship Id="rId1" Type="http://schemas.openxmlformats.org/officeDocument/2006/relationships/slideLayout" Target="../slideLayouts/slideLayout2.xml"/><Relationship Id="rId24" Type="http://schemas.microsoft.com/office/2007/relationships/hdphoto" Target="../media/hdphoto5.wdp"/><Relationship Id="rId5" Type="http://schemas.openxmlformats.org/officeDocument/2006/relationships/image" Target="../media/image290.png"/><Relationship Id="rId15" Type="http://schemas.openxmlformats.org/officeDocument/2006/relationships/image" Target="../media/image171.png"/><Relationship Id="rId23" Type="http://schemas.microsoft.com/office/2007/relationships/hdphoto" Target="../media/hdphoto4.wdp"/><Relationship Id="rId19" Type="http://schemas.microsoft.com/office/2007/relationships/hdphoto" Target="../media/hdphoto1.wdp"/><Relationship Id="rId4" Type="http://schemas.openxmlformats.org/officeDocument/2006/relationships/image" Target="../media/image39.png"/><Relationship Id="rId14" Type="http://schemas.openxmlformats.org/officeDocument/2006/relationships/image" Target="../media/image1501.png"/><Relationship Id="rId9" Type="http://schemas.openxmlformats.org/officeDocument/2006/relationships/image" Target="../media/image241.png"/><Relationship Id="rId22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0.png"/><Relationship Id="rId2" Type="http://schemas.openxmlformats.org/officeDocument/2006/relationships/image" Target="../media/image30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2.png"/><Relationship Id="rId4" Type="http://schemas.openxmlformats.org/officeDocument/2006/relationships/image" Target="../media/image2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futurism.com/meet-axolotl-mexican-walking-fish" TargetMode="External"/><Relationship Id="rId3" Type="http://schemas.openxmlformats.org/officeDocument/2006/relationships/image" Target="../media/image2100.png"/><Relationship Id="rId7" Type="http://schemas.openxmlformats.org/officeDocument/2006/relationships/image" Target="../media/image12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1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Relationship Id="rId9" Type="http://schemas.openxmlformats.org/officeDocument/2006/relationships/hyperlink" Target="https://creativecommons.org/licenses/by-nc/3.0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0.png"/><Relationship Id="rId4" Type="http://schemas.openxmlformats.org/officeDocument/2006/relationships/image" Target="../media/image3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1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42.png"/><Relationship Id="rId7" Type="http://schemas.openxmlformats.org/officeDocument/2006/relationships/image" Target="../media/image34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2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13" Type="http://schemas.openxmlformats.org/officeDocument/2006/relationships/image" Target="../media/image50.png"/><Relationship Id="rId3" Type="http://schemas.openxmlformats.org/officeDocument/2006/relationships/image" Target="../media/image14.png"/><Relationship Id="rId7" Type="http://schemas.openxmlformats.org/officeDocument/2006/relationships/image" Target="../media/image251.png"/><Relationship Id="rId12" Type="http://schemas.openxmlformats.org/officeDocument/2006/relationships/image" Target="../media/image3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49.png"/><Relationship Id="rId5" Type="http://schemas.openxmlformats.org/officeDocument/2006/relationships/image" Target="../media/image470.png"/><Relationship Id="rId10" Type="http://schemas.openxmlformats.org/officeDocument/2006/relationships/image" Target="../media/image281.png"/><Relationship Id="rId4" Type="http://schemas.openxmlformats.org/officeDocument/2006/relationships/image" Target="../media/image180.png"/><Relationship Id="rId9" Type="http://schemas.openxmlformats.org/officeDocument/2006/relationships/image" Target="../media/image2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futurism.com/meet-axolotl-mexican-walking-fish" TargetMode="External"/><Relationship Id="rId4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200.png"/><Relationship Id="rId7" Type="http://schemas.openxmlformats.org/officeDocument/2006/relationships/image" Target="../media/image26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11" Type="http://schemas.openxmlformats.org/officeDocument/2006/relationships/image" Target="../media/image3010.png"/><Relationship Id="rId5" Type="http://schemas.openxmlformats.org/officeDocument/2006/relationships/image" Target="../media/image250.png"/><Relationship Id="rId10" Type="http://schemas.openxmlformats.org/officeDocument/2006/relationships/image" Target="../media/image2900.png"/><Relationship Id="rId4" Type="http://schemas.openxmlformats.org/officeDocument/2006/relationships/image" Target="../media/image240.png"/><Relationship Id="rId9" Type="http://schemas.openxmlformats.org/officeDocument/2006/relationships/image" Target="../media/image2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0.png"/><Relationship Id="rId7" Type="http://schemas.openxmlformats.org/officeDocument/2006/relationships/image" Target="../media/image3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24.png"/><Relationship Id="rId4" Type="http://schemas.openxmlformats.org/officeDocument/2006/relationships/image" Target="../media/image3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0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00.png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2.png"/><Relationship Id="rId7" Type="http://schemas.openxmlformats.org/officeDocument/2006/relationships/image" Target="../media/image76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86.png"/><Relationship Id="rId4" Type="http://schemas.openxmlformats.org/officeDocument/2006/relationships/image" Target="../media/image73.png"/><Relationship Id="rId9" Type="http://schemas.openxmlformats.org/officeDocument/2006/relationships/image" Target="../media/image84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jpeg"/><Relationship Id="rId12" Type="http://schemas.openxmlformats.org/officeDocument/2006/relationships/image" Target="../media/image3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4.jpeg"/><Relationship Id="rId10" Type="http://schemas.openxmlformats.org/officeDocument/2006/relationships/image" Target="../media/image1600.png"/><Relationship Id="rId9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0.png"/><Relationship Id="rId4" Type="http://schemas.openxmlformats.org/officeDocument/2006/relationships/image" Target="../media/image39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ilyclipart.net/clipart/category/objects-clip-art/page/3/" TargetMode="External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60.png"/><Relationship Id="rId10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00.png"/><Relationship Id="rId7" Type="http://schemas.openxmlformats.org/officeDocument/2006/relationships/image" Target="../media/image17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2.png"/><Relationship Id="rId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F3FE-58D7-4848-BF22-0C3386E38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Poisson Distribution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94A3-2D47-4D28-B4A4-CCB244EFD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4584" y="4960137"/>
            <a:ext cx="3200400" cy="14630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CSE 312 Spring 26</a:t>
            </a:r>
          </a:p>
          <a:p>
            <a:r>
              <a:rPr lang="en-US" dirty="0">
                <a:solidFill>
                  <a:schemeClr val="tx1"/>
                </a:solidFill>
              </a:rPr>
              <a:t>Lecture 13</a:t>
            </a:r>
          </a:p>
        </p:txBody>
      </p:sp>
    </p:spTree>
    <p:extLst>
      <p:ext uri="{BB962C8B-B14F-4D97-AF65-F5344CB8AC3E}">
        <p14:creationId xmlns:p14="http://schemas.microsoft.com/office/powerpoint/2010/main" val="356804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F3433-695E-8B43-3E68-4ADD05085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03C46-C7FD-1F16-E7BA-9CF6F299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9"/>
            <a:ext cx="11331921" cy="878301"/>
          </a:xfrm>
        </p:spPr>
        <p:txBody>
          <a:bodyPr>
            <a:normAutofit/>
          </a:bodyPr>
          <a:lstStyle/>
          <a:p>
            <a:r>
              <a:rPr lang="en-US" dirty="0"/>
              <a:t>Model as Binomial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816B83-AAE5-E542-78E1-6337E9A31E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1514" y="997821"/>
                <a:ext cx="11310006" cy="461665"/>
              </a:xfr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= # cars passing through a light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hour.       Disjoint time intervals are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E43EA5-69D5-1841-B50C-52E4CAA3C9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514" y="997821"/>
                <a:ext cx="11310006" cy="461665"/>
              </a:xfrm>
              <a:blipFill>
                <a:blip r:embed="rId3"/>
                <a:stretch>
                  <a:fillRect l="-162" t="-10667" r="-27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794D74-45C7-3641-0CAB-29D18C67BFDA}"/>
                  </a:ext>
                </a:extLst>
              </p:cNvPr>
              <p:cNvSpPr txBox="1"/>
              <p:nvPr/>
            </p:nvSpPr>
            <p:spPr>
              <a:xfrm>
                <a:off x="631512" y="1529824"/>
                <a:ext cx="88133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Know: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𝔼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]=3</m:t>
                    </m:r>
                  </m:oMath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794D74-45C7-3641-0CAB-29D18C67B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12" y="1529824"/>
                <a:ext cx="8813369" cy="461665"/>
              </a:xfrm>
              <a:prstGeom prst="rect">
                <a:avLst/>
              </a:prstGeom>
              <a:blipFill>
                <a:blip r:embed="rId4"/>
                <a:stretch>
                  <a:fillRect l="-100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E021579-EAE1-0F13-BCBD-0EDC23D84BAD}"/>
                  </a:ext>
                </a:extLst>
              </p:cNvPr>
              <p:cNvSpPr/>
              <p:nvPr/>
            </p:nvSpPr>
            <p:spPr>
              <a:xfrm>
                <a:off x="5851973" y="2036890"/>
                <a:ext cx="10342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Candara" panose="020E0502030303020204" pitchFamily="34" charset="0"/>
                  </a:rPr>
                  <a:t>hour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095A391-7A4F-7844-96DA-188377891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973" y="2036890"/>
                <a:ext cx="1034257" cy="461665"/>
              </a:xfrm>
              <a:prstGeom prst="rect">
                <a:avLst/>
              </a:prstGeom>
              <a:blipFill>
                <a:blip r:embed="rId5"/>
                <a:stretch>
                  <a:fillRect l="-1765" t="-10526" r="-823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0035312-3617-AA8D-BDC0-7A9C0EED5521}"/>
                  </a:ext>
                </a:extLst>
              </p:cNvPr>
              <p:cNvSpPr txBox="1"/>
              <p:nvPr/>
            </p:nvSpPr>
            <p:spPr>
              <a:xfrm>
                <a:off x="609229" y="3825757"/>
                <a:ext cx="1119590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Discrete version:</a:t>
                </a:r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</m:oMath>
                </a14:m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intervals, eac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h of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1/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. </a:t>
                </a:r>
              </a:p>
              <a:p>
                <a:pPr algn="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In each interval, there is a car with </a:t>
                </a:r>
                <a:r>
                  <a:rPr lang="en-US" sz="24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𝑝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(assume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8F21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≤1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car can pass by)</a:t>
                </a:r>
                <a:endParaRPr lang="en-US" sz="24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0035312-3617-AA8D-BDC0-7A9C0EED5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29" y="3825757"/>
                <a:ext cx="11195908" cy="892552"/>
              </a:xfrm>
              <a:prstGeom prst="rect">
                <a:avLst/>
              </a:prstGeom>
              <a:blipFill>
                <a:blip r:embed="rId6"/>
                <a:stretch>
                  <a:fillRect l="-1247" t="-7042" r="-794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D068201-8142-ECA2-728C-43A70E85B991}"/>
                  </a:ext>
                </a:extLst>
              </p:cNvPr>
              <p:cNvSpPr/>
              <p:nvPr/>
            </p:nvSpPr>
            <p:spPr>
              <a:xfrm>
                <a:off x="609229" y="4940539"/>
                <a:ext cx="110155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Each interval is Bernoulli: 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if car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baseline="30000" dirty="0" err="1"/>
                  <a:t>th</a:t>
                </a:r>
                <a:r>
                  <a:rPr lang="en-US" sz="2400" dirty="0"/>
                  <a:t> interval (</a:t>
                </a:r>
                <a:r>
                  <a:rPr lang="en-US" sz="2400" dirty="0">
                    <a:solidFill>
                      <a:srgbClr val="0070C0"/>
                    </a:solidFill>
                  </a:rPr>
                  <a:t>0</a:t>
                </a:r>
                <a:r>
                  <a:rPr lang="en-US" sz="2400" dirty="0"/>
                  <a:t> otherwise).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D068201-8142-ECA2-728C-43A70E85B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29" y="4940539"/>
                <a:ext cx="11015580" cy="461665"/>
              </a:xfrm>
              <a:prstGeom prst="rect">
                <a:avLst/>
              </a:prstGeom>
              <a:blipFill>
                <a:blip r:embed="rId7"/>
                <a:stretch>
                  <a:fillRect l="-922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961BF1D-F127-B94E-13A7-828B99A76FD0}"/>
                  </a:ext>
                </a:extLst>
              </p:cNvPr>
              <p:cNvSpPr/>
              <p:nvPr/>
            </p:nvSpPr>
            <p:spPr>
              <a:xfrm>
                <a:off x="620263" y="5567310"/>
                <a:ext cx="2061077" cy="524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49A89E0-3A75-0E4D-9827-9651274BBD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63" y="5567310"/>
                <a:ext cx="2061077" cy="524631"/>
              </a:xfrm>
              <a:prstGeom prst="rect">
                <a:avLst/>
              </a:prstGeom>
              <a:blipFill>
                <a:blip r:embed="rId8"/>
                <a:stretch>
                  <a:fillRect l="-1227" t="-123256" b="-186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 descr="hour divided up into tiny increments in some of them a car arrives.">
            <a:extLst>
              <a:ext uri="{FF2B5EF4-FFF2-40B4-BE49-F238E27FC236}">
                <a16:creationId xmlns:a16="http://schemas.microsoft.com/office/drawing/2014/main" id="{1A53BCBD-AB41-5AA0-DF2A-ECB693629410}"/>
              </a:ext>
            </a:extLst>
          </p:cNvPr>
          <p:cNvGrpSpPr/>
          <p:nvPr/>
        </p:nvGrpSpPr>
        <p:grpSpPr>
          <a:xfrm>
            <a:off x="845510" y="2413087"/>
            <a:ext cx="10959630" cy="1284185"/>
            <a:chOff x="845510" y="2413087"/>
            <a:chExt cx="10959630" cy="128418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8FA743B-126A-DFC6-6B04-8FFC2AF4F4C4}"/>
                </a:ext>
              </a:extLst>
            </p:cNvPr>
            <p:cNvGrpSpPr/>
            <p:nvPr/>
          </p:nvGrpSpPr>
          <p:grpSpPr>
            <a:xfrm>
              <a:off x="1098350" y="3206853"/>
              <a:ext cx="10583458" cy="490419"/>
              <a:chOff x="1087685" y="4014022"/>
              <a:chExt cx="10583458" cy="490419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05A60A7-CCD5-7989-E7D9-D5DF7E2724DB}"/>
                  </a:ext>
                </a:extLst>
              </p:cNvPr>
              <p:cNvSpPr txBox="1"/>
              <p:nvPr/>
            </p:nvSpPr>
            <p:spPr>
              <a:xfrm>
                <a:off x="1985989" y="4019301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6B75F86-30CF-9B3A-F92A-2A8BDF389AAD}"/>
                  </a:ext>
                </a:extLst>
              </p:cNvPr>
              <p:cNvSpPr txBox="1"/>
              <p:nvPr/>
            </p:nvSpPr>
            <p:spPr>
              <a:xfrm>
                <a:off x="1087685" y="4042776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8D2F816-F8D9-31AB-044F-28E1443C6051}"/>
                  </a:ext>
                </a:extLst>
              </p:cNvPr>
              <p:cNvSpPr txBox="1"/>
              <p:nvPr/>
            </p:nvSpPr>
            <p:spPr>
              <a:xfrm>
                <a:off x="2940639" y="401930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7C0F7D7-D965-3DEA-963F-E08B080E56FC}"/>
                  </a:ext>
                </a:extLst>
              </p:cNvPr>
              <p:cNvSpPr txBox="1"/>
              <p:nvPr/>
            </p:nvSpPr>
            <p:spPr>
              <a:xfrm>
                <a:off x="3819926" y="401930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45BC1D8-55C6-8CC9-2913-5A4306B5CD30}"/>
                  </a:ext>
                </a:extLst>
              </p:cNvPr>
              <p:cNvSpPr txBox="1"/>
              <p:nvPr/>
            </p:nvSpPr>
            <p:spPr>
              <a:xfrm>
                <a:off x="5652394" y="4019816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2043C38-65CF-BE51-00F3-FB2C1F4CF1F6}"/>
                  </a:ext>
                </a:extLst>
              </p:cNvPr>
              <p:cNvSpPr txBox="1"/>
              <p:nvPr/>
            </p:nvSpPr>
            <p:spPr>
              <a:xfrm>
                <a:off x="4773107" y="4028517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FA24B64-F4D5-2D37-3F7B-6285CE6FD8F1}"/>
                  </a:ext>
                </a:extLst>
              </p:cNvPr>
              <p:cNvSpPr txBox="1"/>
              <p:nvPr/>
            </p:nvSpPr>
            <p:spPr>
              <a:xfrm>
                <a:off x="6626061" y="4028517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0E30BD8-EA29-D954-00B5-35B4208D09CF}"/>
                  </a:ext>
                </a:extLst>
              </p:cNvPr>
              <p:cNvSpPr txBox="1"/>
              <p:nvPr/>
            </p:nvSpPr>
            <p:spPr>
              <a:xfrm>
                <a:off x="7505348" y="4027333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661D782-4F62-74F1-65AA-526052DFDF9C}"/>
                  </a:ext>
                </a:extLst>
              </p:cNvPr>
              <p:cNvSpPr txBox="1"/>
              <p:nvPr/>
            </p:nvSpPr>
            <p:spPr>
              <a:xfrm>
                <a:off x="8458529" y="402328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3FF769D-72EC-F3D9-354B-4D674264FBAB}"/>
                  </a:ext>
                </a:extLst>
              </p:cNvPr>
              <p:cNvSpPr txBox="1"/>
              <p:nvPr/>
            </p:nvSpPr>
            <p:spPr>
              <a:xfrm>
                <a:off x="9382218" y="4014022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85B29AA-9E07-D9DC-FB02-92DA1A51AB2F}"/>
                  </a:ext>
                </a:extLst>
              </p:cNvPr>
              <p:cNvSpPr txBox="1"/>
              <p:nvPr/>
            </p:nvSpPr>
            <p:spPr>
              <a:xfrm>
                <a:off x="10265878" y="401539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C38A7FF-3870-45E8-3F55-40BA7B06C212}"/>
                  </a:ext>
                </a:extLst>
              </p:cNvPr>
              <p:cNvSpPr txBox="1"/>
              <p:nvPr/>
            </p:nvSpPr>
            <p:spPr>
              <a:xfrm>
                <a:off x="11214686" y="4023279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5DFC5B9-427A-A66D-1E6F-BAC54BAE8A2A}"/>
                </a:ext>
              </a:extLst>
            </p:cNvPr>
            <p:cNvCxnSpPr/>
            <p:nvPr/>
          </p:nvCxnSpPr>
          <p:spPr>
            <a:xfrm>
              <a:off x="845511" y="2962412"/>
              <a:ext cx="0" cy="5579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AC19939-7197-8750-03C4-96EE92B39517}"/>
                </a:ext>
              </a:extLst>
            </p:cNvPr>
            <p:cNvCxnSpPr>
              <a:cxnSpLocks/>
            </p:cNvCxnSpPr>
            <p:nvPr/>
          </p:nvCxnSpPr>
          <p:spPr>
            <a:xfrm>
              <a:off x="845511" y="3241382"/>
              <a:ext cx="1095962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F2D6D4E-A010-56D5-2F2E-B398B1894D5B}"/>
                </a:ext>
              </a:extLst>
            </p:cNvPr>
            <p:cNvCxnSpPr/>
            <p:nvPr/>
          </p:nvCxnSpPr>
          <p:spPr>
            <a:xfrm>
              <a:off x="17622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0EB9F8-32F0-9ADE-68B8-AE6E3767564D}"/>
                </a:ext>
              </a:extLst>
            </p:cNvPr>
            <p:cNvCxnSpPr/>
            <p:nvPr/>
          </p:nvCxnSpPr>
          <p:spPr>
            <a:xfrm>
              <a:off x="26743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FAE0051-6F44-BADC-B792-9B2B8143EE42}"/>
                </a:ext>
              </a:extLst>
            </p:cNvPr>
            <p:cNvCxnSpPr/>
            <p:nvPr/>
          </p:nvCxnSpPr>
          <p:spPr>
            <a:xfrm>
              <a:off x="35910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7E155CC-28D5-F69A-7AD9-68444143FD3D}"/>
                </a:ext>
              </a:extLst>
            </p:cNvPr>
            <p:cNvCxnSpPr/>
            <p:nvPr/>
          </p:nvCxnSpPr>
          <p:spPr>
            <a:xfrm>
              <a:off x="45031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AD779A4-20A1-2BAB-0C04-D3FF887F1135}"/>
                </a:ext>
              </a:extLst>
            </p:cNvPr>
            <p:cNvCxnSpPr/>
            <p:nvPr/>
          </p:nvCxnSpPr>
          <p:spPr>
            <a:xfrm>
              <a:off x="54198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7986DBB-4C6E-FAD4-8489-814E543D2085}"/>
                </a:ext>
              </a:extLst>
            </p:cNvPr>
            <p:cNvCxnSpPr/>
            <p:nvPr/>
          </p:nvCxnSpPr>
          <p:spPr>
            <a:xfrm>
              <a:off x="63319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67DC815-63C4-3CF3-90C2-E56C7BD54F04}"/>
                </a:ext>
              </a:extLst>
            </p:cNvPr>
            <p:cNvCxnSpPr/>
            <p:nvPr/>
          </p:nvCxnSpPr>
          <p:spPr>
            <a:xfrm>
              <a:off x="72486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F9D1821-86B3-B276-A3AC-E121E748BBC9}"/>
                </a:ext>
              </a:extLst>
            </p:cNvPr>
            <p:cNvCxnSpPr/>
            <p:nvPr/>
          </p:nvCxnSpPr>
          <p:spPr>
            <a:xfrm>
              <a:off x="81607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AF743F9-CEC0-AD9D-8B39-A30A4E7BC6EC}"/>
                </a:ext>
              </a:extLst>
            </p:cNvPr>
            <p:cNvCxnSpPr/>
            <p:nvPr/>
          </p:nvCxnSpPr>
          <p:spPr>
            <a:xfrm>
              <a:off x="90774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5847A8B-EC77-4F8C-3D2D-F4492889E2D9}"/>
                </a:ext>
              </a:extLst>
            </p:cNvPr>
            <p:cNvCxnSpPr/>
            <p:nvPr/>
          </p:nvCxnSpPr>
          <p:spPr>
            <a:xfrm>
              <a:off x="99895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43DACE2-F89D-AC7C-C7A9-F493F9A36E13}"/>
                </a:ext>
              </a:extLst>
            </p:cNvPr>
            <p:cNvCxnSpPr/>
            <p:nvPr/>
          </p:nvCxnSpPr>
          <p:spPr>
            <a:xfrm>
              <a:off x="109062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218DB84-4C23-CF3F-E007-287E2FF86F20}"/>
                </a:ext>
              </a:extLst>
            </p:cNvPr>
            <p:cNvCxnSpPr/>
            <p:nvPr/>
          </p:nvCxnSpPr>
          <p:spPr>
            <a:xfrm>
              <a:off x="11805140" y="2962412"/>
              <a:ext cx="0" cy="5579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ight Brace 68">
              <a:extLst>
                <a:ext uri="{FF2B5EF4-FFF2-40B4-BE49-F238E27FC236}">
                  <a16:creationId xmlns:a16="http://schemas.microsoft.com/office/drawing/2014/main" id="{7ACE2D5C-E035-4A22-963C-9DBC7D9A9B69}"/>
                </a:ext>
              </a:extLst>
            </p:cNvPr>
            <p:cNvSpPr/>
            <p:nvPr/>
          </p:nvSpPr>
          <p:spPr>
            <a:xfrm rot="16200000">
              <a:off x="6120405" y="-2861808"/>
              <a:ext cx="409839" cy="10959629"/>
            </a:xfrm>
            <a:prstGeom prst="rightBrace">
              <a:avLst/>
            </a:prstGeom>
            <a:ln w="952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4C5C68C-3525-5B6B-835A-CD19FAB26D7F}"/>
                </a:ext>
              </a:extLst>
            </p:cNvPr>
            <p:cNvCxnSpPr>
              <a:cxnSpLocks/>
            </p:cNvCxnSpPr>
            <p:nvPr/>
          </p:nvCxnSpPr>
          <p:spPr>
            <a:xfrm>
              <a:off x="845510" y="3048124"/>
              <a:ext cx="916693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72714AB-E4EE-39FD-1205-F91A056D98BA}"/>
                    </a:ext>
                  </a:extLst>
                </p:cNvPr>
                <p:cNvSpPr txBox="1"/>
                <p:nvPr/>
              </p:nvSpPr>
              <p:spPr>
                <a:xfrm>
                  <a:off x="1098350" y="2703470"/>
                  <a:ext cx="42877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 err="1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E9C1B1F-83C6-3F40-B045-472D4885A1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350" y="2703470"/>
                  <a:ext cx="428771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2676" t="-2174" r="-7042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2" name="Picture 71" descr="Objects clip art">
              <a:extLst>
                <a:ext uri="{FF2B5EF4-FFF2-40B4-BE49-F238E27FC236}">
                  <a16:creationId xmlns:a16="http://schemas.microsoft.com/office/drawing/2014/main" id="{54758969-3EA5-2448-A908-1448C1260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1902415" y="2865229"/>
              <a:ext cx="644936" cy="333849"/>
            </a:xfrm>
            <a:prstGeom prst="rect">
              <a:avLst/>
            </a:prstGeom>
          </p:spPr>
        </p:pic>
        <p:pic>
          <p:nvPicPr>
            <p:cNvPr id="73" name="Picture 72" descr="Objects clip art">
              <a:extLst>
                <a:ext uri="{FF2B5EF4-FFF2-40B4-BE49-F238E27FC236}">
                  <a16:creationId xmlns:a16="http://schemas.microsoft.com/office/drawing/2014/main" id="{AE2BA8EB-6639-BD6B-3D57-1D2C4B0CF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5529505" y="2842868"/>
              <a:ext cx="644936" cy="333849"/>
            </a:xfrm>
            <a:prstGeom prst="rect">
              <a:avLst/>
            </a:prstGeom>
          </p:spPr>
        </p:pic>
        <p:pic>
          <p:nvPicPr>
            <p:cNvPr id="74" name="Picture 73" descr="Objects clip art">
              <a:extLst>
                <a:ext uri="{FF2B5EF4-FFF2-40B4-BE49-F238E27FC236}">
                  <a16:creationId xmlns:a16="http://schemas.microsoft.com/office/drawing/2014/main" id="{33011906-16EF-1F8F-1B12-0A5B7327F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3715960" y="2848089"/>
              <a:ext cx="644936" cy="333849"/>
            </a:xfrm>
            <a:prstGeom prst="rect">
              <a:avLst/>
            </a:prstGeom>
          </p:spPr>
        </p:pic>
        <p:pic>
          <p:nvPicPr>
            <p:cNvPr id="75" name="Picture 74" descr="Objects clip art">
              <a:extLst>
                <a:ext uri="{FF2B5EF4-FFF2-40B4-BE49-F238E27FC236}">
                  <a16:creationId xmlns:a16="http://schemas.microsoft.com/office/drawing/2014/main" id="{C2978B75-7A6B-FBB9-A4BC-51C2ECCE0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9204404" y="2838097"/>
              <a:ext cx="644936" cy="333849"/>
            </a:xfrm>
            <a:prstGeom prst="rect">
              <a:avLst/>
            </a:prstGeom>
          </p:spPr>
        </p:pic>
        <p:pic>
          <p:nvPicPr>
            <p:cNvPr id="76" name="Picture 75" descr="Objects clip art">
              <a:extLst>
                <a:ext uri="{FF2B5EF4-FFF2-40B4-BE49-F238E27FC236}">
                  <a16:creationId xmlns:a16="http://schemas.microsoft.com/office/drawing/2014/main" id="{02122187-3CFA-CAEF-2FA5-8A3D1A131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10182304" y="2822926"/>
              <a:ext cx="644936" cy="333849"/>
            </a:xfrm>
            <a:prstGeom prst="rect">
              <a:avLst/>
            </a:prstGeom>
          </p:spPr>
        </p:pic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1198F76-41CC-7A71-DAF1-232C6DA59B78}"/>
                </a:ext>
              </a:extLst>
            </p:cNvPr>
            <p:cNvCxnSpPr/>
            <p:nvPr/>
          </p:nvCxnSpPr>
          <p:spPr>
            <a:xfrm flipV="1">
              <a:off x="2224883" y="3171946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1AFC024-1795-2FF1-479B-0E0FA6DA4CAF}"/>
                </a:ext>
              </a:extLst>
            </p:cNvPr>
            <p:cNvCxnSpPr/>
            <p:nvPr/>
          </p:nvCxnSpPr>
          <p:spPr>
            <a:xfrm flipV="1">
              <a:off x="4049245" y="3156775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01EE0FB-B5B7-1DE8-80C2-6672AF8EA262}"/>
                </a:ext>
              </a:extLst>
            </p:cNvPr>
            <p:cNvCxnSpPr/>
            <p:nvPr/>
          </p:nvCxnSpPr>
          <p:spPr>
            <a:xfrm flipV="1">
              <a:off x="5891288" y="3171946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C91B821-BAA1-A7D1-D0EC-D8527ACF6DCF}"/>
                </a:ext>
              </a:extLst>
            </p:cNvPr>
            <p:cNvCxnSpPr/>
            <p:nvPr/>
          </p:nvCxnSpPr>
          <p:spPr>
            <a:xfrm flipV="1">
              <a:off x="9554705" y="3171946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442F883-5113-BB70-84FA-AB7F56ADCB3B}"/>
                </a:ext>
              </a:extLst>
            </p:cNvPr>
            <p:cNvCxnSpPr/>
            <p:nvPr/>
          </p:nvCxnSpPr>
          <p:spPr>
            <a:xfrm flipV="1">
              <a:off x="10505780" y="3156775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422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55CF3-7165-2977-6AEA-EC68D3F9E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B1196-BCFE-3E56-5AB1-3F52C8C50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9"/>
            <a:ext cx="11331921" cy="878301"/>
          </a:xfrm>
        </p:spPr>
        <p:txBody>
          <a:bodyPr>
            <a:normAutofit/>
          </a:bodyPr>
          <a:lstStyle/>
          <a:p>
            <a:r>
              <a:rPr lang="en-US" dirty="0"/>
              <a:t>More generally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4CD039-758E-9D13-4DF3-ABBB1421D3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1514" y="997821"/>
                <a:ext cx="11310006" cy="461665"/>
              </a:xfr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= # cars passing through a light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hour.       Disjoint time intervals are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E43EA5-69D5-1841-B50C-52E4CAA3C9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514" y="997821"/>
                <a:ext cx="11310006" cy="461665"/>
              </a:xfrm>
              <a:blipFill>
                <a:blip r:embed="rId3"/>
                <a:stretch>
                  <a:fillRect l="-162" t="-10667" r="-27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890A97-53ED-42E9-58B3-81C5FF41243D}"/>
                  </a:ext>
                </a:extLst>
              </p:cNvPr>
              <p:cNvSpPr txBox="1"/>
              <p:nvPr/>
            </p:nvSpPr>
            <p:spPr>
              <a:xfrm>
                <a:off x="631512" y="1529824"/>
                <a:ext cx="88133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highlight>
                      <a:srgbClr val="FFFF00"/>
                    </a:highlight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Know: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𝔼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]=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𝜆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  <a:highlight>
                      <a:srgbClr val="FFFF00"/>
                    </a:highlight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400" b="0" dirty="0">
                    <a:highlight>
                      <a:srgbClr val="FFFF00"/>
                    </a:highlight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for some given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&gt;0</m:t>
                    </m:r>
                  </m:oMath>
                </a14:m>
                <a:r>
                  <a:rPr lang="en-US" sz="2400" b="0" dirty="0">
                    <a:highlight>
                      <a:srgbClr val="FFFF00"/>
                    </a:highlight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endParaRPr lang="en-US" sz="2400" b="0" dirty="0" err="1">
                  <a:highlight>
                    <a:srgbClr val="FFFF00"/>
                  </a:highlight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890A97-53ED-42E9-58B3-81C5FF412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12" y="1529824"/>
                <a:ext cx="8813369" cy="461665"/>
              </a:xfrm>
              <a:prstGeom prst="rect">
                <a:avLst/>
              </a:prstGeom>
              <a:blipFill>
                <a:blip r:embed="rId4"/>
                <a:stretch>
                  <a:fillRect l="-100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BB8B49D-CB48-C99E-6165-32F7B4DB2786}"/>
                  </a:ext>
                </a:extLst>
              </p:cNvPr>
              <p:cNvSpPr/>
              <p:nvPr/>
            </p:nvSpPr>
            <p:spPr>
              <a:xfrm>
                <a:off x="5851973" y="2036890"/>
                <a:ext cx="10342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Candara" panose="020E0502030303020204" pitchFamily="34" charset="0"/>
                  </a:rPr>
                  <a:t>hour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095A391-7A4F-7844-96DA-188377891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973" y="2036890"/>
                <a:ext cx="1034257" cy="461665"/>
              </a:xfrm>
              <a:prstGeom prst="rect">
                <a:avLst/>
              </a:prstGeom>
              <a:blipFill>
                <a:blip r:embed="rId5"/>
                <a:stretch>
                  <a:fillRect l="-1765" t="-10526" r="-823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6B897BC-8B6B-1566-F03F-98112EC58F1D}"/>
                  </a:ext>
                </a:extLst>
              </p:cNvPr>
              <p:cNvSpPr txBox="1"/>
              <p:nvPr/>
            </p:nvSpPr>
            <p:spPr>
              <a:xfrm>
                <a:off x="609229" y="3825757"/>
                <a:ext cx="1119590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Discrete version:</a:t>
                </a:r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</m:oMath>
                </a14:m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intervals, eac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h of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1/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. </a:t>
                </a:r>
              </a:p>
              <a:p>
                <a:pPr algn="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In each interval, there is a car with </a:t>
                </a:r>
                <a:r>
                  <a:rPr lang="en-US" sz="24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𝑝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(assume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8F21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≤1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car can pass by)</a:t>
                </a:r>
                <a:endParaRPr lang="en-US" sz="24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DF15CF1-D6BB-394D-A6D5-FB32887AD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29" y="3825757"/>
                <a:ext cx="11195908" cy="892552"/>
              </a:xfrm>
              <a:prstGeom prst="rect">
                <a:avLst/>
              </a:prstGeom>
              <a:blipFill>
                <a:blip r:embed="rId6"/>
                <a:stretch>
                  <a:fillRect l="-1143" t="-6849" r="-817"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24E08D1-3C8C-3065-9F8C-34B7A701DF0C}"/>
                  </a:ext>
                </a:extLst>
              </p:cNvPr>
              <p:cNvSpPr/>
              <p:nvPr/>
            </p:nvSpPr>
            <p:spPr>
              <a:xfrm>
                <a:off x="609229" y="4940539"/>
                <a:ext cx="110155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Each interval is Bernoulli: 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if car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baseline="30000" dirty="0" err="1"/>
                  <a:t>th</a:t>
                </a:r>
                <a:r>
                  <a:rPr lang="en-US" sz="2400" dirty="0"/>
                  <a:t> interval (</a:t>
                </a:r>
                <a:r>
                  <a:rPr lang="en-US" sz="2400" dirty="0">
                    <a:solidFill>
                      <a:srgbClr val="0070C0"/>
                    </a:solidFill>
                  </a:rPr>
                  <a:t>0</a:t>
                </a:r>
                <a:r>
                  <a:rPr lang="en-US" sz="2400" dirty="0"/>
                  <a:t> otherwise).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CF4186C-1A8A-4D48-9576-FD0E3C1DC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29" y="4940539"/>
                <a:ext cx="11015580" cy="461665"/>
              </a:xfrm>
              <a:prstGeom prst="rect">
                <a:avLst/>
              </a:prstGeom>
              <a:blipFill>
                <a:blip r:embed="rId7"/>
                <a:stretch>
                  <a:fillRect l="-88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FAEC8A0-7859-BE5D-7402-3C12BF533F34}"/>
                  </a:ext>
                </a:extLst>
              </p:cNvPr>
              <p:cNvSpPr/>
              <p:nvPr/>
            </p:nvSpPr>
            <p:spPr>
              <a:xfrm>
                <a:off x="620263" y="5567310"/>
                <a:ext cx="2061077" cy="524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49A89E0-3A75-0E4D-9827-9651274BBD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63" y="5567310"/>
                <a:ext cx="2061077" cy="524631"/>
              </a:xfrm>
              <a:prstGeom prst="rect">
                <a:avLst/>
              </a:prstGeom>
              <a:blipFill>
                <a:blip r:embed="rId8"/>
                <a:stretch>
                  <a:fillRect l="-1227" t="-123256" b="-186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 descr="hour divided up into tiny increments in some of them a car arrives.">
            <a:extLst>
              <a:ext uri="{FF2B5EF4-FFF2-40B4-BE49-F238E27FC236}">
                <a16:creationId xmlns:a16="http://schemas.microsoft.com/office/drawing/2014/main" id="{AEA6B3E9-1A23-5713-413A-CC3F34FC474E}"/>
              </a:ext>
            </a:extLst>
          </p:cNvPr>
          <p:cNvGrpSpPr/>
          <p:nvPr/>
        </p:nvGrpSpPr>
        <p:grpSpPr>
          <a:xfrm>
            <a:off x="845510" y="2413087"/>
            <a:ext cx="10959630" cy="1284185"/>
            <a:chOff x="845510" y="2413087"/>
            <a:chExt cx="10959630" cy="128418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F944593-47A2-7AAE-07EE-2A17D83277A2}"/>
                </a:ext>
              </a:extLst>
            </p:cNvPr>
            <p:cNvGrpSpPr/>
            <p:nvPr/>
          </p:nvGrpSpPr>
          <p:grpSpPr>
            <a:xfrm>
              <a:off x="1098350" y="3206853"/>
              <a:ext cx="10583458" cy="490419"/>
              <a:chOff x="1087685" y="4014022"/>
              <a:chExt cx="10583458" cy="490419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FE1DCA0-C164-7650-E1C1-DEB8432C350F}"/>
                  </a:ext>
                </a:extLst>
              </p:cNvPr>
              <p:cNvSpPr txBox="1"/>
              <p:nvPr/>
            </p:nvSpPr>
            <p:spPr>
              <a:xfrm>
                <a:off x="1985989" y="4019301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E1636AC-9DF9-D053-F7BC-546EEBE6090C}"/>
                  </a:ext>
                </a:extLst>
              </p:cNvPr>
              <p:cNvSpPr txBox="1"/>
              <p:nvPr/>
            </p:nvSpPr>
            <p:spPr>
              <a:xfrm>
                <a:off x="1087685" y="4042776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C82D7E9-2CE1-3BCF-E855-1F5C1C4531D3}"/>
                  </a:ext>
                </a:extLst>
              </p:cNvPr>
              <p:cNvSpPr txBox="1"/>
              <p:nvPr/>
            </p:nvSpPr>
            <p:spPr>
              <a:xfrm>
                <a:off x="2940639" y="401930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A0C1F96-17FF-5C2A-6E77-47C502FB69DD}"/>
                  </a:ext>
                </a:extLst>
              </p:cNvPr>
              <p:cNvSpPr txBox="1"/>
              <p:nvPr/>
            </p:nvSpPr>
            <p:spPr>
              <a:xfrm>
                <a:off x="3819926" y="401930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DEAF276-501E-D944-23D4-F9A6622EBCF0}"/>
                  </a:ext>
                </a:extLst>
              </p:cNvPr>
              <p:cNvSpPr txBox="1"/>
              <p:nvPr/>
            </p:nvSpPr>
            <p:spPr>
              <a:xfrm>
                <a:off x="5652394" y="4019816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70FBFD0-1476-FDBC-DC63-E7968DAC866E}"/>
                  </a:ext>
                </a:extLst>
              </p:cNvPr>
              <p:cNvSpPr txBox="1"/>
              <p:nvPr/>
            </p:nvSpPr>
            <p:spPr>
              <a:xfrm>
                <a:off x="4773107" y="4028517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1116A29-319A-D301-2FF9-ED48FDBE4EE6}"/>
                  </a:ext>
                </a:extLst>
              </p:cNvPr>
              <p:cNvSpPr txBox="1"/>
              <p:nvPr/>
            </p:nvSpPr>
            <p:spPr>
              <a:xfrm>
                <a:off x="6626061" y="4028517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86BCCA3-30DB-A120-11C8-4761FEF6E1AF}"/>
                  </a:ext>
                </a:extLst>
              </p:cNvPr>
              <p:cNvSpPr txBox="1"/>
              <p:nvPr/>
            </p:nvSpPr>
            <p:spPr>
              <a:xfrm>
                <a:off x="7505348" y="4027333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ABC3E0B-35F5-8FB4-776F-D9E527D043D4}"/>
                  </a:ext>
                </a:extLst>
              </p:cNvPr>
              <p:cNvSpPr txBox="1"/>
              <p:nvPr/>
            </p:nvSpPr>
            <p:spPr>
              <a:xfrm>
                <a:off x="8458529" y="402328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816A9F2-CB5D-D043-D6B6-DED4678C7642}"/>
                  </a:ext>
                </a:extLst>
              </p:cNvPr>
              <p:cNvSpPr txBox="1"/>
              <p:nvPr/>
            </p:nvSpPr>
            <p:spPr>
              <a:xfrm>
                <a:off x="9382218" y="4014022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DF97748-8243-F1F6-373A-1A836566EA90}"/>
                  </a:ext>
                </a:extLst>
              </p:cNvPr>
              <p:cNvSpPr txBox="1"/>
              <p:nvPr/>
            </p:nvSpPr>
            <p:spPr>
              <a:xfrm>
                <a:off x="10265878" y="401539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E361DC6-F495-5934-6979-9ADBD5E19D0E}"/>
                  </a:ext>
                </a:extLst>
              </p:cNvPr>
              <p:cNvSpPr txBox="1"/>
              <p:nvPr/>
            </p:nvSpPr>
            <p:spPr>
              <a:xfrm>
                <a:off x="11214686" y="4023279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B7CFF03-2A43-46D6-FDD1-AF9C2DAB30E6}"/>
                </a:ext>
              </a:extLst>
            </p:cNvPr>
            <p:cNvCxnSpPr/>
            <p:nvPr/>
          </p:nvCxnSpPr>
          <p:spPr>
            <a:xfrm>
              <a:off x="845511" y="2962412"/>
              <a:ext cx="0" cy="5579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5E87341-2BBB-8AF7-8162-B5114265D4B9}"/>
                </a:ext>
              </a:extLst>
            </p:cNvPr>
            <p:cNvCxnSpPr>
              <a:cxnSpLocks/>
            </p:cNvCxnSpPr>
            <p:nvPr/>
          </p:nvCxnSpPr>
          <p:spPr>
            <a:xfrm>
              <a:off x="845511" y="3241382"/>
              <a:ext cx="1095962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39B6E5A-5133-5FB4-AB54-8BA242BA5D5F}"/>
                </a:ext>
              </a:extLst>
            </p:cNvPr>
            <p:cNvCxnSpPr/>
            <p:nvPr/>
          </p:nvCxnSpPr>
          <p:spPr>
            <a:xfrm>
              <a:off x="17622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CAA91ED-2DAF-CE6D-31D5-553239F32D03}"/>
                </a:ext>
              </a:extLst>
            </p:cNvPr>
            <p:cNvCxnSpPr/>
            <p:nvPr/>
          </p:nvCxnSpPr>
          <p:spPr>
            <a:xfrm>
              <a:off x="26743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7CFB433-19D5-70D9-D34A-E0BF4AC59334}"/>
                </a:ext>
              </a:extLst>
            </p:cNvPr>
            <p:cNvCxnSpPr/>
            <p:nvPr/>
          </p:nvCxnSpPr>
          <p:spPr>
            <a:xfrm>
              <a:off x="35910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B80D58D-51C2-1752-165B-D3CFD1C4FD20}"/>
                </a:ext>
              </a:extLst>
            </p:cNvPr>
            <p:cNvCxnSpPr/>
            <p:nvPr/>
          </p:nvCxnSpPr>
          <p:spPr>
            <a:xfrm>
              <a:off x="45031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3B6289-C089-D457-BDC0-B710DE279F9E}"/>
                </a:ext>
              </a:extLst>
            </p:cNvPr>
            <p:cNvCxnSpPr/>
            <p:nvPr/>
          </p:nvCxnSpPr>
          <p:spPr>
            <a:xfrm>
              <a:off x="54198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540C972-FEB4-CB10-1945-4CAB60CE54A5}"/>
                </a:ext>
              </a:extLst>
            </p:cNvPr>
            <p:cNvCxnSpPr/>
            <p:nvPr/>
          </p:nvCxnSpPr>
          <p:spPr>
            <a:xfrm>
              <a:off x="63319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A2A6B61-2657-20E4-D869-0FCC668AB582}"/>
                </a:ext>
              </a:extLst>
            </p:cNvPr>
            <p:cNvCxnSpPr/>
            <p:nvPr/>
          </p:nvCxnSpPr>
          <p:spPr>
            <a:xfrm>
              <a:off x="72486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C6855A7-C9D8-9EFC-C255-51F230898830}"/>
                </a:ext>
              </a:extLst>
            </p:cNvPr>
            <p:cNvCxnSpPr/>
            <p:nvPr/>
          </p:nvCxnSpPr>
          <p:spPr>
            <a:xfrm>
              <a:off x="81607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7FAC32E-726A-6EAB-87C8-0B31FE096722}"/>
                </a:ext>
              </a:extLst>
            </p:cNvPr>
            <p:cNvCxnSpPr/>
            <p:nvPr/>
          </p:nvCxnSpPr>
          <p:spPr>
            <a:xfrm>
              <a:off x="90774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B31C2D1-F4B7-E5B5-8F04-AB8B547BE9C3}"/>
                </a:ext>
              </a:extLst>
            </p:cNvPr>
            <p:cNvCxnSpPr/>
            <p:nvPr/>
          </p:nvCxnSpPr>
          <p:spPr>
            <a:xfrm>
              <a:off x="99895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9390EA0-B483-38CF-B81B-CC49FA64255F}"/>
                </a:ext>
              </a:extLst>
            </p:cNvPr>
            <p:cNvCxnSpPr/>
            <p:nvPr/>
          </p:nvCxnSpPr>
          <p:spPr>
            <a:xfrm>
              <a:off x="109062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97884D2-0B7C-58D6-6F3C-ADC234EE00D5}"/>
                </a:ext>
              </a:extLst>
            </p:cNvPr>
            <p:cNvCxnSpPr/>
            <p:nvPr/>
          </p:nvCxnSpPr>
          <p:spPr>
            <a:xfrm>
              <a:off x="11805140" y="2962412"/>
              <a:ext cx="0" cy="5579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ight Brace 68">
              <a:extLst>
                <a:ext uri="{FF2B5EF4-FFF2-40B4-BE49-F238E27FC236}">
                  <a16:creationId xmlns:a16="http://schemas.microsoft.com/office/drawing/2014/main" id="{025F1FBC-B90D-8A0C-4A43-0A6518E49800}"/>
                </a:ext>
              </a:extLst>
            </p:cNvPr>
            <p:cNvSpPr/>
            <p:nvPr/>
          </p:nvSpPr>
          <p:spPr>
            <a:xfrm rot="16200000">
              <a:off x="6120405" y="-2861808"/>
              <a:ext cx="409839" cy="10959629"/>
            </a:xfrm>
            <a:prstGeom prst="rightBrace">
              <a:avLst/>
            </a:prstGeom>
            <a:ln w="952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1DAE565-E3D9-5BBC-AAB4-D3475F977153}"/>
                </a:ext>
              </a:extLst>
            </p:cNvPr>
            <p:cNvCxnSpPr>
              <a:cxnSpLocks/>
            </p:cNvCxnSpPr>
            <p:nvPr/>
          </p:nvCxnSpPr>
          <p:spPr>
            <a:xfrm>
              <a:off x="845510" y="3048124"/>
              <a:ext cx="916693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81A9B940-E11F-322F-6854-4D8BF9A06F32}"/>
                    </a:ext>
                  </a:extLst>
                </p:cNvPr>
                <p:cNvSpPr txBox="1"/>
                <p:nvPr/>
              </p:nvSpPr>
              <p:spPr>
                <a:xfrm>
                  <a:off x="1098350" y="2703470"/>
                  <a:ext cx="42877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 err="1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E9C1B1F-83C6-3F40-B045-472D4885A1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350" y="2703470"/>
                  <a:ext cx="428771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2676" t="-2174" r="-7042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2" name="Picture 71" descr="Objects clip art">
              <a:extLst>
                <a:ext uri="{FF2B5EF4-FFF2-40B4-BE49-F238E27FC236}">
                  <a16:creationId xmlns:a16="http://schemas.microsoft.com/office/drawing/2014/main" id="{B168A941-1F41-CF57-5594-7CE605594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1902415" y="2865229"/>
              <a:ext cx="644936" cy="333849"/>
            </a:xfrm>
            <a:prstGeom prst="rect">
              <a:avLst/>
            </a:prstGeom>
          </p:spPr>
        </p:pic>
        <p:pic>
          <p:nvPicPr>
            <p:cNvPr id="73" name="Picture 72" descr="Objects clip art">
              <a:extLst>
                <a:ext uri="{FF2B5EF4-FFF2-40B4-BE49-F238E27FC236}">
                  <a16:creationId xmlns:a16="http://schemas.microsoft.com/office/drawing/2014/main" id="{97E14740-BF2A-CE78-DDC4-F4D620301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5529505" y="2842868"/>
              <a:ext cx="644936" cy="333849"/>
            </a:xfrm>
            <a:prstGeom prst="rect">
              <a:avLst/>
            </a:prstGeom>
          </p:spPr>
        </p:pic>
        <p:pic>
          <p:nvPicPr>
            <p:cNvPr id="74" name="Picture 73" descr="Objects clip art">
              <a:extLst>
                <a:ext uri="{FF2B5EF4-FFF2-40B4-BE49-F238E27FC236}">
                  <a16:creationId xmlns:a16="http://schemas.microsoft.com/office/drawing/2014/main" id="{7F1AFB0C-7AE1-8C9A-D4E1-5F1B6218E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3715960" y="2848089"/>
              <a:ext cx="644936" cy="333849"/>
            </a:xfrm>
            <a:prstGeom prst="rect">
              <a:avLst/>
            </a:prstGeom>
          </p:spPr>
        </p:pic>
        <p:pic>
          <p:nvPicPr>
            <p:cNvPr id="75" name="Picture 74" descr="Objects clip art">
              <a:extLst>
                <a:ext uri="{FF2B5EF4-FFF2-40B4-BE49-F238E27FC236}">
                  <a16:creationId xmlns:a16="http://schemas.microsoft.com/office/drawing/2014/main" id="{389EA40A-AC61-E11D-373F-A2E1AB580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9204404" y="2838097"/>
              <a:ext cx="644936" cy="333849"/>
            </a:xfrm>
            <a:prstGeom prst="rect">
              <a:avLst/>
            </a:prstGeom>
          </p:spPr>
        </p:pic>
        <p:pic>
          <p:nvPicPr>
            <p:cNvPr id="76" name="Picture 75" descr="Objects clip art">
              <a:extLst>
                <a:ext uri="{FF2B5EF4-FFF2-40B4-BE49-F238E27FC236}">
                  <a16:creationId xmlns:a16="http://schemas.microsoft.com/office/drawing/2014/main" id="{20E02B85-4773-1701-7E06-7CABFADA4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10182304" y="2822926"/>
              <a:ext cx="644936" cy="333849"/>
            </a:xfrm>
            <a:prstGeom prst="rect">
              <a:avLst/>
            </a:prstGeom>
          </p:spPr>
        </p:pic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3E10B67-9978-15E4-C508-F0627E2C2E88}"/>
                </a:ext>
              </a:extLst>
            </p:cNvPr>
            <p:cNvCxnSpPr/>
            <p:nvPr/>
          </p:nvCxnSpPr>
          <p:spPr>
            <a:xfrm flipV="1">
              <a:off x="2224883" y="3171946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A9FE6B6-B306-725C-4353-1410F021F178}"/>
                </a:ext>
              </a:extLst>
            </p:cNvPr>
            <p:cNvCxnSpPr/>
            <p:nvPr/>
          </p:nvCxnSpPr>
          <p:spPr>
            <a:xfrm flipV="1">
              <a:off x="4049245" y="3156775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C7B1DCC-141A-48B7-0D66-797D73FAAC50}"/>
                </a:ext>
              </a:extLst>
            </p:cNvPr>
            <p:cNvCxnSpPr/>
            <p:nvPr/>
          </p:nvCxnSpPr>
          <p:spPr>
            <a:xfrm flipV="1">
              <a:off x="5891288" y="3171946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FC5F413-F65E-7E7D-B038-9F6CD00EBC22}"/>
                </a:ext>
              </a:extLst>
            </p:cNvPr>
            <p:cNvCxnSpPr/>
            <p:nvPr/>
          </p:nvCxnSpPr>
          <p:spPr>
            <a:xfrm flipV="1">
              <a:off x="9554705" y="3171946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CDBF876-304C-60DC-D82E-FFC8193D1973}"/>
                </a:ext>
              </a:extLst>
            </p:cNvPr>
            <p:cNvCxnSpPr/>
            <p:nvPr/>
          </p:nvCxnSpPr>
          <p:spPr>
            <a:xfrm flipV="1">
              <a:off x="10505780" y="3156775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708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9388-DB8F-9845-9577-7FB102E9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9"/>
            <a:ext cx="11331921" cy="878301"/>
          </a:xfrm>
        </p:spPr>
        <p:txBody>
          <a:bodyPr>
            <a:normAutofit/>
          </a:bodyPr>
          <a:lstStyle/>
          <a:p>
            <a:r>
              <a:rPr lang="en-US" dirty="0"/>
              <a:t>Model as Binomial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E43EA5-69D5-1841-B50C-52E4CAA3C9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1514" y="997821"/>
                <a:ext cx="11310006" cy="461665"/>
              </a:xfr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= # cars passing through a light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hour.       Disjoint time intervals are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E43EA5-69D5-1841-B50C-52E4CAA3C9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514" y="997821"/>
                <a:ext cx="11310006" cy="461665"/>
              </a:xfrm>
              <a:blipFill>
                <a:blip r:embed="rId3"/>
                <a:stretch>
                  <a:fillRect l="-162" t="-10667" r="-27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F403FD-C396-F745-9D92-C5AC219881B2}"/>
                  </a:ext>
                </a:extLst>
              </p:cNvPr>
              <p:cNvSpPr txBox="1"/>
              <p:nvPr/>
            </p:nvSpPr>
            <p:spPr>
              <a:xfrm>
                <a:off x="631512" y="1529824"/>
                <a:ext cx="88133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Know: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𝔼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]=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𝜆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for some given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&gt;0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F403FD-C396-F745-9D92-C5AC21988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12" y="1529824"/>
                <a:ext cx="8813369" cy="461665"/>
              </a:xfrm>
              <a:prstGeom prst="rect">
                <a:avLst/>
              </a:prstGeom>
              <a:blipFill>
                <a:blip r:embed="rId4"/>
                <a:stretch>
                  <a:fillRect l="-110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095A391-7A4F-7844-96DA-188377891A6F}"/>
                  </a:ext>
                </a:extLst>
              </p:cNvPr>
              <p:cNvSpPr/>
              <p:nvPr/>
            </p:nvSpPr>
            <p:spPr>
              <a:xfrm>
                <a:off x="5851973" y="2036890"/>
                <a:ext cx="10342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Candara" panose="020E0502030303020204" pitchFamily="34" charset="0"/>
                  </a:rPr>
                  <a:t>hour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095A391-7A4F-7844-96DA-188377891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973" y="2036890"/>
                <a:ext cx="1034257" cy="461665"/>
              </a:xfrm>
              <a:prstGeom prst="rect">
                <a:avLst/>
              </a:prstGeom>
              <a:blipFill>
                <a:blip r:embed="rId5"/>
                <a:stretch>
                  <a:fillRect l="-1765" t="-10526" r="-823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DF15CF1-D6BB-394D-A6D5-FB32887AD1F6}"/>
                  </a:ext>
                </a:extLst>
              </p:cNvPr>
              <p:cNvSpPr txBox="1"/>
              <p:nvPr/>
            </p:nvSpPr>
            <p:spPr>
              <a:xfrm>
                <a:off x="609229" y="3825757"/>
                <a:ext cx="1119590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Discrete version:</a:t>
                </a:r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</m:oMath>
                </a14:m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intervals, eac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h of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1/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. </a:t>
                </a:r>
              </a:p>
              <a:p>
                <a:pPr algn="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In each interval, there is a car with </a:t>
                </a:r>
                <a:r>
                  <a:rPr lang="en-US" sz="24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𝑝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(assume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8F21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≤1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car can pass by)</a:t>
                </a:r>
                <a:endParaRPr lang="en-US" sz="24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DF15CF1-D6BB-394D-A6D5-FB32887AD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29" y="3825757"/>
                <a:ext cx="11195908" cy="892552"/>
              </a:xfrm>
              <a:prstGeom prst="rect">
                <a:avLst/>
              </a:prstGeom>
              <a:blipFill>
                <a:blip r:embed="rId6"/>
                <a:stretch>
                  <a:fillRect l="-1143" t="-6849" r="-817"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CF4186C-1A8A-4D48-9576-FD0E3C1DC6FE}"/>
                  </a:ext>
                </a:extLst>
              </p:cNvPr>
              <p:cNvSpPr/>
              <p:nvPr/>
            </p:nvSpPr>
            <p:spPr>
              <a:xfrm>
                <a:off x="609229" y="4940539"/>
                <a:ext cx="110155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Each interval is Bernoulli: 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if car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baseline="30000" dirty="0" err="1"/>
                  <a:t>th</a:t>
                </a:r>
                <a:r>
                  <a:rPr lang="en-US" sz="2400" dirty="0"/>
                  <a:t> interval (</a:t>
                </a:r>
                <a:r>
                  <a:rPr lang="en-US" sz="2400" dirty="0">
                    <a:solidFill>
                      <a:srgbClr val="0070C0"/>
                    </a:solidFill>
                  </a:rPr>
                  <a:t>0</a:t>
                </a:r>
                <a:r>
                  <a:rPr lang="en-US" sz="2400" dirty="0"/>
                  <a:t> otherwise).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CF4186C-1A8A-4D48-9576-FD0E3C1DC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29" y="4940539"/>
                <a:ext cx="11015580" cy="461665"/>
              </a:xfrm>
              <a:prstGeom prst="rect">
                <a:avLst/>
              </a:prstGeom>
              <a:blipFill>
                <a:blip r:embed="rId7"/>
                <a:stretch>
                  <a:fillRect l="-88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49A89E0-3A75-0E4D-9827-9651274BBD53}"/>
                  </a:ext>
                </a:extLst>
              </p:cNvPr>
              <p:cNvSpPr/>
              <p:nvPr/>
            </p:nvSpPr>
            <p:spPr>
              <a:xfrm>
                <a:off x="620263" y="5567310"/>
                <a:ext cx="2061077" cy="524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49A89E0-3A75-0E4D-9827-9651274BBD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63" y="5567310"/>
                <a:ext cx="2061077" cy="524631"/>
              </a:xfrm>
              <a:prstGeom prst="rect">
                <a:avLst/>
              </a:prstGeom>
              <a:blipFill>
                <a:blip r:embed="rId8"/>
                <a:stretch>
                  <a:fillRect l="-1227" t="-123256" b="-186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DE9E273-22DC-6342-A1DF-F377B9AE4D8A}"/>
                  </a:ext>
                </a:extLst>
              </p:cNvPr>
              <p:cNvSpPr/>
              <p:nvPr/>
            </p:nvSpPr>
            <p:spPr>
              <a:xfrm>
                <a:off x="2887583" y="5241879"/>
                <a:ext cx="7954742" cy="1114472"/>
              </a:xfrm>
              <a:prstGeom prst="rect">
                <a:avLst/>
              </a:prstGeom>
              <a:ln>
                <a:noFill/>
                <a:prstDash val="dash"/>
              </a:ln>
            </p:spPr>
            <p:txBody>
              <a:bodyPr wrap="none" lIns="182880" tIns="182880" rIns="182880" bIns="18288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</a:rPr>
                  <a:t>		</a:t>
                </a:r>
                <a:r>
                  <a:rPr lang="en-US" sz="2800" dirty="0">
                    <a:solidFill>
                      <a:srgbClr val="0070C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28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DE9E273-22DC-6342-A1DF-F377B9AE4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583" y="5241879"/>
                <a:ext cx="7954742" cy="111447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EF77FD1-7966-014A-8B2E-7BE48C5A3278}"/>
                  </a:ext>
                </a:extLst>
              </p:cNvPr>
              <p:cNvSpPr/>
              <p:nvPr/>
            </p:nvSpPr>
            <p:spPr>
              <a:xfrm>
                <a:off x="5903046" y="6277303"/>
                <a:ext cx="36487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Candara" panose="020E0502030303020204" pitchFamily="34" charset="0"/>
                  </a:rPr>
                  <a:t>indeed!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𝑝𝑛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EF77FD1-7966-014A-8B2E-7BE48C5A3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046" y="6277303"/>
                <a:ext cx="3648756" cy="523220"/>
              </a:xfrm>
              <a:prstGeom prst="rect">
                <a:avLst/>
              </a:prstGeom>
              <a:blipFill>
                <a:blip r:embed="rId18"/>
                <a:stretch>
                  <a:fillRect l="-3339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 descr="hour divided up into tiny increments in some of them a car arrives.">
            <a:extLst>
              <a:ext uri="{FF2B5EF4-FFF2-40B4-BE49-F238E27FC236}">
                <a16:creationId xmlns:a16="http://schemas.microsoft.com/office/drawing/2014/main" id="{81259418-24E8-EFCF-3C80-7DD69F3990F4}"/>
              </a:ext>
            </a:extLst>
          </p:cNvPr>
          <p:cNvGrpSpPr/>
          <p:nvPr/>
        </p:nvGrpSpPr>
        <p:grpSpPr>
          <a:xfrm>
            <a:off x="845510" y="2413087"/>
            <a:ext cx="10959630" cy="1284185"/>
            <a:chOff x="845510" y="2413087"/>
            <a:chExt cx="10959630" cy="128418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CEDA2BB-3D25-B481-7C93-E2B32AE6B068}"/>
                </a:ext>
              </a:extLst>
            </p:cNvPr>
            <p:cNvGrpSpPr/>
            <p:nvPr/>
          </p:nvGrpSpPr>
          <p:grpSpPr>
            <a:xfrm>
              <a:off x="1098350" y="3206853"/>
              <a:ext cx="10583458" cy="490419"/>
              <a:chOff x="1087685" y="4014022"/>
              <a:chExt cx="10583458" cy="490419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7FCA587-4470-A4D2-78E1-4B60C62F3689}"/>
                  </a:ext>
                </a:extLst>
              </p:cNvPr>
              <p:cNvSpPr txBox="1"/>
              <p:nvPr/>
            </p:nvSpPr>
            <p:spPr>
              <a:xfrm>
                <a:off x="1985989" y="4019301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EE115F8C-F385-00FC-1B73-BB9A85AD0E76}"/>
                  </a:ext>
                </a:extLst>
              </p:cNvPr>
              <p:cNvSpPr txBox="1"/>
              <p:nvPr/>
            </p:nvSpPr>
            <p:spPr>
              <a:xfrm>
                <a:off x="1087685" y="4042776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86BDC19-D83F-B874-056A-D24FED7EE0FF}"/>
                  </a:ext>
                </a:extLst>
              </p:cNvPr>
              <p:cNvSpPr txBox="1"/>
              <p:nvPr/>
            </p:nvSpPr>
            <p:spPr>
              <a:xfrm>
                <a:off x="2940639" y="401930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2223C53-3799-ED97-5F7A-F8E6FCFC854E}"/>
                  </a:ext>
                </a:extLst>
              </p:cNvPr>
              <p:cNvSpPr txBox="1"/>
              <p:nvPr/>
            </p:nvSpPr>
            <p:spPr>
              <a:xfrm>
                <a:off x="3819926" y="401930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8D86C48-7FC3-F916-445C-1F47AFA83350}"/>
                  </a:ext>
                </a:extLst>
              </p:cNvPr>
              <p:cNvSpPr txBox="1"/>
              <p:nvPr/>
            </p:nvSpPr>
            <p:spPr>
              <a:xfrm>
                <a:off x="5652394" y="4019816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916290E-0E22-68E6-8F9F-4FC181789C4B}"/>
                  </a:ext>
                </a:extLst>
              </p:cNvPr>
              <p:cNvSpPr txBox="1"/>
              <p:nvPr/>
            </p:nvSpPr>
            <p:spPr>
              <a:xfrm>
                <a:off x="4773107" y="4028517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16E1642-06A4-D99C-D85C-D94934B49D1F}"/>
                  </a:ext>
                </a:extLst>
              </p:cNvPr>
              <p:cNvSpPr txBox="1"/>
              <p:nvPr/>
            </p:nvSpPr>
            <p:spPr>
              <a:xfrm>
                <a:off x="6626061" y="4028517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3BADD2C-EFD5-3A3C-B6C0-944DEF1252E2}"/>
                  </a:ext>
                </a:extLst>
              </p:cNvPr>
              <p:cNvSpPr txBox="1"/>
              <p:nvPr/>
            </p:nvSpPr>
            <p:spPr>
              <a:xfrm>
                <a:off x="7505348" y="4027333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7A15D02-1862-7D82-23B9-7316EA01830D}"/>
                  </a:ext>
                </a:extLst>
              </p:cNvPr>
              <p:cNvSpPr txBox="1"/>
              <p:nvPr/>
            </p:nvSpPr>
            <p:spPr>
              <a:xfrm>
                <a:off x="8458529" y="402328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F74CDEE-75FC-E1E3-F208-A606451A3699}"/>
                  </a:ext>
                </a:extLst>
              </p:cNvPr>
              <p:cNvSpPr txBox="1"/>
              <p:nvPr/>
            </p:nvSpPr>
            <p:spPr>
              <a:xfrm>
                <a:off x="9382218" y="4014022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EF1DB68-1B85-F983-4934-303E21565648}"/>
                  </a:ext>
                </a:extLst>
              </p:cNvPr>
              <p:cNvSpPr txBox="1"/>
              <p:nvPr/>
            </p:nvSpPr>
            <p:spPr>
              <a:xfrm>
                <a:off x="10265878" y="401539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B7F4B8B-90F8-D8D5-76B8-78D1069E33ED}"/>
                  </a:ext>
                </a:extLst>
              </p:cNvPr>
              <p:cNvSpPr txBox="1"/>
              <p:nvPr/>
            </p:nvSpPr>
            <p:spPr>
              <a:xfrm>
                <a:off x="11214686" y="4023279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92E1FA1-3DFC-8497-309C-95963982B02B}"/>
                </a:ext>
              </a:extLst>
            </p:cNvPr>
            <p:cNvCxnSpPr/>
            <p:nvPr/>
          </p:nvCxnSpPr>
          <p:spPr>
            <a:xfrm>
              <a:off x="845511" y="2962412"/>
              <a:ext cx="0" cy="5579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2F23464-AF23-E101-F425-5C1D86AEFC5B}"/>
                </a:ext>
              </a:extLst>
            </p:cNvPr>
            <p:cNvCxnSpPr>
              <a:cxnSpLocks/>
            </p:cNvCxnSpPr>
            <p:nvPr/>
          </p:nvCxnSpPr>
          <p:spPr>
            <a:xfrm>
              <a:off x="845511" y="3241382"/>
              <a:ext cx="1095962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CA2EF58-E29E-0EBE-836D-8B0A1202BC1E}"/>
                </a:ext>
              </a:extLst>
            </p:cNvPr>
            <p:cNvCxnSpPr/>
            <p:nvPr/>
          </p:nvCxnSpPr>
          <p:spPr>
            <a:xfrm>
              <a:off x="17622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21644B9-D3D4-F220-B55F-D2518704BE85}"/>
                </a:ext>
              </a:extLst>
            </p:cNvPr>
            <p:cNvCxnSpPr/>
            <p:nvPr/>
          </p:nvCxnSpPr>
          <p:spPr>
            <a:xfrm>
              <a:off x="26743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476E4DC-1E4C-88E4-5E2C-76EEFA1F31F8}"/>
                </a:ext>
              </a:extLst>
            </p:cNvPr>
            <p:cNvCxnSpPr/>
            <p:nvPr/>
          </p:nvCxnSpPr>
          <p:spPr>
            <a:xfrm>
              <a:off x="35910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4519FBC-AB45-A32F-93C7-CABCE5DF70DF}"/>
                </a:ext>
              </a:extLst>
            </p:cNvPr>
            <p:cNvCxnSpPr/>
            <p:nvPr/>
          </p:nvCxnSpPr>
          <p:spPr>
            <a:xfrm>
              <a:off x="45031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DD49151-4A72-C0D4-61AA-6E238B243B14}"/>
                </a:ext>
              </a:extLst>
            </p:cNvPr>
            <p:cNvCxnSpPr/>
            <p:nvPr/>
          </p:nvCxnSpPr>
          <p:spPr>
            <a:xfrm>
              <a:off x="54198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13E5C90-BE1E-609C-0A52-1EDBD70CF17A}"/>
                </a:ext>
              </a:extLst>
            </p:cNvPr>
            <p:cNvCxnSpPr/>
            <p:nvPr/>
          </p:nvCxnSpPr>
          <p:spPr>
            <a:xfrm>
              <a:off x="63319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46C41EF-B780-B3F7-4F55-53D68CE90BE9}"/>
                </a:ext>
              </a:extLst>
            </p:cNvPr>
            <p:cNvCxnSpPr/>
            <p:nvPr/>
          </p:nvCxnSpPr>
          <p:spPr>
            <a:xfrm>
              <a:off x="72486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D7B919D-7D14-D68D-13DE-6A56EC122BA0}"/>
                </a:ext>
              </a:extLst>
            </p:cNvPr>
            <p:cNvCxnSpPr/>
            <p:nvPr/>
          </p:nvCxnSpPr>
          <p:spPr>
            <a:xfrm>
              <a:off x="81607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3AFD8DA-CFA4-241A-F4E7-8469D9E1E5FD}"/>
                </a:ext>
              </a:extLst>
            </p:cNvPr>
            <p:cNvCxnSpPr/>
            <p:nvPr/>
          </p:nvCxnSpPr>
          <p:spPr>
            <a:xfrm>
              <a:off x="90774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1FDB8C1-E03A-DD98-8A76-A25EF836CE1B}"/>
                </a:ext>
              </a:extLst>
            </p:cNvPr>
            <p:cNvCxnSpPr/>
            <p:nvPr/>
          </p:nvCxnSpPr>
          <p:spPr>
            <a:xfrm>
              <a:off x="99895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141EF9D-80C5-32BF-2308-F17DAF66C7D1}"/>
                </a:ext>
              </a:extLst>
            </p:cNvPr>
            <p:cNvCxnSpPr/>
            <p:nvPr/>
          </p:nvCxnSpPr>
          <p:spPr>
            <a:xfrm>
              <a:off x="109062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D562DA5-7E2D-D239-4364-EEC4C764FF17}"/>
                </a:ext>
              </a:extLst>
            </p:cNvPr>
            <p:cNvCxnSpPr/>
            <p:nvPr/>
          </p:nvCxnSpPr>
          <p:spPr>
            <a:xfrm>
              <a:off x="11805140" y="2962412"/>
              <a:ext cx="0" cy="5579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ight Brace 68">
              <a:extLst>
                <a:ext uri="{FF2B5EF4-FFF2-40B4-BE49-F238E27FC236}">
                  <a16:creationId xmlns:a16="http://schemas.microsoft.com/office/drawing/2014/main" id="{5483E47A-06AD-AADB-2423-EB5A5E7417E7}"/>
                </a:ext>
              </a:extLst>
            </p:cNvPr>
            <p:cNvSpPr/>
            <p:nvPr/>
          </p:nvSpPr>
          <p:spPr>
            <a:xfrm rot="16200000">
              <a:off x="6120405" y="-2861808"/>
              <a:ext cx="409839" cy="10959629"/>
            </a:xfrm>
            <a:prstGeom prst="rightBrace">
              <a:avLst/>
            </a:prstGeom>
            <a:ln w="952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60CB58F6-46EC-C43E-20F9-2E3540ED9902}"/>
                </a:ext>
              </a:extLst>
            </p:cNvPr>
            <p:cNvCxnSpPr>
              <a:cxnSpLocks/>
            </p:cNvCxnSpPr>
            <p:nvPr/>
          </p:nvCxnSpPr>
          <p:spPr>
            <a:xfrm>
              <a:off x="845510" y="3048124"/>
              <a:ext cx="916693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5AEB3E07-9C1D-5038-F378-562C56F519E5}"/>
                    </a:ext>
                  </a:extLst>
                </p:cNvPr>
                <p:cNvSpPr txBox="1"/>
                <p:nvPr/>
              </p:nvSpPr>
              <p:spPr>
                <a:xfrm>
                  <a:off x="1098350" y="2703470"/>
                  <a:ext cx="42877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 err="1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E9C1B1F-83C6-3F40-B045-472D4885A1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350" y="2703470"/>
                  <a:ext cx="428771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2676" t="-2174" r="-7042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2" name="Picture 71" descr="Objects clip art">
              <a:extLst>
                <a:ext uri="{FF2B5EF4-FFF2-40B4-BE49-F238E27FC236}">
                  <a16:creationId xmlns:a16="http://schemas.microsoft.com/office/drawing/2014/main" id="{2002D134-C111-959D-C7BF-61D38C348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1902415" y="2865229"/>
              <a:ext cx="644936" cy="333849"/>
            </a:xfrm>
            <a:prstGeom prst="rect">
              <a:avLst/>
            </a:prstGeom>
          </p:spPr>
        </p:pic>
        <p:pic>
          <p:nvPicPr>
            <p:cNvPr id="73" name="Picture 72" descr="Objects clip art">
              <a:extLst>
                <a:ext uri="{FF2B5EF4-FFF2-40B4-BE49-F238E27FC236}">
                  <a16:creationId xmlns:a16="http://schemas.microsoft.com/office/drawing/2014/main" id="{96227C09-E0E9-62F7-4E86-F749DB3A5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5529505" y="2842868"/>
              <a:ext cx="644936" cy="333849"/>
            </a:xfrm>
            <a:prstGeom prst="rect">
              <a:avLst/>
            </a:prstGeom>
          </p:spPr>
        </p:pic>
        <p:pic>
          <p:nvPicPr>
            <p:cNvPr id="74" name="Picture 73" descr="Objects clip art">
              <a:extLst>
                <a:ext uri="{FF2B5EF4-FFF2-40B4-BE49-F238E27FC236}">
                  <a16:creationId xmlns:a16="http://schemas.microsoft.com/office/drawing/2014/main" id="{A2DC1FCF-3278-7E06-E2D6-A0BC1C850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3715960" y="2848089"/>
              <a:ext cx="644936" cy="333849"/>
            </a:xfrm>
            <a:prstGeom prst="rect">
              <a:avLst/>
            </a:prstGeom>
          </p:spPr>
        </p:pic>
        <p:pic>
          <p:nvPicPr>
            <p:cNvPr id="75" name="Picture 74" descr="Objects clip art">
              <a:extLst>
                <a:ext uri="{FF2B5EF4-FFF2-40B4-BE49-F238E27FC236}">
                  <a16:creationId xmlns:a16="http://schemas.microsoft.com/office/drawing/2014/main" id="{D2148554-9C90-83D6-83DA-A75FA6C6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9204404" y="2838097"/>
              <a:ext cx="644936" cy="333849"/>
            </a:xfrm>
            <a:prstGeom prst="rect">
              <a:avLst/>
            </a:prstGeom>
          </p:spPr>
        </p:pic>
        <p:pic>
          <p:nvPicPr>
            <p:cNvPr id="76" name="Picture 75" descr="Objects clip art">
              <a:extLst>
                <a:ext uri="{FF2B5EF4-FFF2-40B4-BE49-F238E27FC236}">
                  <a16:creationId xmlns:a16="http://schemas.microsoft.com/office/drawing/2014/main" id="{3B182558-5EAB-10A3-67AF-F943A5A52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10182304" y="2822926"/>
              <a:ext cx="644936" cy="333849"/>
            </a:xfrm>
            <a:prstGeom prst="rect">
              <a:avLst/>
            </a:prstGeom>
          </p:spPr>
        </p:pic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A6359C7-BD86-297B-1338-7D5DB518FB2C}"/>
                </a:ext>
              </a:extLst>
            </p:cNvPr>
            <p:cNvCxnSpPr/>
            <p:nvPr/>
          </p:nvCxnSpPr>
          <p:spPr>
            <a:xfrm flipV="1">
              <a:off x="2224883" y="3171946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EFD5C3A-304B-FC47-67DF-831ED49E184C}"/>
                </a:ext>
              </a:extLst>
            </p:cNvPr>
            <p:cNvCxnSpPr/>
            <p:nvPr/>
          </p:nvCxnSpPr>
          <p:spPr>
            <a:xfrm flipV="1">
              <a:off x="4049245" y="3156775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0AEB5F0-98E8-9876-03D7-C8C09DFB91FD}"/>
                </a:ext>
              </a:extLst>
            </p:cNvPr>
            <p:cNvCxnSpPr/>
            <p:nvPr/>
          </p:nvCxnSpPr>
          <p:spPr>
            <a:xfrm flipV="1">
              <a:off x="5891288" y="3171946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7D36772-F289-557A-B267-BA6FCFF8B5E5}"/>
                </a:ext>
              </a:extLst>
            </p:cNvPr>
            <p:cNvCxnSpPr/>
            <p:nvPr/>
          </p:nvCxnSpPr>
          <p:spPr>
            <a:xfrm flipV="1">
              <a:off x="9554705" y="3171946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04D97BD-993C-920B-9F01-4C42EE3F1652}"/>
                </a:ext>
              </a:extLst>
            </p:cNvPr>
            <p:cNvCxnSpPr/>
            <p:nvPr/>
          </p:nvCxnSpPr>
          <p:spPr>
            <a:xfrm flipV="1">
              <a:off x="10505780" y="3156775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015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61" grpId="0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BD27F-43DA-8E42-803E-05017D94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like discretization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4AFCA3A-6328-494A-A0DF-8B2FEDFFB057}"/>
                  </a:ext>
                </a:extLst>
              </p:cNvPr>
              <p:cNvSpPr txBox="1"/>
              <p:nvPr/>
            </p:nvSpPr>
            <p:spPr>
              <a:xfrm>
                <a:off x="460275" y="3278629"/>
                <a:ext cx="45028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We want 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→∞</m:t>
                    </m:r>
                  </m:oMath>
                </a14:m>
                <a:endParaRPr lang="en-US" sz="2800" b="0" dirty="0" err="1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4AFCA3A-6328-494A-A0DF-8B2FEDFFB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5" y="3278629"/>
                <a:ext cx="4502830" cy="523220"/>
              </a:xfrm>
              <a:prstGeom prst="rect">
                <a:avLst/>
              </a:prstGeom>
              <a:blipFill>
                <a:blip r:embed="rId3"/>
                <a:stretch>
                  <a:fillRect l="-2817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85A3057-DCAC-324C-ADFC-486DA5B25380}"/>
                  </a:ext>
                </a:extLst>
              </p:cNvPr>
              <p:cNvSpPr/>
              <p:nvPr/>
            </p:nvSpPr>
            <p:spPr>
              <a:xfrm>
                <a:off x="7005660" y="19636"/>
                <a:ext cx="5197192" cy="901657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wrap="none" lIns="182880" tIns="182880" rIns="182880" bIns="18288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US" sz="2000" dirty="0">
                    <a:latin typeface="Candara" panose="020E0502030303020204" pitchFamily="34" charset="0"/>
                  </a:rPr>
                  <a:t>is </a:t>
                </a:r>
                <a:r>
                  <a:rPr lang="en-US" sz="2000" u="sng" dirty="0">
                    <a:latin typeface="Candara" panose="020E0502030303020204" pitchFamily="34" charset="0"/>
                  </a:rPr>
                  <a:t>binomial</a:t>
                </a:r>
                <a:r>
                  <a:rPr lang="en-US" sz="2000" dirty="0">
                    <a:solidFill>
                      <a:srgbClr val="0070C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85A3057-DCAC-324C-ADFC-486DA5B253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660" y="19636"/>
                <a:ext cx="5197192" cy="9016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0538AD6-2C0B-161C-524A-A376390447BE}"/>
                  </a:ext>
                </a:extLst>
              </p:cNvPr>
              <p:cNvSpPr/>
              <p:nvPr/>
            </p:nvSpPr>
            <p:spPr>
              <a:xfrm>
                <a:off x="1718592" y="2962417"/>
                <a:ext cx="11020609" cy="1019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0538AD6-2C0B-161C-524A-A37639044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592" y="2962417"/>
                <a:ext cx="11020609" cy="1019959"/>
              </a:xfrm>
              <a:prstGeom prst="rect">
                <a:avLst/>
              </a:prstGeom>
              <a:blipFill>
                <a:blip r:embed="rId17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 descr="hour divided up into tiny increments in some of them a car arrives.">
            <a:extLst>
              <a:ext uri="{FF2B5EF4-FFF2-40B4-BE49-F238E27FC236}">
                <a16:creationId xmlns:a16="http://schemas.microsoft.com/office/drawing/2014/main" id="{D1BE24F1-3139-6364-7A07-D3FDF2991FF0}"/>
              </a:ext>
            </a:extLst>
          </p:cNvPr>
          <p:cNvGrpSpPr/>
          <p:nvPr/>
        </p:nvGrpSpPr>
        <p:grpSpPr>
          <a:xfrm>
            <a:off x="622770" y="1407943"/>
            <a:ext cx="10959630" cy="1284185"/>
            <a:chOff x="845510" y="2413087"/>
            <a:chExt cx="10959630" cy="128418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87ADED5-78F9-2AD0-3605-BBC17903752C}"/>
                </a:ext>
              </a:extLst>
            </p:cNvPr>
            <p:cNvGrpSpPr/>
            <p:nvPr/>
          </p:nvGrpSpPr>
          <p:grpSpPr>
            <a:xfrm>
              <a:off x="1098350" y="3206853"/>
              <a:ext cx="10583458" cy="490419"/>
              <a:chOff x="1087685" y="4014022"/>
              <a:chExt cx="10583458" cy="490419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E7704DC-C3EF-47AD-A9EF-0408F709CA86}"/>
                  </a:ext>
                </a:extLst>
              </p:cNvPr>
              <p:cNvSpPr txBox="1"/>
              <p:nvPr/>
            </p:nvSpPr>
            <p:spPr>
              <a:xfrm>
                <a:off x="1985989" y="4019301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DC567B8-09EC-C378-552B-2E0FFD416F16}"/>
                  </a:ext>
                </a:extLst>
              </p:cNvPr>
              <p:cNvSpPr txBox="1"/>
              <p:nvPr/>
            </p:nvSpPr>
            <p:spPr>
              <a:xfrm>
                <a:off x="1087685" y="4042776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B1799D8-6C8C-B998-1753-97B367EA16FE}"/>
                  </a:ext>
                </a:extLst>
              </p:cNvPr>
              <p:cNvSpPr txBox="1"/>
              <p:nvPr/>
            </p:nvSpPr>
            <p:spPr>
              <a:xfrm>
                <a:off x="2940639" y="401930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5110997-930B-30D6-F17B-6200F15FDBD4}"/>
                  </a:ext>
                </a:extLst>
              </p:cNvPr>
              <p:cNvSpPr txBox="1"/>
              <p:nvPr/>
            </p:nvSpPr>
            <p:spPr>
              <a:xfrm>
                <a:off x="3819926" y="401930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2E90A2B-48B6-7445-F353-75DD33E193A2}"/>
                  </a:ext>
                </a:extLst>
              </p:cNvPr>
              <p:cNvSpPr txBox="1"/>
              <p:nvPr/>
            </p:nvSpPr>
            <p:spPr>
              <a:xfrm>
                <a:off x="5652394" y="4019816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EE5CBD3-34B5-D142-A527-CE03814AF7E7}"/>
                  </a:ext>
                </a:extLst>
              </p:cNvPr>
              <p:cNvSpPr txBox="1"/>
              <p:nvPr/>
            </p:nvSpPr>
            <p:spPr>
              <a:xfrm>
                <a:off x="4773107" y="4028517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904EBC5-F000-7CD4-AD75-2BCDD761AA2D}"/>
                  </a:ext>
                </a:extLst>
              </p:cNvPr>
              <p:cNvSpPr txBox="1"/>
              <p:nvPr/>
            </p:nvSpPr>
            <p:spPr>
              <a:xfrm>
                <a:off x="6626061" y="4028517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49DFC1B-12A9-3812-7A4A-948FC9977801}"/>
                  </a:ext>
                </a:extLst>
              </p:cNvPr>
              <p:cNvSpPr txBox="1"/>
              <p:nvPr/>
            </p:nvSpPr>
            <p:spPr>
              <a:xfrm>
                <a:off x="7505348" y="4027333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9BAE799-64F5-9C9B-B2B2-9263860F61E8}"/>
                  </a:ext>
                </a:extLst>
              </p:cNvPr>
              <p:cNvSpPr txBox="1"/>
              <p:nvPr/>
            </p:nvSpPr>
            <p:spPr>
              <a:xfrm>
                <a:off x="8458529" y="402328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79FCC49-434A-911D-621E-EFB158A04192}"/>
                  </a:ext>
                </a:extLst>
              </p:cNvPr>
              <p:cNvSpPr txBox="1"/>
              <p:nvPr/>
            </p:nvSpPr>
            <p:spPr>
              <a:xfrm>
                <a:off x="9382218" y="4014022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A84D6FA-CF80-056D-05A1-034C8274D9C4}"/>
                  </a:ext>
                </a:extLst>
              </p:cNvPr>
              <p:cNvSpPr txBox="1"/>
              <p:nvPr/>
            </p:nvSpPr>
            <p:spPr>
              <a:xfrm>
                <a:off x="10265878" y="401539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7850ECB-6E6D-4083-CFE9-1619549A1C9A}"/>
                  </a:ext>
                </a:extLst>
              </p:cNvPr>
              <p:cNvSpPr txBox="1"/>
              <p:nvPr/>
            </p:nvSpPr>
            <p:spPr>
              <a:xfrm>
                <a:off x="11214686" y="4023279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4931404-9579-633A-0531-E152DD53BE76}"/>
                </a:ext>
              </a:extLst>
            </p:cNvPr>
            <p:cNvCxnSpPr/>
            <p:nvPr/>
          </p:nvCxnSpPr>
          <p:spPr>
            <a:xfrm>
              <a:off x="845511" y="2962412"/>
              <a:ext cx="0" cy="5579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9D0675C-4414-C69A-40E5-CE93F59AE6CE}"/>
                </a:ext>
              </a:extLst>
            </p:cNvPr>
            <p:cNvCxnSpPr>
              <a:cxnSpLocks/>
            </p:cNvCxnSpPr>
            <p:nvPr/>
          </p:nvCxnSpPr>
          <p:spPr>
            <a:xfrm>
              <a:off x="845511" y="3241382"/>
              <a:ext cx="1095962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6AB63F5-4D29-8793-BB98-DDC3B1FC4E53}"/>
                </a:ext>
              </a:extLst>
            </p:cNvPr>
            <p:cNvCxnSpPr/>
            <p:nvPr/>
          </p:nvCxnSpPr>
          <p:spPr>
            <a:xfrm>
              <a:off x="17622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3509706-9857-784F-1FF8-304224027BB1}"/>
                </a:ext>
              </a:extLst>
            </p:cNvPr>
            <p:cNvCxnSpPr/>
            <p:nvPr/>
          </p:nvCxnSpPr>
          <p:spPr>
            <a:xfrm>
              <a:off x="26743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FDDC2F5-172D-1506-51D0-258BB1DC832B}"/>
                </a:ext>
              </a:extLst>
            </p:cNvPr>
            <p:cNvCxnSpPr/>
            <p:nvPr/>
          </p:nvCxnSpPr>
          <p:spPr>
            <a:xfrm>
              <a:off x="35910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E47ADAD-8B1C-91B2-92B6-3F0BED22117B}"/>
                </a:ext>
              </a:extLst>
            </p:cNvPr>
            <p:cNvCxnSpPr/>
            <p:nvPr/>
          </p:nvCxnSpPr>
          <p:spPr>
            <a:xfrm>
              <a:off x="45031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6FC0CEF-6EAA-1D07-0C40-F1F2938C42EC}"/>
                </a:ext>
              </a:extLst>
            </p:cNvPr>
            <p:cNvCxnSpPr/>
            <p:nvPr/>
          </p:nvCxnSpPr>
          <p:spPr>
            <a:xfrm>
              <a:off x="54198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BB2CB74-C46B-5870-D9D2-F27F260EE06D}"/>
                </a:ext>
              </a:extLst>
            </p:cNvPr>
            <p:cNvCxnSpPr/>
            <p:nvPr/>
          </p:nvCxnSpPr>
          <p:spPr>
            <a:xfrm>
              <a:off x="63319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1369204-1619-51B8-496B-1740D4F3B189}"/>
                </a:ext>
              </a:extLst>
            </p:cNvPr>
            <p:cNvCxnSpPr/>
            <p:nvPr/>
          </p:nvCxnSpPr>
          <p:spPr>
            <a:xfrm>
              <a:off x="72486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F066393-13B0-90B6-03F8-7F9A26174228}"/>
                </a:ext>
              </a:extLst>
            </p:cNvPr>
            <p:cNvCxnSpPr/>
            <p:nvPr/>
          </p:nvCxnSpPr>
          <p:spPr>
            <a:xfrm>
              <a:off x="81607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E1D2100-AADE-D8B7-6997-7F5CE79854BD}"/>
                </a:ext>
              </a:extLst>
            </p:cNvPr>
            <p:cNvCxnSpPr/>
            <p:nvPr/>
          </p:nvCxnSpPr>
          <p:spPr>
            <a:xfrm>
              <a:off x="90774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0158185-8852-C63D-8F51-E914907324E1}"/>
                </a:ext>
              </a:extLst>
            </p:cNvPr>
            <p:cNvCxnSpPr/>
            <p:nvPr/>
          </p:nvCxnSpPr>
          <p:spPr>
            <a:xfrm>
              <a:off x="99895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2A2ACDB-D98D-2882-251E-7F785F2E721A}"/>
                </a:ext>
              </a:extLst>
            </p:cNvPr>
            <p:cNvCxnSpPr/>
            <p:nvPr/>
          </p:nvCxnSpPr>
          <p:spPr>
            <a:xfrm>
              <a:off x="109062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8C4322A-02C9-541A-5191-B490D492395C}"/>
                </a:ext>
              </a:extLst>
            </p:cNvPr>
            <p:cNvCxnSpPr/>
            <p:nvPr/>
          </p:nvCxnSpPr>
          <p:spPr>
            <a:xfrm>
              <a:off x="11805140" y="2962412"/>
              <a:ext cx="0" cy="5579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ight Brace 55">
              <a:extLst>
                <a:ext uri="{FF2B5EF4-FFF2-40B4-BE49-F238E27FC236}">
                  <a16:creationId xmlns:a16="http://schemas.microsoft.com/office/drawing/2014/main" id="{44E616B3-3F69-3142-A439-338D178041E6}"/>
                </a:ext>
              </a:extLst>
            </p:cNvPr>
            <p:cNvSpPr/>
            <p:nvPr/>
          </p:nvSpPr>
          <p:spPr>
            <a:xfrm rot="16200000">
              <a:off x="6120405" y="-2861808"/>
              <a:ext cx="409839" cy="10959629"/>
            </a:xfrm>
            <a:prstGeom prst="rightBrace">
              <a:avLst/>
            </a:prstGeom>
            <a:ln w="952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4048080-8270-2D21-FD60-6ED19ABBCC1E}"/>
                </a:ext>
              </a:extLst>
            </p:cNvPr>
            <p:cNvCxnSpPr>
              <a:cxnSpLocks/>
            </p:cNvCxnSpPr>
            <p:nvPr/>
          </p:nvCxnSpPr>
          <p:spPr>
            <a:xfrm>
              <a:off x="845510" y="3048124"/>
              <a:ext cx="916693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E0F7DF3-5268-3C3A-FF56-92678AA7BA80}"/>
                    </a:ext>
                  </a:extLst>
                </p:cNvPr>
                <p:cNvSpPr txBox="1"/>
                <p:nvPr/>
              </p:nvSpPr>
              <p:spPr>
                <a:xfrm>
                  <a:off x="1098350" y="2703470"/>
                  <a:ext cx="42877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 err="1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E9C1B1F-83C6-3F40-B045-472D4885A1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350" y="2703470"/>
                  <a:ext cx="428771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2676" t="-2174" r="-7042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9" name="Picture 58" descr="Objects clip art">
              <a:extLst>
                <a:ext uri="{FF2B5EF4-FFF2-40B4-BE49-F238E27FC236}">
                  <a16:creationId xmlns:a16="http://schemas.microsoft.com/office/drawing/2014/main" id="{D4BC9D42-DC5B-059F-402C-9FF8EFC06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tretch>
              <a:fillRect/>
            </a:stretch>
          </p:blipFill>
          <p:spPr>
            <a:xfrm>
              <a:off x="1902415" y="2865229"/>
              <a:ext cx="644936" cy="333849"/>
            </a:xfrm>
            <a:prstGeom prst="rect">
              <a:avLst/>
            </a:prstGeom>
          </p:spPr>
        </p:pic>
        <p:pic>
          <p:nvPicPr>
            <p:cNvPr id="60" name="Picture 59" descr="Objects clip art">
              <a:extLst>
                <a:ext uri="{FF2B5EF4-FFF2-40B4-BE49-F238E27FC236}">
                  <a16:creationId xmlns:a16="http://schemas.microsoft.com/office/drawing/2014/main" id="{F4EECFF7-7BD0-9B5A-4267-A79160C68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tretch>
              <a:fillRect/>
            </a:stretch>
          </p:blipFill>
          <p:spPr>
            <a:xfrm>
              <a:off x="5529505" y="2842868"/>
              <a:ext cx="644936" cy="333849"/>
            </a:xfrm>
            <a:prstGeom prst="rect">
              <a:avLst/>
            </a:prstGeom>
          </p:spPr>
        </p:pic>
        <p:pic>
          <p:nvPicPr>
            <p:cNvPr id="61" name="Picture 60" descr="Objects clip art">
              <a:extLst>
                <a:ext uri="{FF2B5EF4-FFF2-40B4-BE49-F238E27FC236}">
                  <a16:creationId xmlns:a16="http://schemas.microsoft.com/office/drawing/2014/main" id="{21DC5FCC-03F8-B049-F801-3BB2F6F64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tretch>
              <a:fillRect/>
            </a:stretch>
          </p:blipFill>
          <p:spPr>
            <a:xfrm>
              <a:off x="3715960" y="2848089"/>
              <a:ext cx="644936" cy="333849"/>
            </a:xfrm>
            <a:prstGeom prst="rect">
              <a:avLst/>
            </a:prstGeom>
          </p:spPr>
        </p:pic>
        <p:pic>
          <p:nvPicPr>
            <p:cNvPr id="62" name="Picture 61" descr="Objects clip art">
              <a:extLst>
                <a:ext uri="{FF2B5EF4-FFF2-40B4-BE49-F238E27FC236}">
                  <a16:creationId xmlns:a16="http://schemas.microsoft.com/office/drawing/2014/main" id="{1AF14443-32F0-072E-10BE-97B8C3CE9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tretch>
              <a:fillRect/>
            </a:stretch>
          </p:blipFill>
          <p:spPr>
            <a:xfrm>
              <a:off x="9204404" y="2838097"/>
              <a:ext cx="644936" cy="333849"/>
            </a:xfrm>
            <a:prstGeom prst="rect">
              <a:avLst/>
            </a:prstGeom>
          </p:spPr>
        </p:pic>
        <p:pic>
          <p:nvPicPr>
            <p:cNvPr id="63" name="Picture 62" descr="Objects clip art">
              <a:extLst>
                <a:ext uri="{FF2B5EF4-FFF2-40B4-BE49-F238E27FC236}">
                  <a16:creationId xmlns:a16="http://schemas.microsoft.com/office/drawing/2014/main" id="{70D233FA-F804-7658-3D00-A5CCF7E7D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tretch>
              <a:fillRect/>
            </a:stretch>
          </p:blipFill>
          <p:spPr>
            <a:xfrm>
              <a:off x="10182304" y="2822926"/>
              <a:ext cx="644936" cy="333849"/>
            </a:xfrm>
            <a:prstGeom prst="rect">
              <a:avLst/>
            </a:prstGeom>
          </p:spPr>
        </p:pic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39F9C5-4640-2A32-5818-399BC905D2F1}"/>
                </a:ext>
              </a:extLst>
            </p:cNvPr>
            <p:cNvCxnSpPr/>
            <p:nvPr/>
          </p:nvCxnSpPr>
          <p:spPr>
            <a:xfrm flipV="1">
              <a:off x="2224883" y="3171946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3F4ED58-34D6-8E65-0AF3-782A857035E2}"/>
                </a:ext>
              </a:extLst>
            </p:cNvPr>
            <p:cNvCxnSpPr/>
            <p:nvPr/>
          </p:nvCxnSpPr>
          <p:spPr>
            <a:xfrm flipV="1">
              <a:off x="4049245" y="3156775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9C25F94-9D05-682E-9931-29EFF64C5B33}"/>
                </a:ext>
              </a:extLst>
            </p:cNvPr>
            <p:cNvCxnSpPr/>
            <p:nvPr/>
          </p:nvCxnSpPr>
          <p:spPr>
            <a:xfrm flipV="1">
              <a:off x="5891288" y="3171946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4C6D00C-B2B5-06B3-B5A5-04DF1012DF50}"/>
                </a:ext>
              </a:extLst>
            </p:cNvPr>
            <p:cNvCxnSpPr/>
            <p:nvPr/>
          </p:nvCxnSpPr>
          <p:spPr>
            <a:xfrm flipV="1">
              <a:off x="9554705" y="3171946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E8C1642-CE89-BE64-80D2-337E1ECF34E5}"/>
                </a:ext>
              </a:extLst>
            </p:cNvPr>
            <p:cNvCxnSpPr/>
            <p:nvPr/>
          </p:nvCxnSpPr>
          <p:spPr>
            <a:xfrm flipV="1">
              <a:off x="10505780" y="3156775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271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D80A473-651C-0E42-8B06-D53FC600D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30138" y="3863540"/>
            <a:ext cx="1361497" cy="12441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095B44E-4A57-6847-BE20-3979D99A2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40571" y="3869676"/>
            <a:ext cx="1495191" cy="12441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3234008-76C7-3D41-91FA-B52DFFF12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54574" y="3869677"/>
            <a:ext cx="1495190" cy="12441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BD27F-43DA-8E42-803E-05017D94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the limit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4AFCA3A-6328-494A-A0DF-8B2FEDFFB057}"/>
                  </a:ext>
                </a:extLst>
              </p:cNvPr>
              <p:cNvSpPr txBox="1"/>
              <p:nvPr/>
            </p:nvSpPr>
            <p:spPr>
              <a:xfrm>
                <a:off x="609600" y="2789742"/>
                <a:ext cx="45028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We want 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→∞</m:t>
                    </m:r>
                  </m:oMath>
                </a14:m>
                <a:endParaRPr lang="en-US" sz="2800" b="0" dirty="0" err="1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4AFCA3A-6328-494A-A0DF-8B2FEDFFB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789742"/>
                <a:ext cx="4502830" cy="523220"/>
              </a:xfrm>
              <a:prstGeom prst="rect">
                <a:avLst/>
              </a:prstGeom>
              <a:blipFill>
                <a:blip r:embed="rId3"/>
                <a:stretch>
                  <a:fillRect l="-309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1889DB9-5FFE-5947-899F-13A09DEF0B5C}"/>
                  </a:ext>
                </a:extLst>
              </p:cNvPr>
              <p:cNvSpPr/>
              <p:nvPr/>
            </p:nvSpPr>
            <p:spPr>
              <a:xfrm>
                <a:off x="561791" y="3895023"/>
                <a:ext cx="11020609" cy="116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1889DB9-5FFE-5947-899F-13A09DEF0B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91" y="3895023"/>
                <a:ext cx="11020609" cy="1160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85A3057-DCAC-324C-ADFC-486DA5B25380}"/>
                  </a:ext>
                </a:extLst>
              </p:cNvPr>
              <p:cNvSpPr/>
              <p:nvPr/>
            </p:nvSpPr>
            <p:spPr>
              <a:xfrm>
                <a:off x="7005660" y="19636"/>
                <a:ext cx="5197192" cy="901657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wrap="none" lIns="182880" tIns="182880" rIns="182880" bIns="18288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US" sz="2000" dirty="0">
                    <a:latin typeface="Candara" panose="020E0502030303020204" pitchFamily="34" charset="0"/>
                  </a:rPr>
                  <a:t>is </a:t>
                </a:r>
                <a:r>
                  <a:rPr lang="en-US" sz="2000" u="sng" dirty="0">
                    <a:latin typeface="Candara" panose="020E0502030303020204" pitchFamily="34" charset="0"/>
                  </a:rPr>
                  <a:t>binomial</a:t>
                </a:r>
                <a:r>
                  <a:rPr lang="en-US" sz="2000" dirty="0">
                    <a:solidFill>
                      <a:srgbClr val="0070C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85A3057-DCAC-324C-ADFC-486DA5B253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660" y="19636"/>
                <a:ext cx="5197192" cy="9016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ight Brace 65">
            <a:extLst>
              <a:ext uri="{FF2B5EF4-FFF2-40B4-BE49-F238E27FC236}">
                <a16:creationId xmlns:a16="http://schemas.microsoft.com/office/drawing/2014/main" id="{27995FDC-31C8-9F47-B584-ABB8FC1B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808034" y="4711669"/>
            <a:ext cx="361507" cy="1165905"/>
          </a:xfrm>
          <a:prstGeom prst="rightBrac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5F0DAFE-F6A8-2D45-8333-084069E2EFF5}"/>
                  </a:ext>
                </a:extLst>
              </p:cNvPr>
              <p:cNvSpPr txBox="1"/>
              <p:nvPr/>
            </p:nvSpPr>
            <p:spPr>
              <a:xfrm>
                <a:off x="6698386" y="5514257"/>
                <a:ext cx="5808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→1</m:t>
                      </m:r>
                    </m:oMath>
                  </m:oMathPara>
                </a14:m>
                <a:endParaRPr lang="en-US" sz="2400" b="0" dirty="0" err="1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5F0DAFE-F6A8-2D45-8333-084069E2E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386" y="5514257"/>
                <a:ext cx="580800" cy="369332"/>
              </a:xfrm>
              <a:prstGeom prst="rect">
                <a:avLst/>
              </a:prstGeom>
              <a:blipFill>
                <a:blip r:embed="rId14"/>
                <a:stretch>
                  <a:fillRect l="-4255" r="-1063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ight Brace 69">
            <a:extLst>
              <a:ext uri="{FF2B5EF4-FFF2-40B4-BE49-F238E27FC236}">
                <a16:creationId xmlns:a16="http://schemas.microsoft.com/office/drawing/2014/main" id="{863F9532-1D61-484E-96D6-DD0F7C307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213169" y="4622411"/>
            <a:ext cx="361507" cy="1483676"/>
          </a:xfrm>
          <a:prstGeom prst="rightBrac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B951958-B1CD-234B-BFA8-45379F9957B2}"/>
                  </a:ext>
                </a:extLst>
              </p:cNvPr>
              <p:cNvSpPr txBox="1"/>
              <p:nvPr/>
            </p:nvSpPr>
            <p:spPr>
              <a:xfrm>
                <a:off x="9961681" y="5614629"/>
                <a:ext cx="78856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→1</m:t>
                      </m:r>
                    </m:oMath>
                  </m:oMathPara>
                </a14:m>
                <a:endParaRPr lang="en-US" sz="2400" b="0" dirty="0" err="1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B951958-B1CD-234B-BFA8-45379F995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1681" y="5614629"/>
                <a:ext cx="788566" cy="369332"/>
              </a:xfrm>
              <a:prstGeom prst="rect">
                <a:avLst/>
              </a:prstGeom>
              <a:blipFill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ight Brace 72">
            <a:extLst>
              <a:ext uri="{FF2B5EF4-FFF2-40B4-BE49-F238E27FC236}">
                <a16:creationId xmlns:a16="http://schemas.microsoft.com/office/drawing/2014/main" id="{4BD0191B-318A-FE41-AA2D-A4854B612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730134" y="4677363"/>
            <a:ext cx="361507" cy="1361497"/>
          </a:xfrm>
          <a:prstGeom prst="rightBrac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A852903-269F-3D42-83DF-65E17F8766C2}"/>
                  </a:ext>
                </a:extLst>
              </p:cNvPr>
              <p:cNvSpPr txBox="1"/>
              <p:nvPr/>
            </p:nvSpPr>
            <p:spPr>
              <a:xfrm>
                <a:off x="8437225" y="5608492"/>
                <a:ext cx="678234" cy="3831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400" b="0" dirty="0" err="1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A852903-269F-3D42-83DF-65E17F876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225" y="5608492"/>
                <a:ext cx="678234" cy="383118"/>
              </a:xfrm>
              <a:prstGeom prst="rect">
                <a:avLst/>
              </a:prstGeom>
              <a:blipFill>
                <a:blip r:embed="rId16"/>
                <a:stretch>
                  <a:fillRect l="-9091" t="-3226" r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564CCDC-66CD-4541-AC40-F3FC8729335F}"/>
                  </a:ext>
                </a:extLst>
              </p:cNvPr>
              <p:cNvSpPr/>
              <p:nvPr/>
            </p:nvSpPr>
            <p:spPr>
              <a:xfrm>
                <a:off x="784068" y="5608492"/>
                <a:ext cx="4153894" cy="886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564CCDC-66CD-4541-AC40-F3FC87293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68" y="5608492"/>
                <a:ext cx="4153894" cy="88690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 descr="hour divided up into tiny increments in some of them a car arrives.">
            <a:extLst>
              <a:ext uri="{FF2B5EF4-FFF2-40B4-BE49-F238E27FC236}">
                <a16:creationId xmlns:a16="http://schemas.microsoft.com/office/drawing/2014/main" id="{A1E5F101-444C-6E09-F08B-66C8F6C5E9B6}"/>
              </a:ext>
            </a:extLst>
          </p:cNvPr>
          <p:cNvGrpSpPr/>
          <p:nvPr/>
        </p:nvGrpSpPr>
        <p:grpSpPr>
          <a:xfrm>
            <a:off x="609600" y="1303241"/>
            <a:ext cx="10959630" cy="1284185"/>
            <a:chOff x="845510" y="2413087"/>
            <a:chExt cx="10959630" cy="128418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12E96AE-FAE3-6A99-B074-1D0E2F249C37}"/>
                </a:ext>
              </a:extLst>
            </p:cNvPr>
            <p:cNvGrpSpPr/>
            <p:nvPr/>
          </p:nvGrpSpPr>
          <p:grpSpPr>
            <a:xfrm>
              <a:off x="1098350" y="3206853"/>
              <a:ext cx="10583458" cy="490419"/>
              <a:chOff x="1087685" y="4014022"/>
              <a:chExt cx="10583458" cy="490419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62090C3-61A6-065A-41FF-D3DCFAECD673}"/>
                  </a:ext>
                </a:extLst>
              </p:cNvPr>
              <p:cNvSpPr txBox="1"/>
              <p:nvPr/>
            </p:nvSpPr>
            <p:spPr>
              <a:xfrm>
                <a:off x="1985989" y="4019301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90E4A5A-4D1A-3FE6-BFB6-18BC329BC41C}"/>
                  </a:ext>
                </a:extLst>
              </p:cNvPr>
              <p:cNvSpPr txBox="1"/>
              <p:nvPr/>
            </p:nvSpPr>
            <p:spPr>
              <a:xfrm>
                <a:off x="1087685" y="4042776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E60BB79-6CB9-58B6-75CD-E395F4F1809B}"/>
                  </a:ext>
                </a:extLst>
              </p:cNvPr>
              <p:cNvSpPr txBox="1"/>
              <p:nvPr/>
            </p:nvSpPr>
            <p:spPr>
              <a:xfrm>
                <a:off x="2940639" y="401930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ED40140-89B9-0FBA-5115-3FD697318E3F}"/>
                  </a:ext>
                </a:extLst>
              </p:cNvPr>
              <p:cNvSpPr txBox="1"/>
              <p:nvPr/>
            </p:nvSpPr>
            <p:spPr>
              <a:xfrm>
                <a:off x="3819926" y="401930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2AEE469-DB9D-C211-3426-61CCA6734CFE}"/>
                  </a:ext>
                </a:extLst>
              </p:cNvPr>
              <p:cNvSpPr txBox="1"/>
              <p:nvPr/>
            </p:nvSpPr>
            <p:spPr>
              <a:xfrm>
                <a:off x="5652394" y="4019816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E2389FA7-9367-9C4C-DDF7-2CE6A07E6330}"/>
                  </a:ext>
                </a:extLst>
              </p:cNvPr>
              <p:cNvSpPr txBox="1"/>
              <p:nvPr/>
            </p:nvSpPr>
            <p:spPr>
              <a:xfrm>
                <a:off x="4773107" y="4028517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5860AA3-0B79-BD3A-6E30-5A1398F4B55D}"/>
                  </a:ext>
                </a:extLst>
              </p:cNvPr>
              <p:cNvSpPr txBox="1"/>
              <p:nvPr/>
            </p:nvSpPr>
            <p:spPr>
              <a:xfrm>
                <a:off x="6626061" y="4028517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210212C-6F45-24D8-B452-017C771F2598}"/>
                  </a:ext>
                </a:extLst>
              </p:cNvPr>
              <p:cNvSpPr txBox="1"/>
              <p:nvPr/>
            </p:nvSpPr>
            <p:spPr>
              <a:xfrm>
                <a:off x="7505348" y="4027333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41F912B-FC62-3721-5905-F0773B24C731}"/>
                  </a:ext>
                </a:extLst>
              </p:cNvPr>
              <p:cNvSpPr txBox="1"/>
              <p:nvPr/>
            </p:nvSpPr>
            <p:spPr>
              <a:xfrm>
                <a:off x="8458529" y="402328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33EA610B-9989-9DF9-B4AA-4C895CF47B1A}"/>
                  </a:ext>
                </a:extLst>
              </p:cNvPr>
              <p:cNvSpPr txBox="1"/>
              <p:nvPr/>
            </p:nvSpPr>
            <p:spPr>
              <a:xfrm>
                <a:off x="9382218" y="4014022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08697D4-E5E9-7D5A-38D5-6E89B162C267}"/>
                  </a:ext>
                </a:extLst>
              </p:cNvPr>
              <p:cNvSpPr txBox="1"/>
              <p:nvPr/>
            </p:nvSpPr>
            <p:spPr>
              <a:xfrm>
                <a:off x="10265878" y="401539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2F30F86-ECDB-76B6-190E-DD64C2244EEA}"/>
                  </a:ext>
                </a:extLst>
              </p:cNvPr>
              <p:cNvSpPr txBox="1"/>
              <p:nvPr/>
            </p:nvSpPr>
            <p:spPr>
              <a:xfrm>
                <a:off x="11214686" y="4023279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0FC27BF-E1CA-8063-60A4-7A96D0FFB89D}"/>
                </a:ext>
              </a:extLst>
            </p:cNvPr>
            <p:cNvCxnSpPr/>
            <p:nvPr/>
          </p:nvCxnSpPr>
          <p:spPr>
            <a:xfrm>
              <a:off x="845511" y="2962412"/>
              <a:ext cx="0" cy="5579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8412DB1-5B36-A53F-0D8A-6D9E9674A3DB}"/>
                </a:ext>
              </a:extLst>
            </p:cNvPr>
            <p:cNvCxnSpPr>
              <a:cxnSpLocks/>
            </p:cNvCxnSpPr>
            <p:nvPr/>
          </p:nvCxnSpPr>
          <p:spPr>
            <a:xfrm>
              <a:off x="845511" y="3241382"/>
              <a:ext cx="1095962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3F51289-D579-871F-31D5-7F64948BF712}"/>
                </a:ext>
              </a:extLst>
            </p:cNvPr>
            <p:cNvCxnSpPr/>
            <p:nvPr/>
          </p:nvCxnSpPr>
          <p:spPr>
            <a:xfrm>
              <a:off x="17622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99F3758-B2F9-5E23-9EC3-A35E78669202}"/>
                </a:ext>
              </a:extLst>
            </p:cNvPr>
            <p:cNvCxnSpPr/>
            <p:nvPr/>
          </p:nvCxnSpPr>
          <p:spPr>
            <a:xfrm>
              <a:off x="26743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24D6A95-D0F3-4C9A-63F6-EB62DFCFAD18}"/>
                </a:ext>
              </a:extLst>
            </p:cNvPr>
            <p:cNvCxnSpPr/>
            <p:nvPr/>
          </p:nvCxnSpPr>
          <p:spPr>
            <a:xfrm>
              <a:off x="35910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040750C-659C-A9C6-2DD1-3A50A44AFCD3}"/>
                </a:ext>
              </a:extLst>
            </p:cNvPr>
            <p:cNvCxnSpPr/>
            <p:nvPr/>
          </p:nvCxnSpPr>
          <p:spPr>
            <a:xfrm>
              <a:off x="45031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6AC4DDA-4950-476C-9A4B-7636D485D25B}"/>
                </a:ext>
              </a:extLst>
            </p:cNvPr>
            <p:cNvCxnSpPr/>
            <p:nvPr/>
          </p:nvCxnSpPr>
          <p:spPr>
            <a:xfrm>
              <a:off x="54198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B212163-5A32-D7E1-5B44-56DBE380755C}"/>
                </a:ext>
              </a:extLst>
            </p:cNvPr>
            <p:cNvCxnSpPr/>
            <p:nvPr/>
          </p:nvCxnSpPr>
          <p:spPr>
            <a:xfrm>
              <a:off x="63319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9D43EC6-280D-A43E-A5F1-55486D82D8DA}"/>
                </a:ext>
              </a:extLst>
            </p:cNvPr>
            <p:cNvCxnSpPr/>
            <p:nvPr/>
          </p:nvCxnSpPr>
          <p:spPr>
            <a:xfrm>
              <a:off x="72486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B5DF3DE-2426-3A65-1B8C-0A8854F75418}"/>
                </a:ext>
              </a:extLst>
            </p:cNvPr>
            <p:cNvCxnSpPr/>
            <p:nvPr/>
          </p:nvCxnSpPr>
          <p:spPr>
            <a:xfrm>
              <a:off x="81607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F24BA32-1070-4950-82A1-732C82F947E2}"/>
                </a:ext>
              </a:extLst>
            </p:cNvPr>
            <p:cNvCxnSpPr/>
            <p:nvPr/>
          </p:nvCxnSpPr>
          <p:spPr>
            <a:xfrm>
              <a:off x="90774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3855446-50F0-745F-50B3-0FDADDECB31C}"/>
                </a:ext>
              </a:extLst>
            </p:cNvPr>
            <p:cNvCxnSpPr/>
            <p:nvPr/>
          </p:nvCxnSpPr>
          <p:spPr>
            <a:xfrm>
              <a:off x="99895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6FD146D-9EED-2D7A-454C-3D0397B68342}"/>
                </a:ext>
              </a:extLst>
            </p:cNvPr>
            <p:cNvCxnSpPr/>
            <p:nvPr/>
          </p:nvCxnSpPr>
          <p:spPr>
            <a:xfrm>
              <a:off x="109062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6CDF4C1-2C71-4FAB-2F3F-D66A348462CC}"/>
                </a:ext>
              </a:extLst>
            </p:cNvPr>
            <p:cNvCxnSpPr/>
            <p:nvPr/>
          </p:nvCxnSpPr>
          <p:spPr>
            <a:xfrm>
              <a:off x="11805140" y="2962412"/>
              <a:ext cx="0" cy="5579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ight Brace 55">
              <a:extLst>
                <a:ext uri="{FF2B5EF4-FFF2-40B4-BE49-F238E27FC236}">
                  <a16:creationId xmlns:a16="http://schemas.microsoft.com/office/drawing/2014/main" id="{6DB756D1-FADE-2AF7-172C-956FE15E5F09}"/>
                </a:ext>
              </a:extLst>
            </p:cNvPr>
            <p:cNvSpPr/>
            <p:nvPr/>
          </p:nvSpPr>
          <p:spPr>
            <a:xfrm rot="16200000">
              <a:off x="6120405" y="-2861808"/>
              <a:ext cx="409839" cy="10959629"/>
            </a:xfrm>
            <a:prstGeom prst="rightBrace">
              <a:avLst/>
            </a:prstGeom>
            <a:ln w="952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02753218-AB3E-7DE1-6AA5-F2FD43D90E91}"/>
                </a:ext>
              </a:extLst>
            </p:cNvPr>
            <p:cNvCxnSpPr>
              <a:cxnSpLocks/>
            </p:cNvCxnSpPr>
            <p:nvPr/>
          </p:nvCxnSpPr>
          <p:spPr>
            <a:xfrm>
              <a:off x="845510" y="3048124"/>
              <a:ext cx="916693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D6EC437-46D2-3C56-495D-6E36898E7B4B}"/>
                    </a:ext>
                  </a:extLst>
                </p:cNvPr>
                <p:cNvSpPr txBox="1"/>
                <p:nvPr/>
              </p:nvSpPr>
              <p:spPr>
                <a:xfrm>
                  <a:off x="1098350" y="2703470"/>
                  <a:ext cx="42877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 err="1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E9C1B1F-83C6-3F40-B045-472D4885A1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350" y="2703470"/>
                  <a:ext cx="428771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2676" t="-2174" r="-7042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9" name="Picture 58" descr="Objects clip art">
              <a:extLst>
                <a:ext uri="{FF2B5EF4-FFF2-40B4-BE49-F238E27FC236}">
                  <a16:creationId xmlns:a16="http://schemas.microsoft.com/office/drawing/2014/main" id="{13B6A724-6CF3-421F-4C33-05957A4C2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tretch>
              <a:fillRect/>
            </a:stretch>
          </p:blipFill>
          <p:spPr>
            <a:xfrm>
              <a:off x="1902415" y="2865229"/>
              <a:ext cx="644936" cy="333849"/>
            </a:xfrm>
            <a:prstGeom prst="rect">
              <a:avLst/>
            </a:prstGeom>
          </p:spPr>
        </p:pic>
        <p:pic>
          <p:nvPicPr>
            <p:cNvPr id="60" name="Picture 59" descr="Objects clip art">
              <a:extLst>
                <a:ext uri="{FF2B5EF4-FFF2-40B4-BE49-F238E27FC236}">
                  <a16:creationId xmlns:a16="http://schemas.microsoft.com/office/drawing/2014/main" id="{E2BF34B0-91E0-7AFB-3F39-03D8DD97D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tretch>
              <a:fillRect/>
            </a:stretch>
          </p:blipFill>
          <p:spPr>
            <a:xfrm>
              <a:off x="5529505" y="2842868"/>
              <a:ext cx="644936" cy="333849"/>
            </a:xfrm>
            <a:prstGeom prst="rect">
              <a:avLst/>
            </a:prstGeom>
          </p:spPr>
        </p:pic>
        <p:pic>
          <p:nvPicPr>
            <p:cNvPr id="61" name="Picture 60" descr="Objects clip art">
              <a:extLst>
                <a:ext uri="{FF2B5EF4-FFF2-40B4-BE49-F238E27FC236}">
                  <a16:creationId xmlns:a16="http://schemas.microsoft.com/office/drawing/2014/main" id="{F8D55055-0ADE-5E22-3822-405FCB852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tretch>
              <a:fillRect/>
            </a:stretch>
          </p:blipFill>
          <p:spPr>
            <a:xfrm>
              <a:off x="3715960" y="2848089"/>
              <a:ext cx="644936" cy="333849"/>
            </a:xfrm>
            <a:prstGeom prst="rect">
              <a:avLst/>
            </a:prstGeom>
          </p:spPr>
        </p:pic>
        <p:pic>
          <p:nvPicPr>
            <p:cNvPr id="62" name="Picture 61" descr="Objects clip art">
              <a:extLst>
                <a:ext uri="{FF2B5EF4-FFF2-40B4-BE49-F238E27FC236}">
                  <a16:creationId xmlns:a16="http://schemas.microsoft.com/office/drawing/2014/main" id="{3F459535-7DA5-6B52-DD8C-B0131D6AA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tretch>
              <a:fillRect/>
            </a:stretch>
          </p:blipFill>
          <p:spPr>
            <a:xfrm>
              <a:off x="9204404" y="2838097"/>
              <a:ext cx="644936" cy="333849"/>
            </a:xfrm>
            <a:prstGeom prst="rect">
              <a:avLst/>
            </a:prstGeom>
          </p:spPr>
        </p:pic>
        <p:pic>
          <p:nvPicPr>
            <p:cNvPr id="63" name="Picture 62" descr="Objects clip art">
              <a:extLst>
                <a:ext uri="{FF2B5EF4-FFF2-40B4-BE49-F238E27FC236}">
                  <a16:creationId xmlns:a16="http://schemas.microsoft.com/office/drawing/2014/main" id="{CE995120-565A-2C7B-BE3A-A8996956D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tretch>
              <a:fillRect/>
            </a:stretch>
          </p:blipFill>
          <p:spPr>
            <a:xfrm>
              <a:off x="10182304" y="2822926"/>
              <a:ext cx="644936" cy="333849"/>
            </a:xfrm>
            <a:prstGeom prst="rect">
              <a:avLst/>
            </a:prstGeom>
          </p:spPr>
        </p:pic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045B1D8-48D6-F63D-D236-CDA78AD69E5F}"/>
                </a:ext>
              </a:extLst>
            </p:cNvPr>
            <p:cNvCxnSpPr/>
            <p:nvPr/>
          </p:nvCxnSpPr>
          <p:spPr>
            <a:xfrm flipV="1">
              <a:off x="2224883" y="3171946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7A327A6-BFBE-1253-A636-8DB68801CDE2}"/>
                </a:ext>
              </a:extLst>
            </p:cNvPr>
            <p:cNvCxnSpPr/>
            <p:nvPr/>
          </p:nvCxnSpPr>
          <p:spPr>
            <a:xfrm flipV="1">
              <a:off x="4049245" y="3156775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E355F19-78E4-8B5B-73E3-C413211EA097}"/>
                </a:ext>
              </a:extLst>
            </p:cNvPr>
            <p:cNvCxnSpPr/>
            <p:nvPr/>
          </p:nvCxnSpPr>
          <p:spPr>
            <a:xfrm flipV="1">
              <a:off x="5891288" y="3171946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E6F76A5-3AC1-9239-9421-1F0D24F49CD8}"/>
                </a:ext>
              </a:extLst>
            </p:cNvPr>
            <p:cNvCxnSpPr/>
            <p:nvPr/>
          </p:nvCxnSpPr>
          <p:spPr>
            <a:xfrm flipV="1">
              <a:off x="9554705" y="3171946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15738F9-78B8-33F9-6FF5-49D6E47A68AE}"/>
                </a:ext>
              </a:extLst>
            </p:cNvPr>
            <p:cNvCxnSpPr/>
            <p:nvPr/>
          </p:nvCxnSpPr>
          <p:spPr>
            <a:xfrm flipV="1">
              <a:off x="10505780" y="3156775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062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69" grpId="0" animBg="1"/>
      <p:bldP spid="67" grpId="0" animBg="1"/>
      <p:bldP spid="36" grpId="0"/>
      <p:bldP spid="66" grpId="0" animBg="1"/>
      <p:bldP spid="68" grpId="0"/>
      <p:bldP spid="70" grpId="0" animBg="1"/>
      <p:bldP spid="71" grpId="0"/>
      <p:bldP spid="73" grpId="0" animBg="1"/>
      <p:bldP spid="74" grpId="0"/>
      <p:bldP spid="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63F6-2A3B-A74E-9BEC-8098CD2B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B58CDA-2AE1-6044-ABC4-2684A0DD31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23732"/>
                <a:ext cx="10972800" cy="3450976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Suppose “events” happen, independently, at an </a:t>
                </a:r>
                <a:r>
                  <a:rPr lang="en-US" sz="2800" i="1" dirty="0">
                    <a:solidFill>
                      <a:srgbClr val="7030A0"/>
                    </a:solidFill>
                  </a:rPr>
                  <a:t>average</a:t>
                </a:r>
                <a:r>
                  <a:rPr lang="en-US" sz="2800" dirty="0"/>
                  <a:t> rate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per unit time.  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be the </a:t>
                </a:r>
                <a:r>
                  <a:rPr lang="en-US" sz="2800" i="1" dirty="0"/>
                  <a:t>actual</a:t>
                </a:r>
                <a:r>
                  <a:rPr lang="en-US" sz="2800" dirty="0"/>
                  <a:t> number of events happening in a given time unit.  Then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a </a:t>
                </a:r>
                <a:r>
                  <a:rPr lang="en-US" sz="2800" i="1" dirty="0"/>
                  <a:t>Poisson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r.v</a:t>
                </a:r>
                <a:r>
                  <a:rPr lang="en-US" sz="2800" dirty="0"/>
                  <a:t>. </a:t>
                </a:r>
                <a:r>
                  <a:rPr lang="en-US" sz="2800" i="1" dirty="0"/>
                  <a:t>with parameter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 (denoted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) and has distribution (PMF):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B58CDA-2AE1-6044-ABC4-2684A0DD31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23732"/>
                <a:ext cx="10972800" cy="3450976"/>
              </a:xfrm>
              <a:blipFill>
                <a:blip r:embed="rId2"/>
                <a:stretch>
                  <a:fillRect l="-1040" t="-1832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0D244C-4572-234D-A393-F4A2BB2ADAB1}"/>
                  </a:ext>
                </a:extLst>
              </p:cNvPr>
              <p:cNvSpPr/>
              <p:nvPr/>
            </p:nvSpPr>
            <p:spPr>
              <a:xfrm>
                <a:off x="3980021" y="3429000"/>
                <a:ext cx="3695242" cy="886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0D244C-4572-234D-A393-F4A2BB2AD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021" y="3429000"/>
                <a:ext cx="3695242" cy="8869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0820E72-C21C-3348-A6BF-6778142E8D0F}"/>
              </a:ext>
            </a:extLst>
          </p:cNvPr>
          <p:cNvSpPr txBox="1"/>
          <p:nvPr/>
        </p:nvSpPr>
        <p:spPr>
          <a:xfrm>
            <a:off x="660400" y="4540469"/>
            <a:ext cx="86382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Some examples of “Poisson processes”: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#</a:t>
            </a:r>
            <a:r>
              <a:rPr lang="en-US" sz="280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 of cars passing through a traffic light </a:t>
            </a:r>
            <a:r>
              <a:rPr lang="en-US" sz="2800" u="sng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in 1 hour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#</a:t>
            </a: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 of requests to web servers </a:t>
            </a:r>
            <a:r>
              <a:rPr lang="en-US" sz="2800" u="sng" dirty="0">
                <a:latin typeface="Candara" panose="020E0502030303020204" pitchFamily="34" charset="0"/>
                <a:ea typeface="Helvetica" charset="0"/>
                <a:cs typeface="Helvetica" charset="0"/>
              </a:rPr>
              <a:t>in an hour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#</a:t>
            </a: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 of photons hitting a light detector </a:t>
            </a:r>
            <a:r>
              <a:rPr lang="en-US" sz="2800" u="sng" dirty="0">
                <a:latin typeface="Candara" panose="020E0502030303020204" pitchFamily="34" charset="0"/>
                <a:ea typeface="Helvetica" charset="0"/>
                <a:cs typeface="Helvetica" charset="0"/>
              </a:rPr>
              <a:t>in a given interval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#</a:t>
            </a:r>
            <a:r>
              <a:rPr lang="en-US" sz="28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 of patients arriving to ER </a:t>
            </a:r>
            <a:r>
              <a:rPr lang="en-US" sz="2800" b="0" u="sng" dirty="0">
                <a:latin typeface="Candara" panose="020E0502030303020204" pitchFamily="34" charset="0"/>
                <a:ea typeface="Helvetica" charset="0"/>
                <a:cs typeface="Helvetica" charset="0"/>
              </a:rPr>
              <a:t>within an hour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255EF1-BE8C-084D-9A55-0CE2C64246C4}"/>
              </a:ext>
            </a:extLst>
          </p:cNvPr>
          <p:cNvSpPr/>
          <p:nvPr/>
        </p:nvSpPr>
        <p:spPr>
          <a:xfrm>
            <a:off x="9813029" y="238253"/>
            <a:ext cx="2227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err="1"/>
              <a:t>Siméon</a:t>
            </a:r>
            <a:r>
              <a:rPr lang="en-US" dirty="0"/>
              <a:t> Denis Poisson</a:t>
            </a:r>
          </a:p>
          <a:p>
            <a:pPr algn="r"/>
            <a:r>
              <a:rPr lang="en-US" dirty="0"/>
              <a:t>1781-1840</a:t>
            </a:r>
          </a:p>
        </p:txBody>
      </p:sp>
      <p:grpSp>
        <p:nvGrpSpPr>
          <p:cNvPr id="10" name="Group 9" descr="Assume fixed average rate">
            <a:extLst>
              <a:ext uri="{FF2B5EF4-FFF2-40B4-BE49-F238E27FC236}">
                <a16:creationId xmlns:a16="http://schemas.microsoft.com/office/drawing/2014/main" id="{38BEE9FB-6E61-4844-A38D-A5FC5616C698}"/>
              </a:ext>
            </a:extLst>
          </p:cNvPr>
          <p:cNvGrpSpPr/>
          <p:nvPr/>
        </p:nvGrpSpPr>
        <p:grpSpPr>
          <a:xfrm>
            <a:off x="9123829" y="5116606"/>
            <a:ext cx="2727425" cy="1604870"/>
            <a:chOff x="9123829" y="5116606"/>
            <a:chExt cx="2727425" cy="1604870"/>
          </a:xfrm>
        </p:grpSpPr>
        <p:sp>
          <p:nvSpPr>
            <p:cNvPr id="8" name="Right Bracket 7">
              <a:extLst>
                <a:ext uri="{FF2B5EF4-FFF2-40B4-BE49-F238E27FC236}">
                  <a16:creationId xmlns:a16="http://schemas.microsoft.com/office/drawing/2014/main" id="{7AE3B6E5-41EA-2146-BE22-57638B0B1D41}"/>
                </a:ext>
              </a:extLst>
            </p:cNvPr>
            <p:cNvSpPr/>
            <p:nvPr/>
          </p:nvSpPr>
          <p:spPr>
            <a:xfrm>
              <a:off x="9123829" y="5116606"/>
              <a:ext cx="181535" cy="1604870"/>
            </a:xfrm>
            <a:prstGeom prst="righ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E9FCAB-1C67-6345-82FE-AA9B0B5B7E05}"/>
                </a:ext>
              </a:extLst>
            </p:cNvPr>
            <p:cNvSpPr txBox="1"/>
            <p:nvPr/>
          </p:nvSpPr>
          <p:spPr>
            <a:xfrm>
              <a:off x="9305364" y="5503542"/>
              <a:ext cx="25458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Assume </a:t>
              </a:r>
            </a:p>
            <a:p>
              <a:pPr algn="l"/>
              <a:r>
                <a: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fixed average rate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82564BA-0FC5-5605-45AA-4DBFEDC7A43C}"/>
                  </a:ext>
                </a:extLst>
              </p:cNvPr>
              <p:cNvSpPr/>
              <p:nvPr/>
            </p:nvSpPr>
            <p:spPr>
              <a:xfrm>
                <a:off x="9214596" y="3652401"/>
                <a:ext cx="240706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=0, 1, 2,…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82564BA-0FC5-5605-45AA-4DBFEDC7A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596" y="3652401"/>
                <a:ext cx="2407069" cy="584775"/>
              </a:xfrm>
              <a:prstGeom prst="rect">
                <a:avLst/>
              </a:prstGeom>
              <a:blipFill>
                <a:blip r:embed="rId4"/>
                <a:stretch>
                  <a:fillRect l="-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68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2CCFB-A65B-B019-B8FC-FEF0760CF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31E01-0FA6-CB5F-7ED0-9FB37846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069D8D-AA3A-CDBC-AAE3-850A5ED21B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23732"/>
                <a:ext cx="10972800" cy="3450976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Suppose “events” happen, independently, at an </a:t>
                </a:r>
                <a:r>
                  <a:rPr lang="en-US" sz="2800" i="1" dirty="0">
                    <a:solidFill>
                      <a:srgbClr val="7030A0"/>
                    </a:solidFill>
                  </a:rPr>
                  <a:t>average</a:t>
                </a:r>
                <a:r>
                  <a:rPr lang="en-US" sz="2800" dirty="0"/>
                  <a:t> rate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per unit time.  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be the </a:t>
                </a:r>
                <a:r>
                  <a:rPr lang="en-US" sz="2800" i="1" dirty="0"/>
                  <a:t>actual</a:t>
                </a:r>
                <a:r>
                  <a:rPr lang="en-US" sz="2800" dirty="0"/>
                  <a:t> number of events happening in a given time unit.  Then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a </a:t>
                </a:r>
                <a:r>
                  <a:rPr lang="en-US" sz="2800" i="1" dirty="0"/>
                  <a:t>Poisson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r.v</a:t>
                </a:r>
                <a:r>
                  <a:rPr lang="en-US" sz="2800" dirty="0"/>
                  <a:t>. </a:t>
                </a:r>
                <a:r>
                  <a:rPr lang="en-US" sz="2800" i="1" dirty="0"/>
                  <a:t>with parameter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 (denoted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) and has distribution (PMF):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B58CDA-2AE1-6044-ABC4-2684A0DD31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23732"/>
                <a:ext cx="10972800" cy="3450976"/>
              </a:xfrm>
              <a:blipFill>
                <a:blip r:embed="rId2"/>
                <a:stretch>
                  <a:fillRect l="-1040" t="-1832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A7133BF-780D-537C-EC10-C964CE044B9B}"/>
                  </a:ext>
                </a:extLst>
              </p:cNvPr>
              <p:cNvSpPr/>
              <p:nvPr/>
            </p:nvSpPr>
            <p:spPr>
              <a:xfrm>
                <a:off x="3980021" y="3429000"/>
                <a:ext cx="3695242" cy="886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0D244C-4572-234D-A393-F4A2BB2AD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021" y="3429000"/>
                <a:ext cx="3695242" cy="8869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3455456E-226A-1F42-A2AE-14924F7A1918}"/>
              </a:ext>
            </a:extLst>
          </p:cNvPr>
          <p:cNvSpPr/>
          <p:nvPr/>
        </p:nvSpPr>
        <p:spPr>
          <a:xfrm>
            <a:off x="9813029" y="238253"/>
            <a:ext cx="2227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err="1"/>
              <a:t>Siméon</a:t>
            </a:r>
            <a:r>
              <a:rPr lang="en-US" dirty="0"/>
              <a:t> Denis Poisson</a:t>
            </a:r>
          </a:p>
          <a:p>
            <a:pPr algn="r"/>
            <a:r>
              <a:rPr lang="en-US" dirty="0"/>
              <a:t>1781-1840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2C65161-906E-A1B2-D746-3A004E6D159E}"/>
                  </a:ext>
                </a:extLst>
              </p:cNvPr>
              <p:cNvSpPr/>
              <p:nvPr/>
            </p:nvSpPr>
            <p:spPr>
              <a:xfrm>
                <a:off x="9214596" y="3652401"/>
                <a:ext cx="240706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=0, 1, 2,…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82564BA-0FC5-5605-45AA-4DBFEDC7A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596" y="3652401"/>
                <a:ext cx="2407069" cy="584775"/>
              </a:xfrm>
              <a:prstGeom prst="rect">
                <a:avLst/>
              </a:prstGeom>
              <a:blipFill>
                <a:blip r:embed="rId4"/>
                <a:stretch>
                  <a:fillRect l="-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42D28F-653A-ED74-5279-3A35E6A4876A}"/>
                  </a:ext>
                </a:extLst>
              </p:cNvPr>
              <p:cNvSpPr txBox="1"/>
              <p:nvPr/>
            </p:nvSpPr>
            <p:spPr>
              <a:xfrm>
                <a:off x="8077336" y="5078087"/>
                <a:ext cx="2844800" cy="156966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𝐸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λ</m:t>
                      </m:r>
                    </m:oMath>
                  </m:oMathPara>
                </a14:m>
                <a:endParaRPr lang="en-US" sz="36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Var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𝑋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λ</m:t>
                      </m:r>
                    </m:oMath>
                  </m:oMathPara>
                </a14:m>
                <a:endParaRPr lang="en-US" sz="36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algn="l"/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8F9A5D-F6AF-193F-1299-A65B8D5F1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336" y="5078087"/>
                <a:ext cx="2844800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846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2B2BD-8392-A54E-B1C5-FC7C53912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Mass Function </a:t>
            </a:r>
          </a:p>
        </p:txBody>
      </p:sp>
      <p:graphicFrame>
        <p:nvGraphicFramePr>
          <p:cNvPr id="6" name="Chart 5" descr="pmfs for Poisson distributions with various values of lambda">
            <a:extLst>
              <a:ext uri="{FF2B5EF4-FFF2-40B4-BE49-F238E27FC236}">
                <a16:creationId xmlns:a16="http://schemas.microsoft.com/office/drawing/2014/main" id="{CC315BB8-B36C-DA44-9FB5-E1C9A3AD89F6}"/>
              </a:ext>
            </a:extLst>
          </p:cNvPr>
          <p:cNvGraphicFramePr>
            <a:graphicFrameLocks/>
          </p:cNvGraphicFramePr>
          <p:nvPr/>
        </p:nvGraphicFramePr>
        <p:xfrm>
          <a:off x="1620253" y="1166019"/>
          <a:ext cx="8967536" cy="5190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A132A0-E8CC-3945-AE55-E91C7D5A1A25}"/>
                  </a:ext>
                </a:extLst>
              </p:cNvPr>
              <p:cNvSpPr/>
              <p:nvPr/>
            </p:nvSpPr>
            <p:spPr>
              <a:xfrm>
                <a:off x="2114904" y="1126642"/>
                <a:ext cx="9876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A132A0-E8CC-3945-AE55-E91C7D5A1A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904" y="1126642"/>
                <a:ext cx="987643" cy="461665"/>
              </a:xfrm>
              <a:prstGeom prst="rect">
                <a:avLst/>
              </a:prstGeom>
              <a:blipFill>
                <a:blip r:embed="rId3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0ED8841-310D-7F46-87C2-94874B756CAE}"/>
                  </a:ext>
                </a:extLst>
              </p:cNvPr>
              <p:cNvSpPr/>
              <p:nvPr/>
            </p:nvSpPr>
            <p:spPr>
              <a:xfrm>
                <a:off x="3184640" y="2458137"/>
                <a:ext cx="9876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0ED8841-310D-7F46-87C2-94874B756C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640" y="2458137"/>
                <a:ext cx="987643" cy="461665"/>
              </a:xfrm>
              <a:prstGeom prst="rect">
                <a:avLst/>
              </a:prstGeom>
              <a:blipFill>
                <a:blip r:embed="rId4"/>
                <a:stretch>
                  <a:fillRect l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51C2E9E-394F-1042-A80E-E8891B1DFF6E}"/>
                  </a:ext>
                </a:extLst>
              </p:cNvPr>
              <p:cNvSpPr/>
              <p:nvPr/>
            </p:nvSpPr>
            <p:spPr>
              <a:xfrm>
                <a:off x="4217207" y="3292980"/>
                <a:ext cx="11575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51C2E9E-394F-1042-A80E-E8891B1DFF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207" y="3292980"/>
                <a:ext cx="1157561" cy="461665"/>
              </a:xfrm>
              <a:prstGeom prst="rect">
                <a:avLst/>
              </a:prstGeom>
              <a:blipFill>
                <a:blip r:embed="rId5"/>
                <a:stretch>
                  <a:fillRect l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AADAC6C-5BC5-2048-AC1B-9E8568757FB0}"/>
                  </a:ext>
                </a:extLst>
              </p:cNvPr>
              <p:cNvSpPr/>
              <p:nvPr/>
            </p:nvSpPr>
            <p:spPr>
              <a:xfrm>
                <a:off x="7745461" y="285273"/>
                <a:ext cx="3695242" cy="88690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AADAC6C-5BC5-2048-AC1B-9E8568757F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461" y="285273"/>
                <a:ext cx="3695242" cy="8869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Meet The Axolotl: The Mexican Walking Fish">
            <a:extLst>
              <a:ext uri="{FF2B5EF4-FFF2-40B4-BE49-F238E27FC236}">
                <a16:creationId xmlns:a16="http://schemas.microsoft.com/office/drawing/2014/main" id="{BBAFA99D-7B71-3A43-BF82-9F8B140F12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242333" y="1447800"/>
            <a:ext cx="2198370" cy="2198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AB8AED-CA6D-DF43-8CAD-22E75CC5C77A}"/>
              </a:ext>
            </a:extLst>
          </p:cNvPr>
          <p:cNvSpPr txBox="1"/>
          <p:nvPr/>
        </p:nvSpPr>
        <p:spPr>
          <a:xfrm>
            <a:off x="9242333" y="3810830"/>
            <a:ext cx="219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futurism.com/meet-axolotl-mexican-walking-fish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24492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DEF77-9044-3144-8B15-5AF2F65EC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Validity of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24463-2F0F-F844-9626-D8665AAA3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325116"/>
            <a:ext cx="10972800" cy="8783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Is this a valid probability mass function?  </a:t>
            </a:r>
          </a:p>
          <a:p>
            <a:pPr marL="0" indent="0">
              <a:buNone/>
            </a:pPr>
            <a:r>
              <a:rPr lang="en-US" sz="2800" dirty="0"/>
              <a:t>(How do you show that a </a:t>
            </a:r>
            <a:r>
              <a:rPr lang="en-US" sz="2800" dirty="0" err="1"/>
              <a:t>pmf</a:t>
            </a:r>
            <a:r>
              <a:rPr lang="en-US" sz="2800" dirty="0"/>
              <a:t> is valid?)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23219E1-D2BB-9140-AD54-99AC19961AE3}"/>
                  </a:ext>
                </a:extLst>
              </p:cNvPr>
              <p:cNvSpPr/>
              <p:nvPr/>
            </p:nvSpPr>
            <p:spPr>
              <a:xfrm>
                <a:off x="760378" y="1496556"/>
                <a:ext cx="6502614" cy="88690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=0, 1, 2, …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23219E1-D2BB-9140-AD54-99AC19961A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78" y="1496556"/>
                <a:ext cx="6502614" cy="886909"/>
              </a:xfrm>
              <a:prstGeom prst="rect">
                <a:avLst/>
              </a:prstGeom>
              <a:blipFill>
                <a:blip r:embed="rId2"/>
                <a:stretch>
                  <a:fillRect b="-4167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76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DEF77-9044-3144-8B15-5AF2F65EC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23219E1-D2BB-9140-AD54-99AC19961AE3}"/>
                  </a:ext>
                </a:extLst>
              </p:cNvPr>
              <p:cNvSpPr/>
              <p:nvPr/>
            </p:nvSpPr>
            <p:spPr>
              <a:xfrm>
                <a:off x="7745461" y="285273"/>
                <a:ext cx="3695242" cy="88690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23219E1-D2BB-9140-AD54-99AC19961A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461" y="285273"/>
                <a:ext cx="3695242" cy="886909"/>
              </a:xfrm>
              <a:prstGeom prst="rect">
                <a:avLst/>
              </a:prstGeom>
              <a:blipFill>
                <a:blip r:embed="rId3"/>
                <a:stretch>
                  <a:fillRect r="-2048" b="-5634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24463-2F0F-F844-9626-D8665AAA3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1358"/>
            <a:ext cx="10972800" cy="8783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To show that a </a:t>
            </a:r>
            <a:r>
              <a:rPr lang="en-US" sz="2800" dirty="0" err="1"/>
              <a:t>pmf</a:t>
            </a:r>
            <a:r>
              <a:rPr lang="en-US" sz="2800" dirty="0"/>
              <a:t> is valid, need to check that it takes nonnegative values and that the probabilities sum up to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504992-480E-B649-B22D-7EBDE9E036C2}"/>
                  </a:ext>
                </a:extLst>
              </p:cNvPr>
              <p:cNvSpPr/>
              <p:nvPr/>
            </p:nvSpPr>
            <p:spPr>
              <a:xfrm>
                <a:off x="-812800" y="2153213"/>
                <a:ext cx="10972800" cy="1267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504992-480E-B649-B22D-7EBDE9E036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2800" y="2153213"/>
                <a:ext cx="10972800" cy="1267526"/>
              </a:xfrm>
              <a:prstGeom prst="rect">
                <a:avLst/>
              </a:prstGeom>
              <a:blipFill>
                <a:blip r:embed="rId4"/>
                <a:stretch>
                  <a:fillRect t="-106931" b="-162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23ED24E4-FE2A-BA46-919A-9A788F72B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056830" y="3132441"/>
            <a:ext cx="367366" cy="941614"/>
          </a:xfrm>
          <a:prstGeom prst="rightBrac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 descr="Taylor series expansion of e^x"/>
          <p:cNvGrpSpPr/>
          <p:nvPr/>
        </p:nvGrpSpPr>
        <p:grpSpPr>
          <a:xfrm>
            <a:off x="4166116" y="3911850"/>
            <a:ext cx="5426966" cy="2164485"/>
            <a:chOff x="4166116" y="3911850"/>
            <a:chExt cx="5426966" cy="21644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1B01BE6-83C9-DB41-B10C-DF0032521B5A}"/>
                </a:ext>
              </a:extLst>
            </p:cNvPr>
            <p:cNvSpPr/>
            <p:nvPr/>
          </p:nvSpPr>
          <p:spPr>
            <a:xfrm>
              <a:off x="4166116" y="3911850"/>
              <a:ext cx="5426966" cy="800219"/>
            </a:xfrm>
            <a:prstGeom prst="rect">
              <a:avLst/>
            </a:prstGeom>
            <a:ln>
              <a:noFill/>
              <a:prstDash val="dash"/>
            </a:ln>
          </p:spPr>
          <p:txBody>
            <a:bodyPr wrap="square" lIns="182880" tIns="182880" rIns="182880" bIns="18288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36A18"/>
                  </a:solidFill>
                  <a:latin typeface="Candara" panose="020E0502030303020204" pitchFamily="34" charset="0"/>
                </a:rPr>
                <a:t>Fact (Taylor series expansion):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770626" y="4561156"/>
                  <a:ext cx="1974835" cy="12675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8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sz="2400" b="0" dirty="0" err="1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0626" y="4561156"/>
                  <a:ext cx="1974835" cy="126752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/>
            <p:cNvSpPr/>
            <p:nvPr/>
          </p:nvSpPr>
          <p:spPr>
            <a:xfrm>
              <a:off x="4365523" y="3943952"/>
              <a:ext cx="5132438" cy="2132383"/>
            </a:xfrm>
            <a:prstGeom prst="rect">
              <a:avLst/>
            </a:prstGeom>
            <a:noFill/>
            <a:ln>
              <a:solidFill>
                <a:srgbClr val="008F2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779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2E3C-F5F5-41A9-A275-0E713EA5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Uniform Random Variables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 discrete random variable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equally likely </a:t>
                </a:r>
                <a:r>
                  <a:rPr lang="en-US" sz="2800" dirty="0"/>
                  <a:t>to take any (integer) value between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(inclusive), is </a:t>
                </a:r>
                <a:r>
                  <a:rPr lang="en-US" sz="2800" dirty="0">
                    <a:solidFill>
                      <a:srgbClr val="C00000"/>
                    </a:solidFill>
                  </a:rPr>
                  <a:t>uniform</a:t>
                </a:r>
                <a:r>
                  <a:rPr lang="en-US" sz="2800" b="1" dirty="0"/>
                  <a:t>.</a:t>
                </a:r>
              </a:p>
              <a:p>
                <a:pPr marL="0" indent="0">
                  <a:buNone/>
                </a:pPr>
                <a:endParaRPr lang="en-US" sz="1200" b="1" dirty="0"/>
              </a:p>
              <a:p>
                <a:pPr marL="0" indent="0">
                  <a:buNone/>
                </a:pPr>
                <a:r>
                  <a:rPr lang="en-US" sz="2800" b="1" dirty="0"/>
                  <a:t>Notation: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/>
                  <a:t>PMF: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/>
                  <a:t>Expectation: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/>
                  <a:t>Variance: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B3C437-BFE4-4E3A-B466-7BB592E119F4}"/>
                  </a:ext>
                </a:extLst>
              </p:cNvPr>
              <p:cNvSpPr txBox="1"/>
              <p:nvPr/>
            </p:nvSpPr>
            <p:spPr>
              <a:xfrm>
                <a:off x="6727768" y="2510982"/>
                <a:ext cx="4400203" cy="1938992"/>
              </a:xfrm>
              <a:prstGeom prst="rect">
                <a:avLst/>
              </a:prstGeom>
              <a:noFill/>
              <a:ln>
                <a:solidFill>
                  <a:srgbClr val="036A18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Example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: value shown on one roll of a fair die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(1,6)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)=1/6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=7/2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=35/12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B3C437-BFE4-4E3A-B466-7BB592E11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768" y="2510982"/>
                <a:ext cx="4400203" cy="1938992"/>
              </a:xfrm>
              <a:prstGeom prst="rect">
                <a:avLst/>
              </a:prstGeom>
              <a:blipFill>
                <a:blip r:embed="rId3"/>
                <a:stretch>
                  <a:fillRect l="-2075" t="-2188" b="-4688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pmf of uniform">
            <a:extLst>
              <a:ext uri="{FF2B5EF4-FFF2-40B4-BE49-F238E27FC236}">
                <a16:creationId xmlns:a16="http://schemas.microsoft.com/office/drawing/2014/main" id="{7CC044DB-AFEA-485E-84CE-9D1B65A36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4846" y="4636774"/>
            <a:ext cx="3226046" cy="18256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8916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2476D-DB69-AE44-83DA-CD5EE7C99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FB78605-F1FA-F649-8DCA-D864653A5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1" y="1194473"/>
                <a:ext cx="10972799" cy="1323439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a Poisson RV with parameter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800" dirty="0"/>
                  <a:t>, then</a:t>
                </a:r>
              </a:p>
              <a:p>
                <a:pPr marL="0" indent="0" algn="ctr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FB78605-F1FA-F649-8DCA-D864653A5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1194473"/>
                <a:ext cx="10972799" cy="1323439"/>
              </a:xfrm>
              <a:prstGeom prst="rect">
                <a:avLst/>
              </a:prstGeom>
              <a:blipFill>
                <a:blip r:embed="rId2"/>
                <a:stretch>
                  <a:fillRect l="-231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FA5F025A-718F-724D-A877-F05D39977E68}"/>
              </a:ext>
            </a:extLst>
          </p:cNvPr>
          <p:cNvSpPr/>
          <p:nvPr/>
        </p:nvSpPr>
        <p:spPr>
          <a:xfrm>
            <a:off x="609600" y="3046908"/>
            <a:ext cx="1074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36A18"/>
                </a:solidFill>
              </a:rPr>
              <a:t>Proof.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92B90E3-D15C-3A4E-8B1E-0D6279E667B4}"/>
                  </a:ext>
                </a:extLst>
              </p:cNvPr>
              <p:cNvSpPr/>
              <p:nvPr/>
            </p:nvSpPr>
            <p:spPr>
              <a:xfrm>
                <a:off x="7745461" y="285273"/>
                <a:ext cx="3695242" cy="88690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92B90E3-D15C-3A4E-8B1E-0D6279E66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461" y="285273"/>
                <a:ext cx="3695242" cy="8869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3E3018B-46C0-DEAC-3074-BA70BB93BB47}"/>
                  </a:ext>
                </a:extLst>
              </p:cNvPr>
              <p:cNvSpPr/>
              <p:nvPr/>
            </p:nvSpPr>
            <p:spPr>
              <a:xfrm>
                <a:off x="1818089" y="2674755"/>
                <a:ext cx="6279347" cy="1267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3E3018B-46C0-DEAC-3074-BA70BB93B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089" y="2674755"/>
                <a:ext cx="6279347" cy="1267526"/>
              </a:xfrm>
              <a:prstGeom prst="rect">
                <a:avLst/>
              </a:prstGeom>
              <a:blipFill>
                <a:blip r:embed="rId9"/>
                <a:stretch>
                  <a:fillRect l="-202" t="-105941" b="-162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14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2476D-DB69-AE44-83DA-CD5EE7C99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FB78605-F1FA-F649-8DCA-D864653A5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1" y="1194473"/>
                <a:ext cx="10972799" cy="1323439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a Poisson RV with parameter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, then</a:t>
                </a:r>
              </a:p>
              <a:p>
                <a:pPr marL="0" indent="0" algn="ctr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FB78605-F1FA-F649-8DCA-D864653A5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1194473"/>
                <a:ext cx="10972799" cy="1323439"/>
              </a:xfrm>
              <a:prstGeom prst="rect">
                <a:avLst/>
              </a:prstGeom>
              <a:blipFill>
                <a:blip r:embed="rId2"/>
                <a:stretch>
                  <a:fillRect l="-222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C4E6713-823A-7649-9092-34395C72BB73}"/>
                  </a:ext>
                </a:extLst>
              </p:cNvPr>
              <p:cNvSpPr/>
              <p:nvPr/>
            </p:nvSpPr>
            <p:spPr>
              <a:xfrm>
                <a:off x="1805026" y="2742608"/>
                <a:ext cx="4181914" cy="1267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C4E6713-823A-7649-9092-34395C72BB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026" y="2742608"/>
                <a:ext cx="4181914" cy="1267526"/>
              </a:xfrm>
              <a:prstGeom prst="rect">
                <a:avLst/>
              </a:prstGeom>
              <a:blipFill>
                <a:blip r:embed="rId3"/>
                <a:stretch>
                  <a:fillRect l="-606" t="-108000" r="-606" b="-16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FA5F025A-718F-724D-A877-F05D39977E68}"/>
              </a:ext>
            </a:extLst>
          </p:cNvPr>
          <p:cNvSpPr/>
          <p:nvPr/>
        </p:nvSpPr>
        <p:spPr>
          <a:xfrm>
            <a:off x="609600" y="3046908"/>
            <a:ext cx="1074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36A18"/>
                </a:solidFill>
              </a:rPr>
              <a:t>Proof.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92B90E3-D15C-3A4E-8B1E-0D6279E667B4}"/>
                  </a:ext>
                </a:extLst>
              </p:cNvPr>
              <p:cNvSpPr/>
              <p:nvPr/>
            </p:nvSpPr>
            <p:spPr>
              <a:xfrm>
                <a:off x="7745461" y="285273"/>
                <a:ext cx="3695242" cy="88690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92B90E3-D15C-3A4E-8B1E-0D6279E66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461" y="285273"/>
                <a:ext cx="3695242" cy="8869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0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437DF-8E1A-C004-782D-FAF14CFE0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BB225531-D6CE-D7C2-BAE2-ECEA88DA3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65773" y="5236185"/>
            <a:ext cx="2198410" cy="1446136"/>
          </a:xfrm>
          <a:custGeom>
            <a:avLst/>
            <a:gdLst>
              <a:gd name="connsiteX0" fmla="*/ 1755827 w 2198410"/>
              <a:gd name="connsiteY0" fmla="*/ 30082 h 1446136"/>
              <a:gd name="connsiteX1" fmla="*/ 705960 w 2198410"/>
              <a:gd name="connsiteY1" fmla="*/ 131682 h 1446136"/>
              <a:gd name="connsiteX2" fmla="*/ 96360 w 2198410"/>
              <a:gd name="connsiteY2" fmla="*/ 13148 h 1446136"/>
              <a:gd name="connsiteX3" fmla="*/ 130227 w 2198410"/>
              <a:gd name="connsiteY3" fmla="*/ 504215 h 1446136"/>
              <a:gd name="connsiteX4" fmla="*/ 231827 w 2198410"/>
              <a:gd name="connsiteY4" fmla="*/ 707415 h 1446136"/>
              <a:gd name="connsiteX5" fmla="*/ 11694 w 2198410"/>
              <a:gd name="connsiteY5" fmla="*/ 1266215 h 1446136"/>
              <a:gd name="connsiteX6" fmla="*/ 655160 w 2198410"/>
              <a:gd name="connsiteY6" fmla="*/ 1435548 h 1446136"/>
              <a:gd name="connsiteX7" fmla="*/ 1027694 w 2198410"/>
              <a:gd name="connsiteY7" fmla="*/ 1012215 h 1446136"/>
              <a:gd name="connsiteX8" fmla="*/ 1688094 w 2198410"/>
              <a:gd name="connsiteY8" fmla="*/ 1232348 h 1446136"/>
              <a:gd name="connsiteX9" fmla="*/ 2026760 w 2198410"/>
              <a:gd name="connsiteY9" fmla="*/ 1079948 h 1446136"/>
              <a:gd name="connsiteX10" fmla="*/ 1908227 w 2198410"/>
              <a:gd name="connsiteY10" fmla="*/ 690482 h 1446136"/>
              <a:gd name="connsiteX11" fmla="*/ 2196094 w 2198410"/>
              <a:gd name="connsiteY11" fmla="*/ 63948 h 1446136"/>
              <a:gd name="connsiteX12" fmla="*/ 1755827 w 2198410"/>
              <a:gd name="connsiteY12" fmla="*/ 30082 h 144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8410" h="1446136">
                <a:moveTo>
                  <a:pt x="1755827" y="30082"/>
                </a:moveTo>
                <a:cubicBezTo>
                  <a:pt x="1507471" y="41371"/>
                  <a:pt x="982538" y="134504"/>
                  <a:pt x="705960" y="131682"/>
                </a:cubicBezTo>
                <a:cubicBezTo>
                  <a:pt x="429382" y="128860"/>
                  <a:pt x="192315" y="-48941"/>
                  <a:pt x="96360" y="13148"/>
                </a:cubicBezTo>
                <a:cubicBezTo>
                  <a:pt x="405" y="75237"/>
                  <a:pt x="107649" y="388504"/>
                  <a:pt x="130227" y="504215"/>
                </a:cubicBezTo>
                <a:cubicBezTo>
                  <a:pt x="152805" y="619926"/>
                  <a:pt x="251582" y="580415"/>
                  <a:pt x="231827" y="707415"/>
                </a:cubicBezTo>
                <a:cubicBezTo>
                  <a:pt x="212072" y="834415"/>
                  <a:pt x="-58861" y="1144860"/>
                  <a:pt x="11694" y="1266215"/>
                </a:cubicBezTo>
                <a:cubicBezTo>
                  <a:pt x="82249" y="1387570"/>
                  <a:pt x="485827" y="1477881"/>
                  <a:pt x="655160" y="1435548"/>
                </a:cubicBezTo>
                <a:cubicBezTo>
                  <a:pt x="824493" y="1393215"/>
                  <a:pt x="855538" y="1046082"/>
                  <a:pt x="1027694" y="1012215"/>
                </a:cubicBezTo>
                <a:cubicBezTo>
                  <a:pt x="1199850" y="978348"/>
                  <a:pt x="1521583" y="1221059"/>
                  <a:pt x="1688094" y="1232348"/>
                </a:cubicBezTo>
                <a:cubicBezTo>
                  <a:pt x="1854605" y="1243637"/>
                  <a:pt x="1990071" y="1170259"/>
                  <a:pt x="2026760" y="1079948"/>
                </a:cubicBezTo>
                <a:cubicBezTo>
                  <a:pt x="2063449" y="989637"/>
                  <a:pt x="1880005" y="859815"/>
                  <a:pt x="1908227" y="690482"/>
                </a:cubicBezTo>
                <a:cubicBezTo>
                  <a:pt x="1936449" y="521149"/>
                  <a:pt x="2227138" y="171192"/>
                  <a:pt x="2196094" y="63948"/>
                </a:cubicBezTo>
                <a:cubicBezTo>
                  <a:pt x="2165050" y="-43296"/>
                  <a:pt x="2004183" y="18793"/>
                  <a:pt x="1755827" y="30082"/>
                </a:cubicBezTo>
                <a:close/>
              </a:path>
            </a:pathLst>
          </a:custGeom>
          <a:solidFill>
            <a:srgbClr val="FFFF00">
              <a:alpha val="7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F4B291-D027-B000-F74B-2BDD56C7A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32B681-031B-B09F-EDFB-C08466FCB7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1" y="1194473"/>
                <a:ext cx="10972799" cy="1323439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a Poisson RV with parameter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, then</a:t>
                </a:r>
              </a:p>
              <a:p>
                <a:pPr marL="0" indent="0" algn="ctr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FB78605-F1FA-F649-8DCA-D864653A5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1194473"/>
                <a:ext cx="10972799" cy="1323439"/>
              </a:xfrm>
              <a:prstGeom prst="rect">
                <a:avLst/>
              </a:prstGeom>
              <a:blipFill>
                <a:blip r:embed="rId2"/>
                <a:stretch>
                  <a:fillRect l="-222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4BDF1D8-C4D8-D101-4DBF-E59FA7271D88}"/>
                  </a:ext>
                </a:extLst>
              </p:cNvPr>
              <p:cNvSpPr/>
              <p:nvPr/>
            </p:nvSpPr>
            <p:spPr>
              <a:xfrm>
                <a:off x="1805026" y="2742608"/>
                <a:ext cx="6279347" cy="1267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C4E6713-823A-7649-9092-34395C72BB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026" y="2742608"/>
                <a:ext cx="6279347" cy="12675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A02817-834A-95E1-3047-2470504701E4}"/>
                  </a:ext>
                </a:extLst>
              </p:cNvPr>
              <p:cNvSpPr/>
              <p:nvPr/>
            </p:nvSpPr>
            <p:spPr>
              <a:xfrm>
                <a:off x="8002405" y="2777147"/>
                <a:ext cx="3141886" cy="1267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436096-3C23-4C4F-AE3B-06E29A8A7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405" y="2777147"/>
                <a:ext cx="3141886" cy="12675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7CC79F0-7E00-9D72-B027-C03EF38D0CA9}"/>
                  </a:ext>
                </a:extLst>
              </p:cNvPr>
              <p:cNvSpPr/>
              <p:nvPr/>
            </p:nvSpPr>
            <p:spPr>
              <a:xfrm>
                <a:off x="5323251" y="3998476"/>
                <a:ext cx="3472361" cy="1267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2F5548D-3705-6640-A962-240CF0E73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251" y="3998476"/>
                <a:ext cx="3472361" cy="12671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36A7F47-D95E-D706-9991-CA7429CD8DD8}"/>
                  </a:ext>
                </a:extLst>
              </p:cNvPr>
              <p:cNvSpPr/>
              <p:nvPr/>
            </p:nvSpPr>
            <p:spPr>
              <a:xfrm>
                <a:off x="5394431" y="5260160"/>
                <a:ext cx="2616229" cy="1267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EE46E9E-D9C0-DF4C-8D48-06321AE669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431" y="5260160"/>
                <a:ext cx="2616229" cy="12675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120F60E1-0250-3DE0-66FA-03E4EB2F77B1}"/>
              </a:ext>
            </a:extLst>
          </p:cNvPr>
          <p:cNvSpPr/>
          <p:nvPr/>
        </p:nvSpPr>
        <p:spPr>
          <a:xfrm>
            <a:off x="609600" y="3046908"/>
            <a:ext cx="1074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36A18"/>
                </a:solidFill>
              </a:rPr>
              <a:t>Proof.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A01E60C-E023-3C3E-A90E-97F8529A439D}"/>
                  </a:ext>
                </a:extLst>
              </p:cNvPr>
              <p:cNvSpPr txBox="1"/>
              <p:nvPr/>
            </p:nvSpPr>
            <p:spPr>
              <a:xfrm>
                <a:off x="8084373" y="5179093"/>
                <a:ext cx="2977950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8F21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(see prior slides!)</a:t>
                </a:r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286DB4-FF56-9743-915D-3CB09232E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373" y="5179093"/>
                <a:ext cx="2977950" cy="461665"/>
              </a:xfrm>
              <a:prstGeom prst="rect">
                <a:avLst/>
              </a:prstGeom>
              <a:blipFill>
                <a:blip r:embed="rId7"/>
                <a:stretch>
                  <a:fillRect l="-3390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BE246B-2B33-9BA8-CF31-CE7F8EBC4BC4}"/>
                  </a:ext>
                </a:extLst>
              </p:cNvPr>
              <p:cNvSpPr/>
              <p:nvPr/>
            </p:nvSpPr>
            <p:spPr>
              <a:xfrm>
                <a:off x="7932113" y="5669097"/>
                <a:ext cx="19446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⋅1=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D10D154-57CB-294C-B81D-67C8A7B37B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113" y="5669097"/>
                <a:ext cx="194463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B2BCB8C-2B02-DBFD-54F8-A491DA5B98BA}"/>
                  </a:ext>
                </a:extLst>
              </p:cNvPr>
              <p:cNvSpPr/>
              <p:nvPr/>
            </p:nvSpPr>
            <p:spPr>
              <a:xfrm>
                <a:off x="7745461" y="285273"/>
                <a:ext cx="3695242" cy="88690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92B90E3-D15C-3A4E-8B1E-0D6279E66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461" y="285273"/>
                <a:ext cx="3695242" cy="8869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83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7" grpId="0"/>
      <p:bldP spid="8" grpId="0"/>
      <p:bldP spid="9" grpId="0"/>
      <p:bldP spid="10" grpId="0"/>
      <p:bldP spid="12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AABBA-0818-BE4E-B808-E94A284A6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97D62EC-C192-0546-ABB5-4FC6274F3EE3}"/>
                  </a:ext>
                </a:extLst>
              </p:cNvPr>
              <p:cNvSpPr/>
              <p:nvPr/>
            </p:nvSpPr>
            <p:spPr>
              <a:xfrm>
                <a:off x="7745461" y="285273"/>
                <a:ext cx="3695242" cy="88690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97D62EC-C192-0546-ABB5-4FC6274F3E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461" y="285273"/>
                <a:ext cx="3695242" cy="886909"/>
              </a:xfrm>
              <a:prstGeom prst="rect">
                <a:avLst/>
              </a:prstGeom>
              <a:blipFill>
                <a:blip r:embed="rId3"/>
                <a:stretch>
                  <a:fillRect r="-2048" b="-5634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B034C5D-6D01-AF40-B2AE-34A6346DC4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98136"/>
                <a:ext cx="10180320" cy="800219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 anchor="ctr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a Poisson RV with parameter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B034C5D-6D01-AF40-B2AE-34A6346DC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98136"/>
                <a:ext cx="10180320" cy="800219"/>
              </a:xfrm>
              <a:prstGeom prst="rect">
                <a:avLst/>
              </a:prstGeom>
              <a:blipFill>
                <a:blip r:embed="rId4"/>
                <a:stretch>
                  <a:fillRect l="-374" b="-1538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BD7859C1-3649-1E4B-A6AF-8061341B34E5}"/>
              </a:ext>
            </a:extLst>
          </p:cNvPr>
          <p:cNvSpPr/>
          <p:nvPr/>
        </p:nvSpPr>
        <p:spPr>
          <a:xfrm>
            <a:off x="660400" y="2369683"/>
            <a:ext cx="1074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36A18"/>
                </a:solidFill>
              </a:rPr>
              <a:t>Proof.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D06378D-C402-7B47-A2AF-153E030C9ADD}"/>
                  </a:ext>
                </a:extLst>
              </p:cNvPr>
              <p:cNvSpPr/>
              <p:nvPr/>
            </p:nvSpPr>
            <p:spPr>
              <a:xfrm>
                <a:off x="1735118" y="2081463"/>
                <a:ext cx="5823389" cy="109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D06378D-C402-7B47-A2AF-153E030C9A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118" y="2081463"/>
                <a:ext cx="5823389" cy="109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1E52312-B5C2-E54C-A7D7-233EE282E570}"/>
                  </a:ext>
                </a:extLst>
              </p:cNvPr>
              <p:cNvSpPr/>
              <p:nvPr/>
            </p:nvSpPr>
            <p:spPr>
              <a:xfrm>
                <a:off x="7409031" y="2093337"/>
                <a:ext cx="2878287" cy="1099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1E52312-B5C2-E54C-A7D7-233EE282E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031" y="2093337"/>
                <a:ext cx="2878287" cy="10993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A710D83-3F0B-954B-99BB-BE314B815107}"/>
                  </a:ext>
                </a:extLst>
              </p:cNvPr>
              <p:cNvSpPr/>
              <p:nvPr/>
            </p:nvSpPr>
            <p:spPr>
              <a:xfrm>
                <a:off x="2488881" y="3148814"/>
                <a:ext cx="3265638" cy="1099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A710D83-3F0B-954B-99BB-BE314B815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881" y="3148814"/>
                <a:ext cx="3265638" cy="1099340"/>
              </a:xfrm>
              <a:prstGeom prst="rect">
                <a:avLst/>
              </a:prstGeom>
              <a:blipFill>
                <a:blip r:embed="rId7"/>
                <a:stretch>
                  <a:fillRect l="-15116" t="-105682" b="-16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CB716F4-ACEE-E641-BE48-A9F2FE1C02B7}"/>
                  </a:ext>
                </a:extLst>
              </p:cNvPr>
              <p:cNvSpPr/>
              <p:nvPr/>
            </p:nvSpPr>
            <p:spPr>
              <a:xfrm>
                <a:off x="5754519" y="3164809"/>
                <a:ext cx="3365857" cy="11411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CB716F4-ACEE-E641-BE48-A9F2FE1C02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519" y="3164809"/>
                <a:ext cx="3365857" cy="1141146"/>
              </a:xfrm>
              <a:prstGeom prst="rect">
                <a:avLst/>
              </a:prstGeom>
              <a:blipFill>
                <a:blip r:embed="rId8"/>
                <a:stretch>
                  <a:fillRect l="-14662" t="-102198" b="-152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125F1A7-A3A3-504E-8869-45700A119760}"/>
                  </a:ext>
                </a:extLst>
              </p:cNvPr>
              <p:cNvSpPr/>
              <p:nvPr/>
            </p:nvSpPr>
            <p:spPr>
              <a:xfrm>
                <a:off x="2505256" y="4232880"/>
                <a:ext cx="4641271" cy="1266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nary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125F1A7-A3A3-504E-8869-45700A1197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56" y="4232880"/>
                <a:ext cx="4641271" cy="1266180"/>
              </a:xfrm>
              <a:prstGeom prst="rect">
                <a:avLst/>
              </a:prstGeom>
              <a:blipFill>
                <a:blip r:embed="rId9"/>
                <a:stretch>
                  <a:fillRect l="-7629" t="-86139" b="-133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3999157-7CC5-5C4A-BC59-89C29856FC98}"/>
                  </a:ext>
                </a:extLst>
              </p:cNvPr>
              <p:cNvSpPr/>
              <p:nvPr/>
            </p:nvSpPr>
            <p:spPr>
              <a:xfrm>
                <a:off x="7063812" y="4624301"/>
                <a:ext cx="13951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3999157-7CC5-5C4A-BC59-89C29856F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812" y="4624301"/>
                <a:ext cx="139512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>
            <a:extLst>
              <a:ext uri="{FF2B5EF4-FFF2-40B4-BE49-F238E27FC236}">
                <a16:creationId xmlns:a16="http://schemas.microsoft.com/office/drawing/2014/main" id="{C8B37E21-2B71-6F4A-A908-F7C6F2277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983600" y="4607005"/>
            <a:ext cx="365125" cy="1798994"/>
          </a:xfrm>
          <a:prstGeom prst="rightBrac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398605-592F-714B-AE08-F8F02C0F00B1}"/>
                  </a:ext>
                </a:extLst>
              </p:cNvPr>
              <p:cNvSpPr txBox="1"/>
              <p:nvPr/>
            </p:nvSpPr>
            <p:spPr>
              <a:xfrm>
                <a:off x="3601525" y="5689065"/>
                <a:ext cx="15628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𝔼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[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]=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𝜆</m:t>
                      </m:r>
                    </m:oMath>
                  </m:oMathPara>
                </a14:m>
                <a:endParaRPr lang="en-US" sz="2400" b="0" dirty="0" err="1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398605-592F-714B-AE08-F8F02C0F0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525" y="5689065"/>
                <a:ext cx="1562800" cy="369332"/>
              </a:xfrm>
              <a:prstGeom prst="rect">
                <a:avLst/>
              </a:prstGeom>
              <a:blipFill>
                <a:blip r:embed="rId11"/>
                <a:stretch>
                  <a:fillRect l="-1563" r="-4297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>
            <a:extLst>
              <a:ext uri="{FF2B5EF4-FFF2-40B4-BE49-F238E27FC236}">
                <a16:creationId xmlns:a16="http://schemas.microsoft.com/office/drawing/2014/main" id="{3ACC75E7-6F86-F346-B541-C52C49AB2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899171" y="4812722"/>
            <a:ext cx="365127" cy="1434676"/>
          </a:xfrm>
          <a:prstGeom prst="rightBrac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7E309EE-29EC-8049-9793-44495FBA4A11}"/>
                  </a:ext>
                </a:extLst>
              </p:cNvPr>
              <p:cNvSpPr txBox="1"/>
              <p:nvPr/>
            </p:nvSpPr>
            <p:spPr>
              <a:xfrm>
                <a:off x="5908260" y="5681025"/>
                <a:ext cx="5519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=1</m:t>
                      </m:r>
                    </m:oMath>
                  </m:oMathPara>
                </a14:m>
                <a:endParaRPr lang="en-US" sz="2400" b="0" dirty="0" err="1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7E309EE-29EC-8049-9793-44495FBA4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260" y="5681025"/>
                <a:ext cx="551946" cy="369332"/>
              </a:xfrm>
              <a:prstGeom prst="rect">
                <a:avLst/>
              </a:prstGeom>
              <a:blipFill>
                <a:blip r:embed="rId12"/>
                <a:stretch>
                  <a:fillRect l="-4444" r="-1111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42DA05E3-8BB5-C444-A343-4E69FE96719C}"/>
              </a:ext>
            </a:extLst>
          </p:cNvPr>
          <p:cNvSpPr txBox="1"/>
          <p:nvPr/>
        </p:nvSpPr>
        <p:spPr>
          <a:xfrm>
            <a:off x="7550729" y="5212011"/>
            <a:ext cx="4641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Similar to the previous proof </a:t>
            </a:r>
          </a:p>
          <a:p>
            <a:pPr algn="l"/>
            <a:r>
              <a:rPr lang="en-US" sz="280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Verify offline. </a:t>
            </a:r>
            <a:endParaRPr lang="en-US" sz="28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75CFFBC-3E62-4E4B-87BE-96BB72FCB750}"/>
                  </a:ext>
                </a:extLst>
              </p:cNvPr>
              <p:cNvSpPr/>
              <p:nvPr/>
            </p:nvSpPr>
            <p:spPr>
              <a:xfrm>
                <a:off x="792480" y="6280722"/>
                <a:ext cx="10972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]−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75CFFBC-3E62-4E4B-87BE-96BB72FCB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" y="6280722"/>
                <a:ext cx="1097280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>
            <a:extLst>
              <a:ext uri="{FF2B5EF4-FFF2-40B4-BE49-F238E27FC236}">
                <a16:creationId xmlns:a16="http://schemas.microsoft.com/office/drawing/2014/main" id="{A40B4012-4420-114E-8C94-30FFEAC5F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8184" y="6387059"/>
            <a:ext cx="957072" cy="431794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30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A5020-A7BE-5040-AD6F-62A296AD9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BD13F9B-816D-1947-8D9D-48614B8A19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97034"/>
                <a:ext cx="10972799" cy="2157450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A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Poisson random variable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with parameter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800" dirty="0"/>
                  <a:t> is such that for all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=0,1,2,3…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,</a:t>
                </a:r>
                <a:endParaRPr lang="en-US" sz="2800" dirty="0"/>
              </a:p>
              <a:p>
                <a:pPr marL="0" indent="0" algn="ctr">
                  <a:buFont typeface="Arial"/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BD13F9B-816D-1947-8D9D-48614B8A1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97034"/>
                <a:ext cx="10972799" cy="2157450"/>
              </a:xfrm>
              <a:prstGeom prst="rect">
                <a:avLst/>
              </a:prstGeom>
              <a:blipFill>
                <a:blip r:embed="rId3"/>
                <a:stretch>
                  <a:fillRect l="-22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Meet The Axolotl: The Mexican Walking Fish">
            <a:extLst>
              <a:ext uri="{FF2B5EF4-FFF2-40B4-BE49-F238E27FC236}">
                <a16:creationId xmlns:a16="http://schemas.microsoft.com/office/drawing/2014/main" id="{C2DDC79B-BB1F-2341-A5C1-7ACDA1E50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33230" y="2033253"/>
            <a:ext cx="2198370" cy="2198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22AA80-2F4D-EB46-A8CF-F522DEAA1D56}"/>
              </a:ext>
            </a:extLst>
          </p:cNvPr>
          <p:cNvSpPr txBox="1"/>
          <p:nvPr/>
        </p:nvSpPr>
        <p:spPr>
          <a:xfrm>
            <a:off x="9993630" y="6282175"/>
            <a:ext cx="219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futurism.com/meet-axolotl-mexican-walking-fish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/3.0/"/>
              </a:rPr>
              <a:t>CC BY-NC</a:t>
            </a:r>
            <a:endParaRPr lang="en-US" sz="9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3CB103D-F3AB-264E-B4AD-A616819C35F5}"/>
                  </a:ext>
                </a:extLst>
              </p:cNvPr>
              <p:cNvSpPr/>
              <p:nvPr/>
            </p:nvSpPr>
            <p:spPr>
              <a:xfrm>
                <a:off x="539102" y="3912296"/>
                <a:ext cx="11306810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latin typeface="Candara" panose="020E0502030303020204" pitchFamily="34" charset="0"/>
                    <a:cs typeface="Gill Sans" panose="020B0502020104020203" pitchFamily="34" charset="-79"/>
                  </a:rPr>
                  <a:t>Poisson approximates Binomial when:</a:t>
                </a: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Candara" panose="020E0502030303020204" pitchFamily="34" charset="0"/>
                    <a:cs typeface="Gill Sans" panose="020B0502020104020203" pitchFamily="34" charset="-79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ndara" panose="020E0502030303020204" pitchFamily="34" charset="0"/>
                    <a:cs typeface="Gill Sans" panose="020B0502020104020203" pitchFamily="34" charset="-79"/>
                  </a:rPr>
                  <a:t> is very large,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ndara" panose="020E0502030303020204" pitchFamily="34" charset="0"/>
                    <a:cs typeface="Gill Sans" panose="020B0502020104020203" pitchFamily="34" charset="-79"/>
                  </a:rPr>
                  <a:t> is very small, and   </a:t>
                </a:r>
                <a14:m>
                  <m:oMath xmlns:m="http://schemas.openxmlformats.org/officeDocument/2006/math">
                    <m:r>
                      <a:rPr lang="el-GR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𝜆</m:t>
                    </m:r>
                    <m:r>
                      <a:rPr lang="el-GR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 = 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𝑛𝑝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ndara" panose="020E0502030303020204" pitchFamily="34" charset="0"/>
                    <a:cs typeface="Gill Sans" panose="020B0502020104020203" pitchFamily="34" charset="-79"/>
                  </a:rPr>
                  <a:t>is “moderate” </a:t>
                </a: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Candara" panose="020E0502030303020204" pitchFamily="34" charset="0"/>
                    <a:cs typeface="Gill Sans" panose="020B0502020104020203" pitchFamily="34" charset="-79"/>
                  </a:rPr>
                  <a:t>	     e.g. 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 &gt; 20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ndara" panose="020E0502030303020204" pitchFamily="34" charset="0"/>
                    <a:cs typeface="Gill Sans" panose="020B0502020104020203" pitchFamily="34" charset="-79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𝑝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 &lt; 0.05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ndara" panose="020E0502030303020204" pitchFamily="34" charset="0"/>
                    <a:cs typeface="Gill Sans" panose="020B0502020104020203" pitchFamily="34" charset="-79"/>
                  </a:rPr>
                  <a:t> ),  (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 &gt; 100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ndara" panose="020E0502030303020204" pitchFamily="34" charset="0"/>
                    <a:cs typeface="Gill Sans" panose="020B0502020104020203" pitchFamily="34" charset="-79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𝑝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 &lt; 0.1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  <a:cs typeface="Gill Sans" panose="020B0502020104020203" pitchFamily="34" charset="-79"/>
                  </a:rPr>
                  <a:t>)</a:t>
                </a:r>
              </a:p>
              <a:p>
                <a:endParaRPr lang="en-US" sz="1600" dirty="0">
                  <a:solidFill>
                    <a:srgbClr val="000000"/>
                  </a:solidFill>
                  <a:latin typeface="Candara" panose="020E0502030303020204" pitchFamily="34" charset="0"/>
                  <a:cs typeface="Gill Sans" panose="020B0502020104020203" pitchFamily="34" charset="-79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Candara" panose="020E0502030303020204" pitchFamily="34" charset="0"/>
                    <a:cs typeface="Gill Sans" panose="020B0502020104020203" pitchFamily="34" charset="-79"/>
                  </a:rPr>
                  <a:t>Formally, Binomial approaches Poisson in the limit as </a:t>
                </a:r>
                <a:br>
                  <a:rPr lang="en-US" sz="2800" dirty="0">
                    <a:solidFill>
                      <a:srgbClr val="000000"/>
                    </a:solidFill>
                    <a:latin typeface="Candara" panose="020E0502030303020204" pitchFamily="34" charset="0"/>
                    <a:cs typeface="Gill Sans" panose="020B0502020104020203" pitchFamily="34" charset="-79"/>
                  </a:rPr>
                </a:b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 → ∞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ndara" panose="020E0502030303020204" pitchFamily="34" charset="0"/>
                    <a:cs typeface="Gill Sans" panose="020B0502020104020203" pitchFamily="34" charset="-79"/>
                  </a:rPr>
                  <a:t>(equivalently,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𝑝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 → 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ndara" panose="020E0502030303020204" pitchFamily="34" charset="0"/>
                    <a:cs typeface="Gill Sans" panose="020B0502020104020203" pitchFamily="34" charset="-79"/>
                  </a:rPr>
                  <a:t>) while holding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𝑛𝑝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 =  </m:t>
                    </m:r>
                    <m:r>
                      <a:rPr lang="el-GR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𝜆</m:t>
                    </m:r>
                  </m:oMath>
                </a14:m>
                <a:endParaRPr lang="el-GR" sz="2800" dirty="0">
                  <a:solidFill>
                    <a:srgbClr val="0070C0"/>
                  </a:solidFill>
                  <a:latin typeface="Candara" panose="020E0502030303020204" pitchFamily="34" charset="0"/>
                  <a:cs typeface="Gill Sans" panose="020B0502020104020203" pitchFamily="34" charset="-79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3CB103D-F3AB-264E-B4AD-A616819C35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02" y="3912296"/>
                <a:ext cx="11306810" cy="2554545"/>
              </a:xfrm>
              <a:prstGeom prst="rect">
                <a:avLst/>
              </a:prstGeom>
              <a:blipFill>
                <a:blip r:embed="rId7"/>
                <a:stretch>
                  <a:fillRect l="-1122" t="-2970"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50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2B2BD-8392-A54E-B1C5-FC7C53912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</p:spPr>
        <p:txBody>
          <a:bodyPr/>
          <a:lstStyle/>
          <a:p>
            <a:r>
              <a:rPr lang="en-US" dirty="0"/>
              <a:t>Probability Mass Function –  Convergence of Binomials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FFBE6B2-AA1C-9B45-9123-93579111AFED}"/>
                  </a:ext>
                </a:extLst>
              </p:cNvPr>
              <p:cNvSpPr/>
              <p:nvPr/>
            </p:nvSpPr>
            <p:spPr>
              <a:xfrm>
                <a:off x="722142" y="1038613"/>
                <a:ext cx="9876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FFBE6B2-AA1C-9B45-9123-93579111AF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42" y="1038613"/>
                <a:ext cx="987643" cy="461665"/>
              </a:xfrm>
              <a:prstGeom prst="rect">
                <a:avLst/>
              </a:prstGeom>
              <a:blipFill>
                <a:blip r:embed="rId3"/>
                <a:stretch>
                  <a:fillRect l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5C1939-0A07-F347-8CF2-5C4E4A7EFA5B}"/>
                  </a:ext>
                </a:extLst>
              </p:cNvPr>
              <p:cNvSpPr/>
              <p:nvPr/>
            </p:nvSpPr>
            <p:spPr>
              <a:xfrm>
                <a:off x="708372" y="1364740"/>
                <a:ext cx="978794" cy="62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5C1939-0A07-F347-8CF2-5C4E4A7EFA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72" y="1364740"/>
                <a:ext cx="978794" cy="621902"/>
              </a:xfrm>
              <a:prstGeom prst="rect">
                <a:avLst/>
              </a:prstGeom>
              <a:blipFill>
                <a:blip r:embed="rId4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3661BC0-0C3D-2B4B-AD2F-38996605F05B}"/>
                  </a:ext>
                </a:extLst>
              </p:cNvPr>
              <p:cNvSpPr/>
              <p:nvPr/>
            </p:nvSpPr>
            <p:spPr>
              <a:xfrm>
                <a:off x="698269" y="2013776"/>
                <a:ext cx="15415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=10,15,20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3661BC0-0C3D-2B4B-AD2F-38996605F0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69" y="2013776"/>
                <a:ext cx="154157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hart 6" descr="pmfs for various binomials with np=5 and Poisson(5)">
            <a:extLst>
              <a:ext uri="{FF2B5EF4-FFF2-40B4-BE49-F238E27FC236}">
                <a16:creationId xmlns:a16="http://schemas.microsoft.com/office/drawing/2014/main" id="{86F801C6-1976-7B41-B328-631F957E28AC}"/>
              </a:ext>
            </a:extLst>
          </p:cNvPr>
          <p:cNvGraphicFramePr>
            <a:graphicFrameLocks/>
          </p:cNvGraphicFramePr>
          <p:nvPr/>
        </p:nvGraphicFramePr>
        <p:xfrm>
          <a:off x="2253615" y="1038613"/>
          <a:ext cx="8409044" cy="5045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5AC676-B4D4-4D4A-A885-93586BC7E2E7}"/>
                  </a:ext>
                </a:extLst>
              </p:cNvPr>
              <p:cNvSpPr txBox="1"/>
              <p:nvPr/>
            </p:nvSpPr>
            <p:spPr>
              <a:xfrm>
                <a:off x="3401549" y="1580888"/>
                <a:ext cx="16098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Bin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(10,0.5)</m:t>
                      </m:r>
                    </m:oMath>
                  </m:oMathPara>
                </a14:m>
                <a:endParaRPr lang="en-US" sz="2400" b="0" dirty="0" err="1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5AC676-B4D4-4D4A-A885-93586BC7E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549" y="1580888"/>
                <a:ext cx="1609864" cy="369332"/>
              </a:xfrm>
              <a:prstGeom prst="rect">
                <a:avLst/>
              </a:prstGeom>
              <a:blipFill>
                <a:blip r:embed="rId7"/>
                <a:stretch>
                  <a:fillRect l="-2344" r="-4688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913783-C946-A84B-9C0C-5C6EB72B5412}"/>
                  </a:ext>
                </a:extLst>
              </p:cNvPr>
              <p:cNvSpPr txBox="1"/>
              <p:nvPr/>
            </p:nvSpPr>
            <p:spPr>
              <a:xfrm>
                <a:off x="6458137" y="2383108"/>
                <a:ext cx="16607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Bin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(15,1/3)</m:t>
                      </m:r>
                    </m:oMath>
                  </m:oMathPara>
                </a14:m>
                <a:endParaRPr lang="en-US" sz="2400" b="0" dirty="0" err="1">
                  <a:solidFill>
                    <a:schemeClr val="accent3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913783-C946-A84B-9C0C-5C6EB72B5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137" y="2383108"/>
                <a:ext cx="1660711" cy="369332"/>
              </a:xfrm>
              <a:prstGeom prst="rect">
                <a:avLst/>
              </a:prstGeom>
              <a:blipFill>
                <a:blip r:embed="rId8"/>
                <a:stretch>
                  <a:fillRect l="-3817" r="-610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CB08D0-2353-5E43-A901-E45D907E3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9" idx="1"/>
          </p:cNvCxnSpPr>
          <p:nvPr/>
        </p:nvCxnSpPr>
        <p:spPr>
          <a:xfrm flipV="1">
            <a:off x="5753100" y="2567774"/>
            <a:ext cx="705037" cy="226226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E64BA5-BA39-FB41-B801-63D809C92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06481" y="1986642"/>
            <a:ext cx="634491" cy="51243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64313CF-60A2-2141-96FA-8802DF2566F2}"/>
                  </a:ext>
                </a:extLst>
              </p:cNvPr>
              <p:cNvSpPr txBox="1"/>
              <p:nvPr/>
            </p:nvSpPr>
            <p:spPr>
              <a:xfrm>
                <a:off x="6873736" y="3191994"/>
                <a:ext cx="17424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Bin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(20,0.25)</m:t>
                      </m:r>
                    </m:oMath>
                  </m:oMathPara>
                </a14:m>
                <a:endParaRPr lang="en-US" sz="2400" b="0" dirty="0" err="1">
                  <a:solidFill>
                    <a:schemeClr val="accent4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64313CF-60A2-2141-96FA-8802DF256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736" y="3191994"/>
                <a:ext cx="1742465" cy="369332"/>
              </a:xfrm>
              <a:prstGeom prst="rect">
                <a:avLst/>
              </a:prstGeom>
              <a:blipFill>
                <a:blip r:embed="rId9"/>
                <a:stretch>
                  <a:fillRect l="-2899" r="-579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990A79-9D49-6042-95A9-D71D1A0F3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5664200" y="2978666"/>
            <a:ext cx="1209536" cy="39799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F4C355-E4D9-244E-BF6F-4A3918089A0E}"/>
                  </a:ext>
                </a:extLst>
              </p:cNvPr>
              <p:cNvSpPr txBox="1"/>
              <p:nvPr/>
            </p:nvSpPr>
            <p:spPr>
              <a:xfrm>
                <a:off x="4702891" y="4439019"/>
                <a:ext cx="174246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Poi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(5)</m:t>
                      </m:r>
                    </m:oMath>
                  </m:oMathPara>
                </a14:m>
                <a:endParaRPr lang="en-US" sz="2400" b="0" dirty="0" err="1">
                  <a:solidFill>
                    <a:schemeClr val="accent1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F4C355-E4D9-244E-BF6F-4A391808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891" y="4439019"/>
                <a:ext cx="1742465" cy="369332"/>
              </a:xfrm>
              <a:prstGeom prst="rect">
                <a:avLst/>
              </a:prstGeom>
              <a:blipFill>
                <a:blip r:embed="rId10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5D91E8-64D7-1440-A9AD-A1FD6CB0F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08815" y="3177663"/>
            <a:ext cx="455385" cy="1296366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F668411-AC8C-FF40-8951-822472288D5F}"/>
                  </a:ext>
                </a:extLst>
              </p:cNvPr>
              <p:cNvSpPr/>
              <p:nvPr/>
            </p:nvSpPr>
            <p:spPr>
              <a:xfrm>
                <a:off x="2510827" y="6153553"/>
                <a:ext cx="82899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→∞,</m:t>
                    </m:r>
                  </m:oMath>
                </a14:m>
                <a:r>
                  <a:rPr lang="en-US" sz="2400" b="0" i="1" dirty="0">
                    <a:solidFill>
                      <a:srgbClr val="C00000"/>
                    </a:solidFill>
                    <a:latin typeface="Candara" panose="020E0502030303020204" pitchFamily="34" charset="0"/>
                  </a:rPr>
                  <a:t>   Binomial(n,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b="0" i="1" dirty="0">
                    <a:solidFill>
                      <a:srgbClr val="C00000"/>
                    </a:solidFill>
                    <a:latin typeface="Candara" panose="020E0502030303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𝑝𝑜𝑖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i="1" dirty="0">
                  <a:solidFill>
                    <a:srgbClr val="C0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F668411-AC8C-FF40-8951-822472288D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827" y="6153553"/>
                <a:ext cx="8289957" cy="461665"/>
              </a:xfrm>
              <a:prstGeom prst="rect">
                <a:avLst/>
              </a:prstGeom>
              <a:blipFill>
                <a:blip r:embed="rId11"/>
                <a:stretch>
                  <a:fillRect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070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27918-7AD9-5C47-A5BF-B6AA1EAD1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Binomial to Poisson</a:t>
            </a:r>
          </a:p>
        </p:txBody>
      </p:sp>
      <p:grpSp>
        <p:nvGrpSpPr>
          <p:cNvPr id="5" name="Group 4" descr="Binomial(n, p)">
            <a:extLst>
              <a:ext uri="{FF2B5EF4-FFF2-40B4-BE49-F238E27FC236}">
                <a16:creationId xmlns:a16="http://schemas.microsoft.com/office/drawing/2014/main" id="{B26731A5-F2F0-3C40-917D-6757FCBB4CF3}"/>
              </a:ext>
            </a:extLst>
          </p:cNvPr>
          <p:cNvGrpSpPr/>
          <p:nvPr/>
        </p:nvGrpSpPr>
        <p:grpSpPr>
          <a:xfrm>
            <a:off x="463574" y="2132047"/>
            <a:ext cx="4794225" cy="3057172"/>
            <a:chOff x="417352" y="2704197"/>
            <a:chExt cx="4794225" cy="3057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: Rounded Corners 41">
                  <a:extLst>
                    <a:ext uri="{FF2B5EF4-FFF2-40B4-BE49-F238E27FC236}">
                      <a16:creationId xmlns:a16="http://schemas.microsoft.com/office/drawing/2014/main" id="{6E70696C-7D57-D148-8466-A61BF541714F}"/>
                    </a:ext>
                  </a:extLst>
                </p:cNvPr>
                <p:cNvSpPr/>
                <p:nvPr/>
              </p:nvSpPr>
              <p:spPr>
                <a:xfrm>
                  <a:off x="426719" y="2704197"/>
                  <a:ext cx="4784858" cy="2149050"/>
                </a:xfrm>
                <a:prstGeom prst="roundRect">
                  <a:avLst/>
                </a:prstGeom>
                <a:solidFill>
                  <a:schemeClr val="accent1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Bin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Rectangle: Rounded Corners 41">
                  <a:extLst>
                    <a:ext uri="{FF2B5EF4-FFF2-40B4-BE49-F238E27FC236}">
                      <a16:creationId xmlns:a16="http://schemas.microsoft.com/office/drawing/2014/main" id="{6E70696C-7D57-D148-8466-A61BF54171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19" y="2704197"/>
                  <a:ext cx="4784858" cy="2149050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: Top Corners Rounded 42">
              <a:extLst>
                <a:ext uri="{FF2B5EF4-FFF2-40B4-BE49-F238E27FC236}">
                  <a16:creationId xmlns:a16="http://schemas.microsoft.com/office/drawing/2014/main" id="{F18CEEB9-C5E9-DA44-874A-072F55A6F97B}"/>
                </a:ext>
              </a:extLst>
            </p:cNvPr>
            <p:cNvSpPr/>
            <p:nvPr/>
          </p:nvSpPr>
          <p:spPr>
            <a:xfrm rot="10800000">
              <a:off x="417352" y="3223947"/>
              <a:ext cx="4794225" cy="2537422"/>
            </a:xfrm>
            <a:prstGeom prst="round2Same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144DA6F-0333-8944-BD3E-D8460EDBBD5C}"/>
                    </a:ext>
                  </a:extLst>
                </p:cNvPr>
                <p:cNvSpPr txBox="1"/>
                <p:nvPr/>
              </p:nvSpPr>
              <p:spPr>
                <a:xfrm>
                  <a:off x="919942" y="3223952"/>
                  <a:ext cx="4195444" cy="21490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1−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𝑘</m:t>
                            </m:r>
                          </m:sup>
                        </m:sSup>
                      </m:oMath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𝑛𝑝</m:t>
                        </m:r>
                      </m:oMath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Helvetica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𝑛𝑝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(1−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)</m:t>
                        </m:r>
                      </m:oMath>
                    </m:oMathPara>
                  </a14:m>
                  <a:endParaRPr lang="en-US" sz="2400" b="0" dirty="0" err="1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144DA6F-0333-8944-BD3E-D8460EDBBD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942" y="3223952"/>
                  <a:ext cx="4195444" cy="21490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F3A03-14D3-894B-986A-BEE98ADE8991}"/>
                  </a:ext>
                </a:extLst>
              </p:cNvPr>
              <p:cNvSpPr/>
              <p:nvPr/>
            </p:nvSpPr>
            <p:spPr>
              <a:xfrm>
                <a:off x="4576933" y="1632235"/>
                <a:ext cx="3253741" cy="2203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sz="28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𝑛𝑝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2800" b="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F3A03-14D3-894B-986A-BEE98ADE8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933" y="1632235"/>
                <a:ext cx="3253741" cy="22031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 descr="right arrow">
            <a:extLst>
              <a:ext uri="{FF2B5EF4-FFF2-40B4-BE49-F238E27FC236}">
                <a16:creationId xmlns:a16="http://schemas.microsoft.com/office/drawing/2014/main" id="{6024A501-105F-D748-B9D9-18217F0DEF18}"/>
              </a:ext>
            </a:extLst>
          </p:cNvPr>
          <p:cNvSpPr/>
          <p:nvPr/>
        </p:nvSpPr>
        <p:spPr>
          <a:xfrm>
            <a:off x="5760389" y="3429000"/>
            <a:ext cx="957072" cy="431794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 descr="Poisson(lambda) where lambda=np">
            <a:extLst>
              <a:ext uri="{FF2B5EF4-FFF2-40B4-BE49-F238E27FC236}">
                <a16:creationId xmlns:a16="http://schemas.microsoft.com/office/drawing/2014/main" id="{EDA02B7F-9C81-1948-B987-BBD055FE0326}"/>
              </a:ext>
            </a:extLst>
          </p:cNvPr>
          <p:cNvGrpSpPr/>
          <p:nvPr/>
        </p:nvGrpSpPr>
        <p:grpSpPr>
          <a:xfrm>
            <a:off x="7131074" y="2132047"/>
            <a:ext cx="4794225" cy="3057172"/>
            <a:chOff x="417352" y="2704197"/>
            <a:chExt cx="4794225" cy="3057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41">
                  <a:extLst>
                    <a:ext uri="{FF2B5EF4-FFF2-40B4-BE49-F238E27FC236}">
                      <a16:creationId xmlns:a16="http://schemas.microsoft.com/office/drawing/2014/main" id="{CAF3ACFC-DD1C-7446-B2F9-132A9FCE2CBD}"/>
                    </a:ext>
                  </a:extLst>
                </p:cNvPr>
                <p:cNvSpPr/>
                <p:nvPr/>
              </p:nvSpPr>
              <p:spPr>
                <a:xfrm>
                  <a:off x="426719" y="2704197"/>
                  <a:ext cx="4784858" cy="2149050"/>
                </a:xfrm>
                <a:prstGeom prst="roundRect">
                  <a:avLst/>
                </a:prstGeom>
                <a:solidFill>
                  <a:schemeClr val="accent1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Poi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Rectangle: Rounded Corners 41">
                  <a:extLst>
                    <a:ext uri="{FF2B5EF4-FFF2-40B4-BE49-F238E27FC236}">
                      <a16:creationId xmlns:a16="http://schemas.microsoft.com/office/drawing/2014/main" id="{CAF3ACFC-DD1C-7446-B2F9-132A9FCE2C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19" y="2704197"/>
                  <a:ext cx="4784858" cy="2149050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: Top Corners Rounded 42">
              <a:extLst>
                <a:ext uri="{FF2B5EF4-FFF2-40B4-BE49-F238E27FC236}">
                  <a16:creationId xmlns:a16="http://schemas.microsoft.com/office/drawing/2014/main" id="{643667C0-A4E5-E142-8D36-A7D3F4C0C7E0}"/>
                </a:ext>
              </a:extLst>
            </p:cNvPr>
            <p:cNvSpPr/>
            <p:nvPr/>
          </p:nvSpPr>
          <p:spPr>
            <a:xfrm rot="10800000">
              <a:off x="417352" y="3223947"/>
              <a:ext cx="4794225" cy="2537422"/>
            </a:xfrm>
            <a:prstGeom prst="round2Same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C672AE5-FC23-7344-A834-6DD576D739B2}"/>
                    </a:ext>
                  </a:extLst>
                </p:cNvPr>
                <p:cNvSpPr txBox="1"/>
                <p:nvPr/>
              </p:nvSpPr>
              <p:spPr>
                <a:xfrm>
                  <a:off x="919941" y="2950800"/>
                  <a:ext cx="3789045" cy="26953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𝜆</m:t>
                        </m:r>
                      </m:oMath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Helvetica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𝜆</m:t>
                        </m:r>
                      </m:oMath>
                    </m:oMathPara>
                  </a14:m>
                  <a:endParaRPr lang="en-US" sz="2800" b="0" dirty="0" err="1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C672AE5-FC23-7344-A834-6DD576D739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941" y="2950800"/>
                  <a:ext cx="3789045" cy="269535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56886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B93EF-C705-7449-B55E-1AD22911E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-- Approximate Binomial Using Poisson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C7462-1C8C-184D-AE74-69A65579E9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Consider sending bit string over a network</a:t>
                </a:r>
              </a:p>
              <a:p>
                <a:r>
                  <a:rPr lang="en-US" dirty="0"/>
                  <a:t>Send bit string of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Probability of (independent) bit corruption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What is probability that message arrives uncorrupted?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:r>
                  <a:rPr lang="en-US" dirty="0"/>
                  <a:t>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0.01)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=0) ≈ 0.990049829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C7462-1C8C-184D-AE74-69A65579E9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2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34D85AE-C207-0E4D-8A3D-2169BBB6C3CD}"/>
                  </a:ext>
                </a:extLst>
              </p:cNvPr>
              <p:cNvSpPr/>
              <p:nvPr/>
            </p:nvSpPr>
            <p:spPr>
              <a:xfrm>
                <a:off x="561791" y="4203633"/>
                <a:ext cx="11020609" cy="956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0!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−0.01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0.01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0!</m:t>
                          </m:r>
                        </m:den>
                      </m:f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0.990049834</m:t>
                      </m:r>
                    </m:oMath>
                  </m:oMathPara>
                </a14:m>
                <a:endParaRPr lang="en-US" sz="2800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34D85AE-C207-0E4D-8A3D-2169BBB6C3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91" y="4203633"/>
                <a:ext cx="11020609" cy="9569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44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87979-A963-3846-8C5A-17047EF6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Independent Poisson RVs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3C2F68C-47D7-E746-95FB-83F639C690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97034"/>
                <a:ext cx="10972799" cy="6321731"/>
              </a:xfrm>
              <a:prstGeom prst="rect">
                <a:avLst/>
              </a:prstGeom>
              <a:ln>
                <a:noFill/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/>
                  <a:t>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</a:p>
              <a:p>
                <a:pPr marL="0" indent="0">
                  <a:buNone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.    What kind of random variable is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800" dirty="0"/>
                  <a:t> ?</a:t>
                </a:r>
              </a:p>
              <a:p>
                <a:pPr marL="0" indent="0">
                  <a:buNone/>
                </a:pPr>
                <a:r>
                  <a:rPr lang="en-US" sz="2800" dirty="0"/>
                  <a:t>Aka what is the “distribution” of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800" dirty="0"/>
                  <a:t> ?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Intuition first: </a:t>
                </a:r>
                <a:endParaRPr lang="en-US" sz="28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measuring number of (type 1) events that happen in, say, an hour if they happen at an average rate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per hour.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is measuring number of (type 2) events that happen in, say, an hour if they happen at an average rate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per hour.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800" dirty="0"/>
                  <a:t> is measuring total number of events of both types that happen in, say, an hour, if type 1 and type 2 events occur independently.</a:t>
                </a:r>
              </a:p>
              <a:p>
                <a:pPr algn="ctr"/>
                <a:r>
                  <a:rPr lang="en-US" sz="2800" dirty="0"/>
                  <a:t> </a:t>
                </a:r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3C2F68C-47D7-E746-95FB-83F639C69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97034"/>
                <a:ext cx="10972799" cy="6321731"/>
              </a:xfrm>
              <a:prstGeom prst="rect">
                <a:avLst/>
              </a:prstGeom>
              <a:blipFill>
                <a:blip r:embed="rId3"/>
                <a:stretch>
                  <a:fillRect l="-347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327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87979-A963-3846-8C5A-17047EF6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Independent Poisson RVs (2)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3C2F68C-47D7-E746-95FB-83F639C690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97034"/>
                <a:ext cx="10972799" cy="2100640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Theorem. </a:t>
                </a: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/>
                  <a:t>be independent </a:t>
                </a:r>
                <a:r>
                  <a:rPr lang="en-US" sz="2800" dirty="0" err="1"/>
                  <a:t>r.v.s</a:t>
                </a:r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.   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=0,1,2,3…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,</a:t>
                </a:r>
                <a:endParaRPr lang="en-US" sz="2800" dirty="0"/>
              </a:p>
              <a:p>
                <a:pPr marL="0" indent="0" algn="ctr">
                  <a:buFont typeface="Arial"/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3C2F68C-47D7-E746-95FB-83F639C69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97034"/>
                <a:ext cx="10972799" cy="2100640"/>
              </a:xfrm>
              <a:prstGeom prst="rect">
                <a:avLst/>
              </a:prstGeom>
              <a:blipFill>
                <a:blip r:embed="rId2"/>
                <a:stretch>
                  <a:fillRect l="-231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55743C7-4D82-AE45-94A5-8A0E803F9F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" y="3864034"/>
                <a:ext cx="10972799" cy="2100640"/>
              </a:xfrm>
              <a:prstGeom prst="rect">
                <a:avLst/>
              </a:prstGeom>
              <a:ln>
                <a:noFill/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More generally,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⋯,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independent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. 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pPr marL="0" indent="0" algn="ctr">
                  <a:buFont typeface="Arial"/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55743C7-4D82-AE45-94A5-8A0E803F9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864034"/>
                <a:ext cx="10972799" cy="2100640"/>
              </a:xfrm>
              <a:prstGeom prst="rect">
                <a:avLst/>
              </a:prstGeom>
              <a:blipFill>
                <a:blip r:embed="rId3"/>
                <a:stretch>
                  <a:fillRect l="-347" r="-347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914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2E3C-F5F5-41A9-A275-0E713EA5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Random Variables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 random variable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that takes value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(“Success”) 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(“Failure”) otherwise.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called a </a:t>
                </a:r>
                <a:r>
                  <a:rPr lang="en-US" sz="2800" dirty="0">
                    <a:solidFill>
                      <a:srgbClr val="C00000"/>
                    </a:solidFill>
                  </a:rPr>
                  <a:t>Bernoulli random variable</a:t>
                </a:r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r>
                  <a:rPr lang="en-US" sz="2800" b="1" dirty="0"/>
                  <a:t>Notation: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Ber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/>
                  <a:t>PMF: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/>
                  <a:t>Expectation: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b="0" dirty="0">
                    <a:solidFill>
                      <a:srgbClr val="0070C0"/>
                    </a:solidFill>
                  </a:rPr>
                  <a:t>       </a:t>
                </a:r>
                <a:r>
                  <a:rPr lang="en-US" sz="2800" dirty="0"/>
                  <a:t>N</a:t>
                </a:r>
                <a:r>
                  <a:rPr lang="en-US" sz="2800" b="0" dirty="0"/>
                  <a:t>ote: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0" indent="0">
                  <a:buNone/>
                </a:pPr>
                <a:r>
                  <a:rPr lang="en-US" sz="2800" b="1" dirty="0"/>
                  <a:t>Variance: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922380B-A724-41B1-AFDA-25CBB4846FBF}"/>
              </a:ext>
            </a:extLst>
          </p:cNvPr>
          <p:cNvSpPr txBox="1"/>
          <p:nvPr/>
        </p:nvSpPr>
        <p:spPr>
          <a:xfrm>
            <a:off x="385552" y="4549676"/>
            <a:ext cx="10563497" cy="2308324"/>
          </a:xfrm>
          <a:prstGeom prst="rect">
            <a:avLst/>
          </a:prstGeom>
          <a:noFill/>
          <a:ln>
            <a:solidFill>
              <a:srgbClr val="036A18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36A18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Examples</a:t>
            </a: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Coin </a:t>
            </a: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flip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Randomly guessing on a MC test question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A server in a cluster fails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Whether or not a </a:t>
            </a: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share of a particular stock pays off or not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Any indicator </a:t>
            </a:r>
            <a:r>
              <a:rPr lang="en-US" sz="2400" b="0" dirty="0" err="1">
                <a:latin typeface="Candara" panose="020E0502030303020204" pitchFamily="34" charset="0"/>
                <a:ea typeface="Helvetica" charset="0"/>
                <a:cs typeface="Helvetica" charset="0"/>
              </a:rPr>
              <a:t>r.v.</a:t>
            </a:r>
            <a:endParaRPr lang="en-US" sz="24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35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87979-A963-3846-8C5A-17047EF6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Independent Poisson RVs (3)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3C2F68C-47D7-E746-95FB-83F639C690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97034"/>
                <a:ext cx="10972799" cy="2243628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Theorem. </a:t>
                </a: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/>
                  <a:t>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</a:p>
              <a:p>
                <a:pPr marL="0" indent="0">
                  <a:buNone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. For all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=0,1,2,3…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,</a:t>
                </a:r>
                <a:r>
                  <a:rPr lang="en-US" sz="2800" dirty="0"/>
                  <a:t> </a:t>
                </a:r>
              </a:p>
              <a:p>
                <a:pPr marL="0" indent="0" algn="ctr">
                  <a:buFont typeface="Arial"/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3C2F68C-47D7-E746-95FB-83F639C69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97034"/>
                <a:ext cx="10972799" cy="2243628"/>
              </a:xfrm>
              <a:prstGeom prst="rect">
                <a:avLst/>
              </a:prstGeom>
              <a:blipFill>
                <a:blip r:embed="rId3"/>
                <a:stretch>
                  <a:fillRect l="-231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B61D274-D836-754A-9855-10E2BBE25704}"/>
                  </a:ext>
                </a:extLst>
              </p:cNvPr>
              <p:cNvSpPr/>
              <p:nvPr/>
            </p:nvSpPr>
            <p:spPr>
              <a:xfrm>
                <a:off x="290428" y="3799519"/>
                <a:ext cx="26684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? </m:t>
                    </m:r>
                  </m:oMath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B61D274-D836-754A-9855-10E2BBE257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28" y="3799519"/>
                <a:ext cx="266842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B2EBFA2-2329-FC4D-B9D1-0DC79BA30FCE}"/>
                  </a:ext>
                </a:extLst>
              </p:cNvPr>
              <p:cNvSpPr/>
              <p:nvPr/>
            </p:nvSpPr>
            <p:spPr>
              <a:xfrm>
                <a:off x="382368" y="4435209"/>
                <a:ext cx="7647927" cy="2012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pPr marL="514350" indent="-514350"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pPr marL="514350" indent="-514350"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B2EBFA2-2329-FC4D-B9D1-0DC79BA30F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68" y="4435209"/>
                <a:ext cx="7647927" cy="2012089"/>
              </a:xfrm>
              <a:prstGeom prst="rect">
                <a:avLst/>
              </a:prstGeom>
              <a:blipFill>
                <a:blip r:embed="rId5"/>
                <a:stretch>
                  <a:fillRect l="-1675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BE3B3C1-0B84-AB45-81FF-02A01C5002FA}"/>
              </a:ext>
            </a:extLst>
          </p:cNvPr>
          <p:cNvSpPr txBox="1"/>
          <p:nvPr/>
        </p:nvSpPr>
        <p:spPr>
          <a:xfrm>
            <a:off x="8602166" y="4091906"/>
            <a:ext cx="42578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ea typeface="Helvetica" charset="0"/>
                <a:cs typeface="Helvetica" charset="0"/>
              </a:rPr>
              <a:t>https://</a:t>
            </a:r>
            <a:r>
              <a:rPr lang="en-US" sz="2400" dirty="0" err="1">
                <a:solidFill>
                  <a:srgbClr val="0070C0"/>
                </a:solidFill>
                <a:ea typeface="Helvetica" charset="0"/>
                <a:cs typeface="Helvetica" charset="0"/>
              </a:rPr>
              <a:t>pollev.com</a:t>
            </a:r>
            <a:r>
              <a:rPr lang="en-US" sz="2400" dirty="0">
                <a:solidFill>
                  <a:srgbClr val="0070C0"/>
                </a:solidFill>
                <a:ea typeface="Helvetica" charset="0"/>
                <a:cs typeface="Helvetica" charset="0"/>
              </a:rPr>
              <a:t>/ annakarlin185</a:t>
            </a:r>
          </a:p>
          <a:p>
            <a:pPr marL="514350" indent="-514350" algn="l">
              <a:buAutoNum type="alphaUcPeriod"/>
            </a:pPr>
            <a:r>
              <a:rPr lang="en-US" sz="240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All of them are right </a:t>
            </a:r>
          </a:p>
          <a:p>
            <a:pPr marL="514350" indent="-514350" algn="l">
              <a:buAutoNum type="alphaUcPeriod"/>
            </a:pPr>
            <a:r>
              <a:rPr lang="en-US" sz="240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The first 3 are right </a:t>
            </a:r>
          </a:p>
          <a:p>
            <a:pPr marL="514350" indent="-514350" algn="l">
              <a:buAutoNum type="alphaUcPeriod"/>
            </a:pPr>
            <a:r>
              <a:rPr lang="en-US" sz="2400" b="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Only 1 is right</a:t>
            </a:r>
          </a:p>
          <a:p>
            <a:pPr marL="514350" indent="-514350" algn="l">
              <a:buAutoNum type="alphaUcPeriod"/>
            </a:pPr>
            <a:r>
              <a:rPr lang="en-US" sz="240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Don’t know </a:t>
            </a:r>
            <a:r>
              <a:rPr lang="en-US" sz="2400" b="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94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11584"/>
            <a:ext cx="10972800" cy="878301"/>
          </a:xfrm>
        </p:spPr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F2FFE32-260D-B64C-A24D-5071124C62AC}"/>
                  </a:ext>
                </a:extLst>
              </p:cNvPr>
              <p:cNvSpPr/>
              <p:nvPr/>
            </p:nvSpPr>
            <p:spPr>
              <a:xfrm>
                <a:off x="847107" y="2750735"/>
                <a:ext cx="5728299" cy="572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F2FFE32-260D-B64C-A24D-5071124C62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07" y="2750735"/>
                <a:ext cx="5728299" cy="572273"/>
              </a:xfrm>
              <a:prstGeom prst="rect">
                <a:avLst/>
              </a:prstGeom>
              <a:blipFill>
                <a:blip r:embed="rId2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C55BD6E-6CDB-F240-B4EE-72E280F5FBE0}"/>
              </a:ext>
            </a:extLst>
          </p:cNvPr>
          <p:cNvSpPr txBox="1"/>
          <p:nvPr/>
        </p:nvSpPr>
        <p:spPr>
          <a:xfrm>
            <a:off x="7043963" y="2750735"/>
            <a:ext cx="3808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Law of total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ECB64A-5B8A-F2E9-27AD-E89320C38C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7107" y="83763"/>
                <a:ext cx="10972799" cy="2243628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Theorem. </a:t>
                </a: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/>
                  <a:t>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</a:p>
              <a:p>
                <a:pPr marL="0" indent="0">
                  <a:buNone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. For all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=0,1,2,3…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,</a:t>
                </a:r>
                <a:r>
                  <a:rPr lang="en-US" sz="2800" dirty="0"/>
                  <a:t> </a:t>
                </a:r>
              </a:p>
              <a:p>
                <a:pPr marL="0" indent="0" algn="ctr">
                  <a:buFont typeface="Arial"/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ECB64A-5B8A-F2E9-27AD-E89320C38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07" y="83763"/>
                <a:ext cx="10972799" cy="2243628"/>
              </a:xfrm>
              <a:prstGeom prst="rect">
                <a:avLst/>
              </a:prstGeom>
              <a:blipFill>
                <a:blip r:embed="rId3"/>
                <a:stretch>
                  <a:fillRect l="-346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406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F2FFE32-260D-B64C-A24D-5071124C62AC}"/>
                  </a:ext>
                </a:extLst>
              </p:cNvPr>
              <p:cNvSpPr/>
              <p:nvPr/>
            </p:nvSpPr>
            <p:spPr>
              <a:xfrm>
                <a:off x="130666" y="1114813"/>
                <a:ext cx="5728299" cy="572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F2FFE32-260D-B64C-A24D-5071124C62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66" y="1114813"/>
                <a:ext cx="5728299" cy="5722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55E1C23-CFA4-6142-94B6-1D41DB873012}"/>
                  </a:ext>
                </a:extLst>
              </p:cNvPr>
              <p:cNvSpPr/>
              <p:nvPr/>
            </p:nvSpPr>
            <p:spPr>
              <a:xfrm>
                <a:off x="216537" y="1775829"/>
                <a:ext cx="9300110" cy="11013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num>
                        <m:den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55E1C23-CFA4-6142-94B6-1D41DB8730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37" y="1775829"/>
                <a:ext cx="9300110" cy="11013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7801959-F8FF-DC45-88E4-71B63BBDAAFB}"/>
                  </a:ext>
                </a:extLst>
              </p:cNvPr>
              <p:cNvSpPr/>
              <p:nvPr/>
            </p:nvSpPr>
            <p:spPr>
              <a:xfrm>
                <a:off x="237490" y="2879388"/>
                <a:ext cx="5893665" cy="10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⋅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7801959-F8FF-DC45-88E4-71B63BBDA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90" y="2879388"/>
                <a:ext cx="5893665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DF9AA9F-E4C8-CF4B-9D4F-CD493DA1CD3B}"/>
                  </a:ext>
                </a:extLst>
              </p:cNvPr>
              <p:cNvSpPr/>
              <p:nvPr/>
            </p:nvSpPr>
            <p:spPr>
              <a:xfrm>
                <a:off x="159936" y="3980780"/>
                <a:ext cx="5302477" cy="10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  <m:f>
                        <m:f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DF9AA9F-E4C8-CF4B-9D4F-CD493DA1C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36" y="3980780"/>
                <a:ext cx="5302477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58B2F48-9DA4-8B40-A252-F02EBBC48E53}"/>
                  </a:ext>
                </a:extLst>
              </p:cNvPr>
              <p:cNvSpPr/>
              <p:nvPr/>
            </p:nvSpPr>
            <p:spPr>
              <a:xfrm>
                <a:off x="237490" y="5210557"/>
                <a:ext cx="5548378" cy="700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58B2F48-9DA4-8B40-A252-F02EBBC48E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90" y="5210557"/>
                <a:ext cx="5548378" cy="700705"/>
              </a:xfrm>
              <a:prstGeom prst="rect">
                <a:avLst/>
              </a:prstGeom>
              <a:blipFill>
                <a:blip r:embed="rId6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C55BD6E-6CDB-F240-B4EE-72E280F5FBE0}"/>
              </a:ext>
            </a:extLst>
          </p:cNvPr>
          <p:cNvSpPr txBox="1"/>
          <p:nvPr/>
        </p:nvSpPr>
        <p:spPr>
          <a:xfrm>
            <a:off x="6473947" y="1159036"/>
            <a:ext cx="3808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Law of total probability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32D9BA-922C-2C40-9725-62E5980F5001}"/>
              </a:ext>
            </a:extLst>
          </p:cNvPr>
          <p:cNvSpPr txBox="1"/>
          <p:nvPr/>
        </p:nvSpPr>
        <p:spPr>
          <a:xfrm>
            <a:off x="9638030" y="2144925"/>
            <a:ext cx="2553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Independence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4BF391-DF55-4047-BCD0-7649BCE9CC92}"/>
              </a:ext>
            </a:extLst>
          </p:cNvPr>
          <p:cNvSpPr txBox="1"/>
          <p:nvPr/>
        </p:nvSpPr>
        <p:spPr>
          <a:xfrm>
            <a:off x="6786784" y="4958099"/>
            <a:ext cx="2553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Binomial Theorem</a:t>
            </a:r>
          </a:p>
        </p:txBody>
      </p:sp>
    </p:spTree>
    <p:extLst>
      <p:ext uri="{BB962C8B-B14F-4D97-AF65-F5344CB8AC3E}">
        <p14:creationId xmlns:p14="http://schemas.microsoft.com/office/powerpoint/2010/main" val="156782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CA841F1-184F-7D4F-82D5-31C388816BDB}"/>
                  </a:ext>
                </a:extLst>
              </p:cNvPr>
              <p:cNvSpPr/>
              <p:nvPr/>
            </p:nvSpPr>
            <p:spPr>
              <a:xfrm>
                <a:off x="456089" y="3846180"/>
                <a:ext cx="486304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General principle: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Events happen at an average rate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per time unit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Number of events happening at a time unit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is distributed according to </a:t>
                </a:r>
                <a:r>
                  <a:rPr lang="en-US" sz="240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Poi(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) </a:t>
                </a:r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CA841F1-184F-7D4F-82D5-31C388816B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89" y="3846180"/>
                <a:ext cx="4863044" cy="2308324"/>
              </a:xfrm>
              <a:prstGeom prst="rect">
                <a:avLst/>
              </a:prstGeom>
              <a:blipFill>
                <a:blip r:embed="rId2"/>
                <a:stretch>
                  <a:fillRect l="-2005" t="-2111" r="-2506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B7E4217-17A4-6547-BAEF-E17ED1DC3D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97034"/>
                <a:ext cx="10972799" cy="2157450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A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Poisson random variable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with parameter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800" dirty="0"/>
                  <a:t> is such that for all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=0,1,2,3…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,</a:t>
                </a:r>
                <a:endParaRPr lang="en-US" sz="2800" dirty="0"/>
              </a:p>
              <a:p>
                <a:pPr marL="0" indent="0" algn="ctr">
                  <a:buFont typeface="Arial"/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B7E4217-17A4-6547-BAEF-E17ED1DC3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97034"/>
                <a:ext cx="10972799" cy="2157450"/>
              </a:xfrm>
              <a:prstGeom prst="rect">
                <a:avLst/>
              </a:prstGeom>
              <a:blipFill>
                <a:blip r:embed="rId3"/>
                <a:stretch>
                  <a:fillRect l="-231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F917BC-7EE9-0747-AFB2-A68279319CCB}"/>
                  </a:ext>
                </a:extLst>
              </p:cNvPr>
              <p:cNvSpPr txBox="1"/>
              <p:nvPr/>
            </p:nvSpPr>
            <p:spPr>
              <a:xfrm>
                <a:off x="5474170" y="3846180"/>
                <a:ext cx="671499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7030A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Poisson approximates Binomial when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is large,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is small,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𝑛𝑝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is moderate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Sum of independent Poisson is still a Poisson</a:t>
                </a:r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F917BC-7EE9-0747-AFB2-A68279319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170" y="3846180"/>
                <a:ext cx="6714992" cy="1569660"/>
              </a:xfrm>
              <a:prstGeom prst="rect">
                <a:avLst/>
              </a:prstGeom>
              <a:blipFill>
                <a:blip r:embed="rId4"/>
                <a:stretch>
                  <a:fillRect l="-1270" r="-1180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1D64B420-7D54-1B47-9D2B-8840E2278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</p:spPr>
        <p:txBody>
          <a:bodyPr/>
          <a:lstStyle/>
          <a:p>
            <a:r>
              <a:rPr lang="en-US" dirty="0"/>
              <a:t>Poisson Random Variables - Summary</a:t>
            </a:r>
          </a:p>
        </p:txBody>
      </p:sp>
    </p:spTree>
    <p:extLst>
      <p:ext uri="{BB962C8B-B14F-4D97-AF65-F5344CB8AC3E}">
        <p14:creationId xmlns:p14="http://schemas.microsoft.com/office/powerpoint/2010/main" val="160222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Who Fails First?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/>
              <p:nvPr/>
            </p:nvSpPr>
            <p:spPr>
              <a:xfrm>
                <a:off x="352204" y="1009630"/>
                <a:ext cx="96121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You have a disk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day, and a CPU which independently has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04" y="1009630"/>
                <a:ext cx="9612149" cy="830997"/>
              </a:xfrm>
              <a:prstGeom prst="rect">
                <a:avLst/>
              </a:prstGeom>
              <a:blipFill>
                <a:blip r:embed="rId2"/>
                <a:stretch>
                  <a:fillRect l="-101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B8BC9AAA-2430-4EB8-BD23-9798C452034C}"/>
              </a:ext>
            </a:extLst>
          </p:cNvPr>
          <p:cNvSpPr/>
          <p:nvPr/>
        </p:nvSpPr>
        <p:spPr>
          <a:xfrm>
            <a:off x="572722" y="3933287"/>
            <a:ext cx="9612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Q: </a:t>
            </a:r>
            <a:r>
              <a:rPr lang="en-US" sz="2400" dirty="0"/>
              <a:t>What is the probability that the disk fails </a:t>
            </a:r>
            <a:r>
              <a:rPr lang="en-US" sz="2400" i="1" dirty="0"/>
              <a:t>before</a:t>
            </a:r>
            <a:r>
              <a:rPr lang="en-US" sz="2400" dirty="0"/>
              <a:t> the CPU?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6CBB5EA-A0D4-966F-3C37-63C378E21A11}"/>
              </a:ext>
            </a:extLst>
          </p:cNvPr>
          <p:cNvGrpSpPr/>
          <p:nvPr/>
        </p:nvGrpSpPr>
        <p:grpSpPr>
          <a:xfrm>
            <a:off x="2869803" y="2419496"/>
            <a:ext cx="1071545" cy="1341314"/>
            <a:chOff x="2869803" y="2419496"/>
            <a:chExt cx="1071545" cy="13413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73A671C-5D18-4A56-9A22-73102552A1E7}"/>
                    </a:ext>
                  </a:extLst>
                </p:cNvPr>
                <p:cNvSpPr/>
                <p:nvPr/>
              </p:nvSpPr>
              <p:spPr>
                <a:xfrm>
                  <a:off x="3066852" y="3176035"/>
                  <a:ext cx="729110" cy="5847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73A671C-5D18-4A56-9A22-73102552A1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6852" y="3176035"/>
                  <a:ext cx="729110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 descr="A close-up of a hard drive">
              <a:extLst>
                <a:ext uri="{FF2B5EF4-FFF2-40B4-BE49-F238E27FC236}">
                  <a16:creationId xmlns:a16="http://schemas.microsoft.com/office/drawing/2014/main" id="{7B699868-20F6-FBFA-6186-0BEB84511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9803" y="2419496"/>
              <a:ext cx="1071545" cy="803659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79CCD59-8FAC-AB21-BA62-6E304BD0FFA7}"/>
              </a:ext>
            </a:extLst>
          </p:cNvPr>
          <p:cNvGrpSpPr/>
          <p:nvPr/>
        </p:nvGrpSpPr>
        <p:grpSpPr>
          <a:xfrm>
            <a:off x="4715822" y="2100646"/>
            <a:ext cx="1559091" cy="1679158"/>
            <a:chOff x="4715822" y="2100646"/>
            <a:chExt cx="1559091" cy="16791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448C3D1-8DDD-8AEA-13F8-0414A9B7826A}"/>
                    </a:ext>
                  </a:extLst>
                </p:cNvPr>
                <p:cNvSpPr/>
                <p:nvPr/>
              </p:nvSpPr>
              <p:spPr>
                <a:xfrm>
                  <a:off x="5158279" y="3195029"/>
                  <a:ext cx="729110" cy="5847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448C3D1-8DDD-8AEA-13F8-0414A9B782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279" y="3195029"/>
                  <a:ext cx="729110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7" name="Picture 36" descr="A picture containing design&#10;&#10;Description automatically generated with medium confidence">
              <a:extLst>
                <a:ext uri="{FF2B5EF4-FFF2-40B4-BE49-F238E27FC236}">
                  <a16:creationId xmlns:a16="http://schemas.microsoft.com/office/drawing/2014/main" id="{F26511B1-9147-9E30-D090-5BD82803D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822" y="2100646"/>
              <a:ext cx="1559091" cy="1336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794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3D5DC-4AEF-F3C6-8884-CB420B6BB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B8B38B-6814-BA0B-ECAC-9C33EECA0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66" y="87074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Law of Total Probability</a:t>
            </a:r>
          </a:p>
        </p:txBody>
      </p:sp>
    </p:spTree>
    <p:extLst>
      <p:ext uri="{BB962C8B-B14F-4D97-AF65-F5344CB8AC3E}">
        <p14:creationId xmlns:p14="http://schemas.microsoft.com/office/powerpoint/2010/main" val="2229278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205CE-62C2-2D6F-9DD7-5D219148B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85E8D7-04D6-1477-6BA0-A743A2228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66" y="87074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Law of Total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B2EBF3-13DD-ECCB-A45A-CB65559E9F18}"/>
                  </a:ext>
                </a:extLst>
              </p:cNvPr>
              <p:cNvSpPr txBox="1"/>
              <p:nvPr/>
            </p:nvSpPr>
            <p:spPr>
              <a:xfrm>
                <a:off x="528359" y="5411258"/>
                <a:ext cx="1138298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Proof</a:t>
                </a:r>
                <a:r>
                  <a:rPr lang="en-US" sz="2400" dirty="0"/>
                  <a:t>: Follows immediately from Law of Total Probability for Events, if we realize</a:t>
                </a:r>
              </a:p>
              <a:p>
                <a:r>
                  <a:rPr lang="en-US" sz="2400" dirty="0"/>
                  <a:t>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represents an event and the set of events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over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form a partition.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ABFDEA-64BC-4B9D-8354-3080B349B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59" y="5411258"/>
                <a:ext cx="11382988" cy="830997"/>
              </a:xfrm>
              <a:prstGeom prst="rect">
                <a:avLst/>
              </a:prstGeom>
              <a:blipFill>
                <a:blip r:embed="rId2"/>
                <a:stretch>
                  <a:fillRect l="-857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74C77B0B-C8F0-3FCB-7BAF-D1B30C3C358F}"/>
              </a:ext>
            </a:extLst>
          </p:cNvPr>
          <p:cNvGrpSpPr/>
          <p:nvPr/>
        </p:nvGrpSpPr>
        <p:grpSpPr>
          <a:xfrm>
            <a:off x="528359" y="1259803"/>
            <a:ext cx="11311792" cy="3752023"/>
            <a:chOff x="528359" y="1259803"/>
            <a:chExt cx="11311792" cy="375202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8EBC45F-6962-68A2-F7E6-0D34EC6A118F}"/>
                </a:ext>
              </a:extLst>
            </p:cNvPr>
            <p:cNvGrpSpPr/>
            <p:nvPr/>
          </p:nvGrpSpPr>
          <p:grpSpPr>
            <a:xfrm>
              <a:off x="528359" y="1259803"/>
              <a:ext cx="11311792" cy="3752023"/>
              <a:chOff x="840454" y="3954369"/>
              <a:chExt cx="8243801" cy="2149960"/>
            </a:xfrm>
          </p:grpSpPr>
          <p:sp>
            <p:nvSpPr>
              <p:cNvPr id="11" name="Title 2">
                <a:extLst>
                  <a:ext uri="{FF2B5EF4-FFF2-40B4-BE49-F238E27FC236}">
                    <a16:creationId xmlns:a16="http://schemas.microsoft.com/office/drawing/2014/main" id="{F3480187-A356-7AC4-968E-FE7BBA996E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454" y="3954369"/>
                <a:ext cx="7840556" cy="214996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1C51131C-6F7B-0744-A92C-A6D6D9C9FB05}"/>
                      </a:ext>
                    </a:extLst>
                  </p:cNvPr>
                  <p:cNvSpPr txBox="1"/>
                  <p:nvPr/>
                </p:nvSpPr>
                <p:spPr>
                  <a:xfrm>
                    <a:off x="1025258" y="4037890"/>
                    <a:ext cx="8058997" cy="6986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u="sng" dirty="0"/>
                      <a:t>Theorem</a:t>
                    </a:r>
                    <a:r>
                      <a:rPr lang="en-US" sz="2400" b="1" dirty="0"/>
                      <a:t>: [Law of Total Probability for Discrete R.V.s]  </a:t>
                    </a:r>
                  </a:p>
                  <a:p>
                    <a:r>
                      <a:rPr lang="en-US" sz="2400" dirty="0"/>
                      <a:t>Let </a:t>
                    </a:r>
                    <a14:m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/>
                      <a:t>be an event.  Let</a:t>
                    </a:r>
                    <a14:m>
                      <m:oMath xmlns:m="http://schemas.openxmlformats.org/officeDocument/2006/math"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be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discrete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r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.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v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.</m:t>
                        </m:r>
                      </m:oMath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5E6E9926-C628-4741-A2B5-6BFAEB2173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5258" y="4037890"/>
                    <a:ext cx="8058997" cy="69860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827" t="-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2928A4AA-4C87-14B2-B481-60B7610A4B78}"/>
                      </a:ext>
                    </a:extLst>
                  </p:cNvPr>
                  <p:cNvSpPr/>
                  <p:nvPr/>
                </p:nvSpPr>
                <p:spPr>
                  <a:xfrm>
                    <a:off x="1569281" y="4504856"/>
                    <a:ext cx="5416430" cy="54970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} =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 |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nary>
                            </m:e>
                          </m:nary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221584B3-7E60-4D22-8705-839F40E0065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9281" y="4504856"/>
                    <a:ext cx="5416430" cy="54970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26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CB3F1BE7-508D-5C02-4B01-D4B9DC566FEB}"/>
                      </a:ext>
                    </a:extLst>
                  </p:cNvPr>
                  <p:cNvSpPr/>
                  <p:nvPr/>
                </p:nvSpPr>
                <p:spPr>
                  <a:xfrm>
                    <a:off x="1040317" y="5481465"/>
                    <a:ext cx="6739684" cy="54970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} =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 |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nary>
                            </m:e>
                          </m:nary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7A05D3AF-AC00-4E5F-8ADD-4497DCB4ABC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0317" y="5481465"/>
                    <a:ext cx="6739684" cy="5497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9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0B1A7AB-856D-19DC-7635-EE57EEC9523B}"/>
                    </a:ext>
                  </a:extLst>
                </p:cNvPr>
                <p:cNvSpPr/>
                <p:nvPr/>
              </p:nvSpPr>
              <p:spPr>
                <a:xfrm>
                  <a:off x="838200" y="3421460"/>
                  <a:ext cx="266361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/>
                    <a:t>For a discrete </a:t>
                  </a:r>
                  <a:r>
                    <a:rPr lang="en-US" sz="2400" dirty="0" err="1"/>
                    <a:t>r.v.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: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0DC6D9B-3E70-400B-839C-B43EE6E4F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421460"/>
                  <a:ext cx="2663614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3670" t="-10526" r="-2752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553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B68D3-E986-93E7-FF16-44BC41D51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47A8FD-3BC7-81D3-2D11-79661079E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Who Fails First?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012AAF9-08EB-0224-C2B9-F2613FCFD842}"/>
                  </a:ext>
                </a:extLst>
              </p:cNvPr>
              <p:cNvSpPr/>
              <p:nvPr/>
            </p:nvSpPr>
            <p:spPr>
              <a:xfrm>
                <a:off x="245071" y="902227"/>
                <a:ext cx="121162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Disk with prob.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day, and a CPU with </a:t>
                </a:r>
                <a:r>
                  <a:rPr lang="en-US" sz="2400" dirty="0" err="1"/>
                  <a:t>indpt</a:t>
                </a:r>
                <a:r>
                  <a:rPr lang="en-US" sz="2400" dirty="0"/>
                  <a:t>. prob.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71" y="902227"/>
                <a:ext cx="12116214" cy="461665"/>
              </a:xfrm>
              <a:prstGeom prst="rect">
                <a:avLst/>
              </a:prstGeom>
              <a:blipFill>
                <a:blip r:embed="rId2"/>
                <a:stretch>
                  <a:fillRect l="-75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D27A97C-9D8D-1FDA-39C7-76BD52CDE202}"/>
                  </a:ext>
                </a:extLst>
              </p:cNvPr>
              <p:cNvSpPr/>
              <p:nvPr/>
            </p:nvSpPr>
            <p:spPr>
              <a:xfrm>
                <a:off x="-207471" y="3181804"/>
                <a:ext cx="350931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D27A97C-9D8D-1FDA-39C7-76BD52CDE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7471" y="3181804"/>
                <a:ext cx="3509319" cy="430887"/>
              </a:xfrm>
              <a:prstGeom prst="rect">
                <a:avLst/>
              </a:prstGeom>
              <a:blipFill>
                <a:blip r:embed="rId3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F25F1F51-BEF8-9D1E-0020-455C0149CCC8}"/>
              </a:ext>
            </a:extLst>
          </p:cNvPr>
          <p:cNvSpPr/>
          <p:nvPr/>
        </p:nvSpPr>
        <p:spPr>
          <a:xfrm>
            <a:off x="245071" y="1443092"/>
            <a:ext cx="11493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Q: </a:t>
            </a:r>
            <a:r>
              <a:rPr lang="en-US" sz="2400" dirty="0"/>
              <a:t>What is the probability that the disk fails </a:t>
            </a:r>
            <a:r>
              <a:rPr lang="en-US" sz="2400" i="1" dirty="0"/>
              <a:t>before</a:t>
            </a:r>
            <a:r>
              <a:rPr lang="en-US" sz="2400" dirty="0"/>
              <a:t> the CPU?   </a:t>
            </a:r>
            <a:r>
              <a:rPr lang="en-US" sz="2400" dirty="0">
                <a:solidFill>
                  <a:srgbClr val="0070C0"/>
                </a:solidFill>
              </a:rPr>
              <a:t>(Redo using conditioning!)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E7691C-E4EF-EDF4-A5D9-9C06F0039285}"/>
                  </a:ext>
                </a:extLst>
              </p:cNvPr>
              <p:cNvSpPr/>
              <p:nvPr/>
            </p:nvSpPr>
            <p:spPr>
              <a:xfrm>
                <a:off x="6284497" y="2208499"/>
                <a:ext cx="533582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days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until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CPU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fails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𝐺𝑒𝑜𝑚𝑒𝑡𝑟𝑖𝑐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21641F-F139-4F50-9F5D-35B884C09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497" y="2208499"/>
                <a:ext cx="5335820" cy="430887"/>
              </a:xfrm>
              <a:prstGeom prst="rect">
                <a:avLst/>
              </a:prstGeom>
              <a:blipFill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39F53C6-A283-0F04-5792-5AB0EF68EEA4}"/>
                  </a:ext>
                </a:extLst>
              </p:cNvPr>
              <p:cNvSpPr/>
              <p:nvPr/>
            </p:nvSpPr>
            <p:spPr>
              <a:xfrm>
                <a:off x="414803" y="2212513"/>
                <a:ext cx="529548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days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until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disk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fails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𝐺𝑒𝑜𝑚𝑒𝑡𝑟𝑖𝑐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C94AD53-F8E6-4163-87DA-0396DFE88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03" y="2212513"/>
                <a:ext cx="5295489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F38E527-410B-6207-3F6C-CE31A492A0CC}"/>
                  </a:ext>
                </a:extLst>
              </p:cNvPr>
              <p:cNvSpPr/>
              <p:nvPr/>
            </p:nvSpPr>
            <p:spPr>
              <a:xfrm>
                <a:off x="10237632" y="2720139"/>
                <a:ext cx="12766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79D13C-A986-4253-A58C-30F8AA02BB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632" y="2720139"/>
                <a:ext cx="1276696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46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F1161-56A5-94B2-366B-E69FA06E0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F953D33-8B91-BE3B-9D1D-448C9A12BBAD}"/>
              </a:ext>
            </a:extLst>
          </p:cNvPr>
          <p:cNvSpPr/>
          <p:nvPr/>
        </p:nvSpPr>
        <p:spPr>
          <a:xfrm>
            <a:off x="271273" y="2109098"/>
            <a:ext cx="11272462" cy="43918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697184-AB66-89CB-A5D7-BE27CC298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Who Fails First?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8402D94-B58E-6665-950B-C14885AA56E6}"/>
                  </a:ext>
                </a:extLst>
              </p:cNvPr>
              <p:cNvSpPr/>
              <p:nvPr/>
            </p:nvSpPr>
            <p:spPr>
              <a:xfrm>
                <a:off x="245071" y="902227"/>
                <a:ext cx="121162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Disk with prob.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day, and a CPU with </a:t>
                </a:r>
                <a:r>
                  <a:rPr lang="en-US" sz="2400" dirty="0" err="1"/>
                  <a:t>indpt</a:t>
                </a:r>
                <a:r>
                  <a:rPr lang="en-US" sz="2400" dirty="0"/>
                  <a:t>. prob.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71" y="902227"/>
                <a:ext cx="12116214" cy="461665"/>
              </a:xfrm>
              <a:prstGeom prst="rect">
                <a:avLst/>
              </a:prstGeom>
              <a:blipFill>
                <a:blip r:embed="rId2"/>
                <a:stretch>
                  <a:fillRect l="-75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F5B93AA-E264-C53C-A087-A9A81B635DB4}"/>
                  </a:ext>
                </a:extLst>
              </p:cNvPr>
              <p:cNvSpPr/>
              <p:nvPr/>
            </p:nvSpPr>
            <p:spPr>
              <a:xfrm>
                <a:off x="0" y="2663773"/>
                <a:ext cx="7153649" cy="1015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}⋅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F5B93AA-E264-C53C-A087-A9A81B635D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63773"/>
                <a:ext cx="7153649" cy="1015406"/>
              </a:xfrm>
              <a:prstGeom prst="rect">
                <a:avLst/>
              </a:prstGeom>
              <a:blipFill>
                <a:blip r:embed="rId3"/>
                <a:stretch>
                  <a:fillRect t="-103704" b="-16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89148607-AAC3-8075-3B13-94D8B0F8761B}"/>
              </a:ext>
            </a:extLst>
          </p:cNvPr>
          <p:cNvSpPr/>
          <p:nvPr/>
        </p:nvSpPr>
        <p:spPr>
          <a:xfrm>
            <a:off x="245071" y="1443092"/>
            <a:ext cx="11493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Q: </a:t>
            </a:r>
            <a:r>
              <a:rPr lang="en-US" sz="2400" dirty="0"/>
              <a:t>What is the probability that the disk fails </a:t>
            </a:r>
            <a:r>
              <a:rPr lang="en-US" sz="2400" i="1" dirty="0"/>
              <a:t>before</a:t>
            </a:r>
            <a:r>
              <a:rPr lang="en-US" sz="2400" dirty="0"/>
              <a:t> the CPU?   </a:t>
            </a:r>
            <a:r>
              <a:rPr lang="en-US" sz="2400" dirty="0">
                <a:solidFill>
                  <a:srgbClr val="0070C0"/>
                </a:solidFill>
              </a:rPr>
              <a:t>(Redo using conditioning!)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41FE085-2359-C0A7-91EA-6E7CADD50AA7}"/>
                  </a:ext>
                </a:extLst>
              </p:cNvPr>
              <p:cNvSpPr/>
              <p:nvPr/>
            </p:nvSpPr>
            <p:spPr>
              <a:xfrm>
                <a:off x="6284497" y="2208499"/>
                <a:ext cx="533582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days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until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CPU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fails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𝐺𝑒𝑜𝑚𝑒𝑡𝑟𝑖𝑐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21641F-F139-4F50-9F5D-35B884C09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497" y="2208499"/>
                <a:ext cx="5335820" cy="430887"/>
              </a:xfrm>
              <a:prstGeom prst="rect">
                <a:avLst/>
              </a:prstGeom>
              <a:blipFill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709D6B9-7E87-CF8C-CC93-2FC40382A6D1}"/>
                  </a:ext>
                </a:extLst>
              </p:cNvPr>
              <p:cNvSpPr/>
              <p:nvPr/>
            </p:nvSpPr>
            <p:spPr>
              <a:xfrm>
                <a:off x="414803" y="2212513"/>
                <a:ext cx="529548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days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until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disk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fails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𝐺𝑒𝑜𝑚𝑒𝑡𝑟𝑖𝑐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C94AD53-F8E6-4163-87DA-0396DFE88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03" y="2212513"/>
                <a:ext cx="5295489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8FA6016-5A76-3DCF-D3D0-F844C20C52A6}"/>
                  </a:ext>
                </a:extLst>
              </p:cNvPr>
              <p:cNvSpPr/>
              <p:nvPr/>
            </p:nvSpPr>
            <p:spPr>
              <a:xfrm>
                <a:off x="10237632" y="2720139"/>
                <a:ext cx="12766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79D13C-A986-4253-A58C-30F8AA02BB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632" y="2720139"/>
                <a:ext cx="1276696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AC9CEFF-EEEE-44D4-0D75-65894B5F1E03}"/>
                  </a:ext>
                </a:extLst>
              </p:cNvPr>
              <p:cNvSpPr/>
              <p:nvPr/>
            </p:nvSpPr>
            <p:spPr>
              <a:xfrm>
                <a:off x="1452381" y="3636270"/>
                <a:ext cx="6142181" cy="1015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}⋅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2EC25C-E28A-404A-813F-6930C467AA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381" y="3636270"/>
                <a:ext cx="6142181" cy="10154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C263790-8A9B-57A3-AB6E-6B2ADCB62D31}"/>
                  </a:ext>
                </a:extLst>
              </p:cNvPr>
              <p:cNvSpPr/>
              <p:nvPr/>
            </p:nvSpPr>
            <p:spPr>
              <a:xfrm>
                <a:off x="1452381" y="4597994"/>
                <a:ext cx="4338083" cy="1015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}⋅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13844D3-A456-4B2C-8A94-8D6F748DC3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381" y="4597994"/>
                <a:ext cx="4338083" cy="10154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6EEFC7C-B5E3-3067-1BF9-FF91D64EFF2A}"/>
                  </a:ext>
                </a:extLst>
              </p:cNvPr>
              <p:cNvSpPr/>
              <p:nvPr/>
            </p:nvSpPr>
            <p:spPr>
              <a:xfrm>
                <a:off x="1441114" y="5543288"/>
                <a:ext cx="4824977" cy="1015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56FC5C3-C77F-47E3-AA26-B4D6CCDF9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14" y="5543288"/>
                <a:ext cx="4824977" cy="10154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ABA3CA0-8188-A6AD-633C-E572B2C278CD}"/>
                  </a:ext>
                </a:extLst>
              </p:cNvPr>
              <p:cNvSpPr/>
              <p:nvPr/>
            </p:nvSpPr>
            <p:spPr>
              <a:xfrm>
                <a:off x="5636624" y="5684416"/>
                <a:ext cx="3163911" cy="733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(1 −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1−(1−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)(1−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88B6B9A-C711-F888-B113-D03DFFC4B8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624" y="5684416"/>
                <a:ext cx="3163911" cy="7331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38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Who Fails First?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/>
              <p:nvPr/>
            </p:nvSpPr>
            <p:spPr>
              <a:xfrm>
                <a:off x="520096" y="1252440"/>
                <a:ext cx="96121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You have a disk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day, and a CPU which independently has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96" y="1252440"/>
                <a:ext cx="9612149" cy="830997"/>
              </a:xfrm>
              <a:prstGeom prst="rect">
                <a:avLst/>
              </a:prstGeom>
              <a:blipFill>
                <a:blip r:embed="rId2"/>
                <a:stretch>
                  <a:fillRect l="-951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795AA2D-0F5D-4718-8A44-258E6F68D673}"/>
                  </a:ext>
                </a:extLst>
              </p:cNvPr>
              <p:cNvSpPr/>
              <p:nvPr/>
            </p:nvSpPr>
            <p:spPr>
              <a:xfrm>
                <a:off x="1339272" y="4124058"/>
                <a:ext cx="7130474" cy="8768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sz="2400" dirty="0"/>
                      <m:t>disk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fails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before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CPU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fails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(1 −</m:t>
                        </m:r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)(1−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795AA2D-0F5D-4718-8A44-258E6F68D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272" y="4124058"/>
                <a:ext cx="7130474" cy="8768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1760F71-DA78-40E2-ACA2-10926D41C7F6}"/>
              </a:ext>
            </a:extLst>
          </p:cNvPr>
          <p:cNvSpPr/>
          <p:nvPr/>
        </p:nvSpPr>
        <p:spPr>
          <a:xfrm>
            <a:off x="3602181" y="5605560"/>
            <a:ext cx="2743200" cy="653059"/>
          </a:xfrm>
          <a:prstGeom prst="wedgeEllipseCallout">
            <a:avLst>
              <a:gd name="adj1" fmla="val -33917"/>
              <a:gd name="adj2" fmla="val 7478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But WHY?</a:t>
            </a:r>
            <a:r>
              <a:rPr lang="en-US" sz="2800" dirty="0"/>
              <a:t> 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EF49FF-CF68-2B87-81FB-84B291A84366}"/>
              </a:ext>
            </a:extLst>
          </p:cNvPr>
          <p:cNvGrpSpPr/>
          <p:nvPr/>
        </p:nvGrpSpPr>
        <p:grpSpPr>
          <a:xfrm>
            <a:off x="3192041" y="2500018"/>
            <a:ext cx="1071545" cy="1341314"/>
            <a:chOff x="2869803" y="2419496"/>
            <a:chExt cx="1071545" cy="13413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49E1DB8D-41CE-352A-AC4F-36FFD4FFC902}"/>
                    </a:ext>
                  </a:extLst>
                </p:cNvPr>
                <p:cNvSpPr/>
                <p:nvPr/>
              </p:nvSpPr>
              <p:spPr>
                <a:xfrm>
                  <a:off x="3066852" y="3176035"/>
                  <a:ext cx="729110" cy="5847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49E1DB8D-41CE-352A-AC4F-36FFD4FFC9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6852" y="3176035"/>
                  <a:ext cx="729110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" name="Picture 16" descr="A close-up of a hard drive">
              <a:extLst>
                <a:ext uri="{FF2B5EF4-FFF2-40B4-BE49-F238E27FC236}">
                  <a16:creationId xmlns:a16="http://schemas.microsoft.com/office/drawing/2014/main" id="{9C55E8B1-D7DA-6134-6D1B-A8C61247D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9803" y="2419496"/>
              <a:ext cx="1071545" cy="80365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B73105-6746-42C3-89B0-8B33DB0DF82A}"/>
              </a:ext>
            </a:extLst>
          </p:cNvPr>
          <p:cNvGrpSpPr/>
          <p:nvPr/>
        </p:nvGrpSpPr>
        <p:grpSpPr>
          <a:xfrm>
            <a:off x="5038060" y="2181168"/>
            <a:ext cx="1559091" cy="1679158"/>
            <a:chOff x="4715822" y="2100646"/>
            <a:chExt cx="1559091" cy="16791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C8F4FAA-436C-29D0-A975-4EEEF8B5ED0A}"/>
                    </a:ext>
                  </a:extLst>
                </p:cNvPr>
                <p:cNvSpPr/>
                <p:nvPr/>
              </p:nvSpPr>
              <p:spPr>
                <a:xfrm>
                  <a:off x="5158279" y="3195029"/>
                  <a:ext cx="729110" cy="5847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C8F4FAA-436C-29D0-A975-4EEEF8B5ED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279" y="3195029"/>
                  <a:ext cx="729110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Picture 19" descr="A picture containing design&#10;&#10;Description automatically generated with medium confidence">
              <a:extLst>
                <a:ext uri="{FF2B5EF4-FFF2-40B4-BE49-F238E27FC236}">
                  <a16:creationId xmlns:a16="http://schemas.microsoft.com/office/drawing/2014/main" id="{09D99B3E-3D62-E02B-B6EB-24ECF4324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822" y="2100646"/>
              <a:ext cx="1559091" cy="1336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094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2E3C-F5F5-41A9-A275-0E713EA5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Random Variables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 discrete random variable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Ber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Counts number of successes in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independent trials, each with probability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 of success.                                                     </a:t>
                </a:r>
                <a:endParaRPr lang="en-US" sz="28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a </a:t>
                </a:r>
                <a:r>
                  <a:rPr lang="en-US" sz="2800" dirty="0">
                    <a:solidFill>
                      <a:srgbClr val="C00000"/>
                    </a:solidFill>
                  </a:rPr>
                  <a:t>Binomial random variable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/>
                  <a:t>Notation: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/>
                  <a:t>PMF: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/>
                  <a:t>Expectation: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sz="2800" b="0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b="1" dirty="0"/>
                  <a:t>Variance: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2" t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8E3548-F91E-2FE9-63A7-EC1CEFFFAC10}"/>
                  </a:ext>
                </a:extLst>
              </p:cNvPr>
              <p:cNvSpPr txBox="1"/>
              <p:nvPr/>
            </p:nvSpPr>
            <p:spPr>
              <a:xfrm>
                <a:off x="7044850" y="3074594"/>
                <a:ext cx="4721629" cy="3477875"/>
              </a:xfrm>
              <a:prstGeom prst="rect">
                <a:avLst/>
              </a:prstGeom>
              <a:noFill/>
              <a:ln>
                <a:solidFill>
                  <a:srgbClr val="036A18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Examples</a:t>
                </a:r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# of heads in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</m:oMath>
                </a14:m>
                <a:r>
                  <a:rPr lang="en-US" sz="20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indep coin flips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# of 1s in a randomly generated n bit string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# of servers that fail in a cluster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computers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# of bit errors in file written to disk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# of elements in a bucket of a large hash table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# of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different stocks that “pay off”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8E3548-F91E-2FE9-63A7-EC1CEFFFA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850" y="3074594"/>
                <a:ext cx="4721629" cy="3477875"/>
              </a:xfrm>
              <a:prstGeom prst="rect">
                <a:avLst/>
              </a:prstGeom>
              <a:blipFill>
                <a:blip r:embed="rId3"/>
                <a:stretch>
                  <a:fillRect l="-1340" t="-725" r="-804" b="-1812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5900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Who Fails First?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/>
              <p:nvPr/>
            </p:nvSpPr>
            <p:spPr>
              <a:xfrm>
                <a:off x="520096" y="890062"/>
                <a:ext cx="96121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You have a disk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day, and a CPU which independently has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96" y="890062"/>
                <a:ext cx="9612149" cy="830997"/>
              </a:xfrm>
              <a:prstGeom prst="rect">
                <a:avLst/>
              </a:prstGeom>
              <a:blipFill>
                <a:blip r:embed="rId2"/>
                <a:stretch>
                  <a:fillRect l="-95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795AA2D-0F5D-4718-8A44-258E6F68D673}"/>
                  </a:ext>
                </a:extLst>
              </p:cNvPr>
              <p:cNvSpPr/>
              <p:nvPr/>
            </p:nvSpPr>
            <p:spPr>
              <a:xfrm>
                <a:off x="1480126" y="2017736"/>
                <a:ext cx="7130474" cy="8768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sz="2400" dirty="0"/>
                      <m:t>disk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fails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before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CPU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fails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(1 −</m:t>
                        </m:r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)(1−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795AA2D-0F5D-4718-8A44-258E6F68D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126" y="2017736"/>
                <a:ext cx="7130474" cy="876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0E03AB8-0606-4F44-8A68-6F08A2D36E5B}"/>
              </a:ext>
            </a:extLst>
          </p:cNvPr>
          <p:cNvSpPr/>
          <p:nvPr/>
        </p:nvSpPr>
        <p:spPr>
          <a:xfrm>
            <a:off x="520096" y="3369695"/>
            <a:ext cx="115903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Intuition:  </a:t>
            </a:r>
            <a:r>
              <a:rPr lang="en-US" sz="2400" dirty="0"/>
              <a:t>Think about flipping 2 coins each day.  </a:t>
            </a:r>
          </a:p>
          <a:p>
            <a:r>
              <a:rPr lang="en-US" sz="2400" dirty="0"/>
              <a:t>There may be many days where both coins are heads. </a:t>
            </a:r>
          </a:p>
          <a:p>
            <a:r>
              <a:rPr lang="en-US" sz="2400" dirty="0"/>
              <a:t>We only care about the </a:t>
            </a:r>
            <a:r>
              <a:rPr lang="en-US" sz="2400" i="1" dirty="0"/>
              <a:t>first day where the coins are not both heads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Given that both coins are not heads, what’s the probability that coin 1 is H and coin 2 is 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921FD1-E239-9A29-0677-832D9B2645D8}"/>
                  </a:ext>
                </a:extLst>
              </p:cNvPr>
              <p:cNvSpPr txBox="1"/>
              <p:nvPr/>
            </p:nvSpPr>
            <p:spPr>
              <a:xfrm>
                <a:off x="-346509" y="5737105"/>
                <a:ext cx="61789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sz="2400" b="0" i="0" dirty="0" smtClean="0"/>
                      <m:t>coin</m:t>
                    </m:r>
                    <m:r>
                      <m:rPr>
                        <m:nor/>
                      </m:rPr>
                      <a:rPr lang="en-US" sz="2400" b="0" i="0" dirty="0" smtClean="0"/>
                      <m:t> 1 </m:t>
                    </m:r>
                    <m:r>
                      <m:rPr>
                        <m:nor/>
                      </m:rPr>
                      <a:rPr lang="en-US" sz="2400" b="0" i="0" dirty="0" smtClean="0"/>
                      <m:t>is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H</m:t>
                    </m:r>
                    <m:r>
                      <m:rPr>
                        <m:nor/>
                      </m:rPr>
                      <a:rPr lang="en-US" sz="2400" b="0" i="0" dirty="0" smtClean="0"/>
                      <m:t> &amp; </m:t>
                    </m:r>
                    <m:r>
                      <m:rPr>
                        <m:nor/>
                      </m:rPr>
                      <a:rPr lang="en-US" sz="2400" b="0" i="0" dirty="0" smtClean="0"/>
                      <m:t>coin</m:t>
                    </m:r>
                    <m:r>
                      <m:rPr>
                        <m:nor/>
                      </m:rPr>
                      <a:rPr lang="en-US" sz="2400" b="0" i="0" dirty="0" smtClean="0"/>
                      <m:t> 2 </m:t>
                    </m:r>
                    <m:r>
                      <m:rPr>
                        <m:nor/>
                      </m:rPr>
                      <a:rPr lang="en-US" sz="2400" b="0" i="0" dirty="0" smtClean="0"/>
                      <m:t>is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</m:t>
                    </m:r>
                    <m:r>
                      <m:rPr>
                        <m:nor/>
                      </m:rPr>
                      <a:rPr lang="en-US" sz="2400" b="0" i="0" dirty="0" smtClean="0"/>
                      <m:t> | </m:t>
                    </m:r>
                    <m:r>
                      <m:rPr>
                        <m:nor/>
                      </m:rPr>
                      <a:rPr lang="en-US" sz="2400" b="0" i="0" dirty="0" smtClean="0"/>
                      <m:t>not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both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tails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921FD1-E239-9A29-0677-832D9B264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6509" y="5737105"/>
                <a:ext cx="6178900" cy="461665"/>
              </a:xfrm>
              <a:prstGeom prst="rect">
                <a:avLst/>
              </a:prstGeom>
              <a:blipFill>
                <a:blip r:embed="rId4"/>
                <a:stretch>
                  <a:fillRect t="-5263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78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5FF82-0C9A-BDEE-5959-705BBD4B7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542EE3-3D98-1853-B17D-ACAAACA20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Who Fails First?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60FA180-BBE2-FC34-E116-C375E7D29562}"/>
                  </a:ext>
                </a:extLst>
              </p:cNvPr>
              <p:cNvSpPr/>
              <p:nvPr/>
            </p:nvSpPr>
            <p:spPr>
              <a:xfrm>
                <a:off x="520096" y="890062"/>
                <a:ext cx="96121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You have a disk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day, and a CPU which independently has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96" y="890062"/>
                <a:ext cx="9612149" cy="830997"/>
              </a:xfrm>
              <a:prstGeom prst="rect">
                <a:avLst/>
              </a:prstGeom>
              <a:blipFill>
                <a:blip r:embed="rId2"/>
                <a:stretch>
                  <a:fillRect l="-95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061C1E0-BB9C-593B-5CBB-4493CF218B03}"/>
                  </a:ext>
                </a:extLst>
              </p:cNvPr>
              <p:cNvSpPr/>
              <p:nvPr/>
            </p:nvSpPr>
            <p:spPr>
              <a:xfrm>
                <a:off x="1480126" y="2017736"/>
                <a:ext cx="7130474" cy="8768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sz="2400" dirty="0"/>
                      <m:t>disk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fails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before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CPU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fails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(1 −</m:t>
                        </m:r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)(1−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795AA2D-0F5D-4718-8A44-258E6F68D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126" y="2017736"/>
                <a:ext cx="7130474" cy="876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FA8DDF1-42FC-F955-FF76-C067846ACC7B}"/>
              </a:ext>
            </a:extLst>
          </p:cNvPr>
          <p:cNvSpPr/>
          <p:nvPr/>
        </p:nvSpPr>
        <p:spPr>
          <a:xfrm>
            <a:off x="520096" y="3369695"/>
            <a:ext cx="115903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Intuition:  </a:t>
            </a:r>
            <a:r>
              <a:rPr lang="en-US" sz="2400" dirty="0"/>
              <a:t>Think about flipping 2 coins each day.  </a:t>
            </a:r>
          </a:p>
          <a:p>
            <a:r>
              <a:rPr lang="en-US" sz="2400" dirty="0"/>
              <a:t>There may be many days where both coins are heads. </a:t>
            </a:r>
          </a:p>
          <a:p>
            <a:r>
              <a:rPr lang="en-US" sz="2400" dirty="0"/>
              <a:t>We only care about the </a:t>
            </a:r>
            <a:r>
              <a:rPr lang="en-US" sz="2400" i="1" dirty="0"/>
              <a:t>first day where the coins are not both heads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Given that both coins are not heads, what’s the probability that coin 1 is H and coin 2 is T?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E83E5-465E-A5C2-47CE-AD6004B1B2C2}"/>
              </a:ext>
            </a:extLst>
          </p:cNvPr>
          <p:cNvSpPr/>
          <p:nvPr/>
        </p:nvSpPr>
        <p:spPr>
          <a:xfrm>
            <a:off x="204951" y="5613035"/>
            <a:ext cx="1178209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86D5F8B-ADAE-4EFB-47B1-C92CD03081CE}"/>
                  </a:ext>
                </a:extLst>
              </p:cNvPr>
              <p:cNvSpPr/>
              <p:nvPr/>
            </p:nvSpPr>
            <p:spPr>
              <a:xfrm>
                <a:off x="8654667" y="5710978"/>
                <a:ext cx="3619225" cy="6806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(1 −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1−(1−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)(1−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69D77A0-1169-9826-A728-AA21E40B64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667" y="5710978"/>
                <a:ext cx="3619225" cy="68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1C3163-4D1E-5F2B-5E1A-83486CB5FCF2}"/>
                  </a:ext>
                </a:extLst>
              </p:cNvPr>
              <p:cNvSpPr txBox="1"/>
              <p:nvPr/>
            </p:nvSpPr>
            <p:spPr>
              <a:xfrm>
                <a:off x="-173516" y="5665388"/>
                <a:ext cx="9747173" cy="726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sz="2400" b="0" i="0" dirty="0" smtClean="0"/>
                      <m:t>coin</m:t>
                    </m:r>
                    <m:r>
                      <m:rPr>
                        <m:nor/>
                      </m:rPr>
                      <a:rPr lang="en-US" sz="2400" b="0" i="0" dirty="0" smtClean="0"/>
                      <m:t> 1 </m:t>
                    </m:r>
                    <m:r>
                      <m:rPr>
                        <m:nor/>
                      </m:rPr>
                      <a:rPr lang="en-US" sz="2400" b="0" i="0" dirty="0" smtClean="0"/>
                      <m:t>is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H</m:t>
                    </m:r>
                    <m:r>
                      <m:rPr>
                        <m:nor/>
                      </m:rPr>
                      <a:rPr lang="en-US" sz="2400" b="0" i="0" dirty="0" smtClean="0"/>
                      <m:t> &amp; </m:t>
                    </m:r>
                    <m:r>
                      <m:rPr>
                        <m:nor/>
                      </m:rPr>
                      <a:rPr lang="en-US" sz="2400" b="0" i="0" dirty="0" smtClean="0"/>
                      <m:t>coin</m:t>
                    </m:r>
                    <m:r>
                      <m:rPr>
                        <m:nor/>
                      </m:rPr>
                      <a:rPr lang="en-US" sz="2400" b="0" i="0" dirty="0" smtClean="0"/>
                      <m:t> 2 </m:t>
                    </m:r>
                    <m:r>
                      <m:rPr>
                        <m:nor/>
                      </m:rPr>
                      <a:rPr lang="en-US" sz="2400" b="0" i="0" dirty="0" smtClean="0"/>
                      <m:t>is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</m:t>
                    </m:r>
                    <m:r>
                      <m:rPr>
                        <m:nor/>
                      </m:rPr>
                      <a:rPr lang="en-US" sz="2400" b="0" i="0" dirty="0" smtClean="0"/>
                      <m:t> | </m:t>
                    </m:r>
                    <m:r>
                      <m:rPr>
                        <m:nor/>
                      </m:rPr>
                      <a:rPr lang="en-US" sz="2400" b="0" i="0" dirty="0" smtClean="0"/>
                      <m:t>not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both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tails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m:rPr>
                            <m:lit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sz="2400" dirty="0"/>
                          <m:t>coin</m:t>
                        </m:r>
                        <m:r>
                          <m:rPr>
                            <m:nor/>
                          </m:rPr>
                          <a:rPr lang="en-US" sz="2400" dirty="0"/>
                          <m:t> 1 </m:t>
                        </m:r>
                        <m:r>
                          <m:rPr>
                            <m:nor/>
                          </m:rPr>
                          <a:rPr lang="en-US" sz="2400" dirty="0"/>
                          <m:t>is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H</m:t>
                        </m:r>
                        <m:r>
                          <m:rPr>
                            <m:nor/>
                          </m:rPr>
                          <a:rPr lang="en-US" sz="2400" dirty="0"/>
                          <m:t> &amp; </m:t>
                        </m:r>
                        <m:r>
                          <m:rPr>
                            <m:nor/>
                          </m:rPr>
                          <a:rPr lang="en-US" sz="2400" dirty="0"/>
                          <m:t>coin</m:t>
                        </m:r>
                        <m:r>
                          <m:rPr>
                            <m:nor/>
                          </m:rPr>
                          <a:rPr lang="en-US" sz="2400" dirty="0"/>
                          <m:t> 2 </m:t>
                        </m:r>
                        <m:r>
                          <m:rPr>
                            <m:nor/>
                          </m:rPr>
                          <a:rPr lang="en-US" sz="2400" dirty="0"/>
                          <m:t>is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T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}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m:rPr>
                            <m:lit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not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both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tails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}</m:t>
                        </m:r>
                      </m:den>
                    </m:f>
                  </m:oMath>
                </a14:m>
                <a:r>
                  <a:rPr lang="en-US" sz="2400" dirty="0"/>
                  <a:t>  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921FD1-E239-9A29-0677-832D9B264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3516" y="5665388"/>
                <a:ext cx="9747173" cy="7262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895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2E3C-F5F5-41A9-A275-0E713EA5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Random Variables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 discrete random variable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that models the number of independent trials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Ber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800" dirty="0"/>
                  <a:t> up until and including the </a:t>
                </a:r>
                <a:r>
                  <a:rPr lang="en-US" sz="2800"/>
                  <a:t>first success.</a:t>
                </a:r>
                <a:endParaRPr lang="en-US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called a </a:t>
                </a:r>
                <a:r>
                  <a:rPr lang="en-US" sz="2800" dirty="0">
                    <a:solidFill>
                      <a:srgbClr val="C00000"/>
                    </a:solidFill>
                  </a:rPr>
                  <a:t>Geometric random variable </a:t>
                </a:r>
                <a:r>
                  <a:rPr lang="en-US" sz="2800" dirty="0"/>
                  <a:t>with parameter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 </a:t>
                </a:r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/>
                  <a:t>Notation: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/>
                  <a:t>PMF: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/>
                  <a:t>Expectation: </a:t>
                </a:r>
                <a:r>
                  <a:rPr lang="en-US" sz="2800" b="0" i="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𝔼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/>
                  <a:t>Variance: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2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9A94CDD-945E-4807-B25E-142B4FC3835F}"/>
              </a:ext>
            </a:extLst>
          </p:cNvPr>
          <p:cNvSpPr txBox="1"/>
          <p:nvPr/>
        </p:nvSpPr>
        <p:spPr>
          <a:xfrm>
            <a:off x="6445134" y="3305156"/>
            <a:ext cx="4931427" cy="3416320"/>
          </a:xfrm>
          <a:prstGeom prst="rect">
            <a:avLst/>
          </a:prstGeom>
          <a:noFill/>
          <a:ln>
            <a:solidFill>
              <a:srgbClr val="036A18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36A18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Examples</a:t>
            </a: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 # of coin flips until first head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# of random guesses on MC questions until you get one right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# of random guesses at a password until you hit 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# hash trials until a miner successfully mines a Bitcoin</a:t>
            </a:r>
          </a:p>
        </p:txBody>
      </p:sp>
    </p:spTree>
    <p:extLst>
      <p:ext uri="{BB962C8B-B14F-4D97-AF65-F5344CB8AC3E}">
        <p14:creationId xmlns:p14="http://schemas.microsoft.com/office/powerpoint/2010/main" val="3701319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Poisson Random Variables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69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61543-6B10-44C2-B39D-8FC95E724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Poisson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5AFFD6-28BA-41FC-B72B-3A925F4E9E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8"/>
                <a:ext cx="11204448" cy="49496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Model: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# events that occur in an hour</a:t>
                </a:r>
              </a:p>
              <a:p>
                <a:pPr lvl="1"/>
                <a:r>
                  <a:rPr lang="en-US" dirty="0"/>
                  <a:t>Events occur at a fixed rate (</a:t>
                </a:r>
                <a:r>
                  <a:rPr lang="en-US" dirty="0">
                    <a:solidFill>
                      <a:srgbClr val="C00000"/>
                    </a:solidFill>
                  </a:rPr>
                  <a:t>3</a:t>
                </a:r>
                <a:r>
                  <a:rPr lang="en-US" dirty="0"/>
                  <a:t> per hour), but at random times.</a:t>
                </a:r>
              </a:p>
              <a:p>
                <a:pPr lvl="1"/>
                <a:r>
                  <a:rPr lang="en-US" dirty="0"/>
                  <a:t>The expected number of events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hours,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/>
                  <a:t>Occurrence of events on disjoint time intervals is independent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2"/>
                    </a:solidFill>
                  </a:rPr>
                  <a:t>Example – Modelling car arrivals at an intersection</a:t>
                </a:r>
              </a:p>
              <a:p>
                <a:pPr marL="0" indent="0">
                  <a:buNone/>
                </a:pPr>
                <a:endParaRPr lang="en-US" sz="1400" b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# of cars passing through a light in 1 hour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5AFFD6-28BA-41FC-B72B-3A925F4E9E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8"/>
                <a:ext cx="11204448" cy="4949685"/>
              </a:xfrm>
              <a:blipFill>
                <a:blip r:embed="rId2"/>
                <a:stretch>
                  <a:fillRect l="-1359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928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9388-DB8F-9845-9577-7FB102E9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9"/>
            <a:ext cx="11331921" cy="8783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How to model?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E43EA5-69D5-1841-B50C-52E4CAA3C9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1514" y="997821"/>
                <a:ext cx="11310006" cy="904863"/>
              </a:xfr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= # cars passing through an intersection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hour.       Constant rate of arrival. </a:t>
                </a:r>
              </a:p>
              <a:p>
                <a:pPr marL="0" indent="0">
                  <a:buNone/>
                </a:pPr>
                <a:r>
                  <a:rPr lang="en-US" sz="2400" dirty="0"/>
                  <a:t>Disjoint time intervals are independent.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E43EA5-69D5-1841-B50C-52E4CAA3C9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514" y="997821"/>
                <a:ext cx="11310006" cy="904863"/>
              </a:xfrm>
              <a:blipFill>
                <a:blip r:embed="rId3"/>
                <a:stretch>
                  <a:fillRect l="-785" t="-4167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F403FD-C396-F745-9D92-C5AC219881B2}"/>
                  </a:ext>
                </a:extLst>
              </p:cNvPr>
              <p:cNvSpPr txBox="1"/>
              <p:nvPr/>
            </p:nvSpPr>
            <p:spPr>
              <a:xfrm>
                <a:off x="6636726" y="1416527"/>
                <a:ext cx="88133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Know: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𝔼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]=3</m:t>
                    </m:r>
                  </m:oMath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F403FD-C396-F745-9D92-C5AC21988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726" y="1416527"/>
                <a:ext cx="8813369" cy="461665"/>
              </a:xfrm>
              <a:prstGeom prst="rect">
                <a:avLst/>
              </a:prstGeom>
              <a:blipFill>
                <a:blip r:embed="rId4"/>
                <a:stretch>
                  <a:fillRect l="-100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AC969C3-2FDE-E3C3-4672-CFB423D0CFC9}"/>
              </a:ext>
            </a:extLst>
          </p:cNvPr>
          <p:cNvGrpSpPr/>
          <p:nvPr/>
        </p:nvGrpSpPr>
        <p:grpSpPr>
          <a:xfrm>
            <a:off x="845510" y="2036890"/>
            <a:ext cx="10959630" cy="1660382"/>
            <a:chOff x="845510" y="2036890"/>
            <a:chExt cx="10959630" cy="1660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095A391-7A4F-7844-96DA-188377891A6F}"/>
                    </a:ext>
                  </a:extLst>
                </p:cNvPr>
                <p:cNvSpPr/>
                <p:nvPr/>
              </p:nvSpPr>
              <p:spPr>
                <a:xfrm>
                  <a:off x="5851973" y="2036890"/>
                  <a:ext cx="103425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400" dirty="0">
                      <a:latin typeface="Candara" panose="020E0502030303020204" pitchFamily="34" charset="0"/>
                    </a:rPr>
                    <a:t> </a:t>
                  </a:r>
                  <a:r>
                    <a:rPr lang="en-US" sz="2400" dirty="0">
                      <a:solidFill>
                        <a:srgbClr val="C00000"/>
                      </a:solidFill>
                      <a:latin typeface="Candara" panose="020E0502030303020204" pitchFamily="34" charset="0"/>
                    </a:rPr>
                    <a:t>hour</a:t>
                  </a: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095A391-7A4F-7844-96DA-188377891A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973" y="2036890"/>
                  <a:ext cx="1034257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205" t="-8108" r="-8434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D055B49-B181-6E43-BB03-2F78218B5940}"/>
                </a:ext>
              </a:extLst>
            </p:cNvPr>
            <p:cNvGrpSpPr/>
            <p:nvPr/>
          </p:nvGrpSpPr>
          <p:grpSpPr>
            <a:xfrm>
              <a:off x="1098350" y="3206853"/>
              <a:ext cx="10583458" cy="490419"/>
              <a:chOff x="1087685" y="4014022"/>
              <a:chExt cx="10583458" cy="490419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A2BC3C-20C2-B147-B17D-D0FB44A533BA}"/>
                  </a:ext>
                </a:extLst>
              </p:cNvPr>
              <p:cNvSpPr txBox="1"/>
              <p:nvPr/>
            </p:nvSpPr>
            <p:spPr>
              <a:xfrm>
                <a:off x="1985989" y="4019301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381150D-38DA-DB49-9AAE-56A0A21BF365}"/>
                  </a:ext>
                </a:extLst>
              </p:cNvPr>
              <p:cNvSpPr txBox="1"/>
              <p:nvPr/>
            </p:nvSpPr>
            <p:spPr>
              <a:xfrm>
                <a:off x="1087685" y="4042776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BF436DB-91AE-9C45-B3CE-657617AE02C3}"/>
                  </a:ext>
                </a:extLst>
              </p:cNvPr>
              <p:cNvSpPr txBox="1"/>
              <p:nvPr/>
            </p:nvSpPr>
            <p:spPr>
              <a:xfrm>
                <a:off x="2940639" y="401930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C1F409A-48D6-D94C-A618-4C5E316965A5}"/>
                  </a:ext>
                </a:extLst>
              </p:cNvPr>
              <p:cNvSpPr txBox="1"/>
              <p:nvPr/>
            </p:nvSpPr>
            <p:spPr>
              <a:xfrm>
                <a:off x="3819926" y="401930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43E7285-419A-9F4F-9F5C-E82753DC537C}"/>
                  </a:ext>
                </a:extLst>
              </p:cNvPr>
              <p:cNvSpPr txBox="1"/>
              <p:nvPr/>
            </p:nvSpPr>
            <p:spPr>
              <a:xfrm>
                <a:off x="5652394" y="4019816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EBA4BDA-2FD3-A44C-A8D3-869765C6DD95}"/>
                  </a:ext>
                </a:extLst>
              </p:cNvPr>
              <p:cNvSpPr txBox="1"/>
              <p:nvPr/>
            </p:nvSpPr>
            <p:spPr>
              <a:xfrm>
                <a:off x="4773107" y="4028517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C712180-9FCF-7643-A0D9-3A99DD416D84}"/>
                  </a:ext>
                </a:extLst>
              </p:cNvPr>
              <p:cNvSpPr txBox="1"/>
              <p:nvPr/>
            </p:nvSpPr>
            <p:spPr>
              <a:xfrm>
                <a:off x="6626061" y="4028517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A0D021D-C2C5-9645-9F5B-7C5C06C66B22}"/>
                  </a:ext>
                </a:extLst>
              </p:cNvPr>
              <p:cNvSpPr txBox="1"/>
              <p:nvPr/>
            </p:nvSpPr>
            <p:spPr>
              <a:xfrm>
                <a:off x="7505348" y="4027333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79D6F52-C516-D344-AB80-BCA69661EA2F}"/>
                  </a:ext>
                </a:extLst>
              </p:cNvPr>
              <p:cNvSpPr txBox="1"/>
              <p:nvPr/>
            </p:nvSpPr>
            <p:spPr>
              <a:xfrm>
                <a:off x="8458529" y="402328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B1E5B29-B5FC-3544-93AC-614972A3D741}"/>
                  </a:ext>
                </a:extLst>
              </p:cNvPr>
              <p:cNvSpPr txBox="1"/>
              <p:nvPr/>
            </p:nvSpPr>
            <p:spPr>
              <a:xfrm>
                <a:off x="9382218" y="4014022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F675235-2EF9-5F45-A675-D98E139041E5}"/>
                  </a:ext>
                </a:extLst>
              </p:cNvPr>
              <p:cNvSpPr txBox="1"/>
              <p:nvPr/>
            </p:nvSpPr>
            <p:spPr>
              <a:xfrm>
                <a:off x="10265878" y="401539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EE7FC6-801D-564A-98AB-1FBFDD09BE48}"/>
                  </a:ext>
                </a:extLst>
              </p:cNvPr>
              <p:cNvSpPr txBox="1"/>
              <p:nvPr/>
            </p:nvSpPr>
            <p:spPr>
              <a:xfrm>
                <a:off x="11214686" y="4023279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3EAAC43-7502-C54C-94B5-8A30DEA39F59}"/>
                </a:ext>
              </a:extLst>
            </p:cNvPr>
            <p:cNvCxnSpPr/>
            <p:nvPr/>
          </p:nvCxnSpPr>
          <p:spPr>
            <a:xfrm>
              <a:off x="845511" y="2962412"/>
              <a:ext cx="0" cy="5579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C1BAA12-2888-934F-99AA-5E8DBAEAFC22}"/>
                </a:ext>
              </a:extLst>
            </p:cNvPr>
            <p:cNvCxnSpPr>
              <a:cxnSpLocks/>
            </p:cNvCxnSpPr>
            <p:nvPr/>
          </p:nvCxnSpPr>
          <p:spPr>
            <a:xfrm>
              <a:off x="845511" y="3241382"/>
              <a:ext cx="1095962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57822C0-AE9C-7B4A-9DED-DE96DB6A2F9B}"/>
                </a:ext>
              </a:extLst>
            </p:cNvPr>
            <p:cNvCxnSpPr/>
            <p:nvPr/>
          </p:nvCxnSpPr>
          <p:spPr>
            <a:xfrm>
              <a:off x="17622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52F3A11-5643-0B4F-AD5B-7BC9579C8E98}"/>
                </a:ext>
              </a:extLst>
            </p:cNvPr>
            <p:cNvCxnSpPr/>
            <p:nvPr/>
          </p:nvCxnSpPr>
          <p:spPr>
            <a:xfrm>
              <a:off x="26743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092134B-F278-8E40-B7C2-8951E4A9D31D}"/>
                </a:ext>
              </a:extLst>
            </p:cNvPr>
            <p:cNvCxnSpPr/>
            <p:nvPr/>
          </p:nvCxnSpPr>
          <p:spPr>
            <a:xfrm>
              <a:off x="35910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C074288-7C07-3047-8E5E-8F095CE11AAD}"/>
                </a:ext>
              </a:extLst>
            </p:cNvPr>
            <p:cNvCxnSpPr/>
            <p:nvPr/>
          </p:nvCxnSpPr>
          <p:spPr>
            <a:xfrm>
              <a:off x="45031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7505532-137A-E641-9C12-8927883A1CA8}"/>
                </a:ext>
              </a:extLst>
            </p:cNvPr>
            <p:cNvCxnSpPr/>
            <p:nvPr/>
          </p:nvCxnSpPr>
          <p:spPr>
            <a:xfrm>
              <a:off x="54198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C0A147-6178-6242-A675-288E76A87198}"/>
                </a:ext>
              </a:extLst>
            </p:cNvPr>
            <p:cNvCxnSpPr/>
            <p:nvPr/>
          </p:nvCxnSpPr>
          <p:spPr>
            <a:xfrm>
              <a:off x="63319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0F830E6-75BF-0E4E-ADA4-14970B965908}"/>
                </a:ext>
              </a:extLst>
            </p:cNvPr>
            <p:cNvCxnSpPr/>
            <p:nvPr/>
          </p:nvCxnSpPr>
          <p:spPr>
            <a:xfrm>
              <a:off x="72486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E5904DD-C38E-164C-8CCE-D4D681FCB614}"/>
                </a:ext>
              </a:extLst>
            </p:cNvPr>
            <p:cNvCxnSpPr/>
            <p:nvPr/>
          </p:nvCxnSpPr>
          <p:spPr>
            <a:xfrm>
              <a:off x="81607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787AC1C-DE6F-E043-825E-611841944CDE}"/>
                </a:ext>
              </a:extLst>
            </p:cNvPr>
            <p:cNvCxnSpPr/>
            <p:nvPr/>
          </p:nvCxnSpPr>
          <p:spPr>
            <a:xfrm>
              <a:off x="90774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98E5D0C-BD8E-3940-8734-DF710B8B3637}"/>
                </a:ext>
              </a:extLst>
            </p:cNvPr>
            <p:cNvCxnSpPr/>
            <p:nvPr/>
          </p:nvCxnSpPr>
          <p:spPr>
            <a:xfrm>
              <a:off x="99895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288C4DC-30B0-CA4B-B226-3E661CB6D364}"/>
                </a:ext>
              </a:extLst>
            </p:cNvPr>
            <p:cNvCxnSpPr/>
            <p:nvPr/>
          </p:nvCxnSpPr>
          <p:spPr>
            <a:xfrm>
              <a:off x="109062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CA21360-01F9-B246-825A-2836082BD37C}"/>
                </a:ext>
              </a:extLst>
            </p:cNvPr>
            <p:cNvCxnSpPr/>
            <p:nvPr/>
          </p:nvCxnSpPr>
          <p:spPr>
            <a:xfrm>
              <a:off x="11805140" y="2962412"/>
              <a:ext cx="0" cy="5579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ight Brace 37">
              <a:extLst>
                <a:ext uri="{FF2B5EF4-FFF2-40B4-BE49-F238E27FC236}">
                  <a16:creationId xmlns:a16="http://schemas.microsoft.com/office/drawing/2014/main" id="{098E396A-8BF6-5B46-B489-E1C874FD7C43}"/>
                </a:ext>
              </a:extLst>
            </p:cNvPr>
            <p:cNvSpPr/>
            <p:nvPr/>
          </p:nvSpPr>
          <p:spPr>
            <a:xfrm rot="16200000">
              <a:off x="6120405" y="-2861808"/>
              <a:ext cx="409839" cy="10959629"/>
            </a:xfrm>
            <a:prstGeom prst="rightBrace">
              <a:avLst/>
            </a:prstGeom>
            <a:ln w="952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Objects clip art">
              <a:extLst>
                <a:ext uri="{FF2B5EF4-FFF2-40B4-BE49-F238E27FC236}">
                  <a16:creationId xmlns:a16="http://schemas.microsoft.com/office/drawing/2014/main" id="{1468F179-0B7C-8540-B6E2-D396017E9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1902415" y="2865229"/>
              <a:ext cx="644936" cy="333849"/>
            </a:xfrm>
            <a:prstGeom prst="rect">
              <a:avLst/>
            </a:prstGeom>
          </p:spPr>
        </p:pic>
        <p:pic>
          <p:nvPicPr>
            <p:cNvPr id="51" name="Picture 50" descr="Objects clip art">
              <a:extLst>
                <a:ext uri="{FF2B5EF4-FFF2-40B4-BE49-F238E27FC236}">
                  <a16:creationId xmlns:a16="http://schemas.microsoft.com/office/drawing/2014/main" id="{E863DDCD-1E49-4541-8886-7CEDEB1C9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529505" y="2842868"/>
              <a:ext cx="644936" cy="333849"/>
            </a:xfrm>
            <a:prstGeom prst="rect">
              <a:avLst/>
            </a:prstGeom>
          </p:spPr>
        </p:pic>
        <p:pic>
          <p:nvPicPr>
            <p:cNvPr id="52" name="Picture 51" descr="Objects clip art">
              <a:extLst>
                <a:ext uri="{FF2B5EF4-FFF2-40B4-BE49-F238E27FC236}">
                  <a16:creationId xmlns:a16="http://schemas.microsoft.com/office/drawing/2014/main" id="{A1EEC8C4-5EDD-4E47-87F7-86820C51F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3715960" y="2848089"/>
              <a:ext cx="644936" cy="333849"/>
            </a:xfrm>
            <a:prstGeom prst="rect">
              <a:avLst/>
            </a:prstGeom>
          </p:spPr>
        </p:pic>
        <p:pic>
          <p:nvPicPr>
            <p:cNvPr id="53" name="Picture 52" descr="Objects clip art">
              <a:extLst>
                <a:ext uri="{FF2B5EF4-FFF2-40B4-BE49-F238E27FC236}">
                  <a16:creationId xmlns:a16="http://schemas.microsoft.com/office/drawing/2014/main" id="{6381F3D4-D011-A84D-9DC6-063E4403B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204404" y="2838097"/>
              <a:ext cx="644936" cy="333849"/>
            </a:xfrm>
            <a:prstGeom prst="rect">
              <a:avLst/>
            </a:prstGeom>
          </p:spPr>
        </p:pic>
        <p:pic>
          <p:nvPicPr>
            <p:cNvPr id="54" name="Picture 53" descr="Objects clip art">
              <a:extLst>
                <a:ext uri="{FF2B5EF4-FFF2-40B4-BE49-F238E27FC236}">
                  <a16:creationId xmlns:a16="http://schemas.microsoft.com/office/drawing/2014/main" id="{48828A4B-B3CF-764F-8799-4843AFBBC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10182304" y="2822926"/>
              <a:ext cx="644936" cy="333849"/>
            </a:xfrm>
            <a:prstGeom prst="rect">
              <a:avLst/>
            </a:prstGeom>
          </p:spPr>
        </p:pic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B7F865D-DB5F-F048-980B-EF379B4A80D3}"/>
                </a:ext>
              </a:extLst>
            </p:cNvPr>
            <p:cNvCxnSpPr/>
            <p:nvPr/>
          </p:nvCxnSpPr>
          <p:spPr>
            <a:xfrm flipV="1">
              <a:off x="2224883" y="3171946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47CDC45-28BB-E648-AE06-DB4D51DA50BE}"/>
                </a:ext>
              </a:extLst>
            </p:cNvPr>
            <p:cNvCxnSpPr/>
            <p:nvPr/>
          </p:nvCxnSpPr>
          <p:spPr>
            <a:xfrm flipV="1">
              <a:off x="4049245" y="3156775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470764-FB1C-564E-B6F2-5B4DDBE1BEC8}"/>
                </a:ext>
              </a:extLst>
            </p:cNvPr>
            <p:cNvCxnSpPr/>
            <p:nvPr/>
          </p:nvCxnSpPr>
          <p:spPr>
            <a:xfrm flipV="1">
              <a:off x="5891288" y="3171946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5D14BFF-3310-7F42-9859-B31DBB74581A}"/>
                </a:ext>
              </a:extLst>
            </p:cNvPr>
            <p:cNvCxnSpPr/>
            <p:nvPr/>
          </p:nvCxnSpPr>
          <p:spPr>
            <a:xfrm flipV="1">
              <a:off x="9554705" y="3171946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8190DAD-DBEB-1845-BC7E-24F336633992}"/>
                </a:ext>
              </a:extLst>
            </p:cNvPr>
            <p:cNvCxnSpPr/>
            <p:nvPr/>
          </p:nvCxnSpPr>
          <p:spPr>
            <a:xfrm flipV="1">
              <a:off x="10505780" y="3156775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7330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9388-DB8F-9845-9577-7FB102E9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9"/>
            <a:ext cx="11331921" cy="878301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– Model the process of </a:t>
            </a:r>
            <a:r>
              <a:rPr lang="en-US" dirty="0">
                <a:solidFill>
                  <a:srgbClr val="7030A0"/>
                </a:solidFill>
              </a:rPr>
              <a:t>cars passing through a light in 1 hour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E43EA5-69D5-1841-B50C-52E4CAA3C9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1514" y="997821"/>
                <a:ext cx="10972800" cy="523220"/>
              </a:xfrm>
            </p:spPr>
            <p:txBody>
              <a:bodyPr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= # cars passing through a light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hour.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E43EA5-69D5-1841-B50C-52E4CAA3C9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514" y="997821"/>
                <a:ext cx="10972800" cy="523220"/>
              </a:xfrm>
              <a:blipFill>
                <a:blip r:embed="rId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F403FD-C396-F745-9D92-C5AC219881B2}"/>
                  </a:ext>
                </a:extLst>
              </p:cNvPr>
              <p:cNvSpPr txBox="1"/>
              <p:nvPr/>
            </p:nvSpPr>
            <p:spPr>
              <a:xfrm>
                <a:off x="7889020" y="1006604"/>
                <a:ext cx="16971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]=3</m:t>
                      </m:r>
                    </m:oMath>
                  </m:oMathPara>
                </a14:m>
                <a:endParaRPr lang="en-US" sz="28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F403FD-C396-F745-9D92-C5AC21988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020" y="1006604"/>
                <a:ext cx="169716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 descr="one hour divided up into n intervals of length 1/n"/>
          <p:cNvGrpSpPr/>
          <p:nvPr/>
        </p:nvGrpSpPr>
        <p:grpSpPr>
          <a:xfrm>
            <a:off x="861057" y="3070578"/>
            <a:ext cx="11009396" cy="1059792"/>
            <a:chOff x="795744" y="2460559"/>
            <a:chExt cx="11009396" cy="105979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3EAAC43-7502-C54C-94B5-8A30DEA39F59}"/>
                </a:ext>
              </a:extLst>
            </p:cNvPr>
            <p:cNvCxnSpPr/>
            <p:nvPr/>
          </p:nvCxnSpPr>
          <p:spPr>
            <a:xfrm>
              <a:off x="845511" y="2962412"/>
              <a:ext cx="0" cy="5579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C1BAA12-2888-934F-99AA-5E8DBAEAFC22}"/>
                </a:ext>
              </a:extLst>
            </p:cNvPr>
            <p:cNvCxnSpPr>
              <a:cxnSpLocks/>
            </p:cNvCxnSpPr>
            <p:nvPr/>
          </p:nvCxnSpPr>
          <p:spPr>
            <a:xfrm>
              <a:off x="845511" y="3241382"/>
              <a:ext cx="1095962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57822C0-AE9C-7B4A-9DED-DE96DB6A2F9B}"/>
                </a:ext>
              </a:extLst>
            </p:cNvPr>
            <p:cNvCxnSpPr/>
            <p:nvPr/>
          </p:nvCxnSpPr>
          <p:spPr>
            <a:xfrm>
              <a:off x="17622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52F3A11-5643-0B4F-AD5B-7BC9579C8E98}"/>
                </a:ext>
              </a:extLst>
            </p:cNvPr>
            <p:cNvCxnSpPr/>
            <p:nvPr/>
          </p:nvCxnSpPr>
          <p:spPr>
            <a:xfrm>
              <a:off x="26743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092134B-F278-8E40-B7C2-8951E4A9D31D}"/>
                </a:ext>
              </a:extLst>
            </p:cNvPr>
            <p:cNvCxnSpPr/>
            <p:nvPr/>
          </p:nvCxnSpPr>
          <p:spPr>
            <a:xfrm>
              <a:off x="35910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C074288-7C07-3047-8E5E-8F095CE11AAD}"/>
                </a:ext>
              </a:extLst>
            </p:cNvPr>
            <p:cNvCxnSpPr/>
            <p:nvPr/>
          </p:nvCxnSpPr>
          <p:spPr>
            <a:xfrm>
              <a:off x="45031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7505532-137A-E641-9C12-8927883A1CA8}"/>
                </a:ext>
              </a:extLst>
            </p:cNvPr>
            <p:cNvCxnSpPr/>
            <p:nvPr/>
          </p:nvCxnSpPr>
          <p:spPr>
            <a:xfrm>
              <a:off x="54198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C0A147-6178-6242-A675-288E76A87198}"/>
                </a:ext>
              </a:extLst>
            </p:cNvPr>
            <p:cNvCxnSpPr/>
            <p:nvPr/>
          </p:nvCxnSpPr>
          <p:spPr>
            <a:xfrm>
              <a:off x="63319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0F830E6-75BF-0E4E-ADA4-14970B965908}"/>
                </a:ext>
              </a:extLst>
            </p:cNvPr>
            <p:cNvCxnSpPr/>
            <p:nvPr/>
          </p:nvCxnSpPr>
          <p:spPr>
            <a:xfrm>
              <a:off x="72486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E5904DD-C38E-164C-8CCE-D4D681FCB614}"/>
                </a:ext>
              </a:extLst>
            </p:cNvPr>
            <p:cNvCxnSpPr/>
            <p:nvPr/>
          </p:nvCxnSpPr>
          <p:spPr>
            <a:xfrm>
              <a:off x="81607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787AC1C-DE6F-E043-825E-611841944CDE}"/>
                </a:ext>
              </a:extLst>
            </p:cNvPr>
            <p:cNvCxnSpPr/>
            <p:nvPr/>
          </p:nvCxnSpPr>
          <p:spPr>
            <a:xfrm>
              <a:off x="90774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98E5D0C-BD8E-3940-8734-DF710B8B3637}"/>
                </a:ext>
              </a:extLst>
            </p:cNvPr>
            <p:cNvCxnSpPr/>
            <p:nvPr/>
          </p:nvCxnSpPr>
          <p:spPr>
            <a:xfrm>
              <a:off x="99895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288C4DC-30B0-CA4B-B226-3E661CB6D364}"/>
                </a:ext>
              </a:extLst>
            </p:cNvPr>
            <p:cNvCxnSpPr/>
            <p:nvPr/>
          </p:nvCxnSpPr>
          <p:spPr>
            <a:xfrm>
              <a:off x="109062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CA21360-01F9-B246-825A-2836082BD37C}"/>
                </a:ext>
              </a:extLst>
            </p:cNvPr>
            <p:cNvCxnSpPr/>
            <p:nvPr/>
          </p:nvCxnSpPr>
          <p:spPr>
            <a:xfrm>
              <a:off x="11805140" y="2962412"/>
              <a:ext cx="0" cy="5579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ight Brace 37">
              <a:extLst>
                <a:ext uri="{FF2B5EF4-FFF2-40B4-BE49-F238E27FC236}">
                  <a16:creationId xmlns:a16="http://schemas.microsoft.com/office/drawing/2014/main" id="{098E396A-8BF6-5B46-B489-E1C874FD7C43}"/>
                </a:ext>
              </a:extLst>
            </p:cNvPr>
            <p:cNvSpPr/>
            <p:nvPr/>
          </p:nvSpPr>
          <p:spPr>
            <a:xfrm rot="16200000">
              <a:off x="6070639" y="-2814336"/>
              <a:ext cx="409839" cy="10959629"/>
            </a:xfrm>
            <a:prstGeom prst="rightBrace">
              <a:avLst/>
            </a:prstGeom>
            <a:ln w="952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2C32C50-EFBE-9E4A-9A7E-3DEEB5207B1C}"/>
                </a:ext>
              </a:extLst>
            </p:cNvPr>
            <p:cNvCxnSpPr>
              <a:cxnSpLocks/>
            </p:cNvCxnSpPr>
            <p:nvPr/>
          </p:nvCxnSpPr>
          <p:spPr>
            <a:xfrm>
              <a:off x="845510" y="3048124"/>
              <a:ext cx="916693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E9C1B1F-83C6-3F40-B045-472D4885A18C}"/>
                    </a:ext>
                  </a:extLst>
                </p:cNvPr>
                <p:cNvSpPr txBox="1"/>
                <p:nvPr/>
              </p:nvSpPr>
              <p:spPr>
                <a:xfrm>
                  <a:off x="1098350" y="2703470"/>
                  <a:ext cx="42877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 err="1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E9C1B1F-83C6-3F40-B045-472D4885A1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350" y="2703470"/>
                  <a:ext cx="428771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4286" t="-4444" r="-8571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9"/>
          <p:cNvSpPr txBox="1"/>
          <p:nvPr/>
        </p:nvSpPr>
        <p:spPr>
          <a:xfrm>
            <a:off x="631514" y="1635451"/>
            <a:ext cx="10708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800" dirty="0"/>
              <a:t>Assume:   Occurrence of events on disjoint time intervals is independent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61057" y="2619055"/>
            <a:ext cx="8181299" cy="463876"/>
            <a:chOff x="861057" y="2619055"/>
            <a:chExt cx="8181299" cy="4638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095A391-7A4F-7844-96DA-188377891A6F}"/>
                    </a:ext>
                  </a:extLst>
                </p:cNvPr>
                <p:cNvSpPr/>
                <p:nvPr/>
              </p:nvSpPr>
              <p:spPr>
                <a:xfrm>
                  <a:off x="3541235" y="2619055"/>
                  <a:ext cx="550112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solidFill>
                        <a:srgbClr val="C00000"/>
                      </a:solidFill>
                      <a:latin typeface="Candara" panose="020E0502030303020204" pitchFamily="34" charset="0"/>
                    </a:rPr>
                    <a:t>Divide hour into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2400" dirty="0">
                      <a:solidFill>
                        <a:srgbClr val="C00000"/>
                      </a:solidFill>
                      <a:latin typeface="Candara" panose="020E0502030303020204" pitchFamily="34" charset="0"/>
                    </a:rPr>
                    <a:t> intervals of length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endParaRPr lang="en-US" sz="2400" dirty="0">
                    <a:solidFill>
                      <a:srgbClr val="0070C0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095A391-7A4F-7844-96DA-188377891A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1235" y="2619055"/>
                  <a:ext cx="5501121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1774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861057" y="2621266"/>
              <a:ext cx="28296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Approximation idea: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1C5424-78F2-E3AC-FC26-50093C96589C}"/>
                  </a:ext>
                </a:extLst>
              </p:cNvPr>
              <p:cNvSpPr txBox="1"/>
              <p:nvPr/>
            </p:nvSpPr>
            <p:spPr>
              <a:xfrm>
                <a:off x="171673" y="4630256"/>
                <a:ext cx="7522346" cy="190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This gives us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</m:oMath>
                </a14:m>
                <a:r>
                  <a:rPr lang="en-US" sz="20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0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independent intervals</a:t>
                </a:r>
              </a:p>
              <a:p>
                <a:pPr algn="l"/>
                <a:endParaRPr lang="en-US" sz="110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algn="l"/>
                <a:r>
                  <a:rPr lang="en-US" sz="20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Assume either zero or one car per interval</a:t>
                </a:r>
              </a:p>
              <a:p>
                <a:pPr algn="l"/>
                <a:endParaRPr lang="en-US" sz="110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𝑝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 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probability car arrives in a single</a:t>
                </a:r>
              </a:p>
              <a:p>
                <a:r>
                  <a:rPr lang="en-US" sz="28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        interval</a:t>
                </a:r>
                <a:endParaRPr lang="en-US" sz="28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1C5424-78F2-E3AC-FC26-50093C965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73" y="4630256"/>
                <a:ext cx="7522346" cy="1908215"/>
              </a:xfrm>
              <a:prstGeom prst="rect">
                <a:avLst/>
              </a:prstGeom>
              <a:blipFill>
                <a:blip r:embed="rId8"/>
                <a:stretch>
                  <a:fillRect l="-843" t="-1974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70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b="0" dirty="0" err="1" smtClean="0">
            <a:latin typeface="Candara" panose="020E0502030303020204" pitchFamily="34" charset="0"/>
            <a:ea typeface="Helvetica" charset="0"/>
            <a:cs typeface="Helvetica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256764</TotalTime>
  <Words>3179</Words>
  <Application>Microsoft Macintosh PowerPoint</Application>
  <PresentationFormat>Widescreen</PresentationFormat>
  <Paragraphs>441</Paragraphs>
  <Slides>41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Cambria Math</vt:lpstr>
      <vt:lpstr>Candara</vt:lpstr>
      <vt:lpstr>Helvetica</vt:lpstr>
      <vt:lpstr>Custom Design</vt:lpstr>
      <vt:lpstr>The Poisson Distribution</vt:lpstr>
      <vt:lpstr>Discrete Uniform Random Variables (2)</vt:lpstr>
      <vt:lpstr>Bernoulli Random Variables (2)</vt:lpstr>
      <vt:lpstr>Binomial Random Variables (3)</vt:lpstr>
      <vt:lpstr>Geometric Random Variables (2)</vt:lpstr>
      <vt:lpstr> Today</vt:lpstr>
      <vt:lpstr>Preview: Poisson</vt:lpstr>
      <vt:lpstr>How to model?</vt:lpstr>
      <vt:lpstr>Example – Model the process of cars passing through a light in 1 hour</vt:lpstr>
      <vt:lpstr>Model as Binomial</vt:lpstr>
      <vt:lpstr>More generally</vt:lpstr>
      <vt:lpstr>Model as Binomial</vt:lpstr>
      <vt:lpstr>Don’t like discretization</vt:lpstr>
      <vt:lpstr>Take the limit</vt:lpstr>
      <vt:lpstr>Poisson Distribution</vt:lpstr>
      <vt:lpstr>Poisson Distribution</vt:lpstr>
      <vt:lpstr>Probability Mass Function </vt:lpstr>
      <vt:lpstr>Validity of Distribution</vt:lpstr>
      <vt:lpstr>Calculate sum</vt:lpstr>
      <vt:lpstr>Expectation</vt:lpstr>
      <vt:lpstr>Expectation calculation</vt:lpstr>
      <vt:lpstr>Expectation calculation</vt:lpstr>
      <vt:lpstr>Variance</vt:lpstr>
      <vt:lpstr>Poisson Random Variables</vt:lpstr>
      <vt:lpstr>Probability Mass Function –  Convergence of Binomials</vt:lpstr>
      <vt:lpstr>From Binomial to Poisson</vt:lpstr>
      <vt:lpstr>Example -- Approximate Binomial Using Poisson </vt:lpstr>
      <vt:lpstr>Sum of Independent Poisson RVs </vt:lpstr>
      <vt:lpstr>Sum of Independent Poisson RVs (2) </vt:lpstr>
      <vt:lpstr>Sum of Independent Poisson RVs (3) </vt:lpstr>
      <vt:lpstr>Proof</vt:lpstr>
      <vt:lpstr>Proof</vt:lpstr>
      <vt:lpstr>Poisson Random Variables - Summary</vt:lpstr>
      <vt:lpstr>Who Fails First?</vt:lpstr>
      <vt:lpstr>Law of Total Probability</vt:lpstr>
      <vt:lpstr>Law of Total Probability</vt:lpstr>
      <vt:lpstr>Who Fails First?</vt:lpstr>
      <vt:lpstr>Who Fails First?</vt:lpstr>
      <vt:lpstr>Who Fails First?</vt:lpstr>
      <vt:lpstr>Who Fails First?</vt:lpstr>
      <vt:lpstr>Who Fails First?</vt:lpstr>
    </vt:vector>
  </TitlesOfParts>
  <Company>UC Santa Barbara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Build a Block Cipher</dc:title>
  <dc:creator>Stefano Tessaro</dc:creator>
  <cp:lastModifiedBy>Anna Karlin</cp:lastModifiedBy>
  <cp:revision>6342</cp:revision>
  <cp:lastPrinted>2024-02-02T05:36:52Z</cp:lastPrinted>
  <dcterms:created xsi:type="dcterms:W3CDTF">2015-04-17T01:19:23Z</dcterms:created>
  <dcterms:modified xsi:type="dcterms:W3CDTF">2026-04-27T02:14:20Z</dcterms:modified>
</cp:coreProperties>
</file>