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1320" r:id="rId3"/>
    <p:sldId id="1471" r:id="rId4"/>
    <p:sldId id="1512" r:id="rId5"/>
    <p:sldId id="1467" r:id="rId6"/>
    <p:sldId id="1482" r:id="rId7"/>
    <p:sldId id="1483" r:id="rId8"/>
    <p:sldId id="1484" r:id="rId9"/>
    <p:sldId id="1453" r:id="rId10"/>
    <p:sldId id="1392" r:id="rId11"/>
    <p:sldId id="1485" r:id="rId12"/>
    <p:sldId id="1443" r:id="rId13"/>
    <p:sldId id="1376" r:id="rId14"/>
    <p:sldId id="1486" r:id="rId15"/>
    <p:sldId id="1444" r:id="rId16"/>
    <p:sldId id="1378" r:id="rId17"/>
    <p:sldId id="1371" r:id="rId18"/>
    <p:sldId id="1487" r:id="rId19"/>
    <p:sldId id="1488" r:id="rId20"/>
    <p:sldId id="1381" r:id="rId21"/>
    <p:sldId id="1382" r:id="rId22"/>
    <p:sldId id="1450" r:id="rId23"/>
    <p:sldId id="1489" r:id="rId24"/>
    <p:sldId id="1490" r:id="rId25"/>
    <p:sldId id="1491" r:id="rId26"/>
    <p:sldId id="1492" r:id="rId27"/>
    <p:sldId id="1511" r:id="rId28"/>
    <p:sldId id="1493" r:id="rId29"/>
    <p:sldId id="1510" r:id="rId30"/>
    <p:sldId id="1458" r:id="rId31"/>
    <p:sldId id="1425" r:id="rId32"/>
    <p:sldId id="1305" r:id="rId33"/>
    <p:sldId id="1426" r:id="rId34"/>
    <p:sldId id="1452" r:id="rId35"/>
    <p:sldId id="1312" r:id="rId36"/>
    <p:sldId id="1459" r:id="rId37"/>
    <p:sldId id="1409" r:id="rId38"/>
    <p:sldId id="1410" r:id="rId39"/>
    <p:sldId id="1411" r:id="rId40"/>
    <p:sldId id="1460" r:id="rId41"/>
    <p:sldId id="1412" r:id="rId42"/>
    <p:sldId id="1455" r:id="rId43"/>
    <p:sldId id="1413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A18"/>
    <a:srgbClr val="FEE9E8"/>
    <a:srgbClr val="6DB12E"/>
    <a:srgbClr val="FFFDA2"/>
    <a:srgbClr val="008F21"/>
    <a:srgbClr val="F6F4E9"/>
    <a:srgbClr val="EEE9D3"/>
    <a:srgbClr val="FFFDF2"/>
    <a:srgbClr val="FFEBEA"/>
    <a:srgbClr val="FF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315" autoAdjust="0"/>
  </p:normalViewPr>
  <p:slideViewPr>
    <p:cSldViewPr snapToGrid="0" snapToObjects="1">
      <p:cViewPr varScale="1">
        <p:scale>
          <a:sx n="102" d="100"/>
          <a:sy n="102" d="100"/>
        </p:scale>
        <p:origin x="200" y="560"/>
      </p:cViewPr>
      <p:guideLst>
        <p:guide orient="horz" pos="1872"/>
        <p:guide pos="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096"/>
    </p:cViewPr>
  </p:sorter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tefano\Google%20Drive\2019_Fall_CSE312\Plo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Poisson!$A$2:$A$38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numCache>
            </c:numRef>
          </c:xVal>
          <c:yVal>
            <c:numRef>
              <c:f>Poisson!$B$2:$B$38</c:f>
              <c:numCache>
                <c:formatCode>General</c:formatCode>
                <c:ptCount val="37"/>
                <c:pt idx="0">
                  <c:v>0.1353352832366127</c:v>
                </c:pt>
                <c:pt idx="1">
                  <c:v>0.2706705664732254</c:v>
                </c:pt>
                <c:pt idx="2">
                  <c:v>0.2706705664732254</c:v>
                </c:pt>
                <c:pt idx="3">
                  <c:v>0.18044704431548361</c:v>
                </c:pt>
                <c:pt idx="4">
                  <c:v>9.0223522157741806E-2</c:v>
                </c:pt>
                <c:pt idx="5">
                  <c:v>3.6089408863096722E-2</c:v>
                </c:pt>
                <c:pt idx="6">
                  <c:v>1.2029802954365574E-2</c:v>
                </c:pt>
                <c:pt idx="7">
                  <c:v>3.4370865583901638E-3</c:v>
                </c:pt>
                <c:pt idx="8">
                  <c:v>8.5927163959754094E-4</c:v>
                </c:pt>
                <c:pt idx="9">
                  <c:v>1.9094925324389798E-4</c:v>
                </c:pt>
                <c:pt idx="10">
                  <c:v>3.8189850648779595E-5</c:v>
                </c:pt>
                <c:pt idx="11">
                  <c:v>6.9436092088690179E-6</c:v>
                </c:pt>
                <c:pt idx="12">
                  <c:v>1.1572682014781697E-6</c:v>
                </c:pt>
                <c:pt idx="13">
                  <c:v>1.7804126176587226E-7</c:v>
                </c:pt>
                <c:pt idx="14">
                  <c:v>2.5434465966553178E-8</c:v>
                </c:pt>
                <c:pt idx="15">
                  <c:v>3.3912621288737571E-9</c:v>
                </c:pt>
                <c:pt idx="16">
                  <c:v>4.2390776610921964E-10</c:v>
                </c:pt>
                <c:pt idx="17">
                  <c:v>4.987150189520231E-11</c:v>
                </c:pt>
                <c:pt idx="18">
                  <c:v>5.5412779883558121E-12</c:v>
                </c:pt>
                <c:pt idx="19">
                  <c:v>5.8329241982692758E-13</c:v>
                </c:pt>
                <c:pt idx="20">
                  <c:v>5.8329241982692758E-14</c:v>
                </c:pt>
                <c:pt idx="21">
                  <c:v>5.5551659031135968E-15</c:v>
                </c:pt>
                <c:pt idx="22">
                  <c:v>5.0501508210123601E-16</c:v>
                </c:pt>
                <c:pt idx="23">
                  <c:v>4.3914354965324873E-17</c:v>
                </c:pt>
                <c:pt idx="24">
                  <c:v>3.6595295804437394E-18</c:v>
                </c:pt>
                <c:pt idx="25">
                  <c:v>2.9276236643549919E-19</c:v>
                </c:pt>
                <c:pt idx="26">
                  <c:v>2.2520182033499931E-20</c:v>
                </c:pt>
                <c:pt idx="27">
                  <c:v>1.6681616321111063E-21</c:v>
                </c:pt>
                <c:pt idx="28">
                  <c:v>1.1915440229365047E-22</c:v>
                </c:pt>
                <c:pt idx="29">
                  <c:v>8.2175449857689973E-24</c:v>
                </c:pt>
                <c:pt idx="30">
                  <c:v>5.4783633238459971E-25</c:v>
                </c:pt>
                <c:pt idx="31">
                  <c:v>3.5344279508683854E-26</c:v>
                </c:pt>
                <c:pt idx="32">
                  <c:v>2.2090174692927409E-27</c:v>
                </c:pt>
                <c:pt idx="33">
                  <c:v>1.3387984662380244E-28</c:v>
                </c:pt>
                <c:pt idx="34">
                  <c:v>7.8752850955177951E-30</c:v>
                </c:pt>
                <c:pt idx="35">
                  <c:v>4.5001629117244532E-31</c:v>
                </c:pt>
                <c:pt idx="36">
                  <c:v>2.5000905065135841E-32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79A-8343-8512-9E31612A9738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Poisson!$A$2:$A$38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numCache>
            </c:numRef>
          </c:xVal>
          <c:yVal>
            <c:numRef>
              <c:f>Poisson!$C$2:$C$38</c:f>
              <c:numCache>
                <c:formatCode>General</c:formatCode>
                <c:ptCount val="37"/>
                <c:pt idx="0">
                  <c:v>6.737946999085467E-3</c:v>
                </c:pt>
                <c:pt idx="1">
                  <c:v>3.3689734995427337E-2</c:v>
                </c:pt>
                <c:pt idx="2">
                  <c:v>8.4224337488568335E-2</c:v>
                </c:pt>
                <c:pt idx="3">
                  <c:v>0.14037389581428056</c:v>
                </c:pt>
                <c:pt idx="4">
                  <c:v>0.17546736976785071</c:v>
                </c:pt>
                <c:pt idx="5">
                  <c:v>0.17546736976785071</c:v>
                </c:pt>
                <c:pt idx="6">
                  <c:v>0.14622280813987559</c:v>
                </c:pt>
                <c:pt idx="7">
                  <c:v>0.104444862957054</c:v>
                </c:pt>
                <c:pt idx="8">
                  <c:v>6.5278039348158748E-2</c:v>
                </c:pt>
                <c:pt idx="9">
                  <c:v>3.6265577415643749E-2</c:v>
                </c:pt>
                <c:pt idx="10">
                  <c:v>1.8132788707821871E-2</c:v>
                </c:pt>
                <c:pt idx="11">
                  <c:v>8.2421766853735794E-3</c:v>
                </c:pt>
                <c:pt idx="12">
                  <c:v>3.4342402855723248E-3</c:v>
                </c:pt>
                <c:pt idx="13">
                  <c:v>1.3208616482970478E-3</c:v>
                </c:pt>
                <c:pt idx="14">
                  <c:v>4.7173630296323143E-4</c:v>
                </c:pt>
                <c:pt idx="15">
                  <c:v>1.5724543432107713E-4</c:v>
                </c:pt>
                <c:pt idx="16">
                  <c:v>4.9139198225336602E-5</c:v>
                </c:pt>
                <c:pt idx="17">
                  <c:v>1.4452705360393119E-5</c:v>
                </c:pt>
                <c:pt idx="18">
                  <c:v>4.0146403778869772E-6</c:v>
                </c:pt>
                <c:pt idx="19">
                  <c:v>1.0564843099702573E-6</c:v>
                </c:pt>
                <c:pt idx="20">
                  <c:v>2.6412107749256427E-7</c:v>
                </c:pt>
                <c:pt idx="21">
                  <c:v>6.2885970831562931E-8</c:v>
                </c:pt>
                <c:pt idx="22">
                  <c:v>1.4292266098082485E-8</c:v>
                </c:pt>
                <c:pt idx="23">
                  <c:v>3.1070143691483657E-9</c:v>
                </c:pt>
                <c:pt idx="24">
                  <c:v>6.4729466023924289E-10</c:v>
                </c:pt>
                <c:pt idx="25">
                  <c:v>1.2945893204784861E-10</c:v>
                </c:pt>
                <c:pt idx="26">
                  <c:v>2.4895948470740111E-11</c:v>
                </c:pt>
                <c:pt idx="27">
                  <c:v>4.6103608279148357E-12</c:v>
                </c:pt>
                <c:pt idx="28">
                  <c:v>8.232787192705065E-13</c:v>
                </c:pt>
                <c:pt idx="29">
                  <c:v>1.4194460677077695E-13</c:v>
                </c:pt>
                <c:pt idx="30">
                  <c:v>2.3657434461796156E-14</c:v>
                </c:pt>
                <c:pt idx="31">
                  <c:v>3.815715235773574E-15</c:v>
                </c:pt>
                <c:pt idx="32">
                  <c:v>5.9620550558962087E-16</c:v>
                </c:pt>
                <c:pt idx="33">
                  <c:v>9.0334167513578916E-17</c:v>
                </c:pt>
                <c:pt idx="34">
                  <c:v>1.3284436399055728E-17</c:v>
                </c:pt>
                <c:pt idx="35">
                  <c:v>1.8977766284365324E-18</c:v>
                </c:pt>
                <c:pt idx="36">
                  <c:v>2.6358008728285164E-19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79A-8343-8512-9E31612A9738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Poisson!$A$2:$A$38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numCache>
            </c:numRef>
          </c:xVal>
          <c:yVal>
            <c:numRef>
              <c:f>Poisson!$D$2:$D$38</c:f>
              <c:numCache>
                <c:formatCode>General</c:formatCode>
                <c:ptCount val="37"/>
                <c:pt idx="0">
                  <c:v>4.5399929762484854E-5</c:v>
                </c:pt>
                <c:pt idx="1">
                  <c:v>4.5399929762484856E-4</c:v>
                </c:pt>
                <c:pt idx="2">
                  <c:v>2.2699964881242427E-3</c:v>
                </c:pt>
                <c:pt idx="3">
                  <c:v>7.5666549604141422E-3</c:v>
                </c:pt>
                <c:pt idx="4">
                  <c:v>1.8916637401035354E-2</c:v>
                </c:pt>
                <c:pt idx="5">
                  <c:v>3.7833274802070709E-2</c:v>
                </c:pt>
                <c:pt idx="6">
                  <c:v>6.3055458003451179E-2</c:v>
                </c:pt>
                <c:pt idx="7">
                  <c:v>9.0079225719215991E-2</c:v>
                </c:pt>
                <c:pt idx="8">
                  <c:v>0.11259903214901998</c:v>
                </c:pt>
                <c:pt idx="9">
                  <c:v>0.1251100357211333</c:v>
                </c:pt>
                <c:pt idx="10">
                  <c:v>0.1251100357211333</c:v>
                </c:pt>
                <c:pt idx="11">
                  <c:v>0.11373639611012118</c:v>
                </c:pt>
                <c:pt idx="12">
                  <c:v>9.4780330091767659E-2</c:v>
                </c:pt>
                <c:pt idx="13">
                  <c:v>7.2907946224436665E-2</c:v>
                </c:pt>
                <c:pt idx="14">
                  <c:v>5.2077104446026187E-2</c:v>
                </c:pt>
                <c:pt idx="15">
                  <c:v>3.4718069630684127E-2</c:v>
                </c:pt>
                <c:pt idx="16">
                  <c:v>2.1698793519177577E-2</c:v>
                </c:pt>
                <c:pt idx="17">
                  <c:v>1.2763996187751515E-2</c:v>
                </c:pt>
                <c:pt idx="18">
                  <c:v>7.091108993195286E-3</c:v>
                </c:pt>
                <c:pt idx="19">
                  <c:v>3.7321626279975192E-3</c:v>
                </c:pt>
                <c:pt idx="20">
                  <c:v>1.8660813139987594E-3</c:v>
                </c:pt>
                <c:pt idx="21">
                  <c:v>8.8861014952321886E-4</c:v>
                </c:pt>
                <c:pt idx="22">
                  <c:v>4.0391370432873584E-4</c:v>
                </c:pt>
                <c:pt idx="23">
                  <c:v>1.7561465405597208E-4</c:v>
                </c:pt>
                <c:pt idx="24">
                  <c:v>7.3172772523321717E-5</c:v>
                </c:pt>
                <c:pt idx="25">
                  <c:v>2.9269109009328691E-5</c:v>
                </c:pt>
                <c:pt idx="26">
                  <c:v>1.1257349618972569E-5</c:v>
                </c:pt>
                <c:pt idx="27">
                  <c:v>4.1693887477676187E-6</c:v>
                </c:pt>
                <c:pt idx="28">
                  <c:v>1.4890674099170069E-6</c:v>
                </c:pt>
                <c:pt idx="29">
                  <c:v>5.1347152066103686E-7</c:v>
                </c:pt>
                <c:pt idx="30">
                  <c:v>1.7115717355367894E-7</c:v>
                </c:pt>
                <c:pt idx="31">
                  <c:v>5.5211991468928681E-8</c:v>
                </c:pt>
                <c:pt idx="32">
                  <c:v>1.7253747334040217E-8</c:v>
                </c:pt>
                <c:pt idx="33">
                  <c:v>5.2284082830424873E-9</c:v>
                </c:pt>
                <c:pt idx="34">
                  <c:v>1.5377671420713207E-9</c:v>
                </c:pt>
                <c:pt idx="35">
                  <c:v>4.3936204059180586E-10</c:v>
                </c:pt>
                <c:pt idx="36">
                  <c:v>1.2204501127550158E-10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79A-8343-8512-9E31612A9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3954832"/>
        <c:axId val="1113956512"/>
      </c:scatterChart>
      <c:valAx>
        <c:axId val="1113954832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3956512"/>
        <c:crosses val="autoZero"/>
        <c:crossBetween val="midCat"/>
      </c:valAx>
      <c:valAx>
        <c:axId val="11139565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3954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B5C43-E108-F443-9DEE-AB5FF8C2E37D}" type="datetimeFigureOut">
              <a:rPr lang="en-US" smtClean="0"/>
              <a:t>4/21/26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FD2D7-6F5D-BE44-BA1D-A91511DC2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1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E2F5-01C9-E446-86D7-49DB8E5ABC38}" type="datetimeFigureOut">
              <a:rPr lang="en-US" smtClean="0"/>
              <a:t>4/21/26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DADB-08B8-674F-B7D9-7A1ACF173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8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Checked reading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77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4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AD75E-020B-676C-8E79-2EB802D75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458F9E-AFE4-FD05-271E-FF33C595D1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576DB6-9B0D-616E-A4BA-22C9370367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written as P(X=</a:t>
            </a:r>
            <a:r>
              <a:rPr lang="en-US" dirty="0" err="1"/>
              <a:t>x|Y</a:t>
            </a:r>
            <a:r>
              <a:rPr lang="en-US" dirty="0"/>
              <a:t>=y) = P(X=x) (assuming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73192-448A-BB8C-DAEF-30F6F305DD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16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8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4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89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63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92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61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3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6D41B6B8-9CF3-504F-AF4E-35992FFB5FFA}" type="datetime1">
              <a:rPr lang="en-US" smtClean="0"/>
              <a:t>4/23/26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0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78AF87E-C9F5-1940-A96C-C932EB852FF9}" type="datetime1">
              <a:rPr lang="en-US" smtClean="0"/>
              <a:t>4/23/26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4CCB23-8B54-B848-9691-5D906B4EB678}" type="datetime1">
              <a:rPr lang="en-US" smtClean="0"/>
              <a:t>4/23/26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3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0F6E1541-A36E-3042-AB51-D511C9E290C0}" type="datetime1">
              <a:rPr lang="en-US" smtClean="0"/>
              <a:t>4/23/26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785F5AF-6113-7346-B83F-EAE1EF3E8C00}" type="datetime1">
              <a:rPr lang="en-US" smtClean="0"/>
              <a:t>4/23/26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9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1855ABD-989D-8E42-8662-C115777017E2}" type="datetime1">
              <a:rPr lang="en-US" smtClean="0"/>
              <a:t>4/23/26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1876BF-DD88-B94E-9331-3CF7B10E7A4B}" type="datetime1">
              <a:rPr lang="en-US" smtClean="0"/>
              <a:t>4/23/26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963E9228-9289-B04A-8ADB-EE12DFBA4725}" type="datetime1">
              <a:rPr lang="en-US" smtClean="0"/>
              <a:t>4/23/26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01FD49DD-F7F3-6949-B0F8-C5771DC4C866}" type="datetime1">
              <a:rPr lang="en-US" smtClean="0"/>
              <a:t>4/23/26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249CDB7-85DF-0C48-B839-EF899B21E605}" type="datetime1">
              <a:rPr lang="en-US" smtClean="0"/>
              <a:t>4/23/26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81849E0-9057-F74E-A2EA-8CF1B66E28E0}" type="datetime1">
              <a:rPr lang="en-US" smtClean="0"/>
              <a:t>4/23/26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4000">
              <a:schemeClr val="bg2">
                <a:tint val="45000"/>
                <a:shade val="99000"/>
                <a:satMod val="350000"/>
                <a:alpha val="76000"/>
              </a:schemeClr>
            </a:gs>
            <a:gs pos="100000">
              <a:srgbClr val="E9E2B4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358"/>
            <a:ext cx="10972800" cy="494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7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accent1">
              <a:lumMod val="75000"/>
            </a:schemeClr>
          </a:solidFill>
          <a:latin typeface="Candara" panose="020E0502030303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00.png"/><Relationship Id="rId7" Type="http://schemas.openxmlformats.org/officeDocument/2006/relationships/image" Target="../media/image1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2.png"/><Relationship Id="rId4" Type="http://schemas.openxmlformats.org/officeDocument/2006/relationships/image" Target="../media/image140.png"/></Relationships>
</file>

<file path=ppt/slides/_rels/slide33.xml.rels><?xml version="1.0" encoding="UTF-8" standalone="yes"?>
<Relationships xmlns="http://schemas.openxmlformats.org/package/2006/relationships"><Relationship Id="rId13" Type="http://schemas.microsoft.com/office/2007/relationships/hdphoto" Target="../media/hdphoto2.wdp"/><Relationship Id="rId18" Type="http://schemas.openxmlformats.org/officeDocument/2006/relationships/image" Target="../media/image7.png"/><Relationship Id="rId3" Type="http://schemas.openxmlformats.org/officeDocument/2006/relationships/image" Target="../media/image5.png"/><Relationship Id="rId12" Type="http://schemas.openxmlformats.org/officeDocument/2006/relationships/hyperlink" Target="http://www.dailyclipart.net/clipart/category/objects-clip-art/page/3/" TargetMode="Externa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microsoft.com/office/2007/relationships/hdphoto" Target="../media/hdphoto1.wdp"/><Relationship Id="rId5" Type="http://schemas.openxmlformats.org/officeDocument/2006/relationships/image" Target="../media/image330.png"/><Relationship Id="rId15" Type="http://schemas.microsoft.com/office/2007/relationships/hdphoto" Target="../media/hdphoto4.wdp"/><Relationship Id="rId10" Type="http://schemas.openxmlformats.org/officeDocument/2006/relationships/image" Target="../media/image6.png"/><Relationship Id="rId4" Type="http://schemas.openxmlformats.org/officeDocument/2006/relationships/image" Target="../media/image191.png"/><Relationship Id="rId9" Type="http://schemas.openxmlformats.org/officeDocument/2006/relationships/image" Target="../media/image241.png"/><Relationship Id="rId14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8" Type="http://schemas.openxmlformats.org/officeDocument/2006/relationships/image" Target="../media/image272.png"/><Relationship Id="rId3" Type="http://schemas.openxmlformats.org/officeDocument/2006/relationships/image" Target="../media/image191.png"/><Relationship Id="rId21" Type="http://schemas.openxmlformats.org/officeDocument/2006/relationships/hyperlink" Target="http://www.dailyclipart.net/clipart/category/objects-clip-art/page/3/" TargetMode="External"/><Relationship Id="rId7" Type="http://schemas.openxmlformats.org/officeDocument/2006/relationships/image" Target="../media/image231.png"/><Relationship Id="rId17" Type="http://schemas.openxmlformats.org/officeDocument/2006/relationships/image" Target="../media/image260.png"/><Relationship Id="rId25" Type="http://schemas.microsoft.com/office/2007/relationships/hdphoto" Target="../media/hdphoto5.wdp"/><Relationship Id="rId2" Type="http://schemas.openxmlformats.org/officeDocument/2006/relationships/notesSlide" Target="../notesSlides/notesSlide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24" Type="http://schemas.microsoft.com/office/2007/relationships/hdphoto" Target="../media/hdphoto4.wdp"/><Relationship Id="rId5" Type="http://schemas.openxmlformats.org/officeDocument/2006/relationships/image" Target="../media/image212.png"/><Relationship Id="rId23" Type="http://schemas.microsoft.com/office/2007/relationships/hdphoto" Target="../media/hdphoto3.wdp"/><Relationship Id="rId19" Type="http://schemas.openxmlformats.org/officeDocument/2006/relationships/image" Target="../media/image6.png"/><Relationship Id="rId4" Type="http://schemas.openxmlformats.org/officeDocument/2006/relationships/image" Target="../media/image200.png"/><Relationship Id="rId9" Type="http://schemas.openxmlformats.org/officeDocument/2006/relationships/image" Target="../media/image241.png"/><Relationship Id="rId22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.png"/><Relationship Id="rId3" Type="http://schemas.openxmlformats.org/officeDocument/2006/relationships/image" Target="../media/image15.png"/><Relationship Id="rId21" Type="http://schemas.microsoft.com/office/2007/relationships/hdphoto" Target="../media/hdphoto2.wdp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20" Type="http://schemas.openxmlformats.org/officeDocument/2006/relationships/hyperlink" Target="http://www.dailyclipart.net/clipart/category/objects-clip-art/page/3/" TargetMode="External"/><Relationship Id="rId1" Type="http://schemas.openxmlformats.org/officeDocument/2006/relationships/slideLayout" Target="../slideLayouts/slideLayout2.xml"/><Relationship Id="rId24" Type="http://schemas.microsoft.com/office/2007/relationships/hdphoto" Target="../media/hdphoto5.wdp"/><Relationship Id="rId5" Type="http://schemas.openxmlformats.org/officeDocument/2006/relationships/image" Target="../media/image290.png"/><Relationship Id="rId23" Type="http://schemas.microsoft.com/office/2007/relationships/hdphoto" Target="../media/hdphoto4.wdp"/><Relationship Id="rId19" Type="http://schemas.microsoft.com/office/2007/relationships/hdphoto" Target="../media/hdphoto1.wdp"/><Relationship Id="rId9" Type="http://schemas.openxmlformats.org/officeDocument/2006/relationships/image" Target="../media/image241.png"/><Relationship Id="rId22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.png"/><Relationship Id="rId3" Type="http://schemas.openxmlformats.org/officeDocument/2006/relationships/image" Target="../media/image160.png"/><Relationship Id="rId21" Type="http://schemas.microsoft.com/office/2007/relationships/hdphoto" Target="../media/hdphoto2.wdp"/><Relationship Id="rId17" Type="http://schemas.openxmlformats.org/officeDocument/2006/relationships/image" Target="../media/image320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0.png"/><Relationship Id="rId20" Type="http://schemas.openxmlformats.org/officeDocument/2006/relationships/hyperlink" Target="http://www.dailyclipart.net/clipart/category/objects-clip-art/page/3/" TargetMode="External"/><Relationship Id="rId1" Type="http://schemas.openxmlformats.org/officeDocument/2006/relationships/slideLayout" Target="../slideLayouts/slideLayout2.xml"/><Relationship Id="rId24" Type="http://schemas.microsoft.com/office/2007/relationships/hdphoto" Target="../media/hdphoto5.wdp"/><Relationship Id="rId5" Type="http://schemas.openxmlformats.org/officeDocument/2006/relationships/image" Target="../media/image290.png"/><Relationship Id="rId15" Type="http://schemas.openxmlformats.org/officeDocument/2006/relationships/image" Target="../media/image171.png"/><Relationship Id="rId23" Type="http://schemas.microsoft.com/office/2007/relationships/hdphoto" Target="../media/hdphoto4.wdp"/><Relationship Id="rId19" Type="http://schemas.microsoft.com/office/2007/relationships/hdphoto" Target="../media/hdphoto1.wdp"/><Relationship Id="rId4" Type="http://schemas.openxmlformats.org/officeDocument/2006/relationships/image" Target="../media/image39.png"/><Relationship Id="rId14" Type="http://schemas.openxmlformats.org/officeDocument/2006/relationships/image" Target="../media/image1501.png"/><Relationship Id="rId9" Type="http://schemas.openxmlformats.org/officeDocument/2006/relationships/image" Target="../media/image241.png"/><Relationship Id="rId22" Type="http://schemas.microsoft.com/office/2007/relationships/hdphoto" Target="../media/hdphoto3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futurism.com/meet-axolotl-mexican-walking-fish" TargetMode="External"/><Relationship Id="rId3" Type="http://schemas.openxmlformats.org/officeDocument/2006/relationships/image" Target="../media/image2100.png"/><Relationship Id="rId7" Type="http://schemas.openxmlformats.org/officeDocument/2006/relationships/image" Target="../media/image8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1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Relationship Id="rId9" Type="http://schemas.openxmlformats.org/officeDocument/2006/relationships/hyperlink" Target="https://creativecommons.org/licenses/by-nc/3.0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0.png"/><Relationship Id="rId4" Type="http://schemas.openxmlformats.org/officeDocument/2006/relationships/image" Target="../media/image3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42.png"/><Relationship Id="rId7" Type="http://schemas.openxmlformats.org/officeDocument/2006/relationships/image" Target="../media/image34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2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13" Type="http://schemas.openxmlformats.org/officeDocument/2006/relationships/image" Target="../media/image50.png"/><Relationship Id="rId3" Type="http://schemas.openxmlformats.org/officeDocument/2006/relationships/image" Target="../media/image10.png"/><Relationship Id="rId7" Type="http://schemas.openxmlformats.org/officeDocument/2006/relationships/image" Target="../media/image251.png"/><Relationship Id="rId12" Type="http://schemas.openxmlformats.org/officeDocument/2006/relationships/image" Target="../media/image3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49.png"/><Relationship Id="rId5" Type="http://schemas.openxmlformats.org/officeDocument/2006/relationships/image" Target="../media/image470.png"/><Relationship Id="rId10" Type="http://schemas.openxmlformats.org/officeDocument/2006/relationships/image" Target="../media/image281.png"/><Relationship Id="rId4" Type="http://schemas.openxmlformats.org/officeDocument/2006/relationships/image" Target="../media/image180.png"/><Relationship Id="rId9" Type="http://schemas.openxmlformats.org/officeDocument/2006/relationships/image" Target="../media/image2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111.png"/><Relationship Id="rId3" Type="http://schemas.openxmlformats.org/officeDocument/2006/relationships/image" Target="../media/image2101.png"/><Relationship Id="rId12" Type="http://schemas.openxmlformats.org/officeDocument/2006/relationships/image" Target="../media/image120.png"/><Relationship Id="rId7" Type="http://schemas.openxmlformats.org/officeDocument/2006/relationships/image" Target="../media/image5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0.png"/><Relationship Id="rId6" Type="http://schemas.openxmlformats.org/officeDocument/2006/relationships/image" Target="../media/image67.png"/><Relationship Id="rId5" Type="http://schemas.openxmlformats.org/officeDocument/2006/relationships/image" Target="../media/image303.png"/><Relationship Id="rId10" Type="http://schemas.openxmlformats.org/officeDocument/2006/relationships/image" Target="../media/image100.png"/><Relationship Id="rId4" Type="http://schemas.openxmlformats.org/officeDocument/2006/relationships/image" Target="../media/image1100.png"/><Relationship Id="rId9" Type="http://schemas.openxmlformats.org/officeDocument/2006/relationships/image" Target="../media/image7000.png"/><Relationship Id="rId14" Type="http://schemas.openxmlformats.org/officeDocument/2006/relationships/image" Target="../media/image4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F3FE-58D7-4848-BF22-0C3386E38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Zoo of random variables</a:t>
            </a:r>
            <a:br>
              <a:rPr lang="en-US" sz="4800" dirty="0"/>
            </a:br>
            <a:br>
              <a:rPr lang="en-US" sz="4800" dirty="0"/>
            </a:br>
            <a:br>
              <a:rPr lang="en-US" sz="27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94A3-2D47-4D28-B4A4-CCB244EFD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584" y="4960137"/>
            <a:ext cx="3200400" cy="14630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CSE 312 Spring 26</a:t>
            </a:r>
          </a:p>
          <a:p>
            <a:r>
              <a:rPr lang="en-US" dirty="0">
                <a:solidFill>
                  <a:schemeClr val="tx1"/>
                </a:solidFill>
              </a:rPr>
              <a:t>Lecture 12</a:t>
            </a:r>
          </a:p>
        </p:txBody>
      </p:sp>
    </p:spTree>
    <p:extLst>
      <p:ext uri="{BB962C8B-B14F-4D97-AF65-F5344CB8AC3E}">
        <p14:creationId xmlns:p14="http://schemas.microsoft.com/office/powerpoint/2010/main" val="356804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Uniform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discrete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equally likely </a:t>
                </a:r>
                <a:r>
                  <a:rPr lang="en-US" sz="2800" dirty="0"/>
                  <a:t>to take any (integer) value between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(inclusive), is </a:t>
                </a:r>
                <a:r>
                  <a:rPr lang="en-US" sz="2800" dirty="0">
                    <a:solidFill>
                      <a:srgbClr val="C00000"/>
                    </a:solidFill>
                  </a:rPr>
                  <a:t>uniform</a:t>
                </a:r>
                <a:r>
                  <a:rPr lang="en-US" sz="2800" b="1" dirty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/>
                  <a:t>Notation:</a:t>
                </a:r>
                <a:endParaRPr lang="en-US" sz="28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/>
                  <a:t>PMF: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/>
                  <a:t>Expectation:</a:t>
                </a:r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1" dirty="0"/>
                  <a:t>Variance: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pmf of uniform">
            <a:extLst>
              <a:ext uri="{FF2B5EF4-FFF2-40B4-BE49-F238E27FC236}">
                <a16:creationId xmlns:a16="http://schemas.microsoft.com/office/drawing/2014/main" id="{7CC044DB-AFEA-485E-84CE-9D1B65A36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846" y="4636774"/>
            <a:ext cx="3226046" cy="1825648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F22992-E160-FE90-3CE3-96EA64E091DD}"/>
                  </a:ext>
                </a:extLst>
              </p:cNvPr>
              <p:cNvSpPr txBox="1"/>
              <p:nvPr/>
            </p:nvSpPr>
            <p:spPr>
              <a:xfrm>
                <a:off x="6727768" y="2510982"/>
                <a:ext cx="4400203" cy="1938992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Example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: value shown on one roll of a fair die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(1,6)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)=1/6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=7/2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=35/12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F22992-E160-FE90-3CE3-96EA64E09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768" y="2510982"/>
                <a:ext cx="4400203" cy="1938992"/>
              </a:xfrm>
              <a:prstGeom prst="rect">
                <a:avLst/>
              </a:prstGeom>
              <a:blipFill>
                <a:blip r:embed="rId4"/>
                <a:stretch>
                  <a:fillRect l="-2011" t="-2597" b="-5195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40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Uniform Random Variables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discrete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equally likely </a:t>
                </a:r>
                <a:r>
                  <a:rPr lang="en-US" sz="2800" dirty="0"/>
                  <a:t>to take any (integer) value between 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(inclusive), is </a:t>
                </a:r>
                <a:r>
                  <a:rPr lang="en-US" sz="2800" dirty="0">
                    <a:solidFill>
                      <a:srgbClr val="C00000"/>
                    </a:solidFill>
                  </a:rPr>
                  <a:t>uniform</a:t>
                </a:r>
                <a:r>
                  <a:rPr lang="en-US" sz="2800" b="1" dirty="0"/>
                  <a:t>.</a:t>
                </a:r>
              </a:p>
              <a:p>
                <a:pPr marL="0" indent="0">
                  <a:buNone/>
                </a:pPr>
                <a:endParaRPr lang="en-US" sz="1200" b="1" dirty="0"/>
              </a:p>
              <a:p>
                <a:pPr marL="0" indent="0">
                  <a:buNone/>
                </a:pPr>
                <a:r>
                  <a:rPr lang="en-US" sz="2800" b="1" dirty="0"/>
                  <a:t>Notation: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PMF: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Expectation: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/>
                  <a:t>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B3C437-BFE4-4E3A-B466-7BB592E119F4}"/>
                  </a:ext>
                </a:extLst>
              </p:cNvPr>
              <p:cNvSpPr txBox="1"/>
              <p:nvPr/>
            </p:nvSpPr>
            <p:spPr>
              <a:xfrm>
                <a:off x="6727768" y="2510982"/>
                <a:ext cx="4400203" cy="1938992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Example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: value shown on one roll of a fair die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(1,6)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)=1/6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=7/2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=35/12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B3C437-BFE4-4E3A-B466-7BB592E11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768" y="2510982"/>
                <a:ext cx="4400203" cy="1938992"/>
              </a:xfrm>
              <a:prstGeom prst="rect">
                <a:avLst/>
              </a:prstGeom>
              <a:blipFill>
                <a:blip r:embed="rId3"/>
                <a:stretch>
                  <a:fillRect l="-2075" t="-2188" b="-468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pmf of uniform">
            <a:extLst>
              <a:ext uri="{FF2B5EF4-FFF2-40B4-BE49-F238E27FC236}">
                <a16:creationId xmlns:a16="http://schemas.microsoft.com/office/drawing/2014/main" id="{7CC044DB-AFEA-485E-84CE-9D1B65A36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846" y="4636774"/>
            <a:ext cx="3226046" cy="18256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8916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Zoo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Zoo of Discrete RVs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Uniform Random Variables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Bernoulli Random Variables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Binomial Random Variables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Geometric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272486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that takes value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(“Success”)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(“Failure”) otherwise.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called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Bernoulli random variable</a:t>
                </a:r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Notation: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PMF: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Expectation: 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Variance: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5736B3-C585-42DE-A84C-8CFCAA5FD606}"/>
                  </a:ext>
                </a:extLst>
              </p:cNvPr>
              <p:cNvSpPr txBox="1"/>
              <p:nvPr/>
            </p:nvSpPr>
            <p:spPr>
              <a:xfrm>
                <a:off x="7016205" y="3656633"/>
                <a:ext cx="4954121" cy="304698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Poll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: 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https://</a:t>
                </a:r>
                <a:r>
                  <a:rPr lang="en-US" sz="2400" dirty="0" err="1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pollev.com</a:t>
                </a:r>
                <a:r>
                  <a:rPr lang="en-US" sz="2400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/ annakarlin185</a:t>
                </a:r>
              </a:p>
              <a:p>
                <a:pPr algn="l"/>
                <a:endParaRPr lang="en-US" sz="2400" u="sng" dirty="0">
                  <a:solidFill>
                    <a:srgbClr val="7030A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 Mean	Variance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>
                  <a:buAutoNum type="alphaUcPeriod"/>
                </a:pP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b="0" dirty="0">
                  <a:solidFill>
                    <a:srgbClr val="0070C0"/>
                  </a:solidFill>
                </a:endParaRPr>
              </a:p>
              <a:p>
                <a:pPr marL="457200" indent="-457200">
                  <a:buAutoNum type="alphaUcPeriod"/>
                </a:pP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>
                  <a:buAutoNum type="alphaUcPeriod"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5736B3-C585-42DE-A84C-8CFCAA5FD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205" y="3656633"/>
                <a:ext cx="4954121" cy="3046988"/>
              </a:xfrm>
              <a:prstGeom prst="rect">
                <a:avLst/>
              </a:prstGeom>
              <a:blipFill>
                <a:blip r:embed="rId3"/>
                <a:stretch>
                  <a:fillRect l="-2041" t="-1240" b="-2066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101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Random Variables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that takes value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(“Success”)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(“Failure”) otherwise.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called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Bernoulli random variable</a:t>
                </a:r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Notation: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PMF: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Expectation: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</a:rPr>
                  <a:t>       </a:t>
                </a:r>
                <a:r>
                  <a:rPr lang="en-US" sz="2800" dirty="0"/>
                  <a:t>N</a:t>
                </a:r>
                <a:r>
                  <a:rPr lang="en-US" sz="2800" b="0" dirty="0"/>
                  <a:t>ote: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0" indent="0">
                  <a:buNone/>
                </a:pPr>
                <a:r>
                  <a:rPr lang="en-US" sz="2800" b="1" dirty="0"/>
                  <a:t>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922380B-A724-41B1-AFDA-25CBB4846FBF}"/>
              </a:ext>
            </a:extLst>
          </p:cNvPr>
          <p:cNvSpPr txBox="1"/>
          <p:nvPr/>
        </p:nvSpPr>
        <p:spPr>
          <a:xfrm>
            <a:off x="385552" y="4549676"/>
            <a:ext cx="10563497" cy="2308324"/>
          </a:xfrm>
          <a:prstGeom prst="rect">
            <a:avLst/>
          </a:prstGeom>
          <a:noFill/>
          <a:ln>
            <a:solidFill>
              <a:srgbClr val="036A18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Examples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Coin 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flip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Randomly guessing on a MC test question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A server in a cluster fails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Whether or not a 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share of a particular stock pays off or not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Any indicator </a:t>
            </a:r>
            <a:r>
              <a:rPr lang="en-US" sz="2400" b="0" dirty="0" err="1">
                <a:latin typeface="Candara" panose="020E0502030303020204" pitchFamily="34" charset="0"/>
                <a:ea typeface="Helvetica" charset="0"/>
                <a:cs typeface="Helvetica" charset="0"/>
              </a:rPr>
              <a:t>r.v.</a:t>
            </a:r>
            <a:endParaRPr lang="en-US" sz="24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35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Zoo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Zoo of Discrete RVs, Part I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Uniform Random Variables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Bernoulli Random Variables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Binomial Random Variables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Geometric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900669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1055" y="1152940"/>
                <a:ext cx="10972800" cy="184662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 discrete random variable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Ber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Counts number of successes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independent trials, each with probability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 of success.                                                     </a:t>
                </a:r>
                <a:endParaRPr lang="en-US" sz="2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is a </a:t>
                </a:r>
                <a:r>
                  <a:rPr lang="en-US" sz="2400" dirty="0">
                    <a:solidFill>
                      <a:srgbClr val="C00000"/>
                    </a:solidFill>
                  </a:rPr>
                  <a:t>Binomial random variable</a:t>
                </a:r>
                <a:endParaRPr lang="en-US" sz="2400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055" y="1152940"/>
                <a:ext cx="10972800" cy="1846629"/>
              </a:xfrm>
              <a:blipFill>
                <a:blip r:embed="rId2"/>
                <a:stretch>
                  <a:fillRect l="-809" t="-3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6DA55D-ADD4-401D-BC6B-498114D994C5}"/>
                  </a:ext>
                </a:extLst>
              </p:cNvPr>
              <p:cNvSpPr txBox="1"/>
              <p:nvPr/>
            </p:nvSpPr>
            <p:spPr>
              <a:xfrm>
                <a:off x="471055" y="3449362"/>
                <a:ext cx="4721629" cy="3477875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36A18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Examples</a:t>
                </a: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heads in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0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indep coin flips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1s in a randomly generated n bit string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servers that fail in a cluster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computers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bit errors in file written to disk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elements in a bucket of a large hash table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#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different stocks that “pay off”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6DA55D-ADD4-401D-BC6B-498114D99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55" y="3449362"/>
                <a:ext cx="4721629" cy="3477875"/>
              </a:xfrm>
              <a:prstGeom prst="rect">
                <a:avLst/>
              </a:prstGeom>
              <a:blipFill>
                <a:blip r:embed="rId3"/>
                <a:stretch>
                  <a:fillRect l="-1070" t="-1091" r="-535" b="-2182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67380C-AF03-47A5-A878-899231D8EA7B}"/>
                  </a:ext>
                </a:extLst>
              </p:cNvPr>
              <p:cNvSpPr txBox="1"/>
              <p:nvPr/>
            </p:nvSpPr>
            <p:spPr>
              <a:xfrm>
                <a:off x="6958148" y="3387353"/>
                <a:ext cx="5233851" cy="318805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Poll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: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  <a:ea typeface="Helvetica" charset="0"/>
                    <a:cs typeface="Helvetica" charset="0"/>
                  </a:rPr>
                  <a:t>https://</a:t>
                </a:r>
                <a:r>
                  <a:rPr lang="en-US" sz="2400" dirty="0" err="1">
                    <a:solidFill>
                      <a:srgbClr val="C00000"/>
                    </a:solidFill>
                    <a:ea typeface="Helvetica" charset="0"/>
                    <a:cs typeface="Helvetica" charset="0"/>
                  </a:rPr>
                  <a:t>pollev.com</a:t>
                </a:r>
                <a:r>
                  <a:rPr lang="en-US" sz="2400" dirty="0">
                    <a:solidFill>
                      <a:srgbClr val="C00000"/>
                    </a:solidFill>
                    <a:ea typeface="Helvetica" charset="0"/>
                    <a:cs typeface="Helvetica" charset="0"/>
                  </a:rPr>
                  <a:t>/ annakarlin185</a:t>
                </a:r>
              </a:p>
              <a:p>
                <a:endParaRPr lang="en-US" sz="24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67380C-AF03-47A5-A878-899231D8E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148" y="3387353"/>
                <a:ext cx="5233851" cy="3188052"/>
              </a:xfrm>
              <a:prstGeom prst="rect">
                <a:avLst/>
              </a:prstGeom>
              <a:blipFill>
                <a:blip r:embed="rId4"/>
                <a:stretch>
                  <a:fillRect l="-1691" t="-1186" b="-1976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739DC9-CC71-8227-3A36-C840B1D0E9BA}"/>
                  </a:ext>
                </a:extLst>
              </p:cNvPr>
              <p:cNvSpPr txBox="1"/>
              <p:nvPr/>
            </p:nvSpPr>
            <p:spPr>
              <a:xfrm>
                <a:off x="6928980" y="4162361"/>
                <a:ext cx="2036892" cy="738664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𝒌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739DC9-CC71-8227-3A36-C840B1D0E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980" y="4162361"/>
                <a:ext cx="2036892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634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Random Variables 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discrete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Ber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Counts number of successes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independent trials, each with probability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 of success.                                                     </a:t>
                </a:r>
                <a:endParaRPr lang="en-US" sz="28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Binomial random variable</a:t>
                </a:r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Notation: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PMF: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Expectation:</a:t>
                </a:r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/>
                  <a:t>Variance: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2" t="-1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C85737-F91A-4A6A-8480-F9A110EF0F5A}"/>
                  </a:ext>
                </a:extLst>
              </p:cNvPr>
              <p:cNvSpPr txBox="1"/>
              <p:nvPr/>
            </p:nvSpPr>
            <p:spPr>
              <a:xfrm>
                <a:off x="7455329" y="3411104"/>
                <a:ext cx="4736671" cy="2677656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Poll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: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  <a:ea typeface="Helvetica" charset="0"/>
                    <a:cs typeface="Helvetica" charset="0"/>
                  </a:rPr>
                  <a:t>https://</a:t>
                </a:r>
                <a:r>
                  <a:rPr lang="en-US" sz="2400" dirty="0" err="1">
                    <a:solidFill>
                      <a:srgbClr val="C00000"/>
                    </a:solidFill>
                    <a:ea typeface="Helvetica" charset="0"/>
                    <a:cs typeface="Helvetica" charset="0"/>
                  </a:rPr>
                  <a:t>pollev.com</a:t>
                </a:r>
                <a:r>
                  <a:rPr lang="en-US" sz="2400" dirty="0">
                    <a:solidFill>
                      <a:srgbClr val="C00000"/>
                    </a:solidFill>
                    <a:ea typeface="Helvetica" charset="0"/>
                    <a:cs typeface="Helvetica" charset="0"/>
                  </a:rPr>
                  <a:t>/ annakarlin185</a:t>
                </a:r>
              </a:p>
              <a:p>
                <a:r>
                  <a:rPr lang="en-US" sz="2400" b="0" dirty="0">
                    <a:latin typeface="Candara" panose="020E0502030303020204" pitchFamily="34" charset="0"/>
                  </a:rPr>
                  <a:t>	Mean		Variance</a:t>
                </a:r>
              </a:p>
              <a:p>
                <a:pPr marL="457200" indent="-45720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	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	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	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	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C85737-F91A-4A6A-8480-F9A110EF0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329" y="3411104"/>
                <a:ext cx="4736671" cy="2677656"/>
              </a:xfrm>
              <a:prstGeom prst="rect">
                <a:avLst/>
              </a:prstGeom>
              <a:blipFill>
                <a:blip r:embed="rId3"/>
                <a:stretch>
                  <a:fillRect l="-1867" t="-1878" b="-1878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177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Random Variables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discrete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Ber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Counts number of successes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independent trials, each with probability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 of success.                                                     </a:t>
                </a:r>
                <a:endParaRPr lang="en-US" sz="28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Binomial random variable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/>
                  <a:t>Notation: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PMF: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Expectation: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sz="2800" b="0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2" t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590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8064-FC98-48EC-85E8-536F7C30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Mean, Variance of the Binomial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C10BC7-315A-461A-8166-F6CDDF39B7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independent (</a:t>
                </a:r>
                <a:r>
                  <a:rPr lang="en-US" dirty="0" err="1"/>
                  <a:t>i.i.d</a:t>
                </a:r>
                <a:r>
                  <a:rPr lang="en-US" dirty="0"/>
                  <a:t>.), then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0" dirty="0"/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b="1" dirty="0"/>
                  <a:t>Claim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Claim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, by independence of </a:t>
                </a:r>
                <a:r>
                  <a:rPr lang="en-US" dirty="0" err="1"/>
                  <a:t>r.v.’s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Var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C10BC7-315A-461A-8166-F6CDDF39B7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6" t="-5385" b="-4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622840" y="502159"/>
            <a:ext cx="6486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“</a:t>
            </a:r>
            <a:r>
              <a:rPr lang="en-US" sz="2400" dirty="0" err="1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i.i.d</a:t>
            </a:r>
            <a:r>
              <a:rPr lang="en-US" sz="24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.” is a commonly used phrase.</a:t>
            </a:r>
          </a:p>
          <a:p>
            <a:pPr algn="ctr"/>
            <a:r>
              <a:rPr lang="en-US" sz="2400" b="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It means “independent &amp; identically distributed”</a:t>
            </a:r>
          </a:p>
        </p:txBody>
      </p:sp>
    </p:spTree>
    <p:extLst>
      <p:ext uri="{BB962C8B-B14F-4D97-AF65-F5344CB8AC3E}">
        <p14:creationId xmlns:p14="http://schemas.microsoft.com/office/powerpoint/2010/main" val="74556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E32A-9535-9941-807A-C360323F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-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4AB79B3-DECA-564C-B0B2-344AAF034F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52940"/>
                <a:ext cx="10972799" cy="156632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The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variance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of a (discrete) RV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ΩX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4AB79B3-DECA-564C-B0B2-344AAF034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10972799" cy="1566326"/>
              </a:xfrm>
              <a:prstGeom prst="rect">
                <a:avLst/>
              </a:prstGeom>
              <a:blipFill>
                <a:blip r:embed="rId2"/>
                <a:stretch>
                  <a:fillRect l="-231" b="-4960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E454F3-B751-DF42-95E3-370B46FCB2C1}"/>
                  </a:ext>
                </a:extLst>
              </p:cNvPr>
              <p:cNvSpPr txBox="1"/>
              <p:nvPr/>
            </p:nvSpPr>
            <p:spPr>
              <a:xfrm>
                <a:off x="609600" y="3429000"/>
                <a:ext cx="6081132" cy="614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Standard deviation: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E454F3-B751-DF42-95E3-370B46FCB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29000"/>
                <a:ext cx="6081132" cy="614142"/>
              </a:xfrm>
              <a:prstGeom prst="rect">
                <a:avLst/>
              </a:prstGeom>
              <a:blipFill>
                <a:blip r:embed="rId3"/>
                <a:stretch>
                  <a:fillRect l="-2296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70B238-F13C-594D-B9D6-4EF8A3DAC79A}"/>
                  </a:ext>
                </a:extLst>
              </p:cNvPr>
              <p:cNvSpPr txBox="1"/>
              <p:nvPr/>
            </p:nvSpPr>
            <p:spPr>
              <a:xfrm>
                <a:off x="7226299" y="3329793"/>
                <a:ext cx="3256643" cy="1200329"/>
              </a:xfrm>
              <a:prstGeom prst="rect">
                <a:avLst/>
              </a:prstGeom>
              <a:solidFill>
                <a:schemeClr val="lt1"/>
              </a:solidFill>
              <a:ln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Recall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is a </a:t>
                </a:r>
                <a:r>
                  <a:rPr lang="en-US" sz="2400" b="1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constant</a:t>
                </a:r>
                <a:r>
                  <a:rPr lang="en-US" sz="240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not a random variable itself. </a:t>
                </a:r>
                <a:endParaRPr lang="en-US" sz="2400" b="0" dirty="0">
                  <a:solidFill>
                    <a:srgbClr val="7030A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70B238-F13C-594D-B9D6-4EF8A3DAC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299" y="3329793"/>
                <a:ext cx="3256643" cy="1200329"/>
              </a:xfrm>
              <a:prstGeom prst="rect">
                <a:avLst/>
              </a:prstGeom>
              <a:blipFill>
                <a:blip r:embed="rId4"/>
                <a:stretch>
                  <a:fillRect l="-2607" t="-3518" r="-3166" b="-10050"/>
                </a:stretch>
              </a:blipFill>
              <a:ln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91A2FC-052B-9C41-9018-E2DCB2534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5343181" y="2666082"/>
            <a:ext cx="3511440" cy="663711"/>
          </a:xfrm>
          <a:prstGeom prst="straightConnector1">
            <a:avLst/>
          </a:prstGeom>
          <a:ln w="9525">
            <a:solidFill>
              <a:srgbClr val="0070C0"/>
            </a:solidFill>
            <a:prstDash val="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B3817B-2CD2-BB42-BD5A-2C3C09B47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5156022"/>
            <a:ext cx="10972800" cy="12003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0070C0"/>
                </a:solidFill>
              </a:rPr>
              <a:t>Intuition:</a:t>
            </a:r>
            <a:r>
              <a:rPr lang="en-US" sz="2800" dirty="0">
                <a:solidFill>
                  <a:schemeClr val="tx1"/>
                </a:solidFill>
              </a:rPr>
              <a:t> Variance (or standard deviation) is a quantity that measures, </a:t>
            </a:r>
            <a:r>
              <a:rPr lang="en-US" sz="2800" dirty="0"/>
              <a:t>in expectation, </a:t>
            </a:r>
            <a:r>
              <a:rPr lang="en-US" sz="2800" dirty="0">
                <a:solidFill>
                  <a:schemeClr val="tx1"/>
                </a:solidFill>
              </a:rPr>
              <a:t>how “far” the random variable is from </a:t>
            </a:r>
            <a:r>
              <a:rPr lang="en-US" sz="2800" dirty="0"/>
              <a:t>its expectation.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8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C00CB-A54F-42B3-803A-F1B58F98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PMFs</a:t>
            </a:r>
          </a:p>
        </p:txBody>
      </p:sp>
      <p:pic>
        <p:nvPicPr>
          <p:cNvPr id="10" name="Content Placeholder 9" descr="PMF of two random variables. One that is Binomial with parameters 10 and 0.5 and the other with parameters 10, 0.25. Looks like bell curves with slightly different shapes.">
            <a:extLst>
              <a:ext uri="{FF2B5EF4-FFF2-40B4-BE49-F238E27FC236}">
                <a16:creationId xmlns:a16="http://schemas.microsoft.com/office/drawing/2014/main" id="{5870ACB2-9DBA-441F-A84B-8F4525273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094" y="770850"/>
            <a:ext cx="9543011" cy="5621100"/>
          </a:xfrm>
        </p:spPr>
      </p:pic>
      <p:sp>
        <p:nvSpPr>
          <p:cNvPr id="5" name="AutoShape 2" descr="https://files.slack.com/files-pri/T0EJFTLJG-F01LZNS8KME/image.png">
            <a:extLst>
              <a:ext uri="{FF2B5EF4-FFF2-40B4-BE49-F238E27FC236}">
                <a16:creationId xmlns:a16="http://schemas.microsoft.com/office/drawing/2014/main" id="{0BBB3801-F784-4750-A896-EC2DE3EAD0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583276"/>
            <a:ext cx="4164676" cy="416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83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0F8F9-04AD-45CB-AAE0-69109D71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PMFs (2)</a:t>
            </a:r>
          </a:p>
        </p:txBody>
      </p:sp>
      <p:pic>
        <p:nvPicPr>
          <p:cNvPr id="6" name="Picture 5" descr="PMF of two random variables. One that is Binomial with parameters 30 and 0.5 and the other with parameters 30, 0.1. Looks like bell curves with slightly different shapes.">
            <a:extLst>
              <a:ext uri="{FF2B5EF4-FFF2-40B4-BE49-F238E27FC236}">
                <a16:creationId xmlns:a16="http://schemas.microsoft.com/office/drawing/2014/main" id="{08528810-E54E-42D1-B791-DDD3701CA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823749"/>
            <a:ext cx="9543013" cy="562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77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Zoo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Zoo of Discrete RVs, Part I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Uniform Random Variables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Bernoulli Random Variables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Binomial Random Variables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Geometric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2393679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discrete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that models the number of independent trials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Ber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800" dirty="0"/>
                  <a:t> up until and including the first success.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called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Geometric random variable </a:t>
                </a:r>
                <a:r>
                  <a:rPr lang="en-US" sz="2800" dirty="0"/>
                  <a:t>with 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 </a:t>
                </a:r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Notation: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PMF: 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Expectation:</a:t>
                </a:r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/>
                  <a:t>Variance: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2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9A94CDD-945E-4807-B25E-142B4FC3835F}"/>
              </a:ext>
            </a:extLst>
          </p:cNvPr>
          <p:cNvSpPr txBox="1"/>
          <p:nvPr/>
        </p:nvSpPr>
        <p:spPr>
          <a:xfrm>
            <a:off x="7027025" y="2952644"/>
            <a:ext cx="4400203" cy="3046988"/>
          </a:xfrm>
          <a:prstGeom prst="rect">
            <a:avLst/>
          </a:prstGeom>
          <a:noFill/>
          <a:ln>
            <a:solidFill>
              <a:srgbClr val="036A18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Examples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 # of coin flips until first head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# of random guesses on MC questions until you get one right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# of random guesses at a password until you hit it</a:t>
            </a:r>
          </a:p>
        </p:txBody>
      </p:sp>
    </p:spTree>
    <p:extLst>
      <p:ext uri="{BB962C8B-B14F-4D97-AF65-F5344CB8AC3E}">
        <p14:creationId xmlns:p14="http://schemas.microsoft.com/office/powerpoint/2010/main" val="337184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2E3C-F5F5-41A9-A275-0E713EA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Random Variables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discrete random variable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that models the number of independent trials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Ber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800" dirty="0"/>
                  <a:t> up until and including the </a:t>
                </a:r>
                <a:r>
                  <a:rPr lang="en-US" sz="2800"/>
                  <a:t>first success.</a:t>
                </a:r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called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Geometric random variable </a:t>
                </a:r>
                <a:r>
                  <a:rPr lang="en-US" sz="2800" dirty="0"/>
                  <a:t>with 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 </a:t>
                </a:r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/>
                  <a:t>Notation: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PMF: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1" dirty="0"/>
              </a:p>
              <a:p>
                <a:pPr marL="0" indent="0">
                  <a:buNone/>
                </a:pPr>
                <a:r>
                  <a:rPr lang="en-US" sz="2800" b="1" dirty="0"/>
                  <a:t>Expectation: </a:t>
                </a:r>
                <a:r>
                  <a:rPr lang="en-US" sz="2800" b="0" i="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𝔼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800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/>
                  <a:t>Variance: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087B-85A4-451D-8571-D49483157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2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9A94CDD-945E-4807-B25E-142B4FC3835F}"/>
              </a:ext>
            </a:extLst>
          </p:cNvPr>
          <p:cNvSpPr txBox="1"/>
          <p:nvPr/>
        </p:nvSpPr>
        <p:spPr>
          <a:xfrm>
            <a:off x="6445134" y="3305156"/>
            <a:ext cx="4931427" cy="3416320"/>
          </a:xfrm>
          <a:prstGeom prst="rect">
            <a:avLst/>
          </a:prstGeom>
          <a:noFill/>
          <a:ln>
            <a:solidFill>
              <a:srgbClr val="036A18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36A18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Examples</a:t>
            </a: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 # of coin flips until first head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# of random guesses on MC questions until you get one right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# of random guesses at a password until you hit 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# hash trials until a miner successfully mines a Bitcoin</a:t>
            </a:r>
          </a:p>
        </p:txBody>
      </p:sp>
    </p:spTree>
    <p:extLst>
      <p:ext uri="{BB962C8B-B14F-4D97-AF65-F5344CB8AC3E}">
        <p14:creationId xmlns:p14="http://schemas.microsoft.com/office/powerpoint/2010/main" val="3701319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   Zoo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Zoo of Discrete RVs, Part I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Uniform Random Variables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Bernoulli Random Variables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Binomial Random Variables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Geometric Random Variables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More examples</a:t>
            </a:r>
          </a:p>
        </p:txBody>
      </p:sp>
    </p:spTree>
    <p:extLst>
      <p:ext uri="{BB962C8B-B14F-4D97-AF65-F5344CB8AC3E}">
        <p14:creationId xmlns:p14="http://schemas.microsoft.com/office/powerpoint/2010/main" val="2697205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6020F-9BF9-46D2-A20B-4A9A31D1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BD4C0-3B71-4C73-9C44-B3FAE5B6FA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Sending a binary message of length </a:t>
                </a:r>
                <a:r>
                  <a:rPr lang="en-US" sz="2400" dirty="0">
                    <a:solidFill>
                      <a:srgbClr val="C00000"/>
                    </a:solidFill>
                  </a:rPr>
                  <a:t>1024</a:t>
                </a:r>
                <a:r>
                  <a:rPr lang="en-US" sz="2400" dirty="0"/>
                  <a:t> bits over a network with probability </a:t>
                </a:r>
                <a:r>
                  <a:rPr lang="en-US" sz="2400" dirty="0">
                    <a:solidFill>
                      <a:srgbClr val="C00000"/>
                    </a:solidFill>
                  </a:rPr>
                  <a:t>0.999 </a:t>
                </a:r>
                <a:r>
                  <a:rPr lang="en-US" sz="2400" dirty="0"/>
                  <a:t>of correctly sending each bit in the message without corruption (independent of other bits). </a:t>
                </a:r>
              </a:p>
              <a:p>
                <a:pPr marL="0" indent="0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be the number of corrupted bits. </a:t>
                </a:r>
              </a:p>
              <a:p>
                <a:pPr marL="0" indent="0">
                  <a:buNone/>
                </a:pPr>
                <a:r>
                  <a:rPr lang="en-US" sz="2400" dirty="0"/>
                  <a:t>What kind of random variable is this and 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BD4C0-3B71-4C73-9C44-B3FAE5B6FA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5" t="-1026" r="-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F9D2857-A92A-4E23-9C4B-523C4C24645C}"/>
              </a:ext>
            </a:extLst>
          </p:cNvPr>
          <p:cNvSpPr txBox="1"/>
          <p:nvPr/>
        </p:nvSpPr>
        <p:spPr>
          <a:xfrm>
            <a:off x="7075687" y="3905705"/>
            <a:ext cx="4822146" cy="26776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Poll</a:t>
            </a: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: </a:t>
            </a:r>
          </a:p>
          <a:p>
            <a:r>
              <a:rPr lang="en-US" sz="2400" dirty="0">
                <a:solidFill>
                  <a:srgbClr val="0070C0"/>
                </a:solidFill>
                <a:ea typeface="Helvetica" charset="0"/>
                <a:cs typeface="Helvetica" charset="0"/>
              </a:rPr>
              <a:t>https://</a:t>
            </a:r>
            <a:r>
              <a:rPr lang="en-US" sz="2400" dirty="0" err="1">
                <a:solidFill>
                  <a:srgbClr val="0070C0"/>
                </a:solidFill>
                <a:ea typeface="Helvetica" charset="0"/>
                <a:cs typeface="Helvetica" charset="0"/>
              </a:rPr>
              <a:t>pollev.com</a:t>
            </a:r>
            <a:r>
              <a:rPr lang="en-US" sz="2400" dirty="0">
                <a:solidFill>
                  <a:srgbClr val="0070C0"/>
                </a:solidFill>
                <a:ea typeface="Helvetica" charset="0"/>
                <a:cs typeface="Helvetica" charset="0"/>
              </a:rPr>
              <a:t>/ annakarlin185</a:t>
            </a:r>
          </a:p>
          <a:p>
            <a:endParaRPr lang="en-US" sz="2400" u="sng" dirty="0">
              <a:solidFill>
                <a:srgbClr val="7030A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  <a:p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A    1022.99</a:t>
            </a:r>
          </a:p>
          <a:p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B    1.024</a:t>
            </a:r>
          </a:p>
          <a:p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C    1.02298</a:t>
            </a:r>
          </a:p>
          <a:p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D.   1</a:t>
            </a:r>
          </a:p>
        </p:txBody>
      </p:sp>
    </p:spTree>
    <p:extLst>
      <p:ext uri="{BB962C8B-B14F-4D97-AF65-F5344CB8AC3E}">
        <p14:creationId xmlns:p14="http://schemas.microsoft.com/office/powerpoint/2010/main" val="720111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D36F6-BCA5-10BF-4A70-EB662A3D6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1AE82-5C3D-5353-403E-4F86E2CC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19B69A-624C-C9B8-FC84-87857A77FD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Sending a binary message of length </a:t>
                </a:r>
                <a:r>
                  <a:rPr lang="en-US" sz="2400" dirty="0">
                    <a:solidFill>
                      <a:srgbClr val="C00000"/>
                    </a:solidFill>
                  </a:rPr>
                  <a:t>1024</a:t>
                </a:r>
                <a:r>
                  <a:rPr lang="en-US" sz="2400" dirty="0"/>
                  <a:t> bits over a network with probability </a:t>
                </a:r>
                <a:r>
                  <a:rPr lang="en-US" sz="2400" dirty="0">
                    <a:solidFill>
                      <a:srgbClr val="C00000"/>
                    </a:solidFill>
                  </a:rPr>
                  <a:t>0.999 </a:t>
                </a:r>
                <a:r>
                  <a:rPr lang="en-US" sz="2400" dirty="0"/>
                  <a:t>of correctly sending each bit in the message without corruption (independent of other bits). </a:t>
                </a:r>
              </a:p>
              <a:p>
                <a:pPr marL="0" indent="0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be the number of corrupted bits. </a:t>
                </a:r>
              </a:p>
              <a:p>
                <a:pPr marL="0" indent="0">
                  <a:buNone/>
                </a:pPr>
                <a:r>
                  <a:rPr lang="en-US" sz="2400" dirty="0"/>
                  <a:t>What kind of random variable is this and 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Binomial (1024, 0.001)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Therefore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=1024⋅0.001=1.024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7C4851-3E92-2061-A1CD-D783B23D0E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5" t="-1026" r="-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608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7B831-EE34-4D3A-80AE-0F019352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Music Lessons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50821-170B-4429-89B2-6219BB4E74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Your music teacher requires you to play a </a:t>
                </a:r>
                <a:r>
                  <a:rPr lang="en-US" sz="2400" dirty="0">
                    <a:solidFill>
                      <a:srgbClr val="C00000"/>
                    </a:solidFill>
                  </a:rPr>
                  <a:t>1000 </a:t>
                </a:r>
                <a:r>
                  <a:rPr lang="en-US" sz="2400" dirty="0"/>
                  <a:t>note song without mistake. You have been practicing, so you have a probability of </a:t>
                </a:r>
                <a:r>
                  <a:rPr lang="en-US" sz="2400" dirty="0">
                    <a:solidFill>
                      <a:srgbClr val="C00000"/>
                    </a:solidFill>
                  </a:rPr>
                  <a:t>0.999</a:t>
                </a:r>
                <a:r>
                  <a:rPr lang="en-US" sz="2400" dirty="0"/>
                  <a:t> of getting each note correct (independent of the others). If you mess up a single note in the song, you must start over and play from the beginning. 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be the number of times you have to play the song from the start. What kind of random variable is this and 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50821-170B-4429-89B2-6219BB4E74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5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325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26661-EF81-DBF6-143D-CE0B69939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5B0C0-F446-C98C-086E-9A870CC8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Music Lessons -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6BEBE7-FF5A-599D-5862-91F05C331C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Your music teacher requires you to play a </a:t>
                </a:r>
                <a:r>
                  <a:rPr lang="en-US" sz="2400" dirty="0">
                    <a:solidFill>
                      <a:srgbClr val="C00000"/>
                    </a:solidFill>
                  </a:rPr>
                  <a:t>1000 </a:t>
                </a:r>
                <a:r>
                  <a:rPr lang="en-US" sz="2400" dirty="0"/>
                  <a:t>note song without mistake. You have been practicing, so you have a probability of </a:t>
                </a:r>
                <a:r>
                  <a:rPr lang="en-US" sz="2400" dirty="0">
                    <a:solidFill>
                      <a:srgbClr val="C00000"/>
                    </a:solidFill>
                  </a:rPr>
                  <a:t>0.999</a:t>
                </a:r>
                <a:r>
                  <a:rPr lang="en-US" sz="2400" dirty="0"/>
                  <a:t> of getting each note correct (independent of the others). If you mess up a single note in the song, you must start over and play from the beginning. 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be the number of times you have to play the song from the start. What kind of random variable is this and 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Probability that you play whole song without a mistake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0.999 </a:t>
                </a:r>
                <a:r>
                  <a:rPr lang="en-US" sz="2400" baseline="30000" dirty="0">
                    <a:solidFill>
                      <a:srgbClr val="0070C0"/>
                    </a:solidFill>
                  </a:rPr>
                  <a:t>1000</a:t>
                </a:r>
              </a:p>
              <a:p>
                <a:pPr marL="0" indent="0">
                  <a:buNone/>
                </a:pPr>
                <a:endParaRPr lang="en-US" sz="2400" baseline="30000" dirty="0"/>
              </a:p>
              <a:p>
                <a:pPr marL="0" indent="0">
                  <a:buNone/>
                </a:pPr>
                <a:r>
                  <a:rPr lang="en-US" sz="2400" dirty="0"/>
                  <a:t>Therefore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is 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Geometric</a:t>
                </a:r>
                <a:r>
                  <a:rPr lang="en-US" sz="2400" dirty="0"/>
                  <a:t> random variable with parameter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 =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0.999 </a:t>
                </a:r>
                <a:r>
                  <a:rPr lang="en-US" sz="2400" baseline="30000" dirty="0">
                    <a:solidFill>
                      <a:srgbClr val="0070C0"/>
                    </a:solidFill>
                  </a:rPr>
                  <a:t>1000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So its expectation is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70C0"/>
                            </a:solidFill>
                          </a:rPr>
                          <m:t>0.999 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solidFill>
                              <a:srgbClr val="0070C0"/>
                            </a:solidFill>
                          </a:rPr>
                          <m:t>1000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48DA05-9FA5-B6A9-9FEA-09B231D1D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5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31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E32A-9535-9941-807A-C360323F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– Properties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D714AE-0A2B-D428-B44F-9BCFA9B7BA27}"/>
                  </a:ext>
                </a:extLst>
              </p:cNvPr>
              <p:cNvSpPr/>
              <p:nvPr/>
            </p:nvSpPr>
            <p:spPr>
              <a:xfrm>
                <a:off x="8289616" y="29250"/>
                <a:ext cx="2981842" cy="875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D714AE-0A2B-D428-B44F-9BCFA9B7B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616" y="29250"/>
                <a:ext cx="2981842" cy="875817"/>
              </a:xfrm>
              <a:prstGeom prst="rect">
                <a:avLst/>
              </a:prstGeom>
              <a:blipFill>
                <a:blip r:embed="rId3"/>
                <a:stretch>
                  <a:fillRect t="-120000" b="-16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3D5FED5-24E7-0BE3-0969-E61AA76FBCFB}"/>
                  </a:ext>
                </a:extLst>
              </p:cNvPr>
              <p:cNvSpPr/>
              <p:nvPr/>
            </p:nvSpPr>
            <p:spPr>
              <a:xfrm>
                <a:off x="8193923" y="838738"/>
                <a:ext cx="3740768" cy="875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20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3D5FED5-24E7-0BE3-0969-E61AA76FB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923" y="838738"/>
                <a:ext cx="3740768" cy="875817"/>
              </a:xfrm>
              <a:prstGeom prst="rect">
                <a:avLst/>
              </a:prstGeom>
              <a:blipFill>
                <a:blip r:embed="rId4"/>
                <a:stretch>
                  <a:fillRect t="-121739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4AB79B3-DECA-564C-B0B2-344AAF034F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906" y="1844320"/>
                <a:ext cx="10972799" cy="166250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The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variance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of a (discrete) RV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𝜴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4AB79B3-DECA-564C-B0B2-344AAF034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06" y="1844320"/>
                <a:ext cx="10972799" cy="1662506"/>
              </a:xfrm>
              <a:prstGeom prst="rect">
                <a:avLst/>
              </a:prstGeom>
              <a:blipFill>
                <a:blip r:embed="rId5"/>
                <a:stretch>
                  <a:fillRect l="-231" b="-43609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610764-9818-442F-CAE3-4D7836E356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906" y="3506826"/>
                <a:ext cx="6096000" cy="80021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610764-9818-442F-CAE3-4D7836E35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06" y="3506826"/>
                <a:ext cx="6096000" cy="800219"/>
              </a:xfrm>
              <a:prstGeom prst="rect">
                <a:avLst/>
              </a:prstGeom>
              <a:blipFill>
                <a:blip r:embed="rId6"/>
                <a:stretch>
                  <a:fillRect l="-415" b="-153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C9A8119-2005-3E4E-A114-46FB5A48D6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906" y="4485044"/>
                <a:ext cx="9917151" cy="80021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C9A8119-2005-3E4E-A114-46FB5A48D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06" y="4485044"/>
                <a:ext cx="9917151" cy="800219"/>
              </a:xfrm>
              <a:prstGeom prst="rect">
                <a:avLst/>
              </a:prstGeom>
              <a:blipFill>
                <a:blip r:embed="rId7"/>
                <a:stretch>
                  <a:fillRect l="-255" b="-153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05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Zoo (6)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Zoo of Discrete RVs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Uniform Random Variables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Bernoulli Random Variables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Binomial Random Variables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Geometric Random variables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Poisson Distribution</a:t>
            </a:r>
          </a:p>
          <a:p>
            <a:pPr marL="457200" lvl="1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90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1543-6B10-44C2-B39D-8FC95E724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Poisson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AFFD6-28BA-41FC-B72B-3A925F4E9E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1204448" cy="4949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Model: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# events that occur in an hour</a:t>
                </a:r>
              </a:p>
              <a:p>
                <a:pPr lvl="1"/>
                <a:r>
                  <a:rPr lang="en-US" dirty="0"/>
                  <a:t>Expect to see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events per hour (but will be random)</a:t>
                </a:r>
              </a:p>
              <a:p>
                <a:pPr lvl="1"/>
                <a:r>
                  <a:rPr lang="en-US" dirty="0"/>
                  <a:t>The expected number of events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hours,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/>
                  <a:t>Occurrence of events on disjoint time intervals is independent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2"/>
                    </a:solidFill>
                  </a:rPr>
                  <a:t>Example – Modelling car arrivals at an intersection</a:t>
                </a:r>
              </a:p>
              <a:p>
                <a:pPr marL="0" indent="0">
                  <a:buNone/>
                </a:pPr>
                <a:endParaRPr lang="en-US" sz="1400" b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# of cars passing through a light in 1 hour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AFFD6-28BA-41FC-B72B-3A925F4E9E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1204448" cy="4949685"/>
              </a:xfrm>
              <a:blipFill>
                <a:blip r:embed="rId2"/>
                <a:stretch>
                  <a:fillRect l="-1359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657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9388-DB8F-9845-9577-7FB102E9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9"/>
            <a:ext cx="11331921" cy="87830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– Model the process of </a:t>
            </a:r>
            <a:r>
              <a:rPr lang="en-US" dirty="0">
                <a:solidFill>
                  <a:srgbClr val="7030A0"/>
                </a:solidFill>
              </a:rPr>
              <a:t>cars passing through a light in 1 hour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E43EA5-69D5-1841-B50C-52E4CAA3C9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1514" y="997821"/>
                <a:ext cx="10972800" cy="523220"/>
              </a:xfrm>
            </p:spPr>
            <p:txBody>
              <a:bodyPr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= # cars passing through a light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hour.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E43EA5-69D5-1841-B50C-52E4CAA3C9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514" y="997821"/>
                <a:ext cx="10972800" cy="523220"/>
              </a:xfrm>
              <a:blipFill>
                <a:blip r:embed="rId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F403FD-C396-F745-9D92-C5AC219881B2}"/>
                  </a:ext>
                </a:extLst>
              </p:cNvPr>
              <p:cNvSpPr txBox="1"/>
              <p:nvPr/>
            </p:nvSpPr>
            <p:spPr>
              <a:xfrm>
                <a:off x="7889020" y="1006604"/>
                <a:ext cx="16971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]=3</m:t>
                      </m:r>
                    </m:oMath>
                  </m:oMathPara>
                </a14:m>
                <a:endParaRPr lang="en-US" sz="28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F403FD-C396-F745-9D92-C5AC21988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020" y="1006604"/>
                <a:ext cx="169716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one hour divided up into n intervals of length 1/n"/>
          <p:cNvGrpSpPr/>
          <p:nvPr/>
        </p:nvGrpSpPr>
        <p:grpSpPr>
          <a:xfrm>
            <a:off x="861057" y="3070578"/>
            <a:ext cx="11009396" cy="1059792"/>
            <a:chOff x="795744" y="2460559"/>
            <a:chExt cx="11009396" cy="105979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3EAAC43-7502-C54C-94B5-8A30DEA39F59}"/>
                </a:ext>
              </a:extLst>
            </p:cNvPr>
            <p:cNvCxnSpPr/>
            <p:nvPr/>
          </p:nvCxnSpPr>
          <p:spPr>
            <a:xfrm>
              <a:off x="845511" y="2962412"/>
              <a:ext cx="0" cy="557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C1BAA12-2888-934F-99AA-5E8DBAEAFC22}"/>
                </a:ext>
              </a:extLst>
            </p:cNvPr>
            <p:cNvCxnSpPr>
              <a:cxnSpLocks/>
            </p:cNvCxnSpPr>
            <p:nvPr/>
          </p:nvCxnSpPr>
          <p:spPr>
            <a:xfrm>
              <a:off x="845511" y="3241382"/>
              <a:ext cx="109596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57822C0-AE9C-7B4A-9DED-DE96DB6A2F9B}"/>
                </a:ext>
              </a:extLst>
            </p:cNvPr>
            <p:cNvCxnSpPr/>
            <p:nvPr/>
          </p:nvCxnSpPr>
          <p:spPr>
            <a:xfrm>
              <a:off x="17622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2F3A11-5643-0B4F-AD5B-7BC9579C8E98}"/>
                </a:ext>
              </a:extLst>
            </p:cNvPr>
            <p:cNvCxnSpPr/>
            <p:nvPr/>
          </p:nvCxnSpPr>
          <p:spPr>
            <a:xfrm>
              <a:off x="26743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092134B-F278-8E40-B7C2-8951E4A9D31D}"/>
                </a:ext>
              </a:extLst>
            </p:cNvPr>
            <p:cNvCxnSpPr/>
            <p:nvPr/>
          </p:nvCxnSpPr>
          <p:spPr>
            <a:xfrm>
              <a:off x="35910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C074288-7C07-3047-8E5E-8F095CE11AAD}"/>
                </a:ext>
              </a:extLst>
            </p:cNvPr>
            <p:cNvCxnSpPr/>
            <p:nvPr/>
          </p:nvCxnSpPr>
          <p:spPr>
            <a:xfrm>
              <a:off x="45031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7505532-137A-E641-9C12-8927883A1CA8}"/>
                </a:ext>
              </a:extLst>
            </p:cNvPr>
            <p:cNvCxnSpPr/>
            <p:nvPr/>
          </p:nvCxnSpPr>
          <p:spPr>
            <a:xfrm>
              <a:off x="54198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C0A147-6178-6242-A675-288E76A87198}"/>
                </a:ext>
              </a:extLst>
            </p:cNvPr>
            <p:cNvCxnSpPr/>
            <p:nvPr/>
          </p:nvCxnSpPr>
          <p:spPr>
            <a:xfrm>
              <a:off x="63319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F830E6-75BF-0E4E-ADA4-14970B965908}"/>
                </a:ext>
              </a:extLst>
            </p:cNvPr>
            <p:cNvCxnSpPr/>
            <p:nvPr/>
          </p:nvCxnSpPr>
          <p:spPr>
            <a:xfrm>
              <a:off x="72486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E5904DD-C38E-164C-8CCE-D4D681FCB614}"/>
                </a:ext>
              </a:extLst>
            </p:cNvPr>
            <p:cNvCxnSpPr/>
            <p:nvPr/>
          </p:nvCxnSpPr>
          <p:spPr>
            <a:xfrm>
              <a:off x="81607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787AC1C-DE6F-E043-825E-611841944CDE}"/>
                </a:ext>
              </a:extLst>
            </p:cNvPr>
            <p:cNvCxnSpPr/>
            <p:nvPr/>
          </p:nvCxnSpPr>
          <p:spPr>
            <a:xfrm>
              <a:off x="90774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98E5D0C-BD8E-3940-8734-DF710B8B3637}"/>
                </a:ext>
              </a:extLst>
            </p:cNvPr>
            <p:cNvCxnSpPr/>
            <p:nvPr/>
          </p:nvCxnSpPr>
          <p:spPr>
            <a:xfrm>
              <a:off x="99895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288C4DC-30B0-CA4B-B226-3E661CB6D364}"/>
                </a:ext>
              </a:extLst>
            </p:cNvPr>
            <p:cNvCxnSpPr/>
            <p:nvPr/>
          </p:nvCxnSpPr>
          <p:spPr>
            <a:xfrm>
              <a:off x="109062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CA21360-01F9-B246-825A-2836082BD37C}"/>
                </a:ext>
              </a:extLst>
            </p:cNvPr>
            <p:cNvCxnSpPr/>
            <p:nvPr/>
          </p:nvCxnSpPr>
          <p:spPr>
            <a:xfrm>
              <a:off x="11805140" y="2962412"/>
              <a:ext cx="0" cy="557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ight Brace 37">
              <a:extLst>
                <a:ext uri="{FF2B5EF4-FFF2-40B4-BE49-F238E27FC236}">
                  <a16:creationId xmlns:a16="http://schemas.microsoft.com/office/drawing/2014/main" id="{098E396A-8BF6-5B46-B489-E1C874FD7C43}"/>
                </a:ext>
              </a:extLst>
            </p:cNvPr>
            <p:cNvSpPr/>
            <p:nvPr/>
          </p:nvSpPr>
          <p:spPr>
            <a:xfrm rot="16200000">
              <a:off x="6070639" y="-2814336"/>
              <a:ext cx="409839" cy="10959629"/>
            </a:xfrm>
            <a:prstGeom prst="rightBrace">
              <a:avLst/>
            </a:prstGeom>
            <a:ln w="952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2C32C50-EFBE-9E4A-9A7E-3DEEB5207B1C}"/>
                </a:ext>
              </a:extLst>
            </p:cNvPr>
            <p:cNvCxnSpPr>
              <a:cxnSpLocks/>
            </p:cNvCxnSpPr>
            <p:nvPr/>
          </p:nvCxnSpPr>
          <p:spPr>
            <a:xfrm>
              <a:off x="845510" y="3048124"/>
              <a:ext cx="916693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E9C1B1F-83C6-3F40-B045-472D4885A18C}"/>
                    </a:ext>
                  </a:extLst>
                </p:cNvPr>
                <p:cNvSpPr txBox="1"/>
                <p:nvPr/>
              </p:nvSpPr>
              <p:spPr>
                <a:xfrm>
                  <a:off x="1098350" y="2703470"/>
                  <a:ext cx="4287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 err="1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E9C1B1F-83C6-3F40-B045-472D4885A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350" y="2703470"/>
                  <a:ext cx="428771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4286" t="-4444" r="-8571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/>
          <p:cNvSpPr txBox="1"/>
          <p:nvPr/>
        </p:nvSpPr>
        <p:spPr>
          <a:xfrm>
            <a:off x="631514" y="1635451"/>
            <a:ext cx="10708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800" dirty="0"/>
              <a:t>Assume:   Occurrence of events on disjoint time intervals is independent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61057" y="2619055"/>
            <a:ext cx="8181299" cy="463876"/>
            <a:chOff x="861057" y="2619055"/>
            <a:chExt cx="8181299" cy="4638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095A391-7A4F-7844-96DA-188377891A6F}"/>
                    </a:ext>
                  </a:extLst>
                </p:cNvPr>
                <p:cNvSpPr/>
                <p:nvPr/>
              </p:nvSpPr>
              <p:spPr>
                <a:xfrm>
                  <a:off x="3541235" y="2619055"/>
                  <a:ext cx="550112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srgbClr val="C00000"/>
                      </a:solidFill>
                      <a:latin typeface="Candara" panose="020E0502030303020204" pitchFamily="34" charset="0"/>
                    </a:rPr>
                    <a:t>Divide hour into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400" dirty="0">
                      <a:solidFill>
                        <a:srgbClr val="C00000"/>
                      </a:solidFill>
                      <a:latin typeface="Candara" panose="020E0502030303020204" pitchFamily="34" charset="0"/>
                    </a:rPr>
                    <a:t> intervals of length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endParaRPr lang="en-US" sz="2400" dirty="0">
                    <a:solidFill>
                      <a:srgbClr val="0070C0"/>
                    </a:solidFill>
                    <a:latin typeface="Candara" panose="020E0502030303020204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095A391-7A4F-7844-96DA-188377891A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1235" y="2619055"/>
                  <a:ext cx="5501121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774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861057" y="2621266"/>
              <a:ext cx="28296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Approximation idea: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1C5424-78F2-E3AC-FC26-50093C96589C}"/>
                  </a:ext>
                </a:extLst>
              </p:cNvPr>
              <p:cNvSpPr txBox="1"/>
              <p:nvPr/>
            </p:nvSpPr>
            <p:spPr>
              <a:xfrm>
                <a:off x="171673" y="4630256"/>
                <a:ext cx="7522346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This gives us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0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0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independent intervals</a:t>
                </a:r>
              </a:p>
              <a:p>
                <a:pPr algn="l"/>
                <a:endParaRPr lang="en-US" sz="11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algn="l"/>
                <a:r>
                  <a:rPr lang="en-US" sz="20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Assume either zero or one car per interval</a:t>
                </a:r>
              </a:p>
              <a:p>
                <a:pPr algn="l"/>
                <a:endParaRPr lang="en-US" sz="11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𝑝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probability car arrives in a single</a:t>
                </a:r>
              </a:p>
              <a:p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       interval of length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1C5424-78F2-E3AC-FC26-50093C965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73" y="4630256"/>
                <a:ext cx="7522346" cy="1908215"/>
              </a:xfrm>
              <a:prstGeom prst="rect">
                <a:avLst/>
              </a:prstGeom>
              <a:blipFill>
                <a:blip r:embed="rId8"/>
                <a:stretch>
                  <a:fillRect l="-843" t="-1974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70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5A9388-DB8F-9845-9577-7FB102E953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599" y="274639"/>
                <a:ext cx="11331921" cy="878301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What should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𝑝</m:t>
                    </m:r>
                  </m:oMath>
                </a14:m>
                <a:r>
                  <a:rPr lang="en-US" b="0" dirty="0">
                    <a:solidFill>
                      <a:schemeClr val="accent1">
                        <a:lumMod val="50000"/>
                      </a:schemeClr>
                    </a:solidFill>
                    <a:ea typeface="Helvetica" charset="0"/>
                    <a:cs typeface="Helvetica" charset="0"/>
                  </a:rPr>
                  <a:t> be?</a:t>
                </a:r>
                <a:br>
                  <a:rPr lang="en-US" b="0" dirty="0">
                    <a:solidFill>
                      <a:schemeClr val="accent1">
                        <a:lumMod val="50000"/>
                      </a:schemeClr>
                    </a:solidFill>
                    <a:ea typeface="Helvetica" charset="0"/>
                    <a:cs typeface="Helvetica" charset="0"/>
                  </a:rPr>
                </a:b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5A9388-DB8F-9845-9577-7FB102E953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599" y="274639"/>
                <a:ext cx="11331921" cy="878301"/>
              </a:xfrm>
              <a:blipFill>
                <a:blip r:embed="rId3"/>
                <a:stretch>
                  <a:fillRect l="-1232" t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E43EA5-69D5-1841-B50C-52E4CAA3C9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1514" y="997821"/>
                <a:ext cx="11310006" cy="461665"/>
              </a:xfr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= # cars passing through a light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hour.       Disjoint time intervals are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E43EA5-69D5-1841-B50C-52E4CAA3C9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514" y="997821"/>
                <a:ext cx="11310006" cy="461665"/>
              </a:xfrm>
              <a:blipFill>
                <a:blip r:embed="rId4"/>
                <a:stretch>
                  <a:fillRect l="-162" t="-10667" r="-27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F403FD-C396-F745-9D92-C5AC219881B2}"/>
                  </a:ext>
                </a:extLst>
              </p:cNvPr>
              <p:cNvSpPr txBox="1"/>
              <p:nvPr/>
            </p:nvSpPr>
            <p:spPr>
              <a:xfrm>
                <a:off x="631512" y="1529824"/>
                <a:ext cx="88133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Know: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𝔼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]=3</m:t>
                    </m:r>
                  </m:oMath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F403FD-C396-F745-9D92-C5AC21988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12" y="1529824"/>
                <a:ext cx="8813369" cy="461665"/>
              </a:xfrm>
              <a:prstGeom prst="rect">
                <a:avLst/>
              </a:prstGeom>
              <a:blipFill>
                <a:blip r:embed="rId5"/>
                <a:stretch>
                  <a:fillRect l="-100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095A391-7A4F-7844-96DA-188377891A6F}"/>
                  </a:ext>
                </a:extLst>
              </p:cNvPr>
              <p:cNvSpPr/>
              <p:nvPr/>
            </p:nvSpPr>
            <p:spPr>
              <a:xfrm>
                <a:off x="5851973" y="2036890"/>
                <a:ext cx="10342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hour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095A391-7A4F-7844-96DA-188377891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973" y="2036890"/>
                <a:ext cx="1034257" cy="461665"/>
              </a:xfrm>
              <a:prstGeom prst="rect">
                <a:avLst/>
              </a:prstGeom>
              <a:blipFill>
                <a:blip r:embed="rId6"/>
                <a:stretch>
                  <a:fillRect l="-1765" t="-10526" r="-823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 descr="hour divided up into tiny increments in some of them a car arrives."/>
          <p:cNvGrpSpPr/>
          <p:nvPr/>
        </p:nvGrpSpPr>
        <p:grpSpPr>
          <a:xfrm>
            <a:off x="845510" y="2413087"/>
            <a:ext cx="10959630" cy="1284185"/>
            <a:chOff x="845510" y="2413087"/>
            <a:chExt cx="10959630" cy="128418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D055B49-B181-6E43-BB03-2F78218B5940}"/>
                </a:ext>
              </a:extLst>
            </p:cNvPr>
            <p:cNvGrpSpPr/>
            <p:nvPr/>
          </p:nvGrpSpPr>
          <p:grpSpPr>
            <a:xfrm>
              <a:off x="1098350" y="3206853"/>
              <a:ext cx="10583458" cy="490419"/>
              <a:chOff x="1087685" y="4014022"/>
              <a:chExt cx="10583458" cy="490419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A2BC3C-20C2-B147-B17D-D0FB44A533BA}"/>
                  </a:ext>
                </a:extLst>
              </p:cNvPr>
              <p:cNvSpPr txBox="1"/>
              <p:nvPr/>
            </p:nvSpPr>
            <p:spPr>
              <a:xfrm>
                <a:off x="1985989" y="4019301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381150D-38DA-DB49-9AAE-56A0A21BF365}"/>
                  </a:ext>
                </a:extLst>
              </p:cNvPr>
              <p:cNvSpPr txBox="1"/>
              <p:nvPr/>
            </p:nvSpPr>
            <p:spPr>
              <a:xfrm>
                <a:off x="1087685" y="4042776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BF436DB-91AE-9C45-B3CE-657617AE02C3}"/>
                  </a:ext>
                </a:extLst>
              </p:cNvPr>
              <p:cNvSpPr txBox="1"/>
              <p:nvPr/>
            </p:nvSpPr>
            <p:spPr>
              <a:xfrm>
                <a:off x="2940639" y="401930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C1F409A-48D6-D94C-A618-4C5E316965A5}"/>
                  </a:ext>
                </a:extLst>
              </p:cNvPr>
              <p:cNvSpPr txBox="1"/>
              <p:nvPr/>
            </p:nvSpPr>
            <p:spPr>
              <a:xfrm>
                <a:off x="3819926" y="401930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43E7285-419A-9F4F-9F5C-E82753DC537C}"/>
                  </a:ext>
                </a:extLst>
              </p:cNvPr>
              <p:cNvSpPr txBox="1"/>
              <p:nvPr/>
            </p:nvSpPr>
            <p:spPr>
              <a:xfrm>
                <a:off x="5652394" y="4019816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EBA4BDA-2FD3-A44C-A8D3-869765C6DD95}"/>
                  </a:ext>
                </a:extLst>
              </p:cNvPr>
              <p:cNvSpPr txBox="1"/>
              <p:nvPr/>
            </p:nvSpPr>
            <p:spPr>
              <a:xfrm>
                <a:off x="4773107" y="4028517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C712180-9FCF-7643-A0D9-3A99DD416D84}"/>
                  </a:ext>
                </a:extLst>
              </p:cNvPr>
              <p:cNvSpPr txBox="1"/>
              <p:nvPr/>
            </p:nvSpPr>
            <p:spPr>
              <a:xfrm>
                <a:off x="6626061" y="4028517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A0D021D-C2C5-9645-9F5B-7C5C06C66B22}"/>
                  </a:ext>
                </a:extLst>
              </p:cNvPr>
              <p:cNvSpPr txBox="1"/>
              <p:nvPr/>
            </p:nvSpPr>
            <p:spPr>
              <a:xfrm>
                <a:off x="7505348" y="4027333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79D6F52-C516-D344-AB80-BCA69661EA2F}"/>
                  </a:ext>
                </a:extLst>
              </p:cNvPr>
              <p:cNvSpPr txBox="1"/>
              <p:nvPr/>
            </p:nvSpPr>
            <p:spPr>
              <a:xfrm>
                <a:off x="8458529" y="402328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B1E5B29-B5FC-3544-93AC-614972A3D741}"/>
                  </a:ext>
                </a:extLst>
              </p:cNvPr>
              <p:cNvSpPr txBox="1"/>
              <p:nvPr/>
            </p:nvSpPr>
            <p:spPr>
              <a:xfrm>
                <a:off x="9382218" y="4014022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F675235-2EF9-5F45-A675-D98E139041E5}"/>
                  </a:ext>
                </a:extLst>
              </p:cNvPr>
              <p:cNvSpPr txBox="1"/>
              <p:nvPr/>
            </p:nvSpPr>
            <p:spPr>
              <a:xfrm>
                <a:off x="10265878" y="401539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3EE7FC6-801D-564A-98AB-1FBFDD09BE48}"/>
                  </a:ext>
                </a:extLst>
              </p:cNvPr>
              <p:cNvSpPr txBox="1"/>
              <p:nvPr/>
            </p:nvSpPr>
            <p:spPr>
              <a:xfrm>
                <a:off x="11214686" y="4023279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3EAAC43-7502-C54C-94B5-8A30DEA39F59}"/>
                </a:ext>
              </a:extLst>
            </p:cNvPr>
            <p:cNvCxnSpPr/>
            <p:nvPr/>
          </p:nvCxnSpPr>
          <p:spPr>
            <a:xfrm>
              <a:off x="845511" y="2962412"/>
              <a:ext cx="0" cy="557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C1BAA12-2888-934F-99AA-5E8DBAEAFC22}"/>
                </a:ext>
              </a:extLst>
            </p:cNvPr>
            <p:cNvCxnSpPr>
              <a:cxnSpLocks/>
            </p:cNvCxnSpPr>
            <p:nvPr/>
          </p:nvCxnSpPr>
          <p:spPr>
            <a:xfrm>
              <a:off x="845511" y="3241382"/>
              <a:ext cx="109596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57822C0-AE9C-7B4A-9DED-DE96DB6A2F9B}"/>
                </a:ext>
              </a:extLst>
            </p:cNvPr>
            <p:cNvCxnSpPr/>
            <p:nvPr/>
          </p:nvCxnSpPr>
          <p:spPr>
            <a:xfrm>
              <a:off x="17622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2F3A11-5643-0B4F-AD5B-7BC9579C8E98}"/>
                </a:ext>
              </a:extLst>
            </p:cNvPr>
            <p:cNvCxnSpPr/>
            <p:nvPr/>
          </p:nvCxnSpPr>
          <p:spPr>
            <a:xfrm>
              <a:off x="26743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092134B-F278-8E40-B7C2-8951E4A9D31D}"/>
                </a:ext>
              </a:extLst>
            </p:cNvPr>
            <p:cNvCxnSpPr/>
            <p:nvPr/>
          </p:nvCxnSpPr>
          <p:spPr>
            <a:xfrm>
              <a:off x="35910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C074288-7C07-3047-8E5E-8F095CE11AAD}"/>
                </a:ext>
              </a:extLst>
            </p:cNvPr>
            <p:cNvCxnSpPr/>
            <p:nvPr/>
          </p:nvCxnSpPr>
          <p:spPr>
            <a:xfrm>
              <a:off x="45031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7505532-137A-E641-9C12-8927883A1CA8}"/>
                </a:ext>
              </a:extLst>
            </p:cNvPr>
            <p:cNvCxnSpPr/>
            <p:nvPr/>
          </p:nvCxnSpPr>
          <p:spPr>
            <a:xfrm>
              <a:off x="54198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C0A147-6178-6242-A675-288E76A87198}"/>
                </a:ext>
              </a:extLst>
            </p:cNvPr>
            <p:cNvCxnSpPr/>
            <p:nvPr/>
          </p:nvCxnSpPr>
          <p:spPr>
            <a:xfrm>
              <a:off x="63319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F830E6-75BF-0E4E-ADA4-14970B965908}"/>
                </a:ext>
              </a:extLst>
            </p:cNvPr>
            <p:cNvCxnSpPr/>
            <p:nvPr/>
          </p:nvCxnSpPr>
          <p:spPr>
            <a:xfrm>
              <a:off x="72486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E5904DD-C38E-164C-8CCE-D4D681FCB614}"/>
                </a:ext>
              </a:extLst>
            </p:cNvPr>
            <p:cNvCxnSpPr/>
            <p:nvPr/>
          </p:nvCxnSpPr>
          <p:spPr>
            <a:xfrm>
              <a:off x="81607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787AC1C-DE6F-E043-825E-611841944CDE}"/>
                </a:ext>
              </a:extLst>
            </p:cNvPr>
            <p:cNvCxnSpPr/>
            <p:nvPr/>
          </p:nvCxnSpPr>
          <p:spPr>
            <a:xfrm>
              <a:off x="90774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98E5D0C-BD8E-3940-8734-DF710B8B3637}"/>
                </a:ext>
              </a:extLst>
            </p:cNvPr>
            <p:cNvCxnSpPr/>
            <p:nvPr/>
          </p:nvCxnSpPr>
          <p:spPr>
            <a:xfrm>
              <a:off x="99895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288C4DC-30B0-CA4B-B226-3E661CB6D364}"/>
                </a:ext>
              </a:extLst>
            </p:cNvPr>
            <p:cNvCxnSpPr/>
            <p:nvPr/>
          </p:nvCxnSpPr>
          <p:spPr>
            <a:xfrm>
              <a:off x="109062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CA21360-01F9-B246-825A-2836082BD37C}"/>
                </a:ext>
              </a:extLst>
            </p:cNvPr>
            <p:cNvCxnSpPr/>
            <p:nvPr/>
          </p:nvCxnSpPr>
          <p:spPr>
            <a:xfrm>
              <a:off x="11805140" y="2962412"/>
              <a:ext cx="0" cy="557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ight Brace 37">
              <a:extLst>
                <a:ext uri="{FF2B5EF4-FFF2-40B4-BE49-F238E27FC236}">
                  <a16:creationId xmlns:a16="http://schemas.microsoft.com/office/drawing/2014/main" id="{098E396A-8BF6-5B46-B489-E1C874FD7C43}"/>
                </a:ext>
              </a:extLst>
            </p:cNvPr>
            <p:cNvSpPr/>
            <p:nvPr/>
          </p:nvSpPr>
          <p:spPr>
            <a:xfrm rot="16200000">
              <a:off x="6120405" y="-2861808"/>
              <a:ext cx="409839" cy="10959629"/>
            </a:xfrm>
            <a:prstGeom prst="rightBrace">
              <a:avLst/>
            </a:prstGeom>
            <a:ln w="952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2C32C50-EFBE-9E4A-9A7E-3DEEB5207B1C}"/>
                </a:ext>
              </a:extLst>
            </p:cNvPr>
            <p:cNvCxnSpPr>
              <a:cxnSpLocks/>
            </p:cNvCxnSpPr>
            <p:nvPr/>
          </p:nvCxnSpPr>
          <p:spPr>
            <a:xfrm>
              <a:off x="845510" y="3048124"/>
              <a:ext cx="916693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E9C1B1F-83C6-3F40-B045-472D4885A18C}"/>
                    </a:ext>
                  </a:extLst>
                </p:cNvPr>
                <p:cNvSpPr txBox="1"/>
                <p:nvPr/>
              </p:nvSpPr>
              <p:spPr>
                <a:xfrm>
                  <a:off x="1098350" y="2703470"/>
                  <a:ext cx="4287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 err="1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E9C1B1F-83C6-3F40-B045-472D4885A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350" y="2703470"/>
                  <a:ext cx="428771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2676" t="-2174" r="-7042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9" name="Picture 48" descr="Objects clip art">
              <a:extLst>
                <a:ext uri="{FF2B5EF4-FFF2-40B4-BE49-F238E27FC236}">
                  <a16:creationId xmlns:a16="http://schemas.microsoft.com/office/drawing/2014/main" id="{1468F179-0B7C-8540-B6E2-D396017E9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1902415" y="2865229"/>
              <a:ext cx="644936" cy="333849"/>
            </a:xfrm>
            <a:prstGeom prst="rect">
              <a:avLst/>
            </a:prstGeom>
          </p:spPr>
        </p:pic>
        <p:pic>
          <p:nvPicPr>
            <p:cNvPr id="51" name="Picture 50" descr="Objects clip art">
              <a:extLst>
                <a:ext uri="{FF2B5EF4-FFF2-40B4-BE49-F238E27FC236}">
                  <a16:creationId xmlns:a16="http://schemas.microsoft.com/office/drawing/2014/main" id="{E863DDCD-1E49-4541-8886-7CEDEB1C9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5529505" y="2842868"/>
              <a:ext cx="644936" cy="333849"/>
            </a:xfrm>
            <a:prstGeom prst="rect">
              <a:avLst/>
            </a:prstGeom>
          </p:spPr>
        </p:pic>
        <p:pic>
          <p:nvPicPr>
            <p:cNvPr id="52" name="Picture 51" descr="Objects clip art">
              <a:extLst>
                <a:ext uri="{FF2B5EF4-FFF2-40B4-BE49-F238E27FC236}">
                  <a16:creationId xmlns:a16="http://schemas.microsoft.com/office/drawing/2014/main" id="{A1EEC8C4-5EDD-4E47-87F7-86820C51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3715960" y="2848089"/>
              <a:ext cx="644936" cy="333849"/>
            </a:xfrm>
            <a:prstGeom prst="rect">
              <a:avLst/>
            </a:prstGeom>
          </p:spPr>
        </p:pic>
        <p:pic>
          <p:nvPicPr>
            <p:cNvPr id="53" name="Picture 52" descr="Objects clip art">
              <a:extLst>
                <a:ext uri="{FF2B5EF4-FFF2-40B4-BE49-F238E27FC236}">
                  <a16:creationId xmlns:a16="http://schemas.microsoft.com/office/drawing/2014/main" id="{6381F3D4-D011-A84D-9DC6-063E4403B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9204404" y="2838097"/>
              <a:ext cx="644936" cy="333849"/>
            </a:xfrm>
            <a:prstGeom prst="rect">
              <a:avLst/>
            </a:prstGeom>
          </p:spPr>
        </p:pic>
        <p:pic>
          <p:nvPicPr>
            <p:cNvPr id="54" name="Picture 53" descr="Objects clip art">
              <a:extLst>
                <a:ext uri="{FF2B5EF4-FFF2-40B4-BE49-F238E27FC236}">
                  <a16:creationId xmlns:a16="http://schemas.microsoft.com/office/drawing/2014/main" id="{48828A4B-B3CF-764F-8799-4843AFBBC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10182304" y="2822926"/>
              <a:ext cx="644936" cy="333849"/>
            </a:xfrm>
            <a:prstGeom prst="rect">
              <a:avLst/>
            </a:prstGeom>
          </p:spPr>
        </p:pic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B7F865D-DB5F-F048-980B-EF379B4A80D3}"/>
                </a:ext>
              </a:extLst>
            </p:cNvPr>
            <p:cNvCxnSpPr/>
            <p:nvPr/>
          </p:nvCxnSpPr>
          <p:spPr>
            <a:xfrm flipV="1">
              <a:off x="2224883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47CDC45-28BB-E648-AE06-DB4D51DA50BE}"/>
                </a:ext>
              </a:extLst>
            </p:cNvPr>
            <p:cNvCxnSpPr/>
            <p:nvPr/>
          </p:nvCxnSpPr>
          <p:spPr>
            <a:xfrm flipV="1">
              <a:off x="4049245" y="3156775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470764-FB1C-564E-B6F2-5B4DDBE1BEC8}"/>
                </a:ext>
              </a:extLst>
            </p:cNvPr>
            <p:cNvCxnSpPr/>
            <p:nvPr/>
          </p:nvCxnSpPr>
          <p:spPr>
            <a:xfrm flipV="1">
              <a:off x="5891288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5D14BFF-3310-7F42-9859-B31DBB74581A}"/>
                </a:ext>
              </a:extLst>
            </p:cNvPr>
            <p:cNvCxnSpPr/>
            <p:nvPr/>
          </p:nvCxnSpPr>
          <p:spPr>
            <a:xfrm flipV="1">
              <a:off x="9554705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8190DAD-DBEB-1845-BC7E-24F336633992}"/>
                </a:ext>
              </a:extLst>
            </p:cNvPr>
            <p:cNvCxnSpPr/>
            <p:nvPr/>
          </p:nvCxnSpPr>
          <p:spPr>
            <a:xfrm flipV="1">
              <a:off x="10505780" y="3156775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46A3A8-C367-4357-D35C-5A65584F038A}"/>
                  </a:ext>
                </a:extLst>
              </p:cNvPr>
              <p:cNvSpPr txBox="1"/>
              <p:nvPr/>
            </p:nvSpPr>
            <p:spPr>
              <a:xfrm>
                <a:off x="147092" y="3976242"/>
                <a:ext cx="6739123" cy="233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This gives us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0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0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independent intervals</a:t>
                </a:r>
              </a:p>
              <a:p>
                <a:pPr algn="l"/>
                <a:endParaRPr lang="en-US" sz="11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algn="l"/>
                <a:r>
                  <a:rPr lang="en-US" sz="20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Assume either zero or one car per interval</a:t>
                </a:r>
              </a:p>
              <a:p>
                <a:pPr algn="l"/>
                <a:endParaRPr lang="en-US" sz="110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𝑝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probability car arrives in an interval</a:t>
                </a:r>
              </a:p>
              <a:p>
                <a:pPr algn="l"/>
                <a:endParaRPr lang="en-US" sz="28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Model as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Bin</m:t>
                    </m:r>
                    <m:r>
                      <a:rPr lang="en-US" sz="28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  <m:r>
                      <a:rPr lang="en-US" sz="28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𝑝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endParaRPr lang="en-US" sz="28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46A3A8-C367-4357-D35C-5A65584F0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92" y="3976242"/>
                <a:ext cx="6739123" cy="2339102"/>
              </a:xfrm>
              <a:prstGeom prst="rect">
                <a:avLst/>
              </a:prstGeom>
              <a:blipFill>
                <a:blip r:embed="rId17"/>
                <a:stretch>
                  <a:fillRect l="-1880" t="-1075" b="-5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EEB265-D7D0-9EF5-5F85-E031874DB3F2}"/>
                  </a:ext>
                </a:extLst>
              </p:cNvPr>
              <p:cNvSpPr txBox="1"/>
              <p:nvPr/>
            </p:nvSpPr>
            <p:spPr>
              <a:xfrm>
                <a:off x="7541612" y="3871032"/>
                <a:ext cx="5218028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What should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𝑝</m:t>
                    </m:r>
                  </m:oMath>
                </a14:m>
                <a:r>
                  <a:rPr lang="en-US" sz="28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be?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https://</a:t>
                </a:r>
                <a:r>
                  <a:rPr lang="en-US" sz="2400" dirty="0" err="1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pollev.com</a:t>
                </a:r>
                <a:r>
                  <a:rPr lang="en-US" sz="2400" dirty="0">
                    <a:solidFill>
                      <a:srgbClr val="0070C0"/>
                    </a:solidFill>
                    <a:ea typeface="Helvetica" charset="0"/>
                    <a:cs typeface="Helvetica" charset="0"/>
                  </a:rPr>
                  <a:t>/ annakarlin185</a:t>
                </a:r>
              </a:p>
              <a:p>
                <a:pPr marL="514350" indent="-514350" algn="l">
                  <a:buAutoNum type="alphaUcPeriod"/>
                </a:pPr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3/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514350" indent="-514350" algn="l">
                  <a:buAutoNum type="alphaUcPeriod"/>
                </a:pPr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3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  <a:p>
                <a:pPr marL="514350" indent="-514350" algn="l">
                  <a:buAutoNum type="alphaUcPeriod"/>
                </a:pPr>
                <a:r>
                  <a:rPr lang="en-US" sz="28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3</m:t>
                    </m:r>
                  </m:oMath>
                </a14:m>
                <a:endParaRPr lang="en-US" sz="2800" b="0" dirty="0">
                  <a:solidFill>
                    <a:srgbClr val="7030A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514350" indent="-514350" algn="l">
                  <a:buAutoNum type="alphaUcPeriod"/>
                </a:pPr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3/60</m:t>
                    </m:r>
                  </m:oMath>
                </a14:m>
                <a:endParaRPr lang="en-US" sz="2800" b="0" dirty="0">
                  <a:solidFill>
                    <a:srgbClr val="7030A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EEB265-D7D0-9EF5-5F85-E031874DB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612" y="3871032"/>
                <a:ext cx="5218028" cy="2616101"/>
              </a:xfrm>
              <a:prstGeom prst="rect">
                <a:avLst/>
              </a:prstGeom>
              <a:blipFill>
                <a:blip r:embed="rId18"/>
                <a:stretch>
                  <a:fillRect l="-2427" t="-2415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3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9388-DB8F-9845-9577-7FB102E9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9"/>
            <a:ext cx="11331921" cy="878301"/>
          </a:xfrm>
        </p:spPr>
        <p:txBody>
          <a:bodyPr>
            <a:normAutofit/>
          </a:bodyPr>
          <a:lstStyle/>
          <a:p>
            <a:r>
              <a:rPr lang="en-US" dirty="0"/>
              <a:t>Model as Binomial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E43EA5-69D5-1841-B50C-52E4CAA3C9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1514" y="997821"/>
                <a:ext cx="11310006" cy="461665"/>
              </a:xfr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= # cars passing through a light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hour.       Disjoint time intervals are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E43EA5-69D5-1841-B50C-52E4CAA3C9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514" y="997821"/>
                <a:ext cx="11310006" cy="461665"/>
              </a:xfrm>
              <a:blipFill>
                <a:blip r:embed="rId3"/>
                <a:stretch>
                  <a:fillRect l="-162" t="-10667" r="-27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F403FD-C396-F745-9D92-C5AC219881B2}"/>
                  </a:ext>
                </a:extLst>
              </p:cNvPr>
              <p:cNvSpPr txBox="1"/>
              <p:nvPr/>
            </p:nvSpPr>
            <p:spPr>
              <a:xfrm>
                <a:off x="631512" y="1529824"/>
                <a:ext cx="88133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Know: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𝔼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]=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𝜆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for some given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&gt;0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F403FD-C396-F745-9D92-C5AC21988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12" y="1529824"/>
                <a:ext cx="8813369" cy="461665"/>
              </a:xfrm>
              <a:prstGeom prst="rect">
                <a:avLst/>
              </a:prstGeom>
              <a:blipFill>
                <a:blip r:embed="rId4"/>
                <a:stretch>
                  <a:fillRect l="-110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095A391-7A4F-7844-96DA-188377891A6F}"/>
                  </a:ext>
                </a:extLst>
              </p:cNvPr>
              <p:cNvSpPr/>
              <p:nvPr/>
            </p:nvSpPr>
            <p:spPr>
              <a:xfrm>
                <a:off x="5851973" y="2036890"/>
                <a:ext cx="10342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hour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095A391-7A4F-7844-96DA-188377891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973" y="2036890"/>
                <a:ext cx="1034257" cy="461665"/>
              </a:xfrm>
              <a:prstGeom prst="rect">
                <a:avLst/>
              </a:prstGeom>
              <a:blipFill>
                <a:blip r:embed="rId5"/>
                <a:stretch>
                  <a:fillRect l="-1765" t="-10526" r="-823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DF15CF1-D6BB-394D-A6D5-FB32887AD1F6}"/>
                  </a:ext>
                </a:extLst>
              </p:cNvPr>
              <p:cNvSpPr txBox="1"/>
              <p:nvPr/>
            </p:nvSpPr>
            <p:spPr>
              <a:xfrm>
                <a:off x="609229" y="3825757"/>
                <a:ext cx="1119590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Discrete version:</a:t>
                </a:r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intervals, eac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h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1/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. </a:t>
                </a:r>
              </a:p>
              <a:p>
                <a:pPr algn="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In each interval, there is a car with </a:t>
                </a:r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𝑝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(assume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8F2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≤1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car can pass by)</a:t>
                </a:r>
                <a:endPara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DF15CF1-D6BB-394D-A6D5-FB32887AD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29" y="3825757"/>
                <a:ext cx="11195908" cy="892552"/>
              </a:xfrm>
              <a:prstGeom prst="rect">
                <a:avLst/>
              </a:prstGeom>
              <a:blipFill>
                <a:blip r:embed="rId6"/>
                <a:stretch>
                  <a:fillRect l="-1143" t="-6849" r="-817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CF4186C-1A8A-4D48-9576-FD0E3C1DC6FE}"/>
                  </a:ext>
                </a:extLst>
              </p:cNvPr>
              <p:cNvSpPr/>
              <p:nvPr/>
            </p:nvSpPr>
            <p:spPr>
              <a:xfrm>
                <a:off x="609229" y="4940539"/>
                <a:ext cx="110155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Each interval is Bernoulli: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if car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baseline="30000" dirty="0" err="1"/>
                  <a:t>th</a:t>
                </a:r>
                <a:r>
                  <a:rPr lang="en-US" sz="2400" dirty="0"/>
                  <a:t> interval (</a:t>
                </a:r>
                <a:r>
                  <a:rPr lang="en-US" sz="2400" dirty="0">
                    <a:solidFill>
                      <a:srgbClr val="0070C0"/>
                    </a:solidFill>
                  </a:rPr>
                  <a:t>0</a:t>
                </a:r>
                <a:r>
                  <a:rPr lang="en-US" sz="2400" dirty="0"/>
                  <a:t> otherwise).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CF4186C-1A8A-4D48-9576-FD0E3C1DC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29" y="4940539"/>
                <a:ext cx="11015580" cy="461665"/>
              </a:xfrm>
              <a:prstGeom prst="rect">
                <a:avLst/>
              </a:prstGeom>
              <a:blipFill>
                <a:blip r:embed="rId7"/>
                <a:stretch>
                  <a:fillRect l="-88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49A89E0-3A75-0E4D-9827-9651274BBD53}"/>
                  </a:ext>
                </a:extLst>
              </p:cNvPr>
              <p:cNvSpPr/>
              <p:nvPr/>
            </p:nvSpPr>
            <p:spPr>
              <a:xfrm>
                <a:off x="620263" y="5567310"/>
                <a:ext cx="2061077" cy="524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49A89E0-3A75-0E4D-9827-9651274BBD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63" y="5567310"/>
                <a:ext cx="2061077" cy="524631"/>
              </a:xfrm>
              <a:prstGeom prst="rect">
                <a:avLst/>
              </a:prstGeom>
              <a:blipFill>
                <a:blip r:embed="rId8"/>
                <a:stretch>
                  <a:fillRect l="-1227" t="-123256" b="-186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DE9E273-22DC-6342-A1DF-F377B9AE4D8A}"/>
                  </a:ext>
                </a:extLst>
              </p:cNvPr>
              <p:cNvSpPr/>
              <p:nvPr/>
            </p:nvSpPr>
            <p:spPr>
              <a:xfrm>
                <a:off x="2887583" y="5241879"/>
                <a:ext cx="7954742" cy="1114472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wrap="none" lIns="182880" tIns="182880" rIns="182880" bIns="18288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</a:rPr>
                  <a:t>		</a:t>
                </a:r>
                <a:r>
                  <a:rPr lang="en-US" sz="28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2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DE9E273-22DC-6342-A1DF-F377B9AE4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583" y="5241879"/>
                <a:ext cx="7954742" cy="111447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EF77FD1-7966-014A-8B2E-7BE48C5A3278}"/>
                  </a:ext>
                </a:extLst>
              </p:cNvPr>
              <p:cNvSpPr/>
              <p:nvPr/>
            </p:nvSpPr>
            <p:spPr>
              <a:xfrm>
                <a:off x="5903046" y="6277303"/>
                <a:ext cx="36487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Candara" panose="020E0502030303020204" pitchFamily="34" charset="0"/>
                  </a:rPr>
                  <a:t>indeed!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𝑝𝑛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EF77FD1-7966-014A-8B2E-7BE48C5A3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046" y="6277303"/>
                <a:ext cx="3648756" cy="523220"/>
              </a:xfrm>
              <a:prstGeom prst="rect">
                <a:avLst/>
              </a:prstGeom>
              <a:blipFill>
                <a:blip r:embed="rId18"/>
                <a:stretch>
                  <a:fillRect l="-3339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 descr="hour divided up into tiny increments in some of them a car arrives.">
            <a:extLst>
              <a:ext uri="{FF2B5EF4-FFF2-40B4-BE49-F238E27FC236}">
                <a16:creationId xmlns:a16="http://schemas.microsoft.com/office/drawing/2014/main" id="{81259418-24E8-EFCF-3C80-7DD69F3990F4}"/>
              </a:ext>
            </a:extLst>
          </p:cNvPr>
          <p:cNvGrpSpPr/>
          <p:nvPr/>
        </p:nvGrpSpPr>
        <p:grpSpPr>
          <a:xfrm>
            <a:off x="845510" y="2413087"/>
            <a:ext cx="10959630" cy="1284185"/>
            <a:chOff x="845510" y="2413087"/>
            <a:chExt cx="10959630" cy="128418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CEDA2BB-3D25-B481-7C93-E2B32AE6B068}"/>
                </a:ext>
              </a:extLst>
            </p:cNvPr>
            <p:cNvGrpSpPr/>
            <p:nvPr/>
          </p:nvGrpSpPr>
          <p:grpSpPr>
            <a:xfrm>
              <a:off x="1098350" y="3206853"/>
              <a:ext cx="10583458" cy="490419"/>
              <a:chOff x="1087685" y="4014022"/>
              <a:chExt cx="10583458" cy="490419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7FCA587-4470-A4D2-78E1-4B60C62F3689}"/>
                  </a:ext>
                </a:extLst>
              </p:cNvPr>
              <p:cNvSpPr txBox="1"/>
              <p:nvPr/>
            </p:nvSpPr>
            <p:spPr>
              <a:xfrm>
                <a:off x="1985989" y="4019301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E115F8C-F385-00FC-1B73-BB9A85AD0E76}"/>
                  </a:ext>
                </a:extLst>
              </p:cNvPr>
              <p:cNvSpPr txBox="1"/>
              <p:nvPr/>
            </p:nvSpPr>
            <p:spPr>
              <a:xfrm>
                <a:off x="1087685" y="4042776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86BDC19-D83F-B874-056A-D24FED7EE0FF}"/>
                  </a:ext>
                </a:extLst>
              </p:cNvPr>
              <p:cNvSpPr txBox="1"/>
              <p:nvPr/>
            </p:nvSpPr>
            <p:spPr>
              <a:xfrm>
                <a:off x="2940639" y="401930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2223C53-3799-ED97-5F7A-F8E6FCFC854E}"/>
                  </a:ext>
                </a:extLst>
              </p:cNvPr>
              <p:cNvSpPr txBox="1"/>
              <p:nvPr/>
            </p:nvSpPr>
            <p:spPr>
              <a:xfrm>
                <a:off x="3819926" y="401930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8D86C48-7FC3-F916-445C-1F47AFA83350}"/>
                  </a:ext>
                </a:extLst>
              </p:cNvPr>
              <p:cNvSpPr txBox="1"/>
              <p:nvPr/>
            </p:nvSpPr>
            <p:spPr>
              <a:xfrm>
                <a:off x="5652394" y="4019816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916290E-0E22-68E6-8F9F-4FC181789C4B}"/>
                  </a:ext>
                </a:extLst>
              </p:cNvPr>
              <p:cNvSpPr txBox="1"/>
              <p:nvPr/>
            </p:nvSpPr>
            <p:spPr>
              <a:xfrm>
                <a:off x="4773107" y="4028517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16E1642-06A4-D99C-D85C-D94934B49D1F}"/>
                  </a:ext>
                </a:extLst>
              </p:cNvPr>
              <p:cNvSpPr txBox="1"/>
              <p:nvPr/>
            </p:nvSpPr>
            <p:spPr>
              <a:xfrm>
                <a:off x="6626061" y="4028517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3BADD2C-EFD5-3A3C-B6C0-944DEF1252E2}"/>
                  </a:ext>
                </a:extLst>
              </p:cNvPr>
              <p:cNvSpPr txBox="1"/>
              <p:nvPr/>
            </p:nvSpPr>
            <p:spPr>
              <a:xfrm>
                <a:off x="7505348" y="4027333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7A15D02-1862-7D82-23B9-7316EA01830D}"/>
                  </a:ext>
                </a:extLst>
              </p:cNvPr>
              <p:cNvSpPr txBox="1"/>
              <p:nvPr/>
            </p:nvSpPr>
            <p:spPr>
              <a:xfrm>
                <a:off x="8458529" y="402328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F74CDEE-75FC-E1E3-F208-A606451A3699}"/>
                  </a:ext>
                </a:extLst>
              </p:cNvPr>
              <p:cNvSpPr txBox="1"/>
              <p:nvPr/>
            </p:nvSpPr>
            <p:spPr>
              <a:xfrm>
                <a:off x="9382218" y="4014022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EF1DB68-1B85-F983-4934-303E21565648}"/>
                  </a:ext>
                </a:extLst>
              </p:cNvPr>
              <p:cNvSpPr txBox="1"/>
              <p:nvPr/>
            </p:nvSpPr>
            <p:spPr>
              <a:xfrm>
                <a:off x="10265878" y="401539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B7F4B8B-90F8-D8D5-76B8-78D1069E33ED}"/>
                  </a:ext>
                </a:extLst>
              </p:cNvPr>
              <p:cNvSpPr txBox="1"/>
              <p:nvPr/>
            </p:nvSpPr>
            <p:spPr>
              <a:xfrm>
                <a:off x="11214686" y="4023279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92E1FA1-3DFC-8497-309C-95963982B02B}"/>
                </a:ext>
              </a:extLst>
            </p:cNvPr>
            <p:cNvCxnSpPr/>
            <p:nvPr/>
          </p:nvCxnSpPr>
          <p:spPr>
            <a:xfrm>
              <a:off x="845511" y="2962412"/>
              <a:ext cx="0" cy="557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2F23464-AF23-E101-F425-5C1D86AEFC5B}"/>
                </a:ext>
              </a:extLst>
            </p:cNvPr>
            <p:cNvCxnSpPr>
              <a:cxnSpLocks/>
            </p:cNvCxnSpPr>
            <p:nvPr/>
          </p:nvCxnSpPr>
          <p:spPr>
            <a:xfrm>
              <a:off x="845511" y="3241382"/>
              <a:ext cx="109596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CA2EF58-E29E-0EBE-836D-8B0A1202BC1E}"/>
                </a:ext>
              </a:extLst>
            </p:cNvPr>
            <p:cNvCxnSpPr/>
            <p:nvPr/>
          </p:nvCxnSpPr>
          <p:spPr>
            <a:xfrm>
              <a:off x="17622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21644B9-D3D4-F220-B55F-D2518704BE85}"/>
                </a:ext>
              </a:extLst>
            </p:cNvPr>
            <p:cNvCxnSpPr/>
            <p:nvPr/>
          </p:nvCxnSpPr>
          <p:spPr>
            <a:xfrm>
              <a:off x="26743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476E4DC-1E4C-88E4-5E2C-76EEFA1F31F8}"/>
                </a:ext>
              </a:extLst>
            </p:cNvPr>
            <p:cNvCxnSpPr/>
            <p:nvPr/>
          </p:nvCxnSpPr>
          <p:spPr>
            <a:xfrm>
              <a:off x="35910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4519FBC-AB45-A32F-93C7-CABCE5DF70DF}"/>
                </a:ext>
              </a:extLst>
            </p:cNvPr>
            <p:cNvCxnSpPr/>
            <p:nvPr/>
          </p:nvCxnSpPr>
          <p:spPr>
            <a:xfrm>
              <a:off x="45031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DD49151-4A72-C0D4-61AA-6E238B243B14}"/>
                </a:ext>
              </a:extLst>
            </p:cNvPr>
            <p:cNvCxnSpPr/>
            <p:nvPr/>
          </p:nvCxnSpPr>
          <p:spPr>
            <a:xfrm>
              <a:off x="54198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13E5C90-BE1E-609C-0A52-1EDBD70CF17A}"/>
                </a:ext>
              </a:extLst>
            </p:cNvPr>
            <p:cNvCxnSpPr/>
            <p:nvPr/>
          </p:nvCxnSpPr>
          <p:spPr>
            <a:xfrm>
              <a:off x="63319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46C41EF-B780-B3F7-4F55-53D68CE90BE9}"/>
                </a:ext>
              </a:extLst>
            </p:cNvPr>
            <p:cNvCxnSpPr/>
            <p:nvPr/>
          </p:nvCxnSpPr>
          <p:spPr>
            <a:xfrm>
              <a:off x="72486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D7B919D-7D14-D68D-13DE-6A56EC122BA0}"/>
                </a:ext>
              </a:extLst>
            </p:cNvPr>
            <p:cNvCxnSpPr/>
            <p:nvPr/>
          </p:nvCxnSpPr>
          <p:spPr>
            <a:xfrm>
              <a:off x="81607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3AFD8DA-CFA4-241A-F4E7-8469D9E1E5FD}"/>
                </a:ext>
              </a:extLst>
            </p:cNvPr>
            <p:cNvCxnSpPr/>
            <p:nvPr/>
          </p:nvCxnSpPr>
          <p:spPr>
            <a:xfrm>
              <a:off x="90774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FDB8C1-E03A-DD98-8A76-A25EF836CE1B}"/>
                </a:ext>
              </a:extLst>
            </p:cNvPr>
            <p:cNvCxnSpPr/>
            <p:nvPr/>
          </p:nvCxnSpPr>
          <p:spPr>
            <a:xfrm>
              <a:off x="99895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141EF9D-80C5-32BF-2308-F17DAF66C7D1}"/>
                </a:ext>
              </a:extLst>
            </p:cNvPr>
            <p:cNvCxnSpPr/>
            <p:nvPr/>
          </p:nvCxnSpPr>
          <p:spPr>
            <a:xfrm>
              <a:off x="109062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D562DA5-7E2D-D239-4364-EEC4C764FF17}"/>
                </a:ext>
              </a:extLst>
            </p:cNvPr>
            <p:cNvCxnSpPr/>
            <p:nvPr/>
          </p:nvCxnSpPr>
          <p:spPr>
            <a:xfrm>
              <a:off x="11805140" y="2962412"/>
              <a:ext cx="0" cy="557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ight Brace 68">
              <a:extLst>
                <a:ext uri="{FF2B5EF4-FFF2-40B4-BE49-F238E27FC236}">
                  <a16:creationId xmlns:a16="http://schemas.microsoft.com/office/drawing/2014/main" id="{5483E47A-06AD-AADB-2423-EB5A5E7417E7}"/>
                </a:ext>
              </a:extLst>
            </p:cNvPr>
            <p:cNvSpPr/>
            <p:nvPr/>
          </p:nvSpPr>
          <p:spPr>
            <a:xfrm rot="16200000">
              <a:off x="6120405" y="-2861808"/>
              <a:ext cx="409839" cy="10959629"/>
            </a:xfrm>
            <a:prstGeom prst="rightBrace">
              <a:avLst/>
            </a:prstGeom>
            <a:ln w="952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60CB58F6-46EC-C43E-20F9-2E3540ED9902}"/>
                </a:ext>
              </a:extLst>
            </p:cNvPr>
            <p:cNvCxnSpPr>
              <a:cxnSpLocks/>
            </p:cNvCxnSpPr>
            <p:nvPr/>
          </p:nvCxnSpPr>
          <p:spPr>
            <a:xfrm>
              <a:off x="845510" y="3048124"/>
              <a:ext cx="916693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5AEB3E07-9C1D-5038-F378-562C56F519E5}"/>
                    </a:ext>
                  </a:extLst>
                </p:cNvPr>
                <p:cNvSpPr txBox="1"/>
                <p:nvPr/>
              </p:nvSpPr>
              <p:spPr>
                <a:xfrm>
                  <a:off x="1098350" y="2703470"/>
                  <a:ext cx="4287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 err="1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E9C1B1F-83C6-3F40-B045-472D4885A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350" y="2703470"/>
                  <a:ext cx="428771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2676" t="-2174" r="-7042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2" name="Picture 71" descr="Objects clip art">
              <a:extLst>
                <a:ext uri="{FF2B5EF4-FFF2-40B4-BE49-F238E27FC236}">
                  <a16:creationId xmlns:a16="http://schemas.microsoft.com/office/drawing/2014/main" id="{2002D134-C111-959D-C7BF-61D38C348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1902415" y="2865229"/>
              <a:ext cx="644936" cy="333849"/>
            </a:xfrm>
            <a:prstGeom prst="rect">
              <a:avLst/>
            </a:prstGeom>
          </p:spPr>
        </p:pic>
        <p:pic>
          <p:nvPicPr>
            <p:cNvPr id="73" name="Picture 72" descr="Objects clip art">
              <a:extLst>
                <a:ext uri="{FF2B5EF4-FFF2-40B4-BE49-F238E27FC236}">
                  <a16:creationId xmlns:a16="http://schemas.microsoft.com/office/drawing/2014/main" id="{96227C09-E0E9-62F7-4E86-F749DB3A5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5529505" y="2842868"/>
              <a:ext cx="644936" cy="333849"/>
            </a:xfrm>
            <a:prstGeom prst="rect">
              <a:avLst/>
            </a:prstGeom>
          </p:spPr>
        </p:pic>
        <p:pic>
          <p:nvPicPr>
            <p:cNvPr id="74" name="Picture 73" descr="Objects clip art">
              <a:extLst>
                <a:ext uri="{FF2B5EF4-FFF2-40B4-BE49-F238E27FC236}">
                  <a16:creationId xmlns:a16="http://schemas.microsoft.com/office/drawing/2014/main" id="{A2DC1FCF-3278-7E06-E2D6-A0BC1C850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3715960" y="2848089"/>
              <a:ext cx="644936" cy="333849"/>
            </a:xfrm>
            <a:prstGeom prst="rect">
              <a:avLst/>
            </a:prstGeom>
          </p:spPr>
        </p:pic>
        <p:pic>
          <p:nvPicPr>
            <p:cNvPr id="75" name="Picture 74" descr="Objects clip art">
              <a:extLst>
                <a:ext uri="{FF2B5EF4-FFF2-40B4-BE49-F238E27FC236}">
                  <a16:creationId xmlns:a16="http://schemas.microsoft.com/office/drawing/2014/main" id="{D2148554-9C90-83D6-83DA-A75FA6C6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9204404" y="2838097"/>
              <a:ext cx="644936" cy="333849"/>
            </a:xfrm>
            <a:prstGeom prst="rect">
              <a:avLst/>
            </a:prstGeom>
          </p:spPr>
        </p:pic>
        <p:pic>
          <p:nvPicPr>
            <p:cNvPr id="76" name="Picture 75" descr="Objects clip art">
              <a:extLst>
                <a:ext uri="{FF2B5EF4-FFF2-40B4-BE49-F238E27FC236}">
                  <a16:creationId xmlns:a16="http://schemas.microsoft.com/office/drawing/2014/main" id="{3B182558-5EAB-10A3-67AF-F943A5A52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10182304" y="2822926"/>
              <a:ext cx="644936" cy="333849"/>
            </a:xfrm>
            <a:prstGeom prst="rect">
              <a:avLst/>
            </a:prstGeom>
          </p:spPr>
        </p:pic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A6359C7-BD86-297B-1338-7D5DB518FB2C}"/>
                </a:ext>
              </a:extLst>
            </p:cNvPr>
            <p:cNvCxnSpPr/>
            <p:nvPr/>
          </p:nvCxnSpPr>
          <p:spPr>
            <a:xfrm flipV="1">
              <a:off x="2224883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EFD5C3A-304B-FC47-67DF-831ED49E184C}"/>
                </a:ext>
              </a:extLst>
            </p:cNvPr>
            <p:cNvCxnSpPr/>
            <p:nvPr/>
          </p:nvCxnSpPr>
          <p:spPr>
            <a:xfrm flipV="1">
              <a:off x="4049245" y="3156775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0AEB5F0-98E8-9876-03D7-C8C09DFB91FD}"/>
                </a:ext>
              </a:extLst>
            </p:cNvPr>
            <p:cNvCxnSpPr/>
            <p:nvPr/>
          </p:nvCxnSpPr>
          <p:spPr>
            <a:xfrm flipV="1">
              <a:off x="5891288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7D36772-F289-557A-B267-BA6FCFF8B5E5}"/>
                </a:ext>
              </a:extLst>
            </p:cNvPr>
            <p:cNvCxnSpPr/>
            <p:nvPr/>
          </p:nvCxnSpPr>
          <p:spPr>
            <a:xfrm flipV="1">
              <a:off x="9554705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04D97BD-993C-920B-9F01-4C42EE3F1652}"/>
                </a:ext>
              </a:extLst>
            </p:cNvPr>
            <p:cNvCxnSpPr/>
            <p:nvPr/>
          </p:nvCxnSpPr>
          <p:spPr>
            <a:xfrm flipV="1">
              <a:off x="10505780" y="3156775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79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61" grpId="0"/>
      <p:bldP spid="6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BD27F-43DA-8E42-803E-05017D94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like discretization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4AFCA3A-6328-494A-A0DF-8B2FEDFFB057}"/>
                  </a:ext>
                </a:extLst>
              </p:cNvPr>
              <p:cNvSpPr txBox="1"/>
              <p:nvPr/>
            </p:nvSpPr>
            <p:spPr>
              <a:xfrm>
                <a:off x="460275" y="3278629"/>
                <a:ext cx="45028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We want 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→∞</m:t>
                    </m:r>
                  </m:oMath>
                </a14:m>
                <a:endParaRPr lang="en-US" sz="2800" b="0" dirty="0" err="1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4AFCA3A-6328-494A-A0DF-8B2FEDFFB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5" y="3278629"/>
                <a:ext cx="4502830" cy="523220"/>
              </a:xfrm>
              <a:prstGeom prst="rect">
                <a:avLst/>
              </a:prstGeom>
              <a:blipFill>
                <a:blip r:embed="rId3"/>
                <a:stretch>
                  <a:fillRect l="-2817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85A3057-DCAC-324C-ADFC-486DA5B25380}"/>
                  </a:ext>
                </a:extLst>
              </p:cNvPr>
              <p:cNvSpPr/>
              <p:nvPr/>
            </p:nvSpPr>
            <p:spPr>
              <a:xfrm>
                <a:off x="7005660" y="19636"/>
                <a:ext cx="5197192" cy="901657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wrap="none" lIns="182880" tIns="182880" rIns="182880" bIns="18288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sz="2000" dirty="0">
                    <a:latin typeface="Candara" panose="020E0502030303020204" pitchFamily="34" charset="0"/>
                  </a:rPr>
                  <a:t>is </a:t>
                </a:r>
                <a:r>
                  <a:rPr lang="en-US" sz="2000" u="sng" dirty="0">
                    <a:latin typeface="Candara" panose="020E0502030303020204" pitchFamily="34" charset="0"/>
                  </a:rPr>
                  <a:t>binomial</a:t>
                </a:r>
                <a:r>
                  <a:rPr lang="en-US" sz="20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85A3057-DCAC-324C-ADFC-486DA5B25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660" y="19636"/>
                <a:ext cx="5197192" cy="9016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0538AD6-2C0B-161C-524A-A376390447BE}"/>
                  </a:ext>
                </a:extLst>
              </p:cNvPr>
              <p:cNvSpPr/>
              <p:nvPr/>
            </p:nvSpPr>
            <p:spPr>
              <a:xfrm>
                <a:off x="1718592" y="2962417"/>
                <a:ext cx="11020609" cy="1019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0538AD6-2C0B-161C-524A-A37639044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592" y="2962417"/>
                <a:ext cx="11020609" cy="1019959"/>
              </a:xfrm>
              <a:prstGeom prst="rect">
                <a:avLst/>
              </a:prstGeom>
              <a:blipFill>
                <a:blip r:embed="rId17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 descr="hour divided up into tiny increments in some of them a car arrives.">
            <a:extLst>
              <a:ext uri="{FF2B5EF4-FFF2-40B4-BE49-F238E27FC236}">
                <a16:creationId xmlns:a16="http://schemas.microsoft.com/office/drawing/2014/main" id="{D1BE24F1-3139-6364-7A07-D3FDF2991FF0}"/>
              </a:ext>
            </a:extLst>
          </p:cNvPr>
          <p:cNvGrpSpPr/>
          <p:nvPr/>
        </p:nvGrpSpPr>
        <p:grpSpPr>
          <a:xfrm>
            <a:off x="622770" y="1407943"/>
            <a:ext cx="10959630" cy="1284185"/>
            <a:chOff x="845510" y="2413087"/>
            <a:chExt cx="10959630" cy="128418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7ADED5-78F9-2AD0-3605-BBC17903752C}"/>
                </a:ext>
              </a:extLst>
            </p:cNvPr>
            <p:cNvGrpSpPr/>
            <p:nvPr/>
          </p:nvGrpSpPr>
          <p:grpSpPr>
            <a:xfrm>
              <a:off x="1098350" y="3206853"/>
              <a:ext cx="10583458" cy="490419"/>
              <a:chOff x="1087685" y="4014022"/>
              <a:chExt cx="10583458" cy="490419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E7704DC-C3EF-47AD-A9EF-0408F709CA86}"/>
                  </a:ext>
                </a:extLst>
              </p:cNvPr>
              <p:cNvSpPr txBox="1"/>
              <p:nvPr/>
            </p:nvSpPr>
            <p:spPr>
              <a:xfrm>
                <a:off x="1985989" y="4019301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DC567B8-09EC-C378-552B-2E0FFD416F16}"/>
                  </a:ext>
                </a:extLst>
              </p:cNvPr>
              <p:cNvSpPr txBox="1"/>
              <p:nvPr/>
            </p:nvSpPr>
            <p:spPr>
              <a:xfrm>
                <a:off x="1087685" y="4042776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B1799D8-6C8C-B998-1753-97B367EA16FE}"/>
                  </a:ext>
                </a:extLst>
              </p:cNvPr>
              <p:cNvSpPr txBox="1"/>
              <p:nvPr/>
            </p:nvSpPr>
            <p:spPr>
              <a:xfrm>
                <a:off x="2940639" y="401930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5110997-930B-30D6-F17B-6200F15FDBD4}"/>
                  </a:ext>
                </a:extLst>
              </p:cNvPr>
              <p:cNvSpPr txBox="1"/>
              <p:nvPr/>
            </p:nvSpPr>
            <p:spPr>
              <a:xfrm>
                <a:off x="3819926" y="401930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2E90A2B-48B6-7445-F353-75DD33E193A2}"/>
                  </a:ext>
                </a:extLst>
              </p:cNvPr>
              <p:cNvSpPr txBox="1"/>
              <p:nvPr/>
            </p:nvSpPr>
            <p:spPr>
              <a:xfrm>
                <a:off x="5652394" y="4019816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EE5CBD3-34B5-D142-A527-CE03814AF7E7}"/>
                  </a:ext>
                </a:extLst>
              </p:cNvPr>
              <p:cNvSpPr txBox="1"/>
              <p:nvPr/>
            </p:nvSpPr>
            <p:spPr>
              <a:xfrm>
                <a:off x="4773107" y="4028517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904EBC5-F000-7CD4-AD75-2BCDD761AA2D}"/>
                  </a:ext>
                </a:extLst>
              </p:cNvPr>
              <p:cNvSpPr txBox="1"/>
              <p:nvPr/>
            </p:nvSpPr>
            <p:spPr>
              <a:xfrm>
                <a:off x="6626061" y="4028517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49DFC1B-12A9-3812-7A4A-948FC9977801}"/>
                  </a:ext>
                </a:extLst>
              </p:cNvPr>
              <p:cNvSpPr txBox="1"/>
              <p:nvPr/>
            </p:nvSpPr>
            <p:spPr>
              <a:xfrm>
                <a:off x="7505348" y="4027333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9BAE799-64F5-9C9B-B2B2-9263860F61E8}"/>
                  </a:ext>
                </a:extLst>
              </p:cNvPr>
              <p:cNvSpPr txBox="1"/>
              <p:nvPr/>
            </p:nvSpPr>
            <p:spPr>
              <a:xfrm>
                <a:off x="8458529" y="402328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79FCC49-434A-911D-621E-EFB158A04192}"/>
                  </a:ext>
                </a:extLst>
              </p:cNvPr>
              <p:cNvSpPr txBox="1"/>
              <p:nvPr/>
            </p:nvSpPr>
            <p:spPr>
              <a:xfrm>
                <a:off x="9382218" y="4014022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A84D6FA-CF80-056D-05A1-034C8274D9C4}"/>
                  </a:ext>
                </a:extLst>
              </p:cNvPr>
              <p:cNvSpPr txBox="1"/>
              <p:nvPr/>
            </p:nvSpPr>
            <p:spPr>
              <a:xfrm>
                <a:off x="10265878" y="401539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7850ECB-6E6D-4083-CFE9-1619549A1C9A}"/>
                  </a:ext>
                </a:extLst>
              </p:cNvPr>
              <p:cNvSpPr txBox="1"/>
              <p:nvPr/>
            </p:nvSpPr>
            <p:spPr>
              <a:xfrm>
                <a:off x="11214686" y="4023279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4931404-9579-633A-0531-E152DD53BE76}"/>
                </a:ext>
              </a:extLst>
            </p:cNvPr>
            <p:cNvCxnSpPr/>
            <p:nvPr/>
          </p:nvCxnSpPr>
          <p:spPr>
            <a:xfrm>
              <a:off x="845511" y="2962412"/>
              <a:ext cx="0" cy="557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9D0675C-4414-C69A-40E5-CE93F59AE6CE}"/>
                </a:ext>
              </a:extLst>
            </p:cNvPr>
            <p:cNvCxnSpPr>
              <a:cxnSpLocks/>
            </p:cNvCxnSpPr>
            <p:nvPr/>
          </p:nvCxnSpPr>
          <p:spPr>
            <a:xfrm>
              <a:off x="845511" y="3241382"/>
              <a:ext cx="109596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6AB63F5-4D29-8793-BB98-DDC3B1FC4E53}"/>
                </a:ext>
              </a:extLst>
            </p:cNvPr>
            <p:cNvCxnSpPr/>
            <p:nvPr/>
          </p:nvCxnSpPr>
          <p:spPr>
            <a:xfrm>
              <a:off x="17622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3509706-9857-784F-1FF8-304224027BB1}"/>
                </a:ext>
              </a:extLst>
            </p:cNvPr>
            <p:cNvCxnSpPr/>
            <p:nvPr/>
          </p:nvCxnSpPr>
          <p:spPr>
            <a:xfrm>
              <a:off x="26743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FDDC2F5-172D-1506-51D0-258BB1DC832B}"/>
                </a:ext>
              </a:extLst>
            </p:cNvPr>
            <p:cNvCxnSpPr/>
            <p:nvPr/>
          </p:nvCxnSpPr>
          <p:spPr>
            <a:xfrm>
              <a:off x="35910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E47ADAD-8B1C-91B2-92B6-3F0BED22117B}"/>
                </a:ext>
              </a:extLst>
            </p:cNvPr>
            <p:cNvCxnSpPr/>
            <p:nvPr/>
          </p:nvCxnSpPr>
          <p:spPr>
            <a:xfrm>
              <a:off x="45031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6FC0CEF-6EAA-1D07-0C40-F1F2938C42EC}"/>
                </a:ext>
              </a:extLst>
            </p:cNvPr>
            <p:cNvCxnSpPr/>
            <p:nvPr/>
          </p:nvCxnSpPr>
          <p:spPr>
            <a:xfrm>
              <a:off x="54198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BB2CB74-C46B-5870-D9D2-F27F260EE06D}"/>
                </a:ext>
              </a:extLst>
            </p:cNvPr>
            <p:cNvCxnSpPr/>
            <p:nvPr/>
          </p:nvCxnSpPr>
          <p:spPr>
            <a:xfrm>
              <a:off x="63319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1369204-1619-51B8-496B-1740D4F3B189}"/>
                </a:ext>
              </a:extLst>
            </p:cNvPr>
            <p:cNvCxnSpPr/>
            <p:nvPr/>
          </p:nvCxnSpPr>
          <p:spPr>
            <a:xfrm>
              <a:off x="72486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F066393-13B0-90B6-03F8-7F9A26174228}"/>
                </a:ext>
              </a:extLst>
            </p:cNvPr>
            <p:cNvCxnSpPr/>
            <p:nvPr/>
          </p:nvCxnSpPr>
          <p:spPr>
            <a:xfrm>
              <a:off x="81607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E1D2100-AADE-D8B7-6997-7F5CE79854BD}"/>
                </a:ext>
              </a:extLst>
            </p:cNvPr>
            <p:cNvCxnSpPr/>
            <p:nvPr/>
          </p:nvCxnSpPr>
          <p:spPr>
            <a:xfrm>
              <a:off x="90774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0158185-8852-C63D-8F51-E914907324E1}"/>
                </a:ext>
              </a:extLst>
            </p:cNvPr>
            <p:cNvCxnSpPr/>
            <p:nvPr/>
          </p:nvCxnSpPr>
          <p:spPr>
            <a:xfrm>
              <a:off x="99895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2A2ACDB-D98D-2882-251E-7F785F2E721A}"/>
                </a:ext>
              </a:extLst>
            </p:cNvPr>
            <p:cNvCxnSpPr/>
            <p:nvPr/>
          </p:nvCxnSpPr>
          <p:spPr>
            <a:xfrm>
              <a:off x="109062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8C4322A-02C9-541A-5191-B490D492395C}"/>
                </a:ext>
              </a:extLst>
            </p:cNvPr>
            <p:cNvCxnSpPr/>
            <p:nvPr/>
          </p:nvCxnSpPr>
          <p:spPr>
            <a:xfrm>
              <a:off x="11805140" y="2962412"/>
              <a:ext cx="0" cy="557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ight Brace 55">
              <a:extLst>
                <a:ext uri="{FF2B5EF4-FFF2-40B4-BE49-F238E27FC236}">
                  <a16:creationId xmlns:a16="http://schemas.microsoft.com/office/drawing/2014/main" id="{44E616B3-3F69-3142-A439-338D178041E6}"/>
                </a:ext>
              </a:extLst>
            </p:cNvPr>
            <p:cNvSpPr/>
            <p:nvPr/>
          </p:nvSpPr>
          <p:spPr>
            <a:xfrm rot="16200000">
              <a:off x="6120405" y="-2861808"/>
              <a:ext cx="409839" cy="10959629"/>
            </a:xfrm>
            <a:prstGeom prst="rightBrace">
              <a:avLst/>
            </a:prstGeom>
            <a:ln w="952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4048080-8270-2D21-FD60-6ED19ABBCC1E}"/>
                </a:ext>
              </a:extLst>
            </p:cNvPr>
            <p:cNvCxnSpPr>
              <a:cxnSpLocks/>
            </p:cNvCxnSpPr>
            <p:nvPr/>
          </p:nvCxnSpPr>
          <p:spPr>
            <a:xfrm>
              <a:off x="845510" y="3048124"/>
              <a:ext cx="916693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E0F7DF3-5268-3C3A-FF56-92678AA7BA80}"/>
                    </a:ext>
                  </a:extLst>
                </p:cNvPr>
                <p:cNvSpPr txBox="1"/>
                <p:nvPr/>
              </p:nvSpPr>
              <p:spPr>
                <a:xfrm>
                  <a:off x="1098350" y="2703470"/>
                  <a:ext cx="4287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 err="1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E9C1B1F-83C6-3F40-B045-472D4885A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350" y="2703470"/>
                  <a:ext cx="428771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2676" t="-2174" r="-7042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9" name="Picture 58" descr="Objects clip art">
              <a:extLst>
                <a:ext uri="{FF2B5EF4-FFF2-40B4-BE49-F238E27FC236}">
                  <a16:creationId xmlns:a16="http://schemas.microsoft.com/office/drawing/2014/main" id="{D4BC9D42-DC5B-059F-402C-9FF8EFC06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1902415" y="2865229"/>
              <a:ext cx="644936" cy="333849"/>
            </a:xfrm>
            <a:prstGeom prst="rect">
              <a:avLst/>
            </a:prstGeom>
          </p:spPr>
        </p:pic>
        <p:pic>
          <p:nvPicPr>
            <p:cNvPr id="60" name="Picture 59" descr="Objects clip art">
              <a:extLst>
                <a:ext uri="{FF2B5EF4-FFF2-40B4-BE49-F238E27FC236}">
                  <a16:creationId xmlns:a16="http://schemas.microsoft.com/office/drawing/2014/main" id="{F4EECFF7-7BD0-9B5A-4267-A79160C68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5529505" y="2842868"/>
              <a:ext cx="644936" cy="333849"/>
            </a:xfrm>
            <a:prstGeom prst="rect">
              <a:avLst/>
            </a:prstGeom>
          </p:spPr>
        </p:pic>
        <p:pic>
          <p:nvPicPr>
            <p:cNvPr id="61" name="Picture 60" descr="Objects clip art">
              <a:extLst>
                <a:ext uri="{FF2B5EF4-FFF2-40B4-BE49-F238E27FC236}">
                  <a16:creationId xmlns:a16="http://schemas.microsoft.com/office/drawing/2014/main" id="{21DC5FCC-03F8-B049-F801-3BB2F6F64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3715960" y="2848089"/>
              <a:ext cx="644936" cy="333849"/>
            </a:xfrm>
            <a:prstGeom prst="rect">
              <a:avLst/>
            </a:prstGeom>
          </p:spPr>
        </p:pic>
        <p:pic>
          <p:nvPicPr>
            <p:cNvPr id="62" name="Picture 61" descr="Objects clip art">
              <a:extLst>
                <a:ext uri="{FF2B5EF4-FFF2-40B4-BE49-F238E27FC236}">
                  <a16:creationId xmlns:a16="http://schemas.microsoft.com/office/drawing/2014/main" id="{1AF14443-32F0-072E-10BE-97B8C3CE9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9204404" y="2838097"/>
              <a:ext cx="644936" cy="333849"/>
            </a:xfrm>
            <a:prstGeom prst="rect">
              <a:avLst/>
            </a:prstGeom>
          </p:spPr>
        </p:pic>
        <p:pic>
          <p:nvPicPr>
            <p:cNvPr id="63" name="Picture 62" descr="Objects clip art">
              <a:extLst>
                <a:ext uri="{FF2B5EF4-FFF2-40B4-BE49-F238E27FC236}">
                  <a16:creationId xmlns:a16="http://schemas.microsoft.com/office/drawing/2014/main" id="{70D233FA-F804-7658-3D00-A5CCF7E7D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10182304" y="2822926"/>
              <a:ext cx="644936" cy="333849"/>
            </a:xfrm>
            <a:prstGeom prst="rect">
              <a:avLst/>
            </a:prstGeom>
          </p:spPr>
        </p:pic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39F9C5-4640-2A32-5818-399BC905D2F1}"/>
                </a:ext>
              </a:extLst>
            </p:cNvPr>
            <p:cNvCxnSpPr/>
            <p:nvPr/>
          </p:nvCxnSpPr>
          <p:spPr>
            <a:xfrm flipV="1">
              <a:off x="2224883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3F4ED58-34D6-8E65-0AF3-782A857035E2}"/>
                </a:ext>
              </a:extLst>
            </p:cNvPr>
            <p:cNvCxnSpPr/>
            <p:nvPr/>
          </p:nvCxnSpPr>
          <p:spPr>
            <a:xfrm flipV="1">
              <a:off x="4049245" y="3156775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9C25F94-9D05-682E-9931-29EFF64C5B33}"/>
                </a:ext>
              </a:extLst>
            </p:cNvPr>
            <p:cNvCxnSpPr/>
            <p:nvPr/>
          </p:nvCxnSpPr>
          <p:spPr>
            <a:xfrm flipV="1">
              <a:off x="5891288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4C6D00C-B2B5-06B3-B5A5-04DF1012DF50}"/>
                </a:ext>
              </a:extLst>
            </p:cNvPr>
            <p:cNvCxnSpPr/>
            <p:nvPr/>
          </p:nvCxnSpPr>
          <p:spPr>
            <a:xfrm flipV="1">
              <a:off x="9554705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E8C1642-CE89-BE64-80D2-337E1ECF34E5}"/>
                </a:ext>
              </a:extLst>
            </p:cNvPr>
            <p:cNvCxnSpPr/>
            <p:nvPr/>
          </p:nvCxnSpPr>
          <p:spPr>
            <a:xfrm flipV="1">
              <a:off x="10505780" y="3156775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271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D80A473-651C-0E42-8B06-D53FC600D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30138" y="3863540"/>
            <a:ext cx="1361497" cy="12441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095B44E-4A57-6847-BE20-3979D99A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40571" y="3869676"/>
            <a:ext cx="1495191" cy="12441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3234008-76C7-3D41-91FA-B52DFFF12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54574" y="3869677"/>
            <a:ext cx="1495190" cy="12441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BD27F-43DA-8E42-803E-05017D94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the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4AFCA3A-6328-494A-A0DF-8B2FEDFFB057}"/>
                  </a:ext>
                </a:extLst>
              </p:cNvPr>
              <p:cNvSpPr txBox="1"/>
              <p:nvPr/>
            </p:nvSpPr>
            <p:spPr>
              <a:xfrm>
                <a:off x="609600" y="2789742"/>
                <a:ext cx="45028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We want 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→∞</m:t>
                    </m:r>
                  </m:oMath>
                </a14:m>
                <a:endParaRPr lang="en-US" sz="2800" b="0" dirty="0" err="1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4AFCA3A-6328-494A-A0DF-8B2FEDFFB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789742"/>
                <a:ext cx="4502830" cy="523220"/>
              </a:xfrm>
              <a:prstGeom prst="rect">
                <a:avLst/>
              </a:prstGeom>
              <a:blipFill>
                <a:blip r:embed="rId3"/>
                <a:stretch>
                  <a:fillRect l="-309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1889DB9-5FFE-5947-899F-13A09DEF0B5C}"/>
                  </a:ext>
                </a:extLst>
              </p:cNvPr>
              <p:cNvSpPr/>
              <p:nvPr/>
            </p:nvSpPr>
            <p:spPr>
              <a:xfrm>
                <a:off x="561791" y="3895023"/>
                <a:ext cx="11020609" cy="116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1889DB9-5FFE-5947-899F-13A09DEF0B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91" y="3895023"/>
                <a:ext cx="11020609" cy="1160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85A3057-DCAC-324C-ADFC-486DA5B25380}"/>
                  </a:ext>
                </a:extLst>
              </p:cNvPr>
              <p:cNvSpPr/>
              <p:nvPr/>
            </p:nvSpPr>
            <p:spPr>
              <a:xfrm>
                <a:off x="7005660" y="19636"/>
                <a:ext cx="5197192" cy="901657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wrap="none" lIns="182880" tIns="182880" rIns="182880" bIns="18288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sz="2000" dirty="0">
                    <a:latin typeface="Candara" panose="020E0502030303020204" pitchFamily="34" charset="0"/>
                  </a:rPr>
                  <a:t>is </a:t>
                </a:r>
                <a:r>
                  <a:rPr lang="en-US" sz="2000" u="sng" dirty="0">
                    <a:latin typeface="Candara" panose="020E0502030303020204" pitchFamily="34" charset="0"/>
                  </a:rPr>
                  <a:t>binomial</a:t>
                </a:r>
                <a:r>
                  <a:rPr lang="en-US" sz="20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85A3057-DCAC-324C-ADFC-486DA5B253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660" y="19636"/>
                <a:ext cx="5197192" cy="9016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ight Brace 65">
            <a:extLst>
              <a:ext uri="{FF2B5EF4-FFF2-40B4-BE49-F238E27FC236}">
                <a16:creationId xmlns:a16="http://schemas.microsoft.com/office/drawing/2014/main" id="{27995FDC-31C8-9F47-B584-ABB8FC1B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808034" y="4711669"/>
            <a:ext cx="361507" cy="1165905"/>
          </a:xfrm>
          <a:prstGeom prst="righ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5F0DAFE-F6A8-2D45-8333-084069E2EFF5}"/>
                  </a:ext>
                </a:extLst>
              </p:cNvPr>
              <p:cNvSpPr txBox="1"/>
              <p:nvPr/>
            </p:nvSpPr>
            <p:spPr>
              <a:xfrm>
                <a:off x="6698386" y="5514257"/>
                <a:ext cx="580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→1</m:t>
                      </m:r>
                    </m:oMath>
                  </m:oMathPara>
                </a14:m>
                <a:endParaRPr lang="en-US" sz="2400" b="0" dirty="0" err="1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5F0DAFE-F6A8-2D45-8333-084069E2E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386" y="5514257"/>
                <a:ext cx="580800" cy="369332"/>
              </a:xfrm>
              <a:prstGeom prst="rect">
                <a:avLst/>
              </a:prstGeom>
              <a:blipFill>
                <a:blip r:embed="rId14"/>
                <a:stretch>
                  <a:fillRect l="-4255" r="-1063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ight Brace 69">
            <a:extLst>
              <a:ext uri="{FF2B5EF4-FFF2-40B4-BE49-F238E27FC236}">
                <a16:creationId xmlns:a16="http://schemas.microsoft.com/office/drawing/2014/main" id="{863F9532-1D61-484E-96D6-DD0F7C307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13169" y="4622411"/>
            <a:ext cx="361507" cy="1483676"/>
          </a:xfrm>
          <a:prstGeom prst="righ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B951958-B1CD-234B-BFA8-45379F9957B2}"/>
                  </a:ext>
                </a:extLst>
              </p:cNvPr>
              <p:cNvSpPr txBox="1"/>
              <p:nvPr/>
            </p:nvSpPr>
            <p:spPr>
              <a:xfrm>
                <a:off x="9961681" y="5614629"/>
                <a:ext cx="78856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→1</m:t>
                      </m:r>
                    </m:oMath>
                  </m:oMathPara>
                </a14:m>
                <a:endParaRPr lang="en-US" sz="2400" b="0" dirty="0" err="1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B951958-B1CD-234B-BFA8-45379F995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681" y="5614629"/>
                <a:ext cx="788566" cy="369332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ight Brace 72">
            <a:extLst>
              <a:ext uri="{FF2B5EF4-FFF2-40B4-BE49-F238E27FC236}">
                <a16:creationId xmlns:a16="http://schemas.microsoft.com/office/drawing/2014/main" id="{4BD0191B-318A-FE41-AA2D-A4854B612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730134" y="4677363"/>
            <a:ext cx="361507" cy="1361497"/>
          </a:xfrm>
          <a:prstGeom prst="righ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A852903-269F-3D42-83DF-65E17F8766C2}"/>
                  </a:ext>
                </a:extLst>
              </p:cNvPr>
              <p:cNvSpPr txBox="1"/>
              <p:nvPr/>
            </p:nvSpPr>
            <p:spPr>
              <a:xfrm>
                <a:off x="8437225" y="5608492"/>
                <a:ext cx="678234" cy="383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400" b="0" dirty="0" err="1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A852903-269F-3D42-83DF-65E17F876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225" y="5608492"/>
                <a:ext cx="678234" cy="383118"/>
              </a:xfrm>
              <a:prstGeom prst="rect">
                <a:avLst/>
              </a:prstGeom>
              <a:blipFill>
                <a:blip r:embed="rId16"/>
                <a:stretch>
                  <a:fillRect l="-9091" t="-3226" r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564CCDC-66CD-4541-AC40-F3FC8729335F}"/>
                  </a:ext>
                </a:extLst>
              </p:cNvPr>
              <p:cNvSpPr/>
              <p:nvPr/>
            </p:nvSpPr>
            <p:spPr>
              <a:xfrm>
                <a:off x="784068" y="5608492"/>
                <a:ext cx="4153894" cy="886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564CCDC-66CD-4541-AC40-F3FC87293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68" y="5608492"/>
                <a:ext cx="4153894" cy="88690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 descr="hour divided up into tiny increments in some of them a car arrives.">
            <a:extLst>
              <a:ext uri="{FF2B5EF4-FFF2-40B4-BE49-F238E27FC236}">
                <a16:creationId xmlns:a16="http://schemas.microsoft.com/office/drawing/2014/main" id="{A1E5F101-444C-6E09-F08B-66C8F6C5E9B6}"/>
              </a:ext>
            </a:extLst>
          </p:cNvPr>
          <p:cNvGrpSpPr/>
          <p:nvPr/>
        </p:nvGrpSpPr>
        <p:grpSpPr>
          <a:xfrm>
            <a:off x="609600" y="1303241"/>
            <a:ext cx="10959630" cy="1284185"/>
            <a:chOff x="845510" y="2413087"/>
            <a:chExt cx="10959630" cy="128418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12E96AE-FAE3-6A99-B074-1D0E2F249C37}"/>
                </a:ext>
              </a:extLst>
            </p:cNvPr>
            <p:cNvGrpSpPr/>
            <p:nvPr/>
          </p:nvGrpSpPr>
          <p:grpSpPr>
            <a:xfrm>
              <a:off x="1098350" y="3206853"/>
              <a:ext cx="10583458" cy="490419"/>
              <a:chOff x="1087685" y="4014022"/>
              <a:chExt cx="10583458" cy="490419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62090C3-61A6-065A-41FF-D3DCFAECD673}"/>
                  </a:ext>
                </a:extLst>
              </p:cNvPr>
              <p:cNvSpPr txBox="1"/>
              <p:nvPr/>
            </p:nvSpPr>
            <p:spPr>
              <a:xfrm>
                <a:off x="1985989" y="4019301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90E4A5A-4D1A-3FE6-BFB6-18BC329BC41C}"/>
                  </a:ext>
                </a:extLst>
              </p:cNvPr>
              <p:cNvSpPr txBox="1"/>
              <p:nvPr/>
            </p:nvSpPr>
            <p:spPr>
              <a:xfrm>
                <a:off x="1087685" y="4042776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E60BB79-6CB9-58B6-75CD-E395F4F1809B}"/>
                  </a:ext>
                </a:extLst>
              </p:cNvPr>
              <p:cNvSpPr txBox="1"/>
              <p:nvPr/>
            </p:nvSpPr>
            <p:spPr>
              <a:xfrm>
                <a:off x="2940639" y="401930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ED40140-89B9-0FBA-5115-3FD697318E3F}"/>
                  </a:ext>
                </a:extLst>
              </p:cNvPr>
              <p:cNvSpPr txBox="1"/>
              <p:nvPr/>
            </p:nvSpPr>
            <p:spPr>
              <a:xfrm>
                <a:off x="3819926" y="401930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2AEE469-DB9D-C211-3426-61CCA6734CFE}"/>
                  </a:ext>
                </a:extLst>
              </p:cNvPr>
              <p:cNvSpPr txBox="1"/>
              <p:nvPr/>
            </p:nvSpPr>
            <p:spPr>
              <a:xfrm>
                <a:off x="5652394" y="4019816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2389FA7-9367-9C4C-DDF7-2CE6A07E6330}"/>
                  </a:ext>
                </a:extLst>
              </p:cNvPr>
              <p:cNvSpPr txBox="1"/>
              <p:nvPr/>
            </p:nvSpPr>
            <p:spPr>
              <a:xfrm>
                <a:off x="4773107" y="4028517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5860AA3-0B79-BD3A-6E30-5A1398F4B55D}"/>
                  </a:ext>
                </a:extLst>
              </p:cNvPr>
              <p:cNvSpPr txBox="1"/>
              <p:nvPr/>
            </p:nvSpPr>
            <p:spPr>
              <a:xfrm>
                <a:off x="6626061" y="4028517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210212C-6F45-24D8-B452-017C771F2598}"/>
                  </a:ext>
                </a:extLst>
              </p:cNvPr>
              <p:cNvSpPr txBox="1"/>
              <p:nvPr/>
            </p:nvSpPr>
            <p:spPr>
              <a:xfrm>
                <a:off x="7505348" y="4027333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41F912B-FC62-3721-5905-F0773B24C731}"/>
                  </a:ext>
                </a:extLst>
              </p:cNvPr>
              <p:cNvSpPr txBox="1"/>
              <p:nvPr/>
            </p:nvSpPr>
            <p:spPr>
              <a:xfrm>
                <a:off x="8458529" y="402328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3EA610B-9989-9DF9-B4AA-4C895CF47B1A}"/>
                  </a:ext>
                </a:extLst>
              </p:cNvPr>
              <p:cNvSpPr txBox="1"/>
              <p:nvPr/>
            </p:nvSpPr>
            <p:spPr>
              <a:xfrm>
                <a:off x="9382218" y="4014022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08697D4-E5E9-7D5A-38D5-6E89B162C267}"/>
                  </a:ext>
                </a:extLst>
              </p:cNvPr>
              <p:cNvSpPr txBox="1"/>
              <p:nvPr/>
            </p:nvSpPr>
            <p:spPr>
              <a:xfrm>
                <a:off x="10265878" y="4015390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1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2F30F86-ECDB-76B6-190E-DD64C2244EEA}"/>
                  </a:ext>
                </a:extLst>
              </p:cNvPr>
              <p:cNvSpPr txBox="1"/>
              <p:nvPr/>
            </p:nvSpPr>
            <p:spPr>
              <a:xfrm>
                <a:off x="11214686" y="4023279"/>
                <a:ext cx="45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0</a:t>
                </a: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0FC27BF-E1CA-8063-60A4-7A96D0FFB89D}"/>
                </a:ext>
              </a:extLst>
            </p:cNvPr>
            <p:cNvCxnSpPr/>
            <p:nvPr/>
          </p:nvCxnSpPr>
          <p:spPr>
            <a:xfrm>
              <a:off x="845511" y="2962412"/>
              <a:ext cx="0" cy="557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8412DB1-5B36-A53F-0D8A-6D9E9674A3DB}"/>
                </a:ext>
              </a:extLst>
            </p:cNvPr>
            <p:cNvCxnSpPr>
              <a:cxnSpLocks/>
            </p:cNvCxnSpPr>
            <p:nvPr/>
          </p:nvCxnSpPr>
          <p:spPr>
            <a:xfrm>
              <a:off x="845511" y="3241382"/>
              <a:ext cx="109596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3F51289-D579-871F-31D5-7F64948BF712}"/>
                </a:ext>
              </a:extLst>
            </p:cNvPr>
            <p:cNvCxnSpPr/>
            <p:nvPr/>
          </p:nvCxnSpPr>
          <p:spPr>
            <a:xfrm>
              <a:off x="17622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99F3758-B2F9-5E23-9EC3-A35E78669202}"/>
                </a:ext>
              </a:extLst>
            </p:cNvPr>
            <p:cNvCxnSpPr/>
            <p:nvPr/>
          </p:nvCxnSpPr>
          <p:spPr>
            <a:xfrm>
              <a:off x="26743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24D6A95-D0F3-4C9A-63F6-EB62DFCFAD18}"/>
                </a:ext>
              </a:extLst>
            </p:cNvPr>
            <p:cNvCxnSpPr/>
            <p:nvPr/>
          </p:nvCxnSpPr>
          <p:spPr>
            <a:xfrm>
              <a:off x="35910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040750C-659C-A9C6-2DD1-3A50A44AFCD3}"/>
                </a:ext>
              </a:extLst>
            </p:cNvPr>
            <p:cNvCxnSpPr/>
            <p:nvPr/>
          </p:nvCxnSpPr>
          <p:spPr>
            <a:xfrm>
              <a:off x="45031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6AC4DDA-4950-476C-9A4B-7636D485D25B}"/>
                </a:ext>
              </a:extLst>
            </p:cNvPr>
            <p:cNvCxnSpPr/>
            <p:nvPr/>
          </p:nvCxnSpPr>
          <p:spPr>
            <a:xfrm>
              <a:off x="54198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B212163-5A32-D7E1-5B44-56DBE380755C}"/>
                </a:ext>
              </a:extLst>
            </p:cNvPr>
            <p:cNvCxnSpPr/>
            <p:nvPr/>
          </p:nvCxnSpPr>
          <p:spPr>
            <a:xfrm>
              <a:off x="63319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9D43EC6-280D-A43E-A5F1-55486D82D8DA}"/>
                </a:ext>
              </a:extLst>
            </p:cNvPr>
            <p:cNvCxnSpPr/>
            <p:nvPr/>
          </p:nvCxnSpPr>
          <p:spPr>
            <a:xfrm>
              <a:off x="72486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B5DF3DE-2426-3A65-1B8C-0A8854F75418}"/>
                </a:ext>
              </a:extLst>
            </p:cNvPr>
            <p:cNvCxnSpPr/>
            <p:nvPr/>
          </p:nvCxnSpPr>
          <p:spPr>
            <a:xfrm>
              <a:off x="81607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F24BA32-1070-4950-82A1-732C82F947E2}"/>
                </a:ext>
              </a:extLst>
            </p:cNvPr>
            <p:cNvCxnSpPr/>
            <p:nvPr/>
          </p:nvCxnSpPr>
          <p:spPr>
            <a:xfrm>
              <a:off x="90774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3855446-50F0-745F-50B3-0FDADDECB31C}"/>
                </a:ext>
              </a:extLst>
            </p:cNvPr>
            <p:cNvCxnSpPr/>
            <p:nvPr/>
          </p:nvCxnSpPr>
          <p:spPr>
            <a:xfrm>
              <a:off x="9989511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6FD146D-9EED-2D7A-454C-3D0397B68342}"/>
                </a:ext>
              </a:extLst>
            </p:cNvPr>
            <p:cNvCxnSpPr/>
            <p:nvPr/>
          </p:nvCxnSpPr>
          <p:spPr>
            <a:xfrm>
              <a:off x="10906203" y="2962412"/>
              <a:ext cx="0" cy="557939"/>
            </a:xfrm>
            <a:prstGeom prst="line">
              <a:avLst/>
            </a:prstGeom>
            <a:ln w="19050">
              <a:solidFill>
                <a:srgbClr val="036A1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6CDF4C1-2C71-4FAB-2F3F-D66A348462CC}"/>
                </a:ext>
              </a:extLst>
            </p:cNvPr>
            <p:cNvCxnSpPr/>
            <p:nvPr/>
          </p:nvCxnSpPr>
          <p:spPr>
            <a:xfrm>
              <a:off x="11805140" y="2962412"/>
              <a:ext cx="0" cy="5579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ight Brace 55">
              <a:extLst>
                <a:ext uri="{FF2B5EF4-FFF2-40B4-BE49-F238E27FC236}">
                  <a16:creationId xmlns:a16="http://schemas.microsoft.com/office/drawing/2014/main" id="{6DB756D1-FADE-2AF7-172C-956FE15E5F09}"/>
                </a:ext>
              </a:extLst>
            </p:cNvPr>
            <p:cNvSpPr/>
            <p:nvPr/>
          </p:nvSpPr>
          <p:spPr>
            <a:xfrm rot="16200000">
              <a:off x="6120405" y="-2861808"/>
              <a:ext cx="409839" cy="10959629"/>
            </a:xfrm>
            <a:prstGeom prst="rightBrace">
              <a:avLst/>
            </a:prstGeom>
            <a:ln w="952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2753218-AB3E-7DE1-6AA5-F2FD43D90E91}"/>
                </a:ext>
              </a:extLst>
            </p:cNvPr>
            <p:cNvCxnSpPr>
              <a:cxnSpLocks/>
            </p:cNvCxnSpPr>
            <p:nvPr/>
          </p:nvCxnSpPr>
          <p:spPr>
            <a:xfrm>
              <a:off x="845510" y="3048124"/>
              <a:ext cx="916693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D6EC437-46D2-3C56-495D-6E36898E7B4B}"/>
                    </a:ext>
                  </a:extLst>
                </p:cNvPr>
                <p:cNvSpPr txBox="1"/>
                <p:nvPr/>
              </p:nvSpPr>
              <p:spPr>
                <a:xfrm>
                  <a:off x="1098350" y="2703470"/>
                  <a:ext cx="4287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 err="1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E9C1B1F-83C6-3F40-B045-472D4885A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350" y="2703470"/>
                  <a:ext cx="428771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2676" t="-2174" r="-7042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9" name="Picture 58" descr="Objects clip art">
              <a:extLst>
                <a:ext uri="{FF2B5EF4-FFF2-40B4-BE49-F238E27FC236}">
                  <a16:creationId xmlns:a16="http://schemas.microsoft.com/office/drawing/2014/main" id="{13B6A724-6CF3-421F-4C33-05957A4C2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1902415" y="2865229"/>
              <a:ext cx="644936" cy="333849"/>
            </a:xfrm>
            <a:prstGeom prst="rect">
              <a:avLst/>
            </a:prstGeom>
          </p:spPr>
        </p:pic>
        <p:pic>
          <p:nvPicPr>
            <p:cNvPr id="60" name="Picture 59" descr="Objects clip art">
              <a:extLst>
                <a:ext uri="{FF2B5EF4-FFF2-40B4-BE49-F238E27FC236}">
                  <a16:creationId xmlns:a16="http://schemas.microsoft.com/office/drawing/2014/main" id="{E2BF34B0-91E0-7AFB-3F39-03D8DD97D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5529505" y="2842868"/>
              <a:ext cx="644936" cy="333849"/>
            </a:xfrm>
            <a:prstGeom prst="rect">
              <a:avLst/>
            </a:prstGeom>
          </p:spPr>
        </p:pic>
        <p:pic>
          <p:nvPicPr>
            <p:cNvPr id="61" name="Picture 60" descr="Objects clip art">
              <a:extLst>
                <a:ext uri="{FF2B5EF4-FFF2-40B4-BE49-F238E27FC236}">
                  <a16:creationId xmlns:a16="http://schemas.microsoft.com/office/drawing/2014/main" id="{F8D55055-0ADE-5E22-3822-405FCB852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3715960" y="2848089"/>
              <a:ext cx="644936" cy="333849"/>
            </a:xfrm>
            <a:prstGeom prst="rect">
              <a:avLst/>
            </a:prstGeom>
          </p:spPr>
        </p:pic>
        <p:pic>
          <p:nvPicPr>
            <p:cNvPr id="62" name="Picture 61" descr="Objects clip art">
              <a:extLst>
                <a:ext uri="{FF2B5EF4-FFF2-40B4-BE49-F238E27FC236}">
                  <a16:creationId xmlns:a16="http://schemas.microsoft.com/office/drawing/2014/main" id="{3F459535-7DA5-6B52-DD8C-B0131D6AA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9204404" y="2838097"/>
              <a:ext cx="644936" cy="333849"/>
            </a:xfrm>
            <a:prstGeom prst="rect">
              <a:avLst/>
            </a:prstGeom>
          </p:spPr>
        </p:pic>
        <p:pic>
          <p:nvPicPr>
            <p:cNvPr id="63" name="Picture 62" descr="Objects clip art">
              <a:extLst>
                <a:ext uri="{FF2B5EF4-FFF2-40B4-BE49-F238E27FC236}">
                  <a16:creationId xmlns:a16="http://schemas.microsoft.com/office/drawing/2014/main" id="{CE995120-565A-2C7B-BE3A-A8996956D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4545" b="93750" l="0" r="96471">
                          <a14:foregroundMark x1="5882" y1="53409" x2="5882" y2="53409"/>
                          <a14:foregroundMark x1="0" y1="53409" x2="0" y2="53409"/>
                          <a14:foregroundMark x1="60588" y1="94318" x2="60588" y2="94318"/>
                          <a14:foregroundMark x1="84118" y1="81818" x2="84118" y2="81818"/>
                          <a14:foregroundMark x1="90294" y1="75000" x2="90294" y2="75000"/>
                          <a14:foregroundMark x1="96471" y1="46591" x2="96471" y2="46591"/>
                          <a14:foregroundMark x1="51765" y1="4545" x2="51765" y2="4545"/>
                          <a14:foregroundMark x1="19118" y1="89205" x2="19118" y2="89205"/>
                          <a14:foregroundMark x1="22941" y1="89205" x2="22941" y2="89205"/>
                          <a14:foregroundMark x1="22647" y1="73295" x2="22647" y2="73295"/>
                          <a14:foregroundMark x1="18235" y1="73295" x2="18235" y2="73295"/>
                          <a14:foregroundMark x1="12941" y1="70455" x2="12941" y2="70455"/>
                          <a14:foregroundMark x1="20294" y1="71591" x2="20294" y2="71591"/>
                          <a14:foregroundMark x1="24118" y1="77273" x2="24118" y2="77273"/>
                        </a14:backgroundRemoval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10182304" y="2822926"/>
              <a:ext cx="644936" cy="333849"/>
            </a:xfrm>
            <a:prstGeom prst="rect">
              <a:avLst/>
            </a:prstGeom>
          </p:spPr>
        </p:pic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045B1D8-48D6-F63D-D236-CDA78AD69E5F}"/>
                </a:ext>
              </a:extLst>
            </p:cNvPr>
            <p:cNvCxnSpPr/>
            <p:nvPr/>
          </p:nvCxnSpPr>
          <p:spPr>
            <a:xfrm flipV="1">
              <a:off x="2224883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7A327A6-BFBE-1253-A636-8DB68801CDE2}"/>
                </a:ext>
              </a:extLst>
            </p:cNvPr>
            <p:cNvCxnSpPr/>
            <p:nvPr/>
          </p:nvCxnSpPr>
          <p:spPr>
            <a:xfrm flipV="1">
              <a:off x="4049245" y="3156775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E355F19-78E4-8B5B-73E3-C413211EA097}"/>
                </a:ext>
              </a:extLst>
            </p:cNvPr>
            <p:cNvCxnSpPr/>
            <p:nvPr/>
          </p:nvCxnSpPr>
          <p:spPr>
            <a:xfrm flipV="1">
              <a:off x="5891288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E6F76A5-3AC1-9239-9421-1F0D24F49CD8}"/>
                </a:ext>
              </a:extLst>
            </p:cNvPr>
            <p:cNvCxnSpPr/>
            <p:nvPr/>
          </p:nvCxnSpPr>
          <p:spPr>
            <a:xfrm flipV="1">
              <a:off x="9554705" y="3171946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15738F9-78B8-33F9-6FF5-49D6E47A68AE}"/>
                </a:ext>
              </a:extLst>
            </p:cNvPr>
            <p:cNvCxnSpPr/>
            <p:nvPr/>
          </p:nvCxnSpPr>
          <p:spPr>
            <a:xfrm flipV="1">
              <a:off x="10505780" y="3156775"/>
              <a:ext cx="0" cy="18402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552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69" grpId="0" animBg="1"/>
      <p:bldP spid="67" grpId="0" animBg="1"/>
      <p:bldP spid="36" grpId="0"/>
      <p:bldP spid="66" grpId="0" animBg="1"/>
      <p:bldP spid="68" grpId="0"/>
      <p:bldP spid="70" grpId="0" animBg="1"/>
      <p:bldP spid="71" grpId="0"/>
      <p:bldP spid="73" grpId="0" animBg="1"/>
      <p:bldP spid="74" grpId="0"/>
      <p:bldP spid="7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63F6-2A3B-A74E-9BEC-8098CD2B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B58CDA-2AE1-6044-ABC4-2684A0DD31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23732"/>
                <a:ext cx="10972800" cy="345097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Suppose “events” happen, independently, at an </a:t>
                </a:r>
                <a:r>
                  <a:rPr lang="en-US" sz="2800" i="1" dirty="0">
                    <a:solidFill>
                      <a:srgbClr val="7030A0"/>
                    </a:solidFill>
                  </a:rPr>
                  <a:t>average</a:t>
                </a:r>
                <a:r>
                  <a:rPr lang="en-US" sz="2800" dirty="0"/>
                  <a:t> rate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per unit time.  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be the </a:t>
                </a:r>
                <a:r>
                  <a:rPr lang="en-US" sz="2800" i="1" dirty="0"/>
                  <a:t>actual</a:t>
                </a:r>
                <a:r>
                  <a:rPr lang="en-US" sz="2800" dirty="0"/>
                  <a:t> number of events happening in a given time unit.  Then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a </a:t>
                </a:r>
                <a:r>
                  <a:rPr lang="en-US" sz="2800" i="1" dirty="0"/>
                  <a:t>Poisson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r.v</a:t>
                </a:r>
                <a:r>
                  <a:rPr lang="en-US" sz="2800" dirty="0"/>
                  <a:t>. </a:t>
                </a:r>
                <a:r>
                  <a:rPr lang="en-US" sz="2800" i="1" dirty="0"/>
                  <a:t>with parameter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 (denoted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) and has distribution (PMF):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B58CDA-2AE1-6044-ABC4-2684A0DD31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23732"/>
                <a:ext cx="10972800" cy="3450976"/>
              </a:xfrm>
              <a:blipFill>
                <a:blip r:embed="rId2"/>
                <a:stretch>
                  <a:fillRect l="-1040" t="-1832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0D244C-4572-234D-A393-F4A2BB2ADAB1}"/>
                  </a:ext>
                </a:extLst>
              </p:cNvPr>
              <p:cNvSpPr/>
              <p:nvPr/>
            </p:nvSpPr>
            <p:spPr>
              <a:xfrm>
                <a:off x="3980021" y="3429000"/>
                <a:ext cx="3695242" cy="886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F0D244C-4572-234D-A393-F4A2BB2AD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021" y="3429000"/>
                <a:ext cx="3695242" cy="8869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0820E72-C21C-3348-A6BF-6778142E8D0F}"/>
              </a:ext>
            </a:extLst>
          </p:cNvPr>
          <p:cNvSpPr txBox="1"/>
          <p:nvPr/>
        </p:nvSpPr>
        <p:spPr>
          <a:xfrm>
            <a:off x="660400" y="4540469"/>
            <a:ext cx="86382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Several examples of “Poisson processes”: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#</a:t>
            </a:r>
            <a:r>
              <a:rPr lang="en-US" sz="280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of cars passing through a traffic light </a:t>
            </a:r>
            <a:r>
              <a:rPr lang="en-US" sz="2800" u="sng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in 1 hour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#</a:t>
            </a: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 of requests to web servers </a:t>
            </a:r>
            <a:r>
              <a:rPr lang="en-US" sz="2800" u="sng" dirty="0">
                <a:latin typeface="Candara" panose="020E0502030303020204" pitchFamily="34" charset="0"/>
                <a:ea typeface="Helvetica" charset="0"/>
                <a:cs typeface="Helvetica" charset="0"/>
              </a:rPr>
              <a:t>in an hour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#</a:t>
            </a: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 of photons hitting a light detector </a:t>
            </a:r>
            <a:r>
              <a:rPr lang="en-US" sz="2800" u="sng" dirty="0">
                <a:latin typeface="Candara" panose="020E0502030303020204" pitchFamily="34" charset="0"/>
                <a:ea typeface="Helvetica" charset="0"/>
                <a:cs typeface="Helvetica" charset="0"/>
              </a:rPr>
              <a:t>in a given interval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#</a:t>
            </a:r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 of patients arriving to ER </a:t>
            </a:r>
            <a:r>
              <a:rPr lang="en-US" sz="2800" b="0" u="sng" dirty="0">
                <a:latin typeface="Candara" panose="020E0502030303020204" pitchFamily="34" charset="0"/>
                <a:ea typeface="Helvetica" charset="0"/>
                <a:cs typeface="Helvetica" charset="0"/>
              </a:rPr>
              <a:t>within an hour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255EF1-BE8C-084D-9A55-0CE2C64246C4}"/>
              </a:ext>
            </a:extLst>
          </p:cNvPr>
          <p:cNvSpPr/>
          <p:nvPr/>
        </p:nvSpPr>
        <p:spPr>
          <a:xfrm>
            <a:off x="9813029" y="238253"/>
            <a:ext cx="2227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err="1"/>
              <a:t>Siméon</a:t>
            </a:r>
            <a:r>
              <a:rPr lang="en-US" dirty="0"/>
              <a:t> Denis Poisson</a:t>
            </a:r>
          </a:p>
          <a:p>
            <a:pPr algn="r"/>
            <a:r>
              <a:rPr lang="en-US" dirty="0"/>
              <a:t>1781-1840</a:t>
            </a:r>
          </a:p>
        </p:txBody>
      </p:sp>
      <p:grpSp>
        <p:nvGrpSpPr>
          <p:cNvPr id="10" name="Group 9" descr="Assume fixed average rate">
            <a:extLst>
              <a:ext uri="{FF2B5EF4-FFF2-40B4-BE49-F238E27FC236}">
                <a16:creationId xmlns:a16="http://schemas.microsoft.com/office/drawing/2014/main" id="{38BEE9FB-6E61-4844-A38D-A5FC5616C698}"/>
              </a:ext>
            </a:extLst>
          </p:cNvPr>
          <p:cNvGrpSpPr/>
          <p:nvPr/>
        </p:nvGrpSpPr>
        <p:grpSpPr>
          <a:xfrm>
            <a:off x="9123829" y="5116606"/>
            <a:ext cx="2727425" cy="1604870"/>
            <a:chOff x="9123829" y="5116606"/>
            <a:chExt cx="2727425" cy="1604870"/>
          </a:xfrm>
        </p:grpSpPr>
        <p:sp>
          <p:nvSpPr>
            <p:cNvPr id="8" name="Right Bracket 7">
              <a:extLst>
                <a:ext uri="{FF2B5EF4-FFF2-40B4-BE49-F238E27FC236}">
                  <a16:creationId xmlns:a16="http://schemas.microsoft.com/office/drawing/2014/main" id="{7AE3B6E5-41EA-2146-BE22-57638B0B1D41}"/>
                </a:ext>
              </a:extLst>
            </p:cNvPr>
            <p:cNvSpPr/>
            <p:nvPr/>
          </p:nvSpPr>
          <p:spPr>
            <a:xfrm>
              <a:off x="9123829" y="5116606"/>
              <a:ext cx="181535" cy="1604870"/>
            </a:xfrm>
            <a:prstGeom prst="righ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E9FCAB-1C67-6345-82FE-AA9B0B5B7E05}"/>
                </a:ext>
              </a:extLst>
            </p:cNvPr>
            <p:cNvSpPr txBox="1"/>
            <p:nvPr/>
          </p:nvSpPr>
          <p:spPr>
            <a:xfrm>
              <a:off x="9305364" y="5503542"/>
              <a:ext cx="25458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Assume </a:t>
              </a:r>
            </a:p>
            <a:p>
              <a:pPr algn="l"/>
              <a:r>
                <a: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fixed average rate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2564BA-0FC5-5605-45AA-4DBFEDC7A43C}"/>
                  </a:ext>
                </a:extLst>
              </p:cNvPr>
              <p:cNvSpPr/>
              <p:nvPr/>
            </p:nvSpPr>
            <p:spPr>
              <a:xfrm>
                <a:off x="9214596" y="3652401"/>
                <a:ext cx="240706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=0, 1, 2,…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2564BA-0FC5-5605-45AA-4DBFEDC7A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596" y="3652401"/>
                <a:ext cx="2407069" cy="584775"/>
              </a:xfrm>
              <a:prstGeom prst="rect">
                <a:avLst/>
              </a:prstGeom>
              <a:blipFill>
                <a:blip r:embed="rId4"/>
                <a:stretch>
                  <a:fillRect l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7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2B2BD-8392-A54E-B1C5-FC7C53912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 </a:t>
            </a:r>
          </a:p>
        </p:txBody>
      </p:sp>
      <p:graphicFrame>
        <p:nvGraphicFramePr>
          <p:cNvPr id="6" name="Chart 5" descr="pmfs for Poisson distributions with various values of lambda">
            <a:extLst>
              <a:ext uri="{FF2B5EF4-FFF2-40B4-BE49-F238E27FC236}">
                <a16:creationId xmlns:a16="http://schemas.microsoft.com/office/drawing/2014/main" id="{CC315BB8-B36C-DA44-9FB5-E1C9A3AD89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179428"/>
              </p:ext>
            </p:extLst>
          </p:nvPr>
        </p:nvGraphicFramePr>
        <p:xfrm>
          <a:off x="1620253" y="1166019"/>
          <a:ext cx="8967536" cy="5190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A132A0-E8CC-3945-AE55-E91C7D5A1A25}"/>
                  </a:ext>
                </a:extLst>
              </p:cNvPr>
              <p:cNvSpPr/>
              <p:nvPr/>
            </p:nvSpPr>
            <p:spPr>
              <a:xfrm>
                <a:off x="2114904" y="1126642"/>
                <a:ext cx="9876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A132A0-E8CC-3945-AE55-E91C7D5A1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904" y="1126642"/>
                <a:ext cx="987643" cy="461665"/>
              </a:xfrm>
              <a:prstGeom prst="rect">
                <a:avLst/>
              </a:prstGeom>
              <a:blipFill>
                <a:blip r:embed="rId3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0ED8841-310D-7F46-87C2-94874B756CAE}"/>
                  </a:ext>
                </a:extLst>
              </p:cNvPr>
              <p:cNvSpPr/>
              <p:nvPr/>
            </p:nvSpPr>
            <p:spPr>
              <a:xfrm>
                <a:off x="3184640" y="2458137"/>
                <a:ext cx="9876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0ED8841-310D-7F46-87C2-94874B756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640" y="2458137"/>
                <a:ext cx="987643" cy="461665"/>
              </a:xfrm>
              <a:prstGeom prst="rect">
                <a:avLst/>
              </a:prstGeom>
              <a:blipFill>
                <a:blip r:embed="rId4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51C2E9E-394F-1042-A80E-E8891B1DFF6E}"/>
                  </a:ext>
                </a:extLst>
              </p:cNvPr>
              <p:cNvSpPr/>
              <p:nvPr/>
            </p:nvSpPr>
            <p:spPr>
              <a:xfrm>
                <a:off x="4217207" y="3292980"/>
                <a:ext cx="11575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51C2E9E-394F-1042-A80E-E8891B1DF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207" y="3292980"/>
                <a:ext cx="1157561" cy="461665"/>
              </a:xfrm>
              <a:prstGeom prst="rect">
                <a:avLst/>
              </a:prstGeom>
              <a:blipFill>
                <a:blip r:embed="rId5"/>
                <a:stretch>
                  <a:fillRect l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AADAC6C-5BC5-2048-AC1B-9E8568757FB0}"/>
                  </a:ext>
                </a:extLst>
              </p:cNvPr>
              <p:cNvSpPr/>
              <p:nvPr/>
            </p:nvSpPr>
            <p:spPr>
              <a:xfrm>
                <a:off x="7745461" y="285273"/>
                <a:ext cx="3695242" cy="88690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AADAC6C-5BC5-2048-AC1B-9E8568757F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461" y="285273"/>
                <a:ext cx="3695242" cy="8869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Meet The Axolotl: The Mexican Walking Fish">
            <a:extLst>
              <a:ext uri="{FF2B5EF4-FFF2-40B4-BE49-F238E27FC236}">
                <a16:creationId xmlns:a16="http://schemas.microsoft.com/office/drawing/2014/main" id="{BBAFA99D-7B71-3A43-BF82-9F8B140F12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242333" y="1447800"/>
            <a:ext cx="2198370" cy="2198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AB8AED-CA6D-DF43-8CAD-22E75CC5C77A}"/>
              </a:ext>
            </a:extLst>
          </p:cNvPr>
          <p:cNvSpPr txBox="1"/>
          <p:nvPr/>
        </p:nvSpPr>
        <p:spPr>
          <a:xfrm>
            <a:off x="9242333" y="3810830"/>
            <a:ext cx="219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futurism.com/meet-axolotl-mexican-walking-fish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24492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DEF77-9044-3144-8B15-5AF2F65EC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Validity of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24463-2F0F-F844-9626-D8665AAA3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325116"/>
            <a:ext cx="10972800" cy="8783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Is this a valid probability mass function?  </a:t>
            </a:r>
          </a:p>
          <a:p>
            <a:pPr marL="0" indent="0">
              <a:buNone/>
            </a:pPr>
            <a:r>
              <a:rPr lang="en-US" sz="2800" dirty="0"/>
              <a:t>(How do you show that a </a:t>
            </a:r>
            <a:r>
              <a:rPr lang="en-US" sz="2800" dirty="0" err="1"/>
              <a:t>pmf</a:t>
            </a:r>
            <a:r>
              <a:rPr lang="en-US" sz="2800" dirty="0"/>
              <a:t> is valid?)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23219E1-D2BB-9140-AD54-99AC19961AE3}"/>
                  </a:ext>
                </a:extLst>
              </p:cNvPr>
              <p:cNvSpPr/>
              <p:nvPr/>
            </p:nvSpPr>
            <p:spPr>
              <a:xfrm>
                <a:off x="760378" y="1496556"/>
                <a:ext cx="6502614" cy="88690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=0, 1, 2, …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23219E1-D2BB-9140-AD54-99AC19961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78" y="1496556"/>
                <a:ext cx="6502614" cy="886909"/>
              </a:xfrm>
              <a:prstGeom prst="rect">
                <a:avLst/>
              </a:prstGeom>
              <a:blipFill>
                <a:blip r:embed="rId2"/>
                <a:stretch>
                  <a:fillRect b="-4167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7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13E0D-6880-2CDE-AD19-FE2894BE2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59C7E-926F-78F1-24C7-97837096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94" y="112556"/>
            <a:ext cx="10972800" cy="878301"/>
          </a:xfrm>
        </p:spPr>
        <p:txBody>
          <a:bodyPr/>
          <a:lstStyle/>
          <a:p>
            <a:r>
              <a:rPr lang="en-US" dirty="0"/>
              <a:t>Multiple Random Variables and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E82FF3D-ACE7-21B9-945B-C4880BB91163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609600" y="1390873"/>
                <a:ext cx="10972800" cy="1877437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Two random variables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 dirty="0"/>
                  <a:t> are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(mutually) independent </a:t>
                </a:r>
                <a:r>
                  <a:rPr lang="en-US" sz="2800" dirty="0"/>
                  <a:t>if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C7583D4-8301-E64C-BEB3-B8E44E486A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90873"/>
                <a:ext cx="10972800" cy="1877437"/>
              </a:xfrm>
              <a:prstGeom prst="rect">
                <a:avLst/>
              </a:prstGeom>
              <a:blipFill>
                <a:blip r:embed="rId3"/>
                <a:stretch>
                  <a:fillRect l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B30DB47-179A-43EA-51BB-A060CE7FB7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4189036"/>
                <a:ext cx="10972800" cy="1877437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lIns="182880" tIns="182880" rIns="182880" bIns="18288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The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are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(mutually) independent </a:t>
                </a:r>
                <a:r>
                  <a:rPr lang="en-US" sz="2800" dirty="0"/>
                  <a:t>if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,</a:t>
                </a:r>
              </a:p>
              <a:p>
                <a:pPr marL="0" indent="0" algn="ctr">
                  <a:lnSpc>
                    <a:spcPct val="150000"/>
                  </a:lnSpc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C7822E1-506F-8D4D-A0A6-21CEDBA46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89036"/>
                <a:ext cx="10972800" cy="1877437"/>
              </a:xfrm>
              <a:prstGeom prst="rect">
                <a:avLst/>
              </a:prstGeom>
              <a:blipFill>
                <a:blip r:embed="rId4"/>
                <a:stretch>
                  <a:fillRect l="-222" r="-943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5">
            <a:extLst>
              <a:ext uri="{FF2B5EF4-FFF2-40B4-BE49-F238E27FC236}">
                <a16:creationId xmlns:a16="http://schemas.microsoft.com/office/drawing/2014/main" id="{DB3DAC00-A550-20FB-35E9-009DEA5F65DE}"/>
              </a:ext>
            </a:extLst>
          </p:cNvPr>
          <p:cNvSpPr txBox="1"/>
          <p:nvPr/>
        </p:nvSpPr>
        <p:spPr>
          <a:xfrm>
            <a:off x="609600" y="606647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Note: No need to check for all subsets, but need to check </a:t>
            </a:r>
            <a:r>
              <a:rPr lang="en-US" sz="2400" b="0" u="sng" dirty="0">
                <a:latin typeface="Candara" panose="020E0502030303020204" pitchFamily="34" charset="0"/>
                <a:ea typeface="Helvetica" charset="0"/>
                <a:cs typeface="Helvetica" charset="0"/>
              </a:rPr>
              <a:t>for all outcomes</a:t>
            </a: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635AE60C-2845-6C02-5649-67E04FD3A6EF}"/>
                  </a:ext>
                </a:extLst>
              </p:cNvPr>
              <p:cNvSpPr txBox="1"/>
              <p:nvPr/>
            </p:nvSpPr>
            <p:spPr>
              <a:xfrm>
                <a:off x="609600" y="3327355"/>
                <a:ext cx="10972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chemeClr val="tx2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Intuition: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Knowing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doesn’t help you guess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and vice versa </a:t>
                </a:r>
              </a:p>
            </p:txBody>
          </p:sp>
        </mc:Choice>
        <mc:Fallback xmlns="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77484143-7477-4BC7-B81A-3AE42F420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327355"/>
                <a:ext cx="10972800" cy="461665"/>
              </a:xfrm>
              <a:prstGeom prst="rect">
                <a:avLst/>
              </a:prstGeom>
              <a:blipFill>
                <a:blip r:embed="rId5"/>
                <a:stretch>
                  <a:fillRect l="-83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 descr="Comma is shorthand for and">
            <a:extLst>
              <a:ext uri="{FF2B5EF4-FFF2-40B4-BE49-F238E27FC236}">
                <a16:creationId xmlns:a16="http://schemas.microsoft.com/office/drawing/2014/main" id="{F9F3DDD9-4976-4029-701F-C15630D2606E}"/>
              </a:ext>
            </a:extLst>
          </p:cNvPr>
          <p:cNvGrpSpPr/>
          <p:nvPr/>
        </p:nvGrpSpPr>
        <p:grpSpPr>
          <a:xfrm>
            <a:off x="4397226" y="644321"/>
            <a:ext cx="7628880" cy="2024643"/>
            <a:chOff x="4432852" y="589348"/>
            <a:chExt cx="7628880" cy="2024643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EB8C5F2-1B87-9B24-A2F2-B366A236A5CF}"/>
                </a:ext>
              </a:extLst>
            </p:cNvPr>
            <p:cNvSpPr/>
            <p:nvPr/>
          </p:nvSpPr>
          <p:spPr>
            <a:xfrm>
              <a:off x="4432852" y="1043609"/>
              <a:ext cx="6842574" cy="1570382"/>
            </a:xfrm>
            <a:custGeom>
              <a:avLst/>
              <a:gdLst>
                <a:gd name="connsiteX0" fmla="*/ 0 w 6842574"/>
                <a:gd name="connsiteY0" fmla="*/ 1570382 h 1570382"/>
                <a:gd name="connsiteX1" fmla="*/ 546652 w 6842574"/>
                <a:gd name="connsiteY1" fmla="*/ 1381539 h 1570382"/>
                <a:gd name="connsiteX2" fmla="*/ 2335696 w 6842574"/>
                <a:gd name="connsiteY2" fmla="*/ 1172817 h 1570382"/>
                <a:gd name="connsiteX3" fmla="*/ 5168348 w 6842574"/>
                <a:gd name="connsiteY3" fmla="*/ 1282148 h 1570382"/>
                <a:gd name="connsiteX4" fmla="*/ 6748670 w 6842574"/>
                <a:gd name="connsiteY4" fmla="*/ 1232452 h 1570382"/>
                <a:gd name="connsiteX5" fmla="*/ 6659218 w 6842574"/>
                <a:gd name="connsiteY5" fmla="*/ 0 h 1570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42574" h="1570382">
                  <a:moveTo>
                    <a:pt x="0" y="1570382"/>
                  </a:moveTo>
                  <a:cubicBezTo>
                    <a:pt x="78684" y="1509091"/>
                    <a:pt x="157369" y="1447800"/>
                    <a:pt x="546652" y="1381539"/>
                  </a:cubicBezTo>
                  <a:cubicBezTo>
                    <a:pt x="935935" y="1315278"/>
                    <a:pt x="1565413" y="1189382"/>
                    <a:pt x="2335696" y="1172817"/>
                  </a:cubicBezTo>
                  <a:cubicBezTo>
                    <a:pt x="3105979" y="1156252"/>
                    <a:pt x="4432852" y="1272209"/>
                    <a:pt x="5168348" y="1282148"/>
                  </a:cubicBezTo>
                  <a:cubicBezTo>
                    <a:pt x="5903844" y="1292087"/>
                    <a:pt x="6500192" y="1446143"/>
                    <a:pt x="6748670" y="1232452"/>
                  </a:cubicBezTo>
                  <a:cubicBezTo>
                    <a:pt x="6997148" y="1018761"/>
                    <a:pt x="6675783" y="205409"/>
                    <a:pt x="6659218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A0FE6C-572B-70CC-FADF-ED2645A40A34}"/>
                </a:ext>
              </a:extLst>
            </p:cNvPr>
            <p:cNvSpPr txBox="1"/>
            <p:nvPr/>
          </p:nvSpPr>
          <p:spPr>
            <a:xfrm>
              <a:off x="8100391" y="589348"/>
              <a:ext cx="396134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rPr>
                <a:t>Comma is shorthand for 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683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DEF77-9044-3144-8B15-5AF2F65EC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23219E1-D2BB-9140-AD54-99AC19961AE3}"/>
                  </a:ext>
                </a:extLst>
              </p:cNvPr>
              <p:cNvSpPr/>
              <p:nvPr/>
            </p:nvSpPr>
            <p:spPr>
              <a:xfrm>
                <a:off x="7745461" y="285273"/>
                <a:ext cx="3695242" cy="88690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23219E1-D2BB-9140-AD54-99AC19961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461" y="285273"/>
                <a:ext cx="3695242" cy="886909"/>
              </a:xfrm>
              <a:prstGeom prst="rect">
                <a:avLst/>
              </a:prstGeom>
              <a:blipFill>
                <a:blip r:embed="rId3"/>
                <a:stretch>
                  <a:fillRect r="-2048" b="-5634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24463-2F0F-F844-9626-D8665AAA3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1358"/>
            <a:ext cx="10972800" cy="8783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To show that a </a:t>
            </a:r>
            <a:r>
              <a:rPr lang="en-US" sz="2800" dirty="0" err="1"/>
              <a:t>pmf</a:t>
            </a:r>
            <a:r>
              <a:rPr lang="en-US" sz="2800" dirty="0"/>
              <a:t> is valid, need to check that it takes nonnegative values and that the probabilities sum up to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504992-480E-B649-B22D-7EBDE9E036C2}"/>
                  </a:ext>
                </a:extLst>
              </p:cNvPr>
              <p:cNvSpPr/>
              <p:nvPr/>
            </p:nvSpPr>
            <p:spPr>
              <a:xfrm>
                <a:off x="-812800" y="2153213"/>
                <a:ext cx="10972800" cy="1267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504992-480E-B649-B22D-7EBDE9E03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2800" y="2153213"/>
                <a:ext cx="10972800" cy="1267526"/>
              </a:xfrm>
              <a:prstGeom prst="rect">
                <a:avLst/>
              </a:prstGeom>
              <a:blipFill>
                <a:blip r:embed="rId4"/>
                <a:stretch>
                  <a:fillRect t="-106931" b="-16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23ED24E4-FE2A-BA46-919A-9A788F72B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056830" y="3132441"/>
            <a:ext cx="367366" cy="941614"/>
          </a:xfrm>
          <a:prstGeom prst="righ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 descr="Taylor series expansion of e^x"/>
          <p:cNvGrpSpPr/>
          <p:nvPr/>
        </p:nvGrpSpPr>
        <p:grpSpPr>
          <a:xfrm>
            <a:off x="4166116" y="3911850"/>
            <a:ext cx="5426966" cy="2164485"/>
            <a:chOff x="4166116" y="3911850"/>
            <a:chExt cx="5426966" cy="21644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B01BE6-83C9-DB41-B10C-DF0032521B5A}"/>
                </a:ext>
              </a:extLst>
            </p:cNvPr>
            <p:cNvSpPr/>
            <p:nvPr/>
          </p:nvSpPr>
          <p:spPr>
            <a:xfrm>
              <a:off x="4166116" y="3911850"/>
              <a:ext cx="5426966" cy="800219"/>
            </a:xfrm>
            <a:prstGeom prst="rect">
              <a:avLst/>
            </a:prstGeom>
            <a:ln>
              <a:noFill/>
              <a:prstDash val="dash"/>
            </a:ln>
          </p:spPr>
          <p:txBody>
            <a:bodyPr wrap="square" lIns="182880" tIns="182880" rIns="182880" bIns="18288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36A18"/>
                  </a:solidFill>
                  <a:latin typeface="Candara" panose="020E0502030303020204" pitchFamily="34" charset="0"/>
                </a:rPr>
                <a:t>Fact (Taylor series expansion):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770626" y="4561156"/>
                  <a:ext cx="1974835" cy="12675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8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sz="2400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0626" y="4561156"/>
                  <a:ext cx="1974835" cy="126752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/>
            <p:nvPr/>
          </p:nvSpPr>
          <p:spPr>
            <a:xfrm>
              <a:off x="4365523" y="3943952"/>
              <a:ext cx="5132438" cy="2132383"/>
            </a:xfrm>
            <a:prstGeom prst="rect">
              <a:avLst/>
            </a:prstGeom>
            <a:noFill/>
            <a:ln>
              <a:solidFill>
                <a:srgbClr val="008F2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779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476D-DB69-AE44-83DA-CD5EE7C99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FB78605-F1FA-F649-8DCA-D864653A5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1" y="1194473"/>
                <a:ext cx="10972799" cy="132343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a Poisson RV with parameter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800" dirty="0"/>
                  <a:t>, then</a:t>
                </a:r>
              </a:p>
              <a:p>
                <a:pPr marL="0" indent="0" algn="ctr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FB78605-F1FA-F649-8DCA-D864653A5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194473"/>
                <a:ext cx="10972799" cy="1323439"/>
              </a:xfrm>
              <a:prstGeom prst="rect">
                <a:avLst/>
              </a:prstGeom>
              <a:blipFill>
                <a:blip r:embed="rId2"/>
                <a:stretch>
                  <a:fillRect l="-231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A5F025A-718F-724D-A877-F05D39977E68}"/>
              </a:ext>
            </a:extLst>
          </p:cNvPr>
          <p:cNvSpPr/>
          <p:nvPr/>
        </p:nvSpPr>
        <p:spPr>
          <a:xfrm>
            <a:off x="609600" y="3046908"/>
            <a:ext cx="1074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36A18"/>
                </a:solidFill>
              </a:rPr>
              <a:t>Proof.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2B90E3-D15C-3A4E-8B1E-0D6279E667B4}"/>
                  </a:ext>
                </a:extLst>
              </p:cNvPr>
              <p:cNvSpPr/>
              <p:nvPr/>
            </p:nvSpPr>
            <p:spPr>
              <a:xfrm>
                <a:off x="7745461" y="285273"/>
                <a:ext cx="3695242" cy="88690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2B90E3-D15C-3A4E-8B1E-0D6279E66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461" y="285273"/>
                <a:ext cx="3695242" cy="8869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3E3018B-46C0-DEAC-3074-BA70BB93BB47}"/>
                  </a:ext>
                </a:extLst>
              </p:cNvPr>
              <p:cNvSpPr/>
              <p:nvPr/>
            </p:nvSpPr>
            <p:spPr>
              <a:xfrm>
                <a:off x="1818089" y="2674755"/>
                <a:ext cx="6279347" cy="1267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3E3018B-46C0-DEAC-3074-BA70BB93B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089" y="2674755"/>
                <a:ext cx="6279347" cy="1267526"/>
              </a:xfrm>
              <a:prstGeom prst="rect">
                <a:avLst/>
              </a:prstGeom>
              <a:blipFill>
                <a:blip r:embed="rId9"/>
                <a:stretch>
                  <a:fillRect l="-202" t="-105941" b="-16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14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B30EBC9E-8964-0B4C-98D7-5A7BB5B59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5773" y="5236185"/>
            <a:ext cx="2198410" cy="1446136"/>
          </a:xfrm>
          <a:custGeom>
            <a:avLst/>
            <a:gdLst>
              <a:gd name="connsiteX0" fmla="*/ 1755827 w 2198410"/>
              <a:gd name="connsiteY0" fmla="*/ 30082 h 1446136"/>
              <a:gd name="connsiteX1" fmla="*/ 705960 w 2198410"/>
              <a:gd name="connsiteY1" fmla="*/ 131682 h 1446136"/>
              <a:gd name="connsiteX2" fmla="*/ 96360 w 2198410"/>
              <a:gd name="connsiteY2" fmla="*/ 13148 h 1446136"/>
              <a:gd name="connsiteX3" fmla="*/ 130227 w 2198410"/>
              <a:gd name="connsiteY3" fmla="*/ 504215 h 1446136"/>
              <a:gd name="connsiteX4" fmla="*/ 231827 w 2198410"/>
              <a:gd name="connsiteY4" fmla="*/ 707415 h 1446136"/>
              <a:gd name="connsiteX5" fmla="*/ 11694 w 2198410"/>
              <a:gd name="connsiteY5" fmla="*/ 1266215 h 1446136"/>
              <a:gd name="connsiteX6" fmla="*/ 655160 w 2198410"/>
              <a:gd name="connsiteY6" fmla="*/ 1435548 h 1446136"/>
              <a:gd name="connsiteX7" fmla="*/ 1027694 w 2198410"/>
              <a:gd name="connsiteY7" fmla="*/ 1012215 h 1446136"/>
              <a:gd name="connsiteX8" fmla="*/ 1688094 w 2198410"/>
              <a:gd name="connsiteY8" fmla="*/ 1232348 h 1446136"/>
              <a:gd name="connsiteX9" fmla="*/ 2026760 w 2198410"/>
              <a:gd name="connsiteY9" fmla="*/ 1079948 h 1446136"/>
              <a:gd name="connsiteX10" fmla="*/ 1908227 w 2198410"/>
              <a:gd name="connsiteY10" fmla="*/ 690482 h 1446136"/>
              <a:gd name="connsiteX11" fmla="*/ 2196094 w 2198410"/>
              <a:gd name="connsiteY11" fmla="*/ 63948 h 1446136"/>
              <a:gd name="connsiteX12" fmla="*/ 1755827 w 2198410"/>
              <a:gd name="connsiteY12" fmla="*/ 30082 h 144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8410" h="1446136">
                <a:moveTo>
                  <a:pt x="1755827" y="30082"/>
                </a:moveTo>
                <a:cubicBezTo>
                  <a:pt x="1507471" y="41371"/>
                  <a:pt x="982538" y="134504"/>
                  <a:pt x="705960" y="131682"/>
                </a:cubicBezTo>
                <a:cubicBezTo>
                  <a:pt x="429382" y="128860"/>
                  <a:pt x="192315" y="-48941"/>
                  <a:pt x="96360" y="13148"/>
                </a:cubicBezTo>
                <a:cubicBezTo>
                  <a:pt x="405" y="75237"/>
                  <a:pt x="107649" y="388504"/>
                  <a:pt x="130227" y="504215"/>
                </a:cubicBezTo>
                <a:cubicBezTo>
                  <a:pt x="152805" y="619926"/>
                  <a:pt x="251582" y="580415"/>
                  <a:pt x="231827" y="707415"/>
                </a:cubicBezTo>
                <a:cubicBezTo>
                  <a:pt x="212072" y="834415"/>
                  <a:pt x="-58861" y="1144860"/>
                  <a:pt x="11694" y="1266215"/>
                </a:cubicBezTo>
                <a:cubicBezTo>
                  <a:pt x="82249" y="1387570"/>
                  <a:pt x="485827" y="1477881"/>
                  <a:pt x="655160" y="1435548"/>
                </a:cubicBezTo>
                <a:cubicBezTo>
                  <a:pt x="824493" y="1393215"/>
                  <a:pt x="855538" y="1046082"/>
                  <a:pt x="1027694" y="1012215"/>
                </a:cubicBezTo>
                <a:cubicBezTo>
                  <a:pt x="1199850" y="978348"/>
                  <a:pt x="1521583" y="1221059"/>
                  <a:pt x="1688094" y="1232348"/>
                </a:cubicBezTo>
                <a:cubicBezTo>
                  <a:pt x="1854605" y="1243637"/>
                  <a:pt x="1990071" y="1170259"/>
                  <a:pt x="2026760" y="1079948"/>
                </a:cubicBezTo>
                <a:cubicBezTo>
                  <a:pt x="2063449" y="989637"/>
                  <a:pt x="1880005" y="859815"/>
                  <a:pt x="1908227" y="690482"/>
                </a:cubicBezTo>
                <a:cubicBezTo>
                  <a:pt x="1936449" y="521149"/>
                  <a:pt x="2227138" y="171192"/>
                  <a:pt x="2196094" y="63948"/>
                </a:cubicBezTo>
                <a:cubicBezTo>
                  <a:pt x="2165050" y="-43296"/>
                  <a:pt x="2004183" y="18793"/>
                  <a:pt x="1755827" y="30082"/>
                </a:cubicBezTo>
                <a:close/>
              </a:path>
            </a:pathLst>
          </a:custGeom>
          <a:solidFill>
            <a:srgbClr val="FFFF00">
              <a:alpha val="7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52476D-DB69-AE44-83DA-CD5EE7C99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FB78605-F1FA-F649-8DCA-D864653A5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1" y="1194473"/>
                <a:ext cx="10972799" cy="132343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a Poisson RV with parameter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, then</a:t>
                </a:r>
              </a:p>
              <a:p>
                <a:pPr marL="0" indent="0" algn="ctr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FB78605-F1FA-F649-8DCA-D864653A5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194473"/>
                <a:ext cx="10972799" cy="1323439"/>
              </a:xfrm>
              <a:prstGeom prst="rect">
                <a:avLst/>
              </a:prstGeom>
              <a:blipFill>
                <a:blip r:embed="rId2"/>
                <a:stretch>
                  <a:fillRect l="-222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C4E6713-823A-7649-9092-34395C72BB73}"/>
                  </a:ext>
                </a:extLst>
              </p:cNvPr>
              <p:cNvSpPr/>
              <p:nvPr/>
            </p:nvSpPr>
            <p:spPr>
              <a:xfrm>
                <a:off x="1805026" y="2742608"/>
                <a:ext cx="6279347" cy="1267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C4E6713-823A-7649-9092-34395C72BB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026" y="2742608"/>
                <a:ext cx="6279347" cy="12675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436096-3C23-4C4F-AE3B-06E29A8A7696}"/>
                  </a:ext>
                </a:extLst>
              </p:cNvPr>
              <p:cNvSpPr/>
              <p:nvPr/>
            </p:nvSpPr>
            <p:spPr>
              <a:xfrm>
                <a:off x="8002405" y="2777147"/>
                <a:ext cx="3141886" cy="1267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436096-3C23-4C4F-AE3B-06E29A8A7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405" y="2777147"/>
                <a:ext cx="3141886" cy="12675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2F5548D-3705-6640-A962-240CF0E739D0}"/>
                  </a:ext>
                </a:extLst>
              </p:cNvPr>
              <p:cNvSpPr/>
              <p:nvPr/>
            </p:nvSpPr>
            <p:spPr>
              <a:xfrm>
                <a:off x="5323251" y="3998476"/>
                <a:ext cx="3472361" cy="1267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2F5548D-3705-6640-A962-240CF0E73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251" y="3998476"/>
                <a:ext cx="3472361" cy="12671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EE46E9E-D9C0-DF4C-8D48-06321AE669D8}"/>
                  </a:ext>
                </a:extLst>
              </p:cNvPr>
              <p:cNvSpPr/>
              <p:nvPr/>
            </p:nvSpPr>
            <p:spPr>
              <a:xfrm>
                <a:off x="5394431" y="5260160"/>
                <a:ext cx="2616229" cy="1267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EE46E9E-D9C0-DF4C-8D48-06321AE66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431" y="5260160"/>
                <a:ext cx="2616229" cy="12675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A5F025A-718F-724D-A877-F05D39977E68}"/>
              </a:ext>
            </a:extLst>
          </p:cNvPr>
          <p:cNvSpPr/>
          <p:nvPr/>
        </p:nvSpPr>
        <p:spPr>
          <a:xfrm>
            <a:off x="609600" y="3046908"/>
            <a:ext cx="1074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36A18"/>
                </a:solidFill>
              </a:rPr>
              <a:t>Proof.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286DB4-FF56-9743-915D-3CB09232EEEC}"/>
                  </a:ext>
                </a:extLst>
              </p:cNvPr>
              <p:cNvSpPr txBox="1"/>
              <p:nvPr/>
            </p:nvSpPr>
            <p:spPr>
              <a:xfrm>
                <a:off x="8084373" y="5179093"/>
                <a:ext cx="2977950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8F2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(see prior slides!)</a:t>
                </a:r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286DB4-FF56-9743-915D-3CB09232E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373" y="5179093"/>
                <a:ext cx="2977950" cy="461665"/>
              </a:xfrm>
              <a:prstGeom prst="rect">
                <a:avLst/>
              </a:prstGeom>
              <a:blipFill>
                <a:blip r:embed="rId7"/>
                <a:stretch>
                  <a:fillRect l="-3390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D10D154-57CB-294C-B81D-67C8A7B37B8D}"/>
                  </a:ext>
                </a:extLst>
              </p:cNvPr>
              <p:cNvSpPr/>
              <p:nvPr/>
            </p:nvSpPr>
            <p:spPr>
              <a:xfrm>
                <a:off x="7932113" y="5669097"/>
                <a:ext cx="19446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⋅1=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D10D154-57CB-294C-B81D-67C8A7B37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113" y="5669097"/>
                <a:ext cx="194463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2B90E3-D15C-3A4E-8B1E-0D6279E667B4}"/>
                  </a:ext>
                </a:extLst>
              </p:cNvPr>
              <p:cNvSpPr/>
              <p:nvPr/>
            </p:nvSpPr>
            <p:spPr>
              <a:xfrm>
                <a:off x="7745461" y="285273"/>
                <a:ext cx="3695242" cy="88690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2B90E3-D15C-3A4E-8B1E-0D6279E66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461" y="285273"/>
                <a:ext cx="3695242" cy="8869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0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7" grpId="0"/>
      <p:bldP spid="8" grpId="0"/>
      <p:bldP spid="9" grpId="0"/>
      <p:bldP spid="10" grpId="0"/>
      <p:bldP spid="12" grpId="0" animBg="1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AABBA-0818-BE4E-B808-E94A284A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97D62EC-C192-0546-ABB5-4FC6274F3EE3}"/>
                  </a:ext>
                </a:extLst>
              </p:cNvPr>
              <p:cNvSpPr/>
              <p:nvPr/>
            </p:nvSpPr>
            <p:spPr>
              <a:xfrm>
                <a:off x="7745461" y="285273"/>
                <a:ext cx="3695242" cy="88690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97D62EC-C192-0546-ABB5-4FC6274F3E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461" y="285273"/>
                <a:ext cx="3695242" cy="886909"/>
              </a:xfrm>
              <a:prstGeom prst="rect">
                <a:avLst/>
              </a:prstGeom>
              <a:blipFill>
                <a:blip r:embed="rId3"/>
                <a:stretch>
                  <a:fillRect r="-2048" b="-5634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B034C5D-6D01-AF40-B2AE-34A6346DC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8136"/>
                <a:ext cx="10180320" cy="80021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 anchor="ctr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a Poisson RV with parameter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B034C5D-6D01-AF40-B2AE-34A6346DC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8136"/>
                <a:ext cx="10180320" cy="800219"/>
              </a:xfrm>
              <a:prstGeom prst="rect">
                <a:avLst/>
              </a:prstGeom>
              <a:blipFill>
                <a:blip r:embed="rId4"/>
                <a:stretch>
                  <a:fillRect l="-374" b="-153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D7859C1-3649-1E4B-A6AF-8061341B34E5}"/>
              </a:ext>
            </a:extLst>
          </p:cNvPr>
          <p:cNvSpPr/>
          <p:nvPr/>
        </p:nvSpPr>
        <p:spPr>
          <a:xfrm>
            <a:off x="660400" y="2369683"/>
            <a:ext cx="1074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36A18"/>
                </a:solidFill>
              </a:rPr>
              <a:t>Proof.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D06378D-C402-7B47-A2AF-153E030C9ADD}"/>
                  </a:ext>
                </a:extLst>
              </p:cNvPr>
              <p:cNvSpPr/>
              <p:nvPr/>
            </p:nvSpPr>
            <p:spPr>
              <a:xfrm>
                <a:off x="1735118" y="2081463"/>
                <a:ext cx="5823389" cy="109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D06378D-C402-7B47-A2AF-153E030C9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118" y="2081463"/>
                <a:ext cx="5823389" cy="109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1E52312-B5C2-E54C-A7D7-233EE282E570}"/>
                  </a:ext>
                </a:extLst>
              </p:cNvPr>
              <p:cNvSpPr/>
              <p:nvPr/>
            </p:nvSpPr>
            <p:spPr>
              <a:xfrm>
                <a:off x="7409031" y="2093337"/>
                <a:ext cx="2878287" cy="1099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1E52312-B5C2-E54C-A7D7-233EE282E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031" y="2093337"/>
                <a:ext cx="2878287" cy="10993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A710D83-3F0B-954B-99BB-BE314B815107}"/>
                  </a:ext>
                </a:extLst>
              </p:cNvPr>
              <p:cNvSpPr/>
              <p:nvPr/>
            </p:nvSpPr>
            <p:spPr>
              <a:xfrm>
                <a:off x="2488881" y="3148814"/>
                <a:ext cx="3265638" cy="1099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A710D83-3F0B-954B-99BB-BE314B815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881" y="3148814"/>
                <a:ext cx="3265638" cy="1099340"/>
              </a:xfrm>
              <a:prstGeom prst="rect">
                <a:avLst/>
              </a:prstGeom>
              <a:blipFill>
                <a:blip r:embed="rId7"/>
                <a:stretch>
                  <a:fillRect l="-15116" t="-105682" b="-16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CB716F4-ACEE-E641-BE48-A9F2FE1C02B7}"/>
                  </a:ext>
                </a:extLst>
              </p:cNvPr>
              <p:cNvSpPr/>
              <p:nvPr/>
            </p:nvSpPr>
            <p:spPr>
              <a:xfrm>
                <a:off x="5754519" y="3164809"/>
                <a:ext cx="3365857" cy="1141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CB716F4-ACEE-E641-BE48-A9F2FE1C02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519" y="3164809"/>
                <a:ext cx="3365857" cy="1141146"/>
              </a:xfrm>
              <a:prstGeom prst="rect">
                <a:avLst/>
              </a:prstGeom>
              <a:blipFill>
                <a:blip r:embed="rId8"/>
                <a:stretch>
                  <a:fillRect l="-14662" t="-102198" b="-15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125F1A7-A3A3-504E-8869-45700A119760}"/>
                  </a:ext>
                </a:extLst>
              </p:cNvPr>
              <p:cNvSpPr/>
              <p:nvPr/>
            </p:nvSpPr>
            <p:spPr>
              <a:xfrm>
                <a:off x="2505256" y="4232880"/>
                <a:ext cx="4641271" cy="126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nary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125F1A7-A3A3-504E-8869-45700A1197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56" y="4232880"/>
                <a:ext cx="4641271" cy="1266180"/>
              </a:xfrm>
              <a:prstGeom prst="rect">
                <a:avLst/>
              </a:prstGeom>
              <a:blipFill>
                <a:blip r:embed="rId9"/>
                <a:stretch>
                  <a:fillRect l="-7629" t="-86139" b="-133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3999157-7CC5-5C4A-BC59-89C29856FC98}"/>
                  </a:ext>
                </a:extLst>
              </p:cNvPr>
              <p:cNvSpPr/>
              <p:nvPr/>
            </p:nvSpPr>
            <p:spPr>
              <a:xfrm>
                <a:off x="7063812" y="4624301"/>
                <a:ext cx="13951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3999157-7CC5-5C4A-BC59-89C29856F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812" y="4624301"/>
                <a:ext cx="139512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>
            <a:extLst>
              <a:ext uri="{FF2B5EF4-FFF2-40B4-BE49-F238E27FC236}">
                <a16:creationId xmlns:a16="http://schemas.microsoft.com/office/drawing/2014/main" id="{C8B37E21-2B71-6F4A-A908-F7C6F2277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983600" y="4607005"/>
            <a:ext cx="365125" cy="1798994"/>
          </a:xfrm>
          <a:prstGeom prst="righ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398605-592F-714B-AE08-F8F02C0F00B1}"/>
                  </a:ext>
                </a:extLst>
              </p:cNvPr>
              <p:cNvSpPr txBox="1"/>
              <p:nvPr/>
            </p:nvSpPr>
            <p:spPr>
              <a:xfrm>
                <a:off x="3601525" y="5689065"/>
                <a:ext cx="1562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𝔼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[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]=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𝜆</m:t>
                      </m:r>
                    </m:oMath>
                  </m:oMathPara>
                </a14:m>
                <a:endParaRPr lang="en-US" sz="2400" b="0" dirty="0" err="1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398605-592F-714B-AE08-F8F02C0F0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525" y="5689065"/>
                <a:ext cx="1562800" cy="369332"/>
              </a:xfrm>
              <a:prstGeom prst="rect">
                <a:avLst/>
              </a:prstGeom>
              <a:blipFill>
                <a:blip r:embed="rId11"/>
                <a:stretch>
                  <a:fillRect l="-1563" r="-4297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3ACC75E7-6F86-F346-B541-C52C49AB2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899171" y="4812722"/>
            <a:ext cx="365127" cy="1434676"/>
          </a:xfrm>
          <a:prstGeom prst="righ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E309EE-29EC-8049-9793-44495FBA4A11}"/>
                  </a:ext>
                </a:extLst>
              </p:cNvPr>
              <p:cNvSpPr txBox="1"/>
              <p:nvPr/>
            </p:nvSpPr>
            <p:spPr>
              <a:xfrm>
                <a:off x="5908260" y="5681025"/>
                <a:ext cx="5519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=1</m:t>
                      </m:r>
                    </m:oMath>
                  </m:oMathPara>
                </a14:m>
                <a:endParaRPr lang="en-US" sz="2400" b="0" dirty="0" err="1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E309EE-29EC-8049-9793-44495FBA4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260" y="5681025"/>
                <a:ext cx="551946" cy="369332"/>
              </a:xfrm>
              <a:prstGeom prst="rect">
                <a:avLst/>
              </a:prstGeom>
              <a:blipFill>
                <a:blip r:embed="rId12"/>
                <a:stretch>
                  <a:fillRect l="-4444" r="-1111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2DA05E3-8BB5-C444-A343-4E69FE96719C}"/>
              </a:ext>
            </a:extLst>
          </p:cNvPr>
          <p:cNvSpPr txBox="1"/>
          <p:nvPr/>
        </p:nvSpPr>
        <p:spPr>
          <a:xfrm>
            <a:off x="7550729" y="5212011"/>
            <a:ext cx="4641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Similar to the previous proof </a:t>
            </a:r>
          </a:p>
          <a:p>
            <a:pPr algn="l"/>
            <a:r>
              <a:rPr lang="en-US" sz="280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Verify offline. </a:t>
            </a:r>
            <a:endParaRPr lang="en-US" sz="28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75CFFBC-3E62-4E4B-87BE-96BB72FCB750}"/>
                  </a:ext>
                </a:extLst>
              </p:cNvPr>
              <p:cNvSpPr/>
              <p:nvPr/>
            </p:nvSpPr>
            <p:spPr>
              <a:xfrm>
                <a:off x="792480" y="6280722"/>
                <a:ext cx="10972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]−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75CFFBC-3E62-4E4B-87BE-96BB72FCB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" y="6280722"/>
                <a:ext cx="1097280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>
            <a:extLst>
              <a:ext uri="{FF2B5EF4-FFF2-40B4-BE49-F238E27FC236}">
                <a16:creationId xmlns:a16="http://schemas.microsoft.com/office/drawing/2014/main" id="{A40B4012-4420-114E-8C94-30FFEAC5F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8184" y="6387059"/>
            <a:ext cx="957072" cy="43179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C893-F82F-A042-8AE0-0A5B4746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Facts about 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168B3F7-F5F2-FB4B-99E9-118098C9E2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7" y="1201713"/>
                <a:ext cx="9783337" cy="80021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independent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]⋅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168B3F7-F5F2-FB4B-99E9-118098C9E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7" y="1201713"/>
                <a:ext cx="9783337" cy="800219"/>
              </a:xfrm>
              <a:prstGeom prst="rect">
                <a:avLst/>
              </a:prstGeom>
              <a:blipFill>
                <a:blip r:embed="rId2"/>
                <a:stretch>
                  <a:fillRect l="-249" b="-3759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A7F9408-43D6-DC49-96BD-04CD89E7E6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2368719"/>
                <a:ext cx="9783337" cy="80021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independent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A7F9408-43D6-DC49-96BD-04CD89E7E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68719"/>
                <a:ext cx="9783337" cy="800219"/>
              </a:xfrm>
              <a:prstGeom prst="rect">
                <a:avLst/>
              </a:prstGeom>
              <a:blipFill>
                <a:blip r:embed="rId3"/>
                <a:stretch>
                  <a:fillRect l="-249" b="-300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5A82167-33E5-4BF2-B4BE-F65853B52D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3468893"/>
                <a:ext cx="9783337" cy="2187394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Corollary.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mutually independent</a:t>
                </a:r>
                <a:r>
                  <a:rPr lang="en-US" sz="2800" dirty="0"/>
                  <a:t>, </a:t>
                </a:r>
                <a:br>
                  <a:rPr lang="en-US" sz="2800" b="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Var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5A82167-33E5-4BF2-B4BE-F65853B52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68893"/>
                <a:ext cx="9783337" cy="2187394"/>
              </a:xfrm>
              <a:prstGeom prst="rect">
                <a:avLst/>
              </a:prstGeom>
              <a:blipFill>
                <a:blip r:embed="rId4"/>
                <a:stretch>
                  <a:fillRect l="-249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34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Zoo of Discrete RVs, Part I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Uniform Random Variables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Bernoulli Random Variables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Binomial Random Variables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Geometric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115657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80A6-42B5-4EBC-AC25-6B201082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“Named”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66110-19E6-4F77-8262-D5BD1D1A3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Random Variables that show up all over the place. </a:t>
            </a:r>
          </a:p>
          <a:p>
            <a:pPr lvl="1"/>
            <a:r>
              <a:rPr lang="en-US" dirty="0"/>
              <a:t>Easily solve a problem by recognizing it’s a special case of one of these random variables.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RV introduced today will show:</a:t>
            </a:r>
          </a:p>
          <a:p>
            <a:pPr lvl="1"/>
            <a:r>
              <a:rPr lang="en-US" dirty="0"/>
              <a:t>A general situation it models</a:t>
            </a:r>
          </a:p>
          <a:p>
            <a:pPr lvl="1"/>
            <a:r>
              <a:rPr lang="en-US" dirty="0"/>
              <a:t>Its name and parameters</a:t>
            </a:r>
          </a:p>
          <a:p>
            <a:pPr lvl="1"/>
            <a:r>
              <a:rPr lang="en-US" dirty="0"/>
              <a:t>Its PMF, Expectation, and Variance</a:t>
            </a:r>
          </a:p>
          <a:p>
            <a:pPr lvl="1"/>
            <a:r>
              <a:rPr lang="en-US" dirty="0"/>
              <a:t>Example scenarios you can use 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5B92-7855-4435-AD5B-4328168EB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the Zoo! (Preview) </a:t>
            </a:r>
            <a:r>
              <a:rPr lang="en-US" b="0" dirty="0"/>
              <a:t>🦍🐘🦁🐅🦓🐪🦒</a:t>
            </a:r>
            <a:endParaRPr lang="en-US" dirty="0"/>
          </a:p>
        </p:txBody>
      </p:sp>
      <p:grpSp>
        <p:nvGrpSpPr>
          <p:cNvPr id="12" name="Group 11" descr="Uniform distribution">
            <a:extLst>
              <a:ext uri="{FF2B5EF4-FFF2-40B4-BE49-F238E27FC236}">
                <a16:creationId xmlns:a16="http://schemas.microsoft.com/office/drawing/2014/main" id="{3F507DDF-303B-480F-981A-CC9B4072B6A9}"/>
              </a:ext>
            </a:extLst>
          </p:cNvPr>
          <p:cNvGrpSpPr/>
          <p:nvPr/>
        </p:nvGrpSpPr>
        <p:grpSpPr>
          <a:xfrm>
            <a:off x="169425" y="1186240"/>
            <a:ext cx="3815373" cy="2326172"/>
            <a:chOff x="417353" y="2671157"/>
            <a:chExt cx="3815373" cy="2326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433AC557-C8B4-4E6E-9711-2BA5234B061C}"/>
                    </a:ext>
                  </a:extLst>
                </p:cNvPr>
                <p:cNvSpPr/>
                <p:nvPr/>
              </p:nvSpPr>
              <p:spPr>
                <a:xfrm>
                  <a:off x="426719" y="2671157"/>
                  <a:ext cx="3796146" cy="2182090"/>
                </a:xfrm>
                <a:prstGeom prst="roundRect">
                  <a:avLst/>
                </a:prstGeom>
                <a:solidFill>
                  <a:schemeClr val="accent1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Unif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433AC557-C8B4-4E6E-9711-2BA5234B0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19" y="2671157"/>
                  <a:ext cx="3796146" cy="2182090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229DB368-B018-4B9C-AF80-C8A3D4628E30}"/>
                </a:ext>
              </a:extLst>
            </p:cNvPr>
            <p:cNvSpPr/>
            <p:nvPr/>
          </p:nvSpPr>
          <p:spPr>
            <a:xfrm rot="10800000">
              <a:off x="417353" y="3223948"/>
              <a:ext cx="3815373" cy="1773381"/>
            </a:xfrm>
            <a:prstGeom prst="round2Same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5C5338F-EA71-4301-8F0B-143A70101C68}"/>
                    </a:ext>
                  </a:extLst>
                </p:cNvPr>
                <p:cNvSpPr txBox="1"/>
                <p:nvPr/>
              </p:nvSpPr>
              <p:spPr>
                <a:xfrm>
                  <a:off x="919942" y="3223952"/>
                  <a:ext cx="3187988" cy="16672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 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+1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2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Var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)(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+2)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12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</m:t>
                        </m:r>
                      </m:oMath>
                    </m:oMathPara>
                  </a14:m>
                  <a:endParaRPr lang="en-US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5C5338F-EA71-4301-8F0B-143A70101C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942" y="3223952"/>
                  <a:ext cx="3187988" cy="1667251"/>
                </a:xfrm>
                <a:prstGeom prst="rect">
                  <a:avLst/>
                </a:prstGeom>
                <a:blipFill>
                  <a:blip r:embed="rId4"/>
                  <a:stretch>
                    <a:fillRect b="-7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 descr="Bernoulli">
            <a:extLst>
              <a:ext uri="{FF2B5EF4-FFF2-40B4-BE49-F238E27FC236}">
                <a16:creationId xmlns:a16="http://schemas.microsoft.com/office/drawing/2014/main" id="{A08582F3-B804-4179-83FF-6286BB168B19}"/>
              </a:ext>
            </a:extLst>
          </p:cNvPr>
          <p:cNvGrpSpPr/>
          <p:nvPr/>
        </p:nvGrpSpPr>
        <p:grpSpPr>
          <a:xfrm>
            <a:off x="4200883" y="1197186"/>
            <a:ext cx="3815373" cy="2326172"/>
            <a:chOff x="417353" y="2671157"/>
            <a:chExt cx="3815373" cy="2326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2EF63F10-6F4F-4E9E-952E-F734661E1E91}"/>
                    </a:ext>
                  </a:extLst>
                </p:cNvPr>
                <p:cNvSpPr/>
                <p:nvPr/>
              </p:nvSpPr>
              <p:spPr>
                <a:xfrm>
                  <a:off x="426719" y="2671157"/>
                  <a:ext cx="3796146" cy="2182090"/>
                </a:xfrm>
                <a:prstGeom prst="roundRect">
                  <a:avLst/>
                </a:prstGeom>
                <a:solidFill>
                  <a:schemeClr val="accent1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Ber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2EF63F10-6F4F-4E9E-952E-F734661E1E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19" y="2671157"/>
                  <a:ext cx="3796146" cy="2182090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: Top Corners Rounded 46">
              <a:extLst>
                <a:ext uri="{FF2B5EF4-FFF2-40B4-BE49-F238E27FC236}">
                  <a16:creationId xmlns:a16="http://schemas.microsoft.com/office/drawing/2014/main" id="{3FDB1836-D40D-4881-89DE-3201D4339506}"/>
                </a:ext>
              </a:extLst>
            </p:cNvPr>
            <p:cNvSpPr/>
            <p:nvPr/>
          </p:nvSpPr>
          <p:spPr>
            <a:xfrm rot="10800000">
              <a:off x="417353" y="3223948"/>
              <a:ext cx="3815373" cy="1773381"/>
            </a:xfrm>
            <a:prstGeom prst="round2Same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C2F3863-F51F-4C55-902D-3B0D8282B555}"/>
                    </a:ext>
                  </a:extLst>
                </p:cNvPr>
                <p:cNvSpPr txBox="1"/>
                <p:nvPr/>
              </p:nvSpPr>
              <p:spPr>
                <a:xfrm>
                  <a:off x="436086" y="3223952"/>
                  <a:ext cx="3786779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𝑝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𝑝</m:t>
                        </m:r>
                      </m:oMath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Var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) </m:t>
                        </m:r>
                      </m:oMath>
                    </m:oMathPara>
                  </a14:m>
                  <a:endParaRPr lang="en-US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C2F3863-F51F-4C55-902D-3B0D8282B5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086" y="3223952"/>
                  <a:ext cx="3786779" cy="175432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 descr="Binomial">
            <a:extLst>
              <a:ext uri="{FF2B5EF4-FFF2-40B4-BE49-F238E27FC236}">
                <a16:creationId xmlns:a16="http://schemas.microsoft.com/office/drawing/2014/main" id="{7F8C196F-4CE9-4165-90C0-4D9835FF6585}"/>
              </a:ext>
            </a:extLst>
          </p:cNvPr>
          <p:cNvGrpSpPr/>
          <p:nvPr/>
        </p:nvGrpSpPr>
        <p:grpSpPr>
          <a:xfrm>
            <a:off x="8213115" y="1196037"/>
            <a:ext cx="3815373" cy="2326172"/>
            <a:chOff x="417353" y="2671157"/>
            <a:chExt cx="3815373" cy="2326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49B5C928-FFFD-43E6-9B70-BB55D91EF645}"/>
                    </a:ext>
                  </a:extLst>
                </p:cNvPr>
                <p:cNvSpPr/>
                <p:nvPr/>
              </p:nvSpPr>
              <p:spPr>
                <a:xfrm>
                  <a:off x="426719" y="2671157"/>
                  <a:ext cx="3796146" cy="2182090"/>
                </a:xfrm>
                <a:prstGeom prst="roundRect">
                  <a:avLst/>
                </a:prstGeom>
                <a:solidFill>
                  <a:schemeClr val="accent1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49B5C928-FFFD-43E6-9B70-BB55D91EF6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19" y="2671157"/>
                  <a:ext cx="3796146" cy="2182090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Top Corners Rounded 42">
              <a:extLst>
                <a:ext uri="{FF2B5EF4-FFF2-40B4-BE49-F238E27FC236}">
                  <a16:creationId xmlns:a16="http://schemas.microsoft.com/office/drawing/2014/main" id="{8AB03728-935F-47BC-9F6E-8EE808B762CD}"/>
                </a:ext>
              </a:extLst>
            </p:cNvPr>
            <p:cNvSpPr/>
            <p:nvPr/>
          </p:nvSpPr>
          <p:spPr>
            <a:xfrm rot="10800000">
              <a:off x="417353" y="3223948"/>
              <a:ext cx="3815373" cy="1773381"/>
            </a:xfrm>
            <a:prstGeom prst="round2Same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D781D0E-70D7-4ABD-AC91-BF8D6DFE846C}"/>
                    </a:ext>
                  </a:extLst>
                </p:cNvPr>
                <p:cNvSpPr txBox="1"/>
                <p:nvPr/>
              </p:nvSpPr>
              <p:spPr>
                <a:xfrm>
                  <a:off x="919942" y="3223952"/>
                  <a:ext cx="3196516" cy="1658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𝑘</m:t>
                            </m:r>
                          </m:sup>
                        </m:sSup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𝑛𝑝</m:t>
                        </m:r>
                      </m:oMath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Helvetica" charset="0"/>
                          </a:rPr>
                          <m:t>Var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𝑛𝑝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)</m:t>
                        </m:r>
                      </m:oMath>
                    </m:oMathPara>
                  </a14:m>
                  <a:endParaRPr lang="en-US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D781D0E-70D7-4ABD-AC91-BF8D6DFE84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942" y="3223952"/>
                  <a:ext cx="3196516" cy="165808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 descr="Geometric">
            <a:extLst>
              <a:ext uri="{FF2B5EF4-FFF2-40B4-BE49-F238E27FC236}">
                <a16:creationId xmlns:a16="http://schemas.microsoft.com/office/drawing/2014/main" id="{D9BB5762-5C8F-4D31-847A-484E542C6AD1}"/>
              </a:ext>
            </a:extLst>
          </p:cNvPr>
          <p:cNvGrpSpPr/>
          <p:nvPr/>
        </p:nvGrpSpPr>
        <p:grpSpPr>
          <a:xfrm>
            <a:off x="178791" y="3788375"/>
            <a:ext cx="3815373" cy="2326172"/>
            <a:chOff x="417353" y="2671157"/>
            <a:chExt cx="3815373" cy="2326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8D013F34-B689-4EEF-86EC-F9A517E1A98A}"/>
                    </a:ext>
                  </a:extLst>
                </p:cNvPr>
                <p:cNvSpPr/>
                <p:nvPr/>
              </p:nvSpPr>
              <p:spPr>
                <a:xfrm>
                  <a:off x="426719" y="2671157"/>
                  <a:ext cx="3796146" cy="2182090"/>
                </a:xfrm>
                <a:prstGeom prst="roundRect">
                  <a:avLst/>
                </a:prstGeom>
                <a:solidFill>
                  <a:schemeClr val="accent1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Geo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8D013F34-B689-4EEF-86EC-F9A517E1A9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19" y="2671157"/>
                  <a:ext cx="3796146" cy="2182090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: Top Corners Rounded 50">
              <a:extLst>
                <a:ext uri="{FF2B5EF4-FFF2-40B4-BE49-F238E27FC236}">
                  <a16:creationId xmlns:a16="http://schemas.microsoft.com/office/drawing/2014/main" id="{2B7B477C-2F8A-41B1-92C1-5FAF3B7ED475}"/>
                </a:ext>
              </a:extLst>
            </p:cNvPr>
            <p:cNvSpPr/>
            <p:nvPr/>
          </p:nvSpPr>
          <p:spPr>
            <a:xfrm rot="10800000">
              <a:off x="417353" y="3223948"/>
              <a:ext cx="3815373" cy="1773381"/>
            </a:xfrm>
            <a:prstGeom prst="round2Same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9C0CF2E-3111-410F-8F94-6DC79C8F0903}"/>
                    </a:ext>
                  </a:extLst>
                </p:cNvPr>
                <p:cNvSpPr txBox="1"/>
                <p:nvPr/>
              </p:nvSpPr>
              <p:spPr>
                <a:xfrm>
                  <a:off x="995069" y="3347993"/>
                  <a:ext cx="2659446" cy="15252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𝑝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𝑝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Helvetica" charset="0"/>
                          </a:rPr>
                          <m:t>Var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𝑝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b="0" dirty="0">
                    <a:latin typeface="Candara" panose="020E0502030303020204" pitchFamily="34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9C0CF2E-3111-410F-8F94-6DC79C8F09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069" y="3347993"/>
                  <a:ext cx="2659446" cy="1525289"/>
                </a:xfrm>
                <a:prstGeom prst="rect">
                  <a:avLst/>
                </a:prstGeom>
                <a:blipFill>
                  <a:blip r:embed="rId13"/>
                  <a:stretch>
                    <a:fillRect b="-8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 descr="Negative Binomial">
            <a:extLst>
              <a:ext uri="{FF2B5EF4-FFF2-40B4-BE49-F238E27FC236}">
                <a16:creationId xmlns:a16="http://schemas.microsoft.com/office/drawing/2014/main" id="{E7AFFC1A-B476-4B82-8FB5-F5D82573EDC8}"/>
              </a:ext>
            </a:extLst>
          </p:cNvPr>
          <p:cNvGrpSpPr/>
          <p:nvPr/>
        </p:nvGrpSpPr>
        <p:grpSpPr>
          <a:xfrm>
            <a:off x="4210249" y="3788375"/>
            <a:ext cx="3815373" cy="2326172"/>
            <a:chOff x="417353" y="2671157"/>
            <a:chExt cx="3815373" cy="2326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8CC7E8F5-1F04-40B6-B500-4B9F473373B2}"/>
                    </a:ext>
                  </a:extLst>
                </p:cNvPr>
                <p:cNvSpPr/>
                <p:nvPr/>
              </p:nvSpPr>
              <p:spPr>
                <a:xfrm>
                  <a:off x="426719" y="2671157"/>
                  <a:ext cx="3796146" cy="2182090"/>
                </a:xfrm>
                <a:prstGeom prst="roundRect">
                  <a:avLst/>
                </a:prstGeom>
                <a:solidFill>
                  <a:schemeClr val="accent1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NegBin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8CC7E8F5-1F04-40B6-B500-4B9F473373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19" y="2671157"/>
                  <a:ext cx="3796146" cy="2182090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220A7FEF-E70B-4DCF-AB16-2CBC03638E56}"/>
                </a:ext>
              </a:extLst>
            </p:cNvPr>
            <p:cNvSpPr/>
            <p:nvPr/>
          </p:nvSpPr>
          <p:spPr>
            <a:xfrm rot="10800000">
              <a:off x="417353" y="3223948"/>
              <a:ext cx="3815373" cy="1773381"/>
            </a:xfrm>
            <a:prstGeom prst="round2Same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913B2F5-A6EE-446A-8AAD-2C74DB7DA802}"/>
                    </a:ext>
                  </a:extLst>
                </p:cNvPr>
                <p:cNvSpPr txBox="1"/>
                <p:nvPr/>
              </p:nvSpPr>
              <p:spPr>
                <a:xfrm>
                  <a:off x="603867" y="3205647"/>
                  <a:ext cx="3569182" cy="17194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𝑟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𝑟</m:t>
                            </m:r>
                          </m:sup>
                        </m:sSup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𝑝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Var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(1−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913B2F5-A6EE-446A-8AAD-2C74DB7DA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67" y="3205647"/>
                  <a:ext cx="3569182" cy="1719445"/>
                </a:xfrm>
                <a:prstGeom prst="rect">
                  <a:avLst/>
                </a:prstGeom>
                <a:blipFill>
                  <a:blip r:embed="rId5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 descr="Hypergeometric">
            <a:extLst>
              <a:ext uri="{FF2B5EF4-FFF2-40B4-BE49-F238E27FC236}">
                <a16:creationId xmlns:a16="http://schemas.microsoft.com/office/drawing/2014/main" id="{C7B057D7-1A4D-49B2-A61B-B9F72731CD20}"/>
              </a:ext>
            </a:extLst>
          </p:cNvPr>
          <p:cNvGrpSpPr/>
          <p:nvPr/>
        </p:nvGrpSpPr>
        <p:grpSpPr>
          <a:xfrm>
            <a:off x="8252313" y="3792393"/>
            <a:ext cx="3815373" cy="2326172"/>
            <a:chOff x="417353" y="2671157"/>
            <a:chExt cx="3815373" cy="2326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051C6264-268E-40E9-8422-7B4CC0F7CBF8}"/>
                    </a:ext>
                  </a:extLst>
                </p:cNvPr>
                <p:cNvSpPr/>
                <p:nvPr/>
              </p:nvSpPr>
              <p:spPr>
                <a:xfrm>
                  <a:off x="426719" y="2671157"/>
                  <a:ext cx="3796146" cy="2182090"/>
                </a:xfrm>
                <a:prstGeom prst="roundRect">
                  <a:avLst/>
                </a:prstGeom>
                <a:solidFill>
                  <a:schemeClr val="accent1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HypGeo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051C6264-268E-40E9-8422-7B4CC0F7CB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19" y="2671157"/>
                  <a:ext cx="3796146" cy="2182090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id="{DBB5C9A9-578C-49D9-AF40-0D213DDB1163}"/>
                </a:ext>
              </a:extLst>
            </p:cNvPr>
            <p:cNvSpPr/>
            <p:nvPr/>
          </p:nvSpPr>
          <p:spPr>
            <a:xfrm rot="10800000">
              <a:off x="417353" y="3223948"/>
              <a:ext cx="3815373" cy="1773381"/>
            </a:xfrm>
            <a:prstGeom prst="round2Same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7DA80AF-2BE1-4589-8F66-D7968F26C297}"/>
                    </a:ext>
                  </a:extLst>
                </p:cNvPr>
                <p:cNvSpPr txBox="1"/>
                <p:nvPr/>
              </p:nvSpPr>
              <p:spPr>
                <a:xfrm>
                  <a:off x="845638" y="3195961"/>
                  <a:ext cx="3033010" cy="17949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=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f>
                          <m:f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7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𝐾</m:t>
                                    </m:r>
                                  </m:num>
                                  <m:den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7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𝑁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−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𝐾</m:t>
                                    </m:r>
                                  </m:num>
                                  <m:den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𝑛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−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7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  <m:f>
                          <m:f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𝑁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700" b="0" i="0" smtClean="0">
                            <a:latin typeface="Cambria Math" panose="02040503050406030204" pitchFamily="18" charset="0"/>
                            <a:cs typeface="Helvetica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17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=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𝑛</m:t>
                        </m:r>
                        <m:f>
                          <m:fPr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Pr>
                          <m:num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𝐾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(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𝑁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−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𝐾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)(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𝑁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−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𝑛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7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sSupPr>
                              <m:e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(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𝑁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  <a:cs typeface="Helvetica" charset="0"/>
                              </a:rPr>
                              <m:t>−1)</m:t>
                            </m:r>
                          </m:den>
                        </m:f>
                      </m:oMath>
                    </m:oMathPara>
                  </a14:m>
                  <a:endParaRPr lang="en-US" sz="1700" b="0" dirty="0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7DA80AF-2BE1-4589-8F66-D7968F26C2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638" y="3195961"/>
                  <a:ext cx="3033010" cy="1794979"/>
                </a:xfrm>
                <a:prstGeom prst="rect">
                  <a:avLst/>
                </a:prstGeom>
                <a:blipFill>
                  <a:blip r:embed="rId7"/>
                  <a:stretch>
                    <a:fillRect b="-13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5341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1EA02-EF11-4477-FDDA-1DA801435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E971-0F91-8C6B-894B-3DE0286A2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Zoo of Discrete RVs, Part 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ED14E-A48C-4EF4-1C19-932B653C5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Uniform Random Variables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Bernoulli Random Variables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Binomial Random Variables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Geometric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41750098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0" dirty="0" err="1" smtClean="0">
            <a:latin typeface="Candara" panose="020E0502030303020204" pitchFamily="34" charset="0"/>
            <a:ea typeface="Helvetica" charset="0"/>
            <a:cs typeface="Helvetica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267475</TotalTime>
  <Words>3038</Words>
  <Application>Microsoft Macintosh PowerPoint</Application>
  <PresentationFormat>Widescreen</PresentationFormat>
  <Paragraphs>442</Paragraphs>
  <Slides>43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Cambria Math</vt:lpstr>
      <vt:lpstr>Candara</vt:lpstr>
      <vt:lpstr>Helvetica</vt:lpstr>
      <vt:lpstr>Custom Design</vt:lpstr>
      <vt:lpstr>Zoo of random variables   </vt:lpstr>
      <vt:lpstr>Variance - summary</vt:lpstr>
      <vt:lpstr>Variance – Properties (3)</vt:lpstr>
      <vt:lpstr>Multiple Random Variables and Independence</vt:lpstr>
      <vt:lpstr>Important Facts about Independent Random Variables</vt:lpstr>
      <vt:lpstr> Agenda</vt:lpstr>
      <vt:lpstr>Motivation for “Named” Random Variables</vt:lpstr>
      <vt:lpstr>Welcome to the Zoo! (Preview) 🦍🐘🦁🐅🦓🐪🦒</vt:lpstr>
      <vt:lpstr> Zoo of Discrete RVs, Part I </vt:lpstr>
      <vt:lpstr>Discrete Uniform Random Variables</vt:lpstr>
      <vt:lpstr>Discrete Uniform Random Variables (2)</vt:lpstr>
      <vt:lpstr> Zoo (2)</vt:lpstr>
      <vt:lpstr>Bernoulli Random Variables</vt:lpstr>
      <vt:lpstr>Bernoulli Random Variables (2)</vt:lpstr>
      <vt:lpstr> Zoo (3)</vt:lpstr>
      <vt:lpstr>Binomial Random Variables</vt:lpstr>
      <vt:lpstr>Binomial Random Variables  (2)</vt:lpstr>
      <vt:lpstr>Binomial Random Variables (3)</vt:lpstr>
      <vt:lpstr>Mean, Variance of the Binomial</vt:lpstr>
      <vt:lpstr>Binomial PMFs</vt:lpstr>
      <vt:lpstr>Binomial PMFs (2)</vt:lpstr>
      <vt:lpstr> Zoo (4)</vt:lpstr>
      <vt:lpstr>Geometric Random Variables</vt:lpstr>
      <vt:lpstr>Geometric Random Variables (2)</vt:lpstr>
      <vt:lpstr>   Zoo (5)</vt:lpstr>
      <vt:lpstr>Example 1</vt:lpstr>
      <vt:lpstr>Example</vt:lpstr>
      <vt:lpstr>Example: Music Lessons</vt:lpstr>
      <vt:lpstr>Example: Music Lessons - solution</vt:lpstr>
      <vt:lpstr> Zoo (6)</vt:lpstr>
      <vt:lpstr>Preview: Poisson</vt:lpstr>
      <vt:lpstr>Example – Model the process of cars passing through a light in 1 hour</vt:lpstr>
      <vt:lpstr>What should p be? </vt:lpstr>
      <vt:lpstr>Model as Binomial</vt:lpstr>
      <vt:lpstr>Don’t like discretization</vt:lpstr>
      <vt:lpstr>Take the limit</vt:lpstr>
      <vt:lpstr>Poisson Distribution</vt:lpstr>
      <vt:lpstr>Probability Mass Function </vt:lpstr>
      <vt:lpstr>Validity of Distribution</vt:lpstr>
      <vt:lpstr>Calculate sum</vt:lpstr>
      <vt:lpstr>Expectation</vt:lpstr>
      <vt:lpstr>Expectation calculation</vt:lpstr>
      <vt:lpstr>Variance</vt:lpstr>
    </vt:vector>
  </TitlesOfParts>
  <Company>UC Santa Barbara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a Block Cipher</dc:title>
  <dc:creator>Stefano Tessaro</dc:creator>
  <cp:lastModifiedBy>Anna Karlin</cp:lastModifiedBy>
  <cp:revision>6433</cp:revision>
  <cp:lastPrinted>2024-01-31T18:55:02Z</cp:lastPrinted>
  <dcterms:created xsi:type="dcterms:W3CDTF">2015-04-17T01:19:23Z</dcterms:created>
  <dcterms:modified xsi:type="dcterms:W3CDTF">2026-04-24T03:41:08Z</dcterms:modified>
</cp:coreProperties>
</file>