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1416" r:id="rId3"/>
    <p:sldId id="1346" r:id="rId4"/>
    <p:sldId id="1393" r:id="rId5"/>
    <p:sldId id="1367" r:id="rId6"/>
    <p:sldId id="1482" r:id="rId7"/>
    <p:sldId id="1483" r:id="rId8"/>
    <p:sldId id="1487" r:id="rId9"/>
    <p:sldId id="1484" r:id="rId10"/>
    <p:sldId id="1476" r:id="rId11"/>
    <p:sldId id="1320" r:id="rId12"/>
    <p:sldId id="1440" r:id="rId13"/>
    <p:sldId id="1472" r:id="rId14"/>
    <p:sldId id="1343" r:id="rId15"/>
    <p:sldId id="1471" r:id="rId16"/>
    <p:sldId id="1473" r:id="rId17"/>
    <p:sldId id="1474" r:id="rId18"/>
    <p:sldId id="1462" r:id="rId19"/>
    <p:sldId id="1485" r:id="rId20"/>
    <p:sldId id="1477" r:id="rId21"/>
    <p:sldId id="1478" r:id="rId22"/>
    <p:sldId id="1480" r:id="rId23"/>
    <p:sldId id="1479" r:id="rId24"/>
    <p:sldId id="1364" r:id="rId25"/>
    <p:sldId id="1466" r:id="rId26"/>
    <p:sldId id="1488" r:id="rId27"/>
    <p:sldId id="1486" r:id="rId28"/>
    <p:sldId id="1387" r:id="rId29"/>
    <p:sldId id="1388" r:id="rId30"/>
    <p:sldId id="1365" r:id="rId31"/>
    <p:sldId id="1467" r:id="rId32"/>
    <p:sldId id="1468" r:id="rId33"/>
    <p:sldId id="1469" r:id="rId34"/>
    <p:sldId id="1356" r:id="rId35"/>
    <p:sldId id="1292" r:id="rId36"/>
    <p:sldId id="1463" r:id="rId37"/>
    <p:sldId id="1441" r:id="rId38"/>
    <p:sldId id="1368" r:id="rId39"/>
    <p:sldId id="1391" r:id="rId40"/>
    <p:sldId id="1453" r:id="rId41"/>
    <p:sldId id="1392" r:id="rId42"/>
    <p:sldId id="1369" r:id="rId43"/>
    <p:sldId id="1443" r:id="rId44"/>
    <p:sldId id="1376" r:id="rId45"/>
    <p:sldId id="1370" r:id="rId46"/>
    <p:sldId id="1444" r:id="rId47"/>
    <p:sldId id="1378" r:id="rId48"/>
    <p:sldId id="1371" r:id="rId49"/>
    <p:sldId id="1379" r:id="rId50"/>
    <p:sldId id="1380" r:id="rId51"/>
    <p:sldId id="1381" r:id="rId52"/>
    <p:sldId id="1382" r:id="rId53"/>
    <p:sldId id="1450" r:id="rId54"/>
    <p:sldId id="1447" r:id="rId55"/>
    <p:sldId id="1448" r:id="rId56"/>
    <p:sldId id="1451" r:id="rId57"/>
    <p:sldId id="1383" r:id="rId58"/>
    <p:sldId id="144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FEE9E8"/>
    <a:srgbClr val="6DB12E"/>
    <a:srgbClr val="FFFDA2"/>
    <a:srgbClr val="008F21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89589" autoAdjust="0"/>
  </p:normalViewPr>
  <p:slideViewPr>
    <p:cSldViewPr snapToGrid="0" snapToObjects="1">
      <p:cViewPr varScale="1">
        <p:scale>
          <a:sx n="107" d="100"/>
          <a:sy n="107" d="100"/>
        </p:scale>
        <p:origin x="192" y="304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-6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EFD3-C042-9D76-B91E-74957FB4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4A5C132-CCCD-ADF1-2A69-871842AC2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</p:spTree>
    <p:extLst>
      <p:ext uri="{BB962C8B-B14F-4D97-AF65-F5344CB8AC3E}">
        <p14:creationId xmlns:p14="http://schemas.microsoft.com/office/powerpoint/2010/main" val="402498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2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4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0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written as P(X=</a:t>
            </a:r>
            <a:r>
              <a:rPr lang="en-US" dirty="0" err="1"/>
              <a:t>x|Y</a:t>
            </a:r>
            <a:r>
              <a:rPr lang="en-US" dirty="0"/>
              <a:t>=y) = P(X=x) (assuming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8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D75E-020B-676C-8E79-2EB802D7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58F9E-AFE4-FD05-271E-FF33C595D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76DB6-9B0D-616E-A4BA-22C937036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written as P(X=</a:t>
            </a:r>
            <a:r>
              <a:rPr lang="en-US" dirty="0" err="1"/>
              <a:t>x|Y</a:t>
            </a:r>
            <a:r>
              <a:rPr lang="en-US" dirty="0"/>
              <a:t>=y) = P(X=x) (assuming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73192-448A-BB8C-DAEF-30F6F305D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4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E[</a:t>
            </a:r>
            <a:r>
              <a:rPr lang="en-US" dirty="0" err="1"/>
              <a:t>aX</a:t>
            </a:r>
            <a:r>
              <a:rPr lang="en-US" dirty="0"/>
              <a:t> + </a:t>
            </a:r>
            <a:r>
              <a:rPr lang="en-US" dirty="0" err="1"/>
              <a:t>bY</a:t>
            </a:r>
            <a:r>
              <a:rPr lang="en-US" dirty="0"/>
              <a:t> + c] = </a:t>
            </a:r>
            <a:r>
              <a:rPr lang="en-US" dirty="0" err="1"/>
              <a:t>aE</a:t>
            </a:r>
            <a:r>
              <a:rPr lang="en-US" dirty="0"/>
              <a:t>[X] + </a:t>
            </a:r>
            <a:r>
              <a:rPr lang="en-US" dirty="0" err="1"/>
              <a:t>bE</a:t>
            </a:r>
            <a:r>
              <a:rPr lang="en-US" dirty="0"/>
              <a:t>[Y] + c</a:t>
            </a:r>
          </a:p>
          <a:p>
            <a:r>
              <a:rPr lang="en-US" dirty="0"/>
              <a:t>Write E[X] = P(X=1)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65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written as P(X=</a:t>
            </a:r>
            <a:r>
              <a:rPr lang="en-US" dirty="0" err="1"/>
              <a:t>x|Y</a:t>
            </a:r>
            <a:r>
              <a:rPr lang="en-US" dirty="0"/>
              <a:t>=y) = P(X=x) (assuming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8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5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A620-DCE7-8449-62A7-99B79C7B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7822C-76C6-D1D4-21FE-02CEB65D3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D611C-1454-4FED-D2DE-B3BEF11EB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8C9FB-3640-81BD-D440-6628CC216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3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8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AD9346C-2B22-B29E-67A8-05278C8F9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</p:spTree>
    <p:extLst>
      <p:ext uri="{BB962C8B-B14F-4D97-AF65-F5344CB8AC3E}">
        <p14:creationId xmlns:p14="http://schemas.microsoft.com/office/powerpoint/2010/main" val="176225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ADC9-33A4-5191-C159-1FC42D61B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E40628F-10A8-CD0C-58EC-55A357128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</p:spTree>
    <p:extLst>
      <p:ext uri="{BB962C8B-B14F-4D97-AF65-F5344CB8AC3E}">
        <p14:creationId xmlns:p14="http://schemas.microsoft.com/office/powerpoint/2010/main" val="136103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C7DA0-0C35-93B4-5FCD-A5D7FFCB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654220C-6D60-98A2-6F4D-4E138D25B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</p:spTree>
    <p:extLst>
      <p:ext uri="{BB962C8B-B14F-4D97-AF65-F5344CB8AC3E}">
        <p14:creationId xmlns:p14="http://schemas.microsoft.com/office/powerpoint/2010/main" val="115614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8C2F-202B-E444-1C25-80B199A9D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A3F79D9-5D68-8483-FF49-52BC63D5C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</p:spTree>
    <p:extLst>
      <p:ext uri="{BB962C8B-B14F-4D97-AF65-F5344CB8AC3E}">
        <p14:creationId xmlns:p14="http://schemas.microsoft.com/office/powerpoint/2010/main" val="85719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43D3-D275-46F4-8F8F-084E0B5B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5CD62-1C44-93F6-A341-4FE369EA3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73470-4439-A455-D686-B77CE0C93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773A9-618A-F586-5852-C9B22255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8C820-632E-361B-44E1-605714D7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2E5FE-1230-5E9B-535D-D213019F7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9D3DC-6BE5-59C0-646C-A0842BA21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01A4-2380-114E-85FA-5DAC9A0AA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4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9CA1B65-464C-5D42-8F1E-00BB1E92D959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F8CD5A7-6870-154C-BC27-6946A0A72616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F915BA-A7A6-2643-8C6D-7A83FFED4872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10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E6FE8AE-6023-F34F-A11E-0E8EC09B578A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1FE107-0039-9D4D-9D27-4B0D49CA81FA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4BC234-3014-1A4B-BAF6-8572D519B410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389B0A-10B1-6243-A62A-295AF9D89629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8C026F3-5E33-2244-BC53-2F835CF37B87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8F5E4F6-2A91-2444-B187-E7DB61AE8C90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3AB85C-4AFB-D54D-AD8D-FCA91C38A096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AE307E-E7D1-1847-AD54-7234A9763982}" type="datetime1">
              <a:rPr lang="en-US" smtClean="0"/>
              <a:t>4/21/26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0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8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8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7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0.png"/><Relationship Id="rId4" Type="http://schemas.openxmlformats.org/officeDocument/2006/relationships/image" Target="../media/image72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0.png"/><Relationship Id="rId5" Type="http://schemas.openxmlformats.org/officeDocument/2006/relationships/image" Target="../media/image37.pn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0.png"/><Relationship Id="rId3" Type="http://schemas.openxmlformats.org/officeDocument/2006/relationships/image" Target="../media/image910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0.png"/><Relationship Id="rId5" Type="http://schemas.openxmlformats.org/officeDocument/2006/relationships/image" Target="../media/image1120.png"/><Relationship Id="rId4" Type="http://schemas.openxmlformats.org/officeDocument/2006/relationships/image" Target="../media/image101.png"/><Relationship Id="rId9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111.png"/><Relationship Id="rId3" Type="http://schemas.openxmlformats.org/officeDocument/2006/relationships/image" Target="../media/image2101.png"/><Relationship Id="rId12" Type="http://schemas.openxmlformats.org/officeDocument/2006/relationships/image" Target="../media/image120.png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6" Type="http://schemas.openxmlformats.org/officeDocument/2006/relationships/image" Target="../media/image67.png"/><Relationship Id="rId5" Type="http://schemas.openxmlformats.org/officeDocument/2006/relationships/image" Target="../media/image303.png"/><Relationship Id="rId10" Type="http://schemas.openxmlformats.org/officeDocument/2006/relationships/image" Target="../media/image100.png"/><Relationship Id="rId4" Type="http://schemas.openxmlformats.org/officeDocument/2006/relationships/image" Target="../media/image1100.png"/><Relationship Id="rId9" Type="http://schemas.openxmlformats.org/officeDocument/2006/relationships/image" Target="../media/image7000.png"/><Relationship Id="rId1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60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6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Variance, Independent Random Variables, Begin Zoo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229D-A56B-9B3D-1E9C-A6148F255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4CEF-D72A-3D19-B6C9-B3DE7EC3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FBC0E0-4805-1666-2D46-09C542DAECBE}"/>
                  </a:ext>
                </a:extLst>
              </p:cNvPr>
              <p:cNvSpPr/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FBC0E0-4805-1666-2D46-09C542DAE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  <a:blipFill>
                <a:blip r:embed="rId3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273020-1EEA-2C19-1C31-38E22656FFBA}"/>
                  </a:ext>
                </a:extLst>
              </p:cNvPr>
              <p:cNvSpPr/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273020-1EEA-2C19-1C31-38E22656F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  <a:blipFill>
                <a:blip r:embed="rId4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9AE6CF-3998-3E5B-603B-CB4678635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blipFill>
                <a:blip r:embed="rId5"/>
                <a:stretch>
                  <a:fillRect l="-231" b="-4360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1029-FD47-690C-B843-823F9E2F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156022"/>
            <a:ext cx="10972800" cy="120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Intuition:</a:t>
            </a:r>
            <a:r>
              <a:rPr lang="en-US" sz="2800" dirty="0">
                <a:solidFill>
                  <a:schemeClr val="tx1"/>
                </a:solidFill>
              </a:rPr>
              <a:t> Variance (or standard deviation) is a quantity that measures, </a:t>
            </a:r>
            <a:r>
              <a:rPr lang="en-US" sz="2800" dirty="0"/>
              <a:t>in expectation, </a:t>
            </a:r>
            <a:r>
              <a:rPr lang="en-US" sz="2800" dirty="0">
                <a:solidFill>
                  <a:schemeClr val="tx1"/>
                </a:solidFill>
              </a:rPr>
              <a:t>how “far” the random variable is from </a:t>
            </a:r>
            <a:r>
              <a:rPr lang="en-US" sz="2800" dirty="0"/>
              <a:t>its expectation.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-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ΩX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blipFill>
                <a:blip r:embed="rId2"/>
                <a:stretch>
                  <a:fillRect l="-231" b="-496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Standard deviation: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blipFill>
                <a:blip r:embed="rId3"/>
                <a:stretch>
                  <a:fillRect l="-229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/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a </a:t>
                </a:r>
                <a:r>
                  <a:rPr lang="en-US" sz="24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constant</a:t>
                </a: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not a random variable itself. </a:t>
                </a:r>
                <a:endParaRPr lang="en-US" sz="24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blipFill>
                <a:blip r:embed="rId4"/>
                <a:stretch>
                  <a:fillRect l="-2607" t="-3518" r="-3166" b="-10050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91A2FC-052B-9C41-9018-E2DCB253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343181" y="2666082"/>
            <a:ext cx="3511440" cy="663711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B3817B-2CD2-BB42-BD5A-2C3C09B4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156022"/>
            <a:ext cx="10972800" cy="120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Intuition:</a:t>
            </a:r>
            <a:r>
              <a:rPr lang="en-US" sz="2800" dirty="0">
                <a:solidFill>
                  <a:schemeClr val="tx1"/>
                </a:solidFill>
              </a:rPr>
              <a:t> Variance (or standard deviation) is a quantity that measures, </a:t>
            </a:r>
            <a:r>
              <a:rPr lang="en-US" sz="2800" dirty="0"/>
              <a:t>in expectation, </a:t>
            </a:r>
            <a:r>
              <a:rPr lang="en-US" sz="2800" dirty="0">
                <a:solidFill>
                  <a:schemeClr val="tx1"/>
                </a:solidFill>
              </a:rPr>
              <a:t>how “far” the random variable is from </a:t>
            </a:r>
            <a:r>
              <a:rPr lang="en-US" sz="2800" dirty="0"/>
              <a:t>its expectation.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Properties of Variance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Independent 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Properties of Independent Random Variables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4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29F8-66FC-0349-432D-BF56897F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A254-8723-9420-A3E7-51C70B42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2BBE81-BE58-DCCA-1E48-FE44842E06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400" y="1250554"/>
                <a:ext cx="109727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2BBE81-BE58-DCCA-1E48-FE44842E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0" y="1250554"/>
                <a:ext cx="10972799" cy="1555298"/>
              </a:xfrm>
              <a:prstGeom prst="rect">
                <a:avLst/>
              </a:prstGeom>
              <a:blipFill>
                <a:blip r:embed="rId3"/>
                <a:stretch>
                  <a:fillRect l="-346" b="-488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B5F61-1D92-C0A1-4A96-0901109C64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150" y="3000177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B5F61-1D92-C0A1-4A96-0901109C6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50" y="3000177"/>
                <a:ext cx="6096000" cy="800219"/>
              </a:xfrm>
              <a:prstGeom prst="rect">
                <a:avLst/>
              </a:prstGeom>
              <a:blipFill>
                <a:blip r:embed="rId4"/>
                <a:stretch>
                  <a:fillRect l="-622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55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F5C637D-AE65-2A45-A86A-5483E63AE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1" y="0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F5C637D-AE65-2A45-A86A-5483E63A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0"/>
                <a:ext cx="6096000" cy="800219"/>
              </a:xfrm>
              <a:prstGeom prst="rect">
                <a:avLst/>
              </a:prstGeom>
              <a:blipFill>
                <a:blip r:embed="rId3"/>
                <a:stretch>
                  <a:fillRect l="-399"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roof that Var(X) = E(X^2) - E(X)^2">
            <a:extLst>
              <a:ext uri="{FF2B5EF4-FFF2-40B4-BE49-F238E27FC236}">
                <a16:creationId xmlns:a16="http://schemas.microsoft.com/office/drawing/2014/main" id="{C425EB0E-5F24-E2A6-8B45-C313908223F7}"/>
              </a:ext>
            </a:extLst>
          </p:cNvPr>
          <p:cNvGrpSpPr/>
          <p:nvPr/>
        </p:nvGrpSpPr>
        <p:grpSpPr>
          <a:xfrm>
            <a:off x="609600" y="1421916"/>
            <a:ext cx="11395229" cy="3793911"/>
            <a:chOff x="609600" y="1421916"/>
            <a:chExt cx="11395229" cy="37939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0253EC-7555-7447-AFF1-511019A3D73C}"/>
                </a:ext>
              </a:extLst>
            </p:cNvPr>
            <p:cNvSpPr txBox="1"/>
            <p:nvPr/>
          </p:nvSpPr>
          <p:spPr>
            <a:xfrm>
              <a:off x="609600" y="1427579"/>
              <a:ext cx="3523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Proof: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ED7512-5388-6A4F-8541-821FF65BAEF1}"/>
                    </a:ext>
                  </a:extLst>
                </p:cNvPr>
                <p:cNvSpPr/>
                <p:nvPr/>
              </p:nvSpPr>
              <p:spPr>
                <a:xfrm>
                  <a:off x="1967433" y="1427579"/>
                  <a:ext cx="471250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ED7512-5388-6A4F-8541-821FF65BA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433" y="1427579"/>
                  <a:ext cx="4712509" cy="584775"/>
                </a:xfrm>
                <a:prstGeom prst="rect">
                  <a:avLst/>
                </a:prstGeom>
                <a:blipFill>
                  <a:blip r:embed="rId4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B9315CA-4C8C-114C-8C86-5CFAA280A455}"/>
                    </a:ext>
                  </a:extLst>
                </p:cNvPr>
                <p:cNvSpPr/>
                <p:nvPr/>
              </p:nvSpPr>
              <p:spPr>
                <a:xfrm>
                  <a:off x="3259169" y="2215682"/>
                  <a:ext cx="533658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]⋅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B9315CA-4C8C-114C-8C86-5CFAA280A4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169" y="2215682"/>
                  <a:ext cx="5336589" cy="584775"/>
                </a:xfrm>
                <a:prstGeom prst="rect">
                  <a:avLst/>
                </a:prstGeom>
                <a:blipFill>
                  <a:blip r:embed="rId5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3A4447-62AF-D44A-942D-9501EA2F364E}"/>
                    </a:ext>
                  </a:extLst>
                </p:cNvPr>
                <p:cNvSpPr/>
                <p:nvPr/>
              </p:nvSpPr>
              <p:spPr>
                <a:xfrm>
                  <a:off x="3259169" y="2951920"/>
                  <a:ext cx="56407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]+</m:t>
                        </m:r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13A4447-62AF-D44A-942D-9501EA2F36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169" y="2951920"/>
                  <a:ext cx="5640711" cy="584775"/>
                </a:xfrm>
                <a:prstGeom prst="rect">
                  <a:avLst/>
                </a:prstGeom>
                <a:blipFill>
                  <a:blip r:embed="rId6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0FCF6EC-DADF-1849-94F4-01288002392C}"/>
                    </a:ext>
                  </a:extLst>
                </p:cNvPr>
                <p:cNvSpPr/>
                <p:nvPr/>
              </p:nvSpPr>
              <p:spPr>
                <a:xfrm>
                  <a:off x="3237821" y="3744387"/>
                  <a:ext cx="322383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]−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0FCF6EC-DADF-1849-94F4-012880023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821" y="3744387"/>
                  <a:ext cx="3223831" cy="584775"/>
                </a:xfrm>
                <a:prstGeom prst="rect">
                  <a:avLst/>
                </a:prstGeom>
                <a:blipFill>
                  <a:blip r:embed="rId7"/>
                  <a:stretch>
                    <a:fillRect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1A2F3-41BB-CB4B-8616-D3975B4D1940}"/>
                </a:ext>
              </a:extLst>
            </p:cNvPr>
            <p:cNvSpPr txBox="1"/>
            <p:nvPr/>
          </p:nvSpPr>
          <p:spPr>
            <a:xfrm>
              <a:off x="7322567" y="3613640"/>
              <a:ext cx="4029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(</a:t>
              </a:r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linearity of expectation!)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DFE189-B8BC-AB4D-B1C3-F0E19F7105FB}"/>
                    </a:ext>
                  </a:extLst>
                </p:cNvPr>
                <p:cNvSpPr txBox="1"/>
                <p:nvPr/>
              </p:nvSpPr>
              <p:spPr>
                <a:xfrm>
                  <a:off x="8355686" y="1421916"/>
                  <a:ext cx="3649143" cy="461665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Recall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is a </a:t>
                  </a:r>
                  <a:r>
                    <a:rPr lang="en-US" sz="2400" b="1" dirty="0">
                      <a:solidFill>
                        <a:srgbClr val="7030A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constant</a:t>
                  </a:r>
                  <a:endParaRPr lang="en-US" sz="2400" b="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DFE189-B8BC-AB4D-B1C3-F0E19F710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86" y="1421916"/>
                  <a:ext cx="364914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422" t="-7895" b="-28947"/>
                  </a:stretch>
                </a:blip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37119C-237F-B34C-8F7F-ED427BD18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129" y="1682958"/>
              <a:ext cx="2549563" cy="11808"/>
            </a:xfrm>
            <a:prstGeom prst="straightConnector1">
              <a:avLst/>
            </a:prstGeom>
            <a:ln w="9525">
              <a:solidFill>
                <a:srgbClr val="0070C0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CD949F-CE4F-9240-92E5-51744E432E80}"/>
                    </a:ext>
                  </a:extLst>
                </p:cNvPr>
                <p:cNvSpPr txBox="1"/>
                <p:nvPr/>
              </p:nvSpPr>
              <p:spPr>
                <a:xfrm>
                  <a:off x="7206411" y="4384830"/>
                  <a:ext cx="2562269" cy="830997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2400" b="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a</a:t>
                  </a:r>
                  <a:r>
                    <a:rPr lang="en-US" sz="2400" b="0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re different !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CD949F-CE4F-9240-92E5-51744E432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6411" y="4384830"/>
                  <a:ext cx="2562269" cy="830997"/>
                </a:xfrm>
                <a:prstGeom prst="rect">
                  <a:avLst/>
                </a:prstGeom>
                <a:blipFill>
                  <a:blip r:embed="rId9"/>
                  <a:stretch>
                    <a:fillRect l="-3431" t="-2941" b="-13235"/>
                  </a:stretch>
                </a:blipFill>
                <a:ln>
                  <a:solidFill>
                    <a:schemeClr val="accent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AF8AD63-7AB5-9C42-9860-2FEE3D406C43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5927464" y="4339646"/>
              <a:ext cx="1278947" cy="460683"/>
            </a:xfrm>
            <a:prstGeom prst="straightConnector1">
              <a:avLst/>
            </a:prstGeom>
            <a:ln w="9525">
              <a:solidFill>
                <a:srgbClr val="0070C0"/>
              </a:solidFill>
              <a:prstDash val="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628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/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  <a:blipFill>
                <a:blip r:embed="rId3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/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  <a:blipFill>
                <a:blip r:embed="rId4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blipFill>
                <a:blip r:embed="rId5"/>
                <a:stretch>
                  <a:fillRect l="-231" b="-4360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10764-9818-442F-CAE3-4D7836E356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3506826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10764-9818-442F-CAE3-4D7836E3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3506826"/>
                <a:ext cx="6096000" cy="800219"/>
              </a:xfrm>
              <a:prstGeom prst="rect">
                <a:avLst/>
              </a:prstGeom>
              <a:blipFill>
                <a:blip r:embed="rId6"/>
                <a:stretch>
                  <a:fillRect l="-41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4485044"/>
                <a:ext cx="9917151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4485044"/>
                <a:ext cx="9917151" cy="800219"/>
              </a:xfrm>
              <a:prstGeom prst="rect">
                <a:avLst/>
              </a:prstGeom>
              <a:blipFill>
                <a:blip r:embed="rId7"/>
                <a:stretch>
                  <a:fillRect l="-25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an indicator RV for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  <a:blipFill>
                <a:blip r:embed="rId3"/>
                <a:stretch>
                  <a:fillRect l="-1357" t="-1538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912" y="3142909"/>
                <a:ext cx="5304080" cy="59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2" y="3142909"/>
                <a:ext cx="5304080" cy="594265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3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Indicator Random Variables -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an indicator RV for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only takes on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we always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25048" cy="4949685"/>
              </a:xfrm>
              <a:blipFill>
                <a:blip r:embed="rId3"/>
                <a:stretch>
                  <a:fillRect l="-1358" t="-1480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68" y="2249214"/>
                <a:ext cx="34429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735" y="4498675"/>
                <a:ext cx="11827790" cy="59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5" y="4498675"/>
                <a:ext cx="11827790" cy="59426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4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FAC22-7617-BFB1-A1B2-B38C9D4623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2624" y="345802"/>
                <a:ext cx="10972800" cy="87830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Another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FAC22-7617-BFB1-A1B2-B38C9D462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2624" y="345802"/>
                <a:ext cx="10972800" cy="878301"/>
              </a:xfrm>
              <a:blipFill>
                <a:blip r:embed="rId3"/>
                <a:stretch>
                  <a:fillRect l="-1156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1B7ADEF-69E5-0DD0-BCBB-4851D04FB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Proof by counter-example: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Recall glued coins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first coin comes up heads.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second coin comes up heads.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1B7ADEF-69E5-0DD0-BCBB-4851D04FB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  <a:blipFill>
                <a:blip r:embed="rId4"/>
                <a:stretch>
                  <a:fillRect l="-809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picture of glued coins- one H, one T">
            <a:extLst>
              <a:ext uri="{FF2B5EF4-FFF2-40B4-BE49-F238E27FC236}">
                <a16:creationId xmlns:a16="http://schemas.microsoft.com/office/drawing/2014/main" id="{78457101-B08A-E9B2-1B6F-398C06E4E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119" y="1041541"/>
            <a:ext cx="3023972" cy="13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1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6510E-D32F-E4CD-47BC-3E611E86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DE1DB9-9B2C-6235-6D68-496EBAF26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2624" y="345802"/>
                <a:ext cx="10972800" cy="87830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Another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(Explanation)</a:t>
                </a:r>
                <a:br>
                  <a:rPr lang="en-US" b="0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DE1DB9-9B2C-6235-6D68-496EBAF26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2624" y="345802"/>
                <a:ext cx="10972800" cy="878301"/>
              </a:xfrm>
              <a:blipFill>
                <a:blip r:embed="rId3"/>
                <a:stretch>
                  <a:fillRect l="-1156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9360328-E6B1-E92C-5863-4A8BB83C9B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Proof by counter-example: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Recall glued coins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first coin comes up heads.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second coin comes up heads.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Outcomes are HT and TH, each with probability 0.5</a:t>
                </a:r>
              </a:p>
              <a:p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are indicator random variables with probability 0.5 of being 1.</a:t>
                </a:r>
              </a:p>
              <a:p>
                <a:r>
                  <a:rPr lang="en-US" sz="2400" dirty="0"/>
                  <a:t>Therefore, they both have expectation 0.5 and variance 0.25.</a:t>
                </a:r>
              </a:p>
              <a:p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On the other hand,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counts the number of heads in the outcome, which is always 1.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9360328-E6B1-E92C-5863-4A8BB83C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  <a:blipFill>
                <a:blip r:embed="rId4"/>
                <a:stretch>
                  <a:fillRect l="-809" t="-1535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picture of glued coins- one H, one T">
            <a:extLst>
              <a:ext uri="{FF2B5EF4-FFF2-40B4-BE49-F238E27FC236}">
                <a16:creationId xmlns:a16="http://schemas.microsoft.com/office/drawing/2014/main" id="{A39146AB-BE39-1DE1-570B-C5F4C576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119" y="1041541"/>
            <a:ext cx="3023972" cy="13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D5CA-1800-D75D-09EB-E63D93B5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412F-FD6E-55C1-8390-66BC1FAB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/>
              <a:t>Expected Value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8CF85-6B68-624E-DA4F-79B974D19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68279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expectation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:r>
                  <a:rPr lang="en-US" sz="280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B1AB3-1655-0AC5-E5FA-EA4903486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682790"/>
              </a:xfr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E42AA-AF3D-20F5-87AB-1DA7554CA17B}"/>
                  </a:ext>
                </a:extLst>
              </p:cNvPr>
              <p:cNvSpPr/>
              <p:nvPr/>
            </p:nvSpPr>
            <p:spPr>
              <a:xfrm>
                <a:off x="2264907" y="2461048"/>
                <a:ext cx="4118242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8E42AA-AF3D-20F5-87AB-1DA7554CA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07" y="2461048"/>
                <a:ext cx="4118242" cy="1188980"/>
              </a:xfrm>
              <a:prstGeom prst="rect">
                <a:avLst/>
              </a:prstGeom>
              <a:blipFill>
                <a:blip r:embed="rId4"/>
                <a:stretch>
                  <a:fillRect t="-123158" r="-615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E6E2029-D630-7960-E4CC-16946C771508}"/>
                  </a:ext>
                </a:extLst>
              </p:cNvPr>
              <p:cNvSpPr/>
              <p:nvPr/>
            </p:nvSpPr>
            <p:spPr>
              <a:xfrm>
                <a:off x="6665356" y="2461048"/>
                <a:ext cx="2746201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956BF2-26B8-1949-3CF1-F58B95C00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356" y="2461048"/>
                <a:ext cx="2746201" cy="1188980"/>
              </a:xfrm>
              <a:prstGeom prst="rect">
                <a:avLst/>
              </a:prstGeom>
              <a:blipFill>
                <a:blip r:embed="rId5"/>
                <a:stretch>
                  <a:fillRect l="-26147" t="-123158" r="-917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5D9260-3AAF-89AD-8655-395F75A2969E}"/>
              </a:ext>
            </a:extLst>
          </p:cNvPr>
          <p:cNvSpPr txBox="1"/>
          <p:nvPr/>
        </p:nvSpPr>
        <p:spPr>
          <a:xfrm>
            <a:off x="609599" y="5908431"/>
            <a:ext cx="1084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Intuition: “Weighted average” of the possible outcomes (weighted by probability)</a:t>
            </a:r>
          </a:p>
        </p:txBody>
      </p:sp>
    </p:spTree>
    <p:extLst>
      <p:ext uri="{BB962C8B-B14F-4D97-AF65-F5344CB8AC3E}">
        <p14:creationId xmlns:p14="http://schemas.microsoft.com/office/powerpoint/2010/main" val="194017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F141-8455-6358-F486-C2761670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AD2B-BBAF-1E5D-68FC-9440C76F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27E913-C65E-4E47-62B3-09DE032C5C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   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27E913-C65E-4E47-62B3-09DE032C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blipFill>
                <a:blip r:embed="rId2"/>
                <a:stretch>
                  <a:fillRect l="-287" b="-4112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F93F-2F02-79DA-39D1-CE4FFE13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21" y="1920193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the variance of a random variable be negative?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1EF6-7347-DDEF-B76B-02D29C474341}"/>
              </a:ext>
            </a:extLst>
          </p:cNvPr>
          <p:cNvSpPr txBox="1"/>
          <p:nvPr/>
        </p:nvSpPr>
        <p:spPr>
          <a:xfrm>
            <a:off x="7918373" y="2787018"/>
            <a:ext cx="414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Yes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No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will take me too long to figure out.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 don’t know how/where to start.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chemeClr val="tx2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7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8BBF9-9FA7-0733-4A6C-CD75B4D5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D817-9565-020E-54F7-B0D04B3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DA9E00-1FDE-AEE9-3963-CB8B500C8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   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DA9E00-1FDE-AEE9-3963-CB8B500C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blipFill>
                <a:blip r:embed="rId2"/>
                <a:stretch>
                  <a:fillRect l="-287" b="-4112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653E-15C3-98CA-48F4-AA03FEBC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21" y="1691822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Var(X + 5) = Var (X) + 5?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6D5DF-194B-449D-10BE-A1DD64B6C0DF}"/>
              </a:ext>
            </a:extLst>
          </p:cNvPr>
          <p:cNvSpPr txBox="1"/>
          <p:nvPr/>
        </p:nvSpPr>
        <p:spPr>
          <a:xfrm>
            <a:off x="7918373" y="2787018"/>
            <a:ext cx="414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Yes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No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will take me too long to figure out.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 don’t know how/where to start.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chemeClr val="tx2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2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567C-FCD5-C279-D821-45E97520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3ED2-BB6B-F9A0-86DC-11758278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82" y="265923"/>
            <a:ext cx="10972800" cy="878301"/>
          </a:xfrm>
        </p:spPr>
        <p:txBody>
          <a:bodyPr/>
          <a:lstStyle/>
          <a:p>
            <a:r>
              <a:rPr lang="en-US" dirty="0"/>
              <a:t>Question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8A31C5-5F57-2742-01C7-60525BA1F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   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8A31C5-5F57-2742-01C7-60525BA1F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719" y="136524"/>
                <a:ext cx="8839199" cy="1555298"/>
              </a:xfrm>
              <a:prstGeom prst="rect">
                <a:avLst/>
              </a:prstGeom>
              <a:blipFill>
                <a:blip r:embed="rId3"/>
                <a:stretch>
                  <a:fillRect l="-287" b="-4112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83FA-08CE-2F28-892F-A2516BA7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21" y="1691822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Is it true that if Var(X) = 0, then X is a constant?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749AC-9EFF-04AA-6C3E-3EA40871B5DE}"/>
              </a:ext>
            </a:extLst>
          </p:cNvPr>
          <p:cNvSpPr txBox="1"/>
          <p:nvPr/>
        </p:nvSpPr>
        <p:spPr>
          <a:xfrm>
            <a:off x="7918373" y="2787018"/>
            <a:ext cx="414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0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Yes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No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will take me too long to figure out.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 don’t know how/where to start.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chemeClr val="tx2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9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1B57-25E3-F74A-D238-928971C9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8B3E-6FB2-AE3E-092C-C03F36A6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89" y="216493"/>
            <a:ext cx="10972800" cy="878301"/>
          </a:xfrm>
        </p:spPr>
        <p:txBody>
          <a:bodyPr>
            <a:normAutofit/>
          </a:bodyPr>
          <a:lstStyle/>
          <a:p>
            <a:r>
              <a:rPr lang="en-US" dirty="0"/>
              <a:t>Question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FD1932E-6620-30EF-5EE8-B8060AAEEE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801" y="65041"/>
                <a:ext cx="8839199" cy="155529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FD1932E-6620-30EF-5EE8-B8060AAEE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65041"/>
                <a:ext cx="8839199" cy="1555298"/>
              </a:xfrm>
              <a:prstGeom prst="rect">
                <a:avLst/>
              </a:prstGeom>
              <a:blipFill>
                <a:blip r:embed="rId3"/>
                <a:stretch>
                  <a:fillRect l="-28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C65AE-0CBD-47DD-CD62-F8ADC18C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89" y="1908315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relationship between E(X</a:t>
            </a:r>
            <a:r>
              <a:rPr lang="en-US" baseline="30000" dirty="0"/>
              <a:t>2</a:t>
            </a:r>
            <a:r>
              <a:rPr lang="en-US" dirty="0"/>
              <a:t>) and [E(X)]</a:t>
            </a:r>
            <a:r>
              <a:rPr lang="en-US" baseline="30000" dirty="0"/>
              <a:t>2  </a:t>
            </a:r>
            <a:r>
              <a:rPr lang="en-US" dirty="0"/>
              <a:t>?</a:t>
            </a:r>
            <a:endParaRPr lang="en-US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13F19F-C6D5-A4B9-56E1-791CB0C2AB2E}"/>
                  </a:ext>
                </a:extLst>
              </p:cNvPr>
              <p:cNvSpPr txBox="1"/>
              <p:nvPr/>
            </p:nvSpPr>
            <p:spPr>
              <a:xfrm>
                <a:off x="7035869" y="2787018"/>
                <a:ext cx="4844241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Poll:</a:t>
                </a: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0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0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endParaRPr lang="en-US" sz="2800" u="sng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None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above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dirty="0">
                  <a:solidFill>
                    <a:schemeClr val="tx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13F19F-C6D5-A4B9-56E1-791CB0C2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69" y="2787018"/>
                <a:ext cx="4844241" cy="4247317"/>
              </a:xfrm>
              <a:prstGeom prst="rect">
                <a:avLst/>
              </a:prstGeom>
              <a:blipFill>
                <a:blip r:embed="rId4"/>
                <a:stretch>
                  <a:fillRect l="-2611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3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Properties of Variance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Independent 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Properties of Independent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59763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F12F-1A31-4639-AD55-01FA9CD0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/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Intuition: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doesn’t help you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vice versa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blipFill>
                <a:blip r:embed="rId5"/>
                <a:stretch>
                  <a:fillRect l="-8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Comma is shorthand for and"/>
          <p:cNvGrpSpPr/>
          <p:nvPr/>
        </p:nvGrpSpPr>
        <p:grpSpPr>
          <a:xfrm>
            <a:off x="4432852" y="589348"/>
            <a:ext cx="7628880" cy="2024643"/>
            <a:chOff x="4432852" y="589348"/>
            <a:chExt cx="7628880" cy="2024643"/>
          </a:xfrm>
        </p:grpSpPr>
        <p:sp>
          <p:nvSpPr>
            <p:cNvPr id="11" name="Freeform 10"/>
            <p:cNvSpPr/>
            <p:nvPr/>
          </p:nvSpPr>
          <p:spPr>
            <a:xfrm>
              <a:off x="4432852" y="1043609"/>
              <a:ext cx="6842574" cy="1570382"/>
            </a:xfrm>
            <a:custGeom>
              <a:avLst/>
              <a:gdLst>
                <a:gd name="connsiteX0" fmla="*/ 0 w 6842574"/>
                <a:gd name="connsiteY0" fmla="*/ 1570382 h 1570382"/>
                <a:gd name="connsiteX1" fmla="*/ 546652 w 6842574"/>
                <a:gd name="connsiteY1" fmla="*/ 1381539 h 1570382"/>
                <a:gd name="connsiteX2" fmla="*/ 2335696 w 6842574"/>
                <a:gd name="connsiteY2" fmla="*/ 1172817 h 1570382"/>
                <a:gd name="connsiteX3" fmla="*/ 5168348 w 6842574"/>
                <a:gd name="connsiteY3" fmla="*/ 1282148 h 1570382"/>
                <a:gd name="connsiteX4" fmla="*/ 6748670 w 6842574"/>
                <a:gd name="connsiteY4" fmla="*/ 1232452 h 1570382"/>
                <a:gd name="connsiteX5" fmla="*/ 6659218 w 6842574"/>
                <a:gd name="connsiteY5" fmla="*/ 0 h 157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2574" h="1570382">
                  <a:moveTo>
                    <a:pt x="0" y="1570382"/>
                  </a:moveTo>
                  <a:cubicBezTo>
                    <a:pt x="78684" y="1509091"/>
                    <a:pt x="157369" y="1447800"/>
                    <a:pt x="546652" y="1381539"/>
                  </a:cubicBezTo>
                  <a:cubicBezTo>
                    <a:pt x="935935" y="1315278"/>
                    <a:pt x="1565413" y="1189382"/>
                    <a:pt x="2335696" y="1172817"/>
                  </a:cubicBezTo>
                  <a:cubicBezTo>
                    <a:pt x="3105979" y="1156252"/>
                    <a:pt x="4432852" y="1272209"/>
                    <a:pt x="5168348" y="1282148"/>
                  </a:cubicBezTo>
                  <a:cubicBezTo>
                    <a:pt x="5903844" y="1292087"/>
                    <a:pt x="6500192" y="1446143"/>
                    <a:pt x="6748670" y="1232452"/>
                  </a:cubicBezTo>
                  <a:cubicBezTo>
                    <a:pt x="6997148" y="1018761"/>
                    <a:pt x="6675783" y="205409"/>
                    <a:pt x="665921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0391" y="589348"/>
              <a:ext cx="3961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Comma is shorthand for 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3E0D-6880-2CDE-AD19-FE2894BE2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9C7E-926F-78F1-24C7-97837096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4" y="112556"/>
            <a:ext cx="10972800" cy="878301"/>
          </a:xfrm>
        </p:spPr>
        <p:txBody>
          <a:bodyPr/>
          <a:lstStyle/>
          <a:p>
            <a:r>
              <a:rPr lang="en-US" dirty="0"/>
              <a:t>Multiple Random Variables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82FF3D-ACE7-21B9-945B-C4880BB9116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B30DB47-179A-43EA-51BB-A060CE7FB7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</a:p>
              <a:p>
                <a:pPr marL="0" indent="0" algn="ctr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C7822E1-506F-8D4D-A0A6-21CEDBA4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blipFill>
                <a:blip r:embed="rId4"/>
                <a:stretch>
                  <a:fillRect l="-222" r="-94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5">
            <a:extLst>
              <a:ext uri="{FF2B5EF4-FFF2-40B4-BE49-F238E27FC236}">
                <a16:creationId xmlns:a16="http://schemas.microsoft.com/office/drawing/2014/main" id="{DB3DAC00-A550-20FB-35E9-009DEA5F65DE}"/>
              </a:ext>
            </a:extLst>
          </p:cNvPr>
          <p:cNvSpPr txBox="1"/>
          <p:nvPr/>
        </p:nvSpPr>
        <p:spPr>
          <a:xfrm>
            <a:off x="609600" y="606647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Note: No need to check for all subsets, but need to check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for all outcomes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635AE60C-2845-6C02-5649-67E04FD3A6EF}"/>
                  </a:ext>
                </a:extLst>
              </p:cNvPr>
              <p:cNvSpPr txBox="1"/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Intuition: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doesn’t help you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vice versa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blipFill>
                <a:blip r:embed="rId5"/>
                <a:stretch>
                  <a:fillRect l="-8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Comma is shorthand for and">
            <a:extLst>
              <a:ext uri="{FF2B5EF4-FFF2-40B4-BE49-F238E27FC236}">
                <a16:creationId xmlns:a16="http://schemas.microsoft.com/office/drawing/2014/main" id="{F9F3DDD9-4976-4029-701F-C15630D2606E}"/>
              </a:ext>
            </a:extLst>
          </p:cNvPr>
          <p:cNvGrpSpPr/>
          <p:nvPr/>
        </p:nvGrpSpPr>
        <p:grpSpPr>
          <a:xfrm>
            <a:off x="4397226" y="644321"/>
            <a:ext cx="7628880" cy="2024643"/>
            <a:chOff x="4432852" y="589348"/>
            <a:chExt cx="7628880" cy="202464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EB8C5F2-1B87-9B24-A2F2-B366A236A5CF}"/>
                </a:ext>
              </a:extLst>
            </p:cNvPr>
            <p:cNvSpPr/>
            <p:nvPr/>
          </p:nvSpPr>
          <p:spPr>
            <a:xfrm>
              <a:off x="4432852" y="1043609"/>
              <a:ext cx="6842574" cy="1570382"/>
            </a:xfrm>
            <a:custGeom>
              <a:avLst/>
              <a:gdLst>
                <a:gd name="connsiteX0" fmla="*/ 0 w 6842574"/>
                <a:gd name="connsiteY0" fmla="*/ 1570382 h 1570382"/>
                <a:gd name="connsiteX1" fmla="*/ 546652 w 6842574"/>
                <a:gd name="connsiteY1" fmla="*/ 1381539 h 1570382"/>
                <a:gd name="connsiteX2" fmla="*/ 2335696 w 6842574"/>
                <a:gd name="connsiteY2" fmla="*/ 1172817 h 1570382"/>
                <a:gd name="connsiteX3" fmla="*/ 5168348 w 6842574"/>
                <a:gd name="connsiteY3" fmla="*/ 1282148 h 1570382"/>
                <a:gd name="connsiteX4" fmla="*/ 6748670 w 6842574"/>
                <a:gd name="connsiteY4" fmla="*/ 1232452 h 1570382"/>
                <a:gd name="connsiteX5" fmla="*/ 6659218 w 6842574"/>
                <a:gd name="connsiteY5" fmla="*/ 0 h 157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2574" h="1570382">
                  <a:moveTo>
                    <a:pt x="0" y="1570382"/>
                  </a:moveTo>
                  <a:cubicBezTo>
                    <a:pt x="78684" y="1509091"/>
                    <a:pt x="157369" y="1447800"/>
                    <a:pt x="546652" y="1381539"/>
                  </a:cubicBezTo>
                  <a:cubicBezTo>
                    <a:pt x="935935" y="1315278"/>
                    <a:pt x="1565413" y="1189382"/>
                    <a:pt x="2335696" y="1172817"/>
                  </a:cubicBezTo>
                  <a:cubicBezTo>
                    <a:pt x="3105979" y="1156252"/>
                    <a:pt x="4432852" y="1272209"/>
                    <a:pt x="5168348" y="1282148"/>
                  </a:cubicBezTo>
                  <a:cubicBezTo>
                    <a:pt x="5903844" y="1292087"/>
                    <a:pt x="6500192" y="1446143"/>
                    <a:pt x="6748670" y="1232452"/>
                  </a:cubicBezTo>
                  <a:cubicBezTo>
                    <a:pt x="6997148" y="1018761"/>
                    <a:pt x="6675783" y="205409"/>
                    <a:pt x="665921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A0FE6C-572B-70CC-FADF-ED2645A40A34}"/>
                </a:ext>
              </a:extLst>
            </p:cNvPr>
            <p:cNvSpPr txBox="1"/>
            <p:nvPr/>
          </p:nvSpPr>
          <p:spPr>
            <a:xfrm>
              <a:off x="8100391" y="589348"/>
              <a:ext cx="3961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Comma is shorthand for 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8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A6D60-964D-0FE2-80DE-2F1AEB783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48C215-158A-E9E6-5E71-6AA812FFE7F2}"/>
              </a:ext>
            </a:extLst>
          </p:cNvPr>
          <p:cNvSpPr txBox="1">
            <a:spLocks/>
          </p:cNvSpPr>
          <p:nvPr/>
        </p:nvSpPr>
        <p:spPr>
          <a:xfrm>
            <a:off x="609600" y="496957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These random variables are not independent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8BAD57-20D6-5552-EB1A-F070604A0B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Recall glued coins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first coin comes up heads.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that indicates if the second coin comes up heads.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28BAD57-20D6-5552-EB1A-F070604A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9" y="1406666"/>
                <a:ext cx="10972800" cy="4949685"/>
              </a:xfrm>
              <a:prstGeom prst="rect">
                <a:avLst/>
              </a:prstGeom>
              <a:blipFill>
                <a:blip r:embed="rId2"/>
                <a:stretch>
                  <a:fillRect l="-809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picture of glued coins- one H, one T">
            <a:extLst>
              <a:ext uri="{FF2B5EF4-FFF2-40B4-BE49-F238E27FC236}">
                <a16:creationId xmlns:a16="http://schemas.microsoft.com/office/drawing/2014/main" id="{C1F3308E-BE4C-9A2C-30E5-CBFC8B90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119" y="614029"/>
            <a:ext cx="3023972" cy="13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9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BE94-72CC-4F7F-AD55-96B4B1B1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13503-3AB4-4265-B66B-A0EDFCEDC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independent </a:t>
                </a:r>
                <a:r>
                  <a:rPr lang="en-US" dirty="0"/>
                  <a:t>coin flips of the same coin.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/>
                  <a:t> be the parity (even/odd)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13503-3AB4-4265-B66B-A0EDFCEDC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80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95EC0B-CF1F-48CF-8B6E-B816F10982BD}"/>
              </a:ext>
            </a:extLst>
          </p:cNvPr>
          <p:cNvSpPr txBox="1"/>
          <p:nvPr/>
        </p:nvSpPr>
        <p:spPr>
          <a:xfrm>
            <a:off x="6813967" y="2727642"/>
            <a:ext cx="414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Yes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No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will take me too long to figure out.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 don’t know how to start.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chemeClr val="tx2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6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BE94-72CC-4F7F-AD55-96B4B1B1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13503-3AB4-4265-B66B-A0EDFCEDC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independent </a:t>
                </a:r>
                <a:r>
                  <a:rPr lang="en-US" dirty="0"/>
                  <a:t>coin flips of the same coin.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</a:t>
                </a:r>
              </a:p>
              <a:p>
                <a:pPr marL="0" indent="0">
                  <a:buNone/>
                </a:pP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13503-3AB4-4265-B66B-A0EDFCEDC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36D24F-0012-1007-FF39-65C59EBDFE01}"/>
              </a:ext>
            </a:extLst>
          </p:cNvPr>
          <p:cNvSpPr txBox="1"/>
          <p:nvPr/>
        </p:nvSpPr>
        <p:spPr>
          <a:xfrm>
            <a:off x="7942123" y="2893896"/>
            <a:ext cx="414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Poll: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800" u="sng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Yes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No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will take me too long to figure out.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 don’t know how to start.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chemeClr val="tx2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BD7D-B441-416E-BB82-CEBA4F5A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A7B53E-1821-41ED-9FB8-3738F685B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473" y="1334484"/>
                <a:ext cx="10972800" cy="1464825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any</a:t>
                </a:r>
                <a:r>
                  <a:rPr lang="en-US" sz="2800" dirty="0"/>
                  <a:t> two random variables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i="1" dirty="0">
                  <a:solidFill>
                    <a:srgbClr val="7030A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A7B53E-1821-41ED-9FB8-3738F685B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473" y="1334484"/>
                <a:ext cx="10972800" cy="1464825"/>
              </a:xfrm>
              <a:blipFill>
                <a:blip r:embed="rId3"/>
                <a:stretch>
                  <a:fillRect l="-231" b="-85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7B20-57CD-A206-DD75-075923495406}"/>
                  </a:ext>
                </a:extLst>
              </p:cNvPr>
              <p:cNvSpPr txBox="1"/>
              <p:nvPr/>
            </p:nvSpPr>
            <p:spPr>
              <a:xfrm>
                <a:off x="526473" y="2996792"/>
                <a:ext cx="10972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Or, more generally: </a:t>
                </a:r>
                <a:r>
                  <a:rPr lang="en-US" sz="2800" dirty="0"/>
                  <a:t>For any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and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7B20-57CD-A206-DD75-07592349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3" y="2996792"/>
                <a:ext cx="10972800" cy="1815882"/>
              </a:xfrm>
              <a:prstGeom prst="rect">
                <a:avLst/>
              </a:prstGeom>
              <a:blipFill>
                <a:blip r:embed="rId4"/>
                <a:stretch>
                  <a:fillRect l="-1156" t="-4196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Properties of Variance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 Random Variables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Properties of Independent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36173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C893-F82F-A042-8AE0-0A5B4746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 about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68B3F7-F5F2-FB4B-99E9-118098C9E2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68B3F7-F5F2-FB4B-99E9-118098C9E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blipFill>
                <a:blip r:embed="rId2"/>
                <a:stretch>
                  <a:fillRect l="-249" b="-3759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F9408-43D6-DC49-96BD-04CD89E7E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68719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F9408-43D6-DC49-96BD-04CD89E7E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8719"/>
                <a:ext cx="9783337" cy="800219"/>
              </a:xfrm>
              <a:prstGeom prst="rect">
                <a:avLst/>
              </a:prstGeom>
              <a:blipFill>
                <a:blip r:embed="rId3"/>
                <a:stretch>
                  <a:fillRect l="-249"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A82167-33E5-4BF2-B4BE-F65853B52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468893"/>
                <a:ext cx="9783337" cy="218739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Corollary.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mutually independent</a:t>
                </a:r>
                <a:r>
                  <a:rPr lang="en-US" sz="2800" dirty="0"/>
                  <a:t>, </a:t>
                </a:r>
                <a:br>
                  <a:rPr lang="en-US" sz="2800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A82167-33E5-4BF2-B4BE-F65853B5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68893"/>
                <a:ext cx="9783337" cy="2187394"/>
              </a:xfrm>
              <a:prstGeom prst="rect">
                <a:avLst/>
              </a:prstGeom>
              <a:blipFill>
                <a:blip r:embed="rId4"/>
                <a:stretch>
                  <a:fillRect l="-249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47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B7C8E-862D-4D80-9078-33F246DE6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(Not Covered)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B7C8E-862D-4D80-9078-33F246DE6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2F80751-5266-4274-96C4-377E509320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2F80751-5266-4274-96C4-377E50932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blipFill>
                <a:blip r:embed="rId3"/>
                <a:stretch>
                  <a:fillRect l="-249" b="-3759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E53A28-F503-4F69-9B11-FD2C1E1FDB36}"/>
              </a:ext>
            </a:extLst>
          </p:cNvPr>
          <p:cNvSpPr/>
          <p:nvPr/>
        </p:nvSpPr>
        <p:spPr>
          <a:xfrm>
            <a:off x="735724" y="2121021"/>
            <a:ext cx="88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Proof</a:t>
            </a:r>
            <a:endParaRPr lang="en-US" dirty="0"/>
          </a:p>
        </p:txBody>
      </p:sp>
      <p:grpSp>
        <p:nvGrpSpPr>
          <p:cNvPr id="32" name="Group 31" descr="See proof in book."/>
          <p:cNvGrpSpPr/>
          <p:nvPr/>
        </p:nvGrpSpPr>
        <p:grpSpPr>
          <a:xfrm>
            <a:off x="1964661" y="2176363"/>
            <a:ext cx="8343165" cy="4442357"/>
            <a:chOff x="1964661" y="2176363"/>
            <a:chExt cx="8343165" cy="4442357"/>
          </a:xfrm>
        </p:grpSpPr>
        <p:sp>
          <p:nvSpPr>
            <p:cNvPr id="21" name="Rectangle 20"/>
            <p:cNvSpPr/>
            <p:nvPr/>
          </p:nvSpPr>
          <p:spPr>
            <a:xfrm>
              <a:off x="1964661" y="2176363"/>
              <a:ext cx="8343165" cy="4442357"/>
            </a:xfrm>
            <a:prstGeom prst="rect">
              <a:avLst/>
            </a:prstGeom>
            <a:solidFill>
              <a:srgbClr val="FFFFF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59752" y="2219045"/>
              <a:ext cx="7632428" cy="4168108"/>
              <a:chOff x="2527572" y="2120872"/>
              <a:chExt cx="7632428" cy="416810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27572" y="2120872"/>
                <a:ext cx="7552985" cy="4168108"/>
                <a:chOff x="10393846" y="2101741"/>
                <a:chExt cx="7933582" cy="42989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10393846" y="2101741"/>
                      <a:ext cx="6857913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sz="2200" b="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a:t>Let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=1, 2,…</m:t>
                          </m:r>
                        </m:oMath>
                      </a14:m>
                      <a:r>
                        <a:rPr lang="en-US" sz="2200" b="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a:t>be the possible values of </a:t>
                      </a:r>
                      <a14:m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.</m:t>
                          </m:r>
                        </m:oMath>
                      </a14:m>
                      <a:endParaRPr lang="en-US" sz="2200" b="0" dirty="0">
                        <a:latin typeface="Candara" panose="020E0502030303020204" pitchFamily="34" charset="0"/>
                        <a:ea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3846" y="2101741"/>
                      <a:ext cx="6857913" cy="43088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214" t="-10145" b="-318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10393846" y="2531345"/>
                      <a:ext cx="5594159" cy="9521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𝑃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𝑋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charset="0"/>
                                      </a:rPr>
                                      <m:t>∧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charset="0"/>
                                      </a:rPr>
                                      <m:t>𝑌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Helvetica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Helvetica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Helvetica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oMath>
                        </m:oMathPara>
                      </a14:m>
                      <a:endParaRPr lang="en-US" sz="2200" b="0" dirty="0">
                        <a:latin typeface="Candara" panose="020E0502030303020204" pitchFamily="34" charset="0"/>
                        <a:ea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3846" y="2531345"/>
                      <a:ext cx="5594159" cy="9521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9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1410057" y="3462215"/>
                      <a:ext cx="4888261" cy="9521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𝑃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𝑌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oMath>
                        </m:oMathPara>
                      </a14:m>
                      <a:endParaRPr lang="en-US" sz="2200" b="0" dirty="0" err="1">
                        <a:latin typeface="Candara" panose="020E0502030303020204" pitchFamily="34" charset="0"/>
                        <a:ea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10057" y="3462215"/>
                      <a:ext cx="4888261" cy="9521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1410057" y="4387707"/>
                      <a:ext cx="5239831" cy="9673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𝑋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⋅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  <a:cs typeface="Helvetica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cs typeface="Helvetica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</m:nary>
                          </m:oMath>
                        </m:oMathPara>
                      </a14:m>
                      <a:endParaRPr lang="en-US" sz="2200" b="0" dirty="0" err="1">
                        <a:latin typeface="Candara" panose="020E0502030303020204" pitchFamily="34" charset="0"/>
                        <a:ea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10057" y="4387707"/>
                      <a:ext cx="5239831" cy="96738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1410057" y="5359957"/>
                      <a:ext cx="1861214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⋅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𝔼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2200" b="0" dirty="0" err="1">
                        <a:latin typeface="Candara" panose="020E0502030303020204" pitchFamily="34" charset="0"/>
                        <a:ea typeface="Helvetica" charset="0"/>
                        <a:cs typeface="Helvetica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10057" y="5359957"/>
                      <a:ext cx="1861214" cy="43088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3103" b="-202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10393846" y="5939001"/>
                  <a:ext cx="79335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008F2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Note: </a:t>
                  </a:r>
                  <a:r>
                    <a:rPr lang="en-US" sz="2400" b="0" i="1" dirty="0">
                      <a:solidFill>
                        <a:srgbClr val="008F2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NOT</a:t>
                  </a:r>
                  <a:r>
                    <a:rPr lang="en-US" sz="2400" b="0" dirty="0">
                      <a:solidFill>
                        <a:srgbClr val="008F21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true in general; see earlier example </a:t>
                  </a:r>
                  <a:r>
                    <a:rPr lang="en-US" sz="2400" b="0" dirty="0">
                      <a:solidFill>
                        <a:srgbClr val="008F2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charset="0"/>
                    </a:rPr>
                    <a:t>𝔼[X</a:t>
                  </a:r>
                  <a:r>
                    <a:rPr lang="en-US" sz="2400" b="0" baseline="30000" dirty="0">
                      <a:solidFill>
                        <a:srgbClr val="008F2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charset="0"/>
                    </a:rPr>
                    <a:t>2</a:t>
                  </a:r>
                  <a:r>
                    <a:rPr lang="en-US" sz="2400" b="0" dirty="0">
                      <a:solidFill>
                        <a:srgbClr val="008F2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charset="0"/>
                    </a:rPr>
                    <a:t>]≠𝔼[X]</a:t>
                  </a:r>
                  <a:r>
                    <a:rPr lang="en-US" sz="2400" baseline="30000" dirty="0">
                      <a:solidFill>
                        <a:srgbClr val="008F2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Helvetica" charset="0"/>
                    </a:rPr>
                    <a:t>2</a:t>
                  </a:r>
                  <a:endParaRPr lang="en-US" sz="2400" b="0" baseline="30000" dirty="0">
                    <a:solidFill>
                      <a:srgbClr val="008F2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8013497" y="3154647"/>
                <a:ext cx="2146503" cy="484623"/>
                <a:chOff x="8013497" y="3154647"/>
                <a:chExt cx="2146503" cy="484623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8434848" y="3154647"/>
                  <a:ext cx="17251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b="1" dirty="0">
                      <a:solidFill>
                        <a:srgbClr val="C00000"/>
                      </a:solidFill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independence</a:t>
                  </a: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8013497" y="3154647"/>
                  <a:ext cx="379778" cy="484623"/>
                </a:xfrm>
                <a:custGeom>
                  <a:avLst/>
                  <a:gdLst>
                    <a:gd name="connsiteX0" fmla="*/ 0 w 307627"/>
                    <a:gd name="connsiteY0" fmla="*/ 0 h 641131"/>
                    <a:gd name="connsiteX1" fmla="*/ 304800 w 307627"/>
                    <a:gd name="connsiteY1" fmla="*/ 325821 h 641131"/>
                    <a:gd name="connsiteX2" fmla="*/ 126124 w 307627"/>
                    <a:gd name="connsiteY2" fmla="*/ 641131 h 641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7627" h="641131">
                      <a:moveTo>
                        <a:pt x="0" y="0"/>
                      </a:moveTo>
                      <a:cubicBezTo>
                        <a:pt x="141889" y="109483"/>
                        <a:pt x="283779" y="218966"/>
                        <a:pt x="304800" y="325821"/>
                      </a:cubicBezTo>
                      <a:cubicBezTo>
                        <a:pt x="325821" y="432676"/>
                        <a:pt x="225972" y="536903"/>
                        <a:pt x="126124" y="641131"/>
                      </a:cubicBezTo>
                    </a:path>
                  </a:pathLst>
                </a:custGeom>
                <a:noFill/>
                <a:ln w="28575">
                  <a:solidFill>
                    <a:srgbClr val="C00000"/>
                  </a:solidFill>
                  <a:headEnd type="stealth" w="lg" len="lg"/>
                  <a:tailEnd type="stealth" w="lg" len="lg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9827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B7C8E-862D-4D80-9078-33F246DE6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(Not Covered) Proof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B7C8E-862D-4D80-9078-33F246DE6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F48F02-CCC4-409E-BBD4-704124FA19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F48F02-CCC4-409E-BBD4-704124FA1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9783337" cy="800219"/>
              </a:xfrm>
              <a:prstGeom prst="rect">
                <a:avLst/>
              </a:prstGeom>
              <a:blipFill>
                <a:blip r:embed="rId4"/>
                <a:stretch>
                  <a:fillRect l="-259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E53A28-F503-4F69-9B11-FD2C1E1FDB36}"/>
              </a:ext>
            </a:extLst>
          </p:cNvPr>
          <p:cNvSpPr/>
          <p:nvPr/>
        </p:nvSpPr>
        <p:spPr>
          <a:xfrm>
            <a:off x="609600" y="2245958"/>
            <a:ext cx="88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47282" y="2335144"/>
                <a:ext cx="8245655" cy="4308872"/>
              </a:xfrm>
              <a:prstGeom prst="rect">
                <a:avLst/>
              </a:prstGeom>
              <a:solidFill>
                <a:srgbClr val="FFFFFA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𝑉𝑎𝑟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</a:t>
                </a:r>
              </a:p>
              <a:p>
                <a:pPr algn="l"/>
                <a:endParaRPr lang="en-US" sz="1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Cambria Math" panose="02040503050406030204" pitchFamily="18" charset="0"/>
                    <a:cs typeface="Helvetica" charset="0"/>
                  </a:rPr>
                  <a:t> </a:t>
                </a:r>
              </a:p>
              <a:p>
                <a:pPr algn="l"/>
                <a:endParaRPr lang="en-US" sz="1400" b="0" dirty="0">
                  <a:latin typeface="Candara" panose="020E0502030303020204" pitchFamily="34" charset="0"/>
                  <a:ea typeface="Cambria Math" panose="02040503050406030204" pitchFamily="18" charset="0"/>
                  <a:cs typeface="Helvetica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Cambria Math" panose="02040503050406030204" pitchFamily="18" charset="0"/>
                    <a:cs typeface="Helvetica" charset="0"/>
                  </a:rPr>
                  <a:t> </a:t>
                </a:r>
              </a:p>
              <a:p>
                <a:pPr algn="l"/>
                <a:endParaRPr lang="en-US" sz="1400" b="0" dirty="0">
                  <a:latin typeface="Candara" panose="020E0502030303020204" pitchFamily="34" charset="0"/>
                  <a:ea typeface="Cambria Math" panose="02040503050406030204" pitchFamily="18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𝑋𝑌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+2 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Cambria Math" panose="02040503050406030204" pitchFamily="18" charset="0"/>
                    <a:cs typeface="Helvetica" charset="0"/>
                  </a:rPr>
                  <a:t> </a:t>
                </a:r>
              </a:p>
              <a:p>
                <a:r>
                  <a:rPr lang="en-US" sz="1200" b="0" dirty="0">
                    <a:latin typeface="Candara" panose="020E0502030303020204" pitchFamily="34" charset="0"/>
                    <a:ea typeface="Cambria Math" panose="02040503050406030204" pitchFamily="18" charset="0"/>
                    <a:cs typeface="Helvetica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𝑋𝑌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  <a:p>
                <a:endParaRPr lang="en-US" sz="1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𝑉𝑎𝑟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𝑉𝑎𝑟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𝑋𝑌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</a:t>
                </a:r>
              </a:p>
              <a:p>
                <a:endParaRPr lang="en-US" sz="1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𝑉𝑎𝑟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)+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𝑉𝑎𝑟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82" y="2335144"/>
                <a:ext cx="8245655" cy="4308872"/>
              </a:xfrm>
              <a:prstGeom prst="rect">
                <a:avLst/>
              </a:prstGeom>
              <a:blipFill>
                <a:blip r:embed="rId5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5283" y="5644055"/>
            <a:ext cx="1450427" cy="305414"/>
          </a:xfrm>
          <a:custGeom>
            <a:avLst/>
            <a:gdLst>
              <a:gd name="connsiteX0" fmla="*/ 0 w 1450427"/>
              <a:gd name="connsiteY0" fmla="*/ 0 h 305414"/>
              <a:gd name="connsiteX1" fmla="*/ 515007 w 1450427"/>
              <a:gd name="connsiteY1" fmla="*/ 304800 h 305414"/>
              <a:gd name="connsiteX2" fmla="*/ 1450427 w 1450427"/>
              <a:gd name="connsiteY2" fmla="*/ 63062 h 3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427" h="305414">
                <a:moveTo>
                  <a:pt x="0" y="0"/>
                </a:moveTo>
                <a:cubicBezTo>
                  <a:pt x="136634" y="147145"/>
                  <a:pt x="273269" y="294290"/>
                  <a:pt x="515007" y="304800"/>
                </a:cubicBezTo>
                <a:cubicBezTo>
                  <a:pt x="756745" y="315310"/>
                  <a:pt x="1103586" y="189186"/>
                  <a:pt x="1450427" y="6306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1131" y="3044387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linearity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4031" y="5982999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equal by independence</a:t>
            </a:r>
          </a:p>
        </p:txBody>
      </p:sp>
      <p:sp>
        <p:nvSpPr>
          <p:cNvPr id="12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4676" y="3155659"/>
            <a:ext cx="1986455" cy="291734"/>
          </a:xfrm>
          <a:custGeom>
            <a:avLst/>
            <a:gdLst>
              <a:gd name="connsiteX0" fmla="*/ 1986455 w 1986455"/>
              <a:gd name="connsiteY0" fmla="*/ 18465 h 291734"/>
              <a:gd name="connsiteX1" fmla="*/ 893379 w 1986455"/>
              <a:gd name="connsiteY1" fmla="*/ 28975 h 291734"/>
              <a:gd name="connsiteX2" fmla="*/ 0 w 1986455"/>
              <a:gd name="connsiteY2" fmla="*/ 291734 h 2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455" h="291734">
                <a:moveTo>
                  <a:pt x="1986455" y="18465"/>
                </a:moveTo>
                <a:cubicBezTo>
                  <a:pt x="1605455" y="947"/>
                  <a:pt x="1224455" y="-16570"/>
                  <a:pt x="893379" y="28975"/>
                </a:cubicBezTo>
                <a:cubicBezTo>
                  <a:pt x="562303" y="74520"/>
                  <a:pt x="281151" y="183127"/>
                  <a:pt x="0" y="291734"/>
                </a:cubicBezTo>
              </a:path>
            </a:pathLst>
          </a:custGeom>
          <a:noFill/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4566" y="3426372"/>
            <a:ext cx="2606565" cy="662152"/>
          </a:xfrm>
          <a:custGeom>
            <a:avLst/>
            <a:gdLst>
              <a:gd name="connsiteX0" fmla="*/ 0 w 2848303"/>
              <a:gd name="connsiteY0" fmla="*/ 662152 h 662152"/>
              <a:gd name="connsiteX1" fmla="*/ 2081048 w 2848303"/>
              <a:gd name="connsiteY1" fmla="*/ 493987 h 662152"/>
              <a:gd name="connsiteX2" fmla="*/ 2848303 w 2848303"/>
              <a:gd name="connsiteY2" fmla="*/ 0 h 6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8303" h="662152">
                <a:moveTo>
                  <a:pt x="0" y="662152"/>
                </a:moveTo>
                <a:cubicBezTo>
                  <a:pt x="803165" y="633249"/>
                  <a:pt x="1606331" y="604346"/>
                  <a:pt x="2081048" y="493987"/>
                </a:cubicBezTo>
                <a:cubicBezTo>
                  <a:pt x="2555765" y="383628"/>
                  <a:pt x="2702034" y="191814"/>
                  <a:pt x="2848303" y="0"/>
                </a:cubicBezTo>
              </a:path>
            </a:pathLst>
          </a:custGeom>
          <a:noFill/>
          <a:ln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6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F12F-1A31-4639-AD55-01FA9CD0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Random Variables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C7822E1-506F-8D4D-A0A6-21CEDBA466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</a:p>
              <a:p>
                <a:pPr marL="0" indent="0" algn="ctr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C7822E1-506F-8D4D-A0A6-21CEDBA4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blipFill>
                <a:blip r:embed="rId4"/>
                <a:stretch>
                  <a:fillRect l="-222" r="-94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5">
            <a:extLst>
              <a:ext uri="{FF2B5EF4-FFF2-40B4-BE49-F238E27FC236}">
                <a16:creationId xmlns:a16="http://schemas.microsoft.com/office/drawing/2014/main" id="{D5819E8D-BD7E-C54A-B6A1-F0B228EA8A33}"/>
              </a:ext>
            </a:extLst>
          </p:cNvPr>
          <p:cNvSpPr txBox="1"/>
          <p:nvPr/>
        </p:nvSpPr>
        <p:spPr>
          <a:xfrm>
            <a:off x="609600" y="606647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Note: No need to check for all subsets, but need to check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for all values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/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Intuition: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doesn’t help you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vice versa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blipFill>
                <a:blip r:embed="rId5"/>
                <a:stretch>
                  <a:fillRect l="-8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2852" y="891283"/>
            <a:ext cx="7703730" cy="1722708"/>
            <a:chOff x="4432852" y="891283"/>
            <a:chExt cx="7703730" cy="1722708"/>
          </a:xfrm>
        </p:grpSpPr>
        <p:sp>
          <p:nvSpPr>
            <p:cNvPr id="11" name="Freeform 10"/>
            <p:cNvSpPr/>
            <p:nvPr/>
          </p:nvSpPr>
          <p:spPr>
            <a:xfrm>
              <a:off x="4432852" y="1043609"/>
              <a:ext cx="6842574" cy="1570382"/>
            </a:xfrm>
            <a:custGeom>
              <a:avLst/>
              <a:gdLst>
                <a:gd name="connsiteX0" fmla="*/ 0 w 6842574"/>
                <a:gd name="connsiteY0" fmla="*/ 1570382 h 1570382"/>
                <a:gd name="connsiteX1" fmla="*/ 546652 w 6842574"/>
                <a:gd name="connsiteY1" fmla="*/ 1381539 h 1570382"/>
                <a:gd name="connsiteX2" fmla="*/ 2335696 w 6842574"/>
                <a:gd name="connsiteY2" fmla="*/ 1172817 h 1570382"/>
                <a:gd name="connsiteX3" fmla="*/ 5168348 w 6842574"/>
                <a:gd name="connsiteY3" fmla="*/ 1282148 h 1570382"/>
                <a:gd name="connsiteX4" fmla="*/ 6748670 w 6842574"/>
                <a:gd name="connsiteY4" fmla="*/ 1232452 h 1570382"/>
                <a:gd name="connsiteX5" fmla="*/ 6659218 w 6842574"/>
                <a:gd name="connsiteY5" fmla="*/ 0 h 157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2574" h="1570382">
                  <a:moveTo>
                    <a:pt x="0" y="1570382"/>
                  </a:moveTo>
                  <a:cubicBezTo>
                    <a:pt x="78684" y="1509091"/>
                    <a:pt x="157369" y="1447800"/>
                    <a:pt x="546652" y="1381539"/>
                  </a:cubicBezTo>
                  <a:cubicBezTo>
                    <a:pt x="935935" y="1315278"/>
                    <a:pt x="1565413" y="1189382"/>
                    <a:pt x="2335696" y="1172817"/>
                  </a:cubicBezTo>
                  <a:cubicBezTo>
                    <a:pt x="3105979" y="1156252"/>
                    <a:pt x="4432852" y="1272209"/>
                    <a:pt x="5168348" y="1282148"/>
                  </a:cubicBezTo>
                  <a:cubicBezTo>
                    <a:pt x="5903844" y="1292087"/>
                    <a:pt x="6500192" y="1446143"/>
                    <a:pt x="6748670" y="1232452"/>
                  </a:cubicBezTo>
                  <a:cubicBezTo>
                    <a:pt x="6997148" y="1018761"/>
                    <a:pt x="6675783" y="205409"/>
                    <a:pt x="665921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5241" y="891283"/>
              <a:ext cx="3961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Comma is shorthand for 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6F7A-D476-244A-8CC8-9D5C3F81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 Tosses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992" y="954157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independent </a:t>
                </a:r>
                <a:r>
                  <a:rPr lang="en-US" sz="2800" dirty="0"/>
                  <a:t>coins, each one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outcome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outcome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tails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buFont typeface="System Font Regular"/>
                  <a:buChar char="-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number of heads</a:t>
                </a:r>
              </a:p>
              <a:p>
                <a:pPr>
                  <a:buFont typeface="System Font Regular"/>
                  <a:buChar char="-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By LOE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3D4D-9763-F24C-B50B-C2E5D599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992" y="954157"/>
                <a:ext cx="10972800" cy="4949685"/>
              </a:xfrm>
              <a:blipFill>
                <a:blip r:embed="rId3"/>
                <a:stretch>
                  <a:fillRect l="-5318" t="-3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5FF60-3FC0-7F47-AC00-2961EA3FCFCE}"/>
                  </a:ext>
                </a:extLst>
              </p:cNvPr>
              <p:cNvSpPr txBox="1"/>
              <p:nvPr/>
            </p:nvSpPr>
            <p:spPr>
              <a:xfrm>
                <a:off x="8481016" y="2344032"/>
                <a:ext cx="2871107" cy="152894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5FF60-3FC0-7F47-AC00-2961EA3F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016" y="2344032"/>
                <a:ext cx="2871107" cy="1528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7BE18E-A8B4-FF45-9DA6-B79CEE66B1B0}"/>
                  </a:ext>
                </a:extLst>
              </p:cNvPr>
              <p:cNvSpPr txBox="1"/>
              <p:nvPr/>
            </p:nvSpPr>
            <p:spPr>
              <a:xfrm>
                <a:off x="658808" y="4423618"/>
                <a:ext cx="2036892" cy="738664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7BE18E-A8B4-FF45-9DA6-B79CEE66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8" y="4423618"/>
                <a:ext cx="20368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39F82C-9AB2-A647-A45F-106CE8903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9932" y="1928471"/>
            <a:ext cx="2381084" cy="1180034"/>
          </a:xfrm>
          <a:prstGeom prst="line">
            <a:avLst/>
          </a:prstGeom>
          <a:ln w="6350">
            <a:solidFill>
              <a:srgbClr val="036A1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/>
              <p:nvPr/>
            </p:nvSpPr>
            <p:spPr>
              <a:xfrm>
                <a:off x="8148480" y="1493351"/>
                <a:ext cx="3203643" cy="801630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Fact.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80" y="1493351"/>
                <a:ext cx="3203643" cy="801630"/>
              </a:xfrm>
              <a:prstGeom prst="rect">
                <a:avLst/>
              </a:prstGeom>
              <a:blipFill>
                <a:blip r:embed="rId6"/>
                <a:stretch>
                  <a:fillRect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B1218-B7F4-3BF3-0F9D-DC3C16326B97}"/>
                  </a:ext>
                </a:extLst>
              </p:cNvPr>
              <p:cNvSpPr txBox="1"/>
              <p:nvPr/>
            </p:nvSpPr>
            <p:spPr>
              <a:xfrm>
                <a:off x="644953" y="5395415"/>
                <a:ext cx="2036892" cy="738664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B1218-B7F4-3BF3-0F9D-DC3C1632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3" y="5395415"/>
                <a:ext cx="2036892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145B94-AEE2-D4EB-C1F7-1C5B5AB9D096}"/>
                  </a:ext>
                </a:extLst>
              </p:cNvPr>
              <p:cNvSpPr txBox="1"/>
              <p:nvPr/>
            </p:nvSpPr>
            <p:spPr>
              <a:xfrm>
                <a:off x="642974" y="6119336"/>
                <a:ext cx="2036892" cy="738664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145B94-AEE2-D4EB-C1F7-1C5B5AB9D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74" y="6119336"/>
                <a:ext cx="2036892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F3EC4-B231-1A5A-717A-692515A8A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96E7-497F-5CC0-6FA8-7A6EF8B8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 Tosses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A2A88-98D4-2EF5-A213-DC156CDEA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992" y="954157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flip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independent </a:t>
                </a:r>
                <a:r>
                  <a:rPr lang="en-US" sz="2800" dirty="0"/>
                  <a:t>coins, each one heads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outcome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800" baseline="30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outcome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tails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buFont typeface="System Font Regular"/>
                  <a:buChar char="-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number of heads</a:t>
                </a:r>
              </a:p>
              <a:p>
                <a:pPr>
                  <a:buFont typeface="System Font Regular"/>
                  <a:buChar char="-"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By LOE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A2A88-98D4-2EF5-A213-DC156CDEA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992" y="954157"/>
                <a:ext cx="10972800" cy="4949685"/>
              </a:xfrm>
              <a:blipFill>
                <a:blip r:embed="rId3"/>
                <a:stretch>
                  <a:fillRect l="-5318" t="-3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6A827D-60EA-F1EB-E8C4-007C0872E6AC}"/>
                  </a:ext>
                </a:extLst>
              </p:cNvPr>
              <p:cNvSpPr txBox="1"/>
              <p:nvPr/>
            </p:nvSpPr>
            <p:spPr>
              <a:xfrm>
                <a:off x="8481016" y="2344032"/>
                <a:ext cx="2871107" cy="152894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6A827D-60EA-F1EB-E8C4-007C0872E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016" y="2344032"/>
                <a:ext cx="2871107" cy="1528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9430BF-46F5-CAF1-5ABD-3D1FF9376DC4}"/>
                  </a:ext>
                </a:extLst>
              </p:cNvPr>
              <p:cNvSpPr txBox="1"/>
              <p:nvPr/>
            </p:nvSpPr>
            <p:spPr>
              <a:xfrm>
                <a:off x="7712749" y="3948605"/>
                <a:ext cx="4270593" cy="805926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𝑍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9430BF-46F5-CAF1-5ABD-3D1FF9376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49" y="3948605"/>
                <a:ext cx="4270593" cy="805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D83E8-E802-6954-1AB7-3B5DE7807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099932" y="1928471"/>
            <a:ext cx="2381084" cy="1180034"/>
          </a:xfrm>
          <a:prstGeom prst="line">
            <a:avLst/>
          </a:prstGeom>
          <a:ln w="6350">
            <a:solidFill>
              <a:srgbClr val="036A1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CEC12-AB1E-3371-B118-2ECC813F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79159" y="2926155"/>
            <a:ext cx="2533590" cy="1425413"/>
          </a:xfrm>
          <a:prstGeom prst="line">
            <a:avLst/>
          </a:prstGeom>
          <a:ln w="6350">
            <a:solidFill>
              <a:srgbClr val="036A1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5CDF2B-EB41-3B38-3294-727509D26D5D}"/>
                  </a:ext>
                </a:extLst>
              </p:cNvPr>
              <p:cNvSpPr txBox="1"/>
              <p:nvPr/>
            </p:nvSpPr>
            <p:spPr>
              <a:xfrm>
                <a:off x="8148480" y="1493351"/>
                <a:ext cx="3203643" cy="801630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Fact.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969D-BD5C-CD44-8DBB-3C86840B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80" y="1493351"/>
                <a:ext cx="3203643" cy="801630"/>
              </a:xfrm>
              <a:prstGeom prst="rect">
                <a:avLst/>
              </a:prstGeom>
              <a:blipFill>
                <a:blip r:embed="rId6"/>
                <a:stretch>
                  <a:fillRect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DD5C3A-EF7E-ADD3-11DC-588920BFA683}"/>
                  </a:ext>
                </a:extLst>
              </p:cNvPr>
              <p:cNvSpPr txBox="1"/>
              <p:nvPr/>
            </p:nvSpPr>
            <p:spPr>
              <a:xfrm>
                <a:off x="609600" y="4861905"/>
                <a:ext cx="108132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are </a:t>
                </a:r>
                <a:r>
                  <a:rPr lang="en-US" sz="2800" b="0" u="sng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mutually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independent!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DD5C3A-EF7E-ADD3-11DC-588920BFA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61905"/>
                <a:ext cx="10813236" cy="523220"/>
              </a:xfrm>
              <a:prstGeom prst="rect">
                <a:avLst/>
              </a:prstGeom>
              <a:blipFill>
                <a:blip r:embed="rId7"/>
                <a:stretch>
                  <a:fillRect l="-1291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60CCFA-2443-8A1E-9A52-1E429A18AC25}"/>
                  </a:ext>
                </a:extLst>
              </p:cNvPr>
              <p:cNvSpPr/>
              <p:nvPr/>
            </p:nvSpPr>
            <p:spPr>
              <a:xfrm>
                <a:off x="1744039" y="5340496"/>
                <a:ext cx="5730864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62B474-126E-0C4B-BB56-0F2594113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39" y="5340496"/>
                <a:ext cx="5730864" cy="1268552"/>
              </a:xfrm>
              <a:prstGeom prst="rect">
                <a:avLst/>
              </a:prstGeom>
              <a:blipFill>
                <a:blip r:embed="rId8"/>
                <a:stretch>
                  <a:fillRect t="-10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Up Arrow 13">
            <a:extLst>
              <a:ext uri="{FF2B5EF4-FFF2-40B4-BE49-F238E27FC236}">
                <a16:creationId xmlns:a16="http://schemas.microsoft.com/office/drawing/2014/main" id="{52E5D8FD-49F1-250C-06BB-44989B441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1954" y="5508947"/>
            <a:ext cx="583660" cy="93165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D7CF41-BCD9-3394-C2F9-F79F3DB133A0}"/>
                  </a:ext>
                </a:extLst>
              </p:cNvPr>
              <p:cNvSpPr txBox="1"/>
              <p:nvPr/>
            </p:nvSpPr>
            <p:spPr>
              <a:xfrm>
                <a:off x="8334199" y="5722060"/>
                <a:ext cx="3649143" cy="461665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D7CF41-BCD9-3394-C2F9-F79F3DB13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99" y="5722060"/>
                <a:ext cx="3649143" cy="461665"/>
              </a:xfrm>
              <a:prstGeom prst="rect">
                <a:avLst/>
              </a:prstGeom>
              <a:blipFill>
                <a:blip r:embed="rId9"/>
                <a:stretch>
                  <a:fillRect l="-2414" t="-7895" b="-26316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(if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7489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80A6-42B5-4EBC-AC25-6B201082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“Named”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66110-19E6-4F77-8262-D5BD1D1A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Variables that show up all over the place. </a:t>
            </a:r>
          </a:p>
          <a:p>
            <a:pPr lvl="1"/>
            <a:r>
              <a:rPr lang="en-US" dirty="0"/>
              <a:t>Easily solve a problem by recognizing it’s a special case of one of these random variables.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RV introduced today will show:</a:t>
            </a:r>
          </a:p>
          <a:p>
            <a:pPr lvl="1"/>
            <a:r>
              <a:rPr lang="en-US" dirty="0"/>
              <a:t>A general situation it models</a:t>
            </a:r>
          </a:p>
          <a:p>
            <a:pPr lvl="1"/>
            <a:r>
              <a:rPr lang="en-US" dirty="0"/>
              <a:t>Its name and parameters</a:t>
            </a:r>
          </a:p>
          <a:p>
            <a:pPr lvl="1"/>
            <a:r>
              <a:rPr lang="en-US" dirty="0"/>
              <a:t>Its PMF, Expectation, and Variance</a:t>
            </a:r>
          </a:p>
          <a:p>
            <a:pPr lvl="1"/>
            <a:r>
              <a:rPr lang="en-US" dirty="0"/>
              <a:t>Example scenarios you can use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5B92-7855-4435-AD5B-4328168E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Zoo! (Preview) </a:t>
            </a:r>
            <a:r>
              <a:rPr lang="en-US" b="0" dirty="0"/>
              <a:t>🦍🐘🦁🐅🦓🐪🦒</a:t>
            </a:r>
            <a:endParaRPr lang="en-US" dirty="0"/>
          </a:p>
        </p:txBody>
      </p:sp>
      <p:grpSp>
        <p:nvGrpSpPr>
          <p:cNvPr id="12" name="Group 11" descr="Uniform distribution">
            <a:extLst>
              <a:ext uri="{FF2B5EF4-FFF2-40B4-BE49-F238E27FC236}">
                <a16:creationId xmlns:a16="http://schemas.microsoft.com/office/drawing/2014/main" id="{3F507DDF-303B-480F-981A-CC9B4072B6A9}"/>
              </a:ext>
            </a:extLst>
          </p:cNvPr>
          <p:cNvGrpSpPr/>
          <p:nvPr/>
        </p:nvGrpSpPr>
        <p:grpSpPr>
          <a:xfrm>
            <a:off x="169425" y="1186240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433AC557-C8B4-4E6E-9711-2BA5234B061C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433AC557-C8B4-4E6E-9711-2BA5234B0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229DB368-B018-4B9C-AF80-C8A3D4628E30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C5338F-EA71-4301-8F0B-143A70101C68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3187988" cy="1667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+1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+2)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C5338F-EA71-4301-8F0B-143A70101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3187988" cy="1667251"/>
                </a:xfrm>
                <a:prstGeom prst="rect">
                  <a:avLst/>
                </a:prstGeom>
                <a:blipFill>
                  <a:blip r:embed="rId4"/>
                  <a:stretch>
                    <a:fillRect b="-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 descr="Bernoulli">
            <a:extLst>
              <a:ext uri="{FF2B5EF4-FFF2-40B4-BE49-F238E27FC236}">
                <a16:creationId xmlns:a16="http://schemas.microsoft.com/office/drawing/2014/main" id="{A08582F3-B804-4179-83FF-6286BB168B19}"/>
              </a:ext>
            </a:extLst>
          </p:cNvPr>
          <p:cNvGrpSpPr/>
          <p:nvPr/>
        </p:nvGrpSpPr>
        <p:grpSpPr>
          <a:xfrm>
            <a:off x="4200883" y="1197186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EF63F10-6F4F-4E9E-952E-F734661E1E91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EF63F10-6F4F-4E9E-952E-F734661E1E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FDB1836-D40D-4881-89DE-3201D4339506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2F3863-F51F-4C55-902D-3B0D8282B555}"/>
                    </a:ext>
                  </a:extLst>
                </p:cNvPr>
                <p:cNvSpPr txBox="1"/>
                <p:nvPr/>
              </p:nvSpPr>
              <p:spPr>
                <a:xfrm>
                  <a:off x="436086" y="3223952"/>
                  <a:ext cx="3786779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 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2F3863-F51F-4C55-902D-3B0D8282B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86" y="3223952"/>
                  <a:ext cx="3786779" cy="17543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 descr="Binomial">
            <a:extLst>
              <a:ext uri="{FF2B5EF4-FFF2-40B4-BE49-F238E27FC236}">
                <a16:creationId xmlns:a16="http://schemas.microsoft.com/office/drawing/2014/main" id="{7F8C196F-4CE9-4165-90C0-4D9835FF6585}"/>
              </a:ext>
            </a:extLst>
          </p:cNvPr>
          <p:cNvGrpSpPr/>
          <p:nvPr/>
        </p:nvGrpSpPr>
        <p:grpSpPr>
          <a:xfrm>
            <a:off x="8213115" y="1196037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B5C928-FFFD-43E6-9B70-BB55D91EF645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B5C928-FFFD-43E6-9B70-BB55D91EF6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8AB03728-935F-47BC-9F6E-8EE808B762CD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D781D0E-70D7-4ABD-AC91-BF8D6DFE846C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3196516" cy="1658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D781D0E-70D7-4ABD-AC91-BF8D6DFE8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3196516" cy="16580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 descr="Geometric">
            <a:extLst>
              <a:ext uri="{FF2B5EF4-FFF2-40B4-BE49-F238E27FC236}">
                <a16:creationId xmlns:a16="http://schemas.microsoft.com/office/drawing/2014/main" id="{D9BB5762-5C8F-4D31-847A-484E542C6AD1}"/>
              </a:ext>
            </a:extLst>
          </p:cNvPr>
          <p:cNvGrpSpPr/>
          <p:nvPr/>
        </p:nvGrpSpPr>
        <p:grpSpPr>
          <a:xfrm>
            <a:off x="178791" y="3788375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D013F34-B689-4EEF-86EC-F9A517E1A98A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D013F34-B689-4EEF-86EC-F9A517E1A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2B7B477C-2F8A-41B1-92C1-5FAF3B7ED475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C0CF2E-3111-410F-8F94-6DC79C8F0903}"/>
                    </a:ext>
                  </a:extLst>
                </p:cNvPr>
                <p:cNvSpPr txBox="1"/>
                <p:nvPr/>
              </p:nvSpPr>
              <p:spPr>
                <a:xfrm>
                  <a:off x="995069" y="3347993"/>
                  <a:ext cx="2659446" cy="1525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0" dirty="0">
                    <a:latin typeface="Candara" panose="020E0502030303020204" pitchFamily="34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C0CF2E-3111-410F-8F94-6DC79C8F0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69" y="3347993"/>
                  <a:ext cx="2659446" cy="1525289"/>
                </a:xfrm>
                <a:prstGeom prst="rect">
                  <a:avLst/>
                </a:prstGeom>
                <a:blipFill>
                  <a:blip r:embed="rId13"/>
                  <a:stretch>
                    <a:fillRect b="-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 descr="Negative Binomial">
            <a:extLst>
              <a:ext uri="{FF2B5EF4-FFF2-40B4-BE49-F238E27FC236}">
                <a16:creationId xmlns:a16="http://schemas.microsoft.com/office/drawing/2014/main" id="{E7AFFC1A-B476-4B82-8FB5-F5D82573EDC8}"/>
              </a:ext>
            </a:extLst>
          </p:cNvPr>
          <p:cNvGrpSpPr/>
          <p:nvPr/>
        </p:nvGrpSpPr>
        <p:grpSpPr>
          <a:xfrm>
            <a:off x="4210249" y="3788375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8CC7E8F5-1F04-40B6-B500-4B9F473373B2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NegBin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8CC7E8F5-1F04-40B6-B500-4B9F47337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220A7FEF-E70B-4DCF-AB16-2CBC03638E56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13B2F5-A6EE-446A-8AAD-2C74DB7DA802}"/>
                    </a:ext>
                  </a:extLst>
                </p:cNvPr>
                <p:cNvSpPr txBox="1"/>
                <p:nvPr/>
              </p:nvSpPr>
              <p:spPr>
                <a:xfrm>
                  <a:off x="603867" y="3205647"/>
                  <a:ext cx="3569182" cy="1719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13B2F5-A6EE-446A-8AAD-2C74DB7DA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67" y="3205647"/>
                  <a:ext cx="3569182" cy="1719445"/>
                </a:xfrm>
                <a:prstGeom prst="rect">
                  <a:avLst/>
                </a:prstGeom>
                <a:blipFill>
                  <a:blip r:embed="rId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 descr="Hypergeometric">
            <a:extLst>
              <a:ext uri="{FF2B5EF4-FFF2-40B4-BE49-F238E27FC236}">
                <a16:creationId xmlns:a16="http://schemas.microsoft.com/office/drawing/2014/main" id="{C7B057D7-1A4D-49B2-A61B-B9F72731CD20}"/>
              </a:ext>
            </a:extLst>
          </p:cNvPr>
          <p:cNvGrpSpPr/>
          <p:nvPr/>
        </p:nvGrpSpPr>
        <p:grpSpPr>
          <a:xfrm>
            <a:off x="8252313" y="3792393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051C6264-268E-40E9-8422-7B4CC0F7CBF8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HypGeo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051C6264-268E-40E9-8422-7B4CC0F7CB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DBB5C9A9-578C-49D9-AF40-0D213DDB1163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7DA80AF-2BE1-4589-8F66-D7968F26C297}"/>
                    </a:ext>
                  </a:extLst>
                </p:cNvPr>
                <p:cNvSpPr txBox="1"/>
                <p:nvPr/>
              </p:nvSpPr>
              <p:spPr>
                <a:xfrm>
                  <a:off x="845638" y="3195961"/>
                  <a:ext cx="3033010" cy="1794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𝑁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−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𝑛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−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−1)</m:t>
                            </m:r>
                          </m:den>
                        </m:f>
                      </m:oMath>
                    </m:oMathPara>
                  </a14:m>
                  <a:endParaRPr lang="en-US" sz="17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7DA80AF-2BE1-4589-8F66-D7968F26C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38" y="3195961"/>
                  <a:ext cx="3033010" cy="1794979"/>
                </a:xfrm>
                <a:prstGeom prst="rect">
                  <a:avLst/>
                </a:prstGeom>
                <a:blipFill>
                  <a:blip r:embed="rId7"/>
                  <a:stretch>
                    <a:fillRect b="-13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111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DF79-24C5-F540-A956-F2F278C6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Using LOE to compute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Often boils down to the following three steps: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Decompose: </a:t>
                </a:r>
                <a:r>
                  <a:rPr lang="en-US" sz="2800" dirty="0"/>
                  <a:t>Finding the right way to decompose the random variable into sum of simple random variables </a:t>
                </a:r>
              </a:p>
              <a:p>
                <a:pPr marL="152396" indent="0">
                  <a:buNone/>
                </a:pPr>
                <a:r>
                  <a:rPr lang="en-US" dirty="0"/>
                  <a:t>								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LOE: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Apply linearity of expectation</a:t>
                </a:r>
                <a:r>
                  <a:rPr lang="en-US" dirty="0"/>
                  <a:t>.</a:t>
                </a:r>
              </a:p>
              <a:p>
                <a:pPr marL="152396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					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   </a:t>
                </a:r>
                <a:endParaRPr lang="en-US" dirty="0"/>
              </a:p>
              <a:p>
                <a:r>
                  <a:rPr lang="en-US" sz="2800" u="sng" dirty="0">
                    <a:solidFill>
                      <a:srgbClr val="0070C0"/>
                    </a:solidFill>
                  </a:rPr>
                  <a:t>Conquer: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Often,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7030A0"/>
                    </a:solidFill>
                  </a:rPr>
                  <a:t>indicator</a:t>
                </a:r>
                <a:r>
                  <a:rPr lang="en-US" dirty="0"/>
                  <a:t> (0/1) random variables.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1C076B-BDCB-314D-9490-E7CDFD369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81379"/>
                <a:ext cx="11360800" cy="4453600"/>
              </a:xfrm>
              <a:blipFill>
                <a:blip r:embed="rId2"/>
                <a:stretch>
                  <a:fillRect t="-568" r="-781" b="-1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944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1EA02-EF11-4477-FDDA-1DA80143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E971-0F91-8C6B-894B-3DE0286A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of Discrete RVs, Part 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D14E-A48C-4EF4-1C19-932B653C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Uniform Random Variables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4175009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Notation:</a:t>
                </a:r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PMF: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22992-E160-FE90-3CE3-96EA64E091DD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22992-E160-FE90-3CE3-96EA64E0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4"/>
                <a:stretch>
                  <a:fillRect l="-2011" t="-2597" b="-519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402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3"/>
                <a:stretch>
                  <a:fillRect l="-2075" t="-2188" b="-468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2893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724861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736B3-C585-42DE-A84C-8CFCAA5FD606}"/>
                  </a:ext>
                </a:extLst>
              </p:cNvPr>
              <p:cNvSpPr txBox="1"/>
              <p:nvPr/>
            </p:nvSpPr>
            <p:spPr>
              <a:xfrm>
                <a:off x="7016205" y="3656633"/>
                <a:ext cx="4954121" cy="30469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400" u="sng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Mean	Variance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736B3-C585-42DE-A84C-8CFCAA5F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05" y="3656633"/>
                <a:ext cx="4954121" cy="3046988"/>
              </a:xfrm>
              <a:prstGeom prst="rect">
                <a:avLst/>
              </a:prstGeom>
              <a:blipFill>
                <a:blip r:embed="rId3"/>
                <a:stretch>
                  <a:fillRect l="-2041" t="-1240" b="-206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101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     </a:t>
                </a:r>
                <a:r>
                  <a:rPr lang="en-US" sz="2800" dirty="0"/>
                  <a:t>N</a:t>
                </a:r>
                <a:r>
                  <a:rPr lang="en-US" sz="2800" b="0" dirty="0"/>
                  <a:t>ote: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22380B-A724-41B1-AFDA-25CBB4846FBF}"/>
              </a:ext>
            </a:extLst>
          </p:cNvPr>
          <p:cNvSpPr txBox="1"/>
          <p:nvPr/>
        </p:nvSpPr>
        <p:spPr>
          <a:xfrm>
            <a:off x="385552" y="4549676"/>
            <a:ext cx="10563497" cy="2308324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Coin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flip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Randomly guessing on a MC test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 server in a cluster fails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Whether or not a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share of a particular stock pays off or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Any indicator </a:t>
            </a:r>
            <a:r>
              <a: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r.v.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80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900669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055" y="1152940"/>
                <a:ext cx="10972800" cy="18466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independent trials, each with probability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 of success.                                                     </a:t>
                </a: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Binomial random variable</a:t>
                </a:r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5" y="1152940"/>
                <a:ext cx="10972800" cy="1846629"/>
              </a:xfrm>
              <a:blipFill>
                <a:blip r:embed="rId2"/>
                <a:stretch>
                  <a:fillRect l="-809" t="-3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DA55D-ADD4-401D-BC6B-498114D994C5}"/>
                  </a:ext>
                </a:extLst>
              </p:cNvPr>
              <p:cNvSpPr txBox="1"/>
              <p:nvPr/>
            </p:nvSpPr>
            <p:spPr>
              <a:xfrm>
                <a:off x="471055" y="3449362"/>
                <a:ext cx="4721629" cy="347787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Examples</a:t>
                </a: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heads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 coin flips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1s in a randomly generated n bit string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servers that fail in a cluster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computers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bit errors in file written to disk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elements in a bucket of a large hash table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different stocks that “pay off”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DA55D-ADD4-401D-BC6B-498114D99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3449362"/>
                <a:ext cx="4721629" cy="3477875"/>
              </a:xfrm>
              <a:prstGeom prst="rect">
                <a:avLst/>
              </a:prstGeom>
              <a:blipFill>
                <a:blip r:embed="rId3"/>
                <a:stretch>
                  <a:fillRect l="-1070" t="-1091" r="-535" b="-218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7380C-AF03-47A5-A878-899231D8EA7B}"/>
                  </a:ext>
                </a:extLst>
              </p:cNvPr>
              <p:cNvSpPr txBox="1"/>
              <p:nvPr/>
            </p:nvSpPr>
            <p:spPr>
              <a:xfrm>
                <a:off x="6958148" y="3387353"/>
                <a:ext cx="5233851" cy="318805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7380C-AF03-47A5-A878-899231D8E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8" y="3387353"/>
                <a:ext cx="5233851" cy="3188052"/>
              </a:xfrm>
              <a:prstGeom prst="rect">
                <a:avLst/>
              </a:prstGeom>
              <a:blipFill>
                <a:blip r:embed="rId4"/>
                <a:stretch>
                  <a:fillRect l="-1691" t="-1186" b="-197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39DC9-CC71-8227-3A36-C840B1D0E9BA}"/>
                  </a:ext>
                </a:extLst>
              </p:cNvPr>
              <p:cNvSpPr txBox="1"/>
              <p:nvPr/>
            </p:nvSpPr>
            <p:spPr>
              <a:xfrm>
                <a:off x="6928980" y="4162361"/>
                <a:ext cx="2036892" cy="738664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𝒌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39DC9-CC71-8227-3A36-C840B1D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80" y="4162361"/>
                <a:ext cx="20368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3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 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85737-F91A-4A6A-8480-F9A110EF0F5A}"/>
                  </a:ext>
                </a:extLst>
              </p:cNvPr>
              <p:cNvSpPr txBox="1"/>
              <p:nvPr/>
            </p:nvSpPr>
            <p:spPr>
              <a:xfrm>
                <a:off x="7455329" y="3411104"/>
                <a:ext cx="4736671" cy="267765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	Mean		Variance</a:t>
                </a: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85737-F91A-4A6A-8480-F9A110EF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329" y="3411104"/>
                <a:ext cx="4736671" cy="2677656"/>
              </a:xfrm>
              <a:prstGeom prst="rect">
                <a:avLst/>
              </a:prstGeom>
              <a:blipFill>
                <a:blip r:embed="rId3"/>
                <a:stretch>
                  <a:fillRect l="-1867" t="-1878" b="-187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177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90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BBFCF-DF78-DC4A-BAD1-3594EABD42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Recap</a:t>
                </a:r>
                <a:r>
                  <a:rPr lang="en-US" dirty="0"/>
                  <a:t> Expected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-- LOTUS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FBBFCF-DF78-DC4A-BAD1-3594EABD4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74216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expectation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expected value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mean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  </a:t>
                </a:r>
                <a:br>
                  <a:rPr lang="en-US" sz="2800" dirty="0"/>
                </a:b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21F08-E1B0-D240-ABEF-E9EC9180A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742166"/>
              </a:xfr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14829" y="2430837"/>
                <a:ext cx="5166093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29" y="2430837"/>
                <a:ext cx="5166093" cy="1188980"/>
              </a:xfrm>
              <a:prstGeom prst="rect">
                <a:avLst/>
              </a:prstGeom>
              <a:blipFill>
                <a:blip r:embed="rId5"/>
                <a:stretch>
                  <a:fillRect t="-124211" r="-245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48140" y="2439646"/>
                <a:ext cx="3270126" cy="11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40" y="2439646"/>
                <a:ext cx="3270126" cy="1188980"/>
              </a:xfrm>
              <a:prstGeom prst="rect">
                <a:avLst/>
              </a:prstGeom>
              <a:blipFill>
                <a:blip r:embed="rId6"/>
                <a:stretch>
                  <a:fillRect l="-22008" t="-125532" r="-386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41417" y="5588943"/>
            <a:ext cx="782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Also known as </a:t>
            </a:r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LOTUS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: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“Law of the unconscious statistician</a:t>
            </a:r>
          </a:p>
        </p:txBody>
      </p:sp>
    </p:spTree>
    <p:extLst>
      <p:ext uri="{BB962C8B-B14F-4D97-AF65-F5344CB8AC3E}">
        <p14:creationId xmlns:p14="http://schemas.microsoft.com/office/powerpoint/2010/main" val="16251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8064-FC98-48EC-85E8-536F7C30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Variance of the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10BC7-315A-461A-8166-F6CDDF39B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independent (</a:t>
                </a:r>
                <a:r>
                  <a:rPr lang="en-US" dirty="0" err="1"/>
                  <a:t>i.i.d</a:t>
                </a:r>
                <a:r>
                  <a:rPr lang="en-US" dirty="0"/>
                  <a:t>.), 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, by independence of </a:t>
                </a:r>
                <a:r>
                  <a:rPr lang="en-US" dirty="0" err="1"/>
                  <a:t>r.v.’s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10BC7-315A-461A-8166-F6CDDF39B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6" t="-5385" b="-4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22840" y="502159"/>
            <a:ext cx="6486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“</a:t>
            </a:r>
            <a:r>
              <a:rPr lang="en-US" sz="240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i.i.d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.” is a commonly used phrase.</a:t>
            </a:r>
          </a:p>
          <a:p>
            <a:pPr algn="ctr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It means “independent &amp; identically distributed”</a:t>
            </a:r>
          </a:p>
        </p:txBody>
      </p:sp>
    </p:spTree>
    <p:extLst>
      <p:ext uri="{BB962C8B-B14F-4D97-AF65-F5344CB8AC3E}">
        <p14:creationId xmlns:p14="http://schemas.microsoft.com/office/powerpoint/2010/main" val="4007683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00CB-A54F-42B3-803A-F1B58F98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PMFs</a:t>
            </a:r>
          </a:p>
        </p:txBody>
      </p:sp>
      <p:pic>
        <p:nvPicPr>
          <p:cNvPr id="10" name="Content Placeholder 9" descr="PMF of two random variables. One that is Binomial with parameters 10 and 0.5 and the other with parameters 10, 0.25. Looks like bell curves with slightly different shapes.">
            <a:extLst>
              <a:ext uri="{FF2B5EF4-FFF2-40B4-BE49-F238E27FC236}">
                <a16:creationId xmlns:a16="http://schemas.microsoft.com/office/drawing/2014/main" id="{5870ACB2-9DBA-441F-A84B-8F452527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94" y="770850"/>
            <a:ext cx="9543011" cy="5621100"/>
          </a:xfrm>
        </p:spPr>
      </p:pic>
      <p:sp>
        <p:nvSpPr>
          <p:cNvPr id="5" name="AutoShape 2" descr="https://files.slack.com/files-pri/T0EJFTLJG-F01LZNS8KME/image.png">
            <a:extLst>
              <a:ext uri="{FF2B5EF4-FFF2-40B4-BE49-F238E27FC236}">
                <a16:creationId xmlns:a16="http://schemas.microsoft.com/office/drawing/2014/main" id="{0BBB3801-F784-4750-A896-EC2DE3EAD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583276"/>
            <a:ext cx="4164676" cy="41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3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F8F9-04AD-45CB-AAE0-69109D71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PMFs (2)</a:t>
            </a:r>
          </a:p>
        </p:txBody>
      </p:sp>
      <p:pic>
        <p:nvPicPr>
          <p:cNvPr id="6" name="Picture 5" descr="PMF of two random variables. One that is Binomial with parameters 30 and 0.5 and the other with parameters 30, 0.1. Looks like bell curves with slightly different shapes.">
            <a:extLst>
              <a:ext uri="{FF2B5EF4-FFF2-40B4-BE49-F238E27FC236}">
                <a16:creationId xmlns:a16="http://schemas.microsoft.com/office/drawing/2014/main" id="{08528810-E54E-42D1-B791-DDD3701CA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823749"/>
            <a:ext cx="9543013" cy="56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7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393679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first success.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7027025" y="2952644"/>
            <a:ext cx="4400203" cy="3046988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</p:txBody>
      </p:sp>
    </p:spTree>
    <p:extLst>
      <p:ext uri="{BB962C8B-B14F-4D97-AF65-F5344CB8AC3E}">
        <p14:creationId xmlns:p14="http://schemas.microsoft.com/office/powerpoint/2010/main" val="2004950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</a:t>
                </a:r>
                <a:r>
                  <a:rPr lang="en-US" sz="2800"/>
                  <a:t>first success.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:r>
                  <a:rPr lang="en-US" sz="28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6445134" y="3305156"/>
            <a:ext cx="4931427" cy="3416320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hash trials until a miner successfully mines a Bitcoin</a:t>
            </a:r>
          </a:p>
        </p:txBody>
      </p:sp>
    </p:spTree>
    <p:extLst>
      <p:ext uri="{BB962C8B-B14F-4D97-AF65-F5344CB8AC3E}">
        <p14:creationId xmlns:p14="http://schemas.microsoft.com/office/powerpoint/2010/main" val="3058413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   Zoo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3953451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020F-9BF9-46D2-A20B-4A9A31D1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BD4C0-3B71-4C73-9C44-B3FAE5B6F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Sending a binary message of length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1024</a:t>
                </a:r>
                <a:r>
                  <a:rPr lang="en-US" sz="2400" dirty="0"/>
                  <a:t> bits over a network with probability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 </a:t>
                </a:r>
                <a:r>
                  <a:rPr lang="en-US" sz="2400" dirty="0"/>
                  <a:t>of correctly sending each bit in the message without corruption (independent of other bits).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corrupted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BD4C0-3B71-4C73-9C44-B3FAE5B6F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F9D2857-A92A-4E23-9C4B-523C4C24645C}"/>
              </a:ext>
            </a:extLst>
          </p:cNvPr>
          <p:cNvSpPr txBox="1"/>
          <p:nvPr/>
        </p:nvSpPr>
        <p:spPr>
          <a:xfrm>
            <a:off x="7075687" y="3905705"/>
            <a:ext cx="4822146" cy="26776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: </a:t>
            </a:r>
          </a:p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400" u="sng" dirty="0">
              <a:solidFill>
                <a:srgbClr val="7030A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A    1022.99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B    1.024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C    1.02298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D.   1</a:t>
            </a:r>
          </a:p>
        </p:txBody>
      </p:sp>
    </p:spTree>
    <p:extLst>
      <p:ext uri="{BB962C8B-B14F-4D97-AF65-F5344CB8AC3E}">
        <p14:creationId xmlns:p14="http://schemas.microsoft.com/office/powerpoint/2010/main" val="726778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B831-EE34-4D3A-80AE-0F019352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Music 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0821-170B-4429-89B2-6219BB4E7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Your music teacher requires you to play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1000 </a:t>
                </a:r>
                <a:r>
                  <a:rPr lang="en-US" sz="2400" dirty="0"/>
                  <a:t>note song without mistake. You have been practicing, so you have a probability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</a:t>
                </a:r>
                <a:r>
                  <a:rPr lang="en-US" sz="2400" dirty="0"/>
                  <a:t> of getting each note correct (independent of the others). If you mess up a single note in the song, you must start over and play from the beginning.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times you have to play the song from the start. 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0821-170B-4429-89B2-6219BB4E7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7102A-93E2-A703-B875-EB2FE451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66CB4168-B96D-182B-19F4-A43A9EAE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1C59D-1DE2-D723-F72C-A62DB301F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the </a:t>
                </a:r>
                <a:r>
                  <a:rPr lang="en-US" sz="2400" b="1" dirty="0"/>
                  <a:t>expectation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expected value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  </a:t>
                </a:r>
                <a:br>
                  <a:rPr lang="en-US" sz="2800" dirty="0"/>
                </a:b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1C59D-1DE2-D723-F72C-A62DB301F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99CB21-09E4-8610-DC31-4CB372B85271}"/>
                  </a:ext>
                </a:extLst>
              </p:cNvPr>
              <p:cNvSpPr/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99CB21-09E4-8610-DC31-4CB372B85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  <a:blipFill>
                <a:blip r:embed="rId4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98D53D-9499-86AE-56C9-4C16D30CE241}"/>
                  </a:ext>
                </a:extLst>
              </p:cNvPr>
              <p:cNvSpPr/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98D53D-9499-86AE-56C9-4C16D30CE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  <a:blipFill>
                <a:blip r:embed="rId5"/>
                <a:stretch>
                  <a:fillRect l="-21973" t="-125610" r="-448" b="-16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AC512-AFD1-E1AE-D29C-4631A1F313E0}"/>
                  </a:ext>
                </a:extLst>
              </p:cNvPr>
              <p:cNvSpPr txBox="1"/>
              <p:nvPr/>
            </p:nvSpPr>
            <p:spPr>
              <a:xfrm>
                <a:off x="623785" y="3628119"/>
                <a:ext cx="76576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Consider a sphere, whose radius is a random variable</a:t>
                </a:r>
                <a:r>
                  <a:rPr lang="en-US" sz="24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AC512-AFD1-E1AE-D29C-4631A1F31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5" y="3628119"/>
                <a:ext cx="7657619" cy="461665"/>
              </a:xfrm>
              <a:prstGeom prst="rect">
                <a:avLst/>
              </a:prstGeom>
              <a:blipFill>
                <a:blip r:embed="rId6"/>
                <a:stretch>
                  <a:fillRect l="-115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C3824-D7A9-1A17-CAA6-408F72668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19550" y="3678365"/>
            <a:ext cx="1247014" cy="1247014"/>
            <a:chOff x="10527252" y="4573361"/>
            <a:chExt cx="1247014" cy="1247014"/>
          </a:xfrm>
        </p:grpSpPr>
        <p:pic>
          <p:nvPicPr>
            <p:cNvPr id="15" name="Picture 14" descr="A picture containing sphere, circle, planet, colorfulness">
              <a:extLst>
                <a:ext uri="{FF2B5EF4-FFF2-40B4-BE49-F238E27FC236}">
                  <a16:creationId xmlns:a16="http://schemas.microsoft.com/office/drawing/2014/main" id="{9E36A997-2A4B-2BE3-235B-3755126C1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252" y="4573361"/>
              <a:ext cx="1247014" cy="124701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6736A1-4E8A-A32A-F0FD-21A1B1DFF005}"/>
                </a:ext>
              </a:extLst>
            </p:cNvPr>
            <p:cNvGrpSpPr/>
            <p:nvPr/>
          </p:nvGrpSpPr>
          <p:grpSpPr>
            <a:xfrm>
              <a:off x="11150759" y="4776204"/>
              <a:ext cx="572564" cy="461665"/>
              <a:chOff x="9982199" y="3340144"/>
              <a:chExt cx="572564" cy="46166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89F01F7-6BA7-1015-115B-E7941681FEC7}"/>
                  </a:ext>
                </a:extLst>
              </p:cNvPr>
              <p:cNvCxnSpPr/>
              <p:nvPr/>
            </p:nvCxnSpPr>
            <p:spPr>
              <a:xfrm>
                <a:off x="9982199" y="3773541"/>
                <a:ext cx="572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1157BE-FA74-B41A-8BE5-C9FEEE2E10C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3A22EC-731B-D4E0-706B-EFF89CF85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r="-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" name="Group 19" descr="R takes values 1 and 3 with probability 3/8 each and takes value 2 with probability 1/4">
            <a:extLst>
              <a:ext uri="{FF2B5EF4-FFF2-40B4-BE49-F238E27FC236}">
                <a16:creationId xmlns:a16="http://schemas.microsoft.com/office/drawing/2014/main" id="{7979A5B3-570D-0E72-C6D5-6155739F75F8}"/>
              </a:ext>
            </a:extLst>
          </p:cNvPr>
          <p:cNvGrpSpPr/>
          <p:nvPr/>
        </p:nvGrpSpPr>
        <p:grpSpPr>
          <a:xfrm>
            <a:off x="709766" y="4212662"/>
            <a:ext cx="2601029" cy="2187587"/>
            <a:chOff x="3515810" y="4224957"/>
            <a:chExt cx="2601029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696055-9D2F-EC0D-98F2-92100FAE7174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696055-9D2F-EC0D-98F2-92100FAE7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blipFill>
                  <a:blip r:embed="rId9"/>
                  <a:stretch>
                    <a:fillRect l="-4310" r="-5172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60A0C81-A282-A060-92F5-812F795722AF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BAD20E0-FB11-1609-8979-237480866343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491D1F-0869-1933-111F-DA17B357ACFD}"/>
              </a:ext>
            </a:extLst>
          </p:cNvPr>
          <p:cNvSpPr txBox="1"/>
          <p:nvPr/>
        </p:nvSpPr>
        <p:spPr>
          <a:xfrm>
            <a:off x="5252883" y="4367933"/>
            <a:ext cx="3924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Q:</a:t>
            </a:r>
            <a:r>
              <a:rPr lang="en-US" sz="2400" dirty="0">
                <a:latin typeface="Candara" panose="020E0502030303020204" pitchFamily="34" charset="0"/>
              </a:rPr>
              <a:t> What is the expected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radius of the sphere?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E53C5E-13FF-1090-1313-8B5E17F38600}"/>
              </a:ext>
            </a:extLst>
          </p:cNvPr>
          <p:cNvSpPr txBox="1"/>
          <p:nvPr/>
        </p:nvSpPr>
        <p:spPr>
          <a:xfrm>
            <a:off x="5316073" y="5668909"/>
            <a:ext cx="3924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Q:</a:t>
            </a:r>
            <a:r>
              <a:rPr lang="en-US" sz="2400" dirty="0">
                <a:latin typeface="Candara" panose="020E0502030303020204" pitchFamily="34" charset="0"/>
              </a:rPr>
              <a:t> What is the expected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volume of the sphere?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B3EE-F001-A304-2093-74144DFFC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FFDD-7B05-7FE9-4099-6BAE8D2D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62948-CFD1-D73A-9480-20FF9E8089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the </a:t>
                </a:r>
                <a:r>
                  <a:rPr lang="en-US" sz="2400" b="1" dirty="0"/>
                  <a:t>expectation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expected value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  </a:t>
                </a:r>
                <a:br>
                  <a:rPr lang="en-US" sz="2800" dirty="0"/>
                </a:b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62948-CFD1-D73A-9480-20FF9E8089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DF9DCF-0B12-203A-923A-D5153966B23B}"/>
                  </a:ext>
                </a:extLst>
              </p:cNvPr>
              <p:cNvSpPr/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DF9DCF-0B12-203A-923A-D5153966B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  <a:blipFill>
                <a:blip r:embed="rId5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9E595C-2202-D9B6-F544-4B23203ADBB3}"/>
                  </a:ext>
                </a:extLst>
              </p:cNvPr>
              <p:cNvSpPr/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9E595C-2202-D9B6-F544-4B23203AD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  <a:blipFill>
                <a:blip r:embed="rId6"/>
                <a:stretch>
                  <a:fillRect l="-21973" t="-125610" r="-448" b="-16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69137A-1F45-E596-A3D9-FEF2D77375F0}"/>
                  </a:ext>
                </a:extLst>
              </p:cNvPr>
              <p:cNvSpPr txBox="1"/>
              <p:nvPr/>
            </p:nvSpPr>
            <p:spPr>
              <a:xfrm>
                <a:off x="612634" y="3360489"/>
                <a:ext cx="76576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Consider a sphere, whose radius is a random variable</a:t>
                </a:r>
                <a:r>
                  <a:rPr lang="en-US" sz="24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69137A-1F45-E596-A3D9-FEF2D77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4" y="3360489"/>
                <a:ext cx="7657619" cy="461665"/>
              </a:xfrm>
              <a:prstGeom prst="rect">
                <a:avLst/>
              </a:prstGeom>
              <a:blipFill>
                <a:blip r:embed="rId7"/>
                <a:stretch>
                  <a:fillRect l="-132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F234DC3-75A5-477B-6D71-1894A443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89706" y="3265770"/>
            <a:ext cx="1053611" cy="1027450"/>
            <a:chOff x="10527252" y="4573361"/>
            <a:chExt cx="1247014" cy="1247014"/>
          </a:xfrm>
        </p:grpSpPr>
        <p:pic>
          <p:nvPicPr>
            <p:cNvPr id="15" name="Picture 14" descr="A picture containing sphere, circle, planet, colorfulness">
              <a:extLst>
                <a:ext uri="{FF2B5EF4-FFF2-40B4-BE49-F238E27FC236}">
                  <a16:creationId xmlns:a16="http://schemas.microsoft.com/office/drawing/2014/main" id="{DE2C532B-813C-3C5E-4045-B75DF4604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252" y="4573361"/>
              <a:ext cx="1247014" cy="124701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BDE942-CEE2-0AAE-E0C7-21D5B4847069}"/>
                </a:ext>
              </a:extLst>
            </p:cNvPr>
            <p:cNvGrpSpPr/>
            <p:nvPr/>
          </p:nvGrpSpPr>
          <p:grpSpPr>
            <a:xfrm>
              <a:off x="11150759" y="4776204"/>
              <a:ext cx="572564" cy="461665"/>
              <a:chOff x="9982199" y="3340144"/>
              <a:chExt cx="572564" cy="46166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68D0970-C334-5ACF-1077-37BE1DFAEF22}"/>
                  </a:ext>
                </a:extLst>
              </p:cNvPr>
              <p:cNvCxnSpPr/>
              <p:nvPr/>
            </p:nvCxnSpPr>
            <p:spPr>
              <a:xfrm>
                <a:off x="9982199" y="3773541"/>
                <a:ext cx="572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307D254-C3D0-3C28-90FA-60FDA0CAE89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3A22EC-731B-D4E0-706B-EFF89CF85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125" r="-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EEDA159-AC69-A6E3-509E-ABEAC7AD1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894" y="3887136"/>
            <a:ext cx="6841898" cy="256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8" name="Group 7" descr="R takes values 1 and 3 with probability 3/8 each and takes value 2 with probability 1/4">
            <a:extLst>
              <a:ext uri="{FF2B5EF4-FFF2-40B4-BE49-F238E27FC236}">
                <a16:creationId xmlns:a16="http://schemas.microsoft.com/office/drawing/2014/main" id="{8B5085C1-F69B-BAA4-5970-070D877808D6}"/>
              </a:ext>
            </a:extLst>
          </p:cNvPr>
          <p:cNvGrpSpPr/>
          <p:nvPr/>
        </p:nvGrpSpPr>
        <p:grpSpPr>
          <a:xfrm>
            <a:off x="7949598" y="3494137"/>
            <a:ext cx="2601029" cy="2187587"/>
            <a:chOff x="3515810" y="4224957"/>
            <a:chExt cx="2601029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B61DA66-BC56-1954-1DC4-E08C64DDA410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696055-9D2F-EC0D-98F2-92100FAE7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blipFill>
                  <a:blip r:embed="rId9"/>
                  <a:stretch>
                    <a:fillRect l="-4310" r="-5172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087C288-E5DC-E433-1BC3-EB0ADE578EE8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D5DB88B-15BF-ED78-C406-3F5B91B4C278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1D42B2-5D3E-6C34-D604-64CA4001D4EA}"/>
                  </a:ext>
                </a:extLst>
              </p:cNvPr>
              <p:cNvSpPr txBox="1"/>
              <p:nvPr/>
            </p:nvSpPr>
            <p:spPr>
              <a:xfrm>
                <a:off x="436795" y="4032906"/>
                <a:ext cx="3666062" cy="794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Volume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1D42B2-5D3E-6C34-D604-64CA4001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5" y="4032906"/>
                <a:ext cx="3666062" cy="794769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A85819-BF60-5100-B2FD-8A89EF616F4A}"/>
                  </a:ext>
                </a:extLst>
              </p:cNvPr>
              <p:cNvSpPr txBox="1"/>
              <p:nvPr/>
            </p:nvSpPr>
            <p:spPr>
              <a:xfrm>
                <a:off x="7840339" y="6017349"/>
                <a:ext cx="386883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>
                    <a:latin typeface="Candara" panose="020E0502030303020204" pitchFamily="34" charset="0"/>
                  </a:rPr>
                  <a:t>Is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A85819-BF60-5100-B2FD-8A89EF616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39" y="6017349"/>
                <a:ext cx="3868837" cy="461665"/>
              </a:xfrm>
              <a:prstGeom prst="rect">
                <a:avLst/>
              </a:prstGeom>
              <a:blipFill>
                <a:blip r:embed="rId13"/>
                <a:stretch>
                  <a:fillRect l="-261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6B41-652E-4692-C064-7B490E58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DFBA-BAAE-9790-76CD-2E14D7BB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4BD3-3BE5-786D-5CF1-2B3B17E6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524F-0D94-8B55-9BBF-24FB21ED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example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1CC5A-DD6B-FCC6-E1B6-53F85DD25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Given a discrete RV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the </a:t>
                </a:r>
                <a:r>
                  <a:rPr lang="en-US" sz="2400" b="1" dirty="0"/>
                  <a:t>expectation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expected value</a:t>
                </a:r>
                <a:r>
                  <a:rPr lang="en-US" sz="2400" dirty="0"/>
                  <a:t> or </a:t>
                </a:r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  </a:t>
                </a:r>
                <a:br>
                  <a:rPr lang="en-US" sz="2800" dirty="0"/>
                </a:b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1CC5A-DD6B-FCC6-E1B6-53F85DD25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52940"/>
                <a:ext cx="10972799" cy="2092065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CE088E-DDDB-6F8F-6F2F-0B415A61C9BF}"/>
                  </a:ext>
                </a:extLst>
              </p:cNvPr>
              <p:cNvSpPr/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CE088E-DDDB-6F8F-6F2F-0B415A61C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12" y="2096301"/>
                <a:ext cx="4453142" cy="1032334"/>
              </a:xfrm>
              <a:prstGeom prst="rect">
                <a:avLst/>
              </a:prstGeom>
              <a:blipFill>
                <a:blip r:embed="rId6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6E0330-4208-D307-C18F-6425D9F1B30B}"/>
                  </a:ext>
                </a:extLst>
              </p:cNvPr>
              <p:cNvSpPr/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6E0330-4208-D307-C18F-6425D9F1B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42" y="2071656"/>
                <a:ext cx="2827504" cy="1032334"/>
              </a:xfrm>
              <a:prstGeom prst="rect">
                <a:avLst/>
              </a:prstGeom>
              <a:blipFill>
                <a:blip r:embed="rId7"/>
                <a:stretch>
                  <a:fillRect l="-21973" t="-125610" r="-448" b="-16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5A3D29-1C6E-8895-C9F9-2E30C4B1A5C3}"/>
                  </a:ext>
                </a:extLst>
              </p:cNvPr>
              <p:cNvSpPr txBox="1"/>
              <p:nvPr/>
            </p:nvSpPr>
            <p:spPr>
              <a:xfrm>
                <a:off x="612634" y="3360489"/>
                <a:ext cx="76576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Consider a sphere, whose radius is a random variable</a:t>
                </a:r>
                <a:r>
                  <a:rPr lang="en-US" sz="24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5A3D29-1C6E-8895-C9F9-2E30C4B1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4" y="3360489"/>
                <a:ext cx="7657619" cy="461665"/>
              </a:xfrm>
              <a:prstGeom prst="rect">
                <a:avLst/>
              </a:prstGeom>
              <a:blipFill>
                <a:blip r:embed="rId8"/>
                <a:stretch>
                  <a:fillRect l="-132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DB68848-178D-2BEB-C316-4A1DE117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89706" y="3265770"/>
            <a:ext cx="1053611" cy="1027450"/>
            <a:chOff x="10527252" y="4573361"/>
            <a:chExt cx="1247014" cy="1247014"/>
          </a:xfrm>
        </p:grpSpPr>
        <p:pic>
          <p:nvPicPr>
            <p:cNvPr id="15" name="Picture 14" descr="A picture containing sphere, circle, planet, colorfulness">
              <a:extLst>
                <a:ext uri="{FF2B5EF4-FFF2-40B4-BE49-F238E27FC236}">
                  <a16:creationId xmlns:a16="http://schemas.microsoft.com/office/drawing/2014/main" id="{2AB7D435-ED72-65A6-E74E-8B0DDEBA7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252" y="4573361"/>
              <a:ext cx="1247014" cy="124701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9E253D-D8A5-73F8-2DA4-C74C672FB34A}"/>
                </a:ext>
              </a:extLst>
            </p:cNvPr>
            <p:cNvGrpSpPr/>
            <p:nvPr/>
          </p:nvGrpSpPr>
          <p:grpSpPr>
            <a:xfrm>
              <a:off x="11150759" y="4776204"/>
              <a:ext cx="572564" cy="461665"/>
              <a:chOff x="9982199" y="3340144"/>
              <a:chExt cx="572564" cy="46166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37B403A-39F6-29F4-DA4B-58FCADE29890}"/>
                  </a:ext>
                </a:extLst>
              </p:cNvPr>
              <p:cNvCxnSpPr/>
              <p:nvPr/>
            </p:nvCxnSpPr>
            <p:spPr>
              <a:xfrm>
                <a:off x="9982199" y="3773541"/>
                <a:ext cx="572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2E62D33-3114-9441-0C1B-7CCC3422DC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33A22EC-731B-D4E0-706B-EFF89CF859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2297" y="3340144"/>
                    <a:ext cx="39258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125" r="-15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048DD8-2458-9D6D-1396-344C360A9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894" y="3887136"/>
            <a:ext cx="6841898" cy="2885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1" name="Group 20" descr="R takes values 1 and 3 with probability 3/8 each and takes value 2 with probability 1/4">
            <a:extLst>
              <a:ext uri="{FF2B5EF4-FFF2-40B4-BE49-F238E27FC236}">
                <a16:creationId xmlns:a16="http://schemas.microsoft.com/office/drawing/2014/main" id="{4F911784-1CE3-DC8C-D5F0-A401DD37F83F}"/>
              </a:ext>
            </a:extLst>
          </p:cNvPr>
          <p:cNvGrpSpPr/>
          <p:nvPr/>
        </p:nvGrpSpPr>
        <p:grpSpPr>
          <a:xfrm>
            <a:off x="8048088" y="3591321"/>
            <a:ext cx="2601029" cy="2187587"/>
            <a:chOff x="3515810" y="4224957"/>
            <a:chExt cx="2601029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EBD180E-22DE-6502-0F18-CC69471EA368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andara" panose="020E0502030303020204" pitchFamily="34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696055-9D2F-EC0D-98F2-92100FAE7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61939" cy="2187587"/>
                </a:xfrm>
                <a:prstGeom prst="rect">
                  <a:avLst/>
                </a:prstGeom>
                <a:blipFill>
                  <a:blip r:embed="rId12"/>
                  <a:stretch>
                    <a:fillRect l="-4310" r="-5172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7E40D68-7F67-871B-679C-7818B6F0F268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680D9A3-A792-1718-61A6-23EEC73A4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5700811-6881-3FBE-625B-A4AA5489C97B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0C643-3774-D329-89F2-4150F32FDD3D}"/>
                  </a:ext>
                </a:extLst>
              </p:cNvPr>
              <p:cNvSpPr txBox="1"/>
              <p:nvPr/>
            </p:nvSpPr>
            <p:spPr>
              <a:xfrm>
                <a:off x="436795" y="4032906"/>
                <a:ext cx="3666062" cy="794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m:t>Volume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0C643-3774-D329-89F2-4150F32FD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5" y="4032906"/>
                <a:ext cx="3666062" cy="794769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24BA81-834D-9802-2773-2F508AA9885C}"/>
                  </a:ext>
                </a:extLst>
              </p:cNvPr>
              <p:cNvSpPr txBox="1"/>
              <p:nvPr/>
            </p:nvSpPr>
            <p:spPr>
              <a:xfrm>
                <a:off x="2040727" y="4853212"/>
                <a:ext cx="520582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24BA81-834D-9802-2773-2F508AA9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27" y="4853212"/>
                <a:ext cx="5205829" cy="786177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D09CA-B768-78E9-5694-4EAB8A40DDDF}"/>
                  </a:ext>
                </a:extLst>
              </p:cNvPr>
              <p:cNvSpPr txBox="1"/>
              <p:nvPr/>
            </p:nvSpPr>
            <p:spPr>
              <a:xfrm>
                <a:off x="1875762" y="5885820"/>
                <a:ext cx="169492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D09CA-B768-78E9-5694-4EAB8A40D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62" y="5885820"/>
                <a:ext cx="1694921" cy="784830"/>
              </a:xfrm>
              <a:prstGeom prst="rect">
                <a:avLst/>
              </a:prstGeom>
              <a:blipFill>
                <a:blip r:embed="rId1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260286</TotalTime>
  <Words>4049</Words>
  <Application>Microsoft Macintosh PowerPoint</Application>
  <PresentationFormat>Widescreen</PresentationFormat>
  <Paragraphs>542</Paragraphs>
  <Slides>58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Candara</vt:lpstr>
      <vt:lpstr>Helvetica</vt:lpstr>
      <vt:lpstr>System Font Regular</vt:lpstr>
      <vt:lpstr>Custom Design</vt:lpstr>
      <vt:lpstr>Variance, Independent Random Variables, Begin Zoo   </vt:lpstr>
      <vt:lpstr>Review Expected Value of a Random Variable</vt:lpstr>
      <vt:lpstr>Recap Linearity of Expectation</vt:lpstr>
      <vt:lpstr>Recap Using LOE to compute complicated expectations</vt:lpstr>
      <vt:lpstr>Recap Expected Value of g(X) -- LOTUS</vt:lpstr>
      <vt:lpstr>LOTUS Example</vt:lpstr>
      <vt:lpstr>LOTUS example (2)</vt:lpstr>
      <vt:lpstr>PowerPoint Presentation</vt:lpstr>
      <vt:lpstr>LOTUS example (3)</vt:lpstr>
      <vt:lpstr>Variance – Properties </vt:lpstr>
      <vt:lpstr>Variance - summary</vt:lpstr>
      <vt:lpstr> Agenda</vt:lpstr>
      <vt:lpstr>Variance – Properties (1)</vt:lpstr>
      <vt:lpstr>Variance – Properties (2)</vt:lpstr>
      <vt:lpstr>Variance – Properties (3)</vt:lpstr>
      <vt:lpstr>Variance of Indicator Random Variables</vt:lpstr>
      <vt:lpstr>Variance of Indicator Random Variables - calculation</vt:lpstr>
      <vt:lpstr>Another example: Var(X+Y)≠Var(X)+Var(Y) </vt:lpstr>
      <vt:lpstr>Another example: Var(X+Y)≠Var(X)+Var(Y) (Explanation) </vt:lpstr>
      <vt:lpstr>Question 1</vt:lpstr>
      <vt:lpstr>Question 2</vt:lpstr>
      <vt:lpstr>Question 3</vt:lpstr>
      <vt:lpstr>Question 4</vt:lpstr>
      <vt:lpstr> Agenda (2)</vt:lpstr>
      <vt:lpstr>Random Variables and Independence</vt:lpstr>
      <vt:lpstr>Multiple Random Variables and Independence</vt:lpstr>
      <vt:lpstr>PowerPoint Presentation</vt:lpstr>
      <vt:lpstr>Example</vt:lpstr>
      <vt:lpstr>Example 2</vt:lpstr>
      <vt:lpstr> Agenda (3)</vt:lpstr>
      <vt:lpstr>Important Facts about Independent Random Variables</vt:lpstr>
      <vt:lpstr>(Not Covered) Proof of E[X⋅Y]=E[X]⋅E[Y]</vt:lpstr>
      <vt:lpstr>(Not Covered) Proof of Var(X+Y)=Var(X)+ Var(Y)</vt:lpstr>
      <vt:lpstr>Recap Random Variables and Independence</vt:lpstr>
      <vt:lpstr>Example – Coin  Tosses</vt:lpstr>
      <vt:lpstr>Example – Coin  Tosses (2)</vt:lpstr>
      <vt:lpstr> Agenda (if time)</vt:lpstr>
      <vt:lpstr>Motivation for “Named” Random Variables</vt:lpstr>
      <vt:lpstr>Welcome to the Zoo! (Preview) 🦍🐘🦁🐅🦓🐪🦒</vt:lpstr>
      <vt:lpstr> Zoo of Discrete RVs, Part I </vt:lpstr>
      <vt:lpstr>Discrete Uniform Random Variables</vt:lpstr>
      <vt:lpstr>Discrete Uniform Random Variables (2)</vt:lpstr>
      <vt:lpstr> Zoo (2)</vt:lpstr>
      <vt:lpstr>Bernoulli Random Variables</vt:lpstr>
      <vt:lpstr>Bernoulli Random Variables (2)</vt:lpstr>
      <vt:lpstr> Zoo (3)</vt:lpstr>
      <vt:lpstr>Binomial Random Variables</vt:lpstr>
      <vt:lpstr>Binomial Random Variables  (2)</vt:lpstr>
      <vt:lpstr>Binomial Random Variables (3)</vt:lpstr>
      <vt:lpstr>Mean, Variance of the Binomial</vt:lpstr>
      <vt:lpstr>Binomial PMFs</vt:lpstr>
      <vt:lpstr>Binomial PMFs (2)</vt:lpstr>
      <vt:lpstr> Zoo (4)</vt:lpstr>
      <vt:lpstr>Geometric Random Variables</vt:lpstr>
      <vt:lpstr>Geometric Random Variables (2)</vt:lpstr>
      <vt:lpstr>   Zoo (5)</vt:lpstr>
      <vt:lpstr>Example 1</vt:lpstr>
      <vt:lpstr>Example: Music Lessons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6432</cp:revision>
  <cp:lastPrinted>2024-01-29T17:48:23Z</cp:lastPrinted>
  <dcterms:created xsi:type="dcterms:W3CDTF">2015-04-17T01:19:23Z</dcterms:created>
  <dcterms:modified xsi:type="dcterms:W3CDTF">2026-04-22T14:55:09Z</dcterms:modified>
</cp:coreProperties>
</file>