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1360" r:id="rId3"/>
    <p:sldId id="1419" r:id="rId4"/>
    <p:sldId id="1300" r:id="rId5"/>
    <p:sldId id="1414" r:id="rId6"/>
    <p:sldId id="1416" r:id="rId7"/>
    <p:sldId id="1420" r:id="rId8"/>
    <p:sldId id="1407" r:id="rId9"/>
    <p:sldId id="1408" r:id="rId10"/>
    <p:sldId id="1346" r:id="rId11"/>
    <p:sldId id="1422" r:id="rId12"/>
    <p:sldId id="1381" r:id="rId13"/>
    <p:sldId id="674" r:id="rId14"/>
    <p:sldId id="1383" r:id="rId15"/>
    <p:sldId id="1411" r:id="rId16"/>
    <p:sldId id="1382" r:id="rId17"/>
    <p:sldId id="1421" r:id="rId18"/>
    <p:sldId id="1400" r:id="rId19"/>
    <p:sldId id="1367" r:id="rId20"/>
    <p:sldId id="1417" r:id="rId21"/>
    <p:sldId id="1389" r:id="rId22"/>
    <p:sldId id="1390" r:id="rId23"/>
    <p:sldId id="1321" r:id="rId24"/>
    <p:sldId id="1322" r:id="rId25"/>
    <p:sldId id="1328" r:id="rId26"/>
    <p:sldId id="1423" r:id="rId27"/>
    <p:sldId id="1424" r:id="rId28"/>
    <p:sldId id="1425" r:id="rId29"/>
    <p:sldId id="1329" r:id="rId30"/>
    <p:sldId id="1327" r:id="rId31"/>
    <p:sldId id="1320" r:id="rId32"/>
    <p:sldId id="1338" r:id="rId33"/>
    <p:sldId id="1368" r:id="rId34"/>
    <p:sldId id="1355" r:id="rId35"/>
    <p:sldId id="1363" r:id="rId36"/>
    <p:sldId id="1337" r:id="rId37"/>
    <p:sldId id="1418" r:id="rId38"/>
    <p:sldId id="1343" r:id="rId39"/>
    <p:sldId id="1354" r:id="rId40"/>
    <p:sldId id="1371" r:id="rId41"/>
    <p:sldId id="1386" r:id="rId42"/>
    <p:sldId id="134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36A18"/>
    <a:srgbClr val="008F21"/>
    <a:srgbClr val="FFFFFA"/>
    <a:srgbClr val="808080"/>
    <a:srgbClr val="FFFDF2"/>
    <a:srgbClr val="F6F4E9"/>
    <a:srgbClr val="FEE9E8"/>
    <a:srgbClr val="6DB12E"/>
    <a:srgbClr val="FFF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73151" autoAdjust="0"/>
  </p:normalViewPr>
  <p:slideViewPr>
    <p:cSldViewPr snapToGrid="0" snapToObjects="1">
      <p:cViewPr varScale="1">
        <p:scale>
          <a:sx n="91" d="100"/>
          <a:sy n="91" d="100"/>
        </p:scale>
        <p:origin x="624" y="184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4/17/26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Checked reading order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Note on textbook notation \</a:t>
                </a:r>
                <a:r>
                  <a:rPr lang="en-US" dirty="0" err="1"/>
                  <a:t>Omega_X</a:t>
                </a:r>
                <a:endParaRPr lang="en-US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For today and next week, will talk about the case where the outputs are </a:t>
                </a:r>
                <a:r>
                  <a:rPr lang="en-US" b="1" dirty="0"/>
                  <a:t>discrete</a:t>
                </a:r>
                <a:r>
                  <a:rPr lang="en-US" b="0" dirty="0"/>
                  <a:t> </a:t>
                </a:r>
                <a:endParaRPr lang="en-US" dirty="0"/>
              </a:p>
              <a:p>
                <a:r>
                  <a:rPr lang="en-US" sz="1200" b="1" dirty="0"/>
                  <a:t>or</a:t>
                </a:r>
                <a:r>
                  <a:rPr lang="en-US" b="1" dirty="0"/>
                  <a:t> </a:t>
                </a:r>
                <a:r>
                  <a:rPr lang="en-US" sz="1200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𝛀_𝑿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67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E935A-31D4-C7C2-FF2D-5FB7D088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DDAD3-CFFC-4C02-FE91-A67BF6E41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BB091-4E53-A102-8C80-1D40B935A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E[</a:t>
            </a:r>
            <a:r>
              <a:rPr lang="en-US" dirty="0" err="1"/>
              <a:t>aX</a:t>
            </a:r>
            <a:r>
              <a:rPr lang="en-US" dirty="0"/>
              <a:t> + </a:t>
            </a:r>
            <a:r>
              <a:rPr lang="en-US" dirty="0" err="1"/>
              <a:t>bY</a:t>
            </a:r>
            <a:r>
              <a:rPr lang="en-US" dirty="0"/>
              <a:t> + c] = </a:t>
            </a:r>
            <a:r>
              <a:rPr lang="en-US" dirty="0" err="1"/>
              <a:t>aE</a:t>
            </a:r>
            <a:r>
              <a:rPr lang="en-US" dirty="0"/>
              <a:t>[X] + </a:t>
            </a:r>
            <a:r>
              <a:rPr lang="en-US" dirty="0" err="1"/>
              <a:t>bE</a:t>
            </a:r>
            <a:r>
              <a:rPr lang="en-US" dirty="0"/>
              <a:t>[Y] + c</a:t>
            </a:r>
          </a:p>
          <a:p>
            <a:r>
              <a:rPr lang="en-US" dirty="0"/>
              <a:t>Write E[X] = P(X=1)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7D84B-A575-9BE7-84F1-780FB3C7B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64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Sum_k</a:t>
            </a:r>
            <a:r>
              <a:rPr lang="en-US" dirty="0"/>
              <a:t>  k </a:t>
            </a:r>
            <a:r>
              <a:rPr lang="en-US" dirty="0" err="1"/>
              <a:t>Pr</a:t>
            </a:r>
            <a:r>
              <a:rPr lang="en-US" dirty="0"/>
              <a:t>(exactly k pairs of people have the same birthday</a:t>
            </a:r>
          </a:p>
        </p:txBody>
      </p:sp>
    </p:spTree>
    <p:extLst>
      <p:ext uri="{BB962C8B-B14F-4D97-AF65-F5344CB8AC3E}">
        <p14:creationId xmlns:p14="http://schemas.microsoft.com/office/powerpoint/2010/main" val="93533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2FBF-AE89-6A73-0295-9D992D60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59D22-D755-7ED1-A276-AC2FB044B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27854-92F5-4ACB-D245-4E64F4133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Sum_k</a:t>
            </a:r>
            <a:r>
              <a:rPr lang="en-US" dirty="0"/>
              <a:t>  k </a:t>
            </a:r>
            <a:r>
              <a:rPr lang="en-US" dirty="0" err="1"/>
              <a:t>Pr</a:t>
            </a:r>
            <a:r>
              <a:rPr lang="en-US" dirty="0"/>
              <a:t>(exactly k pairs of people have the same birthday</a:t>
            </a:r>
          </a:p>
        </p:txBody>
      </p:sp>
    </p:spTree>
    <p:extLst>
      <p:ext uri="{BB962C8B-B14F-4D97-AF65-F5344CB8AC3E}">
        <p14:creationId xmlns:p14="http://schemas.microsoft.com/office/powerpoint/2010/main" val="247768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Sum_k</a:t>
            </a:r>
            <a:r>
              <a:rPr lang="en-US" dirty="0"/>
              <a:t>  k </a:t>
            </a:r>
            <a:r>
              <a:rPr lang="en-US" dirty="0" err="1"/>
              <a:t>Pr</a:t>
            </a:r>
            <a:r>
              <a:rPr lang="en-US" dirty="0"/>
              <a:t>(exactly k pairs of people have the same birthday</a:t>
            </a:r>
          </a:p>
        </p:txBody>
      </p:sp>
    </p:spTree>
    <p:extLst>
      <p:ext uri="{BB962C8B-B14F-4D97-AF65-F5344CB8AC3E}">
        <p14:creationId xmlns:p14="http://schemas.microsoft.com/office/powerpoint/2010/main" val="3993745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5BC2C24-C694-9BCC-B104-31A135EBC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15595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11DA5-7095-763E-025D-58A10AFB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2C0D0-4BF1-5095-D44D-1573B1624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7E89A-67D0-AA92-70CE-ACAF79023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 = \begin{cases}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&amp; \text{with prob } 1/2\\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-1 &amp;  \text{with prob } 1/2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\end{cases}</a:t>
            </a:r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3859415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31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3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81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266E9-EEC5-68A8-F68A-96714077B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1C768-17DD-8EC2-8C12-F7FE33894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FD78B-5C08-7808-A128-CB79A9481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BEED-2555-143E-AA67-E3D630549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08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B24F-754F-BDDB-059B-4EB4208C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37E5F-DE2C-F411-E782-453EC54FD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1A17F-3273-C037-8876-98AA499B3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4D46E-E88C-2B56-6D00-70CBF85D6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7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7099C-1179-9D3C-1FBD-E63E205C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432DA-062B-38BC-A3EE-C0B54D956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4EA22-9E23-EFFB-0A7E-D0CB01DCC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C5506-764A-2403-0CA2-E9EEB6CB6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07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2555-86AE-58D3-214E-AC545353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C1C096-B863-B667-1333-559C1B2C9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E44C4A-35D8-1778-37C0-9D1980EFF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9F1BA-B2E3-A933-4958-219C6A237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24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60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77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8C820-632E-361B-44E1-605714D7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2E5FE-1230-5E9B-535D-D213019F7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9D3DC-6BE5-59C0-646C-A0842BA21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01A4-2380-114E-85FA-5DAC9A0AA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0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47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Std Dev \approx. 1.7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87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8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33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27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0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9D63-0880-AEB3-A3EE-5ED4F2C18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1308005-C6A2-BB96-25D2-D4112F559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96994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EFD3-C042-9D76-B91E-74957FB4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4A5C132-CCCD-ADF1-2A69-871842AC2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402498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85597-6C8A-F8DE-F4D5-3DCF02BA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BB50F-0923-DBC7-3487-6301D017F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8DB1F-20C0-A278-E193-6953BED5F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B04C8-142C-A274-76E6-E0D1E913F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8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2856ECF-E552-1D18-5080-2C20AFEA1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304131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E[</a:t>
            </a:r>
            <a:r>
              <a:rPr lang="en-US" dirty="0" err="1"/>
              <a:t>aX</a:t>
            </a:r>
            <a:r>
              <a:rPr lang="en-US" dirty="0"/>
              <a:t> + </a:t>
            </a:r>
            <a:r>
              <a:rPr lang="en-US" dirty="0" err="1"/>
              <a:t>bY</a:t>
            </a:r>
            <a:r>
              <a:rPr lang="en-US" dirty="0"/>
              <a:t> + c] = </a:t>
            </a:r>
            <a:r>
              <a:rPr lang="en-US" dirty="0" err="1"/>
              <a:t>aE</a:t>
            </a:r>
            <a:r>
              <a:rPr lang="en-US" dirty="0"/>
              <a:t>[X] + </a:t>
            </a:r>
            <a:r>
              <a:rPr lang="en-US" dirty="0" err="1"/>
              <a:t>bE</a:t>
            </a:r>
            <a:r>
              <a:rPr lang="en-US" dirty="0"/>
              <a:t>[Y] + c</a:t>
            </a:r>
          </a:p>
          <a:p>
            <a:r>
              <a:rPr lang="en-US" dirty="0"/>
              <a:t>Write E[X] = P(X=1)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912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4/17/26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4/17/26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4/17/26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10" Type="http://schemas.openxmlformats.org/officeDocument/2006/relationships/image" Target="../media/image4.png"/><Relationship Id="rId4" Type="http://schemas.openxmlformats.org/officeDocument/2006/relationships/image" Target="../media/image351.png"/><Relationship Id="rId9" Type="http://schemas.openxmlformats.org/officeDocument/2006/relationships/image" Target="../media/image3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2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4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79.png"/><Relationship Id="rId5" Type="http://schemas.openxmlformats.org/officeDocument/2006/relationships/image" Target="../media/image84.png"/><Relationship Id="rId10" Type="http://schemas.openxmlformats.org/officeDocument/2006/relationships/image" Target="../media/image313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580.png"/><Relationship Id="rId18" Type="http://schemas.openxmlformats.org/officeDocument/2006/relationships/image" Target="../media/image97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570.png"/><Relationship Id="rId17" Type="http://schemas.openxmlformats.org/officeDocument/2006/relationships/image" Target="../media/image491.png"/><Relationship Id="rId2" Type="http://schemas.openxmlformats.org/officeDocument/2006/relationships/image" Target="../media/image89.png"/><Relationship Id="rId16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2.png"/><Relationship Id="rId15" Type="http://schemas.openxmlformats.org/officeDocument/2006/relationships/image" Target="../media/image601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5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7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00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0.png"/><Relationship Id="rId4" Type="http://schemas.openxmlformats.org/officeDocument/2006/relationships/image" Target="../media/image8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Relationship Id="rId4" Type="http://schemas.openxmlformats.org/officeDocument/2006/relationships/image" Target="../media/image8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4.png"/><Relationship Id="rId3" Type="http://schemas.openxmlformats.org/officeDocument/2006/relationships/image" Target="../media/image160.png"/><Relationship Id="rId7" Type="http://schemas.openxmlformats.org/officeDocument/2006/relationships/image" Target="../media/image19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Linearity of Expectation, LOTUS and Variance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BD7D-B441-416E-BB82-CEBA4F5A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Recap</a:t>
            </a:r>
            <a:r>
              <a:rPr lang="en-US" dirty="0"/>
              <a:t> Linearity of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A7B53E-1821-41ED-9FB8-3738F685B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250" y="923741"/>
                <a:ext cx="10972800" cy="1464825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any</a:t>
                </a:r>
                <a:r>
                  <a:rPr lang="en-US" sz="2800" dirty="0"/>
                  <a:t> two random variables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i="1" dirty="0">
                  <a:solidFill>
                    <a:srgbClr val="7030A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A7B53E-1821-41ED-9FB8-3738F685B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250" y="923741"/>
                <a:ext cx="10972800" cy="1464825"/>
              </a:xfrm>
              <a:blipFill>
                <a:blip r:embed="rId3"/>
                <a:stretch>
                  <a:fillRect l="-346" b="-85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41D07A-8549-4B35-9BDF-49B25C93EE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256" y="3753498"/>
                <a:ext cx="10972800" cy="131728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and constants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41D07A-8549-4B35-9BDF-49B25C93E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6" y="3753498"/>
                <a:ext cx="10972800" cy="1317284"/>
              </a:xfrm>
              <a:prstGeom prst="rect">
                <a:avLst/>
              </a:prstGeom>
              <a:blipFill>
                <a:blip r:embed="rId4"/>
                <a:stretch>
                  <a:fillRect l="-231" b="-190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147B20-57CD-A206-DD75-075923495406}"/>
                  </a:ext>
                </a:extLst>
              </p:cNvPr>
              <p:cNvSpPr txBox="1"/>
              <p:nvPr/>
            </p:nvSpPr>
            <p:spPr>
              <a:xfrm>
                <a:off x="388250" y="2388566"/>
                <a:ext cx="10972800" cy="110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Or, more generally: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147B20-57CD-A206-DD75-07592349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0" y="2388566"/>
                <a:ext cx="10972800" cy="1101648"/>
              </a:xfrm>
              <a:prstGeom prst="rect">
                <a:avLst/>
              </a:prstGeom>
              <a:blipFill>
                <a:blip r:embed="rId5"/>
                <a:stretch>
                  <a:fillRect l="-1156" t="-681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79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17FBC-CA62-CF5A-8C05-E294FEBD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CAFE-CAC2-76ED-3082-8362322F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Recap</a:t>
            </a:r>
            <a:r>
              <a:rPr lang="en-US" dirty="0"/>
              <a:t> Linearity of Expectation (more)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839CC0-65C3-3427-3592-0C1A0E20D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250" y="923741"/>
                <a:ext cx="10972800" cy="1464825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any</a:t>
                </a:r>
                <a:r>
                  <a:rPr lang="en-US" sz="2800" dirty="0"/>
                  <a:t> two random variables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i="1" dirty="0">
                  <a:solidFill>
                    <a:srgbClr val="7030A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839CC0-65C3-3427-3592-0C1A0E20D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250" y="923741"/>
                <a:ext cx="10972800" cy="1464825"/>
              </a:xfrm>
              <a:blipFill>
                <a:blip r:embed="rId3"/>
                <a:stretch>
                  <a:fillRect l="-346" b="-85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98B233-A419-7037-3C90-7985E4AFB3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256" y="3753498"/>
                <a:ext cx="10972800" cy="131728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and constants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98B233-A419-7037-3C90-7985E4AFB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6" y="3753498"/>
                <a:ext cx="10972800" cy="1317284"/>
              </a:xfrm>
              <a:prstGeom prst="rect">
                <a:avLst/>
              </a:prstGeom>
              <a:blipFill>
                <a:blip r:embed="rId4"/>
                <a:stretch>
                  <a:fillRect l="-231" b="-190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59D615-F0F5-832A-71C3-7F217A34983B}"/>
                  </a:ext>
                </a:extLst>
              </p:cNvPr>
              <p:cNvSpPr txBox="1"/>
              <p:nvPr/>
            </p:nvSpPr>
            <p:spPr>
              <a:xfrm>
                <a:off x="388250" y="2388566"/>
                <a:ext cx="10972800" cy="110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Or, more generally: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59D615-F0F5-832A-71C3-7F217A349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0" y="2388566"/>
                <a:ext cx="10972800" cy="1101648"/>
              </a:xfrm>
              <a:prstGeom prst="rect">
                <a:avLst/>
              </a:prstGeom>
              <a:blipFill>
                <a:blip r:embed="rId5"/>
                <a:stretch>
                  <a:fillRect l="-1156" t="-681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25801DA-725F-D9D1-1324-CB877A9896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256" y="5070782"/>
                <a:ext cx="10972800" cy="1895712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and real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.   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25801DA-725F-D9D1-1324-CB877A9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6" y="5070782"/>
                <a:ext cx="10972800" cy="1895712"/>
              </a:xfrm>
              <a:prstGeom prst="rect">
                <a:avLst/>
              </a:prstGeom>
              <a:blipFill>
                <a:blip r:embed="rId6"/>
                <a:stretch>
                  <a:fillRect l="-231" b="-65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10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rgbClr val="0070C0"/>
                </a:solidFill>
              </a:rPr>
              <a:t>Linearity of 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LOTUS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0577-47F1-0544-A876-F9759F39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 with the same 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</p:spPr>
            <p:txBody>
              <a:bodyPr/>
              <a:lstStyle/>
              <a:p>
                <a:r>
                  <a:rPr lang="en-US" sz="2800" dirty="0"/>
                  <a:t>In a class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students, on average how many pairs of people have the same birthday (assuming 365 equally likely birthdays)?</a:t>
                </a:r>
              </a:p>
              <a:p>
                <a:r>
                  <a:rPr lang="en-US" sz="2800" dirty="0"/>
                  <a:t>Each person’s birthday is equally likely to be any of the 365 possibilities and different people’s </a:t>
                </a:r>
                <a:r>
                  <a:rPr lang="en-US" sz="2800" dirty="0" err="1"/>
                  <a:t>bdays</a:t>
                </a:r>
                <a:r>
                  <a:rPr lang="en-US" sz="2800" dirty="0"/>
                  <a:t> are independent.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  <a:blipFill>
                <a:blip r:embed="rId3"/>
                <a:stretch>
                  <a:fillRect t="-1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4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E73B3-D2D9-185D-CDB4-A231C854C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AF20-94A3-94E6-63EC-D5A25CC6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 with the same  birthday -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26AC8A1-5C37-1571-A706-9FDFE6F2001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</p:spPr>
            <p:txBody>
              <a:bodyPr/>
              <a:lstStyle/>
              <a:p>
                <a:r>
                  <a:rPr lang="en-US" sz="2800" dirty="0"/>
                  <a:t>In a class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students, on average how many pairs of people have the same birthday (assuming 365 equally likely birthdays)?</a:t>
                </a:r>
              </a:p>
              <a:p>
                <a:r>
                  <a:rPr lang="en-US" sz="2800" dirty="0"/>
                  <a:t>Each person’s birthday is equally likely to be any of the 365 possibilities and different people’s </a:t>
                </a:r>
                <a:r>
                  <a:rPr lang="en-US" sz="2800" dirty="0" err="1"/>
                  <a:t>bdays</a:t>
                </a:r>
                <a:r>
                  <a:rPr lang="en-US" sz="2800" dirty="0"/>
                  <a:t> are independent.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  <a:blipFill>
                <a:blip r:embed="rId3"/>
                <a:stretch>
                  <a:fillRect t="-1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B89E6C-BF31-5298-949E-56E53202576F}"/>
                  </a:ext>
                </a:extLst>
              </p:cNvPr>
              <p:cNvSpPr txBox="1"/>
              <p:nvPr/>
            </p:nvSpPr>
            <p:spPr>
              <a:xfrm>
                <a:off x="923635" y="3429000"/>
                <a:ext cx="5660652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0070C0"/>
                    </a:solidFill>
                  </a:rPr>
                  <a:t>Decompose: </a:t>
                </a:r>
                <a:r>
                  <a:rPr lang="en-US" sz="2800" dirty="0"/>
                  <a:t>Find the right way to </a:t>
                </a:r>
              </a:p>
              <a:p>
                <a:r>
                  <a:rPr lang="en-US" sz="2800" dirty="0"/>
                  <a:t>decompose the random variable into </a:t>
                </a:r>
              </a:p>
              <a:p>
                <a:r>
                  <a:rPr lang="en-US" sz="2800" dirty="0"/>
                  <a:t>sum of simple random variables </a:t>
                </a:r>
              </a:p>
              <a:p>
                <a:pPr marL="152396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152396" lvl="0"/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B89E6C-BF31-5298-949E-56E532025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5" y="3429000"/>
                <a:ext cx="5660652" cy="2246769"/>
              </a:xfrm>
              <a:prstGeom prst="rect">
                <a:avLst/>
              </a:prstGeom>
              <a:blipFill>
                <a:blip r:embed="rId4"/>
                <a:stretch>
                  <a:fillRect l="-2237" t="-3390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2F070EB-9087-E3A4-254F-BC3216E646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707" y="4122747"/>
                <a:ext cx="8708114" cy="273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6" indent="0">
                  <a:buNone/>
                </a:pPr>
                <a:endParaRPr lang="en-US" sz="16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LOE: </a:t>
                </a:r>
                <a:r>
                  <a:rPr lang="en-US" sz="2800" dirty="0"/>
                  <a:t>Apply linearity of expectation.</a:t>
                </a:r>
              </a:p>
              <a:p>
                <a:pPr marL="152396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</a:t>
                </a: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14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Conquer: </a:t>
                </a:r>
                <a:r>
                  <a:rPr lang="en-US" sz="2800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/>
                  <a:t>and sum! </a:t>
                </a:r>
                <a:endParaRPr lang="en-US" sz="2800" b="1" dirty="0">
                  <a:solidFill>
                    <a:schemeClr val="tx2"/>
                  </a:solidFill>
                </a:endParaRPr>
              </a:p>
              <a:p>
                <a:pPr marL="152396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2F070EB-9087-E3A4-254F-BC3216E6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07" y="4122747"/>
                <a:ext cx="8708114" cy="2735253"/>
              </a:xfrm>
              <a:prstGeom prst="rect">
                <a:avLst/>
              </a:prstGeom>
              <a:blipFill>
                <a:blip r:embed="rId5"/>
                <a:stretch>
                  <a:fillRect r="-1601" b="-6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26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0577-47F1-0544-A876-F9759F39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 with the same  birthday – LOE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</p:spPr>
            <p:txBody>
              <a:bodyPr/>
              <a:lstStyle/>
              <a:p>
                <a:r>
                  <a:rPr lang="en-US" sz="2800" dirty="0"/>
                  <a:t>In a class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students, 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the number of pairs of people with the same birthday (assuming 365 equally likely birthdays)?</a:t>
                </a:r>
              </a:p>
              <a:p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?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0B592E-8932-784F-AB05-92B8FF1E0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458467"/>
                <a:ext cx="11360800" cy="1249222"/>
              </a:xfrm>
              <a:blipFill>
                <a:blip r:embed="rId3"/>
                <a:stretch>
                  <a:fillRect t="-1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A54E01CE-E604-D94D-A3AF-5C5B99EC14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00" y="3192801"/>
                <a:ext cx="11360800" cy="327473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Decompose: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Indicator events involve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pairs</a:t>
                </a:r>
                <a:r>
                  <a:rPr lang="en-US" sz="2800" dirty="0">
                    <a:solidFill>
                      <a:srgbClr val="C00000"/>
                    </a:solidFill>
                  </a:rPr>
                  <a:t> of students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</a:rPr>
                  <a:t>		         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iff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students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and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have the same birthday</a:t>
                </a:r>
                <a:endParaRPr lang="en-US" sz="2800" u="sng" dirty="0">
                  <a:solidFill>
                    <a:srgbClr val="C0000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LOE</a:t>
                </a:r>
                <a:r>
                  <a:rPr lang="en-US" sz="2800" dirty="0">
                    <a:solidFill>
                      <a:srgbClr val="0070C0"/>
                    </a:solidFill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indicator variables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endParaRPr lang="en-US" sz="2800" u="sng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u="sng" dirty="0">
                    <a:solidFill>
                      <a:srgbClr val="0070C0"/>
                    </a:solidFill>
                  </a:rPr>
                  <a:t>Conquer</a:t>
                </a:r>
                <a:r>
                  <a:rPr lang="en-US" sz="2800" dirty="0">
                    <a:solidFill>
                      <a:srgbClr val="0070C0"/>
                    </a:solidFill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 </a:t>
                </a:r>
                <a:r>
                  <a:rPr lang="en-US" sz="2800" b="0" dirty="0">
                    <a:solidFill>
                      <a:srgbClr val="C00000"/>
                    </a:solidFill>
                  </a:rPr>
                  <a:t>so total expectation 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pairs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A54E01CE-E604-D94D-A3AF-5C5B99EC1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3192801"/>
                <a:ext cx="11360800" cy="3274732"/>
              </a:xfrm>
              <a:prstGeom prst="rect">
                <a:avLst/>
              </a:prstGeom>
              <a:blipFill>
                <a:blip r:embed="rId4"/>
                <a:stretch>
                  <a:fillRect t="-386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04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Linearity of expectation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LOTUS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E055-5D49-AB54-7A6A-C2872345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new random variables from old ones.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2A5AF-DDAE-FB14-69DF-3BC8EE2BB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sym typeface="Wingdings" pitchFamily="2" charset="2"/>
                      </a:rPr>
                      <m:t>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sym typeface="Wingdings" pitchFamily="2" charset="2"/>
                      </a:rPr>
                      <m:t> 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𝑌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−1</m:t>
                    </m:r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sym typeface="Wingdings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sym typeface="Wingdings" pitchFamily="2" charset="2"/>
                      </a:rPr>
                      <m:t>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  <a:sym typeface="Wingdings" pitchFamily="2" charset="2"/>
                      </a:rPr>
                      <m:t>= 5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  <a:sym typeface="Wingdings" pitchFamily="2" charset="2"/>
                      </a:rPr>
                      <m:t>-3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  <a:sym typeface="Wingdings" pitchFamily="2" charset="2"/>
                      </a:rPr>
                      <m:t>+ 2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C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U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mod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4</m:t>
                    </m:r>
                  </m:oMath>
                </a14:m>
                <a:endParaRPr lang="en-US" dirty="0">
                  <a:solidFill>
                    <a:srgbClr val="C00000"/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800" dirty="0"/>
                  <a:t>How do we compute the expectation of the new </a:t>
                </a:r>
                <a:r>
                  <a:rPr lang="en-US" sz="2800" dirty="0" err="1"/>
                  <a:t>r.v.s</a:t>
                </a:r>
                <a:r>
                  <a:rPr lang="en-US" sz="2800" dirty="0"/>
                  <a:t>,  given the expectations  of the old </a:t>
                </a:r>
                <a:r>
                  <a:rPr lang="en-US" sz="2800" dirty="0" err="1"/>
                  <a:t>r.v.s</a:t>
                </a:r>
                <a:r>
                  <a:rPr lang="en-US" sz="2800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2A5AF-DDAE-FB14-69DF-3BC8EE2BB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896A1-8B42-940A-89CD-E297475D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2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EF237-9BAF-726C-F2E0-15DDED07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D852-7A6E-706E-5782-BBAE1258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constructing new </a:t>
            </a:r>
            <a:r>
              <a:rPr lang="en-US" dirty="0" err="1"/>
              <a:t>r.v.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4462603-8AEC-75B3-4391-666B8AF999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8697304"/>
                  </p:ext>
                </p:extLst>
              </p:nvPr>
            </p:nvGraphicFramePr>
            <p:xfrm>
              <a:off x="438537" y="1059635"/>
              <a:ext cx="6622904" cy="19332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5726">
                      <a:extLst>
                        <a:ext uri="{9D8B030D-6E8A-4147-A177-3AD203B41FA5}">
                          <a16:colId xmlns:a16="http://schemas.microsoft.com/office/drawing/2014/main" val="3895539969"/>
                        </a:ext>
                      </a:extLst>
                    </a:gridCol>
                    <a:gridCol w="1655726">
                      <a:extLst>
                        <a:ext uri="{9D8B030D-6E8A-4147-A177-3AD203B41FA5}">
                          <a16:colId xmlns:a16="http://schemas.microsoft.com/office/drawing/2014/main" val="832290539"/>
                        </a:ext>
                      </a:extLst>
                    </a:gridCol>
                    <a:gridCol w="1655726">
                      <a:extLst>
                        <a:ext uri="{9D8B030D-6E8A-4147-A177-3AD203B41FA5}">
                          <a16:colId xmlns:a16="http://schemas.microsoft.com/office/drawing/2014/main" val="810201151"/>
                        </a:ext>
                      </a:extLst>
                    </a:gridCol>
                    <a:gridCol w="1655726">
                      <a:extLst>
                        <a:ext uri="{9D8B030D-6E8A-4147-A177-3AD203B41FA5}">
                          <a16:colId xmlns:a16="http://schemas.microsoft.com/office/drawing/2014/main" val="3467091441"/>
                        </a:ext>
                      </a:extLst>
                    </a:gridCol>
                  </a:tblGrid>
                  <a:tr h="44991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𝐏𝐫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800" b="0" i="1" baseline="30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4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0571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oMath>
                          </a14:m>
                          <a:r>
                            <a:rPr lang="en-US" baseline="-25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871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4665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oMath>
                          </a14:m>
                          <a:r>
                            <a:rPr lang="en-US" baseline="-25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1182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oMath>
                          </a14:m>
                          <a:r>
                            <a:rPr lang="en-US" baseline="-25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410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4462603-8AEC-75B3-4391-666B8AF999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8697304"/>
                  </p:ext>
                </p:extLst>
              </p:nvPr>
            </p:nvGraphicFramePr>
            <p:xfrm>
              <a:off x="438537" y="1059635"/>
              <a:ext cx="6622904" cy="19332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5726">
                      <a:extLst>
                        <a:ext uri="{9D8B030D-6E8A-4147-A177-3AD203B41FA5}">
                          <a16:colId xmlns:a16="http://schemas.microsoft.com/office/drawing/2014/main" val="3895539969"/>
                        </a:ext>
                      </a:extLst>
                    </a:gridCol>
                    <a:gridCol w="1655726">
                      <a:extLst>
                        <a:ext uri="{9D8B030D-6E8A-4147-A177-3AD203B41FA5}">
                          <a16:colId xmlns:a16="http://schemas.microsoft.com/office/drawing/2014/main" val="832290539"/>
                        </a:ext>
                      </a:extLst>
                    </a:gridCol>
                    <a:gridCol w="1655726">
                      <a:extLst>
                        <a:ext uri="{9D8B030D-6E8A-4147-A177-3AD203B41FA5}">
                          <a16:colId xmlns:a16="http://schemas.microsoft.com/office/drawing/2014/main" val="810201151"/>
                        </a:ext>
                      </a:extLst>
                    </a:gridCol>
                    <a:gridCol w="1655726">
                      <a:extLst>
                        <a:ext uri="{9D8B030D-6E8A-4147-A177-3AD203B41FA5}">
                          <a16:colId xmlns:a16="http://schemas.microsoft.com/office/drawing/2014/main" val="3467091441"/>
                        </a:ext>
                      </a:extLst>
                    </a:gridCol>
                  </a:tblGrid>
                  <a:tr h="4499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3" t="-2778" r="-300763" b="-3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63" t="-2778" r="-200763" b="-3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308" t="-2778" r="-102308" b="-3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778" r="-1527" b="-3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0571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63" t="-127586" r="-200763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871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63" t="-227586" r="-20076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4665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63" t="-316667" r="-20076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1182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63" t="-431034" r="-20076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410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DBD393-6D7B-BB4A-0837-36F9A0CBE236}"/>
                  </a:ext>
                </a:extLst>
              </p:cNvPr>
              <p:cNvSpPr/>
              <p:nvPr/>
            </p:nvSpPr>
            <p:spPr>
              <a:xfrm>
                <a:off x="9297746" y="5028773"/>
                <a:ext cx="2894254" cy="87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DBD393-6D7B-BB4A-0837-36F9A0CBE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746" y="5028773"/>
                <a:ext cx="2894254" cy="877613"/>
              </a:xfrm>
              <a:prstGeom prst="rect">
                <a:avLst/>
              </a:prstGeom>
              <a:blipFill>
                <a:blip r:embed="rId3"/>
                <a:stretch>
                  <a:fillRect t="-120000" b="-1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26587A-915F-8038-66F0-31250A2C16BB}"/>
                  </a:ext>
                </a:extLst>
              </p:cNvPr>
              <p:cNvSpPr/>
              <p:nvPr/>
            </p:nvSpPr>
            <p:spPr>
              <a:xfrm>
                <a:off x="8451232" y="5982183"/>
                <a:ext cx="3740768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26587A-915F-8038-66F0-31250A2C1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32" y="5982183"/>
                <a:ext cx="3740768" cy="875817"/>
              </a:xfrm>
              <a:prstGeom prst="rect">
                <a:avLst/>
              </a:prstGeom>
              <a:blipFill>
                <a:blip r:embed="rId4"/>
                <a:stretch>
                  <a:fillRect t="-118571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13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BBFCF-DF78-DC4A-BAD1-3594EABD42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Expected </a:t>
                </a:r>
                <a:r>
                  <a:rPr lang="en-US" dirty="0"/>
                  <a:t>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BBFCF-DF78-DC4A-BAD1-3594EABD4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expectation</a:t>
                </a:r>
                <a:r>
                  <a:rPr lang="en-US" sz="2800" dirty="0"/>
                  <a:t> or </a:t>
                </a:r>
                <a:r>
                  <a:rPr lang="en-US" sz="2800" b="1" dirty="0"/>
                  <a:t>expected value</a:t>
                </a:r>
                <a:r>
                  <a:rPr lang="en-US" sz="2800" dirty="0"/>
                  <a:t> or </a:t>
                </a:r>
                <a:r>
                  <a:rPr lang="en-US" sz="2800" b="1" dirty="0"/>
                  <a:t>mean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 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or equivalently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blipFill>
                <a:blip r:embed="rId4"/>
                <a:stretch>
                  <a:fillRect l="-231" t="-12232" b="-183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96720" y="3903377"/>
                <a:ext cx="5166093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720" y="3903377"/>
                <a:ext cx="5166093" cy="1188980"/>
              </a:xfrm>
              <a:prstGeom prst="rect">
                <a:avLst/>
              </a:prstGeom>
              <a:blipFill>
                <a:blip r:embed="rId5"/>
                <a:stretch>
                  <a:fillRect t="-125532" r="-245" b="-17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1901" y="3912186"/>
                <a:ext cx="3270126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901" y="3912186"/>
                <a:ext cx="3270126" cy="1188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41417" y="5588943"/>
            <a:ext cx="782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Also known as </a:t>
            </a:r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LOTUS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: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“Law of the unconscious statistician</a:t>
            </a:r>
          </a:p>
        </p:txBody>
      </p:sp>
    </p:spTree>
    <p:extLst>
      <p:ext uri="{BB962C8B-B14F-4D97-AF65-F5344CB8AC3E}">
        <p14:creationId xmlns:p14="http://schemas.microsoft.com/office/powerpoint/2010/main" val="364207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/>
              <a:t>Random Variables and Associated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1177588" cy="2166747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random variable (RV) </a:t>
                </a:r>
                <a:r>
                  <a:rPr lang="en-US" dirty="0"/>
                  <a:t>for a probability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function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800" dirty="0"/>
                  <a:t>The set of values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can take on is its 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range</a:t>
                </a:r>
                <a:r>
                  <a:rPr lang="en-US" sz="2800" dirty="0">
                    <a:solidFill>
                      <a:srgbClr val="C00000"/>
                    </a:solidFill>
                  </a:rPr>
                  <a:t>/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support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m:rPr>
                        <m:sty m:val="p"/>
                      </m:rPr>
                      <a:rPr lang="en-US" sz="2800" b="1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1177588" cy="2166747"/>
              </a:xfr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Partition of sample space based on values the random variable takes">
            <a:extLst>
              <a:ext uri="{FF2B5EF4-FFF2-40B4-BE49-F238E27FC236}">
                <a16:creationId xmlns:a16="http://schemas.microsoft.com/office/drawing/2014/main" id="{36D4DE94-6006-0E45-BBF1-801CD976617B}"/>
              </a:ext>
            </a:extLst>
          </p:cNvPr>
          <p:cNvGrpSpPr/>
          <p:nvPr/>
        </p:nvGrpSpPr>
        <p:grpSpPr>
          <a:xfrm>
            <a:off x="5054465" y="3488944"/>
            <a:ext cx="6527933" cy="3033536"/>
            <a:chOff x="4128357" y="3446777"/>
            <a:chExt cx="6527933" cy="303353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C60F5A5-2135-1C4B-91B8-57840AAD0B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8357" y="3446777"/>
              <a:ext cx="6313798" cy="3033536"/>
            </a:xfrm>
            <a:custGeom>
              <a:avLst/>
              <a:gdLst>
                <a:gd name="connsiteX0" fmla="*/ 3220857 w 9303411"/>
                <a:gd name="connsiteY0" fmla="*/ 324040 h 4469929"/>
                <a:gd name="connsiteX1" fmla="*/ 1491448 w 9303411"/>
                <a:gd name="connsiteY1" fmla="*/ 284283 h 4469929"/>
                <a:gd name="connsiteX2" fmla="*/ 1113761 w 9303411"/>
                <a:gd name="connsiteY2" fmla="*/ 65622 h 4469929"/>
                <a:gd name="connsiteX3" fmla="*/ 578 w 9303411"/>
                <a:gd name="connsiteY3" fmla="*/ 1596248 h 4469929"/>
                <a:gd name="connsiteX4" fmla="*/ 1272787 w 9303411"/>
                <a:gd name="connsiteY4" fmla="*/ 2371500 h 4469929"/>
                <a:gd name="connsiteX5" fmla="*/ 596926 w 9303411"/>
                <a:gd name="connsiteY5" fmla="*/ 3862370 h 4469929"/>
                <a:gd name="connsiteX6" fmla="*/ 3459396 w 9303411"/>
                <a:gd name="connsiteY6" fmla="*/ 4458718 h 4469929"/>
                <a:gd name="connsiteX7" fmla="*/ 5367709 w 9303411"/>
                <a:gd name="connsiteY7" fmla="*/ 3405170 h 4469929"/>
                <a:gd name="connsiteX8" fmla="*/ 7276022 w 9303411"/>
                <a:gd name="connsiteY8" fmla="*/ 4041274 h 4469929"/>
                <a:gd name="connsiteX9" fmla="*/ 9283726 w 9303411"/>
                <a:gd name="connsiteY9" fmla="*/ 1675761 h 4469929"/>
                <a:gd name="connsiteX10" fmla="*/ 8130787 w 9303411"/>
                <a:gd name="connsiteY10" fmla="*/ 284283 h 4469929"/>
                <a:gd name="connsiteX11" fmla="*/ 5447222 w 9303411"/>
                <a:gd name="connsiteY11" fmla="*/ 1616127 h 4469929"/>
                <a:gd name="connsiteX12" fmla="*/ 3837083 w 9303411"/>
                <a:gd name="connsiteY12" fmla="*/ 165013 h 4469929"/>
                <a:gd name="connsiteX13" fmla="*/ 3220857 w 9303411"/>
                <a:gd name="connsiteY13" fmla="*/ 324040 h 446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03411" h="4469929">
                  <a:moveTo>
                    <a:pt x="3220857" y="324040"/>
                  </a:moveTo>
                  <a:cubicBezTo>
                    <a:pt x="2829918" y="343918"/>
                    <a:pt x="1842631" y="327353"/>
                    <a:pt x="1491448" y="284283"/>
                  </a:cubicBezTo>
                  <a:cubicBezTo>
                    <a:pt x="1140265" y="241213"/>
                    <a:pt x="1362239" y="-153039"/>
                    <a:pt x="1113761" y="65622"/>
                  </a:cubicBezTo>
                  <a:cubicBezTo>
                    <a:pt x="865283" y="284283"/>
                    <a:pt x="-25926" y="1211935"/>
                    <a:pt x="578" y="1596248"/>
                  </a:cubicBezTo>
                  <a:cubicBezTo>
                    <a:pt x="27082" y="1980561"/>
                    <a:pt x="1173396" y="1993813"/>
                    <a:pt x="1272787" y="2371500"/>
                  </a:cubicBezTo>
                  <a:cubicBezTo>
                    <a:pt x="1372178" y="2749187"/>
                    <a:pt x="232491" y="3514500"/>
                    <a:pt x="596926" y="3862370"/>
                  </a:cubicBezTo>
                  <a:cubicBezTo>
                    <a:pt x="961361" y="4210240"/>
                    <a:pt x="2664266" y="4534918"/>
                    <a:pt x="3459396" y="4458718"/>
                  </a:cubicBezTo>
                  <a:cubicBezTo>
                    <a:pt x="4254526" y="4382518"/>
                    <a:pt x="4731605" y="3474744"/>
                    <a:pt x="5367709" y="3405170"/>
                  </a:cubicBezTo>
                  <a:cubicBezTo>
                    <a:pt x="6003813" y="3335596"/>
                    <a:pt x="6623353" y="4329509"/>
                    <a:pt x="7276022" y="4041274"/>
                  </a:cubicBezTo>
                  <a:cubicBezTo>
                    <a:pt x="7928692" y="3753039"/>
                    <a:pt x="9141265" y="2301926"/>
                    <a:pt x="9283726" y="1675761"/>
                  </a:cubicBezTo>
                  <a:cubicBezTo>
                    <a:pt x="9426187" y="1049596"/>
                    <a:pt x="8770204" y="294222"/>
                    <a:pt x="8130787" y="284283"/>
                  </a:cubicBezTo>
                  <a:cubicBezTo>
                    <a:pt x="7491370" y="274344"/>
                    <a:pt x="6162839" y="1636005"/>
                    <a:pt x="5447222" y="1616127"/>
                  </a:cubicBezTo>
                  <a:cubicBezTo>
                    <a:pt x="4731605" y="1596249"/>
                    <a:pt x="4211457" y="380361"/>
                    <a:pt x="3837083" y="165013"/>
                  </a:cubicBezTo>
                  <a:cubicBezTo>
                    <a:pt x="3462709" y="-50335"/>
                    <a:pt x="3611796" y="304162"/>
                    <a:pt x="3220857" y="32404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1C4172-C700-3E40-A99C-22D05464A47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160000" y="5384847"/>
                  <a:ext cx="496290" cy="6647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1C4172-C700-3E40-A99C-22D05464A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000" y="5384847"/>
                  <a:ext cx="496290" cy="664798"/>
                </a:xfrm>
                <a:prstGeom prst="rect">
                  <a:avLst/>
                </a:prstGeom>
                <a:blipFill>
                  <a:blip r:embed="rId4"/>
                  <a:stretch>
                    <a:fillRect l="-42500" r="-40000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DB45C77-EBBD-8448-BB46-BE461D1B9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7459" y="3669480"/>
              <a:ext cx="1558883" cy="1585763"/>
            </a:xfrm>
            <a:custGeom>
              <a:avLst/>
              <a:gdLst>
                <a:gd name="connsiteX0" fmla="*/ 1391479 w 1948604"/>
                <a:gd name="connsiteY0" fmla="*/ 0 h 1982204"/>
                <a:gd name="connsiteX1" fmla="*/ 1948070 w 1948604"/>
                <a:gd name="connsiteY1" fmla="*/ 516835 h 1982204"/>
                <a:gd name="connsiteX2" fmla="*/ 1470992 w 1948604"/>
                <a:gd name="connsiteY2" fmla="*/ 1411356 h 1982204"/>
                <a:gd name="connsiteX3" fmla="*/ 417444 w 1948604"/>
                <a:gd name="connsiteY3" fmla="*/ 1530626 h 1982204"/>
                <a:gd name="connsiteX4" fmla="*/ 298174 w 1948604"/>
                <a:gd name="connsiteY4" fmla="*/ 1928191 h 1982204"/>
                <a:gd name="connsiteX5" fmla="*/ 0 w 1948604"/>
                <a:gd name="connsiteY5" fmla="*/ 1967948 h 198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8604" h="1982204">
                  <a:moveTo>
                    <a:pt x="1391479" y="0"/>
                  </a:moveTo>
                  <a:cubicBezTo>
                    <a:pt x="1663148" y="140804"/>
                    <a:pt x="1934818" y="281609"/>
                    <a:pt x="1948070" y="516835"/>
                  </a:cubicBezTo>
                  <a:cubicBezTo>
                    <a:pt x="1961322" y="752061"/>
                    <a:pt x="1726096" y="1242391"/>
                    <a:pt x="1470992" y="1411356"/>
                  </a:cubicBezTo>
                  <a:cubicBezTo>
                    <a:pt x="1215888" y="1580321"/>
                    <a:pt x="612914" y="1444487"/>
                    <a:pt x="417444" y="1530626"/>
                  </a:cubicBezTo>
                  <a:cubicBezTo>
                    <a:pt x="221974" y="1616765"/>
                    <a:pt x="367748" y="1855304"/>
                    <a:pt x="298174" y="1928191"/>
                  </a:cubicBezTo>
                  <a:cubicBezTo>
                    <a:pt x="228600" y="2001078"/>
                    <a:pt x="114300" y="1984513"/>
                    <a:pt x="0" y="196794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C9D0A6-626E-3242-9BBE-CABF54910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0133" y="4797372"/>
              <a:ext cx="545301" cy="1637969"/>
            </a:xfrm>
            <a:custGeom>
              <a:avLst/>
              <a:gdLst>
                <a:gd name="connsiteX0" fmla="*/ 0 w 681626"/>
                <a:gd name="connsiteY0" fmla="*/ 0 h 2047461"/>
                <a:gd name="connsiteX1" fmla="*/ 675861 w 681626"/>
                <a:gd name="connsiteY1" fmla="*/ 516835 h 2047461"/>
                <a:gd name="connsiteX2" fmla="*/ 337931 w 681626"/>
                <a:gd name="connsiteY2" fmla="*/ 1451113 h 2047461"/>
                <a:gd name="connsiteX3" fmla="*/ 556591 w 681626"/>
                <a:gd name="connsiteY3" fmla="*/ 2047461 h 20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626" h="2047461">
                  <a:moveTo>
                    <a:pt x="0" y="0"/>
                  </a:moveTo>
                  <a:cubicBezTo>
                    <a:pt x="309769" y="137491"/>
                    <a:pt x="619539" y="274983"/>
                    <a:pt x="675861" y="516835"/>
                  </a:cubicBezTo>
                  <a:cubicBezTo>
                    <a:pt x="732183" y="758687"/>
                    <a:pt x="357809" y="1196009"/>
                    <a:pt x="337931" y="1451113"/>
                  </a:cubicBezTo>
                  <a:cubicBezTo>
                    <a:pt x="318053" y="1706217"/>
                    <a:pt x="437322" y="1876839"/>
                    <a:pt x="556591" y="2047461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239FE3C-1B98-9640-8CF6-DFF6E12E0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6143" y="4221247"/>
              <a:ext cx="922351" cy="1717482"/>
            </a:xfrm>
            <a:custGeom>
              <a:avLst/>
              <a:gdLst>
                <a:gd name="connsiteX0" fmla="*/ 0 w 1152939"/>
                <a:gd name="connsiteY0" fmla="*/ 0 h 2146853"/>
                <a:gd name="connsiteX1" fmla="*/ 854765 w 1152939"/>
                <a:gd name="connsiteY1" fmla="*/ 377687 h 2146853"/>
                <a:gd name="connsiteX2" fmla="*/ 655982 w 1152939"/>
                <a:gd name="connsiteY2" fmla="*/ 1451113 h 2146853"/>
                <a:gd name="connsiteX3" fmla="*/ 1152939 w 1152939"/>
                <a:gd name="connsiteY3" fmla="*/ 2146853 h 214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939" h="2146853">
                  <a:moveTo>
                    <a:pt x="0" y="0"/>
                  </a:moveTo>
                  <a:cubicBezTo>
                    <a:pt x="372717" y="67917"/>
                    <a:pt x="745435" y="135835"/>
                    <a:pt x="854765" y="377687"/>
                  </a:cubicBezTo>
                  <a:cubicBezTo>
                    <a:pt x="964095" y="619539"/>
                    <a:pt x="606286" y="1156252"/>
                    <a:pt x="655982" y="1451113"/>
                  </a:cubicBezTo>
                  <a:cubicBezTo>
                    <a:pt x="705678" y="1745974"/>
                    <a:pt x="929308" y="1946413"/>
                    <a:pt x="1152939" y="2146853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F6AE38-118B-3F49-AA8B-1415F710969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806847" y="4136741"/>
                  <a:ext cx="1163806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DF6AE38-118B-3F49-AA8B-1415F7109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6847" y="4136741"/>
                  <a:ext cx="1163806" cy="295466"/>
                </a:xfrm>
                <a:prstGeom prst="rect">
                  <a:avLst/>
                </a:prstGeom>
                <a:blipFill>
                  <a:blip r:embed="rId5"/>
                  <a:stretch>
                    <a:fillRect l="-7527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BAEEFB1-A6EF-AD4A-BF83-1576886A68E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940204" y="5616356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BAEEFB1-A6EF-AD4A-BF83-1576886A6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204" y="5616356"/>
                  <a:ext cx="1169499" cy="295466"/>
                </a:xfrm>
                <a:prstGeom prst="rect">
                  <a:avLst/>
                </a:prstGeom>
                <a:blipFill>
                  <a:blip r:embed="rId6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A6705D1-D177-8644-B623-5B05EDB489B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058690" y="4959777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A6705D1-D177-8644-B623-5B05EDB48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690" y="4959777"/>
                  <a:ext cx="1169499" cy="295466"/>
                </a:xfrm>
                <a:prstGeom prst="rect">
                  <a:avLst/>
                </a:prstGeom>
                <a:blipFill>
                  <a:blip r:embed="rId7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3F162D4-5C03-5841-8F3B-5C06843D641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8990501" y="4020347"/>
                  <a:ext cx="116949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 err="1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3F162D4-5C03-5841-8F3B-5C06843D6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501" y="4020347"/>
                  <a:ext cx="1169499" cy="295466"/>
                </a:xfrm>
                <a:prstGeom prst="rect">
                  <a:avLst/>
                </a:prstGeom>
                <a:blipFill>
                  <a:blip r:embed="rId8"/>
                  <a:stretch>
                    <a:fillRect l="-8602" r="-22581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9872" y="3680310"/>
                <a:ext cx="43801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2" y="3680310"/>
                <a:ext cx="438017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1D107A-6D08-E144-93A0-41BF1F3FCB61}"/>
              </a:ext>
            </a:extLst>
          </p:cNvPr>
          <p:cNvSpPr txBox="1">
            <a:spLocks/>
          </p:cNvSpPr>
          <p:nvPr/>
        </p:nvSpPr>
        <p:spPr>
          <a:xfrm>
            <a:off x="659367" y="4464836"/>
            <a:ext cx="4055853" cy="89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Random variables </a:t>
            </a:r>
            <a:r>
              <a:rPr lang="en-US" sz="2400" b="1" dirty="0"/>
              <a:t>partition</a:t>
            </a:r>
            <a:r>
              <a:rPr lang="en-US" sz="2400" dirty="0"/>
              <a:t> the sample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3FAE7F1-300D-E943-BFDD-6116BF0DF4A0}"/>
                  </a:ext>
                </a:extLst>
              </p:cNvPr>
              <p:cNvSpPr/>
              <p:nvPr/>
            </p:nvSpPr>
            <p:spPr>
              <a:xfrm>
                <a:off x="740563" y="5628642"/>
                <a:ext cx="2777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m:rPr>
                              <m:sty m:val="p"/>
                            </m:rPr>
                            <a:rPr lang="en-US" sz="2400" b="1" i="1" baseline="-25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3FAE7F1-300D-E943-BFDD-6116BF0DF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63" y="5628642"/>
                <a:ext cx="2777555" cy="461665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37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CA93-7157-E3BA-D1CC-95335751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593F-832C-41B5-9E68-5FA50EAD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is special!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F6750F3-592D-6518-AA0A-0FB8C0E62A30}"/>
                  </a:ext>
                </a:extLst>
              </p:cNvPr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509476" y="1152940"/>
                <a:ext cx="10712450" cy="4799013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000" dirty="0"/>
                  <a:t> </a:t>
                </a:r>
              </a:p>
              <a:p>
                <a:pPr marL="152396" indent="0">
                  <a:buNone/>
                </a:pPr>
                <a:r>
                  <a:rPr lang="en-US" sz="2800" b="0" dirty="0"/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with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prob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with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prob</m:t>
                            </m:r>
                            <m: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1000" dirty="0"/>
              </a:p>
              <a:p>
                <a:pPr marL="152396" indent="0">
                  <a:buNone/>
                </a:pPr>
                <a:endParaRPr lang="en-US" sz="2400" dirty="0"/>
              </a:p>
              <a:p>
                <a:pPr marL="152396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F6750F3-592D-6518-AA0A-0FB8C0E62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9476" y="1152940"/>
                <a:ext cx="10712450" cy="4799013"/>
              </a:xfrm>
              <a:blipFill>
                <a:blip r:embed="rId3"/>
                <a:stretch>
                  <a:fillRect l="-1303" t="-21372" b="-10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461346-7FD4-6532-6B0D-F9F08861369E}"/>
                  </a:ext>
                </a:extLst>
              </p:cNvPr>
              <p:cNvSpPr/>
              <p:nvPr/>
            </p:nvSpPr>
            <p:spPr>
              <a:xfrm>
                <a:off x="831850" y="3919605"/>
                <a:ext cx="1352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461346-7FD4-6532-6B0D-F9F088613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3919605"/>
                <a:ext cx="1352806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9C226-3E9F-724C-AA94-3C4E43F8D8A0}"/>
                  </a:ext>
                </a:extLst>
              </p:cNvPr>
              <p:cNvSpPr/>
              <p:nvPr/>
            </p:nvSpPr>
            <p:spPr>
              <a:xfrm>
                <a:off x="8451232" y="69280"/>
                <a:ext cx="3740768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9C226-3E9F-724C-AA94-3C4E43F8D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32" y="69280"/>
                <a:ext cx="3740768" cy="875817"/>
              </a:xfrm>
              <a:prstGeom prst="rect">
                <a:avLst/>
              </a:prstGeom>
              <a:blipFill>
                <a:blip r:embed="rId5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6C10EE-F444-A57E-7474-251CB1F1B7F5}"/>
                  </a:ext>
                </a:extLst>
              </p:cNvPr>
              <p:cNvSpPr/>
              <p:nvPr/>
            </p:nvSpPr>
            <p:spPr>
              <a:xfrm>
                <a:off x="831850" y="4620365"/>
                <a:ext cx="14770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6C10EE-F444-A57E-7474-251CB1F1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4620365"/>
                <a:ext cx="1477071" cy="52322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44EA45-F24F-6D14-7798-7C3E3C2F2BF1}"/>
                  </a:ext>
                </a:extLst>
              </p:cNvPr>
              <p:cNvSpPr/>
              <p:nvPr/>
            </p:nvSpPr>
            <p:spPr>
              <a:xfrm>
                <a:off x="831850" y="5321125"/>
                <a:ext cx="14858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44EA45-F24F-6D14-7798-7C3E3C2F2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5321125"/>
                <a:ext cx="1485856" cy="523220"/>
              </a:xfrm>
              <a:prstGeom prst="rect">
                <a:avLst/>
              </a:prstGeom>
              <a:blipFill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15C41F-7C2F-B78F-512C-5812647E3D31}"/>
                  </a:ext>
                </a:extLst>
              </p:cNvPr>
              <p:cNvSpPr/>
              <p:nvPr/>
            </p:nvSpPr>
            <p:spPr>
              <a:xfrm>
                <a:off x="9199673" y="6144400"/>
                <a:ext cx="25142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15C41F-7C2F-B78F-512C-5812647E3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673" y="6144400"/>
                <a:ext cx="2514214" cy="523220"/>
              </a:xfrm>
              <a:prstGeom prst="rect">
                <a:avLst/>
              </a:prstGeom>
              <a:blipFill>
                <a:blip r:embed="rId8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59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Linearity of 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LOTUS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5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F8A8-9961-A843-8086-19516891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41B6-8D52-F342-9A2F-B646FB83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20508-19D7-5245-9540-9D66089938AA}"/>
              </a:ext>
            </a:extLst>
          </p:cNvPr>
          <p:cNvSpPr txBox="1"/>
          <p:nvPr/>
        </p:nvSpPr>
        <p:spPr>
          <a:xfrm>
            <a:off x="354419" y="1316639"/>
            <a:ext cx="10062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Game 1: 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every round, you win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$2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with probability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1/3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, </a:t>
            </a:r>
          </a:p>
          <a:p>
            <a:pPr algn="l"/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lose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$1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with probability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2/3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. </a:t>
            </a:r>
            <a:endParaRPr lang="en-US" sz="2800" b="0" i="1" dirty="0">
              <a:solidFill>
                <a:srgbClr val="036A18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366EC3-9487-A84A-9B35-E56D638B350D}"/>
                  </a:ext>
                </a:extLst>
              </p:cNvPr>
              <p:cNvSpPr txBox="1"/>
              <p:nvPr/>
            </p:nvSpPr>
            <p:spPr>
              <a:xfrm>
                <a:off x="824583" y="2434445"/>
                <a:ext cx="5679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payoff in a round of Game 1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366EC3-9487-A84A-9B35-E56D638B3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3" y="2434445"/>
                <a:ext cx="5679691" cy="523220"/>
              </a:xfrm>
              <a:prstGeom prst="rect">
                <a:avLst/>
              </a:prstGeom>
              <a:blipFill>
                <a:blip r:embed="rId3"/>
                <a:stretch>
                  <a:fillRect l="-44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C26AA-6A11-EC4D-B84C-96338A7045B2}"/>
                  </a:ext>
                </a:extLst>
              </p:cNvPr>
              <p:cNvSpPr txBox="1"/>
              <p:nvPr/>
            </p:nvSpPr>
            <p:spPr>
              <a:xfrm>
                <a:off x="824583" y="2984246"/>
                <a:ext cx="6040585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=2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C26AA-6A11-EC4D-B84C-96338A704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3" y="2984246"/>
                <a:ext cx="6040585" cy="703782"/>
              </a:xfrm>
              <a:prstGeom prst="rect">
                <a:avLst/>
              </a:prstGeom>
              <a:blipFill>
                <a:blip r:embed="rId4"/>
                <a:stretch>
                  <a:fillRect l="-419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B1B256-9A77-361E-7052-1BFDBB784F9D}"/>
                  </a:ext>
                </a:extLst>
              </p:cNvPr>
              <p:cNvSpPr/>
              <p:nvPr/>
            </p:nvSpPr>
            <p:spPr>
              <a:xfrm>
                <a:off x="9061837" y="110940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B1B256-9A77-361E-7052-1BFDBB784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837" y="110940"/>
                <a:ext cx="2981842" cy="875817"/>
              </a:xfrm>
              <a:prstGeom prst="rect">
                <a:avLst/>
              </a:prstGeom>
              <a:blipFill>
                <a:blip r:embed="rId5"/>
                <a:stretch>
                  <a:fillRect t="-118571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6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F8A8-9961-A843-8086-19516891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game would you rather play?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95F06F-F62A-5A28-42B6-4A652A716085}"/>
                  </a:ext>
                </a:extLst>
              </p:cNvPr>
              <p:cNvSpPr/>
              <p:nvPr/>
            </p:nvSpPr>
            <p:spPr>
              <a:xfrm>
                <a:off x="9061837" y="110940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95F06F-F62A-5A28-42B6-4A652A716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837" y="110940"/>
                <a:ext cx="2981842" cy="875817"/>
              </a:xfrm>
              <a:prstGeom prst="rect">
                <a:avLst/>
              </a:prstGeom>
              <a:blipFill>
                <a:blip r:embed="rId3"/>
                <a:stretch>
                  <a:fillRect t="-118571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A20508-19D7-5245-9540-9D66089938AA}"/>
              </a:ext>
            </a:extLst>
          </p:cNvPr>
          <p:cNvSpPr txBox="1"/>
          <p:nvPr/>
        </p:nvSpPr>
        <p:spPr>
          <a:xfrm>
            <a:off x="450108" y="1610611"/>
            <a:ext cx="10062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Game 1: 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every round, you win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$2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with probability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1/3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, lose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$1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with probability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2/3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. </a:t>
            </a:r>
            <a:endParaRPr lang="en-US" sz="2800" b="0" i="1" dirty="0">
              <a:solidFill>
                <a:srgbClr val="036A18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366EC3-9487-A84A-9B35-E56D638B350D}"/>
                  </a:ext>
                </a:extLst>
              </p:cNvPr>
              <p:cNvSpPr txBox="1"/>
              <p:nvPr/>
            </p:nvSpPr>
            <p:spPr>
              <a:xfrm>
                <a:off x="1164211" y="2701071"/>
                <a:ext cx="5679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payoff in a round of Game 1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366EC3-9487-A84A-9B35-E56D638B3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11" y="2701071"/>
                <a:ext cx="5679691" cy="523220"/>
              </a:xfrm>
              <a:prstGeom prst="rect">
                <a:avLst/>
              </a:prstGeom>
              <a:blipFill>
                <a:blip r:embed="rId4"/>
                <a:stretch>
                  <a:fillRect l="-44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C26AA-6A11-EC4D-B84C-96338A7045B2}"/>
                  </a:ext>
                </a:extLst>
              </p:cNvPr>
              <p:cNvSpPr txBox="1"/>
              <p:nvPr/>
            </p:nvSpPr>
            <p:spPr>
              <a:xfrm>
                <a:off x="1164211" y="3302634"/>
                <a:ext cx="6040585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=2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C26AA-6A11-EC4D-B84C-96338A704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11" y="3302634"/>
                <a:ext cx="6040585" cy="703782"/>
              </a:xfrm>
              <a:prstGeom prst="rect">
                <a:avLst/>
              </a:prstGeom>
              <a:blipFill>
                <a:blip r:embed="rId5"/>
                <a:stretch>
                  <a:fillRect l="-419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DE729E-25B9-9E44-A05D-1AD3DCCF1609}"/>
                  </a:ext>
                </a:extLst>
              </p:cNvPr>
              <p:cNvSpPr/>
              <p:nvPr/>
            </p:nvSpPr>
            <p:spPr>
              <a:xfrm>
                <a:off x="8744736" y="3483196"/>
                <a:ext cx="1912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𝔼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[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DE729E-25B9-9E44-A05D-1AD3DCCF1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36" y="3483196"/>
                <a:ext cx="1912447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2CC26F-C373-3041-B46A-44E1737714E9}"/>
              </a:ext>
            </a:extLst>
          </p:cNvPr>
          <p:cNvSpPr txBox="1"/>
          <p:nvPr/>
        </p:nvSpPr>
        <p:spPr>
          <a:xfrm>
            <a:off x="450109" y="4218390"/>
            <a:ext cx="1076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Game 2: 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every round, you win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$10 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with probability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1/3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, lose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$5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with probability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2/3</a:t>
            </a:r>
            <a:r>
              <a:rPr lang="en-US" sz="28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. </a:t>
            </a:r>
            <a:endParaRPr lang="en-US" sz="2800" b="0" i="1" dirty="0">
              <a:solidFill>
                <a:srgbClr val="036A18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69A32-B655-6041-A3AB-89E0BB101108}"/>
                  </a:ext>
                </a:extLst>
              </p:cNvPr>
              <p:cNvSpPr txBox="1"/>
              <p:nvPr/>
            </p:nvSpPr>
            <p:spPr>
              <a:xfrm>
                <a:off x="1164329" y="5170723"/>
                <a:ext cx="5679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payoff in a round of Game 2</a:t>
                </a: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69A32-B655-6041-A3AB-89E0BB10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29" y="5170723"/>
                <a:ext cx="5679691" cy="523220"/>
              </a:xfrm>
              <a:prstGeom prst="rect">
                <a:avLst/>
              </a:prstGeom>
              <a:blipFill>
                <a:blip r:embed="rId7"/>
                <a:stretch>
                  <a:fillRect l="-44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57232E-369D-0440-9D33-57C6E6618F83}"/>
                  </a:ext>
                </a:extLst>
              </p:cNvPr>
              <p:cNvSpPr txBox="1"/>
              <p:nvPr/>
            </p:nvSpPr>
            <p:spPr>
              <a:xfrm>
                <a:off x="1164329" y="5726337"/>
                <a:ext cx="6040585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=10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−5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57232E-369D-0440-9D33-57C6E661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29" y="5726337"/>
                <a:ext cx="6040585" cy="703782"/>
              </a:xfrm>
              <a:prstGeom prst="rect">
                <a:avLst/>
              </a:prstGeom>
              <a:blipFill>
                <a:blip r:embed="rId8"/>
                <a:stretch>
                  <a:fillRect l="-41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820888-D123-A940-9DB4-AD903DC86A4F}"/>
                  </a:ext>
                </a:extLst>
              </p:cNvPr>
              <p:cNvSpPr/>
              <p:nvPr/>
            </p:nvSpPr>
            <p:spPr>
              <a:xfrm>
                <a:off x="8784554" y="5895362"/>
                <a:ext cx="1872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𝔼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[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820888-D123-A940-9DB4-AD903DC86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54" y="5895362"/>
                <a:ext cx="1872629" cy="523220"/>
              </a:xfrm>
              <a:prstGeom prst="rect">
                <a:avLst/>
              </a:prstGeom>
              <a:blipFill>
                <a:blip r:embed="rId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11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EC0F-C539-B448-98F3-0115FF9D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27" y="177583"/>
            <a:ext cx="10972800" cy="878301"/>
          </a:xfrm>
        </p:spPr>
        <p:txBody>
          <a:bodyPr/>
          <a:lstStyle/>
          <a:p>
            <a:r>
              <a:rPr lang="en-US" dirty="0"/>
              <a:t>Two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9E25D9-7316-3C40-B77A-FC2896EE3018}"/>
                  </a:ext>
                </a:extLst>
              </p:cNvPr>
              <p:cNvSpPr txBox="1"/>
              <p:nvPr/>
            </p:nvSpPr>
            <p:spPr>
              <a:xfrm>
                <a:off x="307840" y="940489"/>
                <a:ext cx="4686005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=2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9E25D9-7316-3C40-B77A-FC2896EE3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0" y="940489"/>
                <a:ext cx="4686005" cy="616515"/>
              </a:xfrm>
              <a:prstGeom prst="rect">
                <a:avLst/>
              </a:prstGeom>
              <a:blipFill>
                <a:blip r:embed="rId3"/>
                <a:stretch>
                  <a:fillRect l="-27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pmf of W1">
            <a:extLst>
              <a:ext uri="{FF2B5EF4-FFF2-40B4-BE49-F238E27FC236}">
                <a16:creationId xmlns:a16="http://schemas.microsoft.com/office/drawing/2014/main" id="{D92F79A6-D2CD-3D4C-5352-02EC2BBBD867}"/>
              </a:ext>
            </a:extLst>
          </p:cNvPr>
          <p:cNvGrpSpPr/>
          <p:nvPr/>
        </p:nvGrpSpPr>
        <p:grpSpPr>
          <a:xfrm>
            <a:off x="609600" y="357724"/>
            <a:ext cx="11583108" cy="2046887"/>
            <a:chOff x="609600" y="357724"/>
            <a:chExt cx="11583108" cy="20468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E9DBF7-91CB-4661-8D5F-F875CDABCF36}"/>
                </a:ext>
              </a:extLst>
            </p:cNvPr>
            <p:cNvSpPr/>
            <p:nvPr/>
          </p:nvSpPr>
          <p:spPr>
            <a:xfrm>
              <a:off x="5537124" y="923173"/>
              <a:ext cx="156263" cy="9873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FACC9F-5B63-7149-88EC-4304A7E1E4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077" y="1901798"/>
              <a:ext cx="2754" cy="186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8E352F-C6EC-A84F-8E34-3D5A36F6190B}"/>
                </a:ext>
              </a:extLst>
            </p:cNvPr>
            <p:cNvCxnSpPr/>
            <p:nvPr/>
          </p:nvCxnSpPr>
          <p:spPr>
            <a:xfrm>
              <a:off x="609600" y="1899845"/>
              <a:ext cx="10663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1EFD6D-3B43-3844-BA93-84A53D3BB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6664" y="1703722"/>
              <a:ext cx="0" cy="392243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082F09-73B2-A948-B8C4-59729704112D}"/>
                    </a:ext>
                  </a:extLst>
                </p:cNvPr>
                <p:cNvSpPr txBox="1"/>
                <p:nvPr/>
              </p:nvSpPr>
              <p:spPr>
                <a:xfrm>
                  <a:off x="6037315" y="2157960"/>
                  <a:ext cx="1683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082F09-73B2-A948-B8C4-597297041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315" y="2157960"/>
                  <a:ext cx="16831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8571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AF2932-13B1-DB4B-AE22-3166CEFF2DBD}"/>
                    </a:ext>
                  </a:extLst>
                </p:cNvPr>
                <p:cNvSpPr txBox="1"/>
                <p:nvPr/>
              </p:nvSpPr>
              <p:spPr>
                <a:xfrm>
                  <a:off x="5380832" y="2158390"/>
                  <a:ext cx="3222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AF2932-13B1-DB4B-AE22-3166CEFF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832" y="2158390"/>
                  <a:ext cx="322203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704" r="-11111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DD5664E-E9E4-B14D-B3BA-DE3E134C41E0}"/>
                    </a:ext>
                  </a:extLst>
                </p:cNvPr>
                <p:cNvSpPr txBox="1"/>
                <p:nvPr/>
              </p:nvSpPr>
              <p:spPr>
                <a:xfrm>
                  <a:off x="6858315" y="2158390"/>
                  <a:ext cx="312585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𝟐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DD5664E-E9E4-B14D-B3BA-DE3E134C4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315" y="2158390"/>
                  <a:ext cx="312585" cy="246221"/>
                </a:xfrm>
                <a:prstGeom prst="rect">
                  <a:avLst/>
                </a:prstGeom>
                <a:blipFill>
                  <a:blip r:embed="rId6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C4C824-6D87-AA4F-8339-5BC4CCBD889E}"/>
                    </a:ext>
                  </a:extLst>
                </p:cNvPr>
                <p:cNvSpPr txBox="1"/>
                <p:nvPr/>
              </p:nvSpPr>
              <p:spPr>
                <a:xfrm>
                  <a:off x="5337482" y="357724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C4C824-6D87-AA4F-8339-5BC4CCBD8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7482" y="357724"/>
                  <a:ext cx="55784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333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8A296E-E643-A24A-9C64-5AE9102FE56C}"/>
                    </a:ext>
                  </a:extLst>
                </p:cNvPr>
                <p:cNvSpPr txBox="1"/>
                <p:nvPr/>
              </p:nvSpPr>
              <p:spPr>
                <a:xfrm>
                  <a:off x="6683202" y="357724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8A296E-E643-A24A-9C64-5AE9102F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202" y="357724"/>
                  <a:ext cx="5578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338D42-B516-4EC5-A36E-1B6AD51EF60A}"/>
                </a:ext>
              </a:extLst>
            </p:cNvPr>
            <p:cNvSpPr/>
            <p:nvPr/>
          </p:nvSpPr>
          <p:spPr>
            <a:xfrm>
              <a:off x="6931655" y="1368291"/>
              <a:ext cx="156263" cy="5208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E31931-8F36-49E3-A167-E8071A640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4608" y="1905990"/>
              <a:ext cx="0" cy="88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7CFEFF-2499-41C2-D06C-FA6E4DDABBB9}"/>
                    </a:ext>
                  </a:extLst>
                </p:cNvPr>
                <p:cNvSpPr txBox="1"/>
                <p:nvPr/>
              </p:nvSpPr>
              <p:spPr>
                <a:xfrm>
                  <a:off x="8014695" y="1483454"/>
                  <a:ext cx="4178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 err="1">
                      <a:solidFill>
                        <a:srgbClr val="C0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pmf</a:t>
                  </a:r>
                  <a:r>
                    <a:rPr lang="en-US" sz="2400" b="0" dirty="0">
                      <a:solidFill>
                        <a:srgbClr val="C0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b="0" dirty="0">
                      <a:solidFill>
                        <a:srgbClr val="C0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7CFEFF-2499-41C2-D06C-FA6E4DDAB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695" y="1483454"/>
                  <a:ext cx="4178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424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B35A50-8B40-D943-83FB-854E7C102FDF}"/>
                  </a:ext>
                </a:extLst>
              </p:cNvPr>
              <p:cNvSpPr txBox="1"/>
              <p:nvPr/>
            </p:nvSpPr>
            <p:spPr>
              <a:xfrm>
                <a:off x="328881" y="2520440"/>
                <a:ext cx="6040585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=10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−5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B35A50-8B40-D943-83FB-854E7C102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1" y="2520440"/>
                <a:ext cx="6040585" cy="616515"/>
              </a:xfrm>
              <a:prstGeom prst="rect">
                <a:avLst/>
              </a:prstGeom>
              <a:blipFill>
                <a:blip r:embed="rId10"/>
                <a:stretch>
                  <a:fillRect l="-21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47E42D-505B-DD93-D613-96F55858EAB6}"/>
              </a:ext>
            </a:extLst>
          </p:cNvPr>
          <p:cNvSpPr txBox="1"/>
          <p:nvPr/>
        </p:nvSpPr>
        <p:spPr>
          <a:xfrm>
            <a:off x="7991589" y="123347"/>
            <a:ext cx="4178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Somehow, Game 2 has higher           volatility / exposure!</a:t>
            </a:r>
          </a:p>
        </p:txBody>
      </p:sp>
      <p:grpSp>
        <p:nvGrpSpPr>
          <p:cNvPr id="12" name="Group 11" descr="pmf of W2">
            <a:extLst>
              <a:ext uri="{FF2B5EF4-FFF2-40B4-BE49-F238E27FC236}">
                <a16:creationId xmlns:a16="http://schemas.microsoft.com/office/drawing/2014/main" id="{DF99F3F9-925E-912D-ADA8-6B52415929B5}"/>
              </a:ext>
            </a:extLst>
          </p:cNvPr>
          <p:cNvGrpSpPr/>
          <p:nvPr/>
        </p:nvGrpSpPr>
        <p:grpSpPr>
          <a:xfrm>
            <a:off x="741166" y="3304938"/>
            <a:ext cx="11507839" cy="1915716"/>
            <a:chOff x="741166" y="3304938"/>
            <a:chExt cx="11507839" cy="19157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33C7ED6-A3E7-3DDB-A2A7-F11BFD56F3B3}"/>
                </a:ext>
              </a:extLst>
            </p:cNvPr>
            <p:cNvGrpSpPr/>
            <p:nvPr/>
          </p:nvGrpSpPr>
          <p:grpSpPr>
            <a:xfrm>
              <a:off x="741166" y="3304938"/>
              <a:ext cx="10663003" cy="1915716"/>
              <a:chOff x="741166" y="3304938"/>
              <a:chExt cx="10663003" cy="191571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FD54364-9B8D-D141-97D8-A8ED2110CC26}"/>
                  </a:ext>
                </a:extLst>
              </p:cNvPr>
              <p:cNvCxnSpPr/>
              <p:nvPr/>
            </p:nvCxnSpPr>
            <p:spPr>
              <a:xfrm>
                <a:off x="741166" y="4707068"/>
                <a:ext cx="1066300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8F5D5DD-27C7-134A-8D8D-A830E0FE65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8612" y="4510946"/>
                <a:ext cx="0" cy="392243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44EA29A-3C68-074D-8284-1CC0607A76A5}"/>
                      </a:ext>
                    </a:extLst>
                  </p:cNvPr>
                  <p:cNvSpPr txBox="1"/>
                  <p:nvPr/>
                </p:nvSpPr>
                <p:spPr>
                  <a:xfrm>
                    <a:off x="6012588" y="4974433"/>
                    <a:ext cx="16831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1600" b="1" dirty="0" err="1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44EA29A-3C68-074D-8284-1CC0607A76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588" y="4974433"/>
                    <a:ext cx="168315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8571" r="-2857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2EE4B69-B8F3-9F40-9E82-5038AEE2CB7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66334" y="4965183"/>
                    <a:ext cx="4456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𝟏𝟎</m:t>
                          </m:r>
                        </m:oMath>
                      </m:oMathPara>
                    </a14:m>
                    <a:endParaRPr lang="en-US" sz="1600" b="1" dirty="0" err="1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2EE4B69-B8F3-9F40-9E82-5038AEE2CB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66334" y="4965183"/>
                    <a:ext cx="445635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1111" r="-11111"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9903BB5-9C56-1A4E-A129-C54D7D7A7276}"/>
                      </a:ext>
                    </a:extLst>
                  </p:cNvPr>
                  <p:cNvSpPr txBox="1"/>
                  <p:nvPr/>
                </p:nvSpPr>
                <p:spPr>
                  <a:xfrm>
                    <a:off x="3626633" y="4959255"/>
                    <a:ext cx="322203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1600" b="1" dirty="0" err="1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9903BB5-9C56-1A4E-A129-C54D7D7A7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6633" y="4959255"/>
                    <a:ext cx="322203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704" r="-1111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5949AE6-F540-AF46-9ED3-B91DE96673BB}"/>
                      </a:ext>
                    </a:extLst>
                  </p:cNvPr>
                  <p:cNvSpPr txBox="1"/>
                  <p:nvPr/>
                </p:nvSpPr>
                <p:spPr>
                  <a:xfrm>
                    <a:off x="10427476" y="3689120"/>
                    <a:ext cx="55784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1/3</m:t>
                          </m:r>
                        </m:oMath>
                      </m:oMathPara>
                    </a14:m>
                    <a:endParaRPr lang="en-US" sz="2400" b="0" dirty="0" err="1">
                      <a:solidFill>
                        <a:srgbClr val="FF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5949AE6-F540-AF46-9ED3-B91DE9667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7476" y="3689120"/>
                    <a:ext cx="55784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3636" r="-1363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DA07376-DEEE-B849-A8BF-3237CA47A0CA}"/>
                      </a:ext>
                    </a:extLst>
                  </p:cNvPr>
                  <p:cNvSpPr txBox="1"/>
                  <p:nvPr/>
                </p:nvSpPr>
                <p:spPr>
                  <a:xfrm>
                    <a:off x="3582165" y="3304938"/>
                    <a:ext cx="55784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2/3</m:t>
                          </m:r>
                        </m:oMath>
                      </m:oMathPara>
                    </a14:m>
                    <a:endParaRPr lang="en-US" sz="2400" b="0" dirty="0" err="1">
                      <a:solidFill>
                        <a:srgbClr val="FF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DA07376-DEEE-B849-A8BF-3237CA47A0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2165" y="3304938"/>
                    <a:ext cx="55784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3636" r="-1363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A5E5C0-ECE6-4A5A-A731-BCC60FAFB9AC}"/>
                  </a:ext>
                </a:extLst>
              </p:cNvPr>
              <p:cNvSpPr/>
              <p:nvPr/>
            </p:nvSpPr>
            <p:spPr>
              <a:xfrm>
                <a:off x="3782956" y="3710054"/>
                <a:ext cx="156263" cy="9873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359C03C-30B9-47F2-BEFC-D5BB0D1AD7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58334" y="4688679"/>
                <a:ext cx="2754" cy="1867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BE2E05-55A5-49FD-BA01-5615E5196096}"/>
                  </a:ext>
                </a:extLst>
              </p:cNvPr>
              <p:cNvSpPr/>
              <p:nvPr/>
            </p:nvSpPr>
            <p:spPr>
              <a:xfrm>
                <a:off x="10628268" y="4188520"/>
                <a:ext cx="156263" cy="52086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4D10AE9-73A0-42C4-80FA-0241073A63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11221" y="4726219"/>
                <a:ext cx="0" cy="88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FB2A94-58D9-2B61-DE13-2861411BCBCC}"/>
                    </a:ext>
                  </a:extLst>
                </p:cNvPr>
                <p:cNvSpPr txBox="1"/>
                <p:nvPr/>
              </p:nvSpPr>
              <p:spPr>
                <a:xfrm>
                  <a:off x="8070992" y="4243085"/>
                  <a:ext cx="4178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 err="1">
                      <a:solidFill>
                        <a:srgbClr val="C0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pmf</a:t>
                  </a:r>
                  <a:r>
                    <a:rPr lang="en-US" sz="2400" b="0" dirty="0">
                      <a:solidFill>
                        <a:srgbClr val="C0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b="0" dirty="0">
                      <a:solidFill>
                        <a:srgbClr val="C0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FB2A94-58D9-2B61-DE13-2861411BC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992" y="4243085"/>
                  <a:ext cx="4178013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2424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BA054F-95B9-CB4D-9942-8EFFDCCD0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35" y="5652570"/>
            <a:ext cx="10972800" cy="703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Same expectation, but clearly a very different distribution. </a:t>
            </a:r>
          </a:p>
          <a:p>
            <a:pPr marL="0" indent="0">
              <a:buNone/>
            </a:pPr>
            <a:r>
              <a:rPr lang="en-US" sz="2800" dirty="0"/>
              <a:t>We want to capture the difference – </a:t>
            </a:r>
            <a:r>
              <a:rPr lang="en-US" sz="2800" dirty="0">
                <a:solidFill>
                  <a:srgbClr val="C00000"/>
                </a:solidFill>
              </a:rPr>
              <a:t>New concept: </a:t>
            </a:r>
            <a:r>
              <a:rPr lang="en-US" sz="2800" b="1" dirty="0">
                <a:solidFill>
                  <a:srgbClr val="C00000"/>
                </a:solidFill>
              </a:rPr>
              <a:t>Variance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66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EC0F-C539-B448-98F3-0115FF9D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2150"/>
            <a:ext cx="10972800" cy="878301"/>
          </a:xfrm>
        </p:spPr>
        <p:txBody>
          <a:bodyPr/>
          <a:lstStyle/>
          <a:p>
            <a:r>
              <a:rPr lang="en-US" dirty="0"/>
              <a:t>Variance (Intuition, First Try)</a:t>
            </a:r>
          </a:p>
        </p:txBody>
      </p:sp>
      <p:grpSp>
        <p:nvGrpSpPr>
          <p:cNvPr id="6" name="Group 5" descr="pmf of W1">
            <a:extLst>
              <a:ext uri="{FF2B5EF4-FFF2-40B4-BE49-F238E27FC236}">
                <a16:creationId xmlns:a16="http://schemas.microsoft.com/office/drawing/2014/main" id="{BDF65F08-15D0-165F-4200-D464AA6CAD4B}"/>
              </a:ext>
            </a:extLst>
          </p:cNvPr>
          <p:cNvGrpSpPr/>
          <p:nvPr/>
        </p:nvGrpSpPr>
        <p:grpSpPr>
          <a:xfrm>
            <a:off x="609600" y="819342"/>
            <a:ext cx="10665339" cy="2021745"/>
            <a:chOff x="609600" y="819342"/>
            <a:chExt cx="10665339" cy="202174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8E352F-C6EC-A84F-8E34-3D5A36F6190B}"/>
                </a:ext>
              </a:extLst>
            </p:cNvPr>
            <p:cNvCxnSpPr/>
            <p:nvPr/>
          </p:nvCxnSpPr>
          <p:spPr>
            <a:xfrm>
              <a:off x="611936" y="2325734"/>
              <a:ext cx="10663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1EFD6D-3B43-3844-BA93-84A53D3BB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9000" y="2129611"/>
              <a:ext cx="0" cy="39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082F09-73B2-A948-B8C4-59729704112D}"/>
                    </a:ext>
                  </a:extLst>
                </p:cNvPr>
                <p:cNvSpPr txBox="1"/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082F09-73B2-A948-B8C4-597297041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8571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AF2932-13B1-DB4B-AE22-3166CEFF2DBD}"/>
                    </a:ext>
                  </a:extLst>
                </p:cNvPr>
                <p:cNvSpPr txBox="1"/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AF2932-13B1-DB4B-AE22-3166CEFF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704" r="-1481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DD5664E-E9E4-B14D-B3BA-DE3E134C41E0}"/>
                    </a:ext>
                  </a:extLst>
                </p:cNvPr>
                <p:cNvSpPr txBox="1"/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𝟐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DD5664E-E9E4-B14D-B3BA-DE3E134C4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C9E25D9-7316-3C40-B77A-FC2896EE3018}"/>
                    </a:ext>
                  </a:extLst>
                </p:cNvPr>
                <p:cNvSpPr txBox="1"/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C9E25D9-7316-3C40-B77A-FC2896EE3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blipFill>
                  <a:blip r:embed="rId6"/>
                  <a:stretch>
                    <a:fillRect l="-21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C4C824-6D87-AA4F-8339-5BC4CCBD889E}"/>
                    </a:ext>
                  </a:extLst>
                </p:cNvPr>
                <p:cNvSpPr txBox="1"/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C4C824-6D87-AA4F-8339-5BC4CCBD8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8A296E-E643-A24A-9C64-5AE9102FE56C}"/>
                    </a:ext>
                  </a:extLst>
                </p:cNvPr>
                <p:cNvSpPr txBox="1"/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8A296E-E643-A24A-9C64-5AE9102F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761715C-3EEE-9644-A3CD-D00C4F69F394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331720"/>
              <a:ext cx="390169" cy="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3F38763-D42F-3949-9FD9-272629D5D97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325731"/>
              <a:ext cx="81896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AC37627-A9AD-4740-9E27-70C950AF7EB1}"/>
                    </a:ext>
                  </a:extLst>
                </p:cNvPr>
                <p:cNvSpPr/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AC37627-A9AD-4740-9E27-70C950AF7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3CC8A3-80B3-4FA5-BE74-19E2718D7AF1}"/>
                </a:ext>
              </a:extLst>
            </p:cNvPr>
            <p:cNvSpPr/>
            <p:nvPr/>
          </p:nvSpPr>
          <p:spPr>
            <a:xfrm>
              <a:off x="5537124" y="1347743"/>
              <a:ext cx="156263" cy="9873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3CC437-2F8E-4CF2-9D32-1E95FC7AD8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077" y="2326368"/>
              <a:ext cx="2754" cy="186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BFFAB96-3AFF-48A6-A036-26EC2B7B5948}"/>
                </a:ext>
              </a:extLst>
            </p:cNvPr>
            <p:cNvSpPr/>
            <p:nvPr/>
          </p:nvSpPr>
          <p:spPr>
            <a:xfrm>
              <a:off x="6931655" y="1792861"/>
              <a:ext cx="156263" cy="5208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4271BB-316E-41BC-A266-0BA2A4791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4608" y="2330560"/>
              <a:ext cx="0" cy="88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1088074-E226-F64F-A444-913B77A42B23}"/>
              </a:ext>
            </a:extLst>
          </p:cNvPr>
          <p:cNvSpPr txBox="1"/>
          <p:nvPr/>
        </p:nvSpPr>
        <p:spPr>
          <a:xfrm>
            <a:off x="609599" y="3154365"/>
            <a:ext cx="1060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New quantity (random variable): How far from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B924EF-C635-57D5-0800-E02AE38ABBD2}"/>
                  </a:ext>
                </a:extLst>
              </p:cNvPr>
              <p:cNvSpPr/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B924EF-C635-57D5-0800-E02AE38AB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  <a:blipFill>
                <a:blip r:embed="rId12"/>
                <a:stretch>
                  <a:fillRect l="-1274" t="-11905" r="-573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9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6D6A9-905F-B94D-6E34-6ED5A04A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1FF0-5A29-9090-DF62-D0D5B66A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2150"/>
            <a:ext cx="10972800" cy="878301"/>
          </a:xfrm>
        </p:spPr>
        <p:txBody>
          <a:bodyPr/>
          <a:lstStyle/>
          <a:p>
            <a:r>
              <a:rPr lang="en-US" dirty="0"/>
              <a:t>Variance (Intuition, First Try with calculation)</a:t>
            </a:r>
          </a:p>
        </p:txBody>
      </p:sp>
      <p:grpSp>
        <p:nvGrpSpPr>
          <p:cNvPr id="6" name="Group 5" descr="pmf of W1">
            <a:extLst>
              <a:ext uri="{FF2B5EF4-FFF2-40B4-BE49-F238E27FC236}">
                <a16:creationId xmlns:a16="http://schemas.microsoft.com/office/drawing/2014/main" id="{E0B85BEB-FC06-50F1-3612-E13A47A5E2C2}"/>
              </a:ext>
            </a:extLst>
          </p:cNvPr>
          <p:cNvGrpSpPr/>
          <p:nvPr/>
        </p:nvGrpSpPr>
        <p:grpSpPr>
          <a:xfrm>
            <a:off x="609600" y="819342"/>
            <a:ext cx="10665339" cy="2021745"/>
            <a:chOff x="609600" y="819342"/>
            <a:chExt cx="10665339" cy="202174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BA32C24-800A-6019-636A-645E45A41CCD}"/>
                </a:ext>
              </a:extLst>
            </p:cNvPr>
            <p:cNvCxnSpPr/>
            <p:nvPr/>
          </p:nvCxnSpPr>
          <p:spPr>
            <a:xfrm>
              <a:off x="611936" y="2325734"/>
              <a:ext cx="10663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81F2B8-7A2E-B0F0-34FE-26023DC31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9000" y="2129611"/>
              <a:ext cx="0" cy="39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CDE424F-DA82-23A6-7FEC-094CF44B3D71}"/>
                    </a:ext>
                  </a:extLst>
                </p:cNvPr>
                <p:cNvSpPr txBox="1"/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CDE424F-DA82-23A6-7FEC-094CF44B3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8571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971B2EB-D963-E0F9-9478-17BC614ADC66}"/>
                    </a:ext>
                  </a:extLst>
                </p:cNvPr>
                <p:cNvSpPr txBox="1"/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971B2EB-D963-E0F9-9478-17BC614AD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704" r="-1481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94BEA43-1E69-53FA-396B-CE8DFBF684DC}"/>
                    </a:ext>
                  </a:extLst>
                </p:cNvPr>
                <p:cNvSpPr txBox="1"/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𝟐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94BEA43-1E69-53FA-396B-CE8DFBF68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00E2AA8-70BB-1AE2-E77B-8B5DB23F6EC5}"/>
                    </a:ext>
                  </a:extLst>
                </p:cNvPr>
                <p:cNvSpPr txBox="1"/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00E2AA8-70BB-1AE2-E77B-8B5DB23F6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blipFill>
                  <a:blip r:embed="rId6"/>
                  <a:stretch>
                    <a:fillRect l="-21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8120A91-6A39-38F1-22AB-0AF81F0A5CCF}"/>
                    </a:ext>
                  </a:extLst>
                </p:cNvPr>
                <p:cNvSpPr txBox="1"/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8120A91-6A39-38F1-22AB-0AF81F0A5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C0C07B8-34EB-C4CB-4682-E6F7BA5E223E}"/>
                    </a:ext>
                  </a:extLst>
                </p:cNvPr>
                <p:cNvSpPr txBox="1"/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C0C07B8-34EB-C4CB-4682-E6F7BA5E2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0CCDA2-67F9-D8C3-F02D-74EAA15244B0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331720"/>
              <a:ext cx="390169" cy="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7D0C014-1B23-08DA-EA36-1B2B985A5D6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325731"/>
              <a:ext cx="81896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ECEFDC-8095-9151-288C-C2193798C4BD}"/>
                    </a:ext>
                  </a:extLst>
                </p:cNvPr>
                <p:cNvSpPr/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ECEFDC-8095-9151-288C-C2193798C4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C56E2C-9595-6162-739E-9E473865DA4C}"/>
                </a:ext>
              </a:extLst>
            </p:cNvPr>
            <p:cNvSpPr/>
            <p:nvPr/>
          </p:nvSpPr>
          <p:spPr>
            <a:xfrm>
              <a:off x="5537124" y="1347743"/>
              <a:ext cx="156263" cy="9873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C655E1-1603-3821-1B31-41E8EADC4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077" y="2326368"/>
              <a:ext cx="2754" cy="186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F85C08-7C84-8E82-6058-35558FC32A07}"/>
                </a:ext>
              </a:extLst>
            </p:cNvPr>
            <p:cNvSpPr/>
            <p:nvPr/>
          </p:nvSpPr>
          <p:spPr>
            <a:xfrm>
              <a:off x="6931655" y="1792861"/>
              <a:ext cx="156263" cy="5208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AA896-BD7A-9A17-9495-4B9B4A3A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4608" y="2330560"/>
              <a:ext cx="0" cy="88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E114654-C979-14A4-CFEF-C6345C530665}"/>
              </a:ext>
            </a:extLst>
          </p:cNvPr>
          <p:cNvSpPr txBox="1"/>
          <p:nvPr/>
        </p:nvSpPr>
        <p:spPr>
          <a:xfrm>
            <a:off x="609599" y="3154365"/>
            <a:ext cx="1060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New quantity (random variable): How far from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E0D0E84-9E87-A5D9-03F4-3E7DDBAD1780}"/>
                  </a:ext>
                </a:extLst>
              </p:cNvPr>
              <p:cNvSpPr/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B924EF-C635-57D5-0800-E02AE38AB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  <a:blipFill>
                <a:blip r:embed="rId12"/>
                <a:stretch>
                  <a:fillRect l="-1274" t="-11905" r="-573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3A387E-BAE6-E074-6861-85B5ADA7BAD5}"/>
                  </a:ext>
                </a:extLst>
              </p:cNvPr>
              <p:cNvSpPr/>
              <p:nvPr/>
            </p:nvSpPr>
            <p:spPr>
              <a:xfrm>
                <a:off x="5011342" y="3853002"/>
                <a:ext cx="4362156" cy="28224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182880" tIns="182880" rIns="182880" bIns="18288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0</m:t>
                    </m:r>
                  </m:oMath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3A387E-BAE6-E074-6861-85B5ADA7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42" y="3853002"/>
                <a:ext cx="4362156" cy="2822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290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53AEA-4FFC-5D18-6481-E62AFC32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FF47-3FDA-0C71-1AB3-1D678E20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2150"/>
            <a:ext cx="10972800" cy="878301"/>
          </a:xfrm>
        </p:spPr>
        <p:txBody>
          <a:bodyPr/>
          <a:lstStyle/>
          <a:p>
            <a:r>
              <a:rPr lang="en-US" dirty="0"/>
              <a:t>Variance (Intuition, Better Try)</a:t>
            </a:r>
          </a:p>
        </p:txBody>
      </p:sp>
      <p:grpSp>
        <p:nvGrpSpPr>
          <p:cNvPr id="6" name="Group 5" descr="pmf of W1">
            <a:extLst>
              <a:ext uri="{FF2B5EF4-FFF2-40B4-BE49-F238E27FC236}">
                <a16:creationId xmlns:a16="http://schemas.microsoft.com/office/drawing/2014/main" id="{628B5F3C-2DBA-D5C0-DC07-7F567AEE0299}"/>
              </a:ext>
            </a:extLst>
          </p:cNvPr>
          <p:cNvGrpSpPr/>
          <p:nvPr/>
        </p:nvGrpSpPr>
        <p:grpSpPr>
          <a:xfrm>
            <a:off x="609600" y="819342"/>
            <a:ext cx="10665339" cy="2021745"/>
            <a:chOff x="609600" y="819342"/>
            <a:chExt cx="10665339" cy="202174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2B85F8-6944-E53A-8CC7-DD577A0515F8}"/>
                </a:ext>
              </a:extLst>
            </p:cNvPr>
            <p:cNvCxnSpPr/>
            <p:nvPr/>
          </p:nvCxnSpPr>
          <p:spPr>
            <a:xfrm>
              <a:off x="611936" y="2325734"/>
              <a:ext cx="10663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EC2304-ABA4-685A-33C7-CD1A0B0BD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9000" y="2129611"/>
              <a:ext cx="0" cy="39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A843D8F-61C7-D17D-86A7-8F9D5A196CEB}"/>
                    </a:ext>
                  </a:extLst>
                </p:cNvPr>
                <p:cNvSpPr txBox="1"/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A843D8F-61C7-D17D-86A7-8F9D5A196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8571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660040-4B7F-9477-2859-1FB658E5AE36}"/>
                    </a:ext>
                  </a:extLst>
                </p:cNvPr>
                <p:cNvSpPr txBox="1"/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660040-4B7F-9477-2859-1FB658E5A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704" r="-1481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DEB00D4-E756-B1B5-B0AB-40A4604771F3}"/>
                    </a:ext>
                  </a:extLst>
                </p:cNvPr>
                <p:cNvSpPr txBox="1"/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𝟐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DEB00D4-E756-B1B5-B0AB-40A460477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8469798-EC42-9370-7C93-1D4263FC6E25}"/>
                    </a:ext>
                  </a:extLst>
                </p:cNvPr>
                <p:cNvSpPr txBox="1"/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8469798-EC42-9370-7C93-1D4263FC6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blipFill>
                  <a:blip r:embed="rId6"/>
                  <a:stretch>
                    <a:fillRect l="-21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8EFD0AC-AFF4-A10A-88E1-908B1B6963B6}"/>
                    </a:ext>
                  </a:extLst>
                </p:cNvPr>
                <p:cNvSpPr txBox="1"/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8EFD0AC-AFF4-A10A-88E1-908B1B696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258DA00-229B-F381-CF99-45EAD1296162}"/>
                    </a:ext>
                  </a:extLst>
                </p:cNvPr>
                <p:cNvSpPr txBox="1"/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258DA00-229B-F381-CF99-45EAD12961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BE9EFCD-8A3A-24BF-29BF-EBA2EB0B8E33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331720"/>
              <a:ext cx="390169" cy="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E9A073-54BE-B280-6D0E-02456EF67EB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325731"/>
              <a:ext cx="81896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8F79543-7A82-53E9-019C-0D77BA9AC60E}"/>
                    </a:ext>
                  </a:extLst>
                </p:cNvPr>
                <p:cNvSpPr/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8F79543-7A82-53E9-019C-0D77BA9AC6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EC5F1D-E2EE-1D1F-C01D-AB50EF3C8D43}"/>
                </a:ext>
              </a:extLst>
            </p:cNvPr>
            <p:cNvSpPr/>
            <p:nvPr/>
          </p:nvSpPr>
          <p:spPr>
            <a:xfrm>
              <a:off x="5537124" y="1347743"/>
              <a:ext cx="156263" cy="9873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354EA3-74B8-3446-71D8-DDD3C8B3A4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077" y="2326368"/>
              <a:ext cx="2754" cy="186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4B9136-3743-FE7B-47B8-9530FAE79615}"/>
                </a:ext>
              </a:extLst>
            </p:cNvPr>
            <p:cNvSpPr/>
            <p:nvPr/>
          </p:nvSpPr>
          <p:spPr>
            <a:xfrm>
              <a:off x="6931655" y="1792861"/>
              <a:ext cx="156263" cy="5208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62C32F4-0B83-EFAB-D4C0-02F5B5C65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4608" y="2330560"/>
              <a:ext cx="0" cy="88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9B57691-77CE-BA31-AF0D-6B47090A03F6}"/>
              </a:ext>
            </a:extLst>
          </p:cNvPr>
          <p:cNvSpPr txBox="1"/>
          <p:nvPr/>
        </p:nvSpPr>
        <p:spPr>
          <a:xfrm>
            <a:off x="609599" y="3154365"/>
            <a:ext cx="1060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New quantity (random variable): How far from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0A8302-9715-1150-3F9F-53FA72220A5B}"/>
                  </a:ext>
                </a:extLst>
              </p:cNvPr>
              <p:cNvSpPr/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B924EF-C635-57D5-0800-E02AE38AB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  <a:blipFill>
                <a:blip r:embed="rId12"/>
                <a:stretch>
                  <a:fillRect l="-1274" t="-11905" r="-573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A4E0D8-3C23-6F59-A3C5-D297CFB78274}"/>
                  </a:ext>
                </a:extLst>
              </p:cNvPr>
              <p:cNvSpPr/>
              <p:nvPr/>
            </p:nvSpPr>
            <p:spPr>
              <a:xfrm>
                <a:off x="5011342" y="3853002"/>
                <a:ext cx="5070504" cy="288880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182880" tIns="182880" rIns="182880" bIns="18288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              </m:t>
                      </m:r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A4E0D8-3C23-6F59-A3C5-D297CFB7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42" y="3853002"/>
                <a:ext cx="5070504" cy="2888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057371-5F04-40D4-1845-BE163E177746}"/>
                  </a:ext>
                </a:extLst>
              </p:cNvPr>
              <p:cNvSpPr/>
              <p:nvPr/>
            </p:nvSpPr>
            <p:spPr>
              <a:xfrm>
                <a:off x="0" y="6138957"/>
                <a:ext cx="3031536" cy="719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057371-5F04-40D4-1845-BE163E177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38957"/>
                <a:ext cx="3031536" cy="719043"/>
              </a:xfrm>
              <a:prstGeom prst="rect">
                <a:avLst/>
              </a:prstGeom>
              <a:blipFill>
                <a:blip r:embed="rId14"/>
                <a:stretch>
                  <a:fillRect t="-119298" b="-16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423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D799-BC63-D2AD-AAC0-4A4FD3B8D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428-B092-BAFD-052F-5B7EBAFE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2150"/>
            <a:ext cx="10972800" cy="878301"/>
          </a:xfrm>
        </p:spPr>
        <p:txBody>
          <a:bodyPr/>
          <a:lstStyle/>
          <a:p>
            <a:r>
              <a:rPr lang="en-US" dirty="0"/>
              <a:t>Variance (Intuition, Better Try with calculation)</a:t>
            </a:r>
          </a:p>
        </p:txBody>
      </p:sp>
      <p:grpSp>
        <p:nvGrpSpPr>
          <p:cNvPr id="6" name="Group 5" descr="pmf of W1">
            <a:extLst>
              <a:ext uri="{FF2B5EF4-FFF2-40B4-BE49-F238E27FC236}">
                <a16:creationId xmlns:a16="http://schemas.microsoft.com/office/drawing/2014/main" id="{E323B9A1-190B-6080-BDCD-F03B430EF4B8}"/>
              </a:ext>
            </a:extLst>
          </p:cNvPr>
          <p:cNvGrpSpPr/>
          <p:nvPr/>
        </p:nvGrpSpPr>
        <p:grpSpPr>
          <a:xfrm>
            <a:off x="609600" y="819342"/>
            <a:ext cx="10665339" cy="2021745"/>
            <a:chOff x="609600" y="819342"/>
            <a:chExt cx="10665339" cy="202174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214063-AAD0-F4E9-5D44-6DE1EC870F03}"/>
                </a:ext>
              </a:extLst>
            </p:cNvPr>
            <p:cNvCxnSpPr/>
            <p:nvPr/>
          </p:nvCxnSpPr>
          <p:spPr>
            <a:xfrm>
              <a:off x="611936" y="2325734"/>
              <a:ext cx="10663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DABF997-AD93-EB9F-95EB-0503494E7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9000" y="2129611"/>
              <a:ext cx="0" cy="39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5967DFF-C1C6-CB9A-8F95-C68DFA6AAEEF}"/>
                    </a:ext>
                  </a:extLst>
                </p:cNvPr>
                <p:cNvSpPr txBox="1"/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5967DFF-C1C6-CB9A-8F95-C68DFA6AA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651" y="2583849"/>
                  <a:ext cx="16831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8571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9B2EEA6-F34D-D151-6266-41AF3290418E}"/>
                    </a:ext>
                  </a:extLst>
                </p:cNvPr>
                <p:cNvSpPr txBox="1"/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9B2EEA6-F34D-D151-6266-41AF32904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168" y="2584279"/>
                  <a:ext cx="322203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704" r="-1481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F6D2A8C-5485-123E-ECBF-8395084AA309}"/>
                    </a:ext>
                  </a:extLst>
                </p:cNvPr>
                <p:cNvSpPr txBox="1"/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𝟐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F6D2A8C-5485-123E-ECBF-8395084AA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092" y="2594866"/>
                  <a:ext cx="312585" cy="246221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5ED2500-9F25-4E6F-4B96-BC052CAABC62}"/>
                    </a:ext>
                  </a:extLst>
                </p:cNvPr>
                <p:cNvSpPr txBox="1"/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5ED2500-9F25-4E6F-4B96-BC052CAAB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152940"/>
                  <a:ext cx="6040585" cy="616515"/>
                </a:xfrm>
                <a:prstGeom prst="rect">
                  <a:avLst/>
                </a:prstGeom>
                <a:blipFill>
                  <a:blip r:embed="rId6"/>
                  <a:stretch>
                    <a:fillRect l="-21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755E685-3517-D0B2-E290-3A4858211F23}"/>
                    </a:ext>
                  </a:extLst>
                </p:cNvPr>
                <p:cNvSpPr txBox="1"/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755E685-3517-D0B2-E290-3A4858211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908" y="868304"/>
                  <a:ext cx="55784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DDC50C-8044-2E32-079D-28B322C970E8}"/>
                    </a:ext>
                  </a:extLst>
                </p:cNvPr>
                <p:cNvSpPr txBox="1"/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DDC50C-8044-2E32-079D-28B322C97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73" y="1312435"/>
                  <a:ext cx="5578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37E1FCD-03C6-AE1B-BB4F-48E9DB0732D5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331720"/>
              <a:ext cx="390169" cy="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47B6C5A-9E62-480C-36C4-D92756D4369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325731"/>
              <a:ext cx="81896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06542D4-9E80-DB32-8550-DF26AADEBE38}"/>
                    </a:ext>
                  </a:extLst>
                </p:cNvPr>
                <p:cNvSpPr/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06542D4-9E80-DB32-8550-DF26AADEB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736" y="819342"/>
                  <a:ext cx="1864357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F2BEC8-9600-93A7-F3EA-3BBAE98647B9}"/>
                </a:ext>
              </a:extLst>
            </p:cNvPr>
            <p:cNvSpPr/>
            <p:nvPr/>
          </p:nvSpPr>
          <p:spPr>
            <a:xfrm>
              <a:off x="5537124" y="1347743"/>
              <a:ext cx="156263" cy="9873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7093EB-0BF3-BA57-94CE-B1BBF66C2C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0077" y="2326368"/>
              <a:ext cx="2754" cy="186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EAAF7A-4507-55F7-3480-2E1D1B149230}"/>
                </a:ext>
              </a:extLst>
            </p:cNvPr>
            <p:cNvSpPr/>
            <p:nvPr/>
          </p:nvSpPr>
          <p:spPr>
            <a:xfrm>
              <a:off x="6931655" y="1792861"/>
              <a:ext cx="156263" cy="5208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F136BE-A6A8-C12D-8FBB-4097DFA67E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4608" y="2330560"/>
              <a:ext cx="0" cy="88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6154A8-C180-DAA6-4F72-3CA546F3E188}"/>
              </a:ext>
            </a:extLst>
          </p:cNvPr>
          <p:cNvSpPr txBox="1"/>
          <p:nvPr/>
        </p:nvSpPr>
        <p:spPr>
          <a:xfrm>
            <a:off x="609599" y="3154365"/>
            <a:ext cx="1060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New quantity (random variable): How far from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B8A0AF-490F-E554-65B8-511AA7550ACA}"/>
                  </a:ext>
                </a:extLst>
              </p:cNvPr>
              <p:cNvSpPr/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B924EF-C635-57D5-0800-E02AE38AB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893" y="3815818"/>
                <a:ext cx="1982016" cy="523220"/>
              </a:xfrm>
              <a:prstGeom prst="rect">
                <a:avLst/>
              </a:prstGeom>
              <a:blipFill>
                <a:blip r:embed="rId12"/>
                <a:stretch>
                  <a:fillRect l="-1274" t="-11905" r="-573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D046C5-F2BD-7B55-CD79-C0BD2564D48E}"/>
                  </a:ext>
                </a:extLst>
              </p:cNvPr>
              <p:cNvSpPr/>
              <p:nvPr/>
            </p:nvSpPr>
            <p:spPr>
              <a:xfrm>
                <a:off x="5011342" y="3853002"/>
                <a:ext cx="5070504" cy="257916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182880" tIns="182880" rIns="182880" bIns="18288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⋅1+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⋅4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             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2</m:t>
                      </m:r>
                    </m:oMath>
                  </m:oMathPara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D046C5-F2BD-7B55-CD79-C0BD2564D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42" y="3853002"/>
                <a:ext cx="5070504" cy="25791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E8A560-15A1-C89F-99C6-491F0F88BE75}"/>
                  </a:ext>
                </a:extLst>
              </p:cNvPr>
              <p:cNvSpPr/>
              <p:nvPr/>
            </p:nvSpPr>
            <p:spPr>
              <a:xfrm>
                <a:off x="0" y="6138957"/>
                <a:ext cx="3031536" cy="719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E8A560-15A1-C89F-99C6-491F0F88B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38957"/>
                <a:ext cx="3031536" cy="719043"/>
              </a:xfrm>
              <a:prstGeom prst="rect">
                <a:avLst/>
              </a:prstGeom>
              <a:blipFill>
                <a:blip r:embed="rId14"/>
                <a:stretch>
                  <a:fillRect t="-119298" b="-16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2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EC0F-C539-B448-98F3-0115FF9D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2" y="47812"/>
            <a:ext cx="10972800" cy="878301"/>
          </a:xfrm>
        </p:spPr>
        <p:txBody>
          <a:bodyPr/>
          <a:lstStyle/>
          <a:p>
            <a:r>
              <a:rPr lang="en-US" dirty="0"/>
              <a:t>Variance (Intuition, Better Try – W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5" name="Group 4" descr="pmf of W2">
            <a:extLst>
              <a:ext uri="{FF2B5EF4-FFF2-40B4-BE49-F238E27FC236}">
                <a16:creationId xmlns:a16="http://schemas.microsoft.com/office/drawing/2014/main" id="{BBC01E6D-1EB5-AAEC-22E6-848526E34A9D}"/>
              </a:ext>
            </a:extLst>
          </p:cNvPr>
          <p:cNvGrpSpPr/>
          <p:nvPr/>
        </p:nvGrpSpPr>
        <p:grpSpPr>
          <a:xfrm>
            <a:off x="708149" y="613055"/>
            <a:ext cx="10663003" cy="2238725"/>
            <a:chOff x="708149" y="613055"/>
            <a:chExt cx="10663003" cy="223872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6179F1-B554-9146-93E8-9200142C27C1}"/>
                </a:ext>
              </a:extLst>
            </p:cNvPr>
            <p:cNvCxnSpPr/>
            <p:nvPr/>
          </p:nvCxnSpPr>
          <p:spPr>
            <a:xfrm>
              <a:off x="708149" y="2338194"/>
              <a:ext cx="10663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B5D430-D999-6E4D-9F3D-25F74DE3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5595" y="2142072"/>
              <a:ext cx="0" cy="39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435F79A-1F11-3247-BB89-4612F324530F}"/>
                    </a:ext>
                  </a:extLst>
                </p:cNvPr>
                <p:cNvSpPr txBox="1"/>
                <p:nvPr/>
              </p:nvSpPr>
              <p:spPr>
                <a:xfrm>
                  <a:off x="5979571" y="2605559"/>
                  <a:ext cx="1683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435F79A-1F11-3247-BB89-4612F3245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571" y="2605559"/>
                  <a:ext cx="16831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0000" r="-26667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E07C745-F52A-3F44-97DE-8FC54C216B9B}"/>
                    </a:ext>
                  </a:extLst>
                </p:cNvPr>
                <p:cNvSpPr txBox="1"/>
                <p:nvPr/>
              </p:nvSpPr>
              <p:spPr>
                <a:xfrm>
                  <a:off x="10433317" y="2596309"/>
                  <a:ext cx="44563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E07C745-F52A-3F44-97DE-8FC54C216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3317" y="2596309"/>
                  <a:ext cx="44563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1111" r="-1111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816D05-EEB3-A34F-91C8-1C0DAE53591F}"/>
                    </a:ext>
                  </a:extLst>
                </p:cNvPr>
                <p:cNvSpPr txBox="1"/>
                <p:nvPr/>
              </p:nvSpPr>
              <p:spPr>
                <a:xfrm>
                  <a:off x="3593616" y="2590381"/>
                  <a:ext cx="3222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𝟓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C816D05-EEB3-A34F-91C8-1C0DAE535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616" y="2590381"/>
                  <a:ext cx="322203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846" r="-11538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F9CD0B5-B049-BA4A-9011-4DB617E5AABD}"/>
                    </a:ext>
                  </a:extLst>
                </p:cNvPr>
                <p:cNvSpPr txBox="1"/>
                <p:nvPr/>
              </p:nvSpPr>
              <p:spPr>
                <a:xfrm>
                  <a:off x="4340182" y="923580"/>
                  <a:ext cx="4843007" cy="616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=10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−5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F9CD0B5-B049-BA4A-9011-4DB617E5A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182" y="923580"/>
                  <a:ext cx="4843007" cy="616515"/>
                </a:xfrm>
                <a:prstGeom prst="rect">
                  <a:avLst/>
                </a:prstGeom>
                <a:blipFill>
                  <a:blip r:embed="rId6"/>
                  <a:stretch>
                    <a:fillRect l="-262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3FB21F9-705A-DC4E-BAB6-BF92E69798B5}"/>
                    </a:ext>
                  </a:extLst>
                </p:cNvPr>
                <p:cNvSpPr txBox="1"/>
                <p:nvPr/>
              </p:nvSpPr>
              <p:spPr>
                <a:xfrm>
                  <a:off x="10348045" y="1370306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3FB21F9-705A-DC4E-BAB6-BF92E697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8045" y="1370306"/>
                  <a:ext cx="55784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636" r="-13636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E9B617-6F5A-A245-B2F7-9898FA200DAA}"/>
                    </a:ext>
                  </a:extLst>
                </p:cNvPr>
                <p:cNvSpPr txBox="1"/>
                <p:nvPr/>
              </p:nvSpPr>
              <p:spPr>
                <a:xfrm>
                  <a:off x="3522246" y="881668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E9B617-6F5A-A245-B2F7-9898FA200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246" y="881668"/>
                  <a:ext cx="5578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FA18F75-A0BA-B940-9FD8-1B82E679F581}"/>
                </a:ext>
              </a:extLst>
            </p:cNvPr>
            <p:cNvCxnSpPr>
              <a:cxnSpLocks/>
            </p:cNvCxnSpPr>
            <p:nvPr/>
          </p:nvCxnSpPr>
          <p:spPr>
            <a:xfrm>
              <a:off x="3860098" y="2321540"/>
              <a:ext cx="2215497" cy="1665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9A4A826-AC69-7346-AB43-FE3F9E953313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6075595" y="2352157"/>
              <a:ext cx="457088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7E924D-852F-40FC-AB8F-61011E44A92F}"/>
                </a:ext>
              </a:extLst>
            </p:cNvPr>
            <p:cNvSpPr/>
            <p:nvPr/>
          </p:nvSpPr>
          <p:spPr>
            <a:xfrm>
              <a:off x="3723037" y="1362733"/>
              <a:ext cx="156263" cy="9873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3E27B8-BA54-4279-9828-922438ED1F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98415" y="2341358"/>
              <a:ext cx="2754" cy="186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F2F4578-CC96-4317-A5BB-18AE5C0144F2}"/>
                </a:ext>
              </a:extLst>
            </p:cNvPr>
            <p:cNvSpPr/>
            <p:nvPr/>
          </p:nvSpPr>
          <p:spPr>
            <a:xfrm>
              <a:off x="10568349" y="1831290"/>
              <a:ext cx="156263" cy="52086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1F2C83C-CA59-4B1E-BFDA-CB68E4703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59960" y="2352157"/>
              <a:ext cx="0" cy="88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AC37627-A9AD-4740-9E27-70C950AF7EB1}"/>
                    </a:ext>
                  </a:extLst>
                </p:cNvPr>
                <p:cNvSpPr/>
                <p:nvPr/>
              </p:nvSpPr>
              <p:spPr>
                <a:xfrm>
                  <a:off x="9443280" y="613055"/>
                  <a:ext cx="16275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AC37627-A9AD-4740-9E27-70C950AF7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3280" y="613055"/>
                  <a:ext cx="16275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9BD3E5B-3199-484C-8E26-6C02F07C40D4}"/>
              </a:ext>
            </a:extLst>
          </p:cNvPr>
          <p:cNvSpPr txBox="1"/>
          <p:nvPr/>
        </p:nvSpPr>
        <p:spPr>
          <a:xfrm>
            <a:off x="609599" y="3154365"/>
            <a:ext cx="1060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 better quantity (random variable): How far from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3E3422F-1610-45A9-9D5B-7E42088A4E7F}"/>
                  </a:ext>
                </a:extLst>
              </p:cNvPr>
              <p:cNvSpPr/>
              <p:nvPr/>
            </p:nvSpPr>
            <p:spPr>
              <a:xfrm>
                <a:off x="5011342" y="3853002"/>
                <a:ext cx="4725974" cy="287617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182880" tIns="182880" rIns="182880" bIns="18288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             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⋅25+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⋅100</m:t>
                      </m:r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             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50</m:t>
                      </m:r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3E3422F-1610-45A9-9D5B-7E42088A4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42" y="3853002"/>
                <a:ext cx="4725974" cy="2876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B8E9955-D0D4-1230-6BD8-9D91A2C9A3BF}"/>
                  </a:ext>
                </a:extLst>
              </p:cNvPr>
              <p:cNvSpPr/>
              <p:nvPr/>
            </p:nvSpPr>
            <p:spPr>
              <a:xfrm>
                <a:off x="0" y="6138957"/>
                <a:ext cx="3031536" cy="719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B8E9955-D0D4-1230-6BD8-9D91A2C9A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38957"/>
                <a:ext cx="3031536" cy="719043"/>
              </a:xfrm>
              <a:prstGeom prst="rect">
                <a:avLst/>
              </a:prstGeom>
              <a:blipFill>
                <a:blip r:embed="rId11"/>
                <a:stretch>
                  <a:fillRect t="-119298" b="-16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96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3DC87-E8FE-33AF-23BC-DDE918F3F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7693-155C-B358-3F81-17F94303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ABF577-8C20-C0FB-7B28-B5969199DA45}"/>
                  </a:ext>
                </a:extLst>
              </p:cNvPr>
              <p:cNvSpPr/>
              <p:nvPr/>
            </p:nvSpPr>
            <p:spPr>
              <a:xfrm>
                <a:off x="526539" y="1078169"/>
                <a:ext cx="4970494" cy="2408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</a:rPr>
                  <a:t>Two fair coin flips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HT</m:t>
                          </m:r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HH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1050" dirty="0"/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number of heads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ABF577-8C20-C0FB-7B28-B5969199D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39" y="1078169"/>
                <a:ext cx="4970494" cy="2408352"/>
              </a:xfrm>
              <a:prstGeom prst="rect">
                <a:avLst/>
              </a:prstGeom>
              <a:blipFill>
                <a:blip r:embed="rId3"/>
                <a:stretch>
                  <a:fillRect l="-2551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graph of pmf for X= number of heads in two coin flips">
            <a:extLst>
              <a:ext uri="{FF2B5EF4-FFF2-40B4-BE49-F238E27FC236}">
                <a16:creationId xmlns:a16="http://schemas.microsoft.com/office/drawing/2014/main" id="{F0731C80-07A1-6D52-3918-F8A18C4D4EDC}"/>
              </a:ext>
            </a:extLst>
          </p:cNvPr>
          <p:cNvGrpSpPr/>
          <p:nvPr/>
        </p:nvGrpSpPr>
        <p:grpSpPr>
          <a:xfrm>
            <a:off x="533400" y="3518540"/>
            <a:ext cx="5264403" cy="3034660"/>
            <a:chOff x="533400" y="3518540"/>
            <a:chExt cx="5264403" cy="3034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4370F70-64C9-53DF-B037-D8359D835AB3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45282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C5E58B-1DEB-7A6D-5F27-6062C50AF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3000" y="3949988"/>
              <a:ext cx="61210" cy="2106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B879C7-90C4-F3EE-56EC-1B4F4CD564C7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6CF70CC-BDFB-3C1D-756C-34B25696BEB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E0515E-641A-4B27-95C7-41C63CE257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4578603" cy="3622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97F90B-CD2A-CDDC-BBA8-D7ED2E02AE0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AB5BDF-38EE-4852-E68F-0E210820322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46548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4E2763-0434-6E7E-CE2F-9F7D25A45CC2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FF05D1-11D7-5656-9000-567226799285}"/>
                </a:ext>
              </a:extLst>
            </p:cNvPr>
            <p:cNvSpPr/>
            <p:nvPr/>
          </p:nvSpPr>
          <p:spPr>
            <a:xfrm>
              <a:off x="3349870" y="5141626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EEB843-C72C-4403-4147-4E5C63F2ABF3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2B83A6-F359-2670-4A26-6298614749E9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63123B-D9EE-CC17-B99D-4FFA973FD83B}"/>
                </a:ext>
              </a:extLst>
            </p:cNvPr>
            <p:cNvSpPr/>
            <p:nvPr/>
          </p:nvSpPr>
          <p:spPr>
            <a:xfrm>
              <a:off x="4101559" y="5581833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076031-8038-5631-77F8-F7B970B9AE84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B64C3B-2151-730E-0B97-AB1AAEC96950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E13E43D-C05F-B32B-6B83-90D5EB18613B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CB1DC0-ED28-1255-6952-4A508DC23DF7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D72A84-6619-FE23-E3BA-3F3CB5C4985A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D048B7-B821-3CF2-D998-D650FB2AE028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5509C05-3305-DB2D-99F5-EAD17660F6B3}"/>
                    </a:ext>
                  </a:extLst>
                </p:cNvPr>
                <p:cNvSpPr/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EE1BCD-1BC6-A53D-1822-3408DDA67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2446" y="274639"/>
            <a:ext cx="2829749" cy="2519066"/>
            <a:chOff x="6096000" y="27432"/>
            <a:chExt cx="4302642" cy="300284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67116F-B2AC-BEB1-642C-C4CEB4D4B3A8}"/>
                </a:ext>
              </a:extLst>
            </p:cNvPr>
            <p:cNvSpPr/>
            <p:nvPr/>
          </p:nvSpPr>
          <p:spPr>
            <a:xfrm>
              <a:off x="6096000" y="489098"/>
              <a:ext cx="1559442" cy="2541181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EEB1FE0-E17C-B66D-4C73-910711E9EDD4}"/>
                    </a:ext>
                  </a:extLst>
                </p:cNvPr>
                <p:cNvSpPr txBox="1"/>
                <p:nvPr/>
              </p:nvSpPr>
              <p:spPr>
                <a:xfrm>
                  <a:off x="6287407" y="846303"/>
                  <a:ext cx="110578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𝐻𝑇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𝑇𝐻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oMath>
                    </m:oMathPara>
                  </a14:m>
                  <a:endParaRPr lang="en-US" sz="2400" b="0" i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EEB1FE0-E17C-B66D-4C73-910711E9E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7407" y="846303"/>
                  <a:ext cx="1105786" cy="1569660"/>
                </a:xfrm>
                <a:prstGeom prst="rect">
                  <a:avLst/>
                </a:prstGeom>
                <a:blipFill>
                  <a:blip r:embed="rId5"/>
                  <a:stretch>
                    <a:fillRect b="-1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51716CA-986A-52F3-ADC4-E00113F0782D}"/>
                    </a:ext>
                  </a:extLst>
                </p:cNvPr>
                <p:cNvSpPr txBox="1"/>
                <p:nvPr/>
              </p:nvSpPr>
              <p:spPr>
                <a:xfrm>
                  <a:off x="6599660" y="27432"/>
                  <a:ext cx="5521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51716CA-986A-52F3-ADC4-E00113F07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660" y="27432"/>
                  <a:ext cx="55212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448" r="-1034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32E9C6-0411-D980-7AE6-988BD499E48D}"/>
                </a:ext>
              </a:extLst>
            </p:cNvPr>
            <p:cNvSpPr/>
            <p:nvPr/>
          </p:nvSpPr>
          <p:spPr>
            <a:xfrm>
              <a:off x="8839200" y="701749"/>
              <a:ext cx="1559442" cy="208398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8501010-95FA-4BAC-380C-5879BC9B9D41}"/>
                    </a:ext>
                  </a:extLst>
                </p:cNvPr>
                <p:cNvSpPr txBox="1"/>
                <p:nvPr/>
              </p:nvSpPr>
              <p:spPr>
                <a:xfrm>
                  <a:off x="9342860" y="240084"/>
                  <a:ext cx="5521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8501010-95FA-4BAC-380C-5879BC9B9D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2860" y="240084"/>
                  <a:ext cx="5521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6897" r="-37931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BDA2A33-4AE2-07EC-4309-72E70FFAD85C}"/>
                    </a:ext>
                  </a:extLst>
                </p:cNvPr>
                <p:cNvSpPr txBox="1"/>
                <p:nvPr/>
              </p:nvSpPr>
              <p:spPr>
                <a:xfrm>
                  <a:off x="9115625" y="1051928"/>
                  <a:ext cx="110578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="0" i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BDA2A33-4AE2-07EC-4309-72E70FFAD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5625" y="1051928"/>
                  <a:ext cx="1105786" cy="1200329"/>
                </a:xfrm>
                <a:prstGeom prst="rect">
                  <a:avLst/>
                </a:prstGeom>
                <a:blipFill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59899F5-A945-AD5C-CDE1-0765A3740FC9}"/>
                </a:ext>
              </a:extLst>
            </p:cNvPr>
            <p:cNvCxnSpPr/>
            <p:nvPr/>
          </p:nvCxnSpPr>
          <p:spPr>
            <a:xfrm>
              <a:off x="7151781" y="1149260"/>
              <a:ext cx="2191079" cy="201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16F1C60-D24B-B568-1C51-F9A4B9CA8CC1}"/>
                </a:ext>
              </a:extLst>
            </p:cNvPr>
            <p:cNvCxnSpPr/>
            <p:nvPr/>
          </p:nvCxnSpPr>
          <p:spPr>
            <a:xfrm>
              <a:off x="7158869" y="1538162"/>
              <a:ext cx="2191079" cy="201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505B8A5-9B71-80C6-78A8-71567B725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1784" y="1788383"/>
              <a:ext cx="2148164" cy="150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7EB3664-9E79-5BEC-FCCE-07C93564B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1784" y="2184785"/>
              <a:ext cx="2183991" cy="134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C17FE7-1AFA-0C0A-0DC3-07AD7EF5F37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43509" y="3697574"/>
                <a:ext cx="41300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=0)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TT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400" b="1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C17FE7-1AFA-0C0A-0DC3-07AD7EF5F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09" y="3697574"/>
                <a:ext cx="4130041" cy="369332"/>
              </a:xfrm>
              <a:prstGeom prst="rect">
                <a:avLst/>
              </a:prstGeom>
              <a:blipFill>
                <a:blip r:embed="rId9"/>
                <a:stretch>
                  <a:fillRect l="-612" t="-6667" r="-122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F1C86B-B942-2D50-EEE0-3818EA97BEF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48541" y="4337536"/>
                <a:ext cx="49716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=1)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({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TH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HT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})</m:t>
                      </m:r>
                    </m:oMath>
                  </m:oMathPara>
                </a14:m>
                <a:endParaRPr lang="en-US" sz="2400" b="1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F1C86B-B942-2D50-EEE0-3818EA97B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41" y="4337536"/>
                <a:ext cx="4971617" cy="369332"/>
              </a:xfrm>
              <a:prstGeom prst="rect">
                <a:avLst/>
              </a:prstGeom>
              <a:blipFill>
                <a:blip r:embed="rId10"/>
                <a:stretch>
                  <a:fillRect l="-510" t="-6667" r="-127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C671C41-54E6-B77A-732F-F9AF59E304B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43509" y="5002187"/>
                <a:ext cx="4255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=2)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HH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400" b="1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C671C41-54E6-B77A-732F-F9AF59E3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09" y="5002187"/>
                <a:ext cx="4255076" cy="369332"/>
              </a:xfrm>
              <a:prstGeom prst="rect">
                <a:avLst/>
              </a:prstGeom>
              <a:blipFill>
                <a:blip r:embed="rId11"/>
                <a:stretch>
                  <a:fillRect l="-595" t="-6897" r="-1786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8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5A3D-F6DE-E84E-BF5B-12343307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67" y="178895"/>
            <a:ext cx="10972800" cy="878301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grpSp>
        <p:nvGrpSpPr>
          <p:cNvPr id="5" name="Group 4" descr="pmfs of W1 and W2 illustrating their different variances">
            <a:extLst>
              <a:ext uri="{FF2B5EF4-FFF2-40B4-BE49-F238E27FC236}">
                <a16:creationId xmlns:a16="http://schemas.microsoft.com/office/drawing/2014/main" id="{7A7949A1-CCFA-712B-1F9C-5FEDD924D7F3}"/>
              </a:ext>
            </a:extLst>
          </p:cNvPr>
          <p:cNvGrpSpPr/>
          <p:nvPr/>
        </p:nvGrpSpPr>
        <p:grpSpPr>
          <a:xfrm>
            <a:off x="392798" y="484459"/>
            <a:ext cx="11433775" cy="3562314"/>
            <a:chOff x="392798" y="484459"/>
            <a:chExt cx="11433775" cy="35623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841C418-4C8D-6A47-BF27-34DBD82EC663}"/>
                    </a:ext>
                  </a:extLst>
                </p:cNvPr>
                <p:cNvSpPr/>
                <p:nvPr/>
              </p:nvSpPr>
              <p:spPr>
                <a:xfrm>
                  <a:off x="8115735" y="2753715"/>
                  <a:ext cx="254736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g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50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841C418-4C8D-6A47-BF27-34DBD82EC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5735" y="2753715"/>
                  <a:ext cx="2547364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9799934-17D3-C741-B07F-0106A539E00A}"/>
                    </a:ext>
                  </a:extLst>
                </p:cNvPr>
                <p:cNvSpPr/>
                <p:nvPr/>
              </p:nvSpPr>
              <p:spPr>
                <a:xfrm>
                  <a:off x="8505564" y="1125934"/>
                  <a:ext cx="234032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g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9799934-17D3-C741-B07F-0106A539E0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564" y="1125934"/>
                  <a:ext cx="2340320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3578DC3-F221-6544-8D97-71CA83555782}"/>
                    </a:ext>
                  </a:extLst>
                </p:cNvPr>
                <p:cNvSpPr/>
                <p:nvPr/>
              </p:nvSpPr>
              <p:spPr>
                <a:xfrm>
                  <a:off x="392798" y="3261412"/>
                  <a:ext cx="6471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3578DC3-F221-6544-8D97-71CA83555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98" y="3261412"/>
                  <a:ext cx="64710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5A3AB72-4435-6844-A8B3-E017AC95821E}"/>
                    </a:ext>
                  </a:extLst>
                </p:cNvPr>
                <p:cNvSpPr/>
                <p:nvPr/>
              </p:nvSpPr>
              <p:spPr>
                <a:xfrm>
                  <a:off x="392798" y="1624300"/>
                  <a:ext cx="6471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5A3AB72-4435-6844-A8B3-E017AC9582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98" y="1624300"/>
                  <a:ext cx="64710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8E352F-C6EC-A84F-8E34-3D5A36F6190B}"/>
                </a:ext>
              </a:extLst>
            </p:cNvPr>
            <p:cNvCxnSpPr/>
            <p:nvPr/>
          </p:nvCxnSpPr>
          <p:spPr>
            <a:xfrm>
              <a:off x="1004734" y="1894643"/>
              <a:ext cx="10663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91EFD6D-3B43-3844-BA93-84A53D3BB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798" y="1698520"/>
              <a:ext cx="0" cy="39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082F09-73B2-A948-B8C4-59729704112D}"/>
                    </a:ext>
                  </a:extLst>
                </p:cNvPr>
                <p:cNvSpPr txBox="1"/>
                <p:nvPr/>
              </p:nvSpPr>
              <p:spPr>
                <a:xfrm>
                  <a:off x="6432449" y="2152758"/>
                  <a:ext cx="16831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082F09-73B2-A948-B8C4-597297041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449" y="2152758"/>
                  <a:ext cx="168315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28571" r="-28571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5AF2932-13B1-DB4B-AE22-3166CEFF2DBD}"/>
                    </a:ext>
                  </a:extLst>
                </p:cNvPr>
                <p:cNvSpPr txBox="1"/>
                <p:nvPr/>
              </p:nvSpPr>
              <p:spPr>
                <a:xfrm>
                  <a:off x="5775966" y="2153188"/>
                  <a:ext cx="3222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5AF2932-13B1-DB4B-AE22-3166CEFF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966" y="2153188"/>
                  <a:ext cx="322203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1153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DD5664E-E9E4-B14D-B3BA-DE3E134C41E0}"/>
                    </a:ext>
                  </a:extLst>
                </p:cNvPr>
                <p:cNvSpPr txBox="1"/>
                <p:nvPr/>
              </p:nvSpPr>
              <p:spPr>
                <a:xfrm>
                  <a:off x="7263890" y="2163775"/>
                  <a:ext cx="312585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𝟐</m:t>
                        </m:r>
                      </m:oMath>
                    </m:oMathPara>
                  </a14:m>
                  <a:endParaRPr lang="en-US" sz="1600" b="1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DD5664E-E9E4-B14D-B3BA-DE3E134C4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3890" y="2163775"/>
                  <a:ext cx="312585" cy="246221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7C4C824-6D87-AA4F-8339-5BC4CCBD889E}"/>
                    </a:ext>
                  </a:extLst>
                </p:cNvPr>
                <p:cNvSpPr txBox="1"/>
                <p:nvPr/>
              </p:nvSpPr>
              <p:spPr>
                <a:xfrm>
                  <a:off x="5736705" y="484459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7C4C824-6D87-AA4F-8339-5BC4CCBD8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6705" y="484459"/>
                  <a:ext cx="55784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1111" r="-13333" b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38A296E-E643-A24A-9C64-5AE9102FE56C}"/>
                    </a:ext>
                  </a:extLst>
                </p:cNvPr>
                <p:cNvSpPr txBox="1"/>
                <p:nvPr/>
              </p:nvSpPr>
              <p:spPr>
                <a:xfrm>
                  <a:off x="7104271" y="885645"/>
                  <a:ext cx="5578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1/3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FF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38A296E-E643-A24A-9C64-5AE9102F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271" y="885645"/>
                  <a:ext cx="55784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3333" r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1EF755-9627-45BF-B347-AAD2C467CB14}"/>
                </a:ext>
              </a:extLst>
            </p:cNvPr>
            <p:cNvSpPr/>
            <p:nvPr/>
          </p:nvSpPr>
          <p:spPr>
            <a:xfrm>
              <a:off x="5937497" y="927669"/>
              <a:ext cx="156263" cy="9873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7063554-A77D-4DEE-A383-960B1E74A8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0450" y="1906294"/>
              <a:ext cx="2754" cy="186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0E7CB7-54F8-42D8-8B1C-8982C8723E01}"/>
                </a:ext>
              </a:extLst>
            </p:cNvPr>
            <p:cNvSpPr/>
            <p:nvPr/>
          </p:nvSpPr>
          <p:spPr>
            <a:xfrm>
              <a:off x="7332028" y="1372787"/>
              <a:ext cx="156263" cy="5208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5D8767A-CD03-49F8-80B0-25088A128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4981" y="1910486"/>
              <a:ext cx="0" cy="88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761715C-3EEE-9644-A3CD-D00C4F69F394}"/>
                </a:ext>
              </a:extLst>
            </p:cNvPr>
            <p:cNvCxnSpPr>
              <a:cxnSpLocks/>
            </p:cNvCxnSpPr>
            <p:nvPr/>
          </p:nvCxnSpPr>
          <p:spPr>
            <a:xfrm>
              <a:off x="6104903" y="1900464"/>
              <a:ext cx="390169" cy="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3F38763-D42F-3949-9FD9-272629D5D97D}"/>
                </a:ext>
              </a:extLst>
            </p:cNvPr>
            <p:cNvCxnSpPr>
              <a:cxnSpLocks/>
            </p:cNvCxnSpPr>
            <p:nvPr/>
          </p:nvCxnSpPr>
          <p:spPr>
            <a:xfrm>
              <a:off x="6488798" y="1894640"/>
              <a:ext cx="81896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1163570" y="2076661"/>
              <a:ext cx="10663003" cy="1970112"/>
              <a:chOff x="708149" y="881668"/>
              <a:chExt cx="10663003" cy="1970112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46179F1-B554-9146-93E8-9200142C27C1}"/>
                  </a:ext>
                </a:extLst>
              </p:cNvPr>
              <p:cNvCxnSpPr/>
              <p:nvPr/>
            </p:nvCxnSpPr>
            <p:spPr>
              <a:xfrm>
                <a:off x="708149" y="2338194"/>
                <a:ext cx="1066300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B5D430-D999-6E4D-9F3D-25F74DE359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5595" y="2142072"/>
                <a:ext cx="0" cy="39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3435F79A-1F11-3247-BB89-4612F324530F}"/>
                      </a:ext>
                    </a:extLst>
                  </p:cNvPr>
                  <p:cNvSpPr txBox="1"/>
                  <p:nvPr/>
                </p:nvSpPr>
                <p:spPr>
                  <a:xfrm>
                    <a:off x="5979571" y="2605559"/>
                    <a:ext cx="16831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1600" b="1" dirty="0" err="1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3435F79A-1F11-3247-BB89-4612F32453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9571" y="2605559"/>
                    <a:ext cx="168315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9630" r="-29630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E07C745-F52A-3F44-97DE-8FC54C216B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3317" y="2596309"/>
                    <a:ext cx="4456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𝟏𝟎</m:t>
                          </m:r>
                        </m:oMath>
                      </m:oMathPara>
                    </a14:m>
                    <a:endParaRPr lang="en-US" sz="1600" b="1" dirty="0" err="1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E07C745-F52A-3F44-97DE-8FC54C216B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3317" y="2596309"/>
                    <a:ext cx="445635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219" r="-10959"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0C816D05-EEB3-A34F-91C8-1C0DAE53591F}"/>
                      </a:ext>
                    </a:extLst>
                  </p:cNvPr>
                  <p:cNvSpPr txBox="1"/>
                  <p:nvPr/>
                </p:nvSpPr>
                <p:spPr>
                  <a:xfrm>
                    <a:off x="3593616" y="2590381"/>
                    <a:ext cx="322203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1600" b="1" dirty="0" err="1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0C816D05-EEB3-A34F-91C8-1C0DAE5359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3616" y="2590381"/>
                    <a:ext cx="322203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887" r="-15094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3FB21F9-705A-DC4E-BAB6-BF92E69798B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8045" y="1370306"/>
                    <a:ext cx="55784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1/3</m:t>
                          </m:r>
                        </m:oMath>
                      </m:oMathPara>
                    </a14:m>
                    <a:endParaRPr lang="en-US" sz="2400" b="0" dirty="0" err="1">
                      <a:solidFill>
                        <a:srgbClr val="FF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3FB21F9-705A-DC4E-BAB6-BF92E69798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8045" y="1370306"/>
                    <a:ext cx="55784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1957" r="-14130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0E9B617-6F5A-A245-B2F7-9898FA200DAA}"/>
                      </a:ext>
                    </a:extLst>
                  </p:cNvPr>
                  <p:cNvSpPr txBox="1"/>
                  <p:nvPr/>
                </p:nvSpPr>
                <p:spPr>
                  <a:xfrm>
                    <a:off x="3522246" y="881668"/>
                    <a:ext cx="55784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2/3</m:t>
                          </m:r>
                        </m:oMath>
                      </m:oMathPara>
                    </a14:m>
                    <a:endParaRPr lang="en-US" sz="2400" b="0" dirty="0" err="1">
                      <a:solidFill>
                        <a:srgbClr val="FF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0E9B617-6F5A-A245-B2F7-9898FA200D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2246" y="881668"/>
                    <a:ext cx="557845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3187" r="-14286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FA18F75-A0BA-B940-9FD8-1B82E679F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0098" y="2321540"/>
                <a:ext cx="2215497" cy="1665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59A4A826-AC69-7346-AB43-FE3F9E953313}"/>
                  </a:ext>
                </a:extLst>
              </p:cNvPr>
              <p:cNvCxnSpPr>
                <a:cxnSpLocks/>
                <a:endCxn id="87" idx="2"/>
              </p:cNvCxnSpPr>
              <p:nvPr/>
            </p:nvCxnSpPr>
            <p:spPr>
              <a:xfrm>
                <a:off x="6075595" y="2352157"/>
                <a:ext cx="457088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87E924D-852F-40FC-AB8F-61011E44A92F}"/>
                  </a:ext>
                </a:extLst>
              </p:cNvPr>
              <p:cNvSpPr/>
              <p:nvPr/>
            </p:nvSpPr>
            <p:spPr>
              <a:xfrm>
                <a:off x="3723037" y="1362733"/>
                <a:ext cx="156263" cy="9873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93E27B8-BA54-4279-9828-922438ED1F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8415" y="2341358"/>
                <a:ext cx="2754" cy="1867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F2F4578-CC96-4317-A5BB-18AE5C0144F2}"/>
                  </a:ext>
                </a:extLst>
              </p:cNvPr>
              <p:cNvSpPr/>
              <p:nvPr/>
            </p:nvSpPr>
            <p:spPr>
              <a:xfrm>
                <a:off x="10568349" y="1831290"/>
                <a:ext cx="156263" cy="52086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1F2C83C-CA59-4B1E-BFDA-CB68E47037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59960" y="2352157"/>
                <a:ext cx="0" cy="88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3EF0FC-4F5B-D341-814B-98193C155DBC}"/>
                  </a:ext>
                </a:extLst>
              </p:cNvPr>
              <p:cNvSpPr txBox="1"/>
              <p:nvPr/>
            </p:nvSpPr>
            <p:spPr>
              <a:xfrm>
                <a:off x="704919" y="4617922"/>
                <a:ext cx="812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has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“higher variance”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3EF0FC-4F5B-D341-814B-98193C155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9" y="4617922"/>
                <a:ext cx="8128000" cy="523220"/>
              </a:xfrm>
              <a:prstGeom prst="rect">
                <a:avLst/>
              </a:prstGeom>
              <a:blipFill>
                <a:blip r:embed="rId17"/>
                <a:stretch>
                  <a:fillRect l="-157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1EE3D0-ED4A-2EAF-1C40-81DCBF1A3C8F}"/>
                  </a:ext>
                </a:extLst>
              </p:cNvPr>
              <p:cNvSpPr/>
              <p:nvPr/>
            </p:nvSpPr>
            <p:spPr>
              <a:xfrm>
                <a:off x="689587" y="5923135"/>
                <a:ext cx="36831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g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𝑊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𝔼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[</m:t>
                              </m:r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𝑊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]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1EE3D0-ED4A-2EAF-1C40-81DCBF1A3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87" y="5923135"/>
                <a:ext cx="3683188" cy="523220"/>
              </a:xfrm>
              <a:prstGeom prst="rect">
                <a:avLst/>
              </a:prstGeom>
              <a:blipFill>
                <a:blip r:embed="rId18"/>
                <a:stretch>
                  <a:fillRect l="-103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483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-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19DF0-417B-ED45-A396-120DB8CC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799" cy="156632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ΩX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799" cy="1566326"/>
              </a:xfrm>
              <a:prstGeom prst="rect">
                <a:avLst/>
              </a:prstGeom>
              <a:blipFill>
                <a:blip r:embed="rId2"/>
                <a:stretch>
                  <a:fillRect l="-231" b="-496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454F3-B751-DF42-95E3-370B46FCB2C1}"/>
                  </a:ext>
                </a:extLst>
              </p:cNvPr>
              <p:cNvSpPr txBox="1"/>
              <p:nvPr/>
            </p:nvSpPr>
            <p:spPr>
              <a:xfrm>
                <a:off x="609600" y="3429000"/>
                <a:ext cx="6081132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Standard deviation: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454F3-B751-DF42-95E3-370B46FC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6081132" cy="614142"/>
              </a:xfrm>
              <a:prstGeom prst="rect">
                <a:avLst/>
              </a:prstGeom>
              <a:blipFill>
                <a:blip r:embed="rId3"/>
                <a:stretch>
                  <a:fillRect l="-2296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0B238-F13C-594D-B9D6-4EF8A3DAC79A}"/>
                  </a:ext>
                </a:extLst>
              </p:cNvPr>
              <p:cNvSpPr txBox="1"/>
              <p:nvPr/>
            </p:nvSpPr>
            <p:spPr>
              <a:xfrm>
                <a:off x="7226299" y="3329793"/>
                <a:ext cx="3256643" cy="1200329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Recall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a </a:t>
                </a:r>
                <a:r>
                  <a:rPr lang="en-US" sz="24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constant</a:t>
                </a:r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not a random variable itself. </a:t>
                </a:r>
                <a:endParaRPr lang="en-US" sz="2400" b="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0B238-F13C-594D-B9D6-4EF8A3DA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99" y="3329793"/>
                <a:ext cx="3256643" cy="1200329"/>
              </a:xfrm>
              <a:prstGeom prst="rect">
                <a:avLst/>
              </a:prstGeom>
              <a:blipFill>
                <a:blip r:embed="rId4"/>
                <a:stretch>
                  <a:fillRect l="-2607" t="-3518" r="-3166" b="-10050"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91A2FC-052B-9C41-9018-E2DCB2534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343181" y="2666082"/>
            <a:ext cx="3511440" cy="663711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B3817B-2CD2-BB42-BD5A-2C3C09B4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5156022"/>
            <a:ext cx="10972800" cy="120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Intuition:</a:t>
            </a:r>
            <a:r>
              <a:rPr lang="en-US" sz="2800" dirty="0">
                <a:solidFill>
                  <a:schemeClr val="tx1"/>
                </a:solidFill>
              </a:rPr>
              <a:t> Variance (or standard deviation) is a quantity that measures, </a:t>
            </a:r>
            <a:r>
              <a:rPr lang="en-US" sz="2800" dirty="0"/>
              <a:t>in expectation, </a:t>
            </a:r>
            <a:r>
              <a:rPr lang="en-US" sz="2800" dirty="0">
                <a:solidFill>
                  <a:schemeClr val="tx1"/>
                </a:solidFill>
              </a:rPr>
              <a:t>how “far” the random variable is from </a:t>
            </a:r>
            <a:r>
              <a:rPr lang="en-US" sz="2800" dirty="0"/>
              <a:t>its expectation.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8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D18E-81E7-BB48-BD86-A617D380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83B95-C44D-994C-BF45-69C77AE5A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9"/>
                <a:ext cx="10972800" cy="1557349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fair die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83B95-C44D-994C-BF45-69C77AE5A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9"/>
                <a:ext cx="10972800" cy="1557349"/>
              </a:xfrm>
              <a:blipFill>
                <a:blip r:embed="rId2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536DD7-B669-4C40-9E8B-59FACADCBEFC}"/>
                  </a:ext>
                </a:extLst>
              </p:cNvPr>
              <p:cNvSpPr/>
              <p:nvPr/>
            </p:nvSpPr>
            <p:spPr>
              <a:xfrm>
                <a:off x="472466" y="2670045"/>
                <a:ext cx="11247068" cy="209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ΩX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536DD7-B669-4C40-9E8B-59FACADCB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66" y="2670045"/>
                <a:ext cx="11247068" cy="2091535"/>
              </a:xfrm>
              <a:prstGeom prst="rect">
                <a:avLst/>
              </a:prstGeom>
              <a:blipFill>
                <a:blip r:embed="rId3"/>
                <a:stretch>
                  <a:fillRect l="-339" t="-47273" b="-7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69FA39-807E-AB9E-6716-C86D5B725345}"/>
                  </a:ext>
                </a:extLst>
              </p:cNvPr>
              <p:cNvSpPr/>
              <p:nvPr/>
            </p:nvSpPr>
            <p:spPr>
              <a:xfrm>
                <a:off x="9282223" y="136524"/>
                <a:ext cx="3031536" cy="719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69FA39-807E-AB9E-6716-C86D5B725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223" y="136524"/>
                <a:ext cx="3031536" cy="719043"/>
              </a:xfrm>
              <a:prstGeom prst="rect">
                <a:avLst/>
              </a:prstGeom>
              <a:blipFill>
                <a:blip r:embed="rId4"/>
                <a:stretch>
                  <a:fillRect t="-117241" b="-16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623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D18E-81E7-BB48-BD86-A617D380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Example 1 (with calculation)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83B95-C44D-994C-BF45-69C77AE5A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9"/>
                <a:ext cx="10972800" cy="1557349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fair die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]=3.5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83B95-C44D-994C-BF45-69C77AE5A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9"/>
                <a:ext cx="10972800" cy="1557349"/>
              </a:xfrm>
              <a:blipFill>
                <a:blip r:embed="rId3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536DD7-B669-4C40-9E8B-59FACADCBEFC}"/>
                  </a:ext>
                </a:extLst>
              </p:cNvPr>
              <p:cNvSpPr/>
              <p:nvPr/>
            </p:nvSpPr>
            <p:spPr>
              <a:xfrm>
                <a:off x="472466" y="3035170"/>
                <a:ext cx="11247068" cy="3443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70C0"/>
                          </a:solidFill>
                        </a:rPr>
                        <m:t>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1−3.5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2−3.5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3−3.5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4−3.5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5−3.5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6−3.5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≈2.91677…</m:t>
                      </m:r>
                    </m:oMath>
                  </m:oMathPara>
                </a14:m>
                <a:endParaRPr lang="en-US" sz="2400" dirty="0"/>
              </a:p>
              <a:p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536DD7-B669-4C40-9E8B-59FACADCB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66" y="3035170"/>
                <a:ext cx="11247068" cy="3443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41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D6AC-332C-4056-AFA1-0CDB76F1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in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8622-9456-41E8-BBD3-934DB481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Captures how much </a:t>
            </a:r>
            <a:br>
              <a:rPr lang="en-US" dirty="0"/>
            </a:br>
            <a:r>
              <a:rPr lang="en-US" dirty="0"/>
              <a:t>“spread’ there is in a </a:t>
            </a:r>
            <a:r>
              <a:rPr lang="en-US" dirty="0" err="1"/>
              <a:t>pmf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</a:t>
            </a:r>
            <a:r>
              <a:rPr lang="en-US" dirty="0" err="1"/>
              <a:t>pmfs</a:t>
            </a:r>
            <a:r>
              <a:rPr lang="en-US" dirty="0"/>
              <a:t> have same </a:t>
            </a:r>
            <a:br>
              <a:rPr lang="en-US" dirty="0"/>
            </a:br>
            <a:r>
              <a:rPr lang="en-US" dirty="0"/>
              <a:t>expectation = 0</a:t>
            </a:r>
          </a:p>
        </p:txBody>
      </p:sp>
      <p:grpSp>
        <p:nvGrpSpPr>
          <p:cNvPr id="6" name="Group 5" descr="pmfs for r.v.s with same mean but increasing variance">
            <a:extLst>
              <a:ext uri="{FF2B5EF4-FFF2-40B4-BE49-F238E27FC236}">
                <a16:creationId xmlns:a16="http://schemas.microsoft.com/office/drawing/2014/main" id="{C03C82DA-CD20-4D8C-97D5-F4670BEA492E}"/>
              </a:ext>
            </a:extLst>
          </p:cNvPr>
          <p:cNvGrpSpPr/>
          <p:nvPr/>
        </p:nvGrpSpPr>
        <p:grpSpPr>
          <a:xfrm>
            <a:off x="6284588" y="1152940"/>
            <a:ext cx="4906024" cy="5266520"/>
            <a:chOff x="6439643" y="406654"/>
            <a:chExt cx="5492332" cy="58204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490DDA-1715-4D5A-AA2F-12FAC70BD348}"/>
                </a:ext>
              </a:extLst>
            </p:cNvPr>
            <p:cNvSpPr/>
            <p:nvPr/>
          </p:nvSpPr>
          <p:spPr>
            <a:xfrm>
              <a:off x="6439643" y="406654"/>
              <a:ext cx="1782147" cy="5820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https://lh6.googleusercontent.com/fNPEL9R7txrn4B2dDfcxNVOQ6yaRa--h4VXlNnxt1s1NdqpQqxgBeFj9q0vtdVVQRqdYXljUz3De6cF0v8IJyGYvuSyO17KJnKXD6frJBIis9FlrvZwUuiWPWH_9X8EM83YYtJs">
              <a:extLst>
                <a:ext uri="{FF2B5EF4-FFF2-40B4-BE49-F238E27FC236}">
                  <a16:creationId xmlns:a16="http://schemas.microsoft.com/office/drawing/2014/main" id="{F28D6111-23DE-4E5B-9852-C16239149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608" y="630858"/>
              <a:ext cx="1225029" cy="5322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lh5.googleusercontent.com/lwnB5JX6uroTLIZXgA-UENP80JB-lTQNx-qMWORpG76gQsgYA-jqYp4gbEzTmCbtphq4xckUYxpCKXJa7tG-sW21vLzfzwQhQ5VdUeWJmRGFGzE0mdI6wNyaBSXkOq393-Wv_80">
              <a:extLst>
                <a:ext uri="{FF2B5EF4-FFF2-40B4-BE49-F238E27FC236}">
                  <a16:creationId xmlns:a16="http://schemas.microsoft.com/office/drawing/2014/main" id="{C5B0254F-9050-41C9-90BE-6603F196F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285" y="406654"/>
              <a:ext cx="3911690" cy="582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911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Variance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Properties of 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1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Properties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1844320"/>
                <a:ext cx="10972799" cy="155529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1844320"/>
                <a:ext cx="10972799" cy="1555298"/>
              </a:xfrm>
              <a:prstGeom prst="rect">
                <a:avLst/>
              </a:prstGeom>
              <a:blipFill>
                <a:blip r:embed="rId3"/>
                <a:stretch>
                  <a:fillRect l="-231" b="-488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C9A8119-2005-3E4E-A114-46FB5A48D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3508014"/>
                <a:ext cx="9917151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C9A8119-2005-3E4E-A114-46FB5A48D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3508014"/>
                <a:ext cx="9917151" cy="800219"/>
              </a:xfrm>
              <a:prstGeom prst="rect">
                <a:avLst/>
              </a:prstGeom>
              <a:blipFill>
                <a:blip r:embed="rId4"/>
                <a:stretch>
                  <a:fillRect l="-255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D714AE-0A2B-D428-B44F-9BCFA9B7BA27}"/>
                  </a:ext>
                </a:extLst>
              </p:cNvPr>
              <p:cNvSpPr/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D714AE-0A2B-D428-B44F-9BCFA9B7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  <a:blipFill>
                <a:blip r:embed="rId5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D5FED5-24E7-0BE3-0969-E61AA76FBCFB}"/>
                  </a:ext>
                </a:extLst>
              </p:cNvPr>
              <p:cNvSpPr/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D5FED5-24E7-0BE3-0969-E61AA76FB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  <a:blipFill>
                <a:blip r:embed="rId6"/>
                <a:stretch>
                  <a:fillRect t="-12173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05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29F8-66FC-0349-432D-BF56897F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A254-8723-9420-A3E7-51C70B42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Properties (2)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2BBE81-BE58-DCCA-1E48-FE44842E06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1844320"/>
                <a:ext cx="10972799" cy="155529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2BBE81-BE58-DCCA-1E48-FE44842E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1844320"/>
                <a:ext cx="10972799" cy="1555298"/>
              </a:xfrm>
              <a:prstGeom prst="rect">
                <a:avLst/>
              </a:prstGeom>
              <a:blipFill>
                <a:blip r:embed="rId3"/>
                <a:stretch>
                  <a:fillRect l="-231" b="-488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A6B17C2-5899-FF84-CC0A-9C2B54382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3508014"/>
                <a:ext cx="9917151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A6B17C2-5899-FF84-CC0A-9C2B54382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3508014"/>
                <a:ext cx="9917151" cy="800219"/>
              </a:xfrm>
              <a:prstGeom prst="rect">
                <a:avLst/>
              </a:prstGeom>
              <a:blipFill>
                <a:blip r:embed="rId4"/>
                <a:stretch>
                  <a:fillRect l="-255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B5F61-1D92-C0A1-4A96-0901109C64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4710223"/>
                <a:ext cx="60960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B5F61-1D92-C0A1-4A96-0901109C6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4710223"/>
                <a:ext cx="6096000" cy="800219"/>
              </a:xfrm>
              <a:prstGeom prst="rect">
                <a:avLst/>
              </a:prstGeom>
              <a:blipFill>
                <a:blip r:embed="rId5"/>
                <a:stretch>
                  <a:fillRect l="-415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A633DA-7CD3-CA57-3882-E8F674CFC86E}"/>
                  </a:ext>
                </a:extLst>
              </p:cNvPr>
              <p:cNvSpPr/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A633DA-7CD3-CA57-3882-E8F674CFC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  <a:blipFill>
                <a:blip r:embed="rId6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BFC65E-175B-C16B-0E94-6875492E46D5}"/>
                  </a:ext>
                </a:extLst>
              </p:cNvPr>
              <p:cNvSpPr/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BFC65E-175B-C16B-0E94-6875492E4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  <a:blipFill>
                <a:blip r:embed="rId7"/>
                <a:stretch>
                  <a:fillRect t="-12173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553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F5C637D-AE65-2A45-A86A-5483E63AE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1" y="0"/>
                <a:ext cx="60960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F5C637D-AE65-2A45-A86A-5483E63AE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0"/>
                <a:ext cx="6096000" cy="800219"/>
              </a:xfrm>
              <a:prstGeom prst="rect">
                <a:avLst/>
              </a:prstGeom>
              <a:blipFill>
                <a:blip r:embed="rId3"/>
                <a:stretch>
                  <a:fillRect l="-399" b="-300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roof that Var(X) = E(X^2) - E(X)^2">
            <a:extLst>
              <a:ext uri="{FF2B5EF4-FFF2-40B4-BE49-F238E27FC236}">
                <a16:creationId xmlns:a16="http://schemas.microsoft.com/office/drawing/2014/main" id="{C425EB0E-5F24-E2A6-8B45-C313908223F7}"/>
              </a:ext>
            </a:extLst>
          </p:cNvPr>
          <p:cNvGrpSpPr/>
          <p:nvPr/>
        </p:nvGrpSpPr>
        <p:grpSpPr>
          <a:xfrm>
            <a:off x="609600" y="1421916"/>
            <a:ext cx="11395229" cy="3793911"/>
            <a:chOff x="609600" y="1421916"/>
            <a:chExt cx="11395229" cy="37939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0253EC-7555-7447-AFF1-511019A3D73C}"/>
                </a:ext>
              </a:extLst>
            </p:cNvPr>
            <p:cNvSpPr txBox="1"/>
            <p:nvPr/>
          </p:nvSpPr>
          <p:spPr>
            <a:xfrm>
              <a:off x="609600" y="1427579"/>
              <a:ext cx="3523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Proof: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DED7512-5388-6A4F-8541-821FF65BAEF1}"/>
                    </a:ext>
                  </a:extLst>
                </p:cNvPr>
                <p:cNvSpPr/>
                <p:nvPr/>
              </p:nvSpPr>
              <p:spPr>
                <a:xfrm>
                  <a:off x="1967433" y="1427579"/>
                  <a:ext cx="471250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DED7512-5388-6A4F-8541-821FF65BA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433" y="1427579"/>
                  <a:ext cx="4712509" cy="584775"/>
                </a:xfrm>
                <a:prstGeom prst="rect">
                  <a:avLst/>
                </a:prstGeom>
                <a:blipFill>
                  <a:blip r:embed="rId4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B9315CA-4C8C-114C-8C86-5CFAA280A455}"/>
                    </a:ext>
                  </a:extLst>
                </p:cNvPr>
                <p:cNvSpPr/>
                <p:nvPr/>
              </p:nvSpPr>
              <p:spPr>
                <a:xfrm>
                  <a:off x="3259169" y="2215682"/>
                  <a:ext cx="533658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]⋅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B9315CA-4C8C-114C-8C86-5CFAA280A4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169" y="2215682"/>
                  <a:ext cx="5336589" cy="584775"/>
                </a:xfrm>
                <a:prstGeom prst="rect">
                  <a:avLst/>
                </a:prstGeom>
                <a:blipFill>
                  <a:blip r:embed="rId5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13A4447-62AF-D44A-942D-9501EA2F364E}"/>
                    </a:ext>
                  </a:extLst>
                </p:cNvPr>
                <p:cNvSpPr/>
                <p:nvPr/>
              </p:nvSpPr>
              <p:spPr>
                <a:xfrm>
                  <a:off x="3259169" y="2951920"/>
                  <a:ext cx="56407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]+</m:t>
                        </m:r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13A4447-62AF-D44A-942D-9501EA2F36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169" y="2951920"/>
                  <a:ext cx="5640711" cy="584775"/>
                </a:xfrm>
                <a:prstGeom prst="rect">
                  <a:avLst/>
                </a:prstGeom>
                <a:blipFill>
                  <a:blip r:embed="rId6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0FCF6EC-DADF-1849-94F4-01288002392C}"/>
                    </a:ext>
                  </a:extLst>
                </p:cNvPr>
                <p:cNvSpPr/>
                <p:nvPr/>
              </p:nvSpPr>
              <p:spPr>
                <a:xfrm>
                  <a:off x="3237821" y="3744387"/>
                  <a:ext cx="322383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]−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0FCF6EC-DADF-1849-94F4-012880023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821" y="3744387"/>
                  <a:ext cx="3223831" cy="584775"/>
                </a:xfrm>
                <a:prstGeom prst="rect">
                  <a:avLst/>
                </a:prstGeom>
                <a:blipFill>
                  <a:blip r:embed="rId7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1A2F3-41BB-CB4B-8616-D3975B4D1940}"/>
                </a:ext>
              </a:extLst>
            </p:cNvPr>
            <p:cNvSpPr txBox="1"/>
            <p:nvPr/>
          </p:nvSpPr>
          <p:spPr>
            <a:xfrm>
              <a:off x="7322567" y="3613640"/>
              <a:ext cx="4029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(</a:t>
              </a:r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linearity of expectation!)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2DFE189-B8BC-AB4D-B1C3-F0E19F7105FB}"/>
                    </a:ext>
                  </a:extLst>
                </p:cNvPr>
                <p:cNvSpPr txBox="1"/>
                <p:nvPr/>
              </p:nvSpPr>
              <p:spPr>
                <a:xfrm>
                  <a:off x="8355686" y="1421916"/>
                  <a:ext cx="3649143" cy="461665"/>
                </a:xfrm>
                <a:prstGeom prst="rect">
                  <a:avLst/>
                </a:prstGeom>
                <a:solidFill>
                  <a:schemeClr val="lt1"/>
                </a:solid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7030A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Recall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dirty="0">
                      <a:solidFill>
                        <a:srgbClr val="7030A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is a </a:t>
                  </a:r>
                  <a:r>
                    <a:rPr lang="en-US" sz="2400" b="1" dirty="0">
                      <a:solidFill>
                        <a:srgbClr val="7030A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constant</a:t>
                  </a:r>
                  <a:endParaRPr lang="en-US" sz="2400" b="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2DFE189-B8BC-AB4D-B1C3-F0E19F710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686" y="1421916"/>
                  <a:ext cx="364914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422" t="-7895" b="-28947"/>
                  </a:stretch>
                </a:blip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37119C-237F-B34C-8F7F-ED427BD18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9129" y="1682958"/>
              <a:ext cx="2549563" cy="11808"/>
            </a:xfrm>
            <a:prstGeom prst="straightConnector1">
              <a:avLst/>
            </a:prstGeom>
            <a:ln w="9525">
              <a:solidFill>
                <a:srgbClr val="0070C0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CD949F-CE4F-9240-92E5-51744E432E80}"/>
                    </a:ext>
                  </a:extLst>
                </p:cNvPr>
                <p:cNvSpPr txBox="1"/>
                <p:nvPr/>
              </p:nvSpPr>
              <p:spPr>
                <a:xfrm>
                  <a:off x="7206411" y="4384830"/>
                  <a:ext cx="2562269" cy="830997"/>
                </a:xfrm>
                <a:prstGeom prst="rect">
                  <a:avLst/>
                </a:prstGeom>
                <a:solidFill>
                  <a:schemeClr val="lt1"/>
                </a:solid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0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  <a:p>
                  <a:r>
                    <a:rPr lang="en-US" sz="2400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a</a:t>
                  </a:r>
                  <a:r>
                    <a:rPr lang="en-US" sz="2400" b="0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re different !</a:t>
                  </a: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CD949F-CE4F-9240-92E5-51744E432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6411" y="4384830"/>
                  <a:ext cx="2562269" cy="830997"/>
                </a:xfrm>
                <a:prstGeom prst="rect">
                  <a:avLst/>
                </a:prstGeom>
                <a:blipFill>
                  <a:blip r:embed="rId9"/>
                  <a:stretch>
                    <a:fillRect l="-3431" t="-2941" b="-13235"/>
                  </a:stretch>
                </a:blip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AF8AD63-7AB5-9C42-9860-2FEE3D406C43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5927464" y="4339646"/>
              <a:ext cx="1278947" cy="460683"/>
            </a:xfrm>
            <a:prstGeom prst="straightConnector1">
              <a:avLst/>
            </a:prstGeom>
            <a:ln w="9525">
              <a:solidFill>
                <a:srgbClr val="0070C0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6281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D18E-81E7-BB48-BD86-A617D380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Example 1 – calculated the 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83B95-C44D-994C-BF45-69C77AE5A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9"/>
                <a:ext cx="10972800" cy="2551532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fair die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83B95-C44D-994C-BF45-69C77AE5A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9"/>
                <a:ext cx="10972800" cy="2551532"/>
              </a:xfrm>
              <a:blipFill>
                <a:blip r:embed="rId3"/>
                <a:stretch>
                  <a:fillRect t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DE70C-4AB8-E34C-9E15-5400E005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536DD7-B669-4C40-9E8B-59FACADCBEFC}"/>
                  </a:ext>
                </a:extLst>
              </p:cNvPr>
              <p:cNvSpPr/>
              <p:nvPr/>
            </p:nvSpPr>
            <p:spPr>
              <a:xfrm>
                <a:off x="609600" y="4313155"/>
                <a:ext cx="10972800" cy="118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2.91677</m:t>
                      </m:r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536DD7-B669-4C40-9E8B-59FACADCB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13155"/>
                <a:ext cx="10972800" cy="1183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4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04800"/>
            <a:ext cx="10972800" cy="878301"/>
          </a:xfrm>
        </p:spPr>
        <p:txBody>
          <a:bodyPr/>
          <a:lstStyle/>
          <a:p>
            <a:r>
              <a:rPr lang="en-US" dirty="0"/>
              <a:t>Example – Two fair independent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FC334BA-1E57-9D44-A7C5-800120754E9C}"/>
                  </a:ext>
                </a:extLst>
              </p:cNvPr>
              <p:cNvSpPr txBox="1"/>
              <p:nvPr/>
            </p:nvSpPr>
            <p:spPr>
              <a:xfrm>
                <a:off x="568229" y="934529"/>
                <a:ext cx="5809042" cy="80021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number of heads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FC334BA-1E57-9D44-A7C5-80012075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9" y="934529"/>
                <a:ext cx="5809042" cy="800219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graphs of pmf and CDF for X =number of heads in two fair independent coin tosses">
            <a:extLst>
              <a:ext uri="{FF2B5EF4-FFF2-40B4-BE49-F238E27FC236}">
                <a16:creationId xmlns:a16="http://schemas.microsoft.com/office/drawing/2014/main" id="{A7159665-82F0-987E-95F4-0DEA9739F4CC}"/>
              </a:ext>
            </a:extLst>
          </p:cNvPr>
          <p:cNvGrpSpPr/>
          <p:nvPr/>
        </p:nvGrpSpPr>
        <p:grpSpPr>
          <a:xfrm>
            <a:off x="533400" y="1910476"/>
            <a:ext cx="10168570" cy="4657119"/>
            <a:chOff x="533400" y="1910476"/>
            <a:chExt cx="10168570" cy="4657119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010148" y="5509137"/>
              <a:ext cx="91440" cy="914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D7FE2C-F5E7-CA40-80C5-CE8F9A942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929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210" y="2514600"/>
              <a:ext cx="0" cy="3541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8668F-B48C-8541-88D1-2A099014975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0C2ACD-0CEC-FE46-9FEC-8B81ADB362D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92202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87C9D3-9926-EC47-A7F9-4FB6E8E3B84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D1EC7-2F24-8440-936F-07B1D321D9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FE382E-22A3-0A40-A4D8-1E727BDBD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92964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516CC-991F-9C4D-A3C0-E76A007BEE2F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DC74FE-DD5E-2445-AAF3-5B1ADFBC50CF}"/>
                </a:ext>
              </a:extLst>
            </p:cNvPr>
            <p:cNvSpPr/>
            <p:nvPr/>
          </p:nvSpPr>
          <p:spPr>
            <a:xfrm>
              <a:off x="3349870" y="5105307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B0F73D-5186-D84B-B744-C1853C0C5B75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10BE50-13C9-4948-955D-60D87271914D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A580AA-E6E5-7F43-B2CB-00DEA96B183B}"/>
                </a:ext>
              </a:extLst>
            </p:cNvPr>
            <p:cNvSpPr/>
            <p:nvPr/>
          </p:nvSpPr>
          <p:spPr>
            <a:xfrm>
              <a:off x="4101559" y="5576168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A7E85E-C761-1A4F-B23A-AB8D9500DF73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E094B-26FE-DA4D-BF6C-DD65C24B1499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95FAF0-5D56-2043-9462-F72D0CAC6855}"/>
                </a:ext>
              </a:extLst>
            </p:cNvPr>
            <p:cNvSpPr txBox="1">
              <a:spLocks/>
            </p:cNvSpPr>
            <p:nvPr/>
          </p:nvSpPr>
          <p:spPr>
            <a:xfrm>
              <a:off x="5410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1186CF-B433-7D49-8CC7-80FED9F6FF6F}"/>
                </a:ext>
              </a:extLst>
            </p:cNvPr>
            <p:cNvSpPr txBox="1">
              <a:spLocks/>
            </p:cNvSpPr>
            <p:nvPr/>
          </p:nvSpPr>
          <p:spPr>
            <a:xfrm>
              <a:off x="6248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C0F622-3C0B-1C46-8F44-BECC85AB26B8}"/>
                </a:ext>
              </a:extLst>
            </p:cNvPr>
            <p:cNvSpPr txBox="1">
              <a:spLocks/>
            </p:cNvSpPr>
            <p:nvPr/>
          </p:nvSpPr>
          <p:spPr>
            <a:xfrm>
              <a:off x="7010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44F5AF-51FF-E24B-A23E-C247C03E5BEA}"/>
                </a:ext>
              </a:extLst>
            </p:cNvPr>
            <p:cNvSpPr txBox="1">
              <a:spLocks/>
            </p:cNvSpPr>
            <p:nvPr/>
          </p:nvSpPr>
          <p:spPr>
            <a:xfrm>
              <a:off x="7745905" y="6110395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2E45FC-27E9-814A-A72F-520C05749D7B}"/>
                </a:ext>
              </a:extLst>
            </p:cNvPr>
            <p:cNvSpPr txBox="1">
              <a:spLocks/>
            </p:cNvSpPr>
            <p:nvPr/>
          </p:nvSpPr>
          <p:spPr>
            <a:xfrm>
              <a:off x="8534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4A42B4C-7111-3D48-B417-32C54083E17C}"/>
                </a:ext>
              </a:extLst>
            </p:cNvPr>
            <p:cNvSpPr txBox="1">
              <a:spLocks/>
            </p:cNvSpPr>
            <p:nvPr/>
          </p:nvSpPr>
          <p:spPr>
            <a:xfrm>
              <a:off x="92964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C41B3A-78A5-A94D-B9B7-BBED36E5FF06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376F93-1226-784E-8D7D-B7771B24F3B8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7D773D-4527-3E40-BB7E-CFC6A8A663EB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CF8FAA-62AC-6D40-B49F-303966E03E7E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3048000" y="2724288"/>
                  <a:ext cx="72128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2724288"/>
                  <a:ext cx="721288" cy="584775"/>
                </a:xfrm>
                <a:prstGeom prst="rect">
                  <a:avLst/>
                </a:prstGeom>
                <a:blipFill>
                  <a:blip r:embed="rId4"/>
                  <a:stretch>
                    <a:fillRect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7803" y="2514600"/>
              <a:ext cx="0" cy="3541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8055868" y="2942511"/>
                  <a:ext cx="72128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868" y="2942511"/>
                  <a:ext cx="721288" cy="584775"/>
                </a:xfrm>
                <a:prstGeom prst="rect">
                  <a:avLst/>
                </a:prstGeom>
                <a:blipFill>
                  <a:blip r:embed="rId5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>
              <a:endCxn id="37" idx="2"/>
            </p:cNvCxnSpPr>
            <p:nvPr/>
          </p:nvCxnSpPr>
          <p:spPr>
            <a:xfrm>
              <a:off x="5847577" y="6011210"/>
              <a:ext cx="1454382" cy="859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63" idx="2"/>
            </p:cNvCxnSpPr>
            <p:nvPr/>
          </p:nvCxnSpPr>
          <p:spPr>
            <a:xfrm flipV="1">
              <a:off x="7347679" y="5554857"/>
              <a:ext cx="662469" cy="559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64" idx="2"/>
            </p:cNvCxnSpPr>
            <p:nvPr/>
          </p:nvCxnSpPr>
          <p:spPr>
            <a:xfrm>
              <a:off x="8057192" y="4665375"/>
              <a:ext cx="695397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800356" y="4206240"/>
              <a:ext cx="163904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301959" y="5974080"/>
              <a:ext cx="91440" cy="914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8752589" y="4619654"/>
              <a:ext cx="91441" cy="9144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0523" y="1910476"/>
              <a:ext cx="3530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Probability Mass Function</a:t>
              </a:r>
            </a:p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PMF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56522" y="1946702"/>
              <a:ext cx="4445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Cumulative Distribution Function</a:t>
              </a:r>
            </a:p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CDF</a:t>
              </a:r>
            </a:p>
          </p:txBody>
        </p:sp>
        <p:cxnSp>
          <p:nvCxnSpPr>
            <p:cNvPr id="40" name="Straight Connector 39"/>
            <p:cNvCxnSpPr>
              <a:endCxn id="64" idx="0"/>
            </p:cNvCxnSpPr>
            <p:nvPr/>
          </p:nvCxnSpPr>
          <p:spPr>
            <a:xfrm flipH="1">
              <a:off x="8798310" y="4206240"/>
              <a:ext cx="2046" cy="413414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37" idx="0"/>
            </p:cNvCxnSpPr>
            <p:nvPr/>
          </p:nvCxnSpPr>
          <p:spPr>
            <a:xfrm>
              <a:off x="7347679" y="5586428"/>
              <a:ext cx="0" cy="387652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0"/>
            </p:cNvCxnSpPr>
            <p:nvPr/>
          </p:nvCxnSpPr>
          <p:spPr>
            <a:xfrm flipV="1">
              <a:off x="8055868" y="4657122"/>
              <a:ext cx="0" cy="852015"/>
            </a:xfrm>
            <a:prstGeom prst="line">
              <a:avLst/>
            </a:prstGeom>
            <a:ln w="635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536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an indicator RV for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  <a:blipFill>
                <a:blip r:embed="rId3"/>
                <a:stretch>
                  <a:fillRect l="-1357" t="-1538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658" y="4651075"/>
                <a:ext cx="5304080" cy="594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58" y="4651075"/>
                <a:ext cx="5304080" cy="59426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637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Indicator Random Variables -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an indicator RV for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only takes on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we always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  <a:blipFill>
                <a:blip r:embed="rId3"/>
                <a:stretch>
                  <a:fillRect l="-1358" t="-1480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735" y="4498675"/>
                <a:ext cx="11827790" cy="594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5" y="4498675"/>
                <a:ext cx="11827790" cy="594265"/>
              </a:xfrm>
              <a:prstGeom prst="rect">
                <a:avLst/>
              </a:prstGeom>
              <a:blipFill>
                <a:blip r:embed="rId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41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68068-016F-4D8D-A7EA-F9029EB791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68068-016F-4D8D-A7EA-F9029EB79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D74E3-3441-4522-9A52-AF1894ABC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298" y="1388443"/>
                <a:ext cx="10972800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Let’s see a counter-example: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 </a:t>
                </a:r>
                <a:r>
                  <a:rPr lang="en-US" sz="2800" dirty="0" err="1"/>
                  <a:t>r.v.</a:t>
                </a:r>
                <a:r>
                  <a:rPr lang="en-US" sz="2800" dirty="0"/>
                  <a:t> with pmf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=−1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D74E3-3441-4522-9A52-AF1894ABC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298" y="1388443"/>
                <a:ext cx="10972800" cy="4949685"/>
              </a:xfrm>
              <a:blipFill>
                <a:blip r:embed="rId4"/>
                <a:stretch>
                  <a:fillRect l="-1156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6B84C4-722E-7802-8AF8-FA817CFB82F7}"/>
                  </a:ext>
                </a:extLst>
              </p:cNvPr>
              <p:cNvSpPr/>
              <p:nvPr/>
            </p:nvSpPr>
            <p:spPr>
              <a:xfrm>
                <a:off x="9210158" y="-42209"/>
                <a:ext cx="2981842" cy="87581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6B84C4-722E-7802-8AF8-FA817CFB8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58" y="-42209"/>
                <a:ext cx="2981842" cy="875817"/>
              </a:xfrm>
              <a:prstGeom prst="rect">
                <a:avLst/>
              </a:prstGeom>
              <a:blipFill>
                <a:blip r:embed="rId5"/>
                <a:stretch>
                  <a:fillRect t="-116901" b="-15915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0F45DA-B064-B1AA-CF41-57782BE95356}"/>
                  </a:ext>
                </a:extLst>
              </p:cNvPr>
              <p:cNvSpPr/>
              <p:nvPr/>
            </p:nvSpPr>
            <p:spPr>
              <a:xfrm>
                <a:off x="6358800" y="6018796"/>
                <a:ext cx="5833200" cy="8392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0F45DA-B064-B1AA-CF41-57782BE95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00" y="6018796"/>
                <a:ext cx="5833200" cy="839204"/>
              </a:xfrm>
              <a:prstGeom prst="rect">
                <a:avLst/>
              </a:prstGeom>
              <a:blipFill>
                <a:blip r:embed="rId6"/>
                <a:stretch>
                  <a:fillRect t="-122059" b="-17058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3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9934-F906-1A40-379F-55FB48589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49D0-60C1-06AE-1468-E1C99E1B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/>
              <a:t>PMF and CDF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70375-500D-614F-41CC-2B4FC1200749}"/>
              </a:ext>
            </a:extLst>
          </p:cNvPr>
          <p:cNvSpPr txBox="1"/>
          <p:nvPr/>
        </p:nvSpPr>
        <p:spPr>
          <a:xfrm>
            <a:off x="647700" y="1143071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Definitions: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546FA3A1-41A6-D99B-86B1-EF6476CABE2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1704594"/>
                <a:ext cx="10694988" cy="1747837"/>
              </a:xfrm>
              <a:ln>
                <a:noFill/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probability mass function (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pmf</a:t>
                </a:r>
                <a:r>
                  <a:rPr lang="en-US" sz="2800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𝑋</a:t>
                </a:r>
                <a:r>
                  <a:rPr lang="en-US" sz="2800" dirty="0"/>
                  <a:t> specifies, for any real number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𝑥</a:t>
                </a:r>
                <a:r>
                  <a:rPr lang="en-US" sz="2800" dirty="0"/>
                  <a:t>, the probability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546FA3A1-41A6-D99B-86B1-EF6476CA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1704594"/>
                <a:ext cx="10694988" cy="1747837"/>
              </a:xfrm>
              <a:blipFill>
                <a:blip r:embed="rId3"/>
                <a:stretch>
                  <a:fillRect l="-356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B8341D2-C753-E8D5-936B-C7ACD45199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8734" y="3470877"/>
                <a:ext cx="2656114" cy="901785"/>
              </a:xfrm>
              <a:prstGeom prst="rect">
                <a:avLst/>
              </a:prstGeom>
              <a:ln>
                <a:noFill/>
                <a:prstDash val="solid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" dirty="0"/>
              </a:p>
              <a:p>
                <a:pPr marL="0" indent="0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B8341D2-C753-E8D5-936B-C7ACD45199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734" y="3470877"/>
                <a:ext cx="2656114" cy="901785"/>
              </a:xfrm>
              <a:prstGeom prst="rect">
                <a:avLst/>
              </a:prstGeom>
              <a:blipFill>
                <a:blip r:embed="rId4"/>
                <a:stretch>
                  <a:fillRect l="-10952" t="-36111" b="-79167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053BF083-A9CA-2F1F-5EEC-1E42FCB60F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" y="4482044"/>
                <a:ext cx="10694795" cy="1748171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dirty="0"/>
                  <a:t>For a RV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cumulative distribution function (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cdf</a:t>
                </a:r>
                <a:r>
                  <a:rPr lang="en-US" sz="2800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𝑋</a:t>
                </a:r>
                <a:r>
                  <a:rPr lang="en-US" sz="2800" dirty="0"/>
                  <a:t> specifies, for any real number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𝑥</a:t>
                </a:r>
                <a:r>
                  <a:rPr lang="en-US" sz="2800" dirty="0"/>
                  <a:t>, the probability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800" dirty="0">
                    <a:solidFill>
                      <a:srgbClr val="0070C0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F097094-A578-4CBE-9CAE-BA84A3616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482044"/>
                <a:ext cx="10694795" cy="1748171"/>
              </a:xfrm>
              <a:prstGeom prst="rect">
                <a:avLst/>
              </a:prstGeom>
              <a:blipFill>
                <a:blip r:embed="rId5"/>
                <a:stretch>
                  <a:fillRect l="-23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sum_x p_X(x) = 1">
            <a:extLst>
              <a:ext uri="{FF2B5EF4-FFF2-40B4-BE49-F238E27FC236}">
                <a16:creationId xmlns:a16="http://schemas.microsoft.com/office/drawing/2014/main" id="{99E32717-F972-62FF-6663-196907989E5B}"/>
              </a:ext>
            </a:extLst>
          </p:cNvPr>
          <p:cNvSpPr/>
          <p:nvPr/>
        </p:nvSpPr>
        <p:spPr>
          <a:xfrm>
            <a:off x="9251182" y="3760863"/>
            <a:ext cx="2331218" cy="5024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1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D5CA-1800-D75D-09EB-E63D93B5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412F-FD6E-55C1-8390-66BC1FAB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/>
              <a:t>Expected Value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8CF85-6B68-624E-DA4F-79B974D196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268279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expectation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mean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  </a:t>
                </a:r>
                <a:br>
                  <a:rPr lang="en-US" sz="2800" dirty="0"/>
                </a:br>
                <a:r>
                  <a:rPr lang="en-US" sz="280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B1AB3-1655-0AC5-E5FA-EA4903486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2682790"/>
              </a:xfr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8E42AA-AF3D-20F5-87AB-1DA7554CA17B}"/>
                  </a:ext>
                </a:extLst>
              </p:cNvPr>
              <p:cNvSpPr/>
              <p:nvPr/>
            </p:nvSpPr>
            <p:spPr>
              <a:xfrm>
                <a:off x="2264907" y="2461048"/>
                <a:ext cx="4118242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8E42AA-AF3D-20F5-87AB-1DA7554CA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07" y="2461048"/>
                <a:ext cx="4118242" cy="1188980"/>
              </a:xfrm>
              <a:prstGeom prst="rect">
                <a:avLst/>
              </a:prstGeom>
              <a:blipFill>
                <a:blip r:embed="rId4"/>
                <a:stretch>
                  <a:fillRect t="-123158" r="-615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E6E2029-D630-7960-E4CC-16946C771508}"/>
                  </a:ext>
                </a:extLst>
              </p:cNvPr>
              <p:cNvSpPr/>
              <p:nvPr/>
            </p:nvSpPr>
            <p:spPr>
              <a:xfrm>
                <a:off x="6665356" y="2461048"/>
                <a:ext cx="2746201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956BF2-26B8-1949-3CF1-F58B95C00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356" y="2461048"/>
                <a:ext cx="2746201" cy="1188980"/>
              </a:xfrm>
              <a:prstGeom prst="rect">
                <a:avLst/>
              </a:prstGeom>
              <a:blipFill>
                <a:blip r:embed="rId5"/>
                <a:stretch>
                  <a:fillRect l="-26147" t="-123158" r="-917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5D9260-3AAF-89AD-8655-395F75A2969E}"/>
              </a:ext>
            </a:extLst>
          </p:cNvPr>
          <p:cNvSpPr txBox="1"/>
          <p:nvPr/>
        </p:nvSpPr>
        <p:spPr>
          <a:xfrm>
            <a:off x="609599" y="5908431"/>
            <a:ext cx="1084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Intuition: “Weighted average” of the possible outcomes (weighted by probability)</a:t>
            </a:r>
          </a:p>
        </p:txBody>
      </p:sp>
    </p:spTree>
    <p:extLst>
      <p:ext uri="{BB962C8B-B14F-4D97-AF65-F5344CB8AC3E}">
        <p14:creationId xmlns:p14="http://schemas.microsoft.com/office/powerpoint/2010/main" val="194017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658F-47A7-48C3-5DE1-5BADAB3D3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5ACD-D670-FBC2-FE44-D198158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DDE0A1-EEDD-D78E-E38B-7565771D2D7B}"/>
                  </a:ext>
                </a:extLst>
              </p:cNvPr>
              <p:cNvSpPr/>
              <p:nvPr/>
            </p:nvSpPr>
            <p:spPr>
              <a:xfrm>
                <a:off x="526539" y="1078169"/>
                <a:ext cx="4970494" cy="2408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</a:rPr>
                  <a:t>Two fair coin flips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HT</m:t>
                          </m:r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HH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1050" dirty="0"/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number of heads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DDE0A1-EEDD-D78E-E38B-7565771D2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39" y="1078169"/>
                <a:ext cx="4970494" cy="2408352"/>
              </a:xfrm>
              <a:prstGeom prst="rect">
                <a:avLst/>
              </a:prstGeom>
              <a:blipFill>
                <a:blip r:embed="rId3"/>
                <a:stretch>
                  <a:fillRect l="-2551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graph of pmf for X= number of heads in two coin flips">
            <a:extLst>
              <a:ext uri="{FF2B5EF4-FFF2-40B4-BE49-F238E27FC236}">
                <a16:creationId xmlns:a16="http://schemas.microsoft.com/office/drawing/2014/main" id="{4541CECF-36D1-59FC-343F-ABF7FD2BA003}"/>
              </a:ext>
            </a:extLst>
          </p:cNvPr>
          <p:cNvGrpSpPr/>
          <p:nvPr/>
        </p:nvGrpSpPr>
        <p:grpSpPr>
          <a:xfrm>
            <a:off x="533400" y="3518540"/>
            <a:ext cx="5264403" cy="3034660"/>
            <a:chOff x="533400" y="3518540"/>
            <a:chExt cx="5264403" cy="3034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2F45B8-EF60-B8A8-C0D4-5E6B2CBC8E12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45282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699767A-397B-CD60-889E-BEFD6E769E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3000" y="3949988"/>
              <a:ext cx="61210" cy="2106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97B1DC-E75F-94AB-87E5-B1E8C4742C74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DC0A6A-B728-92B2-55DF-0B37CF2A791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8FDDD0-4669-DC19-6DBC-DAD99CC3D7D1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4578603" cy="3622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FDEDFE-34D0-4325-F5B6-489A3B2686BD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CBE7CF-7F6A-966E-0A52-36F0D754533C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46548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00A89D-23FA-8F11-3A42-61955550C2C2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0F886E-4B47-089B-5644-3B724B7D1CF6}"/>
                </a:ext>
              </a:extLst>
            </p:cNvPr>
            <p:cNvSpPr/>
            <p:nvPr/>
          </p:nvSpPr>
          <p:spPr>
            <a:xfrm>
              <a:off x="3349870" y="5141626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A1E92C-FA24-6035-02DF-86CBD19EDC89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1EFA9A-FF9F-1DE4-C50E-F1ADDFD4E1FF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F85ED4-05AD-21B3-1D53-67E5A1DD7296}"/>
                </a:ext>
              </a:extLst>
            </p:cNvPr>
            <p:cNvSpPr/>
            <p:nvPr/>
          </p:nvSpPr>
          <p:spPr>
            <a:xfrm>
              <a:off x="4101559" y="5581833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8ADCAD-C187-D6B3-8D1A-5D0D9B3DA89A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68955B-ED71-059C-BD2E-8E2296E7DB87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007556-5139-E6FD-9296-152186326D5A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CA3336-7DFA-BDA4-C004-311D78F2AA98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8D55F8-A228-6374-B032-A63566015DFF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93F521-722E-E83D-C531-28AEB97AAC12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C893423-E1FC-969D-F29C-8CFA4B378B9E}"/>
                    </a:ext>
                  </a:extLst>
                </p:cNvPr>
                <p:cNvSpPr/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05CB00-0BAB-FBC2-C2AA-28D1FCB82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2446" y="274639"/>
            <a:ext cx="2829749" cy="2519066"/>
            <a:chOff x="6096000" y="27432"/>
            <a:chExt cx="4302642" cy="300284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25D782-A228-3C9F-852C-8AEDA931739E}"/>
                </a:ext>
              </a:extLst>
            </p:cNvPr>
            <p:cNvSpPr/>
            <p:nvPr/>
          </p:nvSpPr>
          <p:spPr>
            <a:xfrm>
              <a:off x="6096000" y="489098"/>
              <a:ext cx="1559442" cy="2541181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76B7C51-D45C-47FA-8E05-DD3044187059}"/>
                    </a:ext>
                  </a:extLst>
                </p:cNvPr>
                <p:cNvSpPr txBox="1"/>
                <p:nvPr/>
              </p:nvSpPr>
              <p:spPr>
                <a:xfrm>
                  <a:off x="6287407" y="846303"/>
                  <a:ext cx="110578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𝐻𝑇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𝑇𝐻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oMath>
                    </m:oMathPara>
                  </a14:m>
                  <a:endParaRPr lang="en-US" sz="2400" b="0" i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76B7C51-D45C-47FA-8E05-DD3044187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7407" y="846303"/>
                  <a:ext cx="1105786" cy="1569660"/>
                </a:xfrm>
                <a:prstGeom prst="rect">
                  <a:avLst/>
                </a:prstGeom>
                <a:blipFill>
                  <a:blip r:embed="rId5"/>
                  <a:stretch>
                    <a:fillRect b="-1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D8CE84-919E-37CA-12C2-F7CA58C3E324}"/>
                    </a:ext>
                  </a:extLst>
                </p:cNvPr>
                <p:cNvSpPr txBox="1"/>
                <p:nvPr/>
              </p:nvSpPr>
              <p:spPr>
                <a:xfrm>
                  <a:off x="6599660" y="27432"/>
                  <a:ext cx="5521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D8CE84-919E-37CA-12C2-F7CA58C3E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660" y="27432"/>
                  <a:ext cx="55212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448" r="-1034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4639B5-E931-35E9-DC48-12D173C2CF50}"/>
                </a:ext>
              </a:extLst>
            </p:cNvPr>
            <p:cNvSpPr/>
            <p:nvPr/>
          </p:nvSpPr>
          <p:spPr>
            <a:xfrm>
              <a:off x="8839200" y="701749"/>
              <a:ext cx="1559442" cy="208398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32EE713-1758-60E5-D3D2-08E37CAFD2BB}"/>
                    </a:ext>
                  </a:extLst>
                </p:cNvPr>
                <p:cNvSpPr txBox="1"/>
                <p:nvPr/>
              </p:nvSpPr>
              <p:spPr>
                <a:xfrm>
                  <a:off x="9342860" y="240084"/>
                  <a:ext cx="5521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32EE713-1758-60E5-D3D2-08E37CAFD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2860" y="240084"/>
                  <a:ext cx="5521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6897" r="-37931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EE91501-A148-6FCB-DA09-3FD3CA05451F}"/>
                    </a:ext>
                  </a:extLst>
                </p:cNvPr>
                <p:cNvSpPr txBox="1"/>
                <p:nvPr/>
              </p:nvSpPr>
              <p:spPr>
                <a:xfrm>
                  <a:off x="9115625" y="1051928"/>
                  <a:ext cx="110578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="0" i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EE91501-A148-6FCB-DA09-3FD3CA054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5625" y="1051928"/>
                  <a:ext cx="1105786" cy="1200329"/>
                </a:xfrm>
                <a:prstGeom prst="rect">
                  <a:avLst/>
                </a:prstGeom>
                <a:blipFill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53C97D2-C6EC-4D9B-01BA-564B0B6146AC}"/>
                </a:ext>
              </a:extLst>
            </p:cNvPr>
            <p:cNvCxnSpPr/>
            <p:nvPr/>
          </p:nvCxnSpPr>
          <p:spPr>
            <a:xfrm>
              <a:off x="7151781" y="1149260"/>
              <a:ext cx="2191079" cy="201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DDDD740-06CB-A27E-C609-15BD3CBABE87}"/>
                </a:ext>
              </a:extLst>
            </p:cNvPr>
            <p:cNvCxnSpPr/>
            <p:nvPr/>
          </p:nvCxnSpPr>
          <p:spPr>
            <a:xfrm>
              <a:off x="7158869" y="1538162"/>
              <a:ext cx="2191079" cy="201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D45B0F7-2B54-5224-7206-0035C5961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1784" y="1788383"/>
              <a:ext cx="2148164" cy="150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74D3E15-1BB2-F225-570C-BC29D9312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1784" y="2184785"/>
              <a:ext cx="2183991" cy="134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550A70-17F8-9570-1EBD-B262914182E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61955" y="2988438"/>
                <a:ext cx="41300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=0)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TT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400" b="1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550A70-17F8-9570-1EBD-B26291418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955" y="2988438"/>
                <a:ext cx="4130041" cy="369332"/>
              </a:xfrm>
              <a:prstGeom prst="rect">
                <a:avLst/>
              </a:prstGeom>
              <a:blipFill>
                <a:blip r:embed="rId9"/>
                <a:stretch>
                  <a:fillRect l="-613" t="-6667" r="-153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778117-A629-D902-CAA9-32C0AE149A2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250" y="3454243"/>
                <a:ext cx="49716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=1)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({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TH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HT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})</m:t>
                      </m:r>
                    </m:oMath>
                  </m:oMathPara>
                </a14:m>
                <a:endParaRPr lang="en-US" sz="2400" b="1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778117-A629-D902-CAA9-32C0AE149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250" y="3454243"/>
                <a:ext cx="4971617" cy="369332"/>
              </a:xfrm>
              <a:prstGeom prst="rect">
                <a:avLst/>
              </a:prstGeom>
              <a:blipFill>
                <a:blip r:embed="rId10"/>
                <a:stretch>
                  <a:fillRect l="-254" t="-6897" r="-1272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FCB76B-60F8-3634-3022-210C2A911D4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250" y="3898255"/>
                <a:ext cx="4255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=2) = 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Pr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HH</m:t>
                      </m:r>
                      <m:r>
                        <a:rPr lang="en-US" sz="24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400" b="1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FCB76B-60F8-3634-3022-210C2A911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250" y="3898255"/>
                <a:ext cx="4255076" cy="369332"/>
              </a:xfrm>
              <a:prstGeom prst="rect">
                <a:avLst/>
              </a:prstGeom>
              <a:blipFill>
                <a:blip r:embed="rId11"/>
                <a:stretch>
                  <a:fillRect l="-298" t="-3333" r="-178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DF4B52-98B3-70BF-419A-E67BB1F47E6B}"/>
                  </a:ext>
                </a:extLst>
              </p:cNvPr>
              <p:cNvSpPr/>
              <p:nvPr/>
            </p:nvSpPr>
            <p:spPr>
              <a:xfrm>
                <a:off x="9270661" y="33734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DF4B52-98B3-70BF-419A-E67BB1F4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661" y="33734"/>
                <a:ext cx="2981842" cy="875817"/>
              </a:xfrm>
              <a:prstGeom prst="rect">
                <a:avLst/>
              </a:prstGeom>
              <a:blipFill>
                <a:blip r:embed="rId12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9E44E5-587D-5C1A-FB40-E6803A9C7BB4}"/>
                  </a:ext>
                </a:extLst>
              </p:cNvPr>
              <p:cNvSpPr txBox="1"/>
              <p:nvPr/>
            </p:nvSpPr>
            <p:spPr>
              <a:xfrm>
                <a:off x="6182975" y="4830633"/>
                <a:ext cx="5659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+1⋅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+2⋅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(2)</m:t>
                      </m:r>
                    </m:oMath>
                  </m:oMathPara>
                </a14:m>
                <a:endParaRPr lang="en-US" sz="2400" b="0" dirty="0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9E44E5-587D-5C1A-FB40-E6803A9C7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5" y="4830633"/>
                <a:ext cx="5659626" cy="461665"/>
              </a:xfrm>
              <a:prstGeom prst="rect">
                <a:avLst/>
              </a:prstGeom>
              <a:blipFill>
                <a:blip r:embed="rId1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D0BD3-94F5-AE64-00AE-D27BD3B2645C}"/>
                  </a:ext>
                </a:extLst>
              </p:cNvPr>
              <p:cNvSpPr txBox="1"/>
              <p:nvPr/>
            </p:nvSpPr>
            <p:spPr>
              <a:xfrm>
                <a:off x="6993925" y="5426819"/>
                <a:ext cx="355860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+1⋅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+2⋅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D0BD3-94F5-AE64-00AE-D27BD3B26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925" y="5426819"/>
                <a:ext cx="3558602" cy="783804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31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expectation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mean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 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or equivalently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4130260"/>
              </a:xfr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76190" y="3886087"/>
                <a:ext cx="4118242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90" y="3886087"/>
                <a:ext cx="4118242" cy="1188980"/>
              </a:xfrm>
              <a:prstGeom prst="rect">
                <a:avLst/>
              </a:prstGeom>
              <a:blipFill>
                <a:blip r:embed="rId4"/>
                <a:stretch>
                  <a:fillRect t="-123158" r="-307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1901" y="3912186"/>
                <a:ext cx="2746201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901" y="3912186"/>
                <a:ext cx="2746201" cy="1188980"/>
              </a:xfrm>
              <a:prstGeom prst="rect">
                <a:avLst/>
              </a:prstGeom>
              <a:blipFill>
                <a:blip r:embed="rId5"/>
                <a:stretch>
                  <a:fillRect l="-26267" t="-125532" r="-922" b="-17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52E807-0DA0-438E-9FBA-F175058FCDD9}"/>
              </a:ext>
            </a:extLst>
          </p:cNvPr>
          <p:cNvSpPr txBox="1"/>
          <p:nvPr/>
        </p:nvSpPr>
        <p:spPr>
          <a:xfrm>
            <a:off x="609599" y="5908431"/>
            <a:ext cx="1084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Intuition: “Weighted average” of the possible outcomes (weighted by probability)</a:t>
            </a:r>
          </a:p>
        </p:txBody>
      </p:sp>
    </p:spTree>
    <p:extLst>
      <p:ext uri="{BB962C8B-B14F-4D97-AF65-F5344CB8AC3E}">
        <p14:creationId xmlns:p14="http://schemas.microsoft.com/office/powerpoint/2010/main" val="102825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EE2-1B4C-F84A-8B30-FC944B2E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93" y="1522029"/>
                <a:ext cx="4851509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Example. </a:t>
                </a:r>
                <a:r>
                  <a:rPr lang="en-US" sz="2800" dirty="0">
                    <a:latin typeface="Candara" panose="020E0502030303020204" pitchFamily="34" charset="0"/>
                  </a:rPr>
                  <a:t>Two fair coin flips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TT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HT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HH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1050" dirty="0"/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number of heads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93" y="1522029"/>
                <a:ext cx="4851509" cy="1546577"/>
              </a:xfrm>
              <a:prstGeom prst="rect">
                <a:avLst/>
              </a:prstGeom>
              <a:blipFill>
                <a:blip r:embed="rId3"/>
                <a:stretch>
                  <a:fillRect l="-2604" t="-4918" r="-10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graph of pmf for X= number of heads in two coin flips">
            <a:extLst>
              <a:ext uri="{FF2B5EF4-FFF2-40B4-BE49-F238E27FC236}">
                <a16:creationId xmlns:a16="http://schemas.microsoft.com/office/drawing/2014/main" id="{59F05FF7-CBBE-6327-CA38-9881A4702FB1}"/>
              </a:ext>
            </a:extLst>
          </p:cNvPr>
          <p:cNvGrpSpPr/>
          <p:nvPr/>
        </p:nvGrpSpPr>
        <p:grpSpPr>
          <a:xfrm>
            <a:off x="533400" y="3518540"/>
            <a:ext cx="5264403" cy="3034660"/>
            <a:chOff x="533400" y="3518540"/>
            <a:chExt cx="5264403" cy="3034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D7FE2C-F5E7-CA40-80C5-CE8F9A942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6019800"/>
              <a:ext cx="45282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9F1E92-F363-3646-BD28-186E5F6DD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3000" y="3949988"/>
              <a:ext cx="61210" cy="2106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8668F-B48C-8541-88D1-2A099014975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-1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0C2ACD-0CEC-FE46-9FEC-8B81ADB362D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219200" y="55626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87C9D3-9926-EC47-A7F9-4FB6E8E3B84F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105400"/>
              <a:ext cx="4578603" cy="3622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D1EC7-2F24-8440-936F-07B1D321D9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648200"/>
              <a:ext cx="45786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FE382E-22A3-0A40-A4D8-1E727BDBD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4191000"/>
              <a:ext cx="4654803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516CC-991F-9C4D-A3C0-E76A007BEE2F}"/>
                </a:ext>
              </a:extLst>
            </p:cNvPr>
            <p:cNvSpPr/>
            <p:nvPr/>
          </p:nvSpPr>
          <p:spPr>
            <a:xfrm>
              <a:off x="2577965" y="5579052"/>
              <a:ext cx="90627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DC74FE-DD5E-2445-AAF3-5B1ADFBC50CF}"/>
                </a:ext>
              </a:extLst>
            </p:cNvPr>
            <p:cNvSpPr/>
            <p:nvPr/>
          </p:nvSpPr>
          <p:spPr>
            <a:xfrm>
              <a:off x="3349870" y="5141626"/>
              <a:ext cx="9144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B0F73D-5186-D84B-B744-C1853C0C5B75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10BE50-13C9-4948-955D-60D87271914D}"/>
                </a:ext>
              </a:extLst>
            </p:cNvPr>
            <p:cNvSpPr txBox="1">
              <a:spLocks/>
            </p:cNvSpPr>
            <p:nvPr/>
          </p:nvSpPr>
          <p:spPr>
            <a:xfrm>
              <a:off x="3048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A580AA-E6E5-7F43-B2CB-00DEA96B183B}"/>
                </a:ext>
              </a:extLst>
            </p:cNvPr>
            <p:cNvSpPr/>
            <p:nvPr/>
          </p:nvSpPr>
          <p:spPr>
            <a:xfrm>
              <a:off x="4101559" y="5581833"/>
              <a:ext cx="9144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A7E85E-C761-1A4F-B23A-AB8D9500DF73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E094B-26FE-DA4D-BF6C-DD65C24B1499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6096000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C41B3A-78A5-A94D-B9B7-BBED36E5FF06}"/>
                </a:ext>
              </a:extLst>
            </p:cNvPr>
            <p:cNvSpPr txBox="1"/>
            <p:nvPr/>
          </p:nvSpPr>
          <p:spPr>
            <a:xfrm>
              <a:off x="533400" y="5334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376F93-1226-784E-8D7D-B7771B24F3B8}"/>
                </a:ext>
              </a:extLst>
            </p:cNvPr>
            <p:cNvSpPr txBox="1"/>
            <p:nvPr/>
          </p:nvSpPr>
          <p:spPr>
            <a:xfrm>
              <a:off x="5334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1/2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7D773D-4527-3E40-BB7E-CFC6A8A663EB}"/>
                </a:ext>
              </a:extLst>
            </p:cNvPr>
            <p:cNvSpPr txBox="1"/>
            <p:nvPr/>
          </p:nvSpPr>
          <p:spPr>
            <a:xfrm>
              <a:off x="533400" y="4419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3/4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CF8FAA-62AC-6D40-B49F-303966E03E7E}"/>
                </a:ext>
              </a:extLst>
            </p:cNvPr>
            <p:cNvSpPr txBox="1"/>
            <p:nvPr/>
          </p:nvSpPr>
          <p:spPr>
            <a:xfrm>
              <a:off x="5334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/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45EBAC-3547-7446-823C-459037C76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750" y="3518540"/>
                  <a:ext cx="652935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0" y="1967437"/>
                <a:ext cx="2935531" cy="64633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67437"/>
                <a:ext cx="2935531" cy="646331"/>
              </a:xfrm>
              <a:prstGeom prst="rect">
                <a:avLst/>
              </a:prstGeom>
              <a:blipFill>
                <a:blip r:embed="rId7"/>
                <a:stretch>
                  <a:fillRect l="-5983" t="-13208" r="-855" b="-32075"/>
                </a:stretch>
              </a:blipFill>
              <a:ln w="1905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 descr="Two expressions for E(X)">
            <a:extLst>
              <a:ext uri="{FF2B5EF4-FFF2-40B4-BE49-F238E27FC236}">
                <a16:creationId xmlns:a16="http://schemas.microsoft.com/office/drawing/2014/main" id="{2A852396-52B5-42C9-C565-5DF8C1807644}"/>
              </a:ext>
            </a:extLst>
          </p:cNvPr>
          <p:cNvGrpSpPr/>
          <p:nvPr/>
        </p:nvGrpSpPr>
        <p:grpSpPr>
          <a:xfrm>
            <a:off x="8516202" y="61447"/>
            <a:ext cx="3937378" cy="1675892"/>
            <a:chOff x="8516202" y="61447"/>
            <a:chExt cx="3937378" cy="1675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15A8CE-5998-8945-387A-0C501A4FE1BF}"/>
                    </a:ext>
                  </a:extLst>
                </p:cNvPr>
                <p:cNvSpPr txBox="1"/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15A8CE-5998-8945-387A-0C501A4FE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02" y="61447"/>
                  <a:ext cx="3937378" cy="839204"/>
                </a:xfrm>
                <a:prstGeom prst="rect">
                  <a:avLst/>
                </a:prstGeom>
                <a:blipFill>
                  <a:blip r:embed="rId8"/>
                  <a:stretch>
                    <a:fillRect t="-122059" b="-1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15E5B86-4A77-D81F-FCF8-7CEC3D88C8F8}"/>
                    </a:ext>
                  </a:extLst>
                </p:cNvPr>
                <p:cNvSpPr/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rgbClr val="036A18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15E5B86-4A77-D81F-FCF8-7CEC3D88C8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204" y="861522"/>
                  <a:ext cx="2981842" cy="875817"/>
                </a:xfrm>
                <a:prstGeom prst="rect">
                  <a:avLst/>
                </a:prstGeom>
                <a:blipFill>
                  <a:blip r:embed="rId9"/>
                  <a:stretch>
                    <a:fillRect t="-118571" b="-16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 descr="Computation of E(X) both ways.">
            <a:extLst>
              <a:ext uri="{FF2B5EF4-FFF2-40B4-BE49-F238E27FC236}">
                <a16:creationId xmlns:a16="http://schemas.microsoft.com/office/drawing/2014/main" id="{BB4A31F5-78F8-717D-49E3-087A0713C4BD}"/>
              </a:ext>
            </a:extLst>
          </p:cNvPr>
          <p:cNvGrpSpPr/>
          <p:nvPr/>
        </p:nvGrpSpPr>
        <p:grpSpPr>
          <a:xfrm>
            <a:off x="6120709" y="3198167"/>
            <a:ext cx="5659626" cy="3518335"/>
            <a:chOff x="6120709" y="3198167"/>
            <a:chExt cx="5659626" cy="351833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95FAF0-5D56-2043-9462-F72D0CAC6855}"/>
                </a:ext>
              </a:extLst>
            </p:cNvPr>
            <p:cNvSpPr txBox="1">
              <a:spLocks/>
            </p:cNvSpPr>
            <p:nvPr/>
          </p:nvSpPr>
          <p:spPr>
            <a:xfrm>
              <a:off x="6301491" y="5341172"/>
              <a:ext cx="674558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20709" y="5467992"/>
                  <a:ext cx="56596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=0⋅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+1⋅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+2⋅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(2)</m:t>
                        </m:r>
                      </m:oMath>
                    </m:oMathPara>
                  </a14:m>
                  <a:endParaRPr lang="en-US" sz="2400" b="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709" y="5467992"/>
                  <a:ext cx="565962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841535" y="5932698"/>
                  <a:ext cx="4664675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=0⋅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+1⋅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+2⋅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535" y="5932698"/>
                  <a:ext cx="4664675" cy="783804"/>
                </a:xfrm>
                <a:prstGeom prst="rect">
                  <a:avLst/>
                </a:prstGeom>
                <a:blipFill>
                  <a:blip r:embed="rId11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A99A12A-D527-90DA-968F-4F62E7909EB1}"/>
                    </a:ext>
                  </a:extLst>
                </p:cNvPr>
                <p:cNvSpPr txBox="1"/>
                <p:nvPr/>
              </p:nvSpPr>
              <p:spPr>
                <a:xfrm>
                  <a:off x="6120709" y="3198167"/>
                  <a:ext cx="556229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𝑇𝑇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7030A0"/>
                      </a:solidFill>
                      <a:ea typeface="Helvetica" charset="0"/>
                      <a:cs typeface="Helvetica" charset="0"/>
                    </a:rPr>
                    <a:t> </a:t>
                  </a:r>
                  <a:endPara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      +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7030A0"/>
                      </a:solidFill>
                      <a:ea typeface="Helvetica" charset="0"/>
                      <a:cs typeface="Helvetica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𝐻𝐻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𝐻𝐻</m:t>
                          </m:r>
                        </m:e>
                      </m:d>
                    </m:oMath>
                  </a14:m>
                  <a:endParaRPr lang="en-US" sz="2400" b="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A99A12A-D527-90DA-968F-4F62E7909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709" y="3198167"/>
                  <a:ext cx="5562292" cy="830997"/>
                </a:xfrm>
                <a:prstGeom prst="rect">
                  <a:avLst/>
                </a:prstGeom>
                <a:blipFill>
                  <a:blip r:embed="rId12"/>
                  <a:stretch>
                    <a:fillRect l="-909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32DE24-7568-4AB6-A46A-D00822196E5E}"/>
                    </a:ext>
                  </a:extLst>
                </p:cNvPr>
                <p:cNvSpPr txBox="1"/>
                <p:nvPr/>
              </p:nvSpPr>
              <p:spPr>
                <a:xfrm>
                  <a:off x="6773593" y="4086465"/>
                  <a:ext cx="4555221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=0⋅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+1⋅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+ 2⋅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32DE24-7568-4AB6-A46A-D00822196E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593" y="4086465"/>
                  <a:ext cx="4555221" cy="783804"/>
                </a:xfrm>
                <a:prstGeom prst="rect">
                  <a:avLst/>
                </a:prstGeom>
                <a:blipFill>
                  <a:blip r:embed="rId13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92045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264944</TotalTime>
  <Words>2790</Words>
  <Application>Microsoft Macintosh PowerPoint</Application>
  <PresentationFormat>Widescreen</PresentationFormat>
  <Paragraphs>510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Candara</vt:lpstr>
      <vt:lpstr>Helvetica</vt:lpstr>
      <vt:lpstr>Wingdings</vt:lpstr>
      <vt:lpstr>Custom Design</vt:lpstr>
      <vt:lpstr>Linearity of Expectation, LOTUS and Variance   </vt:lpstr>
      <vt:lpstr>Review Random Variables and Associated Events</vt:lpstr>
      <vt:lpstr>Example</vt:lpstr>
      <vt:lpstr>Example – Two fair independent coin flips</vt:lpstr>
      <vt:lpstr>Review PMF and CDF</vt:lpstr>
      <vt:lpstr>Review Expected Value of a Random Variable</vt:lpstr>
      <vt:lpstr>Example calculation</vt:lpstr>
      <vt:lpstr>Expected Value of a Random Variable</vt:lpstr>
      <vt:lpstr>Expectation</vt:lpstr>
      <vt:lpstr>Recap Linearity of Expectation</vt:lpstr>
      <vt:lpstr>Recap Linearity of Expectation (more)</vt:lpstr>
      <vt:lpstr> Agenda</vt:lpstr>
      <vt:lpstr>Pairs with the same  birthday</vt:lpstr>
      <vt:lpstr>Pairs with the same  birthday - LOE</vt:lpstr>
      <vt:lpstr>Pairs with the same  birthday – LOE (2)</vt:lpstr>
      <vt:lpstr> Agenda (2)</vt:lpstr>
      <vt:lpstr>Constructing new random variables from old ones.</vt:lpstr>
      <vt:lpstr>Example of constructing new r.v.</vt:lpstr>
      <vt:lpstr>Expected Value of g(X)</vt:lpstr>
      <vt:lpstr>Linearity is special!</vt:lpstr>
      <vt:lpstr> Agenda (3)</vt:lpstr>
      <vt:lpstr>A game</vt:lpstr>
      <vt:lpstr>Which game would you rather play?</vt:lpstr>
      <vt:lpstr>Two Games</vt:lpstr>
      <vt:lpstr>Variance (Intuition, First Try)</vt:lpstr>
      <vt:lpstr>Variance (Intuition, First Try with calculation)</vt:lpstr>
      <vt:lpstr>Variance (Intuition, Better Try)</vt:lpstr>
      <vt:lpstr>Variance (Intuition, Better Try with calculation)</vt:lpstr>
      <vt:lpstr>Variance (Intuition, Better Try – W2)</vt:lpstr>
      <vt:lpstr>Variance</vt:lpstr>
      <vt:lpstr>Variance - summary</vt:lpstr>
      <vt:lpstr>Variance – Example 1</vt:lpstr>
      <vt:lpstr>Variance – Example 1 (with calculation)</vt:lpstr>
      <vt:lpstr>Variance in Pictures</vt:lpstr>
      <vt:lpstr> Agenda (4)</vt:lpstr>
      <vt:lpstr>Variance – Properties </vt:lpstr>
      <vt:lpstr>Variance – Properties (2) </vt:lpstr>
      <vt:lpstr>Variance (3)</vt:lpstr>
      <vt:lpstr>Variance – Example 1 – calculated the other way</vt:lpstr>
      <vt:lpstr>Variance of Indicator Random Variables</vt:lpstr>
      <vt:lpstr>Variance of Indicator Random Variables - calculation</vt:lpstr>
      <vt:lpstr>In General, Var(X+Y)≠Var(X)+Var(Y)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Anna Karlin</cp:lastModifiedBy>
  <cp:revision>6394</cp:revision>
  <cp:lastPrinted>2024-01-24T06:11:40Z</cp:lastPrinted>
  <dcterms:created xsi:type="dcterms:W3CDTF">2015-04-17T01:19:23Z</dcterms:created>
  <dcterms:modified xsi:type="dcterms:W3CDTF">2026-04-20T05:33:33Z</dcterms:modified>
  <cp:category/>
</cp:coreProperties>
</file>