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handoutMasterIdLst>
    <p:handoutMasterId r:id="rId62"/>
  </p:handoutMasterIdLst>
  <p:sldIdLst>
    <p:sldId id="1096" r:id="rId2"/>
    <p:sldId id="1116" r:id="rId3"/>
    <p:sldId id="1059" r:id="rId4"/>
    <p:sldId id="1060" r:id="rId5"/>
    <p:sldId id="1097" r:id="rId6"/>
    <p:sldId id="1109" r:id="rId7"/>
    <p:sldId id="264" r:id="rId8"/>
    <p:sldId id="1104" r:id="rId9"/>
    <p:sldId id="991" r:id="rId10"/>
    <p:sldId id="990" r:id="rId11"/>
    <p:sldId id="998" r:id="rId12"/>
    <p:sldId id="1117" r:id="rId13"/>
    <p:sldId id="1119" r:id="rId14"/>
    <p:sldId id="1136" r:id="rId15"/>
    <p:sldId id="1124" r:id="rId16"/>
    <p:sldId id="1120" r:id="rId17"/>
    <p:sldId id="1121" r:id="rId18"/>
    <p:sldId id="1122" r:id="rId19"/>
    <p:sldId id="1123" r:id="rId20"/>
    <p:sldId id="1135" r:id="rId21"/>
    <p:sldId id="1134" r:id="rId22"/>
    <p:sldId id="1130" r:id="rId23"/>
    <p:sldId id="1066" r:id="rId24"/>
    <p:sldId id="256" r:id="rId25"/>
    <p:sldId id="999" r:id="rId26"/>
    <p:sldId id="1017" r:id="rId27"/>
    <p:sldId id="1110" r:id="rId28"/>
    <p:sldId id="320" r:id="rId29"/>
    <p:sldId id="263" r:id="rId30"/>
    <p:sldId id="1010" r:id="rId31"/>
    <p:sldId id="1103" r:id="rId32"/>
    <p:sldId id="1137" r:id="rId33"/>
    <p:sldId id="1011" r:id="rId34"/>
    <p:sldId id="1105" r:id="rId35"/>
    <p:sldId id="1083" r:id="rId36"/>
    <p:sldId id="1062" r:id="rId37"/>
    <p:sldId id="1067" r:id="rId38"/>
    <p:sldId id="1068" r:id="rId39"/>
    <p:sldId id="1016" r:id="rId40"/>
    <p:sldId id="1070" r:id="rId41"/>
    <p:sldId id="1071" r:id="rId42"/>
    <p:sldId id="1072" r:id="rId43"/>
    <p:sldId id="1088" r:id="rId44"/>
    <p:sldId id="1084" r:id="rId45"/>
    <p:sldId id="1093" r:id="rId46"/>
    <p:sldId id="1022" r:id="rId47"/>
    <p:sldId id="1106" r:id="rId48"/>
    <p:sldId id="1076" r:id="rId49"/>
    <p:sldId id="1111" r:id="rId50"/>
    <p:sldId id="1047" r:id="rId51"/>
    <p:sldId id="1087" r:id="rId52"/>
    <p:sldId id="1094" r:id="rId53"/>
    <p:sldId id="1064" r:id="rId54"/>
    <p:sldId id="1133" r:id="rId55"/>
    <p:sldId id="1126" r:id="rId56"/>
    <p:sldId id="1131" r:id="rId57"/>
    <p:sldId id="1127" r:id="rId58"/>
    <p:sldId id="1128" r:id="rId59"/>
    <p:sldId id="113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6" userDrawn="1">
          <p15:clr>
            <a:srgbClr val="A4A3A4"/>
          </p15:clr>
        </p15:guide>
        <p15:guide id="2" pos="4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E9"/>
    <a:srgbClr val="DEFEBF"/>
    <a:srgbClr val="FEE9E8"/>
    <a:srgbClr val="036A18"/>
    <a:srgbClr val="008F21"/>
    <a:srgbClr val="FFFDA2"/>
    <a:srgbClr val="6DB12E"/>
    <a:srgbClr val="EEE9D3"/>
    <a:srgbClr val="FFFDF2"/>
    <a:srgbClr val="FFEB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4" autoAdjust="0"/>
    <p:restoredTop sz="76116"/>
  </p:normalViewPr>
  <p:slideViewPr>
    <p:cSldViewPr snapToGrid="0" snapToObjects="1">
      <p:cViewPr varScale="1">
        <p:scale>
          <a:sx n="131" d="100"/>
          <a:sy n="131" d="100"/>
        </p:scale>
        <p:origin x="952" y="184"/>
      </p:cViewPr>
      <p:guideLst>
        <p:guide orient="horz" pos="1896"/>
        <p:guide pos="408"/>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1000"/>
    </p:cViewPr>
  </p:sorterViewPr>
  <p:notesViewPr>
    <p:cSldViewPr snapToGrid="0" snapToObjects="1">
      <p:cViewPr varScale="1">
        <p:scale>
          <a:sx n="172" d="100"/>
          <a:sy n="172" d="100"/>
        </p:scale>
        <p:origin x="5344"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1B5C43-E108-F443-9DEE-AB5FF8C2E37D}" type="datetimeFigureOut">
              <a:rPr lang="en-US" smtClean="0"/>
              <a:t>3/29/26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3FD2D7-6F5D-BE44-BA1D-A91511DC2AA0}" type="slidenum">
              <a:rPr lang="en-US" smtClean="0"/>
              <a:t>‹#›</a:t>
            </a:fld>
            <a:endParaRPr lang="en-US"/>
          </a:p>
        </p:txBody>
      </p:sp>
    </p:spTree>
    <p:extLst>
      <p:ext uri="{BB962C8B-B14F-4D97-AF65-F5344CB8AC3E}">
        <p14:creationId xmlns:p14="http://schemas.microsoft.com/office/powerpoint/2010/main" val="1060215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EE2F5-01C9-E446-86D7-49DB8E5ABC38}" type="datetimeFigureOut">
              <a:rPr lang="en-US" smtClean="0"/>
              <a:t>3/29/26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8DADB-08B8-674F-B7D9-7A1ACF1733EC}" type="slidenum">
              <a:rPr lang="en-US" smtClean="0"/>
              <a:t>‹#›</a:t>
            </a:fld>
            <a:endParaRPr lang="en-US"/>
          </a:p>
        </p:txBody>
      </p:sp>
    </p:spTree>
    <p:extLst>
      <p:ext uri="{BB962C8B-B14F-4D97-AF65-F5344CB8AC3E}">
        <p14:creationId xmlns:p14="http://schemas.microsoft.com/office/powerpoint/2010/main" val="4804834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WjYqN4kGXQ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US" baseline="0" dirty="0"/>
              <a:t>Web page has all the useful information for the class</a:t>
            </a:r>
            <a:r>
              <a:rPr lang="en-US" baseline="0"/>
              <a:t>. </a:t>
            </a:r>
            <a:endParaRPr lang="en-US" baseline="0" dirty="0"/>
          </a:p>
        </p:txBody>
      </p:sp>
      <p:sp>
        <p:nvSpPr>
          <p:cNvPr id="4" name="Slide Number Placeholder 3"/>
          <p:cNvSpPr>
            <a:spLocks noGrp="1"/>
          </p:cNvSpPr>
          <p:nvPr>
            <p:ph type="sldNum" sz="quarter" idx="10"/>
          </p:nvPr>
        </p:nvSpPr>
        <p:spPr/>
        <p:txBody>
          <a:bodyPr/>
          <a:lstStyle/>
          <a:p>
            <a:fld id="{7CF8DADB-08B8-674F-B7D9-7A1ACF1733EC}" type="slidenum">
              <a:rPr lang="en-US" smtClean="0"/>
              <a:t>1</a:t>
            </a:fld>
            <a:endParaRPr lang="en-US" dirty="0"/>
          </a:p>
        </p:txBody>
      </p:sp>
    </p:spTree>
    <p:extLst>
      <p:ext uri="{BB962C8B-B14F-4D97-AF65-F5344CB8AC3E}">
        <p14:creationId xmlns:p14="http://schemas.microsoft.com/office/powerpoint/2010/main" val="267724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Probability is a precise mathematical way of measuring and analyzing uncertainty.</a:t>
            </a:r>
          </a:p>
        </p:txBody>
      </p:sp>
      <p:sp>
        <p:nvSpPr>
          <p:cNvPr id="4" name="Slide Number Placeholder 3"/>
          <p:cNvSpPr>
            <a:spLocks noGrp="1"/>
          </p:cNvSpPr>
          <p:nvPr>
            <p:ph type="sldNum" sz="quarter" idx="5"/>
          </p:nvPr>
        </p:nvSpPr>
        <p:spPr/>
        <p:txBody>
          <a:bodyPr/>
          <a:lstStyle/>
          <a:p>
            <a:fld id="{7CF8DADB-08B8-674F-B7D9-7A1ACF1733EC}" type="slidenum">
              <a:rPr lang="en-US" smtClean="0"/>
              <a:t>10</a:t>
            </a:fld>
            <a:endParaRPr lang="en-US"/>
          </a:p>
        </p:txBody>
      </p:sp>
    </p:spTree>
    <p:extLst>
      <p:ext uri="{BB962C8B-B14F-4D97-AF65-F5344CB8AC3E}">
        <p14:creationId xmlns:p14="http://schemas.microsoft.com/office/powerpoint/2010/main" val="1434063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we are living through a technological revolution dominated by Generative AI (GenAI). Tools like ChatGPT, Claude, and Gemini seem like magic but they aren’t.</a:t>
            </a:r>
          </a:p>
          <a:p>
            <a:endParaRPr lang="en-US" dirty="0"/>
          </a:p>
          <a:p>
            <a:r>
              <a:rPr lang="en-US" dirty="0"/>
              <a:t>At their core, these systems are massive probabilistic inference engines.</a:t>
            </a:r>
          </a:p>
          <a:p>
            <a:endParaRPr lang="en-US" dirty="0"/>
          </a:p>
          <a:p>
            <a:r>
              <a:rPr lang="en-US" dirty="0"/>
              <a:t>When you ask an AI a question, it is not "looking up" the answer. It is calculating a conditional probability distribution over a vocabulary of tokens. It is answering the question:</a:t>
            </a:r>
          </a:p>
          <a:p>
            <a:r>
              <a:rPr lang="en-US" b="1" dirty="0"/>
              <a:t>Given the words that have come before, what is the probability distribution over the next word?</a:t>
            </a:r>
          </a:p>
          <a:p>
            <a:endParaRPr lang="en-US" dirty="0"/>
          </a:p>
          <a:p>
            <a:r>
              <a:rPr lang="en-US" dirty="0"/>
              <a:t>This course is about understanding the mathematics that powers the most transformative technology of your lifetime.</a:t>
            </a:r>
          </a:p>
          <a:p>
            <a:endParaRPr lang="en-US" dirty="0"/>
          </a:p>
          <a:p>
            <a:endParaRPr lang="en-US" dirty="0"/>
          </a:p>
          <a:p>
            <a:r>
              <a:rPr lang="en-US" dirty="0"/>
              <a:t>Checked reading order</a:t>
            </a:r>
          </a:p>
        </p:txBody>
      </p:sp>
      <p:sp>
        <p:nvSpPr>
          <p:cNvPr id="4" name="Slide Number Placeholder 3"/>
          <p:cNvSpPr>
            <a:spLocks noGrp="1"/>
          </p:cNvSpPr>
          <p:nvPr>
            <p:ph type="sldNum" sz="quarter" idx="5"/>
          </p:nvPr>
        </p:nvSpPr>
        <p:spPr/>
        <p:txBody>
          <a:bodyPr/>
          <a:lstStyle/>
          <a:p>
            <a:fld id="{7CF8DADB-08B8-674F-B7D9-7A1ACF1733EC}" type="slidenum">
              <a:rPr lang="en-US" smtClean="0"/>
              <a:t>11</a:t>
            </a:fld>
            <a:endParaRPr lang="en-US"/>
          </a:p>
        </p:txBody>
      </p:sp>
    </p:spTree>
    <p:extLst>
      <p:ext uri="{BB962C8B-B14F-4D97-AF65-F5344CB8AC3E}">
        <p14:creationId xmlns:p14="http://schemas.microsoft.com/office/powerpoint/2010/main" val="303620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1A07D-E8DB-FF62-FE0E-4D700F3C9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03088-FBB2-4541-4807-905200919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0B79F-5CD1-71F3-FB40-88F0401BB0C4}"/>
              </a:ext>
            </a:extLst>
          </p:cNvPr>
          <p:cNvSpPr>
            <a:spLocks noGrp="1"/>
          </p:cNvSpPr>
          <p:nvPr>
            <p:ph type="body" idx="1"/>
          </p:nvPr>
        </p:nvSpPr>
        <p:spPr/>
        <p:txBody>
          <a:bodyPr/>
          <a:lstStyle/>
          <a:p>
            <a:r>
              <a:rPr lang="en-US" dirty="0"/>
              <a:t>Why I think you should </a:t>
            </a:r>
            <a:r>
              <a:rPr lang="en-US" b="1" dirty="0"/>
              <a:t>want </a:t>
            </a:r>
            <a:r>
              <a:rPr lang="en-US" dirty="0"/>
              <a:t>to learn probability and why I think you </a:t>
            </a:r>
            <a:r>
              <a:rPr lang="en-US" b="1" dirty="0"/>
              <a:t>need</a:t>
            </a:r>
            <a:r>
              <a:rPr lang="en-US" dirty="0"/>
              <a:t> to learn probability</a:t>
            </a:r>
          </a:p>
          <a:p>
            <a:endParaRPr lang="en-US" dirty="0"/>
          </a:p>
          <a:p>
            <a:r>
              <a:rPr lang="en-US" dirty="0"/>
              <a:t>What I’m going to say might sound a bit tough, but I just want to be real with you.</a:t>
            </a:r>
          </a:p>
        </p:txBody>
      </p:sp>
      <p:sp>
        <p:nvSpPr>
          <p:cNvPr id="4" name="Slide Number Placeholder 3">
            <a:extLst>
              <a:ext uri="{FF2B5EF4-FFF2-40B4-BE49-F238E27FC236}">
                <a16:creationId xmlns:a16="http://schemas.microsoft.com/office/drawing/2014/main" id="{7AB64409-B6E7-AD84-DF18-E20B64576793}"/>
              </a:ext>
            </a:extLst>
          </p:cNvPr>
          <p:cNvSpPr>
            <a:spLocks noGrp="1"/>
          </p:cNvSpPr>
          <p:nvPr>
            <p:ph type="sldNum" sz="quarter" idx="5"/>
          </p:nvPr>
        </p:nvSpPr>
        <p:spPr/>
        <p:txBody>
          <a:bodyPr/>
          <a:lstStyle/>
          <a:p>
            <a:fld id="{7CF8DADB-08B8-674F-B7D9-7A1ACF1733EC}" type="slidenum">
              <a:rPr lang="en-US" smtClean="0"/>
              <a:t>12</a:t>
            </a:fld>
            <a:endParaRPr lang="en-US"/>
          </a:p>
        </p:txBody>
      </p:sp>
    </p:spTree>
    <p:extLst>
      <p:ext uri="{BB962C8B-B14F-4D97-AF65-F5344CB8AC3E}">
        <p14:creationId xmlns:p14="http://schemas.microsoft.com/office/powerpoint/2010/main" val="231875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D8A6-5A30-D45C-6251-067F096F5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EF5C0-CAAD-6A81-D18D-5773F872A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33D69-B415-72E6-7042-8E028EC40B3A}"/>
              </a:ext>
            </a:extLst>
          </p:cNvPr>
          <p:cNvSpPr>
            <a:spLocks noGrp="1"/>
          </p:cNvSpPr>
          <p:nvPr>
            <p:ph type="body" idx="1"/>
          </p:nvPr>
        </p:nvSpPr>
        <p:spPr/>
        <p:txBody>
          <a:bodyPr/>
          <a:lstStyle/>
          <a:p>
            <a:r>
              <a:rPr lang="en-US" b="1" dirty="0"/>
              <a:t>I want to acknowledge a simple truth: </a:t>
            </a:r>
            <a:r>
              <a:rPr lang="en-US" dirty="0"/>
              <a:t>Generative AI (like ChatGPT, Claude, or Gemini) can solve 95% of the homework problems in this class in seconds.</a:t>
            </a:r>
          </a:p>
          <a:p>
            <a:endParaRPr lang="en-US" dirty="0"/>
          </a:p>
          <a:p>
            <a:r>
              <a:rPr lang="en-US" dirty="0"/>
              <a:t>If your goal is simply to "get the answer," you have been replaced by a script. The market value of "getting the answer" is effectively $0.00. Employers do not pay human salaries for skills that are free via an API.</a:t>
            </a:r>
          </a:p>
          <a:p>
            <a:endParaRPr lang="en-US" dirty="0"/>
          </a:p>
          <a:p>
            <a:r>
              <a:rPr lang="en-US" dirty="0"/>
              <a:t>So, why are you here? </a:t>
            </a:r>
          </a:p>
        </p:txBody>
      </p:sp>
      <p:sp>
        <p:nvSpPr>
          <p:cNvPr id="4" name="Slide Number Placeholder 3">
            <a:extLst>
              <a:ext uri="{FF2B5EF4-FFF2-40B4-BE49-F238E27FC236}">
                <a16:creationId xmlns:a16="http://schemas.microsoft.com/office/drawing/2014/main" id="{CFBEAA57-514C-7150-809C-AE6F2272E87E}"/>
              </a:ext>
            </a:extLst>
          </p:cNvPr>
          <p:cNvSpPr>
            <a:spLocks noGrp="1"/>
          </p:cNvSpPr>
          <p:nvPr>
            <p:ph type="sldNum" sz="quarter" idx="5"/>
          </p:nvPr>
        </p:nvSpPr>
        <p:spPr/>
        <p:txBody>
          <a:bodyPr/>
          <a:lstStyle/>
          <a:p>
            <a:fld id="{7CF8DADB-08B8-674F-B7D9-7A1ACF1733EC}" type="slidenum">
              <a:rPr lang="en-US" smtClean="0"/>
              <a:t>13</a:t>
            </a:fld>
            <a:endParaRPr lang="en-US"/>
          </a:p>
        </p:txBody>
      </p:sp>
    </p:spTree>
    <p:extLst>
      <p:ext uri="{BB962C8B-B14F-4D97-AF65-F5344CB8AC3E}">
        <p14:creationId xmlns:p14="http://schemas.microsoft.com/office/powerpoint/2010/main" val="1515767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5DB35-11D4-EAC1-22F3-791EFAC5A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CC677-F651-7122-D7EE-D43BD9601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A7D50-BA44-7FB4-11AD-BD8A3457DA3A}"/>
              </a:ext>
            </a:extLst>
          </p:cNvPr>
          <p:cNvSpPr>
            <a:spLocks noGrp="1"/>
          </p:cNvSpPr>
          <p:nvPr>
            <p:ph type="body" idx="1"/>
          </p:nvPr>
        </p:nvSpPr>
        <p:spPr/>
        <p:txBody>
          <a:bodyPr/>
          <a:lstStyle/>
          <a:p>
            <a:pPr marL="0" indent="0">
              <a:buNone/>
            </a:pPr>
            <a:r>
              <a:rPr lang="en-US" dirty="0"/>
              <a:t>You are here to learn how to be the Pilot, not the Passenger.</a:t>
            </a:r>
          </a:p>
          <a:p>
            <a:pPr marL="0" indent="0">
              <a:buNone/>
            </a:pPr>
            <a:endParaRPr lang="en-US" sz="1200" dirty="0"/>
          </a:p>
          <a:p>
            <a:pPr marL="0" indent="0">
              <a:buNone/>
            </a:pPr>
            <a:r>
              <a:rPr lang="en-US" sz="1200" dirty="0"/>
              <a:t>Let me give you 5 views on why “outsourcing” your thinking is career suicide.</a:t>
            </a:r>
          </a:p>
        </p:txBody>
      </p:sp>
      <p:sp>
        <p:nvSpPr>
          <p:cNvPr id="4" name="Slide Number Placeholder 3">
            <a:extLst>
              <a:ext uri="{FF2B5EF4-FFF2-40B4-BE49-F238E27FC236}">
                <a16:creationId xmlns:a16="http://schemas.microsoft.com/office/drawing/2014/main" id="{A916970B-C192-4C4D-DFB2-A389D87E92E4}"/>
              </a:ext>
            </a:extLst>
          </p:cNvPr>
          <p:cNvSpPr>
            <a:spLocks noGrp="1"/>
          </p:cNvSpPr>
          <p:nvPr>
            <p:ph type="sldNum" sz="quarter" idx="5"/>
          </p:nvPr>
        </p:nvSpPr>
        <p:spPr/>
        <p:txBody>
          <a:bodyPr/>
          <a:lstStyle/>
          <a:p>
            <a:fld id="{7CF8DADB-08B8-674F-B7D9-7A1ACF1733EC}" type="slidenum">
              <a:rPr lang="en-US" smtClean="0"/>
              <a:t>14</a:t>
            </a:fld>
            <a:endParaRPr lang="en-US"/>
          </a:p>
        </p:txBody>
      </p:sp>
    </p:spTree>
    <p:extLst>
      <p:ext uri="{BB962C8B-B14F-4D97-AF65-F5344CB8AC3E}">
        <p14:creationId xmlns:p14="http://schemas.microsoft.com/office/powerpoint/2010/main" val="116590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E1AD-00B7-DB12-B808-616D6515A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7BA4D-D1E9-A62D-3AF0-C9ED92F65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29E7C-0D36-D25A-F2DC-713B4212F45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Words in italics are things we will learn about in this course.</a:t>
            </a:r>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Tail risk is the probability of rare, extreme investment losses exceeding three standard deviations from the mean, lying in the "tails" of a probability distribution. Often underestimated by traditional models, these "fat tail" events include market crashes, geopolitical crises, or pandemics, causing significant portfolio damage.</a:t>
            </a:r>
          </a:p>
          <a:p>
            <a:endParaRPr lang="en-US" sz="1200" b="0" i="0" kern="1200" dirty="0">
              <a:solidFill>
                <a:schemeClr val="tx1"/>
              </a:solidFill>
              <a:effectLst/>
              <a:latin typeface="+mn-lt"/>
              <a:ea typeface="+mn-ea"/>
              <a:cs typeface="+mn-cs"/>
            </a:endParaRPr>
          </a:p>
          <a:p>
            <a:r>
              <a:rPr lang="en-US" dirty="0">
                <a:effectLst/>
              </a:rPr>
              <a:t>A black swan event is an extremely rare, unpredictable occurrence with severe, widespread consequences that is often inappropriately rationalized in hindsight as having been predictable</a:t>
            </a:r>
            <a:r>
              <a:rPr lang="en-US" sz="1200" b="0" i="0" kern="1200" dirty="0">
                <a:solidFill>
                  <a:schemeClr val="tx1"/>
                </a:solidFill>
                <a:effectLst/>
                <a:latin typeface="+mn-lt"/>
                <a:ea typeface="+mn-ea"/>
                <a:cs typeface="+mn-cs"/>
              </a:rPr>
              <a:t>. Popularized by </a:t>
            </a:r>
            <a:r>
              <a:rPr lang="en-US" sz="1200" b="0" i="0" kern="1200" dirty="0">
                <a:solidFill>
                  <a:schemeClr val="tx1"/>
                </a:solidFill>
                <a:effectLst/>
                <a:latin typeface="+mn-lt"/>
                <a:ea typeface="+mn-ea"/>
                <a:cs typeface="+mn-cs"/>
                <a:hlinkClick r:id="rId3"/>
              </a:rPr>
              <a:t>Nassim Nicholas Taleb</a:t>
            </a:r>
            <a:r>
              <a:rPr lang="en-US" sz="1200" b="0" i="0" kern="1200" dirty="0">
                <a:solidFill>
                  <a:schemeClr val="tx1"/>
                </a:solidFill>
                <a:effectLst/>
                <a:latin typeface="+mn-lt"/>
                <a:ea typeface="+mn-ea"/>
                <a:cs typeface="+mn-cs"/>
              </a:rPr>
              <a:t>, these events are outliers that fall outside the realm of normal expectations, making them impossible to forecast, yet they fundamentally alter history or markets. </a:t>
            </a: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6988D69-8613-26E7-6BA8-0842AF4926B1}"/>
              </a:ext>
            </a:extLst>
          </p:cNvPr>
          <p:cNvSpPr>
            <a:spLocks noGrp="1"/>
          </p:cNvSpPr>
          <p:nvPr>
            <p:ph type="sldNum" sz="quarter" idx="5"/>
          </p:nvPr>
        </p:nvSpPr>
        <p:spPr/>
        <p:txBody>
          <a:bodyPr/>
          <a:lstStyle/>
          <a:p>
            <a:fld id="{7CF8DADB-08B8-674F-B7D9-7A1ACF1733EC}" type="slidenum">
              <a:rPr lang="en-US" smtClean="0"/>
              <a:t>15</a:t>
            </a:fld>
            <a:endParaRPr lang="en-US"/>
          </a:p>
        </p:txBody>
      </p:sp>
    </p:spTree>
    <p:extLst>
      <p:ext uri="{BB962C8B-B14F-4D97-AF65-F5344CB8AC3E}">
        <p14:creationId xmlns:p14="http://schemas.microsoft.com/office/powerpoint/2010/main" val="323681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1CF31-01F7-A5FD-ED61-197700547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9895F-E4E9-9ECB-5E04-C93D7B026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72A19-9B72-28BD-CF6A-362594A4F8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412DF5-1A1D-0BE4-F436-432EEA598047}"/>
              </a:ext>
            </a:extLst>
          </p:cNvPr>
          <p:cNvSpPr>
            <a:spLocks noGrp="1"/>
          </p:cNvSpPr>
          <p:nvPr>
            <p:ph type="sldNum" sz="quarter" idx="5"/>
          </p:nvPr>
        </p:nvSpPr>
        <p:spPr/>
        <p:txBody>
          <a:bodyPr/>
          <a:lstStyle/>
          <a:p>
            <a:fld id="{7CF8DADB-08B8-674F-B7D9-7A1ACF1733EC}" type="slidenum">
              <a:rPr lang="en-US" smtClean="0"/>
              <a:t>16</a:t>
            </a:fld>
            <a:endParaRPr lang="en-US"/>
          </a:p>
        </p:txBody>
      </p:sp>
    </p:spTree>
    <p:extLst>
      <p:ext uri="{BB962C8B-B14F-4D97-AF65-F5344CB8AC3E}">
        <p14:creationId xmlns:p14="http://schemas.microsoft.com/office/powerpoint/2010/main" val="34308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76E1F-03F7-FEE6-3F60-75D4B83F5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E72ED-F1FD-70C0-B744-551C9E955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200820-2445-EDF9-A567-79F9DD9A0450}"/>
              </a:ext>
            </a:extLst>
          </p:cNvPr>
          <p:cNvSpPr>
            <a:spLocks noGrp="1"/>
          </p:cNvSpPr>
          <p:nvPr>
            <p:ph type="body" idx="1"/>
          </p:nvPr>
        </p:nvSpPr>
        <p:spPr/>
        <p:txBody>
          <a:bodyPr/>
          <a:lstStyle/>
          <a:p>
            <a:pPr marL="0" indent="0">
              <a:buNone/>
            </a:pPr>
            <a:r>
              <a:rPr lang="en-US" sz="1200" dirty="0"/>
              <a:t>Companies are moving back to Oral Exams and Whiteboarding.</a:t>
            </a:r>
          </a:p>
        </p:txBody>
      </p:sp>
      <p:sp>
        <p:nvSpPr>
          <p:cNvPr id="4" name="Slide Number Placeholder 3">
            <a:extLst>
              <a:ext uri="{FF2B5EF4-FFF2-40B4-BE49-F238E27FC236}">
                <a16:creationId xmlns:a16="http://schemas.microsoft.com/office/drawing/2014/main" id="{A4D3B7A4-0AA0-690C-56A2-90BE757A39B9}"/>
              </a:ext>
            </a:extLst>
          </p:cNvPr>
          <p:cNvSpPr>
            <a:spLocks noGrp="1"/>
          </p:cNvSpPr>
          <p:nvPr>
            <p:ph type="sldNum" sz="quarter" idx="5"/>
          </p:nvPr>
        </p:nvSpPr>
        <p:spPr/>
        <p:txBody>
          <a:bodyPr/>
          <a:lstStyle/>
          <a:p>
            <a:fld id="{7CF8DADB-08B8-674F-B7D9-7A1ACF1733EC}" type="slidenum">
              <a:rPr lang="en-US" smtClean="0"/>
              <a:t>17</a:t>
            </a:fld>
            <a:endParaRPr lang="en-US"/>
          </a:p>
        </p:txBody>
      </p:sp>
    </p:spTree>
    <p:extLst>
      <p:ext uri="{BB962C8B-B14F-4D97-AF65-F5344CB8AC3E}">
        <p14:creationId xmlns:p14="http://schemas.microsoft.com/office/powerpoint/2010/main" val="1453202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AB7A1-F1E0-FDA4-D78E-CA8C2136C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013A6-7567-D3A4-DB5D-61962BBB1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F89BF-9B85-FEA6-E900-19C06D2B4E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505581-1DB8-9671-BCFE-E7AC683E2744}"/>
              </a:ext>
            </a:extLst>
          </p:cNvPr>
          <p:cNvSpPr>
            <a:spLocks noGrp="1"/>
          </p:cNvSpPr>
          <p:nvPr>
            <p:ph type="sldNum" sz="quarter" idx="5"/>
          </p:nvPr>
        </p:nvSpPr>
        <p:spPr/>
        <p:txBody>
          <a:bodyPr/>
          <a:lstStyle/>
          <a:p>
            <a:fld id="{7CF8DADB-08B8-674F-B7D9-7A1ACF1733EC}" type="slidenum">
              <a:rPr lang="en-US" smtClean="0"/>
              <a:t>18</a:t>
            </a:fld>
            <a:endParaRPr lang="en-US"/>
          </a:p>
        </p:txBody>
      </p:sp>
    </p:spTree>
    <p:extLst>
      <p:ext uri="{BB962C8B-B14F-4D97-AF65-F5344CB8AC3E}">
        <p14:creationId xmlns:p14="http://schemas.microsoft.com/office/powerpoint/2010/main" val="1900913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F2AC-5244-2793-DC41-6CD4E1C76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E5DE8-CEC9-4C31-D1C3-49D13ED0F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1516F-7A15-CA3F-3612-AB397B6CF71F}"/>
              </a:ext>
            </a:extLst>
          </p:cNvPr>
          <p:cNvSpPr>
            <a:spLocks noGrp="1"/>
          </p:cNvSpPr>
          <p:nvPr>
            <p:ph type="body" idx="1"/>
          </p:nvPr>
        </p:nvSpPr>
        <p:spPr/>
        <p:txBody>
          <a:bodyPr/>
          <a:lstStyle/>
          <a:p>
            <a:r>
              <a:rPr lang="en-US" dirty="0"/>
              <a:t>Risk manager– someone who identifies, assesses and mitigates potential threats.</a:t>
            </a:r>
          </a:p>
        </p:txBody>
      </p:sp>
      <p:sp>
        <p:nvSpPr>
          <p:cNvPr id="4" name="Slide Number Placeholder 3">
            <a:extLst>
              <a:ext uri="{FF2B5EF4-FFF2-40B4-BE49-F238E27FC236}">
                <a16:creationId xmlns:a16="http://schemas.microsoft.com/office/drawing/2014/main" id="{D8888640-5310-1606-C79C-3EF2FC6F387B}"/>
              </a:ext>
            </a:extLst>
          </p:cNvPr>
          <p:cNvSpPr>
            <a:spLocks noGrp="1"/>
          </p:cNvSpPr>
          <p:nvPr>
            <p:ph type="sldNum" sz="quarter" idx="5"/>
          </p:nvPr>
        </p:nvSpPr>
        <p:spPr/>
        <p:txBody>
          <a:bodyPr/>
          <a:lstStyle/>
          <a:p>
            <a:fld id="{7CF8DADB-08B8-674F-B7D9-7A1ACF1733EC}" type="slidenum">
              <a:rPr lang="en-US" smtClean="0"/>
              <a:t>19</a:t>
            </a:fld>
            <a:endParaRPr lang="en-US"/>
          </a:p>
        </p:txBody>
      </p:sp>
    </p:spTree>
    <p:extLst>
      <p:ext uri="{BB962C8B-B14F-4D97-AF65-F5344CB8AC3E}">
        <p14:creationId xmlns:p14="http://schemas.microsoft.com/office/powerpoint/2010/main" val="332418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A5A71-7B5A-B7A0-49BE-FECC8B4B3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9700D-771A-46FC-0FD1-29337C572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EDE03-82B3-EF4D-61BD-EA92D55D68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19B845-1B0A-D26B-BA35-B954D6190CB9}"/>
              </a:ext>
            </a:extLst>
          </p:cNvPr>
          <p:cNvSpPr>
            <a:spLocks noGrp="1"/>
          </p:cNvSpPr>
          <p:nvPr>
            <p:ph type="sldNum" sz="quarter" idx="5"/>
          </p:nvPr>
        </p:nvSpPr>
        <p:spPr/>
        <p:txBody>
          <a:bodyPr/>
          <a:lstStyle/>
          <a:p>
            <a:fld id="{7CF8DADB-08B8-674F-B7D9-7A1ACF1733EC}" type="slidenum">
              <a:rPr lang="en-US" smtClean="0"/>
              <a:t>2</a:t>
            </a:fld>
            <a:endParaRPr lang="en-US"/>
          </a:p>
        </p:txBody>
      </p:sp>
    </p:spTree>
    <p:extLst>
      <p:ext uri="{BB962C8B-B14F-4D97-AF65-F5344CB8AC3E}">
        <p14:creationId xmlns:p14="http://schemas.microsoft.com/office/powerpoint/2010/main" val="355667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01857-91FC-BDA8-0AED-25D88B3C7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86BFB-5DFB-8262-9E5A-CE843AAA3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ED878F-656F-D88A-D85E-289AE44EEBED}"/>
              </a:ext>
            </a:extLst>
          </p:cNvPr>
          <p:cNvSpPr>
            <a:spLocks noGrp="1"/>
          </p:cNvSpPr>
          <p:nvPr>
            <p:ph type="body" idx="1"/>
          </p:nvPr>
        </p:nvSpPr>
        <p:spPr/>
        <p:txBody>
          <a:bodyPr/>
          <a:lstStyle/>
          <a:p>
            <a:r>
              <a:rPr lang="en-US" dirty="0"/>
              <a:t>But if you want help getting started on homework, you need to first make a sincere and serious effort to solve it on your own. If you don’t do that, you won’t really learn.</a:t>
            </a:r>
          </a:p>
        </p:txBody>
      </p:sp>
      <p:sp>
        <p:nvSpPr>
          <p:cNvPr id="4" name="Slide Number Placeholder 3">
            <a:extLst>
              <a:ext uri="{FF2B5EF4-FFF2-40B4-BE49-F238E27FC236}">
                <a16:creationId xmlns:a16="http://schemas.microsoft.com/office/drawing/2014/main" id="{D41F6519-430B-1F74-A396-5E0C5CC6C2FB}"/>
              </a:ext>
            </a:extLst>
          </p:cNvPr>
          <p:cNvSpPr>
            <a:spLocks noGrp="1"/>
          </p:cNvSpPr>
          <p:nvPr>
            <p:ph type="sldNum" sz="quarter" idx="5"/>
          </p:nvPr>
        </p:nvSpPr>
        <p:spPr/>
        <p:txBody>
          <a:bodyPr/>
          <a:lstStyle/>
          <a:p>
            <a:fld id="{7CF8DADB-08B8-674F-B7D9-7A1ACF1733EC}" type="slidenum">
              <a:rPr lang="en-US" smtClean="0"/>
              <a:t>20</a:t>
            </a:fld>
            <a:endParaRPr lang="en-US"/>
          </a:p>
        </p:txBody>
      </p:sp>
    </p:spTree>
    <p:extLst>
      <p:ext uri="{BB962C8B-B14F-4D97-AF65-F5344CB8AC3E}">
        <p14:creationId xmlns:p14="http://schemas.microsoft.com/office/powerpoint/2010/main" val="299320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A4409-957E-2406-24CF-07694CB0B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C9F6F-7F9B-61E1-7322-61C905421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90D2B-6C3E-E728-8C2E-F804F1D997F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I’ve put these last few things that I discussed into a “commitment” that you must sign as a requirement to pass this course. And you’ll be agreeing to this on problem set 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 understand that a requirement of this course is for me to work towards building my "Mental Model."</a:t>
            </a:r>
          </a:p>
          <a:p>
            <a:endParaRPr lang="en-US" dirty="0"/>
          </a:p>
        </p:txBody>
      </p:sp>
      <p:sp>
        <p:nvSpPr>
          <p:cNvPr id="4" name="Slide Number Placeholder 3">
            <a:extLst>
              <a:ext uri="{FF2B5EF4-FFF2-40B4-BE49-F238E27FC236}">
                <a16:creationId xmlns:a16="http://schemas.microsoft.com/office/drawing/2014/main" id="{A3714B78-1426-2C15-E291-AF223C675568}"/>
              </a:ext>
            </a:extLst>
          </p:cNvPr>
          <p:cNvSpPr>
            <a:spLocks noGrp="1"/>
          </p:cNvSpPr>
          <p:nvPr>
            <p:ph type="sldNum" sz="quarter" idx="5"/>
          </p:nvPr>
        </p:nvSpPr>
        <p:spPr/>
        <p:txBody>
          <a:bodyPr/>
          <a:lstStyle/>
          <a:p>
            <a:fld id="{7CF8DADB-08B8-674F-B7D9-7A1ACF1733EC}" type="slidenum">
              <a:rPr lang="en-US" smtClean="0"/>
              <a:t>21</a:t>
            </a:fld>
            <a:endParaRPr lang="en-US"/>
          </a:p>
        </p:txBody>
      </p:sp>
    </p:spTree>
    <p:extLst>
      <p:ext uri="{BB962C8B-B14F-4D97-AF65-F5344CB8AC3E}">
        <p14:creationId xmlns:p14="http://schemas.microsoft.com/office/powerpoint/2010/main" val="3035955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B8A64-AB15-81F2-AE15-93EC68DF5A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0EEC6D-BEB2-0FDB-962B-AE98C145E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D7A6F-EBA8-92FB-15D2-A2802BC5BC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8AA8BC-84EC-B04C-6153-83B55F3F1A66}"/>
              </a:ext>
            </a:extLst>
          </p:cNvPr>
          <p:cNvSpPr>
            <a:spLocks noGrp="1"/>
          </p:cNvSpPr>
          <p:nvPr>
            <p:ph type="sldNum" sz="quarter" idx="5"/>
          </p:nvPr>
        </p:nvSpPr>
        <p:spPr/>
        <p:txBody>
          <a:bodyPr/>
          <a:lstStyle/>
          <a:p>
            <a:fld id="{7CF8DADB-08B8-674F-B7D9-7A1ACF1733EC}" type="slidenum">
              <a:rPr lang="en-US" smtClean="0"/>
              <a:t>22</a:t>
            </a:fld>
            <a:endParaRPr lang="en-US"/>
          </a:p>
        </p:txBody>
      </p:sp>
    </p:spTree>
    <p:extLst>
      <p:ext uri="{BB962C8B-B14F-4D97-AF65-F5344CB8AC3E}">
        <p14:creationId xmlns:p14="http://schemas.microsoft.com/office/powerpoint/2010/main" val="2857474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24</a:t>
            </a:fld>
            <a:endParaRPr lang="en-US"/>
          </a:p>
        </p:txBody>
      </p:sp>
    </p:spTree>
    <p:extLst>
      <p:ext uri="{BB962C8B-B14F-4D97-AF65-F5344CB8AC3E}">
        <p14:creationId xmlns:p14="http://schemas.microsoft.com/office/powerpoint/2010/main" val="4277757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25</a:t>
            </a:fld>
            <a:endParaRPr lang="en-US"/>
          </a:p>
        </p:txBody>
      </p:sp>
    </p:spTree>
    <p:extLst>
      <p:ext uri="{BB962C8B-B14F-4D97-AF65-F5344CB8AC3E}">
        <p14:creationId xmlns:p14="http://schemas.microsoft.com/office/powerpoint/2010/main" val="3621664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26</a:t>
            </a:fld>
            <a:endParaRPr lang="en-US"/>
          </a:p>
        </p:txBody>
      </p:sp>
    </p:spTree>
    <p:extLst>
      <p:ext uri="{BB962C8B-B14F-4D97-AF65-F5344CB8AC3E}">
        <p14:creationId xmlns:p14="http://schemas.microsoft.com/office/powerpoint/2010/main" val="4039139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189cfd6e4_0_2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189cfd6e4_0_2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rule of counting and the simplest rule of counting is the sum rule.</a:t>
            </a:r>
            <a:endParaRPr dirty="0"/>
          </a:p>
        </p:txBody>
      </p:sp>
    </p:spTree>
    <p:extLst>
      <p:ext uri="{BB962C8B-B14F-4D97-AF65-F5344CB8AC3E}">
        <p14:creationId xmlns:p14="http://schemas.microsoft.com/office/powerpoint/2010/main" val="966301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189cfd6e4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189cfd6e4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6 + 8 = 24.</a:t>
            </a:r>
            <a:endParaRPr dirty="0"/>
          </a:p>
        </p:txBody>
      </p:sp>
    </p:spTree>
    <p:extLst>
      <p:ext uri="{BB962C8B-B14F-4D97-AF65-F5344CB8AC3E}">
        <p14:creationId xmlns:p14="http://schemas.microsoft.com/office/powerpoint/2010/main" val="442229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30</a:t>
            </a:fld>
            <a:endParaRPr lang="en-US"/>
          </a:p>
        </p:txBody>
      </p:sp>
    </p:spTree>
    <p:extLst>
      <p:ext uri="{BB962C8B-B14F-4D97-AF65-F5344CB8AC3E}">
        <p14:creationId xmlns:p14="http://schemas.microsoft.com/office/powerpoint/2010/main" val="3134787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x 3 x 3 = 18</a:t>
            </a:r>
          </a:p>
          <a:p>
            <a:endParaRPr lang="en-US" dirty="0"/>
          </a:p>
          <a:p>
            <a:r>
              <a:rPr lang="en-US" dirty="0"/>
              <a:t>Reading order checked</a:t>
            </a:r>
          </a:p>
        </p:txBody>
      </p:sp>
      <p:sp>
        <p:nvSpPr>
          <p:cNvPr id="4" name="Slide Number Placeholder 3"/>
          <p:cNvSpPr>
            <a:spLocks noGrp="1"/>
          </p:cNvSpPr>
          <p:nvPr>
            <p:ph type="sldNum" sz="quarter" idx="5"/>
          </p:nvPr>
        </p:nvSpPr>
        <p:spPr/>
        <p:txBody>
          <a:bodyPr/>
          <a:lstStyle/>
          <a:p>
            <a:fld id="{7CF8DADB-08B8-674F-B7D9-7A1ACF1733EC}" type="slidenum">
              <a:rPr lang="en-US" smtClean="0"/>
              <a:t>31</a:t>
            </a:fld>
            <a:endParaRPr lang="en-US"/>
          </a:p>
        </p:txBody>
      </p:sp>
    </p:spTree>
    <p:extLst>
      <p:ext uri="{BB962C8B-B14F-4D97-AF65-F5344CB8AC3E}">
        <p14:creationId xmlns:p14="http://schemas.microsoft.com/office/powerpoint/2010/main" val="22524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access slides via canvas (Panopto link) or there is a direct link on the webpage.</a:t>
            </a:r>
          </a:p>
        </p:txBody>
      </p:sp>
      <p:sp>
        <p:nvSpPr>
          <p:cNvPr id="4" name="Slide Number Placeholder 3"/>
          <p:cNvSpPr>
            <a:spLocks noGrp="1"/>
          </p:cNvSpPr>
          <p:nvPr>
            <p:ph type="sldNum" sz="quarter" idx="5"/>
          </p:nvPr>
        </p:nvSpPr>
        <p:spPr/>
        <p:txBody>
          <a:bodyPr/>
          <a:lstStyle/>
          <a:p>
            <a:fld id="{7CF8DADB-08B8-674F-B7D9-7A1ACF1733EC}" type="slidenum">
              <a:rPr lang="en-US" smtClean="0"/>
              <a:t>3</a:t>
            </a:fld>
            <a:endParaRPr lang="en-US"/>
          </a:p>
        </p:txBody>
      </p:sp>
    </p:spTree>
    <p:extLst>
      <p:ext uri="{BB962C8B-B14F-4D97-AF65-F5344CB8AC3E}">
        <p14:creationId xmlns:p14="http://schemas.microsoft.com/office/powerpoint/2010/main" val="1498741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419DC-5C11-7A87-A82F-A39E52952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D3FED-9178-F8C0-3EEC-FCC7B14EE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8AD63-42B4-99AD-63CD-43C5716A47A5}"/>
              </a:ext>
            </a:extLst>
          </p:cNvPr>
          <p:cNvSpPr>
            <a:spLocks noGrp="1"/>
          </p:cNvSpPr>
          <p:nvPr>
            <p:ph type="body" idx="1"/>
          </p:nvPr>
        </p:nvSpPr>
        <p:spPr/>
        <p:txBody>
          <a:bodyPr/>
          <a:lstStyle/>
          <a:p>
            <a:r>
              <a:rPr lang="en-US" dirty="0"/>
              <a:t>2 x 3 x 3 = 18</a:t>
            </a:r>
          </a:p>
          <a:p>
            <a:endParaRPr lang="en-US" dirty="0"/>
          </a:p>
          <a:p>
            <a:endParaRPr lang="en-US" dirty="0"/>
          </a:p>
          <a:p>
            <a:endParaRPr lang="en-US" dirty="0"/>
          </a:p>
          <a:p>
            <a:endParaRPr lang="en-US" dirty="0"/>
          </a:p>
          <a:p>
            <a:endParaRPr lang="en-US" dirty="0"/>
          </a:p>
          <a:p>
            <a:r>
              <a:rPr lang="en-US" dirty="0"/>
              <a:t>Reading order checked</a:t>
            </a:r>
          </a:p>
        </p:txBody>
      </p:sp>
      <p:sp>
        <p:nvSpPr>
          <p:cNvPr id="4" name="Slide Number Placeholder 3">
            <a:extLst>
              <a:ext uri="{FF2B5EF4-FFF2-40B4-BE49-F238E27FC236}">
                <a16:creationId xmlns:a16="http://schemas.microsoft.com/office/drawing/2014/main" id="{81C4C8D9-5F89-2FC2-4B18-522872A239EF}"/>
              </a:ext>
            </a:extLst>
          </p:cNvPr>
          <p:cNvSpPr>
            <a:spLocks noGrp="1"/>
          </p:cNvSpPr>
          <p:nvPr>
            <p:ph type="sldNum" sz="quarter" idx="5"/>
          </p:nvPr>
        </p:nvSpPr>
        <p:spPr/>
        <p:txBody>
          <a:bodyPr/>
          <a:lstStyle/>
          <a:p>
            <a:fld id="{7CF8DADB-08B8-674F-B7D9-7A1ACF1733EC}" type="slidenum">
              <a:rPr lang="en-US" smtClean="0"/>
              <a:t>32</a:t>
            </a:fld>
            <a:endParaRPr lang="en-US"/>
          </a:p>
        </p:txBody>
      </p:sp>
    </p:spTree>
    <p:extLst>
      <p:ext uri="{BB962C8B-B14F-4D97-AF65-F5344CB8AC3E}">
        <p14:creationId xmlns:p14="http://schemas.microsoft.com/office/powerpoint/2010/main" val="271367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26 choices for first letter, 26 choices for second, letter,…, 26 choices for the 5</a:t>
            </a:r>
            <a:r>
              <a:rPr lang="en-US" baseline="30000" dirty="0"/>
              <a:t>th</a:t>
            </a:r>
            <a:r>
              <a:rPr lang="en-US" dirty="0"/>
              <a:t> letter, so 26 ^ 5.</a:t>
            </a:r>
          </a:p>
        </p:txBody>
      </p:sp>
      <p:sp>
        <p:nvSpPr>
          <p:cNvPr id="4" name="Slide Number Placeholder 3"/>
          <p:cNvSpPr>
            <a:spLocks noGrp="1"/>
          </p:cNvSpPr>
          <p:nvPr>
            <p:ph type="sldNum" sz="quarter" idx="5"/>
          </p:nvPr>
        </p:nvSpPr>
        <p:spPr/>
        <p:txBody>
          <a:bodyPr/>
          <a:lstStyle/>
          <a:p>
            <a:fld id="{7CF8DADB-08B8-674F-B7D9-7A1ACF1733EC}" type="slidenum">
              <a:rPr lang="en-US" smtClean="0"/>
              <a:t>33</a:t>
            </a:fld>
            <a:endParaRPr lang="en-US"/>
          </a:p>
        </p:txBody>
      </p:sp>
    </p:spTree>
    <p:extLst>
      <p:ext uri="{BB962C8B-B14F-4D97-AF65-F5344CB8AC3E}">
        <p14:creationId xmlns:p14="http://schemas.microsoft.com/office/powerpoint/2010/main" val="1651718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choices for the first bit, 2 choices for the second bit…. 2 choices for the nth bit, so altogether 2 ^n</a:t>
            </a:r>
          </a:p>
        </p:txBody>
      </p:sp>
      <p:sp>
        <p:nvSpPr>
          <p:cNvPr id="4" name="Slide Number Placeholder 3"/>
          <p:cNvSpPr>
            <a:spLocks noGrp="1"/>
          </p:cNvSpPr>
          <p:nvPr>
            <p:ph type="sldNum" sz="quarter" idx="5"/>
          </p:nvPr>
        </p:nvSpPr>
        <p:spPr/>
        <p:txBody>
          <a:bodyPr/>
          <a:lstStyle/>
          <a:p>
            <a:fld id="{7CF8DADB-08B8-674F-B7D9-7A1ACF1733EC}" type="slidenum">
              <a:rPr lang="en-US" smtClean="0"/>
              <a:t>34</a:t>
            </a:fld>
            <a:endParaRPr lang="en-US"/>
          </a:p>
        </p:txBody>
      </p:sp>
    </p:spTree>
    <p:extLst>
      <p:ext uri="{BB962C8B-B14F-4D97-AF65-F5344CB8AC3E}">
        <p14:creationId xmlns:p14="http://schemas.microsoft.com/office/powerpoint/2010/main" val="2545698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35</a:t>
            </a:fld>
            <a:endParaRPr lang="en-US"/>
          </a:p>
        </p:txBody>
      </p:sp>
    </p:spTree>
    <p:extLst>
      <p:ext uri="{BB962C8B-B14F-4D97-AF65-F5344CB8AC3E}">
        <p14:creationId xmlns:p14="http://schemas.microsoft.com/office/powerpoint/2010/main" val="3153229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First choose if e1 is in or out, then choose if e2 is in or out… finally choose whether </a:t>
            </a:r>
            <a:r>
              <a:rPr lang="en-US" dirty="0" err="1"/>
              <a:t>en</a:t>
            </a:r>
            <a:r>
              <a:rPr lang="en-US" dirty="0"/>
              <a:t> is in or out so altogether 2 ^n</a:t>
            </a:r>
          </a:p>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36</a:t>
            </a:fld>
            <a:endParaRPr lang="en-US"/>
          </a:p>
        </p:txBody>
      </p:sp>
    </p:spTree>
    <p:extLst>
      <p:ext uri="{BB962C8B-B14F-4D97-AF65-F5344CB8AC3E}">
        <p14:creationId xmlns:p14="http://schemas.microsoft.com/office/powerpoint/2010/main" val="2223774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choices for first digit, 10 choices for second digit….10 choices for 4</a:t>
            </a:r>
            <a:r>
              <a:rPr lang="en-US" baseline="30000" dirty="0"/>
              <a:t>th</a:t>
            </a:r>
            <a:r>
              <a:rPr lang="en-US" dirty="0"/>
              <a:t> digit = 10^4</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in 10,000 chance that a robber will guess your pin</a:t>
            </a:r>
          </a:p>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37</a:t>
            </a:fld>
            <a:endParaRPr lang="en-US"/>
          </a:p>
        </p:txBody>
      </p:sp>
    </p:spTree>
    <p:extLst>
      <p:ext uri="{BB962C8B-B14F-4D97-AF65-F5344CB8AC3E}">
        <p14:creationId xmlns:p14="http://schemas.microsoft.com/office/powerpoint/2010/main" val="1676549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first digit, then choose 2</a:t>
            </a:r>
            <a:r>
              <a:rPr lang="en-US" baseline="30000" dirty="0"/>
              <a:t>nd</a:t>
            </a:r>
            <a:r>
              <a:rPr lang="en-US" dirty="0"/>
              <a:t> digit, then choose 3</a:t>
            </a:r>
            <a:r>
              <a:rPr lang="en-US" baseline="30000" dirty="0"/>
              <a:t>rd</a:t>
            </a:r>
            <a:r>
              <a:rPr lang="en-US" dirty="0"/>
              <a:t> digit etc.</a:t>
            </a:r>
          </a:p>
          <a:p>
            <a:r>
              <a:rPr lang="en-US" dirty="0"/>
              <a:t>10 choices for first, 9 choices for second, 8 choices for 3’d and so on…</a:t>
            </a:r>
          </a:p>
        </p:txBody>
      </p:sp>
      <p:sp>
        <p:nvSpPr>
          <p:cNvPr id="4" name="Slide Number Placeholder 3"/>
          <p:cNvSpPr>
            <a:spLocks noGrp="1"/>
          </p:cNvSpPr>
          <p:nvPr>
            <p:ph type="sldNum" sz="quarter" idx="5"/>
          </p:nvPr>
        </p:nvSpPr>
        <p:spPr/>
        <p:txBody>
          <a:bodyPr/>
          <a:lstStyle/>
          <a:p>
            <a:fld id="{7CF8DADB-08B8-674F-B7D9-7A1ACF1733EC}" type="slidenum">
              <a:rPr lang="en-US" smtClean="0"/>
              <a:t>38</a:t>
            </a:fld>
            <a:endParaRPr lang="en-US"/>
          </a:p>
        </p:txBody>
      </p:sp>
    </p:spTree>
    <p:extLst>
      <p:ext uri="{BB962C8B-B14F-4D97-AF65-F5344CB8AC3E}">
        <p14:creationId xmlns:p14="http://schemas.microsoft.com/office/powerpoint/2010/main" val="1327855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0!</a:t>
            </a:r>
          </a:p>
        </p:txBody>
      </p:sp>
      <p:sp>
        <p:nvSpPr>
          <p:cNvPr id="4" name="Slide Number Placeholder 3"/>
          <p:cNvSpPr>
            <a:spLocks noGrp="1"/>
          </p:cNvSpPr>
          <p:nvPr>
            <p:ph type="sldNum" sz="quarter" idx="5"/>
          </p:nvPr>
        </p:nvSpPr>
        <p:spPr/>
        <p:txBody>
          <a:bodyPr/>
          <a:lstStyle/>
          <a:p>
            <a:fld id="{7CF8DADB-08B8-674F-B7D9-7A1ACF1733EC}" type="slidenum">
              <a:rPr lang="en-US" smtClean="0"/>
              <a:t>39</a:t>
            </a:fld>
            <a:endParaRPr lang="en-US"/>
          </a:p>
        </p:txBody>
      </p:sp>
    </p:spTree>
    <p:extLst>
      <p:ext uri="{BB962C8B-B14F-4D97-AF65-F5344CB8AC3E}">
        <p14:creationId xmlns:p14="http://schemas.microsoft.com/office/powerpoint/2010/main" val="985370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On the second digit, it seems we have 10 choices… because we’re allowed to repeat a digit… but now we’re in trouble on the 3ird digit.</a:t>
            </a:r>
          </a:p>
          <a:p>
            <a:pPr marL="0" lvl="0" indent="0" algn="l" rtl="0">
              <a:spcBef>
                <a:spcPts val="0"/>
              </a:spcBef>
              <a:spcAft>
                <a:spcPts val="0"/>
              </a:spcAft>
              <a:buNone/>
            </a:pPr>
            <a:r>
              <a:rPr lang="en-US" dirty="0"/>
              <a:t>If we repeated on second digit, then we have 9 choices on the 3</a:t>
            </a:r>
            <a:r>
              <a:rPr lang="en-US" baseline="30000" dirty="0"/>
              <a:t>rd</a:t>
            </a:r>
            <a:r>
              <a:rPr lang="en-US" dirty="0"/>
              <a:t>, but if we didn’t repeat a digit, it seems we have 10 choices…. All very confusing.</a:t>
            </a:r>
          </a:p>
          <a:p>
            <a:pPr marL="0" lvl="0" indent="0" algn="l" rtl="0">
              <a:spcBef>
                <a:spcPts val="0"/>
              </a:spcBef>
              <a:spcAft>
                <a:spcPts val="0"/>
              </a:spcAft>
              <a:buNone/>
            </a:pPr>
            <a:r>
              <a:rPr lang="en-US" dirty="0"/>
              <a:t>We cannot apply the product rule because the number of choices we have at each stage varies depending on the choices made up to that point.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we can do in this case is called complementary counting.</a:t>
            </a:r>
          </a:p>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40</a:t>
            </a:fld>
            <a:endParaRPr lang="en-US"/>
          </a:p>
        </p:txBody>
      </p:sp>
    </p:spTree>
    <p:extLst>
      <p:ext uri="{BB962C8B-B14F-4D97-AF65-F5344CB8AC3E}">
        <p14:creationId xmlns:p14="http://schemas.microsoft.com/office/powerpoint/2010/main" val="1108682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10^{10} – 10!</a:t>
            </a:r>
          </a:p>
        </p:txBody>
      </p:sp>
      <p:sp>
        <p:nvSpPr>
          <p:cNvPr id="4" name="Slide Number Placeholder 3"/>
          <p:cNvSpPr>
            <a:spLocks noGrp="1"/>
          </p:cNvSpPr>
          <p:nvPr>
            <p:ph type="sldNum" sz="quarter" idx="5"/>
          </p:nvPr>
        </p:nvSpPr>
        <p:spPr/>
        <p:txBody>
          <a:bodyPr/>
          <a:lstStyle/>
          <a:p>
            <a:fld id="{7CF8DADB-08B8-674F-B7D9-7A1ACF1733EC}" type="slidenum">
              <a:rPr lang="en-US" smtClean="0"/>
              <a:t>41</a:t>
            </a:fld>
            <a:endParaRPr lang="en-US"/>
          </a:p>
        </p:txBody>
      </p:sp>
    </p:spTree>
    <p:extLst>
      <p:ext uri="{BB962C8B-B14F-4D97-AF65-F5344CB8AC3E}">
        <p14:creationId xmlns:p14="http://schemas.microsoft.com/office/powerpoint/2010/main" val="13740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a:t>
            </a:fld>
            <a:endParaRPr lang="en-US"/>
          </a:p>
        </p:txBody>
      </p:sp>
    </p:spTree>
    <p:extLst>
      <p:ext uri="{BB962C8B-B14F-4D97-AF65-F5344CB8AC3E}">
        <p14:creationId xmlns:p14="http://schemas.microsoft.com/office/powerpoint/2010/main" val="14259251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Hint that you should use complementary counting:   when you see the phrase “at least”…</a:t>
            </a:r>
          </a:p>
          <a:p>
            <a:r>
              <a:rPr lang="en-US" dirty="0"/>
              <a:t>Or “some”</a:t>
            </a:r>
          </a:p>
          <a:p>
            <a:endParaRPr lang="en-US" dirty="0"/>
          </a:p>
          <a:p>
            <a:r>
              <a:rPr lang="en-US" dirty="0"/>
              <a:t>Checked reading order</a:t>
            </a:r>
          </a:p>
        </p:txBody>
      </p:sp>
      <p:sp>
        <p:nvSpPr>
          <p:cNvPr id="4" name="Slide Number Placeholder 3"/>
          <p:cNvSpPr>
            <a:spLocks noGrp="1"/>
          </p:cNvSpPr>
          <p:nvPr>
            <p:ph type="sldNum" sz="quarter" idx="5"/>
          </p:nvPr>
        </p:nvSpPr>
        <p:spPr/>
        <p:txBody>
          <a:bodyPr/>
          <a:lstStyle/>
          <a:p>
            <a:fld id="{7CF8DADB-08B8-674F-B7D9-7A1ACF1733EC}" type="slidenum">
              <a:rPr lang="en-US" smtClean="0"/>
              <a:t>42</a:t>
            </a:fld>
            <a:endParaRPr lang="en-US"/>
          </a:p>
        </p:txBody>
      </p:sp>
    </p:spTree>
    <p:extLst>
      <p:ext uri="{BB962C8B-B14F-4D97-AF65-F5344CB8AC3E}">
        <p14:creationId xmlns:p14="http://schemas.microsoft.com/office/powerpoint/2010/main" val="1082155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43</a:t>
            </a:fld>
            <a:endParaRPr lang="en-US"/>
          </a:p>
        </p:txBody>
      </p:sp>
    </p:spTree>
    <p:extLst>
      <p:ext uri="{BB962C8B-B14F-4D97-AF65-F5344CB8AC3E}">
        <p14:creationId xmlns:p14="http://schemas.microsoft.com/office/powerpoint/2010/main" val="852386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number of ways to arrange k out of n distinct objects</a:t>
            </a:r>
          </a:p>
        </p:txBody>
      </p:sp>
      <p:sp>
        <p:nvSpPr>
          <p:cNvPr id="4" name="Slide Number Placeholder 3"/>
          <p:cNvSpPr>
            <a:spLocks noGrp="1"/>
          </p:cNvSpPr>
          <p:nvPr>
            <p:ph type="sldNum" sz="quarter" idx="5"/>
          </p:nvPr>
        </p:nvSpPr>
        <p:spPr/>
        <p:txBody>
          <a:bodyPr/>
          <a:lstStyle/>
          <a:p>
            <a:fld id="{7CF8DADB-08B8-674F-B7D9-7A1ACF1733EC}" type="slidenum">
              <a:rPr lang="en-US" smtClean="0"/>
              <a:t>45</a:t>
            </a:fld>
            <a:endParaRPr lang="en-US"/>
          </a:p>
        </p:txBody>
      </p:sp>
    </p:spTree>
    <p:extLst>
      <p:ext uri="{BB962C8B-B14F-4D97-AF65-F5344CB8AC3E}">
        <p14:creationId xmlns:p14="http://schemas.microsoft.com/office/powerpoint/2010/main" val="850923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48</a:t>
            </a:fld>
            <a:endParaRPr lang="en-US"/>
          </a:p>
        </p:txBody>
      </p:sp>
    </p:spTree>
    <p:extLst>
      <p:ext uri="{BB962C8B-B14F-4D97-AF65-F5344CB8AC3E}">
        <p14:creationId xmlns:p14="http://schemas.microsoft.com/office/powerpoint/2010/main" val="2304389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49</a:t>
            </a:fld>
            <a:endParaRPr lang="en-US"/>
          </a:p>
        </p:txBody>
      </p:sp>
    </p:spTree>
    <p:extLst>
      <p:ext uri="{BB962C8B-B14F-4D97-AF65-F5344CB8AC3E}">
        <p14:creationId xmlns:p14="http://schemas.microsoft.com/office/powerpoint/2010/main" val="2723940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51</a:t>
            </a:fld>
            <a:endParaRPr lang="en-US"/>
          </a:p>
        </p:txBody>
      </p:sp>
    </p:spTree>
    <p:extLst>
      <p:ext uri="{BB962C8B-B14F-4D97-AF65-F5344CB8AC3E}">
        <p14:creationId xmlns:p14="http://schemas.microsoft.com/office/powerpoint/2010/main" val="3161012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www.polleverywhere.com</a:t>
            </a:r>
            <a:r>
              <a:rPr lang="en-US" dirty="0"/>
              <a:t>/activities</a:t>
            </a:r>
          </a:p>
        </p:txBody>
      </p:sp>
      <p:sp>
        <p:nvSpPr>
          <p:cNvPr id="4" name="Slide Number Placeholder 3"/>
          <p:cNvSpPr>
            <a:spLocks noGrp="1"/>
          </p:cNvSpPr>
          <p:nvPr>
            <p:ph type="sldNum" sz="quarter" idx="5"/>
          </p:nvPr>
        </p:nvSpPr>
        <p:spPr/>
        <p:txBody>
          <a:bodyPr/>
          <a:lstStyle/>
          <a:p>
            <a:fld id="{7CF8DADB-08B8-674F-B7D9-7A1ACF1733EC}" type="slidenum">
              <a:rPr lang="en-US" smtClean="0"/>
              <a:t>53</a:t>
            </a:fld>
            <a:endParaRPr lang="en-US"/>
          </a:p>
        </p:txBody>
      </p:sp>
    </p:spTree>
    <p:extLst>
      <p:ext uri="{BB962C8B-B14F-4D97-AF65-F5344CB8AC3E}">
        <p14:creationId xmlns:p14="http://schemas.microsoft.com/office/powerpoint/2010/main" val="282305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B8705-9ACE-63CD-8717-E51810BC4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0797F-9FC8-077D-2E2C-358C7B123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2D700-FFCF-7571-3D04-7D7DDC8C7E25}"/>
              </a:ext>
            </a:extLst>
          </p:cNvPr>
          <p:cNvSpPr>
            <a:spLocks noGrp="1"/>
          </p:cNvSpPr>
          <p:nvPr>
            <p:ph type="body" idx="1"/>
          </p:nvPr>
        </p:nvSpPr>
        <p:spPr/>
        <p:txBody>
          <a:bodyPr/>
          <a:lstStyle/>
          <a:p>
            <a:r>
              <a:rPr lang="en-US" dirty="0"/>
              <a:t>Let me give you a few fun examples.</a:t>
            </a:r>
          </a:p>
        </p:txBody>
      </p:sp>
      <p:sp>
        <p:nvSpPr>
          <p:cNvPr id="4" name="Slide Number Placeholder 3">
            <a:extLst>
              <a:ext uri="{FF2B5EF4-FFF2-40B4-BE49-F238E27FC236}">
                <a16:creationId xmlns:a16="http://schemas.microsoft.com/office/drawing/2014/main" id="{A82D65EC-CD6F-9CFF-F78C-2F24C78E331B}"/>
              </a:ext>
            </a:extLst>
          </p:cNvPr>
          <p:cNvSpPr>
            <a:spLocks noGrp="1"/>
          </p:cNvSpPr>
          <p:nvPr>
            <p:ph type="sldNum" sz="quarter" idx="5"/>
          </p:nvPr>
        </p:nvSpPr>
        <p:spPr/>
        <p:txBody>
          <a:bodyPr/>
          <a:lstStyle/>
          <a:p>
            <a:fld id="{7CF8DADB-08B8-674F-B7D9-7A1ACF1733EC}" type="slidenum">
              <a:rPr lang="en-US" smtClean="0"/>
              <a:t>54</a:t>
            </a:fld>
            <a:endParaRPr lang="en-US"/>
          </a:p>
        </p:txBody>
      </p:sp>
    </p:spTree>
    <p:extLst>
      <p:ext uri="{BB962C8B-B14F-4D97-AF65-F5344CB8AC3E}">
        <p14:creationId xmlns:p14="http://schemas.microsoft.com/office/powerpoint/2010/main" val="3131709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A5D28-00AE-6E04-8806-2E260EBD78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5E240-1A03-B1C5-2B96-BA7C567F8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50217-1982-06E2-82BB-7A0168295A2B}"/>
              </a:ext>
            </a:extLst>
          </p:cNvPr>
          <p:cNvSpPr>
            <a:spLocks noGrp="1"/>
          </p:cNvSpPr>
          <p:nvPr>
            <p:ph type="body" idx="1"/>
          </p:nvPr>
        </p:nvSpPr>
        <p:spPr/>
        <p:txBody>
          <a:bodyPr/>
          <a:lstStyle/>
          <a:p>
            <a:r>
              <a:rPr lang="en-US" dirty="0"/>
              <a:t>Suppose you meet these people in a completely random order and your goal is to choose the best partner of the 10.</a:t>
            </a:r>
          </a:p>
          <a:p>
            <a:r>
              <a:rPr lang="en-US" dirty="0"/>
              <a:t>When should you decide that your current partner is the one you settle down with?</a:t>
            </a:r>
          </a:p>
          <a:p>
            <a:r>
              <a:rPr lang="en-US" dirty="0"/>
              <a:t>You could settle down with the first one, but you might imagine that someone better for you will come along. Say you break up with the first, and then the second one is not as good as the first.</a:t>
            </a:r>
          </a:p>
          <a:p>
            <a:r>
              <a:rPr lang="en-US" dirty="0"/>
              <a:t>Now you’re starting to panic. You’re definitely not going to settle down with that person. You know there is someone better.  So you move on.  Then say the third person  is better than the first two. Should you </a:t>
            </a:r>
            <a:r>
              <a:rPr lang="en-US" dirty="0" err="1"/>
              <a:t>setlle</a:t>
            </a:r>
            <a:r>
              <a:rPr lang="en-US" dirty="0"/>
              <a:t> down? What’s your optimal strategy, knowing that they come in a completely random order?</a:t>
            </a:r>
          </a:p>
          <a:p>
            <a:endParaRPr lang="en-US" dirty="0"/>
          </a:p>
          <a:p>
            <a:r>
              <a:rPr lang="en-US" dirty="0"/>
              <a:t>Mathematically maximizes – provably so!</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D6F879F-8CB1-EA73-C7CD-28D05F207705}"/>
              </a:ext>
            </a:extLst>
          </p:cNvPr>
          <p:cNvSpPr>
            <a:spLocks noGrp="1"/>
          </p:cNvSpPr>
          <p:nvPr>
            <p:ph type="sldNum" sz="quarter" idx="5"/>
          </p:nvPr>
        </p:nvSpPr>
        <p:spPr/>
        <p:txBody>
          <a:bodyPr/>
          <a:lstStyle/>
          <a:p>
            <a:fld id="{7CF8DADB-08B8-674F-B7D9-7A1ACF1733EC}" type="slidenum">
              <a:rPr lang="en-US" smtClean="0"/>
              <a:t>55</a:t>
            </a:fld>
            <a:endParaRPr lang="en-US"/>
          </a:p>
        </p:txBody>
      </p:sp>
    </p:spTree>
    <p:extLst>
      <p:ext uri="{BB962C8B-B14F-4D97-AF65-F5344CB8AC3E}">
        <p14:creationId xmlns:p14="http://schemas.microsoft.com/office/powerpoint/2010/main" val="30726686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6F624-11D7-CA31-A40E-5A45901C1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AE2F4-42BA-48A6-27DC-05406FBA9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C3420-C1AD-076B-7803-BA947B2DFE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348E6A-8662-F5EA-9EED-941C061A207F}"/>
              </a:ext>
            </a:extLst>
          </p:cNvPr>
          <p:cNvSpPr>
            <a:spLocks noGrp="1"/>
          </p:cNvSpPr>
          <p:nvPr>
            <p:ph type="sldNum" sz="quarter" idx="5"/>
          </p:nvPr>
        </p:nvSpPr>
        <p:spPr/>
        <p:txBody>
          <a:bodyPr/>
          <a:lstStyle/>
          <a:p>
            <a:fld id="{7CF8DADB-08B8-674F-B7D9-7A1ACF1733EC}" type="slidenum">
              <a:rPr lang="en-US" smtClean="0"/>
              <a:t>56</a:t>
            </a:fld>
            <a:endParaRPr lang="en-US"/>
          </a:p>
        </p:txBody>
      </p:sp>
    </p:spTree>
    <p:extLst>
      <p:ext uri="{BB962C8B-B14F-4D97-AF65-F5344CB8AC3E}">
        <p14:creationId xmlns:p14="http://schemas.microsoft.com/office/powerpoint/2010/main" val="100280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5</a:t>
            </a:fld>
            <a:endParaRPr lang="en-US"/>
          </a:p>
        </p:txBody>
      </p:sp>
    </p:spTree>
    <p:extLst>
      <p:ext uri="{BB962C8B-B14F-4D97-AF65-F5344CB8AC3E}">
        <p14:creationId xmlns:p14="http://schemas.microsoft.com/office/powerpoint/2010/main" val="2475133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87102-5DC0-9179-B7B6-FDCEFF4CC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1893B-5C7F-72C2-2601-CD445FA4F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55422B-0A0A-8ADF-4AEC-E3817725074C}"/>
              </a:ext>
            </a:extLst>
          </p:cNvPr>
          <p:cNvSpPr>
            <a:spLocks noGrp="1"/>
          </p:cNvSpPr>
          <p:nvPr>
            <p:ph type="body" idx="1"/>
          </p:nvPr>
        </p:nvSpPr>
        <p:spPr/>
        <p:txBody>
          <a:bodyPr/>
          <a:lstStyle/>
          <a:p>
            <a:r>
              <a:rPr lang="en-US" dirty="0"/>
              <a:t>There are nearly 200 people in this room. I guarantee you that there are two people with the same birthday. In fact there are multiple pairs. I don’t know if you’ll ever find each other though.</a:t>
            </a:r>
          </a:p>
          <a:p>
            <a:endParaRPr lang="en-US" dirty="0"/>
          </a:p>
        </p:txBody>
      </p:sp>
      <p:sp>
        <p:nvSpPr>
          <p:cNvPr id="4" name="Slide Number Placeholder 3">
            <a:extLst>
              <a:ext uri="{FF2B5EF4-FFF2-40B4-BE49-F238E27FC236}">
                <a16:creationId xmlns:a16="http://schemas.microsoft.com/office/drawing/2014/main" id="{55244EDA-F86F-446E-4447-54E92F2D0B46}"/>
              </a:ext>
            </a:extLst>
          </p:cNvPr>
          <p:cNvSpPr>
            <a:spLocks noGrp="1"/>
          </p:cNvSpPr>
          <p:nvPr>
            <p:ph type="sldNum" sz="quarter" idx="5"/>
          </p:nvPr>
        </p:nvSpPr>
        <p:spPr/>
        <p:txBody>
          <a:bodyPr/>
          <a:lstStyle/>
          <a:p>
            <a:fld id="{7CF8DADB-08B8-674F-B7D9-7A1ACF1733EC}" type="slidenum">
              <a:rPr lang="en-US" smtClean="0"/>
              <a:t>57</a:t>
            </a:fld>
            <a:endParaRPr lang="en-US"/>
          </a:p>
        </p:txBody>
      </p:sp>
    </p:spTree>
    <p:extLst>
      <p:ext uri="{BB962C8B-B14F-4D97-AF65-F5344CB8AC3E}">
        <p14:creationId xmlns:p14="http://schemas.microsoft.com/office/powerpoint/2010/main" val="39146289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B76D3-DFC9-822F-8857-5D120A67D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38511-BB20-CBCD-37F4-27FBE048F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1AA9C-CDFA-EB1C-0779-964E7B5251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5721D9-B26C-251A-E8EC-542E72215282}"/>
              </a:ext>
            </a:extLst>
          </p:cNvPr>
          <p:cNvSpPr>
            <a:spLocks noGrp="1"/>
          </p:cNvSpPr>
          <p:nvPr>
            <p:ph type="sldNum" sz="quarter" idx="5"/>
          </p:nvPr>
        </p:nvSpPr>
        <p:spPr/>
        <p:txBody>
          <a:bodyPr/>
          <a:lstStyle/>
          <a:p>
            <a:fld id="{7CF8DADB-08B8-674F-B7D9-7A1ACF1733EC}" type="slidenum">
              <a:rPr lang="en-US" smtClean="0"/>
              <a:t>58</a:t>
            </a:fld>
            <a:endParaRPr lang="en-US"/>
          </a:p>
        </p:txBody>
      </p:sp>
    </p:spTree>
    <p:extLst>
      <p:ext uri="{BB962C8B-B14F-4D97-AF65-F5344CB8AC3E}">
        <p14:creationId xmlns:p14="http://schemas.microsoft.com/office/powerpoint/2010/main" val="2372796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0E4F6-EBC4-0628-D579-8CBED8DD1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73A7F-E9EB-EA08-7EDA-9D2069C01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DEEF7A-5968-C19F-40F5-1B76232C86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4A4EF3-FF62-0EC3-F191-8DE0165487F6}"/>
              </a:ext>
            </a:extLst>
          </p:cNvPr>
          <p:cNvSpPr>
            <a:spLocks noGrp="1"/>
          </p:cNvSpPr>
          <p:nvPr>
            <p:ph type="sldNum" sz="quarter" idx="5"/>
          </p:nvPr>
        </p:nvSpPr>
        <p:spPr/>
        <p:txBody>
          <a:bodyPr/>
          <a:lstStyle/>
          <a:p>
            <a:fld id="{7CF8DADB-08B8-674F-B7D9-7A1ACF1733EC}" type="slidenum">
              <a:rPr lang="en-US" smtClean="0"/>
              <a:t>59</a:t>
            </a:fld>
            <a:endParaRPr lang="en-US"/>
          </a:p>
        </p:txBody>
      </p:sp>
    </p:spTree>
    <p:extLst>
      <p:ext uri="{BB962C8B-B14F-4D97-AF65-F5344CB8AC3E}">
        <p14:creationId xmlns:p14="http://schemas.microsoft.com/office/powerpoint/2010/main" val="4225281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6</a:t>
            </a:fld>
            <a:endParaRPr lang="en-US"/>
          </a:p>
        </p:txBody>
      </p:sp>
    </p:spTree>
    <p:extLst>
      <p:ext uri="{BB962C8B-B14F-4D97-AF65-F5344CB8AC3E}">
        <p14:creationId xmlns:p14="http://schemas.microsoft.com/office/powerpoint/2010/main" val="328070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syllabus for details on how grades are assigned and for how we deal with conflict.</a:t>
            </a:r>
          </a:p>
          <a:p>
            <a:endParaRPr lang="en-US" dirty="0"/>
          </a:p>
          <a:p>
            <a:r>
              <a:rPr lang="en-US" dirty="0"/>
              <a:t>Put exam times on your calendars now!</a:t>
            </a:r>
          </a:p>
        </p:txBody>
      </p:sp>
      <p:sp>
        <p:nvSpPr>
          <p:cNvPr id="4" name="Slide Number Placeholder 3"/>
          <p:cNvSpPr>
            <a:spLocks noGrp="1"/>
          </p:cNvSpPr>
          <p:nvPr>
            <p:ph type="sldNum" sz="quarter" idx="5"/>
          </p:nvPr>
        </p:nvSpPr>
        <p:spPr/>
        <p:txBody>
          <a:bodyPr/>
          <a:lstStyle/>
          <a:p>
            <a:fld id="{7CF8DADB-08B8-674F-B7D9-7A1ACF1733EC}" type="slidenum">
              <a:rPr lang="en-US" smtClean="0"/>
              <a:t>7</a:t>
            </a:fld>
            <a:endParaRPr lang="en-US"/>
          </a:p>
        </p:txBody>
      </p:sp>
    </p:spTree>
    <p:extLst>
      <p:ext uri="{BB962C8B-B14F-4D97-AF65-F5344CB8AC3E}">
        <p14:creationId xmlns:p14="http://schemas.microsoft.com/office/powerpoint/2010/main" val="339579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F8DADB-08B8-674F-B7D9-7A1ACF1733EC}" type="slidenum">
              <a:rPr lang="en-US" smtClean="0"/>
              <a:t>8</a:t>
            </a:fld>
            <a:endParaRPr lang="en-US"/>
          </a:p>
        </p:txBody>
      </p:sp>
    </p:spTree>
    <p:extLst>
      <p:ext uri="{BB962C8B-B14F-4D97-AF65-F5344CB8AC3E}">
        <p14:creationId xmlns:p14="http://schemas.microsoft.com/office/powerpoint/2010/main" val="355372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Syllabus and integrity commitment, math review from prior courses, and your first introduction to python.</a:t>
            </a:r>
          </a:p>
        </p:txBody>
      </p:sp>
      <p:sp>
        <p:nvSpPr>
          <p:cNvPr id="4" name="Slide Number Placeholder 3"/>
          <p:cNvSpPr>
            <a:spLocks noGrp="1"/>
          </p:cNvSpPr>
          <p:nvPr>
            <p:ph type="sldNum" sz="quarter" idx="5"/>
          </p:nvPr>
        </p:nvSpPr>
        <p:spPr/>
        <p:txBody>
          <a:bodyPr/>
          <a:lstStyle/>
          <a:p>
            <a:fld id="{7CF8DADB-08B8-674F-B7D9-7A1ACF1733EC}" type="slidenum">
              <a:rPr lang="en-US" smtClean="0"/>
              <a:t>9</a:t>
            </a:fld>
            <a:endParaRPr lang="en-US"/>
          </a:p>
        </p:txBody>
      </p:sp>
    </p:spTree>
    <p:extLst>
      <p:ext uri="{BB962C8B-B14F-4D97-AF65-F5344CB8AC3E}">
        <p14:creationId xmlns:p14="http://schemas.microsoft.com/office/powerpoint/2010/main" val="146329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9EDFE80D-3963-684E-A567-BA22A7121D54}" type="datetime1">
              <a:rPr lang="en-US" smtClean="0"/>
              <a:pPr/>
              <a:t>3/29/26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34872037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6C2899E-02B9-474E-B539-67B6316AC150}" type="datetime1">
              <a:rPr lang="en-US" smtClean="0"/>
              <a:t>3/29/26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376073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E0301AB-0F6E-FD45-B64D-F11FC15C2C6E}" type="datetime1">
              <a:rPr lang="en-US" smtClean="0"/>
              <a:t>3/29/26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58893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390467"/>
            <a:ext cx="11360800" cy="1068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415600" y="1638233"/>
            <a:ext cx="11360800" cy="445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52324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1163EBF2-CAB8-2646-AC0A-701503E9B99A}" type="datetime1">
              <a:rPr lang="en-US" smtClean="0"/>
              <a:pPr/>
              <a:t>3/29/26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a:p>
        </p:txBody>
      </p:sp>
    </p:spTree>
    <p:extLst>
      <p:ext uri="{BB962C8B-B14F-4D97-AF65-F5344CB8AC3E}">
        <p14:creationId xmlns:p14="http://schemas.microsoft.com/office/powerpoint/2010/main" val="39059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4A40C6D-D04A-7540-83DD-154F90882B91}" type="datetime1">
              <a:rPr lang="en-US" smtClean="0"/>
              <a:t>3/29/26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111209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352B45-879A-3843-B88F-62D5BA8DD0E8}" type="datetime1">
              <a:rPr lang="en-US" smtClean="0"/>
              <a:t>3/29/26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13120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B2B43BB9-2EB0-8740-A005-F33E0F1863CB}" type="datetime1">
              <a:rPr lang="en-US" smtClean="0"/>
              <a:t>3/29/26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88126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192707F2-4376-7447-AE98-42AACD2C1EA7}" type="datetime1">
              <a:rPr lang="en-US" smtClean="0"/>
              <a:pPr/>
              <a:t>3/29/26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latin typeface="Candara" panose="020E0502030303020204" pitchFamily="34" charset="0"/>
              </a:defRPr>
            </a:lvl1pPr>
          </a:lstStyle>
          <a:p>
            <a:fld id="{39E65F0E-D8D0-8548-A870-8F1E432EFAAD}" type="slidenum">
              <a:rPr lang="en-US" smtClean="0"/>
              <a:pPr/>
              <a:t>‹#›</a:t>
            </a:fld>
            <a:endParaRPr lang="en-US" dirty="0"/>
          </a:p>
        </p:txBody>
      </p:sp>
    </p:spTree>
    <p:extLst>
      <p:ext uri="{BB962C8B-B14F-4D97-AF65-F5344CB8AC3E}">
        <p14:creationId xmlns:p14="http://schemas.microsoft.com/office/powerpoint/2010/main" val="253041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a:defRPr>
                <a:latin typeface="Candara" panose="020E0502030303020204" pitchFamily="34" charset="0"/>
              </a:defRPr>
            </a:lvl1pPr>
          </a:lstStyle>
          <a:p>
            <a:fld id="{9B7ABF1D-C22C-2F41-AC0A-B7A7B6BB363F}" type="datetime1">
              <a:rPr lang="en-US" smtClean="0"/>
              <a:pPr/>
              <a:t>3/29/26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a:defRPr>
                <a:latin typeface="Candara" panose="020E0502030303020204" pitchFamily="34" charset="0"/>
              </a:defRPr>
            </a:lvl1p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a:defRPr>
                <a:latin typeface="Candara" panose="020E0502030303020204" pitchFamily="34" charset="0"/>
              </a:defRPr>
            </a:lvl1pPr>
          </a:lstStyle>
          <a:p>
            <a:fld id="{39E65F0E-D8D0-8548-A870-8F1E432EFAAD}" type="slidenum">
              <a:rPr lang="en-US" smtClean="0"/>
              <a:pPr/>
              <a:t>‹#›</a:t>
            </a:fld>
            <a:endParaRPr lang="en-US"/>
          </a:p>
        </p:txBody>
      </p:sp>
    </p:spTree>
    <p:extLst>
      <p:ext uri="{BB962C8B-B14F-4D97-AF65-F5344CB8AC3E}">
        <p14:creationId xmlns:p14="http://schemas.microsoft.com/office/powerpoint/2010/main" val="167425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0A916CC-DF14-1246-AE48-FA7A055C87A0}" type="datetime1">
              <a:rPr lang="en-US" smtClean="0"/>
              <a:t>3/29/26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137060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7C84649-F92F-054C-918A-7FA715221EC5}" type="datetime1">
              <a:rPr lang="en-US" smtClean="0"/>
              <a:t>3/29/26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9E65F0E-D8D0-8548-A870-8F1E432EFAAD}" type="slidenum">
              <a:rPr lang="en-US" smtClean="0"/>
              <a:t>‹#›</a:t>
            </a:fld>
            <a:endParaRPr lang="en-US"/>
          </a:p>
        </p:txBody>
      </p:sp>
    </p:spTree>
    <p:extLst>
      <p:ext uri="{BB962C8B-B14F-4D97-AF65-F5344CB8AC3E}">
        <p14:creationId xmlns:p14="http://schemas.microsoft.com/office/powerpoint/2010/main" val="220308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4000">
              <a:schemeClr val="bg2">
                <a:tint val="45000"/>
                <a:shade val="99000"/>
                <a:satMod val="350000"/>
                <a:alpha val="76000"/>
              </a:schemeClr>
            </a:gs>
            <a:gs pos="100000">
              <a:srgbClr val="E9E2B4"/>
            </a:gs>
          </a:gsLst>
          <a:lin ang="16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8783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411358"/>
            <a:ext cx="10972800" cy="49496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8785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200" rtl="0" eaLnBrk="1" latinLnBrk="0" hangingPunct="1">
        <a:spcBef>
          <a:spcPct val="0"/>
        </a:spcBef>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urses.cs.washington.edu/3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karlin@cs.washington.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7.tiff"/><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9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0.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11.png"/><Relationship Id="rId3" Type="http://schemas.openxmlformats.org/officeDocument/2006/relationships/image" Target="../media/image151.png"/><Relationship Id="rId7" Type="http://schemas.openxmlformats.org/officeDocument/2006/relationships/image" Target="../media/image18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2.png"/></Relationships>
</file>

<file path=ppt/slides/_rels/slide4.xml.rels><?xml version="1.0" encoding="UTF-8" standalone="yes"?>
<Relationships xmlns="http://schemas.openxmlformats.org/package/2006/relationships"><Relationship Id="rId3" Type="http://schemas.openxmlformats.org/officeDocument/2006/relationships/hyperlink" Target="http://cs.uw.edu/staff/office_hour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0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30.png"/></Relationships>
</file>

<file path=ppt/slides/_rels/slide4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3.png"/><Relationship Id="rId7"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32.png"/><Relationship Id="rId5" Type="http://schemas.openxmlformats.org/officeDocument/2006/relationships/image" Target="../media/image2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s.uw.edu/312/resources/syllabu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CSE 312: Foundations of Computing II">
            <a:extLst>
              <a:ext uri="{FF2B5EF4-FFF2-40B4-BE49-F238E27FC236}">
                <a16:creationId xmlns:a16="http://schemas.microsoft.com/office/drawing/2014/main" id="{DA848474-290E-9F4E-ACC9-F48A01CDFA88}"/>
              </a:ext>
            </a:extLst>
          </p:cNvPr>
          <p:cNvSpPr/>
          <p:nvPr/>
        </p:nvSpPr>
        <p:spPr>
          <a:xfrm>
            <a:off x="0" y="550755"/>
            <a:ext cx="12191999" cy="2217845"/>
          </a:xfrm>
          <a:prstGeom prst="rect">
            <a:avLst/>
          </a:prstGeom>
          <a:gradFill>
            <a:gsLst>
              <a:gs pos="68000">
                <a:schemeClr val="accent1">
                  <a:lumMod val="20000"/>
                  <a:lumOff val="80000"/>
                  <a:alpha val="58000"/>
                </a:schemeClr>
              </a:gs>
              <a:gs pos="83000">
                <a:srgbClr val="F6F4E9"/>
              </a:gs>
            </a:gsLst>
            <a:lin ang="18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5422" y="774275"/>
            <a:ext cx="10986977" cy="2721582"/>
          </a:xfrm>
        </p:spPr>
        <p:txBody>
          <a:bodyPr anchor="t">
            <a:normAutofit fontScale="90000"/>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CSE 312</a:t>
            </a:r>
            <a:br>
              <a:rPr lang="en-US" sz="6600" dirty="0">
                <a:latin typeface="Helvetica Neue" panose="02000503000000020004" pitchFamily="2" charset="0"/>
                <a:ea typeface="Helvetica Neue" panose="02000503000000020004" pitchFamily="2" charset="0"/>
                <a:cs typeface="Helvetica Neue" panose="02000503000000020004" pitchFamily="2" charset="0"/>
              </a:rPr>
            </a:br>
            <a:r>
              <a:rPr lang="en-US" sz="6700" dirty="0">
                <a:latin typeface="Helvetica Neue" panose="02000503000000020004" pitchFamily="2" charset="0"/>
                <a:ea typeface="Helvetica Neue" panose="02000503000000020004" pitchFamily="2" charset="0"/>
                <a:cs typeface="Helvetica Neue" panose="02000503000000020004" pitchFamily="2" charset="0"/>
              </a:rPr>
              <a:t>Foundations of Computing II</a:t>
            </a:r>
            <a:br>
              <a:rPr lang="en-US" sz="4000" dirty="0">
                <a:latin typeface="Helvetica Neue" panose="02000503000000020004" pitchFamily="2" charset="0"/>
                <a:ea typeface="Helvetica Neue" panose="02000503000000020004" pitchFamily="2" charset="0"/>
                <a:cs typeface="Helvetica Neue" panose="02000503000000020004" pitchFamily="2" charset="0"/>
              </a:rPr>
            </a:br>
            <a:endParaRPr lang="en-US" sz="6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Subtitle 2">
            <a:extLst>
              <a:ext uri="{FF2B5EF4-FFF2-40B4-BE49-F238E27FC236}">
                <a16:creationId xmlns:a16="http://schemas.microsoft.com/office/drawing/2014/main" id="{25A24831-31A5-2947-B44A-416712A41A3F}"/>
              </a:ext>
            </a:extLst>
          </p:cNvPr>
          <p:cNvSpPr txBox="1">
            <a:spLocks/>
          </p:cNvSpPr>
          <p:nvPr/>
        </p:nvSpPr>
        <p:spPr>
          <a:xfrm>
            <a:off x="5765799" y="3063468"/>
            <a:ext cx="6121400" cy="75691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Candara" panose="020E0502030303020204" pitchFamily="34" charset="0"/>
                <a:ea typeface="Candara" panose="020E0502030303020204" pitchFamily="34" charset="0"/>
                <a:cs typeface="Candara" panose="020E0502030303020204"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4000" b="1" dirty="0">
                <a:solidFill>
                  <a:srgbClr val="C00000"/>
                </a:solidFill>
              </a:rPr>
              <a:t>Anna R. Karlin</a:t>
            </a:r>
          </a:p>
        </p:txBody>
      </p:sp>
      <p:sp>
        <p:nvSpPr>
          <p:cNvPr id="8" name="Content Placeholder 2">
            <a:extLst>
              <a:ext uri="{FF2B5EF4-FFF2-40B4-BE49-F238E27FC236}">
                <a16:creationId xmlns:a16="http://schemas.microsoft.com/office/drawing/2014/main" id="{B44B2D05-B738-EF48-932E-CC8D94E8254D}"/>
              </a:ext>
            </a:extLst>
          </p:cNvPr>
          <p:cNvSpPr txBox="1">
            <a:spLocks/>
          </p:cNvSpPr>
          <p:nvPr/>
        </p:nvSpPr>
        <p:spPr>
          <a:xfrm>
            <a:off x="398117" y="3790725"/>
            <a:ext cx="7804137" cy="11780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C00000"/>
                </a:solidFill>
              </a:rPr>
              <a:t>Welcome!</a:t>
            </a:r>
          </a:p>
          <a:p>
            <a:pPr marL="0" indent="0">
              <a:buFont typeface="Arial"/>
              <a:buNone/>
            </a:pPr>
            <a:endParaRPr lang="en-US" sz="1800" dirty="0">
              <a:solidFill>
                <a:srgbClr val="0070C0"/>
              </a:solidFill>
            </a:endParaRPr>
          </a:p>
        </p:txBody>
      </p:sp>
      <p:sp>
        <p:nvSpPr>
          <p:cNvPr id="11" name="Title 1" descr="Course webpage:&#10;https://courses.cs.washington.edu/312">
            <a:extLst>
              <a:ext uri="{FF2B5EF4-FFF2-40B4-BE49-F238E27FC236}">
                <a16:creationId xmlns:a16="http://schemas.microsoft.com/office/drawing/2014/main" id="{05D7111C-C053-5C4D-9BF0-8A636218D690}"/>
              </a:ext>
            </a:extLst>
          </p:cNvPr>
          <p:cNvSpPr txBox="1">
            <a:spLocks/>
          </p:cNvSpPr>
          <p:nvPr/>
        </p:nvSpPr>
        <p:spPr>
          <a:xfrm>
            <a:off x="4491439" y="4635934"/>
            <a:ext cx="6346891" cy="31543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stStyle>
          <a:p>
            <a:br>
              <a:rPr lang="en-US" dirty="0"/>
            </a:br>
            <a:br>
              <a:rPr lang="en-US" dirty="0"/>
            </a:br>
            <a:r>
              <a:rPr lang="en-US" dirty="0">
                <a:solidFill>
                  <a:srgbClr val="7030A0"/>
                </a:solidFill>
                <a:hlinkClick r:id="rId3"/>
              </a:rPr>
              <a:t>CSE 312 website – cs.uw.edu/312</a:t>
            </a:r>
            <a:endParaRPr lang="en-US" dirty="0">
              <a:solidFill>
                <a:srgbClr val="7030A0"/>
              </a:solidFill>
            </a:endParaRPr>
          </a:p>
        </p:txBody>
      </p:sp>
    </p:spTree>
    <p:extLst>
      <p:ext uri="{BB962C8B-B14F-4D97-AF65-F5344CB8AC3E}">
        <p14:creationId xmlns:p14="http://schemas.microsoft.com/office/powerpoint/2010/main" val="3925326906"/>
      </p:ext>
    </p:extLst>
  </p:cSld>
  <p:clrMapOvr>
    <a:masterClrMapping/>
  </p:clrMapOvr>
  <mc:AlternateContent xmlns:mc="http://schemas.openxmlformats.org/markup-compatibility/2006" xmlns:p14="http://schemas.microsoft.com/office/powerpoint/2010/main">
    <mc:Choice Requires="p14">
      <p:transition spd="slow" p14:dur="2000" advTm="8083"/>
    </mc:Choice>
    <mc:Fallback xmlns="">
      <p:transition spd="slow" advTm="80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8C18-74D7-F1D4-9A50-468681E8717F}"/>
              </a:ext>
            </a:extLst>
          </p:cNvPr>
          <p:cNvSpPr>
            <a:spLocks noGrp="1"/>
          </p:cNvSpPr>
          <p:nvPr>
            <p:ph type="title"/>
          </p:nvPr>
        </p:nvSpPr>
        <p:spPr/>
        <p:txBody>
          <a:bodyPr>
            <a:normAutofit fontScale="90000"/>
          </a:bodyPr>
          <a:lstStyle/>
          <a:p>
            <a:r>
              <a:rPr lang="en-US" sz="4900" dirty="0"/>
              <a:t>What is this class about?</a:t>
            </a:r>
            <a:br>
              <a:rPr lang="en-US" dirty="0"/>
            </a:br>
            <a:endParaRPr lang="en-US" dirty="0"/>
          </a:p>
        </p:txBody>
      </p:sp>
      <p:pic>
        <p:nvPicPr>
          <p:cNvPr id="5" name="Picture 4">
            <a:extLst>
              <a:ext uri="{FF2B5EF4-FFF2-40B4-BE49-F238E27FC236}">
                <a16:creationId xmlns:a16="http://schemas.microsoft.com/office/drawing/2014/main" id="{95628A80-B806-0940-A8C0-C0D5FFDD929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61" b="99609" l="9961" r="95215">
                        <a14:foregroundMark x1="83008" y1="94434" x2="83008" y2="94434"/>
                        <a14:foregroundMark x1="95215" y1="89160" x2="95215" y2="89160"/>
                        <a14:foregroundMark x1="83008" y1="93848" x2="83008" y2="93848"/>
                        <a14:foregroundMark x1="87695" y1="85156" x2="87695" y2="85156"/>
                        <a14:foregroundMark x1="85938" y1="95508" x2="85938" y2="95508"/>
                        <a14:foregroundMark x1="84180" y1="89746" x2="84180" y2="89746"/>
                        <a14:foregroundMark x1="84180" y1="96680" x2="84180" y2="96680"/>
                        <a14:foregroundMark x1="84766" y1="94434" x2="84766" y2="94434"/>
                        <a14:foregroundMark x1="84766" y1="85742" x2="84766" y2="85742"/>
                        <a14:foregroundMark x1="84766" y1="90332" x2="84766" y2="90332"/>
                        <a14:foregroundMark x1="86523" y1="93262" x2="86523" y2="93262"/>
                        <a14:foregroundMark x1="86523" y1="95508" x2="86523" y2="95508"/>
                        <a14:foregroundMark x1="86523" y1="90332" x2="86523" y2="90332"/>
                        <a14:foregroundMark x1="86523" y1="89746" x2="86523" y2="89746"/>
                        <a14:foregroundMark x1="86523" y1="85742" x2="86523" y2="85742"/>
                        <a14:foregroundMark x1="80176" y1="99609" x2="80176" y2="99609"/>
                        <a14:foregroundMark x1="19434" y1="21484" x2="19434" y2="21484"/>
                      </a14:backgroundRemoval>
                    </a14:imgEffect>
                  </a14:imgLayer>
                </a14:imgProps>
              </a:ext>
            </a:extLst>
          </a:blip>
          <a:stretch>
            <a:fillRect/>
          </a:stretch>
        </p:blipFill>
        <p:spPr>
          <a:xfrm>
            <a:off x="9600771" y="-77011"/>
            <a:ext cx="2591229" cy="2591229"/>
          </a:xfrm>
          <a:prstGeom prst="rect">
            <a:avLst/>
          </a:prstGeom>
        </p:spPr>
      </p:pic>
      <p:sp>
        <p:nvSpPr>
          <p:cNvPr id="3" name="Rectangle 2">
            <a:extLst>
              <a:ext uri="{FF2B5EF4-FFF2-40B4-BE49-F238E27FC236}">
                <a16:creationId xmlns:a16="http://schemas.microsoft.com/office/drawing/2014/main" id="{A98EB37C-01F9-9B48-8B1D-BBD2428A3C0F}"/>
              </a:ext>
            </a:extLst>
          </p:cNvPr>
          <p:cNvSpPr/>
          <p:nvPr/>
        </p:nvSpPr>
        <p:spPr>
          <a:xfrm>
            <a:off x="462293" y="1970969"/>
            <a:ext cx="6444393" cy="707886"/>
          </a:xfrm>
          <a:prstGeom prst="rect">
            <a:avLst/>
          </a:prstGeom>
        </p:spPr>
        <p:txBody>
          <a:bodyPr wrap="none">
            <a:spAutoFit/>
          </a:bodyPr>
          <a:lstStyle/>
          <a:p>
            <a:r>
              <a:rPr lang="en-US" sz="4000" b="1" dirty="0">
                <a:solidFill>
                  <a:srgbClr val="C00000"/>
                </a:solidFill>
                <a:latin typeface="Candara" panose="020E0502030303020204" pitchFamily="34" charset="0"/>
                <a:ea typeface="Helvetica Neue" panose="02000503000000020004" pitchFamily="2" charset="0"/>
                <a:cs typeface="Helvetica Neue" panose="02000503000000020004" pitchFamily="2" charset="0"/>
              </a:rPr>
              <a:t>Foundations of Computing II</a:t>
            </a:r>
            <a:endParaRPr lang="en-US" sz="4000" b="1" dirty="0">
              <a:solidFill>
                <a:srgbClr val="C00000"/>
              </a:solidFill>
              <a:latin typeface="Candara" panose="020E0502030303020204" pitchFamily="34" charset="0"/>
            </a:endParaRPr>
          </a:p>
        </p:txBody>
      </p:sp>
      <p:sp>
        <p:nvSpPr>
          <p:cNvPr id="7" name="TextBox 6">
            <a:extLst>
              <a:ext uri="{FF2B5EF4-FFF2-40B4-BE49-F238E27FC236}">
                <a16:creationId xmlns:a16="http://schemas.microsoft.com/office/drawing/2014/main" id="{CC57A7A4-4BC5-9F49-8CC0-3BAA07D6090B}"/>
              </a:ext>
            </a:extLst>
          </p:cNvPr>
          <p:cNvSpPr txBox="1"/>
          <p:nvPr/>
        </p:nvSpPr>
        <p:spPr>
          <a:xfrm>
            <a:off x="2479248" y="2678855"/>
            <a:ext cx="2296886" cy="707886"/>
          </a:xfrm>
          <a:prstGeom prst="rect">
            <a:avLst/>
          </a:prstGeom>
          <a:noFill/>
        </p:spPr>
        <p:txBody>
          <a:bodyPr wrap="square" rtlCol="0">
            <a:spAutoFit/>
          </a:bodyPr>
          <a:lstStyle/>
          <a:p>
            <a:pPr algn="ctr"/>
            <a:r>
              <a:rPr lang="en-US" sz="4000" b="0" dirty="0">
                <a:latin typeface="Candara" panose="020E0502030303020204" pitchFamily="34" charset="0"/>
                <a:ea typeface="Helvetica" charset="0"/>
                <a:cs typeface="Helvetica" charset="0"/>
              </a:rPr>
              <a:t>=</a:t>
            </a:r>
          </a:p>
        </p:txBody>
      </p:sp>
      <p:sp>
        <p:nvSpPr>
          <p:cNvPr id="8" name="Rectangle 7">
            <a:extLst>
              <a:ext uri="{FF2B5EF4-FFF2-40B4-BE49-F238E27FC236}">
                <a16:creationId xmlns:a16="http://schemas.microsoft.com/office/drawing/2014/main" id="{1B1D05D0-B8C8-E444-8BB7-7762BAB401E6}"/>
              </a:ext>
              <a:ext uri="{C183D7F6-B498-43B3-948B-1728B52AA6E4}">
                <adec:decorative xmlns:adec="http://schemas.microsoft.com/office/drawing/2017/decorative" val="1"/>
              </a:ext>
            </a:extLst>
          </p:cNvPr>
          <p:cNvSpPr/>
          <p:nvPr/>
        </p:nvSpPr>
        <p:spPr>
          <a:xfrm>
            <a:off x="462293" y="3509607"/>
            <a:ext cx="8627683" cy="707886"/>
          </a:xfrm>
          <a:prstGeom prst="rect">
            <a:avLst/>
          </a:prstGeom>
        </p:spPr>
        <p:txBody>
          <a:bodyPr wrap="none">
            <a:spAutoFit/>
          </a:bodyPr>
          <a:lstStyle/>
          <a:p>
            <a:r>
              <a:rPr lang="en-US" sz="4000" b="1" dirty="0">
                <a:solidFill>
                  <a:srgbClr val="C00000"/>
                </a:solidFill>
                <a:latin typeface="Candara" panose="020E0502030303020204" pitchFamily="34" charset="0"/>
                <a:ea typeface="Helvetica Neue" panose="02000503000000020004" pitchFamily="2" charset="0"/>
                <a:cs typeface="Helvetica Neue" panose="02000503000000020004" pitchFamily="2" charset="0"/>
              </a:rPr>
              <a:t>Introduction to Probability &amp; Statistics</a:t>
            </a:r>
            <a:endParaRPr lang="en-US" sz="4000" b="1" dirty="0">
              <a:solidFill>
                <a:srgbClr val="C00000"/>
              </a:solidFill>
              <a:latin typeface="Candara" panose="020E0502030303020204" pitchFamily="34" charset="0"/>
            </a:endParaRPr>
          </a:p>
        </p:txBody>
      </p:sp>
      <p:sp>
        <p:nvSpPr>
          <p:cNvPr id="9" name="Rectangle 8">
            <a:extLst>
              <a:ext uri="{FF2B5EF4-FFF2-40B4-BE49-F238E27FC236}">
                <a16:creationId xmlns:a16="http://schemas.microsoft.com/office/drawing/2014/main" id="{17BECA4D-DC40-F04F-9B65-CA4E3EEC87DC}"/>
              </a:ext>
              <a:ext uri="{C183D7F6-B498-43B3-948B-1728B52AA6E4}">
                <adec:decorative xmlns:adec="http://schemas.microsoft.com/office/drawing/2017/decorative" val="1"/>
              </a:ext>
            </a:extLst>
          </p:cNvPr>
          <p:cNvSpPr/>
          <p:nvPr/>
        </p:nvSpPr>
        <p:spPr>
          <a:xfrm>
            <a:off x="5418035" y="4094627"/>
            <a:ext cx="3748142" cy="523220"/>
          </a:xfrm>
          <a:prstGeom prst="rect">
            <a:avLst/>
          </a:prstGeom>
        </p:spPr>
        <p:txBody>
          <a:bodyPr wrap="none">
            <a:spAutoFit/>
          </a:bodyPr>
          <a:lstStyle/>
          <a:p>
            <a:r>
              <a:rPr lang="en-US" sz="2800" b="1" dirty="0">
                <a:solidFill>
                  <a:srgbClr val="C00000"/>
                </a:solidFill>
                <a:latin typeface="Candara" panose="020E0502030303020204" pitchFamily="34" charset="0"/>
                <a:ea typeface="Helvetica Neue" panose="02000503000000020004" pitchFamily="2" charset="0"/>
                <a:cs typeface="Helvetica Neue" panose="02000503000000020004" pitchFamily="2" charset="0"/>
              </a:rPr>
              <a:t>for </a:t>
            </a:r>
            <a:r>
              <a:rPr lang="en-US" sz="2800" b="1" u="sng" dirty="0">
                <a:solidFill>
                  <a:srgbClr val="C00000"/>
                </a:solidFill>
                <a:latin typeface="Candara" panose="020E0502030303020204" pitchFamily="34" charset="0"/>
                <a:ea typeface="Helvetica Neue" panose="02000503000000020004" pitchFamily="2" charset="0"/>
                <a:cs typeface="Helvetica Neue" panose="02000503000000020004" pitchFamily="2" charset="0"/>
              </a:rPr>
              <a:t>computer scientists</a:t>
            </a:r>
            <a:endParaRPr lang="en-US" sz="2800" b="1" u="sng" dirty="0">
              <a:solidFill>
                <a:srgbClr val="C00000"/>
              </a:solidFill>
              <a:latin typeface="Candara" panose="020E0502030303020204" pitchFamily="34" charset="0"/>
            </a:endParaRPr>
          </a:p>
        </p:txBody>
      </p:sp>
      <p:sp>
        <p:nvSpPr>
          <p:cNvPr id="12" name="TextBox 11">
            <a:extLst>
              <a:ext uri="{FF2B5EF4-FFF2-40B4-BE49-F238E27FC236}">
                <a16:creationId xmlns:a16="http://schemas.microsoft.com/office/drawing/2014/main" id="{845D0FFF-BE57-EB40-9765-21555945AC33}"/>
              </a:ext>
              <a:ext uri="{C183D7F6-B498-43B3-948B-1728B52AA6E4}">
                <adec:decorative xmlns:adec="http://schemas.microsoft.com/office/drawing/2017/decorative" val="1"/>
              </a:ext>
            </a:extLst>
          </p:cNvPr>
          <p:cNvSpPr txBox="1"/>
          <p:nvPr/>
        </p:nvSpPr>
        <p:spPr>
          <a:xfrm>
            <a:off x="3581400" y="5215474"/>
            <a:ext cx="5029200" cy="1323439"/>
          </a:xfrm>
          <a:prstGeom prst="rect">
            <a:avLst/>
          </a:prstGeom>
          <a:noFill/>
        </p:spPr>
        <p:txBody>
          <a:bodyPr wrap="square" rtlCol="0">
            <a:spAutoFit/>
          </a:bodyPr>
          <a:lstStyle/>
          <a:p>
            <a:pPr algn="l"/>
            <a:r>
              <a:rPr lang="en-US" sz="4000" b="0" u="sng" dirty="0">
                <a:latin typeface="Candara" panose="020E0502030303020204" pitchFamily="34" charset="0"/>
                <a:ea typeface="Helvetica" charset="0"/>
                <a:cs typeface="Helvetica" charset="0"/>
              </a:rPr>
              <a:t>What</a:t>
            </a:r>
            <a:r>
              <a:rPr lang="en-US" sz="4000" b="0" dirty="0">
                <a:latin typeface="Candara" panose="020E0502030303020204" pitchFamily="34" charset="0"/>
                <a:ea typeface="Helvetica" charset="0"/>
                <a:cs typeface="Helvetica" charset="0"/>
              </a:rPr>
              <a:t> is probability?? </a:t>
            </a:r>
            <a:r>
              <a:rPr lang="en-US" sz="4000" b="0" u="sng" dirty="0">
                <a:latin typeface="Candara" panose="020E0502030303020204" pitchFamily="34" charset="0"/>
                <a:ea typeface="Helvetica" charset="0"/>
                <a:cs typeface="Helvetica" charset="0"/>
              </a:rPr>
              <a:t>Why</a:t>
            </a:r>
            <a:r>
              <a:rPr lang="en-US" sz="4000" b="0" dirty="0">
                <a:latin typeface="Candara" panose="020E0502030303020204" pitchFamily="34" charset="0"/>
                <a:ea typeface="Helvetica" charset="0"/>
                <a:cs typeface="Helvetica" charset="0"/>
              </a:rPr>
              <a:t> probability?!</a:t>
            </a:r>
          </a:p>
        </p:txBody>
      </p:sp>
    </p:spTree>
    <p:extLst>
      <p:ext uri="{BB962C8B-B14F-4D97-AF65-F5344CB8AC3E}">
        <p14:creationId xmlns:p14="http://schemas.microsoft.com/office/powerpoint/2010/main" val="345811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3654-0483-A5FD-38CB-EDEE73617D82}"/>
              </a:ext>
            </a:extLst>
          </p:cNvPr>
          <p:cNvSpPr>
            <a:spLocks noGrp="1"/>
          </p:cNvSpPr>
          <p:nvPr>
            <p:ph type="title" idx="4294967295"/>
          </p:nvPr>
        </p:nvSpPr>
        <p:spPr>
          <a:xfrm>
            <a:off x="90243" y="-191153"/>
            <a:ext cx="10972800" cy="878301"/>
          </a:xfrm>
        </p:spPr>
        <p:txBody>
          <a:bodyPr vert="horz" lIns="91440" tIns="45720" rIns="91440" bIns="45720" rtlCol="0" anchor="b">
            <a:normAutofit/>
          </a:bodyPr>
          <a:lstStyle/>
          <a:p>
            <a:r>
              <a:rPr lang="en-US" dirty="0"/>
              <a:t>Connections</a:t>
            </a:r>
          </a:p>
        </p:txBody>
      </p:sp>
      <p:sp>
        <p:nvSpPr>
          <p:cNvPr id="5" name="Oval 4"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E72E0784-4E8C-8144-BACC-6BFD4ECD8D3E}"/>
              </a:ext>
            </a:extLst>
          </p:cNvPr>
          <p:cNvSpPr/>
          <p:nvPr/>
        </p:nvSpPr>
        <p:spPr>
          <a:xfrm>
            <a:off x="4501243" y="2917371"/>
            <a:ext cx="3189514" cy="1447800"/>
          </a:xfrm>
          <a:prstGeom prst="ellipse">
            <a:avLst/>
          </a:prstGeom>
          <a:solidFill>
            <a:srgbClr val="0070C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Candara" panose="020E0502030303020204" pitchFamily="34" charset="0"/>
              </a:rPr>
              <a:t>Probability &amp; Statistics</a:t>
            </a:r>
            <a:endParaRPr lang="en-US" b="1" dirty="0">
              <a:latin typeface="Candara" panose="020E0502030303020204" pitchFamily="34" charset="0"/>
            </a:endParaRPr>
          </a:p>
        </p:txBody>
      </p:sp>
      <p:cxnSp>
        <p:nvCxnSpPr>
          <p:cNvPr id="3" name="Straight Arrow Connector 2">
            <a:extLst>
              <a:ext uri="{FF2B5EF4-FFF2-40B4-BE49-F238E27FC236}">
                <a16:creationId xmlns:a16="http://schemas.microsoft.com/office/drawing/2014/main" id="{310A6D50-B7D3-FD4C-8085-B3C4853EA5CA}"/>
              </a:ext>
              <a:ext uri="{C183D7F6-B498-43B3-948B-1728B52AA6E4}">
                <adec:decorative xmlns:adec="http://schemas.microsoft.com/office/drawing/2017/decorative" val="1"/>
              </a:ext>
            </a:extLst>
          </p:cNvPr>
          <p:cNvCxnSpPr>
            <a:cxnSpLocks/>
            <a:stCxn id="5" idx="1"/>
            <a:endCxn id="6" idx="2"/>
          </p:cNvCxnSpPr>
          <p:nvPr/>
        </p:nvCxnSpPr>
        <p:spPr>
          <a:xfrm flipH="1" flipV="1">
            <a:off x="2244436" y="2207010"/>
            <a:ext cx="2723901" cy="9223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DDD0AFF6-5102-1D40-A003-44E7BA3021B2}"/>
              </a:ext>
            </a:extLst>
          </p:cNvPr>
          <p:cNvSpPr txBox="1"/>
          <p:nvPr/>
        </p:nvSpPr>
        <p:spPr>
          <a:xfrm>
            <a:off x="366254" y="1745345"/>
            <a:ext cx="3756363" cy="461665"/>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Quantum computing</a:t>
            </a:r>
          </a:p>
        </p:txBody>
      </p:sp>
      <p:cxnSp>
        <p:nvCxnSpPr>
          <p:cNvPr id="9" name="Straight Arrow Connector 8">
            <a:extLst>
              <a:ext uri="{FF2B5EF4-FFF2-40B4-BE49-F238E27FC236}">
                <a16:creationId xmlns:a16="http://schemas.microsoft.com/office/drawing/2014/main" id="{2CC4A6CF-8E0C-6148-95C4-E89756ADAB3F}"/>
              </a:ext>
              <a:ext uri="{C183D7F6-B498-43B3-948B-1728B52AA6E4}">
                <adec:decorative xmlns:adec="http://schemas.microsoft.com/office/drawing/2017/decorative" val="1"/>
              </a:ext>
            </a:extLst>
          </p:cNvPr>
          <p:cNvCxnSpPr>
            <a:cxnSpLocks/>
            <a:endCxn id="8" idx="2"/>
          </p:cNvCxnSpPr>
          <p:nvPr/>
        </p:nvCxnSpPr>
        <p:spPr>
          <a:xfrm flipH="1" flipV="1">
            <a:off x="5576643" y="1205246"/>
            <a:ext cx="275559" cy="1712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747C5F25-80C4-614C-9284-4DA91A54EF98}"/>
              </a:ext>
            </a:extLst>
          </p:cNvPr>
          <p:cNvSpPr txBox="1"/>
          <p:nvPr/>
        </p:nvSpPr>
        <p:spPr>
          <a:xfrm>
            <a:off x="4287119" y="743581"/>
            <a:ext cx="2579048" cy="461665"/>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Data compression</a:t>
            </a:r>
          </a:p>
        </p:txBody>
      </p:sp>
      <p:cxnSp>
        <p:nvCxnSpPr>
          <p:cNvPr id="13" name="Straight Arrow Connector 12">
            <a:extLst>
              <a:ext uri="{FF2B5EF4-FFF2-40B4-BE49-F238E27FC236}">
                <a16:creationId xmlns:a16="http://schemas.microsoft.com/office/drawing/2014/main" id="{DE6E7FB1-8932-9141-A25C-DC22D34980BD}"/>
              </a:ext>
              <a:ext uri="{C183D7F6-B498-43B3-948B-1728B52AA6E4}">
                <adec:decorative xmlns:adec="http://schemas.microsoft.com/office/drawing/2017/decorative" val="1"/>
              </a:ext>
            </a:extLst>
          </p:cNvPr>
          <p:cNvCxnSpPr>
            <a:cxnSpLocks/>
            <a:endCxn id="12" idx="3"/>
          </p:cNvCxnSpPr>
          <p:nvPr/>
        </p:nvCxnSpPr>
        <p:spPr>
          <a:xfrm flipH="1">
            <a:off x="2890157" y="3942373"/>
            <a:ext cx="1768062" cy="4154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BC1ED4A0-DEA5-FE47-93F7-BCE147419D7B}"/>
              </a:ext>
            </a:extLst>
          </p:cNvPr>
          <p:cNvSpPr txBox="1"/>
          <p:nvPr/>
        </p:nvSpPr>
        <p:spPr>
          <a:xfrm>
            <a:off x="1122095" y="3942373"/>
            <a:ext cx="1768062" cy="830997"/>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Congestion control</a:t>
            </a:r>
          </a:p>
        </p:txBody>
      </p:sp>
      <p:cxnSp>
        <p:nvCxnSpPr>
          <p:cNvPr id="17" name="Straight Arrow Connector 16">
            <a:extLst>
              <a:ext uri="{FF2B5EF4-FFF2-40B4-BE49-F238E27FC236}">
                <a16:creationId xmlns:a16="http://schemas.microsoft.com/office/drawing/2014/main" id="{DA6174CA-AAAA-EB4A-879B-B9C480914CAA}"/>
              </a:ext>
              <a:ext uri="{C183D7F6-B498-43B3-948B-1728B52AA6E4}">
                <adec:decorative xmlns:adec="http://schemas.microsoft.com/office/drawing/2017/decorative" val="1"/>
              </a:ext>
            </a:extLst>
          </p:cNvPr>
          <p:cNvCxnSpPr>
            <a:cxnSpLocks/>
          </p:cNvCxnSpPr>
          <p:nvPr/>
        </p:nvCxnSpPr>
        <p:spPr>
          <a:xfrm flipH="1">
            <a:off x="3799110" y="4272470"/>
            <a:ext cx="1309445" cy="8440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81CCD64D-0D94-B44E-A927-6ACEF33F560D}"/>
              </a:ext>
            </a:extLst>
          </p:cNvPr>
          <p:cNvSpPr txBox="1"/>
          <p:nvPr/>
        </p:nvSpPr>
        <p:spPr>
          <a:xfrm>
            <a:off x="2515497" y="5130342"/>
            <a:ext cx="2293856" cy="461665"/>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Cryptography</a:t>
            </a:r>
          </a:p>
        </p:txBody>
      </p:sp>
      <p:cxnSp>
        <p:nvCxnSpPr>
          <p:cNvPr id="22" name="Straight Arrow Connector 21">
            <a:extLst>
              <a:ext uri="{FF2B5EF4-FFF2-40B4-BE49-F238E27FC236}">
                <a16:creationId xmlns:a16="http://schemas.microsoft.com/office/drawing/2014/main" id="{7427F292-19B5-5547-8B26-40B447FF43A8}"/>
              </a:ext>
              <a:ext uri="{C183D7F6-B498-43B3-948B-1728B52AA6E4}">
                <adec:decorative xmlns:adec="http://schemas.microsoft.com/office/drawing/2017/decorative" val="1"/>
              </a:ext>
            </a:extLst>
          </p:cNvPr>
          <p:cNvCxnSpPr>
            <a:cxnSpLocks/>
          </p:cNvCxnSpPr>
          <p:nvPr/>
        </p:nvCxnSpPr>
        <p:spPr>
          <a:xfrm>
            <a:off x="6237515" y="4393116"/>
            <a:ext cx="517072" cy="10158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BA7B1771-565E-B641-811C-13CDB0F21E2A}"/>
              </a:ext>
            </a:extLst>
          </p:cNvPr>
          <p:cNvSpPr txBox="1"/>
          <p:nvPr/>
        </p:nvSpPr>
        <p:spPr>
          <a:xfrm>
            <a:off x="5701703" y="5513824"/>
            <a:ext cx="2293856" cy="461665"/>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Load Balancing</a:t>
            </a:r>
          </a:p>
        </p:txBody>
      </p:sp>
      <p:cxnSp>
        <p:nvCxnSpPr>
          <p:cNvPr id="26" name="Straight Arrow Connector 25">
            <a:extLst>
              <a:ext uri="{FF2B5EF4-FFF2-40B4-BE49-F238E27FC236}">
                <a16:creationId xmlns:a16="http://schemas.microsoft.com/office/drawing/2014/main" id="{14CB9BE7-CC7D-1344-BA8C-6CEB04D9BBDF}"/>
              </a:ext>
              <a:ext uri="{C183D7F6-B498-43B3-948B-1728B52AA6E4}">
                <adec:decorative xmlns:adec="http://schemas.microsoft.com/office/drawing/2017/decorative" val="1"/>
              </a:ext>
            </a:extLst>
          </p:cNvPr>
          <p:cNvCxnSpPr>
            <a:cxnSpLocks/>
            <a:stCxn id="5" idx="7"/>
            <a:endCxn id="25" idx="2"/>
          </p:cNvCxnSpPr>
          <p:nvPr/>
        </p:nvCxnSpPr>
        <p:spPr>
          <a:xfrm flipV="1">
            <a:off x="7223663" y="2091191"/>
            <a:ext cx="2601115" cy="10382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64F3DF20-BB36-2440-ACA7-1A6D0D971A1F}"/>
              </a:ext>
            </a:extLst>
          </p:cNvPr>
          <p:cNvSpPr txBox="1"/>
          <p:nvPr/>
        </p:nvSpPr>
        <p:spPr>
          <a:xfrm>
            <a:off x="7995558" y="1500764"/>
            <a:ext cx="3658439" cy="830997"/>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Machine Learning, NLP</a:t>
            </a:r>
          </a:p>
          <a:p>
            <a:pPr algn="ctr"/>
            <a:r>
              <a:rPr lang="en-US" sz="2400" b="1" dirty="0">
                <a:latin typeface="Candara" panose="020E0502030303020204" pitchFamily="34" charset="0"/>
                <a:ea typeface="Helvetica" charset="0"/>
                <a:cs typeface="Helvetica" charset="0"/>
              </a:rPr>
              <a:t> </a:t>
            </a:r>
          </a:p>
        </p:txBody>
      </p:sp>
      <p:cxnSp>
        <p:nvCxnSpPr>
          <p:cNvPr id="31" name="Straight Arrow Connector 30">
            <a:extLst>
              <a:ext uri="{FF2B5EF4-FFF2-40B4-BE49-F238E27FC236}">
                <a16:creationId xmlns:a16="http://schemas.microsoft.com/office/drawing/2014/main" id="{8562420F-D52C-E84E-B839-D9ADDA1523C1}"/>
              </a:ext>
              <a:ext uri="{C183D7F6-B498-43B3-948B-1728B52AA6E4}">
                <adec:decorative xmlns:adec="http://schemas.microsoft.com/office/drawing/2017/decorative" val="1"/>
              </a:ext>
            </a:extLst>
          </p:cNvPr>
          <p:cNvCxnSpPr>
            <a:cxnSpLocks/>
          </p:cNvCxnSpPr>
          <p:nvPr/>
        </p:nvCxnSpPr>
        <p:spPr>
          <a:xfrm>
            <a:off x="7690757" y="3721125"/>
            <a:ext cx="930729" cy="2000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6BDD92B0-74AC-CB45-A07F-670557138CD7}"/>
              </a:ext>
            </a:extLst>
          </p:cNvPr>
          <p:cNvSpPr txBox="1"/>
          <p:nvPr/>
        </p:nvSpPr>
        <p:spPr>
          <a:xfrm>
            <a:off x="8284525" y="4964967"/>
            <a:ext cx="1242210" cy="461665"/>
          </a:xfrm>
          <a:prstGeom prst="rect">
            <a:avLst/>
          </a:prstGeom>
          <a:noFill/>
        </p:spPr>
        <p:txBody>
          <a:bodyPr wrap="square" rtlCol="0">
            <a:spAutoFit/>
          </a:bodyPr>
          <a:lstStyle/>
          <a:p>
            <a:pPr algn="ctr"/>
            <a:r>
              <a:rPr lang="en-US" sz="2400" b="1" dirty="0">
                <a:solidFill>
                  <a:srgbClr val="7030A0"/>
                </a:solidFill>
                <a:latin typeface="Candara" panose="020E0502030303020204" pitchFamily="34" charset="0"/>
                <a:ea typeface="Helvetica" charset="0"/>
                <a:cs typeface="Helvetica" charset="0"/>
              </a:rPr>
              <a:t>LLMs</a:t>
            </a:r>
          </a:p>
        </p:txBody>
      </p:sp>
      <p:sp>
        <p:nvSpPr>
          <p:cNvPr id="30" name="TextBox 29"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6BFB5D1D-6F38-8C41-B0F8-6FB64D859D5A}"/>
              </a:ext>
            </a:extLst>
          </p:cNvPr>
          <p:cNvSpPr txBox="1"/>
          <p:nvPr/>
        </p:nvSpPr>
        <p:spPr>
          <a:xfrm>
            <a:off x="8392890" y="3721125"/>
            <a:ext cx="2699655" cy="461665"/>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Data Structures</a:t>
            </a:r>
          </a:p>
        </p:txBody>
      </p:sp>
      <p:cxnSp>
        <p:nvCxnSpPr>
          <p:cNvPr id="35" name="Straight Arrow Connector 34">
            <a:extLst>
              <a:ext uri="{FF2B5EF4-FFF2-40B4-BE49-F238E27FC236}">
                <a16:creationId xmlns:a16="http://schemas.microsoft.com/office/drawing/2014/main" id="{F1593A5F-BE1F-B045-A43A-D5E5F6A9087A}"/>
              </a:ext>
              <a:ext uri="{C183D7F6-B498-43B3-948B-1728B52AA6E4}">
                <adec:decorative xmlns:adec="http://schemas.microsoft.com/office/drawing/2017/decorative" val="1"/>
              </a:ext>
            </a:extLst>
          </p:cNvPr>
          <p:cNvCxnSpPr>
            <a:cxnSpLocks/>
            <a:stCxn id="5" idx="5"/>
          </p:cNvCxnSpPr>
          <p:nvPr/>
        </p:nvCxnSpPr>
        <p:spPr>
          <a:xfrm>
            <a:off x="7223663" y="4153146"/>
            <a:ext cx="1146587" cy="8233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92E673BD-183E-3F44-8CA6-4DD8AA2E1993}"/>
              </a:ext>
              <a:ext uri="{C183D7F6-B498-43B3-948B-1728B52AA6E4}">
                <adec:decorative xmlns:adec="http://schemas.microsoft.com/office/drawing/2017/decorative" val="1"/>
              </a:ext>
            </a:extLst>
          </p:cNvPr>
          <p:cNvCxnSpPr>
            <a:cxnSpLocks/>
          </p:cNvCxnSpPr>
          <p:nvPr/>
        </p:nvCxnSpPr>
        <p:spPr>
          <a:xfrm flipH="1" flipV="1">
            <a:off x="3049515" y="3102282"/>
            <a:ext cx="1532938" cy="3572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48A9B3E6-EECB-3446-8410-30BE4DB79B22}"/>
              </a:ext>
            </a:extLst>
          </p:cNvPr>
          <p:cNvSpPr txBox="1"/>
          <p:nvPr/>
        </p:nvSpPr>
        <p:spPr>
          <a:xfrm>
            <a:off x="784638" y="2828852"/>
            <a:ext cx="2699655" cy="461665"/>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Algorithms</a:t>
            </a:r>
          </a:p>
        </p:txBody>
      </p:sp>
      <p:cxnSp>
        <p:nvCxnSpPr>
          <p:cNvPr id="45" name="Straight Arrow Connector 44">
            <a:extLst>
              <a:ext uri="{FF2B5EF4-FFF2-40B4-BE49-F238E27FC236}">
                <a16:creationId xmlns:a16="http://schemas.microsoft.com/office/drawing/2014/main" id="{7898B467-7CB2-5E40-B0E6-A0B954EB1019}"/>
              </a:ext>
              <a:ext uri="{C183D7F6-B498-43B3-948B-1728B52AA6E4}">
                <adec:decorative xmlns:adec="http://schemas.microsoft.com/office/drawing/2017/decorative" val="1"/>
              </a:ext>
            </a:extLst>
          </p:cNvPr>
          <p:cNvCxnSpPr>
            <a:cxnSpLocks/>
            <a:endCxn id="44" idx="2"/>
          </p:cNvCxnSpPr>
          <p:nvPr/>
        </p:nvCxnSpPr>
        <p:spPr>
          <a:xfrm flipV="1">
            <a:off x="6615357" y="2165995"/>
            <a:ext cx="311114" cy="7793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52FB06A5-695F-AE4E-9B61-E08ACCD1D76D}"/>
              </a:ext>
            </a:extLst>
          </p:cNvPr>
          <p:cNvSpPr txBox="1"/>
          <p:nvPr/>
        </p:nvSpPr>
        <p:spPr>
          <a:xfrm>
            <a:off x="5576643" y="1334998"/>
            <a:ext cx="2699655" cy="830997"/>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Computational Biology</a:t>
            </a:r>
          </a:p>
        </p:txBody>
      </p:sp>
      <p:cxnSp>
        <p:nvCxnSpPr>
          <p:cNvPr id="49" name="Straight Arrow Connector 48">
            <a:extLst>
              <a:ext uri="{FF2B5EF4-FFF2-40B4-BE49-F238E27FC236}">
                <a16:creationId xmlns:a16="http://schemas.microsoft.com/office/drawing/2014/main" id="{EAA15B0F-51D7-BB44-855E-9211C41CC03E}"/>
              </a:ext>
              <a:ext uri="{C183D7F6-B498-43B3-948B-1728B52AA6E4}">
                <adec:decorative xmlns:adec="http://schemas.microsoft.com/office/drawing/2017/decorative" val="1"/>
              </a:ext>
            </a:extLst>
          </p:cNvPr>
          <p:cNvCxnSpPr>
            <a:cxnSpLocks/>
          </p:cNvCxnSpPr>
          <p:nvPr/>
        </p:nvCxnSpPr>
        <p:spPr>
          <a:xfrm flipV="1">
            <a:off x="7576459" y="2977722"/>
            <a:ext cx="1566026" cy="442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TextBox 47"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39351AC3-C8AB-A94D-AC20-EFA5829C9F44}"/>
              </a:ext>
            </a:extLst>
          </p:cNvPr>
          <p:cNvSpPr txBox="1"/>
          <p:nvPr/>
        </p:nvSpPr>
        <p:spPr>
          <a:xfrm>
            <a:off x="8954342" y="2628496"/>
            <a:ext cx="2699655" cy="830997"/>
          </a:xfrm>
          <a:prstGeom prst="rect">
            <a:avLst/>
          </a:prstGeom>
          <a:noFill/>
        </p:spPr>
        <p:txBody>
          <a:bodyPr wrap="square" rtlCol="0">
            <a:spAutoFit/>
          </a:bodyPr>
          <a:lstStyle/>
          <a:p>
            <a:pPr algn="ctr"/>
            <a:r>
              <a:rPr lang="en-US" sz="2400" b="1" dirty="0">
                <a:latin typeface="Candara" panose="020E0502030303020204" pitchFamily="34" charset="0"/>
                <a:ea typeface="Helvetica" charset="0"/>
                <a:cs typeface="Helvetica" charset="0"/>
              </a:rPr>
              <a:t>Fault-tolerant systems</a:t>
            </a:r>
          </a:p>
        </p:txBody>
      </p:sp>
      <p:cxnSp>
        <p:nvCxnSpPr>
          <p:cNvPr id="55" name="Straight Arrow Connector 54">
            <a:extLst>
              <a:ext uri="{FF2B5EF4-FFF2-40B4-BE49-F238E27FC236}">
                <a16:creationId xmlns:a16="http://schemas.microsoft.com/office/drawing/2014/main" id="{1833A016-75DB-E644-956C-8FDB916542D4}"/>
              </a:ext>
              <a:ext uri="{C183D7F6-B498-43B3-948B-1728B52AA6E4}">
                <adec:decorative xmlns:adec="http://schemas.microsoft.com/office/drawing/2017/decorative" val="1"/>
              </a:ext>
            </a:extLst>
          </p:cNvPr>
          <p:cNvCxnSpPr>
            <a:cxnSpLocks/>
          </p:cNvCxnSpPr>
          <p:nvPr/>
        </p:nvCxnSpPr>
        <p:spPr>
          <a:xfrm flipH="1" flipV="1">
            <a:off x="3799110" y="1318111"/>
            <a:ext cx="1503228" cy="16596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4" name="TextBox 53"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18EDC0AC-F123-8C48-AC52-56DBD971675C}"/>
              </a:ext>
            </a:extLst>
          </p:cNvPr>
          <p:cNvSpPr txBox="1"/>
          <p:nvPr/>
        </p:nvSpPr>
        <p:spPr>
          <a:xfrm>
            <a:off x="1621327" y="824439"/>
            <a:ext cx="3021034" cy="461665"/>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Complexity theory</a:t>
            </a:r>
          </a:p>
        </p:txBody>
      </p:sp>
      <p:cxnSp>
        <p:nvCxnSpPr>
          <p:cNvPr id="63" name="Straight Arrow Connector 62">
            <a:extLst>
              <a:ext uri="{FF2B5EF4-FFF2-40B4-BE49-F238E27FC236}">
                <a16:creationId xmlns:a16="http://schemas.microsoft.com/office/drawing/2014/main" id="{90DC33EC-2686-0A49-BCFF-CC0A009C0DEB}"/>
              </a:ext>
              <a:ext uri="{C183D7F6-B498-43B3-948B-1728B52AA6E4}">
                <adec:decorative xmlns:adec="http://schemas.microsoft.com/office/drawing/2017/decorative" val="1"/>
              </a:ext>
            </a:extLst>
          </p:cNvPr>
          <p:cNvCxnSpPr>
            <a:cxnSpLocks/>
            <a:endCxn id="60" idx="0"/>
          </p:cNvCxnSpPr>
          <p:nvPr/>
        </p:nvCxnSpPr>
        <p:spPr>
          <a:xfrm flipH="1">
            <a:off x="5205617" y="4357871"/>
            <a:ext cx="496086" cy="14862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 name="TextBox 59" descr="Applications of probability: big data, complexity theory, data compression, computational biology, machine learning, fault-tolerant systems, data structures, natural language processing, load balancing, error correcting codes, cryptography, congestion control, algorithms.">
            <a:extLst>
              <a:ext uri="{FF2B5EF4-FFF2-40B4-BE49-F238E27FC236}">
                <a16:creationId xmlns:a16="http://schemas.microsoft.com/office/drawing/2014/main" id="{9B749BEA-F096-B949-9BA3-AA297AAB6312}"/>
              </a:ext>
            </a:extLst>
          </p:cNvPr>
          <p:cNvSpPr txBox="1"/>
          <p:nvPr/>
        </p:nvSpPr>
        <p:spPr>
          <a:xfrm>
            <a:off x="4045361" y="5844122"/>
            <a:ext cx="2320512" cy="830997"/>
          </a:xfrm>
          <a:prstGeom prst="rect">
            <a:avLst/>
          </a:prstGeom>
          <a:noFill/>
        </p:spPr>
        <p:txBody>
          <a:bodyPr wrap="square" rtlCol="0">
            <a:spAutoFit/>
          </a:bodyPr>
          <a:lstStyle/>
          <a:p>
            <a:pPr algn="l"/>
            <a:r>
              <a:rPr lang="en-US" sz="2400" b="1" dirty="0">
                <a:latin typeface="Candara" panose="020E0502030303020204" pitchFamily="34" charset="0"/>
                <a:ea typeface="Helvetica" charset="0"/>
                <a:cs typeface="Helvetica" charset="0"/>
              </a:rPr>
              <a:t>Error-correcting codes</a:t>
            </a:r>
          </a:p>
        </p:txBody>
      </p:sp>
      <p:sp>
        <p:nvSpPr>
          <p:cNvPr id="66" name="TextBox 65">
            <a:extLst>
              <a:ext uri="{FF2B5EF4-FFF2-40B4-BE49-F238E27FC236}">
                <a16:creationId xmlns:a16="http://schemas.microsoft.com/office/drawing/2014/main" id="{298D1744-4F96-3846-8769-73EA56FF5F4D}"/>
              </a:ext>
            </a:extLst>
          </p:cNvPr>
          <p:cNvSpPr txBox="1"/>
          <p:nvPr/>
        </p:nvSpPr>
        <p:spPr>
          <a:xfrm>
            <a:off x="9526734" y="32731"/>
            <a:ext cx="2496457" cy="461665"/>
          </a:xfrm>
          <a:prstGeom prst="rect">
            <a:avLst/>
          </a:prstGeom>
          <a:noFill/>
        </p:spPr>
        <p:txBody>
          <a:bodyPr wrap="square" rtlCol="0">
            <a:spAutoFit/>
          </a:bodyPr>
          <a:lstStyle/>
          <a:p>
            <a:pPr algn="r"/>
            <a:r>
              <a:rPr lang="en-US" sz="2400" b="1" dirty="0">
                <a:latin typeface="Candara" panose="020E0502030303020204" pitchFamily="34" charset="0"/>
                <a:ea typeface="Helvetica" charset="0"/>
                <a:cs typeface="Helvetica" charset="0"/>
              </a:rPr>
              <a:t>+ much more!</a:t>
            </a:r>
          </a:p>
        </p:txBody>
      </p:sp>
    </p:spTree>
    <p:extLst>
      <p:ext uri="{BB962C8B-B14F-4D97-AF65-F5344CB8AC3E}">
        <p14:creationId xmlns:p14="http://schemas.microsoft.com/office/powerpoint/2010/main" val="21435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4CD7-0BD5-8EDB-3FE6-54DB0DBE5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4FEED-C705-6967-6D90-8F8F290B44BE}"/>
              </a:ext>
            </a:extLst>
          </p:cNvPr>
          <p:cNvSpPr>
            <a:spLocks noGrp="1"/>
          </p:cNvSpPr>
          <p:nvPr>
            <p:ph type="title"/>
          </p:nvPr>
        </p:nvSpPr>
        <p:spPr/>
        <p:txBody>
          <a:bodyPr>
            <a:normAutofit fontScale="90000"/>
          </a:bodyPr>
          <a:lstStyle/>
          <a:p>
            <a:r>
              <a:rPr lang="en-US" dirty="0"/>
              <a:t>Beyond important applications in computer science and engineering</a:t>
            </a:r>
          </a:p>
        </p:txBody>
      </p:sp>
      <p:sp>
        <p:nvSpPr>
          <p:cNvPr id="3" name="Content Placeholder 2">
            <a:extLst>
              <a:ext uri="{FF2B5EF4-FFF2-40B4-BE49-F238E27FC236}">
                <a16:creationId xmlns:a16="http://schemas.microsoft.com/office/drawing/2014/main" id="{558A6FAD-946F-EF8F-939F-DB7FCAB6147C}"/>
              </a:ext>
            </a:extLst>
          </p:cNvPr>
          <p:cNvSpPr>
            <a:spLocks noGrp="1"/>
          </p:cNvSpPr>
          <p:nvPr>
            <p:ph idx="1"/>
          </p:nvPr>
        </p:nvSpPr>
        <p:spPr>
          <a:xfrm>
            <a:off x="609599" y="1051965"/>
            <a:ext cx="11409485" cy="5806035"/>
          </a:xfrm>
        </p:spPr>
        <p:txBody>
          <a:bodyPr>
            <a:normAutofit/>
          </a:bodyPr>
          <a:lstStyle/>
          <a:p>
            <a:pPr marL="0" indent="0">
              <a:buNone/>
            </a:pPr>
            <a:endParaRPr lang="en-US" b="1" dirty="0">
              <a:solidFill>
                <a:srgbClr val="0070C0"/>
              </a:solidFill>
            </a:endParaRPr>
          </a:p>
          <a:p>
            <a:pPr marL="0" indent="0">
              <a:buNone/>
            </a:pPr>
            <a:r>
              <a:rPr lang="en-US" b="1" dirty="0"/>
              <a:t>Two additional arguments for studying hard and really learning the material in this class:</a:t>
            </a:r>
          </a:p>
          <a:p>
            <a:pPr marL="0" indent="0">
              <a:buNone/>
            </a:pPr>
            <a:endParaRPr lang="en-US" b="1" dirty="0">
              <a:solidFill>
                <a:srgbClr val="0070C0"/>
              </a:solidFill>
            </a:endParaRPr>
          </a:p>
          <a:p>
            <a:endParaRPr lang="en-US" dirty="0"/>
          </a:p>
          <a:p>
            <a:r>
              <a:rPr lang="en-US" dirty="0"/>
              <a:t>The economic argument (the “need”)</a:t>
            </a:r>
          </a:p>
          <a:p>
            <a:endParaRPr lang="en-US" dirty="0"/>
          </a:p>
          <a:p>
            <a:r>
              <a:rPr lang="en-US" dirty="0"/>
              <a:t>The “fun/useful in real life” argument (the “want”)</a:t>
            </a:r>
          </a:p>
          <a:p>
            <a:endParaRPr lang="en-US" dirty="0"/>
          </a:p>
          <a:p>
            <a:endParaRPr lang="en-US" dirty="0"/>
          </a:p>
          <a:p>
            <a:endParaRPr lang="en-US" dirty="0"/>
          </a:p>
          <a:p>
            <a:pPr marL="0" indent="0">
              <a:buNone/>
            </a:pPr>
            <a:endParaRPr lang="en-US" dirty="0"/>
          </a:p>
          <a:p>
            <a:endParaRPr lang="en-US" b="1" dirty="0">
              <a:solidFill>
                <a:srgbClr val="0070C0"/>
              </a:solidFill>
            </a:endParaRPr>
          </a:p>
          <a:p>
            <a:pPr marL="0" indent="0">
              <a:buNone/>
            </a:pPr>
            <a:endParaRPr lang="en-US"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704674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23785-96D0-A06D-F73D-198A6AC4F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03C1C-EE71-4AD0-F8F4-BFAB85F70A68}"/>
              </a:ext>
            </a:extLst>
          </p:cNvPr>
          <p:cNvSpPr>
            <a:spLocks noGrp="1"/>
          </p:cNvSpPr>
          <p:nvPr>
            <p:ph type="title"/>
          </p:nvPr>
        </p:nvSpPr>
        <p:spPr>
          <a:xfrm>
            <a:off x="112060" y="288086"/>
            <a:ext cx="10972800" cy="878301"/>
          </a:xfrm>
        </p:spPr>
        <p:txBody>
          <a:bodyPr/>
          <a:lstStyle/>
          <a:p>
            <a:r>
              <a:rPr lang="en-US" dirty="0"/>
              <a:t>The economic argument and the elephant in the room</a:t>
            </a:r>
          </a:p>
        </p:txBody>
      </p:sp>
      <p:sp>
        <p:nvSpPr>
          <p:cNvPr id="3" name="Content Placeholder 2">
            <a:extLst>
              <a:ext uri="{FF2B5EF4-FFF2-40B4-BE49-F238E27FC236}">
                <a16:creationId xmlns:a16="http://schemas.microsoft.com/office/drawing/2014/main" id="{7DC42FD4-2E32-D9F9-881B-FAF01A453331}"/>
              </a:ext>
            </a:extLst>
          </p:cNvPr>
          <p:cNvSpPr>
            <a:spLocks noGrp="1"/>
          </p:cNvSpPr>
          <p:nvPr>
            <p:ph idx="1"/>
          </p:nvPr>
        </p:nvSpPr>
        <p:spPr>
          <a:xfrm>
            <a:off x="300319" y="1051965"/>
            <a:ext cx="11591362" cy="5806035"/>
          </a:xfrm>
        </p:spPr>
        <p:txBody>
          <a:bodyPr>
            <a:normAutofit/>
          </a:bodyPr>
          <a:lstStyle/>
          <a:p>
            <a:pPr marL="0" indent="0">
              <a:buNone/>
            </a:pPr>
            <a:endParaRPr lang="en-US" sz="2000" dirty="0"/>
          </a:p>
          <a:p>
            <a:pPr marL="0" indent="0">
              <a:buNone/>
            </a:pPr>
            <a:r>
              <a:rPr lang="en-US" sz="2400" dirty="0"/>
              <a:t>Generative AI (like ChatGPT, Claude or Gemini) can solve 95% of the homework problems in this class in seconds.</a:t>
            </a:r>
          </a:p>
          <a:p>
            <a:pPr marL="0" indent="0">
              <a:buNone/>
            </a:pPr>
            <a:endParaRPr lang="en-US" sz="2400" dirty="0"/>
          </a:p>
          <a:p>
            <a:pPr marL="0" indent="0">
              <a:buNone/>
            </a:pPr>
            <a:r>
              <a:rPr lang="en-US" sz="2400" dirty="0"/>
              <a:t>Thus, the market value of “getting the answer” is effectively $0.00</a:t>
            </a:r>
          </a:p>
          <a:p>
            <a:pPr marL="0" indent="0">
              <a:buNone/>
            </a:pPr>
            <a:endParaRPr lang="en-US" sz="2400" dirty="0"/>
          </a:p>
          <a:p>
            <a:pPr marL="0" indent="0">
              <a:buNone/>
            </a:pPr>
            <a:r>
              <a:rPr lang="en-US" sz="2400" dirty="0"/>
              <a:t>Employers do not pay humans for skills that are free via an API</a:t>
            </a:r>
          </a:p>
          <a:p>
            <a:pPr marL="0" indent="0">
              <a:buNone/>
            </a:pPr>
            <a:endParaRPr lang="en-US" sz="2400" dirty="0"/>
          </a:p>
          <a:p>
            <a:pPr marL="0" indent="0">
              <a:buNone/>
            </a:pPr>
            <a:r>
              <a:rPr lang="en-US" sz="2800" b="1" dirty="0"/>
              <a:t>So why are you here?</a:t>
            </a:r>
          </a:p>
          <a:p>
            <a:pPr marL="0" indent="0">
              <a:buNone/>
            </a:pPr>
            <a:endParaRPr lang="en-US" sz="2400" dirty="0"/>
          </a:p>
          <a:p>
            <a:pPr marL="0" indent="0">
              <a:buNone/>
            </a:pPr>
            <a:endParaRPr lang="en-US" sz="2000" dirty="0"/>
          </a:p>
        </p:txBody>
      </p:sp>
    </p:spTree>
    <p:extLst>
      <p:ext uri="{BB962C8B-B14F-4D97-AF65-F5344CB8AC3E}">
        <p14:creationId xmlns:p14="http://schemas.microsoft.com/office/powerpoint/2010/main" val="181448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9A4A8-4446-F05A-6BD6-C0469DF355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DC5B96-2422-EE06-D72F-8E27FA8F3FB0}"/>
              </a:ext>
            </a:extLst>
          </p:cNvPr>
          <p:cNvSpPr>
            <a:spLocks noGrp="1"/>
          </p:cNvSpPr>
          <p:nvPr>
            <p:ph type="title"/>
          </p:nvPr>
        </p:nvSpPr>
        <p:spPr>
          <a:xfrm>
            <a:off x="112060" y="288086"/>
            <a:ext cx="10972800" cy="878301"/>
          </a:xfrm>
        </p:spPr>
        <p:txBody>
          <a:bodyPr/>
          <a:lstStyle/>
          <a:p>
            <a:r>
              <a:rPr lang="en-US" dirty="0"/>
              <a:t>The economic argument and the elephant in the room</a:t>
            </a:r>
          </a:p>
        </p:txBody>
      </p:sp>
      <p:sp>
        <p:nvSpPr>
          <p:cNvPr id="3" name="Content Placeholder 2">
            <a:extLst>
              <a:ext uri="{FF2B5EF4-FFF2-40B4-BE49-F238E27FC236}">
                <a16:creationId xmlns:a16="http://schemas.microsoft.com/office/drawing/2014/main" id="{3EE6DE53-79C5-46DC-EFF0-D38C2E40A29B}"/>
              </a:ext>
            </a:extLst>
          </p:cNvPr>
          <p:cNvSpPr>
            <a:spLocks noGrp="1"/>
          </p:cNvSpPr>
          <p:nvPr>
            <p:ph idx="1"/>
          </p:nvPr>
        </p:nvSpPr>
        <p:spPr>
          <a:xfrm>
            <a:off x="300319" y="1051965"/>
            <a:ext cx="11591362" cy="5806035"/>
          </a:xfrm>
        </p:spPr>
        <p:txBody>
          <a:bodyPr>
            <a:normAutofit/>
          </a:bodyPr>
          <a:lstStyle/>
          <a:p>
            <a:pPr marL="0" indent="0">
              <a:buNone/>
            </a:pPr>
            <a:endParaRPr lang="en-US" sz="2000" dirty="0"/>
          </a:p>
          <a:p>
            <a:pPr marL="0" indent="0">
              <a:buNone/>
            </a:pPr>
            <a:r>
              <a:rPr lang="en-US" sz="2400" dirty="0"/>
              <a:t>Generative AI (like ChatGPT, Claude or Gemini) can solve 95% of the homework problems in this class in seconds.</a:t>
            </a:r>
          </a:p>
          <a:p>
            <a:pPr marL="0" indent="0">
              <a:buNone/>
            </a:pPr>
            <a:endParaRPr lang="en-US" sz="2400" dirty="0"/>
          </a:p>
          <a:p>
            <a:pPr marL="0" indent="0">
              <a:buNone/>
            </a:pPr>
            <a:r>
              <a:rPr lang="en-US" sz="2400" dirty="0"/>
              <a:t>Thus, the market value of “getting the answer” is effectively $0.00</a:t>
            </a:r>
          </a:p>
          <a:p>
            <a:pPr marL="0" indent="0">
              <a:buNone/>
            </a:pPr>
            <a:endParaRPr lang="en-US" sz="2400" dirty="0"/>
          </a:p>
          <a:p>
            <a:pPr marL="0" indent="0">
              <a:buNone/>
            </a:pPr>
            <a:r>
              <a:rPr lang="en-US" sz="2400" dirty="0"/>
              <a:t>Employers do not pay humans for skills that are free via an API</a:t>
            </a:r>
          </a:p>
          <a:p>
            <a:pPr marL="0" indent="0">
              <a:buNone/>
            </a:pPr>
            <a:endParaRPr lang="en-US" sz="2400" dirty="0"/>
          </a:p>
          <a:p>
            <a:pPr marL="0" indent="0">
              <a:buNone/>
            </a:pPr>
            <a:r>
              <a:rPr lang="en-US" sz="2800" b="1" dirty="0"/>
              <a:t>So why are you here?</a:t>
            </a:r>
          </a:p>
          <a:p>
            <a:pPr marL="0" indent="0">
              <a:buNone/>
            </a:pPr>
            <a:endParaRPr lang="en-US" sz="2400" dirty="0"/>
          </a:p>
          <a:p>
            <a:pPr marL="0" indent="0">
              <a:buNone/>
            </a:pPr>
            <a:r>
              <a:rPr lang="en-US" sz="2800" dirty="0">
                <a:solidFill>
                  <a:srgbClr val="0070C0"/>
                </a:solidFill>
              </a:rPr>
              <a:t>You are here to learn how to be the </a:t>
            </a:r>
            <a:r>
              <a:rPr lang="en-US" sz="2800" b="1" dirty="0">
                <a:solidFill>
                  <a:srgbClr val="0070C0"/>
                </a:solidFill>
              </a:rPr>
              <a:t>Pilot</a:t>
            </a:r>
            <a:r>
              <a:rPr lang="en-US" sz="2800" dirty="0">
                <a:solidFill>
                  <a:srgbClr val="0070C0"/>
                </a:solidFill>
              </a:rPr>
              <a:t>, not the </a:t>
            </a:r>
            <a:r>
              <a:rPr lang="en-US" sz="2800" b="1" dirty="0">
                <a:solidFill>
                  <a:srgbClr val="0070C0"/>
                </a:solidFill>
              </a:rPr>
              <a:t>Passenger</a:t>
            </a:r>
          </a:p>
          <a:p>
            <a:pPr marL="0" indent="0">
              <a:buNone/>
            </a:pPr>
            <a:endParaRPr lang="en-US" sz="28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1724139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EA20-9719-0230-FEDB-8A86E2004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5BE23-7419-EF12-ECF8-59699CB0D7E6}"/>
              </a:ext>
            </a:extLst>
          </p:cNvPr>
          <p:cNvSpPr>
            <a:spLocks noGrp="1"/>
          </p:cNvSpPr>
          <p:nvPr>
            <p:ph type="title"/>
          </p:nvPr>
        </p:nvSpPr>
        <p:spPr/>
        <p:txBody>
          <a:bodyPr/>
          <a:lstStyle/>
          <a:p>
            <a:r>
              <a:rPr lang="en-US" dirty="0"/>
              <a:t>The Pilot vs Autopilot Analogy</a:t>
            </a:r>
          </a:p>
        </p:txBody>
      </p:sp>
      <p:sp>
        <p:nvSpPr>
          <p:cNvPr id="3" name="Content Placeholder 2">
            <a:extLst>
              <a:ext uri="{FF2B5EF4-FFF2-40B4-BE49-F238E27FC236}">
                <a16:creationId xmlns:a16="http://schemas.microsoft.com/office/drawing/2014/main" id="{A20BCD58-4399-9A5F-278B-7A370C6D0F91}"/>
              </a:ext>
            </a:extLst>
          </p:cNvPr>
          <p:cNvSpPr>
            <a:spLocks noGrp="1"/>
          </p:cNvSpPr>
          <p:nvPr>
            <p:ph idx="1"/>
          </p:nvPr>
        </p:nvSpPr>
        <p:spPr>
          <a:xfrm>
            <a:off x="609599" y="1051965"/>
            <a:ext cx="11409485" cy="5806035"/>
          </a:xfrm>
        </p:spPr>
        <p:txBody>
          <a:bodyPr>
            <a:normAutofit/>
          </a:bodyPr>
          <a:lstStyle/>
          <a:p>
            <a:pPr marL="0" indent="0">
              <a:buNone/>
            </a:pPr>
            <a:r>
              <a:rPr lang="en-US" sz="2400" dirty="0"/>
              <a:t>Flying a plane on autopilot is easy. Pilots are paid high salaries not for the 99% of the time the weather is clear, but for the 1% of the time the system fails.</a:t>
            </a:r>
          </a:p>
          <a:p>
            <a:pPr marL="0" indent="0">
              <a:buNone/>
            </a:pPr>
            <a:endParaRPr lang="en-US" sz="2000" b="1" dirty="0">
              <a:solidFill>
                <a:srgbClr val="0070C0"/>
              </a:solidFill>
            </a:endParaRPr>
          </a:p>
          <a:p>
            <a:r>
              <a:rPr lang="en-US" sz="2800" b="1" dirty="0">
                <a:solidFill>
                  <a:srgbClr val="0070C0"/>
                </a:solidFill>
              </a:rPr>
              <a:t>The gap</a:t>
            </a:r>
          </a:p>
          <a:p>
            <a:pPr marL="457200" lvl="1" indent="0">
              <a:buNone/>
            </a:pPr>
            <a:r>
              <a:rPr lang="en-US" sz="2400" dirty="0"/>
              <a:t>AI is excellent at the “average” case. It fails catastrophically at “edge cases” – tail risks and black swan events.</a:t>
            </a:r>
          </a:p>
          <a:p>
            <a:pPr marL="457200" lvl="1" indent="0">
              <a:buNone/>
            </a:pPr>
            <a:endParaRPr lang="en-US" b="1" dirty="0">
              <a:solidFill>
                <a:srgbClr val="0070C0"/>
              </a:solidFill>
            </a:endParaRPr>
          </a:p>
          <a:p>
            <a:r>
              <a:rPr lang="en-US" sz="2800" b="1" dirty="0">
                <a:solidFill>
                  <a:srgbClr val="0070C0"/>
                </a:solidFill>
              </a:rPr>
              <a:t>The skill</a:t>
            </a:r>
          </a:p>
          <a:p>
            <a:pPr marL="457200" lvl="1" indent="0">
              <a:buNone/>
            </a:pPr>
            <a:r>
              <a:rPr lang="en-US" sz="2400" dirty="0"/>
              <a:t>Probability is your instrument panel. If you don’t know how to read the instruments (e.g., </a:t>
            </a:r>
            <a:r>
              <a:rPr lang="en-US" sz="2400" i="1" dirty="0"/>
              <a:t>variance, conditional probability, Bayes theorem</a:t>
            </a:r>
            <a:r>
              <a:rPr lang="en-US" sz="2400" dirty="0"/>
              <a:t>), you cannot take over when the AI enters turbulence.</a:t>
            </a:r>
          </a:p>
          <a:p>
            <a:pPr marL="0" indent="0">
              <a:buNone/>
            </a:pPr>
            <a:endParaRPr lang="en-US" sz="2000" dirty="0"/>
          </a:p>
        </p:txBody>
      </p:sp>
    </p:spTree>
    <p:extLst>
      <p:ext uri="{BB962C8B-B14F-4D97-AF65-F5344CB8AC3E}">
        <p14:creationId xmlns:p14="http://schemas.microsoft.com/office/powerpoint/2010/main" val="6006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A3745-BE10-9FCF-A52E-00A63349A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E4B47-2962-01F0-481A-88D8050F856A}"/>
              </a:ext>
            </a:extLst>
          </p:cNvPr>
          <p:cNvSpPr>
            <a:spLocks noGrp="1"/>
          </p:cNvSpPr>
          <p:nvPr>
            <p:ph type="title"/>
          </p:nvPr>
        </p:nvSpPr>
        <p:spPr/>
        <p:txBody>
          <a:bodyPr/>
          <a:lstStyle/>
          <a:p>
            <a:r>
              <a:rPr lang="en-US" dirty="0"/>
              <a:t>The “Zero-Value” Proposition</a:t>
            </a:r>
          </a:p>
        </p:txBody>
      </p:sp>
      <p:sp>
        <p:nvSpPr>
          <p:cNvPr id="3" name="Content Placeholder 2">
            <a:extLst>
              <a:ext uri="{FF2B5EF4-FFF2-40B4-BE49-F238E27FC236}">
                <a16:creationId xmlns:a16="http://schemas.microsoft.com/office/drawing/2014/main" id="{E690452D-DEE5-266E-6FCB-7C94F3E8FFA7}"/>
              </a:ext>
            </a:extLst>
          </p:cNvPr>
          <p:cNvSpPr>
            <a:spLocks noGrp="1"/>
          </p:cNvSpPr>
          <p:nvPr>
            <p:ph idx="1"/>
          </p:nvPr>
        </p:nvSpPr>
        <p:spPr>
          <a:xfrm>
            <a:off x="609599" y="1051965"/>
            <a:ext cx="11409485" cy="5806035"/>
          </a:xfrm>
        </p:spPr>
        <p:txBody>
          <a:bodyPr>
            <a:normAutofit/>
          </a:bodyPr>
          <a:lstStyle/>
          <a:p>
            <a:pPr marL="0" indent="0">
              <a:buNone/>
            </a:pPr>
            <a:r>
              <a:rPr lang="en-US" sz="2400" dirty="0"/>
              <a:t>If you use AI to bypass the struggle of learning probability, you are training yourself for a job that no longer exists.</a:t>
            </a:r>
          </a:p>
          <a:p>
            <a:pPr marL="0" indent="0">
              <a:buNone/>
            </a:pPr>
            <a:endParaRPr lang="en-US" sz="2000" b="1" dirty="0">
              <a:solidFill>
                <a:srgbClr val="0070C0"/>
              </a:solidFill>
            </a:endParaRPr>
          </a:p>
          <a:p>
            <a:r>
              <a:rPr lang="en-US" sz="2800" b="1" dirty="0">
                <a:solidFill>
                  <a:srgbClr val="0070C0"/>
                </a:solidFill>
              </a:rPr>
              <a:t>The pivot</a:t>
            </a:r>
          </a:p>
          <a:p>
            <a:pPr marL="457200" lvl="1" indent="0">
              <a:buNone/>
            </a:pPr>
            <a:r>
              <a:rPr lang="en-US" sz="2400" dirty="0"/>
              <a:t>In the future, it is unclear to what extent you will need to generate code/math from scratch. But you absolutely will need to </a:t>
            </a:r>
            <a:r>
              <a:rPr lang="en-US" sz="2400" b="1" dirty="0"/>
              <a:t>verify</a:t>
            </a:r>
            <a:r>
              <a:rPr lang="en-US" sz="2400" dirty="0"/>
              <a:t> code and math. And that requires serious training.</a:t>
            </a:r>
          </a:p>
          <a:p>
            <a:pPr marL="457200" lvl="1" indent="0">
              <a:buNone/>
            </a:pPr>
            <a:endParaRPr lang="en-US" b="1" dirty="0">
              <a:solidFill>
                <a:srgbClr val="0070C0"/>
              </a:solidFill>
            </a:endParaRPr>
          </a:p>
          <a:p>
            <a:r>
              <a:rPr lang="en-US" sz="2800" b="1" dirty="0">
                <a:solidFill>
                  <a:srgbClr val="0070C0"/>
                </a:solidFill>
              </a:rPr>
              <a:t>The reality</a:t>
            </a:r>
          </a:p>
          <a:p>
            <a:pPr marL="457200" lvl="1" indent="0">
              <a:buNone/>
            </a:pPr>
            <a:r>
              <a:rPr lang="en-US" sz="2400" dirty="0"/>
              <a:t>In your first job, you will likely supervise AI agents. If you can not spot a subtle probabilistic error in their output (e.g., a hallucinated </a:t>
            </a:r>
            <a:r>
              <a:rPr lang="en-US" sz="2400" i="1" dirty="0"/>
              <a:t>confidence interval</a:t>
            </a:r>
            <a:r>
              <a:rPr lang="en-US" sz="2400" dirty="0"/>
              <a:t>), you are a liability, not an asset.</a:t>
            </a:r>
          </a:p>
          <a:p>
            <a:pPr marL="0" indent="0">
              <a:buNone/>
            </a:pPr>
            <a:endParaRPr lang="en-US" sz="2000" dirty="0"/>
          </a:p>
        </p:txBody>
      </p:sp>
    </p:spTree>
    <p:extLst>
      <p:ext uri="{BB962C8B-B14F-4D97-AF65-F5344CB8AC3E}">
        <p14:creationId xmlns:p14="http://schemas.microsoft.com/office/powerpoint/2010/main" val="30768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6CB4C-4FA5-1788-7487-F7591EEEC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E4F56-8827-84F2-E1C1-0A2E0879770E}"/>
              </a:ext>
            </a:extLst>
          </p:cNvPr>
          <p:cNvSpPr>
            <a:spLocks noGrp="1"/>
          </p:cNvSpPr>
          <p:nvPr>
            <p:ph type="title"/>
          </p:nvPr>
        </p:nvSpPr>
        <p:spPr/>
        <p:txBody>
          <a:bodyPr/>
          <a:lstStyle/>
          <a:p>
            <a:r>
              <a:rPr lang="en-US" dirty="0"/>
              <a:t>The Changing Interview Landscape</a:t>
            </a:r>
          </a:p>
        </p:txBody>
      </p:sp>
      <p:sp>
        <p:nvSpPr>
          <p:cNvPr id="3" name="Content Placeholder 2">
            <a:extLst>
              <a:ext uri="{FF2B5EF4-FFF2-40B4-BE49-F238E27FC236}">
                <a16:creationId xmlns:a16="http://schemas.microsoft.com/office/drawing/2014/main" id="{62DC0025-8B17-9B22-E8D9-03DA0BF91CB7}"/>
              </a:ext>
            </a:extLst>
          </p:cNvPr>
          <p:cNvSpPr>
            <a:spLocks noGrp="1"/>
          </p:cNvSpPr>
          <p:nvPr>
            <p:ph idx="1"/>
          </p:nvPr>
        </p:nvSpPr>
        <p:spPr>
          <a:xfrm>
            <a:off x="609599" y="1051965"/>
            <a:ext cx="11409485" cy="5806035"/>
          </a:xfrm>
        </p:spPr>
        <p:txBody>
          <a:bodyPr>
            <a:normAutofit/>
          </a:bodyPr>
          <a:lstStyle/>
          <a:p>
            <a:pPr marL="0" indent="0">
              <a:buNone/>
            </a:pPr>
            <a:r>
              <a:rPr lang="en-US" sz="2400" dirty="0"/>
              <a:t>Tech interviews are adapting to the post-AI world. </a:t>
            </a:r>
          </a:p>
          <a:p>
            <a:pPr marL="0" indent="0">
              <a:buNone/>
            </a:pPr>
            <a:endParaRPr lang="en-US" sz="2000" b="1" dirty="0">
              <a:solidFill>
                <a:srgbClr val="0070C0"/>
              </a:solidFill>
            </a:endParaRPr>
          </a:p>
          <a:p>
            <a:r>
              <a:rPr lang="en-US" sz="2800" b="1" dirty="0">
                <a:solidFill>
                  <a:srgbClr val="0070C0"/>
                </a:solidFill>
              </a:rPr>
              <a:t>The test</a:t>
            </a:r>
          </a:p>
          <a:p>
            <a:pPr marL="457200" lvl="1" indent="0">
              <a:buNone/>
            </a:pPr>
            <a:r>
              <a:rPr lang="en-US" sz="2400" dirty="0"/>
              <a:t>An interviewer might not ask you to solve a problem. They might ask you to defend a solution.</a:t>
            </a:r>
          </a:p>
          <a:p>
            <a:pPr marL="457200" lvl="1" indent="0">
              <a:buNone/>
            </a:pPr>
            <a:endParaRPr lang="en-US" sz="2400" dirty="0"/>
          </a:p>
          <a:p>
            <a:pPr marL="457200" lvl="1" indent="0">
              <a:buNone/>
            </a:pPr>
            <a:r>
              <a:rPr lang="en-US" sz="2400" dirty="0"/>
              <a:t>Example: “</a:t>
            </a:r>
            <a:r>
              <a:rPr lang="en-US" sz="2400" i="1" dirty="0"/>
              <a:t>Why did you model this as a Poisson distribution? What happens to your risk model if the correlation shifts by 0.1</a:t>
            </a:r>
            <a:r>
              <a:rPr lang="en-US" sz="2400" dirty="0"/>
              <a:t>?”</a:t>
            </a:r>
          </a:p>
          <a:p>
            <a:pPr marL="457200" lvl="1" indent="0">
              <a:buNone/>
            </a:pPr>
            <a:endParaRPr lang="en-US" b="1" dirty="0">
              <a:solidFill>
                <a:srgbClr val="0070C0"/>
              </a:solidFill>
            </a:endParaRPr>
          </a:p>
          <a:p>
            <a:r>
              <a:rPr lang="en-US" sz="2800" b="1" dirty="0">
                <a:solidFill>
                  <a:srgbClr val="0070C0"/>
                </a:solidFill>
              </a:rPr>
              <a:t>The result</a:t>
            </a:r>
          </a:p>
          <a:p>
            <a:pPr marL="457200" lvl="1" indent="0">
              <a:buNone/>
            </a:pPr>
            <a:r>
              <a:rPr lang="en-US" sz="2400" dirty="0"/>
              <a:t>An LLM can give you the formula, but it cannot give you the intuition to defend it under pressure.</a:t>
            </a:r>
          </a:p>
          <a:p>
            <a:pPr marL="0" indent="0">
              <a:buNone/>
            </a:pPr>
            <a:endParaRPr lang="en-US" sz="2000" dirty="0"/>
          </a:p>
        </p:txBody>
      </p:sp>
    </p:spTree>
    <p:extLst>
      <p:ext uri="{BB962C8B-B14F-4D97-AF65-F5344CB8AC3E}">
        <p14:creationId xmlns:p14="http://schemas.microsoft.com/office/powerpoint/2010/main" val="194883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14C52-D09B-2F1D-5B9F-D31C9BD7C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44666-79CB-05A6-BD28-999E97BE958C}"/>
              </a:ext>
            </a:extLst>
          </p:cNvPr>
          <p:cNvSpPr>
            <a:spLocks noGrp="1"/>
          </p:cNvSpPr>
          <p:nvPr>
            <p:ph type="title"/>
          </p:nvPr>
        </p:nvSpPr>
        <p:spPr>
          <a:xfrm>
            <a:off x="172916" y="173664"/>
            <a:ext cx="10972800" cy="878301"/>
          </a:xfrm>
        </p:spPr>
        <p:txBody>
          <a:bodyPr/>
          <a:lstStyle/>
          <a:p>
            <a:r>
              <a:rPr lang="en-US" dirty="0"/>
              <a:t>Debugging AI Bugs</a:t>
            </a:r>
          </a:p>
        </p:txBody>
      </p:sp>
      <p:sp>
        <p:nvSpPr>
          <p:cNvPr id="3" name="Content Placeholder 2">
            <a:extLst>
              <a:ext uri="{FF2B5EF4-FFF2-40B4-BE49-F238E27FC236}">
                <a16:creationId xmlns:a16="http://schemas.microsoft.com/office/drawing/2014/main" id="{29878DD2-FE85-BB63-67CA-D7E4DED379D3}"/>
              </a:ext>
            </a:extLst>
          </p:cNvPr>
          <p:cNvSpPr>
            <a:spLocks noGrp="1"/>
          </p:cNvSpPr>
          <p:nvPr>
            <p:ph idx="1"/>
          </p:nvPr>
        </p:nvSpPr>
        <p:spPr>
          <a:xfrm>
            <a:off x="609599" y="1051965"/>
            <a:ext cx="11409485" cy="5806035"/>
          </a:xfrm>
        </p:spPr>
        <p:txBody>
          <a:bodyPr>
            <a:normAutofit/>
          </a:bodyPr>
          <a:lstStyle/>
          <a:p>
            <a:pPr marL="0" indent="0">
              <a:buNone/>
            </a:pPr>
            <a:r>
              <a:rPr lang="en-US" sz="2400" dirty="0"/>
              <a:t>Traditional software bugs are logical (True/False). AI bugs are probabilistic (maybe/sometimes)</a:t>
            </a:r>
          </a:p>
          <a:p>
            <a:pPr marL="0" indent="0">
              <a:buNone/>
            </a:pPr>
            <a:endParaRPr lang="en-US" sz="2000" b="1" dirty="0">
              <a:solidFill>
                <a:srgbClr val="0070C0"/>
              </a:solidFill>
            </a:endParaRPr>
          </a:p>
          <a:p>
            <a:r>
              <a:rPr lang="en-US" sz="2800" b="1" dirty="0">
                <a:solidFill>
                  <a:srgbClr val="0070C0"/>
                </a:solidFill>
              </a:rPr>
              <a:t>The challenge</a:t>
            </a:r>
          </a:p>
          <a:p>
            <a:pPr marL="457200" lvl="1" indent="0">
              <a:buNone/>
            </a:pPr>
            <a:r>
              <a:rPr lang="en-US" sz="2400" dirty="0"/>
              <a:t>Debugging a deterministic loop is not necessarily that hard. Debugging a stochastic system that only fails 0.4% of the time requires deep statistical intuition.</a:t>
            </a:r>
          </a:p>
          <a:p>
            <a:pPr marL="457200" lvl="1" indent="0">
              <a:buNone/>
            </a:pPr>
            <a:endParaRPr lang="en-US" b="1" dirty="0">
              <a:solidFill>
                <a:srgbClr val="0070C0"/>
              </a:solidFill>
            </a:endParaRPr>
          </a:p>
          <a:p>
            <a:r>
              <a:rPr lang="en-US" sz="2800" b="1" dirty="0">
                <a:solidFill>
                  <a:srgbClr val="0070C0"/>
                </a:solidFill>
              </a:rPr>
              <a:t>The consequence</a:t>
            </a:r>
          </a:p>
          <a:p>
            <a:pPr marL="457200" lvl="1" indent="0">
              <a:buNone/>
            </a:pPr>
            <a:r>
              <a:rPr lang="en-US" sz="2400" dirty="0"/>
              <a:t>If you don’t learn the 312 material, you will struggle to debug the systems of the future.</a:t>
            </a:r>
          </a:p>
          <a:p>
            <a:pPr marL="0" indent="0">
              <a:buNone/>
            </a:pPr>
            <a:endParaRPr lang="en-US" sz="2000" dirty="0"/>
          </a:p>
        </p:txBody>
      </p:sp>
    </p:spTree>
    <p:extLst>
      <p:ext uri="{BB962C8B-B14F-4D97-AF65-F5344CB8AC3E}">
        <p14:creationId xmlns:p14="http://schemas.microsoft.com/office/powerpoint/2010/main" val="13095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4029D-76D3-21D6-F144-0EE3022F8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525D0-EB75-930A-5F22-591B3CCE3298}"/>
              </a:ext>
            </a:extLst>
          </p:cNvPr>
          <p:cNvSpPr>
            <a:spLocks noGrp="1"/>
          </p:cNvSpPr>
          <p:nvPr>
            <p:ph type="title"/>
          </p:nvPr>
        </p:nvSpPr>
        <p:spPr>
          <a:xfrm>
            <a:off x="172916" y="173664"/>
            <a:ext cx="10972800" cy="878301"/>
          </a:xfrm>
        </p:spPr>
        <p:txBody>
          <a:bodyPr/>
          <a:lstStyle/>
          <a:p>
            <a:r>
              <a:rPr lang="en-US" dirty="0"/>
              <a:t>The “Human in the Loop” Premium</a:t>
            </a:r>
          </a:p>
        </p:txBody>
      </p:sp>
      <p:sp>
        <p:nvSpPr>
          <p:cNvPr id="3" name="Content Placeholder 2">
            <a:extLst>
              <a:ext uri="{FF2B5EF4-FFF2-40B4-BE49-F238E27FC236}">
                <a16:creationId xmlns:a16="http://schemas.microsoft.com/office/drawing/2014/main" id="{A4642DF6-D003-D05F-1F10-BE141B9D648B}"/>
              </a:ext>
            </a:extLst>
          </p:cNvPr>
          <p:cNvSpPr>
            <a:spLocks noGrp="1"/>
          </p:cNvSpPr>
          <p:nvPr>
            <p:ph idx="1"/>
          </p:nvPr>
        </p:nvSpPr>
        <p:spPr>
          <a:xfrm>
            <a:off x="609599" y="1051965"/>
            <a:ext cx="11409485" cy="5806035"/>
          </a:xfrm>
        </p:spPr>
        <p:txBody>
          <a:bodyPr>
            <a:normAutofit/>
          </a:bodyPr>
          <a:lstStyle/>
          <a:p>
            <a:pPr marL="0" indent="0">
              <a:buNone/>
            </a:pPr>
            <a:r>
              <a:rPr lang="en-US" sz="2400" dirty="0"/>
              <a:t>We are handing over critical decisions (loans, medical diagnoses, driving) to probabilistic algorithms.</a:t>
            </a:r>
          </a:p>
          <a:p>
            <a:pPr marL="0" indent="0">
              <a:buNone/>
            </a:pPr>
            <a:endParaRPr lang="en-US" sz="2000" b="1" dirty="0">
              <a:solidFill>
                <a:srgbClr val="0070C0"/>
              </a:solidFill>
            </a:endParaRPr>
          </a:p>
          <a:p>
            <a:r>
              <a:rPr lang="en-US" sz="2800" b="1" dirty="0">
                <a:solidFill>
                  <a:srgbClr val="0070C0"/>
                </a:solidFill>
              </a:rPr>
              <a:t>The future</a:t>
            </a:r>
          </a:p>
          <a:p>
            <a:pPr marL="457200" lvl="1" indent="0">
              <a:buNone/>
            </a:pPr>
            <a:r>
              <a:rPr lang="en-US" sz="2400" dirty="0"/>
              <a:t>The highest paid people will be the </a:t>
            </a:r>
            <a:r>
              <a:rPr lang="en-US" sz="2400" b="1" dirty="0"/>
              <a:t>Risk Managers</a:t>
            </a:r>
            <a:r>
              <a:rPr lang="en-US" sz="2400" dirty="0"/>
              <a:t>. These are the people who can mathematically quantify the risk of an algorithm – who can put a </a:t>
            </a:r>
            <a:r>
              <a:rPr lang="en-US" sz="2400" i="1" dirty="0"/>
              <a:t>confidence interval </a:t>
            </a:r>
            <a:r>
              <a:rPr lang="en-US" sz="2400" dirty="0"/>
              <a:t>on an AI’s hallucination.</a:t>
            </a:r>
          </a:p>
          <a:p>
            <a:pPr marL="457200" lvl="1" indent="0">
              <a:buNone/>
            </a:pPr>
            <a:endParaRPr lang="en-US" sz="2400" dirty="0"/>
          </a:p>
          <a:p>
            <a:pPr marL="457200" lvl="1" indent="0">
              <a:buNone/>
            </a:pPr>
            <a:endParaRPr lang="en-US" sz="2400" dirty="0"/>
          </a:p>
          <a:p>
            <a:pPr marL="57150" indent="0">
              <a:buNone/>
            </a:pPr>
            <a:r>
              <a:rPr lang="en-US" sz="2800" b="1" dirty="0">
                <a:solidFill>
                  <a:srgbClr val="7030A0"/>
                </a:solidFill>
              </a:rPr>
              <a:t>For all of the above reasons, you are  NOT allowed to use the usual AI tools in this class (ChatGPT, Gemini, Claude, </a:t>
            </a:r>
            <a:r>
              <a:rPr lang="en-US" sz="2800" b="1" dirty="0" err="1">
                <a:solidFill>
                  <a:srgbClr val="7030A0"/>
                </a:solidFill>
              </a:rPr>
              <a:t>etc</a:t>
            </a:r>
            <a:r>
              <a:rPr lang="en-US" sz="2800" b="1" dirty="0">
                <a:solidFill>
                  <a:srgbClr val="7030A0"/>
                </a:solidFill>
              </a:rPr>
              <a:t>)</a:t>
            </a:r>
          </a:p>
          <a:p>
            <a:pPr marL="57150" indent="0">
              <a:buNone/>
            </a:pPr>
            <a:endParaRPr lang="en-US" sz="2800" b="1" dirty="0">
              <a:solidFill>
                <a:srgbClr val="7030A0"/>
              </a:solidFill>
            </a:endParaRPr>
          </a:p>
          <a:p>
            <a:pPr marL="57150" indent="0">
              <a:buNone/>
            </a:pPr>
            <a:r>
              <a:rPr lang="en-US" sz="2800" b="1" dirty="0">
                <a:solidFill>
                  <a:srgbClr val="7030A0"/>
                </a:solidFill>
              </a:rPr>
              <a:t>BUT…..</a:t>
            </a:r>
          </a:p>
          <a:p>
            <a:pPr marL="0" indent="0">
              <a:buNone/>
            </a:pPr>
            <a:endParaRPr lang="en-US" sz="2000" dirty="0"/>
          </a:p>
        </p:txBody>
      </p:sp>
    </p:spTree>
    <p:extLst>
      <p:ext uri="{BB962C8B-B14F-4D97-AF65-F5344CB8AC3E}">
        <p14:creationId xmlns:p14="http://schemas.microsoft.com/office/powerpoint/2010/main" val="183811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209DD-ADD5-58C2-AED4-45AEBC78F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D59CF-A204-A448-35FF-C5B5955231E2}"/>
              </a:ext>
            </a:extLst>
          </p:cNvPr>
          <p:cNvSpPr>
            <a:spLocks noGrp="1"/>
          </p:cNvSpPr>
          <p:nvPr>
            <p:ph type="title"/>
          </p:nvPr>
        </p:nvSpPr>
        <p:spPr/>
        <p:txBody>
          <a:bodyPr/>
          <a:lstStyle/>
          <a:p>
            <a:r>
              <a:rPr lang="en-US" dirty="0"/>
              <a:t>Staff</a:t>
            </a:r>
          </a:p>
        </p:txBody>
      </p:sp>
      <p:sp>
        <p:nvSpPr>
          <p:cNvPr id="3" name="Content Placeholder 2">
            <a:extLst>
              <a:ext uri="{FF2B5EF4-FFF2-40B4-BE49-F238E27FC236}">
                <a16:creationId xmlns:a16="http://schemas.microsoft.com/office/drawing/2014/main" id="{3619A92C-7D19-1CF8-C9CD-4419B5FCBB15}"/>
              </a:ext>
            </a:extLst>
          </p:cNvPr>
          <p:cNvSpPr>
            <a:spLocks noGrp="1"/>
          </p:cNvSpPr>
          <p:nvPr>
            <p:ph idx="1"/>
          </p:nvPr>
        </p:nvSpPr>
        <p:spPr>
          <a:xfrm>
            <a:off x="609599" y="1051965"/>
            <a:ext cx="7808259" cy="2377035"/>
          </a:xfrm>
        </p:spPr>
        <p:txBody>
          <a:bodyPr>
            <a:normAutofit lnSpcReduction="10000"/>
          </a:bodyPr>
          <a:lstStyle/>
          <a:p>
            <a:r>
              <a:rPr lang="en-US" b="1" dirty="0">
                <a:solidFill>
                  <a:srgbClr val="0070C0"/>
                </a:solidFill>
              </a:rPr>
              <a:t>Instructor: Anna R Karlin</a:t>
            </a:r>
          </a:p>
          <a:p>
            <a:pPr lvl="1"/>
            <a:r>
              <a:rPr lang="en-US" sz="2400" dirty="0"/>
              <a:t>Professor in the Allen School for n years.</a:t>
            </a:r>
          </a:p>
          <a:p>
            <a:pPr lvl="1"/>
            <a:r>
              <a:rPr lang="en-US" sz="2400" dirty="0"/>
              <a:t>Email: </a:t>
            </a:r>
            <a:r>
              <a:rPr lang="en-US" sz="2400" dirty="0">
                <a:hlinkClick r:id="rId3"/>
              </a:rPr>
              <a:t>karlin@cs.washington.edu</a:t>
            </a:r>
            <a:endParaRPr lang="en-US" sz="2400" dirty="0"/>
          </a:p>
          <a:p>
            <a:pPr lvl="1"/>
            <a:r>
              <a:rPr lang="en-US" sz="2400" dirty="0"/>
              <a:t>Office: CSE1 (Allen) 586</a:t>
            </a:r>
          </a:p>
          <a:p>
            <a:r>
              <a:rPr lang="en-US" sz="2800" b="1" dirty="0">
                <a:solidFill>
                  <a:srgbClr val="0070C0"/>
                </a:solidFill>
              </a:rPr>
              <a:t>Tas:</a:t>
            </a:r>
          </a:p>
          <a:p>
            <a:pPr marL="0" indent="0">
              <a:buNone/>
            </a:pPr>
            <a:endParaRPr lang="en-US" sz="2800" dirty="0"/>
          </a:p>
          <a:p>
            <a:pPr marL="0" indent="0">
              <a:buNone/>
            </a:pPr>
            <a:endParaRPr lang="en-US" sz="2000" b="1" dirty="0">
              <a:solidFill>
                <a:srgbClr val="0070C0"/>
              </a:solidFill>
            </a:endParaRPr>
          </a:p>
          <a:p>
            <a:pPr marL="0" indent="0">
              <a:buNone/>
            </a:pPr>
            <a:endParaRPr lang="en-US" sz="2000" dirty="0"/>
          </a:p>
        </p:txBody>
      </p:sp>
      <p:graphicFrame>
        <p:nvGraphicFramePr>
          <p:cNvPr id="4" name="Table 3">
            <a:extLst>
              <a:ext uri="{FF2B5EF4-FFF2-40B4-BE49-F238E27FC236}">
                <a16:creationId xmlns:a16="http://schemas.microsoft.com/office/drawing/2014/main" id="{433E1C70-7CCB-FC26-B345-B26716777DE6}"/>
              </a:ext>
            </a:extLst>
          </p:cNvPr>
          <p:cNvGraphicFramePr>
            <a:graphicFrameLocks noGrp="1"/>
          </p:cNvGraphicFramePr>
          <p:nvPr>
            <p:extLst>
              <p:ext uri="{D42A27DB-BD31-4B8C-83A1-F6EECF244321}">
                <p14:modId xmlns:p14="http://schemas.microsoft.com/office/powerpoint/2010/main" val="1418216493"/>
              </p:ext>
            </p:extLst>
          </p:nvPr>
        </p:nvGraphicFramePr>
        <p:xfrm>
          <a:off x="1347833" y="2620117"/>
          <a:ext cx="6331790" cy="5774958"/>
        </p:xfrm>
        <a:graphic>
          <a:graphicData uri="http://schemas.openxmlformats.org/drawingml/2006/table">
            <a:tbl>
              <a:tblPr firstRow="1">
                <a:tableStyleId>{2D5ABB26-0587-4C30-8999-92F81FD0307C}</a:tableStyleId>
              </a:tblPr>
              <a:tblGrid>
                <a:gridCol w="2682815">
                  <a:extLst>
                    <a:ext uri="{9D8B030D-6E8A-4147-A177-3AD203B41FA5}">
                      <a16:colId xmlns:a16="http://schemas.microsoft.com/office/drawing/2014/main" val="2248722589"/>
                    </a:ext>
                  </a:extLst>
                </a:gridCol>
                <a:gridCol w="3648975">
                  <a:extLst>
                    <a:ext uri="{9D8B030D-6E8A-4147-A177-3AD203B41FA5}">
                      <a16:colId xmlns:a16="http://schemas.microsoft.com/office/drawing/2014/main" val="1121764241"/>
                    </a:ext>
                  </a:extLst>
                </a:gridCol>
              </a:tblGrid>
              <a:tr h="303617">
                <a:tc>
                  <a: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1" i="0" u="none" strike="noStrike" kern="1200" cap="none" spc="0" normalizeH="0" baseline="0" noProof="0" dirty="0">
                        <a:ln>
                          <a:noFill/>
                        </a:ln>
                        <a:solidFill>
                          <a:srgbClr val="0070C0"/>
                        </a:solidFill>
                        <a:effectLst/>
                        <a:uLnTx/>
                        <a:uFillTx/>
                        <a:latin typeface="Candara" panose="020E0502030303020204" pitchFamily="34" charset="0"/>
                      </a:endParaRPr>
                    </a:p>
                  </a:txBody>
                  <a:tcPr marL="4579" marR="4579" marT="4579" marB="0"/>
                </a:tc>
                <a:tc>
                  <a: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1" i="0" u="none" strike="noStrike" kern="1200" cap="none" spc="0" normalizeH="0" baseline="0" noProof="0" dirty="0">
                        <a:ln>
                          <a:noFill/>
                        </a:ln>
                        <a:solidFill>
                          <a:srgbClr val="0070C0"/>
                        </a:solidFill>
                        <a:effectLst/>
                        <a:uLnTx/>
                        <a:uFillTx/>
                        <a:latin typeface="Candara" panose="020E0502030303020204" pitchFamily="34" charset="0"/>
                      </a:endParaRPr>
                    </a:p>
                  </a:txBody>
                  <a:tcPr marL="4579" marR="4579" marT="4579" marB="0"/>
                </a:tc>
                <a:extLst>
                  <a:ext uri="{0D108BD9-81ED-4DB2-BD59-A6C34878D82A}">
                    <a16:rowId xmlns:a16="http://schemas.microsoft.com/office/drawing/2014/main" val="61175538"/>
                  </a:ext>
                </a:extLst>
              </a:tr>
              <a:tr h="228418">
                <a:tc>
                  <a:txBody>
                    <a:bodyPr/>
                    <a:lstStyle/>
                    <a:p>
                      <a:pPr algn="l" fontAlgn="t"/>
                      <a:endParaRPr lang="en-US" sz="2400" b="0" i="0" u="none" strike="noStrike" dirty="0">
                        <a:solidFill>
                          <a:schemeClr val="tx1"/>
                        </a:solidFill>
                        <a:effectLst/>
                        <a:latin typeface="Segoe UI Semilight" panose="020B0402040204020203" pitchFamily="34" charset="0"/>
                        <a:cs typeface="Segoe UI Semilight" panose="020B0402040204020203" pitchFamily="34" charset="0"/>
                      </a:endParaRPr>
                    </a:p>
                  </a:txBody>
                  <a:tcPr marL="4579" marR="4579" marT="4579" marB="0"/>
                </a:tc>
                <a:tc>
                  <a:txBody>
                    <a:bodyPr/>
                    <a:lstStyle/>
                    <a:p>
                      <a:pPr algn="l" fontAlgn="t"/>
                      <a:endParaRPr lang="en-US" sz="2400" b="0" i="0" u="none" strike="noStrike" dirty="0">
                        <a:solidFill>
                          <a:schemeClr val="tx1"/>
                        </a:solidFill>
                        <a:effectLst/>
                        <a:latin typeface="Segoe UI Semilight" panose="020B0402040204020203" pitchFamily="34" charset="0"/>
                        <a:cs typeface="Segoe UI Semilight" panose="020B0402040204020203" pitchFamily="34" charset="0"/>
                      </a:endParaRPr>
                    </a:p>
                  </a:txBody>
                  <a:tcPr marL="4579" marR="4579" marT="4579" marB="0"/>
                </a:tc>
                <a:extLst>
                  <a:ext uri="{0D108BD9-81ED-4DB2-BD59-A6C34878D82A}">
                    <a16:rowId xmlns:a16="http://schemas.microsoft.com/office/drawing/2014/main" val="140139932"/>
                  </a:ext>
                </a:extLst>
              </a:tr>
              <a:tr h="222461">
                <a:tc>
                  <a:txBody>
                    <a:bodyPr/>
                    <a:lstStyle/>
                    <a:p>
                      <a:pPr rtl="0" fontAlgn="t">
                        <a:buNone/>
                      </a:pPr>
                      <a:r>
                        <a:rPr lang="en-US" sz="2200" b="0" u="none" dirty="0">
                          <a:solidFill>
                            <a:schemeClr val="tx1"/>
                          </a:solidFill>
                          <a:effectLst/>
                          <a:latin typeface="Candara" panose="020E0502030303020204" pitchFamily="34" charset="0"/>
                        </a:rPr>
                        <a:t>Siddharth </a:t>
                      </a:r>
                      <a:r>
                        <a:rPr lang="en-US" sz="2200" b="0" u="none" dirty="0" err="1">
                          <a:solidFill>
                            <a:schemeClr val="tx1"/>
                          </a:solidFill>
                          <a:effectLst/>
                          <a:latin typeface="Candara" panose="020E0502030303020204" pitchFamily="34" charset="0"/>
                        </a:rPr>
                        <a:t>Baasri</a:t>
                      </a:r>
                      <a:endParaRPr lang="en-US" sz="2200" b="0" u="none" dirty="0">
                        <a:solidFill>
                          <a:schemeClr val="tx1"/>
                        </a:solidFill>
                        <a:effectLst/>
                        <a:latin typeface="Candara" panose="020E0502030303020204" pitchFamily="34" charset="0"/>
                      </a:endParaRPr>
                    </a:p>
                  </a:txBody>
                  <a:tcPr marL="19050" marR="19050" marT="12700" marB="12700"/>
                </a:tc>
                <a:tc>
                  <a:txBody>
                    <a:bodyPr/>
                    <a:lstStyle/>
                    <a:p>
                      <a:pPr rtl="0" fontAlgn="t">
                        <a:buNone/>
                      </a:pPr>
                      <a:r>
                        <a:rPr lang="en-US" sz="2200" b="0" u="none" dirty="0">
                          <a:solidFill>
                            <a:schemeClr val="tx1"/>
                          </a:solidFill>
                          <a:effectLst/>
                          <a:latin typeface="Candara" panose="020E0502030303020204" pitchFamily="34" charset="0"/>
                        </a:rPr>
                        <a:t>Ronald Lin</a:t>
                      </a:r>
                    </a:p>
                  </a:txBody>
                  <a:tcPr marL="19050" marR="19050" marT="12700" marB="12700"/>
                </a:tc>
                <a:extLst>
                  <a:ext uri="{0D108BD9-81ED-4DB2-BD59-A6C34878D82A}">
                    <a16:rowId xmlns:a16="http://schemas.microsoft.com/office/drawing/2014/main" val="2583842836"/>
                  </a:ext>
                </a:extLst>
              </a:tr>
              <a:tr h="222461">
                <a:tc>
                  <a:txBody>
                    <a:bodyPr/>
                    <a:lstStyle/>
                    <a:p>
                      <a:pPr rtl="0" fontAlgn="t">
                        <a:buNone/>
                      </a:pPr>
                      <a:r>
                        <a:rPr lang="en-US" sz="2200" b="0" u="none" dirty="0">
                          <a:solidFill>
                            <a:schemeClr val="tx1"/>
                          </a:solidFill>
                          <a:effectLst/>
                          <a:latin typeface="Candara" panose="020E0502030303020204" pitchFamily="34" charset="0"/>
                        </a:rPr>
                        <a:t>Escher Crawford</a:t>
                      </a:r>
                    </a:p>
                  </a:txBody>
                  <a:tcPr marL="19050" marR="19050" marT="12700" marB="12700"/>
                </a:tc>
                <a:tc>
                  <a:txBody>
                    <a:bodyPr/>
                    <a:lstStyle/>
                    <a:p>
                      <a:pPr rtl="0" fontAlgn="t">
                        <a:buNone/>
                      </a:pPr>
                      <a:r>
                        <a:rPr lang="en-US" sz="2200" b="0" u="none" dirty="0">
                          <a:solidFill>
                            <a:schemeClr val="tx1"/>
                          </a:solidFill>
                          <a:effectLst/>
                          <a:latin typeface="Candara" panose="020E0502030303020204" pitchFamily="34" charset="0"/>
                        </a:rPr>
                        <a:t>Arnav Mazumder</a:t>
                      </a:r>
                    </a:p>
                  </a:txBody>
                  <a:tcPr marL="19050" marR="19050" marT="12700" marB="12700"/>
                </a:tc>
                <a:extLst>
                  <a:ext uri="{0D108BD9-81ED-4DB2-BD59-A6C34878D82A}">
                    <a16:rowId xmlns:a16="http://schemas.microsoft.com/office/drawing/2014/main" val="2524219566"/>
                  </a:ext>
                </a:extLst>
              </a:tr>
              <a:tr h="222461">
                <a:tc>
                  <a:txBody>
                    <a:bodyPr/>
                    <a:lstStyle/>
                    <a:p>
                      <a:pPr rtl="0" fontAlgn="t">
                        <a:buNone/>
                      </a:pPr>
                      <a:r>
                        <a:rPr lang="en-US" sz="2200" b="0" u="none" dirty="0">
                          <a:solidFill>
                            <a:schemeClr val="tx1"/>
                          </a:solidFill>
                          <a:effectLst/>
                          <a:latin typeface="Candara" panose="020E0502030303020204" pitchFamily="34" charset="0"/>
                        </a:rPr>
                        <a:t>Darin Ershov</a:t>
                      </a:r>
                    </a:p>
                  </a:txBody>
                  <a:tcPr marL="19050" marR="19050" marT="12700" marB="12700"/>
                </a:tc>
                <a:tc>
                  <a:txBody>
                    <a:bodyPr/>
                    <a:lstStyle/>
                    <a:p>
                      <a:pPr rtl="0" fontAlgn="t">
                        <a:buNone/>
                      </a:pPr>
                      <a:r>
                        <a:rPr lang="en-US" sz="2200" b="0" u="none" dirty="0">
                          <a:solidFill>
                            <a:schemeClr val="tx1"/>
                          </a:solidFill>
                          <a:effectLst/>
                          <a:latin typeface="Candara" panose="020E0502030303020204" pitchFamily="34" charset="0"/>
                        </a:rPr>
                        <a:t>Medha Mittal</a:t>
                      </a:r>
                    </a:p>
                  </a:txBody>
                  <a:tcPr marL="19050" marR="19050" marT="12700" marB="12700"/>
                </a:tc>
                <a:extLst>
                  <a:ext uri="{0D108BD9-81ED-4DB2-BD59-A6C34878D82A}">
                    <a16:rowId xmlns:a16="http://schemas.microsoft.com/office/drawing/2014/main" val="1830640610"/>
                  </a:ext>
                </a:extLst>
              </a:tr>
              <a:tr h="222461">
                <a:tc>
                  <a:txBody>
                    <a:bodyPr/>
                    <a:lstStyle/>
                    <a:p>
                      <a:pPr rtl="0" fontAlgn="t">
                        <a:buNone/>
                      </a:pPr>
                      <a:r>
                        <a:rPr lang="en-US" sz="2200" b="0" u="none" dirty="0">
                          <a:solidFill>
                            <a:schemeClr val="tx1"/>
                          </a:solidFill>
                          <a:effectLst/>
                          <a:latin typeface="Candara" panose="020E0502030303020204" pitchFamily="34" charset="0"/>
                        </a:rPr>
                        <a:t>Yao Ching Hsieh</a:t>
                      </a:r>
                    </a:p>
                  </a:txBody>
                  <a:tcPr marL="19050" marR="19050" marT="12700" marB="12700"/>
                </a:tc>
                <a:tc>
                  <a:txBody>
                    <a:bodyPr/>
                    <a:lstStyle/>
                    <a:p>
                      <a:pPr rtl="0" fontAlgn="t">
                        <a:buNone/>
                      </a:pPr>
                      <a:r>
                        <a:rPr lang="en-US" sz="2200" b="0" u="none" dirty="0">
                          <a:solidFill>
                            <a:schemeClr val="tx1"/>
                          </a:solidFill>
                          <a:effectLst/>
                          <a:latin typeface="Candara" panose="020E0502030303020204" pitchFamily="34" charset="0"/>
                        </a:rPr>
                        <a:t>Mayee Sun</a:t>
                      </a:r>
                    </a:p>
                  </a:txBody>
                  <a:tcPr marL="19050" marR="19050" marT="12700" marB="12700"/>
                </a:tc>
                <a:extLst>
                  <a:ext uri="{0D108BD9-81ED-4DB2-BD59-A6C34878D82A}">
                    <a16:rowId xmlns:a16="http://schemas.microsoft.com/office/drawing/2014/main" val="2448173683"/>
                  </a:ext>
                </a:extLst>
              </a:tr>
              <a:tr h="222461">
                <a:tc>
                  <a:txBody>
                    <a:bodyPr/>
                    <a:lstStyle/>
                    <a:p>
                      <a:pPr rtl="0" fontAlgn="t">
                        <a:buNone/>
                      </a:pPr>
                      <a:r>
                        <a:rPr lang="en-US" sz="2200" b="0" u="none" dirty="0">
                          <a:solidFill>
                            <a:schemeClr val="tx1"/>
                          </a:solidFill>
                          <a:effectLst/>
                          <a:latin typeface="Candara" panose="020E0502030303020204" pitchFamily="34" charset="0"/>
                        </a:rPr>
                        <a:t>Zhiyuan Jia</a:t>
                      </a:r>
                    </a:p>
                  </a:txBody>
                  <a:tcPr marL="19050" marR="19050" marT="12700" marB="12700"/>
                </a:tc>
                <a:tc>
                  <a:txBody>
                    <a:bodyPr/>
                    <a:lstStyle/>
                    <a:p>
                      <a:pPr rtl="0" fontAlgn="t">
                        <a:buNone/>
                      </a:pPr>
                      <a:r>
                        <a:rPr lang="en-US" sz="2200" b="0" u="none" dirty="0">
                          <a:solidFill>
                            <a:schemeClr val="tx1"/>
                          </a:solidFill>
                          <a:effectLst/>
                          <a:latin typeface="Candara" panose="020E0502030303020204" pitchFamily="34" charset="0"/>
                        </a:rPr>
                        <a:t>Jolie Zhou (head TA)</a:t>
                      </a:r>
                    </a:p>
                  </a:txBody>
                  <a:tcPr marL="19050" marR="19050" marT="12700" marB="12700"/>
                </a:tc>
                <a:extLst>
                  <a:ext uri="{0D108BD9-81ED-4DB2-BD59-A6C34878D82A}">
                    <a16:rowId xmlns:a16="http://schemas.microsoft.com/office/drawing/2014/main" val="3689031401"/>
                  </a:ext>
                </a:extLst>
              </a:tr>
              <a:tr h="222461">
                <a:tc>
                  <a:txBody>
                    <a:bodyPr/>
                    <a:lstStyle/>
                    <a:p>
                      <a:pPr rtl="0" fontAlgn="t">
                        <a:buNone/>
                      </a:pPr>
                      <a:r>
                        <a:rPr lang="en-US" sz="2200" b="0" u="none" dirty="0">
                          <a:solidFill>
                            <a:schemeClr val="tx1"/>
                          </a:solidFill>
                          <a:effectLst/>
                          <a:latin typeface="Candara" panose="020E0502030303020204" pitchFamily="34" charset="0"/>
                        </a:rPr>
                        <a:t>Krisha Khandelwal</a:t>
                      </a:r>
                    </a:p>
                  </a:txBody>
                  <a:tcPr marL="19050" marR="19050" marT="12700" marB="12700"/>
                </a:tc>
                <a:tc>
                  <a:txBody>
                    <a:bodyPr/>
                    <a:lstStyle/>
                    <a:p>
                      <a:pPr rtl="0" fontAlgn="t">
                        <a:buNone/>
                      </a:pPr>
                      <a:endParaRPr lang="en-US" sz="2200" b="0" u="none" dirty="0">
                        <a:solidFill>
                          <a:schemeClr val="tx1"/>
                        </a:solidFill>
                        <a:effectLst/>
                        <a:latin typeface="Candara" panose="020E0502030303020204" pitchFamily="34" charset="0"/>
                      </a:endParaRPr>
                    </a:p>
                  </a:txBody>
                  <a:tcPr marL="19050" marR="19050" marT="12700" marB="12700"/>
                </a:tc>
                <a:extLst>
                  <a:ext uri="{0D108BD9-81ED-4DB2-BD59-A6C34878D82A}">
                    <a16:rowId xmlns:a16="http://schemas.microsoft.com/office/drawing/2014/main" val="2713191432"/>
                  </a:ext>
                </a:extLst>
              </a:tr>
              <a:tr h="222461">
                <a:tc>
                  <a:txBody>
                    <a:bodyPr/>
                    <a:lstStyle/>
                    <a:p>
                      <a:pPr rtl="0" fontAlgn="t">
                        <a:buNone/>
                      </a:pPr>
                      <a:endParaRPr lang="en-US" sz="2200" b="0" u="none" dirty="0">
                        <a:solidFill>
                          <a:schemeClr val="tx1"/>
                        </a:solidFill>
                        <a:effectLst/>
                        <a:latin typeface="Candara" panose="020E0502030303020204" pitchFamily="34" charset="0"/>
                      </a:endParaRPr>
                    </a:p>
                  </a:txBody>
                  <a:tcPr marL="19050" marR="19050" marT="12700" marB="12700"/>
                </a:tc>
                <a:tc>
                  <a:txBody>
                    <a:bodyPr/>
                    <a:lstStyle/>
                    <a:p>
                      <a:pPr rtl="0" fontAlgn="t">
                        <a:buNone/>
                      </a:pPr>
                      <a:endParaRPr lang="en-US" sz="2200" b="0" u="none" dirty="0">
                        <a:solidFill>
                          <a:schemeClr val="tx1"/>
                        </a:solidFill>
                        <a:effectLst/>
                        <a:latin typeface="Candara" panose="020E0502030303020204" pitchFamily="34" charset="0"/>
                      </a:endParaRPr>
                    </a:p>
                  </a:txBody>
                  <a:tcPr marL="19050" marR="19050" marT="12700" marB="12700"/>
                </a:tc>
                <a:extLst>
                  <a:ext uri="{0D108BD9-81ED-4DB2-BD59-A6C34878D82A}">
                    <a16:rowId xmlns:a16="http://schemas.microsoft.com/office/drawing/2014/main" val="1818252199"/>
                  </a:ext>
                </a:extLst>
              </a:tr>
              <a:tr h="222461">
                <a:tc>
                  <a:txBody>
                    <a:bodyPr/>
                    <a:lstStyle/>
                    <a:p>
                      <a:pPr rtl="0" fontAlgn="t">
                        <a:buNone/>
                      </a:pPr>
                      <a:endParaRPr lang="en-US" sz="2200" b="0" u="none" dirty="0">
                        <a:solidFill>
                          <a:schemeClr val="tx1"/>
                        </a:solidFill>
                        <a:effectLst/>
                        <a:latin typeface="Candara" panose="020E0502030303020204" pitchFamily="34" charset="0"/>
                      </a:endParaRPr>
                    </a:p>
                  </a:txBody>
                  <a:tcPr marL="19050" marR="19050" marT="12700" marB="12700"/>
                </a:tc>
                <a:tc>
                  <a:txBody>
                    <a:bodyPr/>
                    <a:lstStyle/>
                    <a:p>
                      <a:pPr rtl="0" fontAlgn="t">
                        <a:buNone/>
                      </a:pPr>
                      <a:endParaRPr lang="en-US" sz="2200" b="0" u="none" dirty="0">
                        <a:solidFill>
                          <a:schemeClr val="tx1"/>
                        </a:solidFill>
                        <a:effectLst/>
                        <a:latin typeface="Candara" panose="020E0502030303020204" pitchFamily="34" charset="0"/>
                      </a:endParaRPr>
                    </a:p>
                  </a:txBody>
                  <a:tcPr marL="19050" marR="19050" marT="12700" marB="12700"/>
                </a:tc>
                <a:extLst>
                  <a:ext uri="{0D108BD9-81ED-4DB2-BD59-A6C34878D82A}">
                    <a16:rowId xmlns:a16="http://schemas.microsoft.com/office/drawing/2014/main" val="1719815588"/>
                  </a:ext>
                </a:extLst>
              </a:tr>
              <a:tr h="222461">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tc>
                  <a:txBody>
                    <a:bodyPr/>
                    <a:lstStyle/>
                    <a:p>
                      <a:pPr rtl="0" fontAlgn="t">
                        <a:buNone/>
                      </a:pPr>
                      <a:endParaRPr lang="en-US" sz="2200" b="0" u="none" dirty="0">
                        <a:solidFill>
                          <a:schemeClr val="tx1"/>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3533382991"/>
                  </a:ext>
                </a:extLst>
              </a:tr>
              <a:tr h="128463">
                <a:tc>
                  <a:txBody>
                    <a:bodyPr/>
                    <a:lstStyle/>
                    <a:p>
                      <a:pPr rtl="0" fontAlgn="t">
                        <a:buNone/>
                      </a:pPr>
                      <a:endParaRPr lang="en-US" sz="1200" b="0" u="sng" dirty="0">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02801002"/>
                  </a:ext>
                </a:extLst>
              </a:tr>
              <a:tr h="128463">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304276827"/>
                  </a:ext>
                </a:extLst>
              </a:tr>
              <a:tr h="128463">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814450830"/>
                  </a:ext>
                </a:extLst>
              </a:tr>
              <a:tr h="128463">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544071600"/>
                  </a:ext>
                </a:extLst>
              </a:tr>
              <a:tr h="128463">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965338710"/>
                  </a:ext>
                </a:extLst>
              </a:tr>
              <a:tr h="128463">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164604531"/>
                  </a:ext>
                </a:extLst>
              </a:tr>
              <a:tr h="128463">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2261686156"/>
                  </a:ext>
                </a:extLst>
              </a:tr>
              <a:tr h="128463">
                <a:tc>
                  <a:txBody>
                    <a:bodyPr/>
                    <a:lstStyle/>
                    <a:p>
                      <a:pPr rtl="0" fontAlgn="t">
                        <a:buNone/>
                      </a:pPr>
                      <a:endParaRPr lang="en-US" sz="1200" b="0" u="sng" dirty="0">
                        <a:solidFill>
                          <a:srgbClr val="1155CC"/>
                        </a:solidFill>
                        <a:effectLst/>
                        <a:latin typeface="Open Sans" panose="020B0606030504020204" pitchFamily="34" charset="0"/>
                      </a:endParaRPr>
                    </a:p>
                  </a:txBody>
                  <a:tcPr marL="19050" marR="19050" marT="12700" marB="12700"/>
                </a:tc>
                <a:tc>
                  <a:txBody>
                    <a:bodyPr/>
                    <a:lstStyle/>
                    <a:p>
                      <a:pPr rtl="0" fontAlgn="t">
                        <a:buNone/>
                      </a:pPr>
                      <a:endParaRPr lang="en-US" sz="1200" b="0" u="sng" dirty="0">
                        <a:solidFill>
                          <a:srgbClr val="1155CC"/>
                        </a:solidFill>
                        <a:effectLst/>
                        <a:latin typeface="Open Sans" panose="020B0606030504020204" pitchFamily="34" charset="0"/>
                      </a:endParaRPr>
                    </a:p>
                  </a:txBody>
                  <a:tcPr marL="19050" marR="19050" marT="12700" marB="12700"/>
                </a:tc>
                <a:extLst>
                  <a:ext uri="{0D108BD9-81ED-4DB2-BD59-A6C34878D82A}">
                    <a16:rowId xmlns:a16="http://schemas.microsoft.com/office/drawing/2014/main" val="561563781"/>
                  </a:ext>
                </a:extLst>
              </a:tr>
            </a:tbl>
          </a:graphicData>
        </a:graphic>
      </p:graphicFrame>
    </p:spTree>
    <p:extLst>
      <p:ext uri="{BB962C8B-B14F-4D97-AF65-F5344CB8AC3E}">
        <p14:creationId xmlns:p14="http://schemas.microsoft.com/office/powerpoint/2010/main" val="3549429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E13B-2355-9AEA-9016-42E697B1B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A9E688-7C92-0EEB-78F4-F8A3476F708B}"/>
              </a:ext>
            </a:extLst>
          </p:cNvPr>
          <p:cNvSpPr>
            <a:spLocks noGrp="1"/>
          </p:cNvSpPr>
          <p:nvPr>
            <p:ph type="title"/>
          </p:nvPr>
        </p:nvSpPr>
        <p:spPr>
          <a:xfrm>
            <a:off x="172916" y="173664"/>
            <a:ext cx="10972800" cy="878301"/>
          </a:xfrm>
        </p:spPr>
        <p:txBody>
          <a:bodyPr/>
          <a:lstStyle/>
          <a:p>
            <a:r>
              <a:rPr lang="en-US" dirty="0"/>
              <a:t>We are experimenting with a 312 GPT!!</a:t>
            </a:r>
          </a:p>
        </p:txBody>
      </p:sp>
      <p:sp>
        <p:nvSpPr>
          <p:cNvPr id="3" name="Content Placeholder 2">
            <a:extLst>
              <a:ext uri="{FF2B5EF4-FFF2-40B4-BE49-F238E27FC236}">
                <a16:creationId xmlns:a16="http://schemas.microsoft.com/office/drawing/2014/main" id="{36647F88-FBDB-7DE4-72B4-8B7DBF31DB08}"/>
              </a:ext>
            </a:extLst>
          </p:cNvPr>
          <p:cNvSpPr>
            <a:spLocks noGrp="1"/>
          </p:cNvSpPr>
          <p:nvPr>
            <p:ph idx="1"/>
          </p:nvPr>
        </p:nvSpPr>
        <p:spPr>
          <a:xfrm>
            <a:off x="609599" y="1051965"/>
            <a:ext cx="11409485" cy="5806035"/>
          </a:xfrm>
        </p:spPr>
        <p:txBody>
          <a:bodyPr>
            <a:normAutofit/>
          </a:bodyPr>
          <a:lstStyle/>
          <a:p>
            <a:pPr marL="0" indent="0">
              <a:buNone/>
            </a:pPr>
            <a:r>
              <a:rPr lang="en-US" sz="2400" dirty="0"/>
              <a:t>This course provides an AI learning assistant that works like a </a:t>
            </a:r>
            <a:r>
              <a:rPr lang="en-US" sz="2400" b="1" dirty="0"/>
              <a:t>teaching assistant available 24/7</a:t>
            </a:r>
            <a:r>
              <a:rPr lang="en-US" sz="2400" dirty="0"/>
              <a:t>. </a:t>
            </a:r>
          </a:p>
          <a:p>
            <a:pPr marL="0" indent="0">
              <a:buNone/>
            </a:pPr>
            <a:r>
              <a:rPr lang="en-US" sz="2400" dirty="0"/>
              <a:t>It can </a:t>
            </a:r>
          </a:p>
          <a:p>
            <a:r>
              <a:rPr lang="en-US" sz="2400" dirty="0"/>
              <a:t>help explain the material we are covering</a:t>
            </a:r>
          </a:p>
          <a:p>
            <a:r>
              <a:rPr lang="en-US" sz="2400" dirty="0"/>
              <a:t>walk through section worksheet solutions</a:t>
            </a:r>
          </a:p>
          <a:p>
            <a:r>
              <a:rPr lang="en-US" sz="2400" dirty="0"/>
              <a:t>generate extra practice problems</a:t>
            </a:r>
          </a:p>
          <a:p>
            <a:r>
              <a:rPr lang="en-US" sz="2400" dirty="0"/>
              <a:t>help you get started if you are stuck on homework.</a:t>
            </a:r>
          </a:p>
          <a:p>
            <a:endParaRPr lang="en-US" sz="2400" dirty="0"/>
          </a:p>
          <a:p>
            <a:pPr marL="0" indent="0">
              <a:buNone/>
            </a:pPr>
            <a:r>
              <a:rPr lang="en-US" sz="2400" dirty="0"/>
              <a:t>Like a human TA, the assistant is designed to </a:t>
            </a:r>
            <a:r>
              <a:rPr lang="en-US" sz="2400" b="1" dirty="0"/>
              <a:t>guide your reasoning rather than provide solutions</a:t>
            </a:r>
            <a:r>
              <a:rPr lang="en-US" sz="2400" dirty="0"/>
              <a:t> to graded homework problems.</a:t>
            </a:r>
          </a:p>
          <a:p>
            <a:pPr marL="0" indent="0">
              <a:buNone/>
            </a:pPr>
            <a:endParaRPr lang="en-US" sz="2400" dirty="0"/>
          </a:p>
          <a:p>
            <a:pPr marL="0" indent="0">
              <a:buNone/>
            </a:pPr>
            <a:r>
              <a:rPr lang="en-US" sz="2400" dirty="0"/>
              <a:t>Ps Don’t forget that AI systems make mistakes. </a:t>
            </a:r>
          </a:p>
          <a:p>
            <a:pPr marL="0" indent="0">
              <a:buNone/>
            </a:pPr>
            <a:endParaRPr lang="en-US" sz="24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6806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83BA7-4884-B549-0A8D-940A6F59A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2D415-B2D5-4C16-CD38-58DBFE7771FC}"/>
              </a:ext>
            </a:extLst>
          </p:cNvPr>
          <p:cNvSpPr>
            <a:spLocks noGrp="1"/>
          </p:cNvSpPr>
          <p:nvPr>
            <p:ph type="title"/>
          </p:nvPr>
        </p:nvSpPr>
        <p:spPr>
          <a:xfrm>
            <a:off x="172915" y="173664"/>
            <a:ext cx="11774245" cy="878301"/>
          </a:xfrm>
        </p:spPr>
        <p:txBody>
          <a:bodyPr>
            <a:normAutofit/>
          </a:bodyPr>
          <a:lstStyle/>
          <a:p>
            <a:r>
              <a:rPr lang="en-US" dirty="0"/>
              <a:t>To pass this class, you must sign off on the following on </a:t>
            </a:r>
            <a:r>
              <a:rPr lang="en-US" dirty="0" err="1"/>
              <a:t>Pset</a:t>
            </a:r>
            <a:r>
              <a:rPr lang="en-US" dirty="0"/>
              <a:t> 1</a:t>
            </a:r>
          </a:p>
        </p:txBody>
      </p:sp>
      <p:sp>
        <p:nvSpPr>
          <p:cNvPr id="3" name="Content Placeholder 2">
            <a:extLst>
              <a:ext uri="{FF2B5EF4-FFF2-40B4-BE49-F238E27FC236}">
                <a16:creationId xmlns:a16="http://schemas.microsoft.com/office/drawing/2014/main" id="{04D362ED-B5A4-14E0-AB5A-FE00FD4CAE83}"/>
              </a:ext>
            </a:extLst>
          </p:cNvPr>
          <p:cNvSpPr>
            <a:spLocks noGrp="1"/>
          </p:cNvSpPr>
          <p:nvPr>
            <p:ph idx="1"/>
          </p:nvPr>
        </p:nvSpPr>
        <p:spPr>
          <a:xfrm>
            <a:off x="609599" y="1051965"/>
            <a:ext cx="11409485" cy="5806035"/>
          </a:xfrm>
        </p:spPr>
        <p:txBody>
          <a:bodyPr>
            <a:normAutofit/>
          </a:bodyPr>
          <a:lstStyle/>
          <a:p>
            <a:pPr marL="0" indent="0">
              <a:buNone/>
            </a:pPr>
            <a:r>
              <a:rPr lang="en-US" sz="2000" dirty="0"/>
              <a:t>I have read and understood the syllabus. In addition, I understand that we are entering an era where AI tools are ubiquitous and powerful. I acknowledge that using these tools to bypass the learning process is an act of self-sabotage.</a:t>
            </a:r>
          </a:p>
          <a:p>
            <a:pPr marL="0" indent="0">
              <a:buNone/>
            </a:pPr>
            <a:endParaRPr lang="en-US" sz="2000" dirty="0"/>
          </a:p>
          <a:p>
            <a:pPr marL="0" indent="0">
              <a:buNone/>
            </a:pPr>
            <a:r>
              <a:rPr lang="en-US" sz="2000" dirty="0"/>
              <a:t>1. </a:t>
            </a:r>
            <a:r>
              <a:rPr lang="en-US" sz="2000" b="1" dirty="0"/>
              <a:t>If I use AI, I will use only the 312 Learning Assistant, and I will use it as a Tutor only, not as a Proxy</a:t>
            </a:r>
            <a:r>
              <a:rPr lang="en-US" sz="2000" dirty="0"/>
              <a:t>.  I may use it to explain concepts, generate practice problems, help me get started on homework, while keeping in mind that AI tools make errors. I will not use any AI to generate solutions. I understand that doing so constitutes academic misconduct.</a:t>
            </a:r>
          </a:p>
          <a:p>
            <a:pPr marL="0" indent="0">
              <a:buNone/>
            </a:pPr>
            <a:endParaRPr lang="en-US" sz="2000" dirty="0"/>
          </a:p>
          <a:p>
            <a:pPr marL="0" indent="0">
              <a:buNone/>
            </a:pPr>
            <a:r>
              <a:rPr lang="en-US" sz="2000" dirty="0"/>
              <a:t>2. </a:t>
            </a:r>
            <a:r>
              <a:rPr lang="en-US" sz="2000" b="1" dirty="0"/>
              <a:t>I accept the “Audit” Standard:   </a:t>
            </a:r>
            <a:r>
              <a:rPr lang="en-US" sz="2000" dirty="0"/>
              <a:t>I understand that at any time, I may be asked to orally explain and defend a solution I submitted. If I cannot explain why a step was taken, I accept that I have not truly “solved” the problem and that I will get 0 points for that problem.</a:t>
            </a:r>
          </a:p>
          <a:p>
            <a:pPr marL="0" indent="0">
              <a:buNone/>
            </a:pPr>
            <a:endParaRPr lang="en-US" sz="2000" dirty="0"/>
          </a:p>
          <a:p>
            <a:pPr marL="0" indent="0">
              <a:buNone/>
            </a:pPr>
            <a:r>
              <a:rPr lang="en-US" sz="2000" dirty="0"/>
              <a:t>3</a:t>
            </a:r>
            <a:r>
              <a:rPr lang="en-US" sz="2000" b="1" dirty="0"/>
              <a:t>. I am building my “mental model”: </a:t>
            </a:r>
            <a:r>
              <a:rPr lang="en-US" sz="2000" dirty="0"/>
              <a:t>I recognize that my future value as a computer scientist depends, among other things, on my ability to detect errors in automated systems. I commit to doing the “heavy lifting” of learning and understanding the math now so that I possess the intuition and knowledge required to audit  and debug the AI systems of tomorrow.</a:t>
            </a:r>
          </a:p>
        </p:txBody>
      </p:sp>
    </p:spTree>
    <p:extLst>
      <p:ext uri="{BB962C8B-B14F-4D97-AF65-F5344CB8AC3E}">
        <p14:creationId xmlns:p14="http://schemas.microsoft.com/office/powerpoint/2010/main" val="291411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8C6DD-FEFC-4F07-5296-F13DE1CB4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2801B-7D1A-64AC-3B90-8B967D779FD7}"/>
              </a:ext>
            </a:extLst>
          </p:cNvPr>
          <p:cNvSpPr>
            <a:spLocks noGrp="1"/>
          </p:cNvSpPr>
          <p:nvPr>
            <p:ph type="title"/>
          </p:nvPr>
        </p:nvSpPr>
        <p:spPr/>
        <p:txBody>
          <a:bodyPr>
            <a:normAutofit/>
          </a:bodyPr>
          <a:lstStyle/>
          <a:p>
            <a:r>
              <a:rPr lang="en-US" dirty="0"/>
              <a:t>Summary: why you should take this course seriously</a:t>
            </a:r>
          </a:p>
        </p:txBody>
      </p:sp>
      <p:sp>
        <p:nvSpPr>
          <p:cNvPr id="3" name="Content Placeholder 2">
            <a:extLst>
              <a:ext uri="{FF2B5EF4-FFF2-40B4-BE49-F238E27FC236}">
                <a16:creationId xmlns:a16="http://schemas.microsoft.com/office/drawing/2014/main" id="{1A12C9A2-0B3F-FB02-077D-AE1D8D1BD53C}"/>
              </a:ext>
            </a:extLst>
          </p:cNvPr>
          <p:cNvSpPr>
            <a:spLocks noGrp="1"/>
          </p:cNvSpPr>
          <p:nvPr>
            <p:ph idx="1"/>
          </p:nvPr>
        </p:nvSpPr>
        <p:spPr>
          <a:xfrm>
            <a:off x="609599" y="1051965"/>
            <a:ext cx="11409485" cy="5806035"/>
          </a:xfrm>
        </p:spPr>
        <p:txBody>
          <a:bodyPr>
            <a:normAutofit/>
          </a:bodyPr>
          <a:lstStyle/>
          <a:p>
            <a:pPr marL="0" indent="0">
              <a:buNone/>
            </a:pPr>
            <a:endParaRPr lang="en-US" b="1" dirty="0">
              <a:solidFill>
                <a:srgbClr val="0070C0"/>
              </a:solidFill>
            </a:endParaRPr>
          </a:p>
          <a:p>
            <a:pPr marL="0" indent="0">
              <a:buNone/>
            </a:pPr>
            <a:endParaRPr lang="en-US" b="1" dirty="0">
              <a:solidFill>
                <a:srgbClr val="0070C0"/>
              </a:solidFill>
            </a:endParaRPr>
          </a:p>
          <a:p>
            <a:r>
              <a:rPr lang="en-US" dirty="0"/>
              <a:t>Important applications in computer science and engineering. </a:t>
            </a:r>
          </a:p>
          <a:p>
            <a:r>
              <a:rPr lang="en-US" dirty="0"/>
              <a:t>Crucial for success in future CSE (and other) courses.</a:t>
            </a:r>
          </a:p>
          <a:p>
            <a:r>
              <a:rPr lang="en-US" dirty="0"/>
              <a:t>Crucial for success in your future career, aka the economic argument (the “need”)</a:t>
            </a:r>
          </a:p>
          <a:p>
            <a:r>
              <a:rPr lang="en-US" dirty="0"/>
              <a:t>The “fun/useful in real life” argument (the “want”)</a:t>
            </a:r>
          </a:p>
          <a:p>
            <a:endParaRPr lang="en-US" dirty="0"/>
          </a:p>
          <a:p>
            <a:endParaRPr lang="en-US" dirty="0"/>
          </a:p>
          <a:p>
            <a:endParaRPr lang="en-US" dirty="0"/>
          </a:p>
          <a:p>
            <a:pPr marL="0" indent="0">
              <a:buNone/>
            </a:pPr>
            <a:endParaRPr lang="en-US" dirty="0"/>
          </a:p>
          <a:p>
            <a:endParaRPr lang="en-US" b="1" dirty="0">
              <a:solidFill>
                <a:srgbClr val="0070C0"/>
              </a:solidFill>
            </a:endParaRPr>
          </a:p>
          <a:p>
            <a:pPr marL="0" indent="0">
              <a:buNone/>
            </a:pPr>
            <a:endParaRPr lang="en-US"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210745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AEC4B-8AFD-844C-BE46-5C6BE0A2980B}"/>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D086D102-6173-2040-BC8D-E29FFDB4D99B}"/>
              </a:ext>
            </a:extLst>
          </p:cNvPr>
          <p:cNvSpPr>
            <a:spLocks noGrp="1"/>
          </p:cNvSpPr>
          <p:nvPr>
            <p:ph idx="1"/>
          </p:nvPr>
        </p:nvSpPr>
        <p:spPr>
          <a:xfrm>
            <a:off x="609600" y="1041441"/>
            <a:ext cx="11302315" cy="5816559"/>
          </a:xfrm>
        </p:spPr>
        <p:txBody>
          <a:bodyPr>
            <a:normAutofit lnSpcReduction="10000"/>
          </a:bodyPr>
          <a:lstStyle/>
          <a:p>
            <a:r>
              <a:rPr lang="en-US" sz="2800" dirty="0">
                <a:solidFill>
                  <a:srgbClr val="0070C0"/>
                </a:solidFill>
              </a:rPr>
              <a:t>Counting (basis of discrete probability)</a:t>
            </a:r>
          </a:p>
          <a:p>
            <a:pPr lvl="1"/>
            <a:r>
              <a:rPr lang="en-US" sz="2400" dirty="0"/>
              <a:t>Counting, Permutation, Combination, inclusion-exclusion, Pigeonhole Principle </a:t>
            </a:r>
          </a:p>
          <a:p>
            <a:r>
              <a:rPr lang="en-US" sz="2800" dirty="0">
                <a:solidFill>
                  <a:srgbClr val="0070C0"/>
                </a:solidFill>
              </a:rPr>
              <a:t>What is probability </a:t>
            </a:r>
          </a:p>
          <a:p>
            <a:pPr lvl="1"/>
            <a:r>
              <a:rPr lang="en-US" sz="2400" dirty="0"/>
              <a:t>Probability space, events, basic properties of probabilities, conditional probability, independence, expectation, variance</a:t>
            </a:r>
          </a:p>
          <a:p>
            <a:r>
              <a:rPr lang="en-US" sz="2800" dirty="0">
                <a:solidFill>
                  <a:srgbClr val="0070C0"/>
                </a:solidFill>
              </a:rPr>
              <a:t>Properties of probability</a:t>
            </a:r>
          </a:p>
          <a:p>
            <a:pPr lvl="1"/>
            <a:r>
              <a:rPr lang="en-US" sz="2400" dirty="0"/>
              <a:t>Various inequalities, Zoo of discrete random variables, Concentration,  Tail bounds </a:t>
            </a:r>
          </a:p>
          <a:p>
            <a:r>
              <a:rPr lang="en-US" sz="2800" dirty="0">
                <a:solidFill>
                  <a:srgbClr val="0070C0"/>
                </a:solidFill>
              </a:rPr>
              <a:t>Continuous Probability &amp; Statistics</a:t>
            </a:r>
          </a:p>
          <a:p>
            <a:pPr lvl="1"/>
            <a:r>
              <a:rPr lang="en-US" sz="2400" dirty="0"/>
              <a:t>  Probability Density Functions, Cumulative Density Functions, Uniform, Exponential, Normal distributions, Central Limit Theorem, Estimation</a:t>
            </a:r>
            <a:r>
              <a:rPr lang="en-US" sz="2400" dirty="0">
                <a:solidFill>
                  <a:srgbClr val="0070C0"/>
                </a:solidFill>
              </a:rPr>
              <a:t> </a:t>
            </a:r>
          </a:p>
          <a:p>
            <a:r>
              <a:rPr lang="en-US" sz="2800" dirty="0">
                <a:solidFill>
                  <a:srgbClr val="0070C0"/>
                </a:solidFill>
              </a:rPr>
              <a:t>Applications</a:t>
            </a:r>
          </a:p>
          <a:p>
            <a:pPr lvl="1"/>
            <a:r>
              <a:rPr lang="en-US" sz="2400" dirty="0"/>
              <a:t>A sample of randomized algorithms, machine learning, differential privacy, …</a:t>
            </a:r>
          </a:p>
        </p:txBody>
      </p:sp>
      <p:sp>
        <p:nvSpPr>
          <p:cNvPr id="4" name="Slide Number Placeholder 3">
            <a:extLst>
              <a:ext uri="{FF2B5EF4-FFF2-40B4-BE49-F238E27FC236}">
                <a16:creationId xmlns:a16="http://schemas.microsoft.com/office/drawing/2014/main" id="{6ADEA502-2558-FE45-91F1-7E1F93EA1AF1}"/>
              </a:ext>
            </a:extLst>
          </p:cNvPr>
          <p:cNvSpPr>
            <a:spLocks noGrp="1"/>
          </p:cNvSpPr>
          <p:nvPr>
            <p:ph type="sldNum" sz="quarter" idx="12"/>
          </p:nvPr>
        </p:nvSpPr>
        <p:spPr/>
        <p:txBody>
          <a:bodyPr/>
          <a:lstStyle/>
          <a:p>
            <a:fld id="{39E65F0E-D8D0-8548-A870-8F1E432EFAAD}" type="slidenum">
              <a:rPr lang="en-US" smtClean="0"/>
              <a:pPr/>
              <a:t>23</a:t>
            </a:fld>
            <a:endParaRPr lang="en-US"/>
          </a:p>
        </p:txBody>
      </p:sp>
    </p:spTree>
    <p:extLst>
      <p:ext uri="{BB962C8B-B14F-4D97-AF65-F5344CB8AC3E}">
        <p14:creationId xmlns:p14="http://schemas.microsoft.com/office/powerpoint/2010/main" val="66736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F3FE-58D7-4848-BF22-0C3386E38A1E}"/>
              </a:ext>
            </a:extLst>
          </p:cNvPr>
          <p:cNvSpPr>
            <a:spLocks noGrp="1"/>
          </p:cNvSpPr>
          <p:nvPr>
            <p:ph type="ctrTitle"/>
          </p:nvPr>
        </p:nvSpPr>
        <p:spPr/>
        <p:txBody>
          <a:bodyPr>
            <a:normAutofit fontScale="90000"/>
          </a:bodyPr>
          <a:lstStyle/>
          <a:p>
            <a:r>
              <a:rPr lang="en-US" sz="4800" dirty="0"/>
              <a:t>Counting</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8CEE94A3-2D47-4D28-B4A4-CCB244EFDC71}"/>
              </a:ext>
            </a:extLst>
          </p:cNvPr>
          <p:cNvSpPr>
            <a:spLocks noGrp="1"/>
          </p:cNvSpPr>
          <p:nvPr>
            <p:ph type="subTitle" idx="1"/>
          </p:nvPr>
        </p:nvSpPr>
        <p:spPr>
          <a:xfrm>
            <a:off x="8604584" y="4960137"/>
            <a:ext cx="3200400" cy="1463040"/>
          </a:xfrm>
        </p:spPr>
        <p:txBody>
          <a:bodyPr/>
          <a:lstStyle/>
          <a:p>
            <a:r>
              <a:rPr lang="en-US" dirty="0">
                <a:solidFill>
                  <a:schemeClr val="tx1"/>
                </a:solidFill>
              </a:rPr>
              <a:t>CSE 312 Spring 26</a:t>
            </a:r>
          </a:p>
          <a:p>
            <a:r>
              <a:rPr lang="en-US" dirty="0">
                <a:solidFill>
                  <a:schemeClr val="tx1"/>
                </a:solidFill>
              </a:rPr>
              <a:t>Lecture 1</a:t>
            </a:r>
          </a:p>
        </p:txBody>
      </p:sp>
      <p:pic>
        <p:nvPicPr>
          <p:cNvPr id="4" name="Picture 2" descr="A picture of a 4 hands. The first is holding up 1 finger, the second is holding up 2 fingers, the third is holding up 3 fingers and the 4th is holding up 4 fingers.">
            <a:extLst>
              <a:ext uri="{FF2B5EF4-FFF2-40B4-BE49-F238E27FC236}">
                <a16:creationId xmlns:a16="http://schemas.microsoft.com/office/drawing/2014/main" id="{307B98F4-9C72-3176-730E-C596DEC20CC8}"/>
              </a:ext>
              <a:ext uri="{C183D7F6-B498-43B3-948B-1728B52AA6E4}">
                <adec:decorative xmlns:adec="http://schemas.microsoft.com/office/drawing/2017/decorative" val="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8667" l="1750" r="93875">
                        <a14:foregroundMark x1="34875" y1="65333" x2="34875" y2="65333"/>
                        <a14:foregroundMark x1="37750" y1="52444" x2="37750" y2="52444"/>
                        <a14:foregroundMark x1="38000" y1="64889" x2="38000" y2="64889"/>
                        <a14:foregroundMark x1="39250" y1="55111" x2="39250" y2="55111"/>
                        <a14:foregroundMark x1="42750" y1="32000" x2="42750" y2="32000"/>
                        <a14:foregroundMark x1="42750" y1="19111" x2="42750" y2="19111"/>
                        <a14:foregroundMark x1="31000" y1="21333" x2="31000" y2="21333"/>
                        <a14:foregroundMark x1="17750" y1="26444" x2="17750" y2="26444"/>
                        <a14:foregroundMark x1="16375" y1="42667" x2="16375" y2="42667"/>
                        <a14:foregroundMark x1="16125" y1="52444" x2="15125" y2="56889"/>
                        <a14:foregroundMark x1="12250" y1="64889" x2="12250" y2="64889"/>
                        <a14:foregroundMark x1="12000" y1="87333" x2="12000" y2="87333"/>
                        <a14:foregroundMark x1="12000" y1="92444" x2="12000" y2="92444"/>
                        <a14:foregroundMark x1="12875" y1="92444" x2="12625" y2="81111"/>
                        <a14:foregroundMark x1="12875" y1="75556" x2="12875" y2="75556"/>
                        <a14:foregroundMark x1="14250" y1="63778" x2="14250" y2="63778"/>
                        <a14:foregroundMark x1="1750" y1="60222" x2="1750" y2="60222"/>
                        <a14:foregroundMark x1="5250" y1="52444" x2="5250" y2="52444"/>
                        <a14:foregroundMark x1="7875" y1="62444" x2="7875" y2="62444"/>
                        <a14:foregroundMark x1="7875" y1="68222" x2="7875" y2="73778"/>
                        <a14:foregroundMark x1="7875" y1="79556" x2="7875" y2="79556"/>
                        <a14:foregroundMark x1="7875" y1="80000" x2="7875" y2="80000"/>
                        <a14:foregroundMark x1="8125" y1="93556" x2="8125" y2="93556"/>
                        <a14:foregroundMark x1="8125" y1="93556" x2="8125" y2="93556"/>
                        <a14:foregroundMark x1="12875" y1="98667" x2="12875" y2="98667"/>
                        <a14:foregroundMark x1="35500" y1="71111" x2="35500" y2="71111"/>
                        <a14:foregroundMark x1="35750" y1="85778" x2="35750" y2="85778"/>
                        <a14:foregroundMark x1="35750" y1="86222" x2="35750" y2="86222"/>
                        <a14:foregroundMark x1="35750" y1="87333" x2="35750" y2="87333"/>
                        <a14:foregroundMark x1="36125" y1="68222" x2="36125" y2="68222"/>
                        <a14:foregroundMark x1="40625" y1="46222" x2="40625" y2="46222"/>
                        <a14:foregroundMark x1="40625" y1="46222" x2="40625" y2="46222"/>
                        <a14:foregroundMark x1="43125" y1="26889" x2="43125" y2="26889"/>
                        <a14:foregroundMark x1="43750" y1="20667" x2="43750" y2="20667"/>
                        <a14:foregroundMark x1="43125" y1="15111" x2="43125" y2="15111"/>
                        <a14:foregroundMark x1="42125" y1="47333" x2="42125" y2="47333"/>
                        <a14:foregroundMark x1="38000" y1="44444" x2="38000" y2="44444"/>
                        <a14:foregroundMark x1="34500" y1="35333" x2="34500" y2="35333"/>
                        <a14:foregroundMark x1="33875" y1="26889" x2="33875" y2="26889"/>
                        <a14:foregroundMark x1="31625" y1="18444" x2="31625" y2="18444"/>
                        <a14:foregroundMark x1="31375" y1="14444" x2="31375" y2="14444"/>
                        <a14:foregroundMark x1="16375" y1="32000" x2="16375" y2="32000"/>
                        <a14:foregroundMark x1="17375" y1="21333" x2="17375" y2="21333"/>
                        <a14:foregroundMark x1="17375" y1="17333" x2="17375" y2="17333"/>
                        <a14:foregroundMark x1="17375" y1="25778" x2="17375" y2="25778"/>
                        <a14:foregroundMark x1="59625" y1="76444" x2="59625" y2="76444"/>
                        <a14:foregroundMark x1="62000" y1="52000" x2="62000" y2="52000"/>
                        <a14:foregroundMark x1="61625" y1="73333" x2="61625" y2="73333"/>
                        <a14:foregroundMark x1="61375" y1="88222" x2="61375" y2="88222"/>
                        <a14:foregroundMark x1="59250" y1="63333" x2="59250" y2="63333"/>
                        <a14:foregroundMark x1="57500" y1="51333" x2="57500" y2="51333"/>
                        <a14:foregroundMark x1="57500" y1="51333" x2="57500" y2="51333"/>
                        <a14:foregroundMark x1="56750" y1="46444" x2="56750" y2="46444"/>
                        <a14:foregroundMark x1="55750" y1="43333" x2="55750" y2="43333"/>
                        <a14:foregroundMark x1="55750" y1="38889" x2="55750" y2="38889"/>
                        <a14:foregroundMark x1="55000" y1="32000" x2="55000" y2="32000"/>
                        <a14:foregroundMark x1="59625" y1="27111" x2="59625" y2="27111"/>
                        <a14:foregroundMark x1="61375" y1="12222" x2="61375" y2="12222"/>
                        <a14:foregroundMark x1="61000" y1="25111" x2="61000" y2="25111"/>
                        <a14:foregroundMark x1="60625" y1="32000" x2="60625" y2="32000"/>
                        <a14:foregroundMark x1="60625" y1="36444" x2="60625" y2="36444"/>
                        <a14:foregroundMark x1="61375" y1="44000" x2="61375" y2="44000"/>
                        <a14:foregroundMark x1="61375" y1="46444" x2="61375" y2="46444"/>
                        <a14:foregroundMark x1="61625" y1="64444" x2="61625" y2="64444"/>
                        <a14:foregroundMark x1="61375" y1="82667" x2="61375" y2="82667"/>
                        <a14:foregroundMark x1="61375" y1="84444" x2="61375" y2="84444"/>
                        <a14:foregroundMark x1="60875" y1="8667" x2="60875" y2="8667"/>
                        <a14:foregroundMark x1="60875" y1="6222" x2="60875" y2="6222"/>
                        <a14:foregroundMark x1="88500" y1="73333" x2="88500" y2="73333"/>
                        <a14:foregroundMark x1="88500" y1="73333" x2="88500" y2="73333"/>
                        <a14:foregroundMark x1="88500" y1="73333" x2="88500" y2="73333"/>
                        <a14:foregroundMark x1="88500" y1="53111" x2="88500" y2="53111"/>
                        <a14:foregroundMark x1="91125" y1="48889" x2="91125" y2="48889"/>
                        <a14:foregroundMark x1="91375" y1="48889" x2="91125" y2="47333"/>
                        <a14:foregroundMark x1="93875" y1="30444" x2="93875" y2="30444"/>
                      </a14:backgroundRemoval>
                    </a14:imgEffect>
                  </a14:imgLayer>
                </a14:imgProps>
              </a:ext>
              <a:ext uri="{28A0092B-C50C-407E-A947-70E740481C1C}">
                <a14:useLocalDpi xmlns:a14="http://schemas.microsoft.com/office/drawing/2010/main" val="0"/>
              </a:ext>
            </a:extLst>
          </a:blip>
          <a:srcRect/>
          <a:stretch>
            <a:fillRect/>
          </a:stretch>
        </p:blipFill>
        <p:spPr bwMode="auto">
          <a:xfrm>
            <a:off x="5768789" y="212922"/>
            <a:ext cx="5974976" cy="335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4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813D7-A6E3-9B46-98F3-B3D889F52149}"/>
              </a:ext>
            </a:extLst>
          </p:cNvPr>
          <p:cNvSpPr>
            <a:spLocks noGrp="1"/>
          </p:cNvSpPr>
          <p:nvPr>
            <p:ph type="title" idx="4294967295"/>
          </p:nvPr>
        </p:nvSpPr>
        <p:spPr>
          <a:xfrm>
            <a:off x="609600" y="639763"/>
            <a:ext cx="10972800" cy="115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chemeClr val="tx1"/>
                </a:solidFill>
                <a:effectLst/>
                <a:uLnTx/>
                <a:uFillTx/>
                <a:latin typeface="Candara" panose="020E0502030303020204" pitchFamily="34" charset="0"/>
                <a:ea typeface="Candara" panose="020E0502030303020204" pitchFamily="34" charset="0"/>
                <a:cs typeface="Candara" panose="020E0502030303020204" pitchFamily="34" charset="0"/>
              </a:rPr>
              <a:t>We are interested in counting the number of objects with a certain given property. </a:t>
            </a:r>
          </a:p>
        </p:txBody>
      </p:sp>
      <p:sp>
        <p:nvSpPr>
          <p:cNvPr id="7" name="Rectangle 6">
            <a:extLst>
              <a:ext uri="{FF2B5EF4-FFF2-40B4-BE49-F238E27FC236}">
                <a16:creationId xmlns:a16="http://schemas.microsoft.com/office/drawing/2014/main" id="{E0DA5596-0487-B34F-8D81-AA31D0082B9F}"/>
              </a:ext>
            </a:extLst>
          </p:cNvPr>
          <p:cNvSpPr/>
          <p:nvPr/>
        </p:nvSpPr>
        <p:spPr>
          <a:xfrm>
            <a:off x="609600" y="2269996"/>
            <a:ext cx="9305365" cy="1384995"/>
          </a:xfrm>
          <a:prstGeom prst="rect">
            <a:avLst/>
          </a:prstGeom>
        </p:spPr>
        <p:txBody>
          <a:bodyPr wrap="square">
            <a:spAutoFit/>
          </a:bodyPr>
          <a:lstStyle/>
          <a:p>
            <a:r>
              <a:rPr lang="en-US" sz="2800" i="1" dirty="0">
                <a:solidFill>
                  <a:srgbClr val="036A18"/>
                </a:solidFill>
              </a:rPr>
              <a:t>“How many ways are there to assign 7 TAs to 5 sections, such that each section is assigned to two TAs, and no TA is assigned to more than two sections?”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25EDC52F-6FFE-0949-B108-416B28526613}"/>
                  </a:ext>
                </a:extLst>
              </p:cNvPr>
              <p:cNvSpPr/>
              <p:nvPr/>
            </p:nvSpPr>
            <p:spPr>
              <a:xfrm>
                <a:off x="4099860" y="4017247"/>
                <a:ext cx="7482540" cy="954107"/>
              </a:xfrm>
              <a:prstGeom prst="rect">
                <a:avLst/>
              </a:prstGeom>
            </p:spPr>
            <p:txBody>
              <a:bodyPr wrap="square">
                <a:spAutoFit/>
              </a:bodyPr>
              <a:lstStyle/>
              <a:p>
                <a:r>
                  <a:rPr lang="en-US" sz="2800" i="1" dirty="0">
                    <a:solidFill>
                      <a:srgbClr val="036A18"/>
                    </a:solidFill>
                  </a:rPr>
                  <a:t>“How many integer solutions </a:t>
                </a:r>
                <a14:m>
                  <m:oMath xmlns:m="http://schemas.openxmlformats.org/officeDocument/2006/math">
                    <m:d>
                      <m:dPr>
                        <m:ctrlPr>
                          <a:rPr lang="en-US" sz="2800" b="0" i="1" smtClean="0">
                            <a:solidFill>
                              <a:srgbClr val="036A18"/>
                            </a:solidFill>
                            <a:latin typeface="Cambria Math" panose="02040503050406030204" pitchFamily="18" charset="0"/>
                          </a:rPr>
                        </m:ctrlPr>
                      </m:dPr>
                      <m:e>
                        <m:r>
                          <a:rPr lang="en-US" sz="2800" b="0" i="1" smtClean="0">
                            <a:solidFill>
                              <a:srgbClr val="036A18"/>
                            </a:solidFill>
                            <a:latin typeface="Cambria Math" panose="02040503050406030204" pitchFamily="18" charset="0"/>
                          </a:rPr>
                          <m:t>𝑥</m:t>
                        </m:r>
                        <m:r>
                          <a:rPr lang="en-US" sz="2800" b="0" i="1" smtClean="0">
                            <a:solidFill>
                              <a:srgbClr val="036A18"/>
                            </a:solidFill>
                            <a:latin typeface="Cambria Math" panose="02040503050406030204" pitchFamily="18" charset="0"/>
                          </a:rPr>
                          <m:t>,</m:t>
                        </m:r>
                        <m:r>
                          <a:rPr lang="en-US" sz="2800" b="0" i="1" smtClean="0">
                            <a:solidFill>
                              <a:srgbClr val="036A18"/>
                            </a:solidFill>
                            <a:latin typeface="Cambria Math" panose="02040503050406030204" pitchFamily="18" charset="0"/>
                          </a:rPr>
                          <m:t>𝑦</m:t>
                        </m:r>
                        <m:r>
                          <a:rPr lang="en-US" sz="2800" b="0" i="1" smtClean="0">
                            <a:solidFill>
                              <a:srgbClr val="036A18"/>
                            </a:solidFill>
                            <a:latin typeface="Cambria Math" panose="02040503050406030204" pitchFamily="18" charset="0"/>
                          </a:rPr>
                          <m:t>,</m:t>
                        </m:r>
                        <m:r>
                          <a:rPr lang="en-US" sz="2800" b="0" i="1" smtClean="0">
                            <a:solidFill>
                              <a:srgbClr val="036A18"/>
                            </a:solidFill>
                            <a:latin typeface="Cambria Math" panose="02040503050406030204" pitchFamily="18" charset="0"/>
                          </a:rPr>
                          <m:t>𝑧</m:t>
                        </m:r>
                      </m:e>
                    </m:d>
                    <m:r>
                      <a:rPr lang="en-US" sz="2800" b="0" i="1" smtClean="0">
                        <a:solidFill>
                          <a:srgbClr val="036A18"/>
                        </a:solidFill>
                        <a:latin typeface="Cambria Math" panose="02040503050406030204" pitchFamily="18" charset="0"/>
                      </a:rPr>
                      <m:t>∈</m:t>
                    </m:r>
                    <m:sSup>
                      <m:sSupPr>
                        <m:ctrlPr>
                          <a:rPr lang="en-US" sz="2800" b="0" i="1" smtClean="0">
                            <a:solidFill>
                              <a:srgbClr val="036A18"/>
                            </a:solidFill>
                            <a:latin typeface="Cambria Math" panose="02040503050406030204" pitchFamily="18" charset="0"/>
                          </a:rPr>
                        </m:ctrlPr>
                      </m:sSupPr>
                      <m:e>
                        <m:r>
                          <a:rPr lang="en-US" sz="2800" b="0" i="1" smtClean="0">
                            <a:solidFill>
                              <a:srgbClr val="036A18"/>
                            </a:solidFill>
                            <a:latin typeface="Cambria Math" panose="02040503050406030204" pitchFamily="18" charset="0"/>
                          </a:rPr>
                          <m:t>ℤ</m:t>
                        </m:r>
                      </m:e>
                      <m:sup>
                        <m:r>
                          <a:rPr lang="en-US" sz="2800" b="0" i="1" smtClean="0">
                            <a:solidFill>
                              <a:srgbClr val="036A18"/>
                            </a:solidFill>
                            <a:latin typeface="Cambria Math" panose="02040503050406030204" pitchFamily="18" charset="0"/>
                          </a:rPr>
                          <m:t>3</m:t>
                        </m:r>
                      </m:sup>
                    </m:sSup>
                  </m:oMath>
                </a14:m>
                <a:r>
                  <a:rPr lang="en-US" sz="2800" i="1" dirty="0">
                    <a:solidFill>
                      <a:srgbClr val="036A18"/>
                    </a:solidFill>
                  </a:rPr>
                  <a:t> does the equation </a:t>
                </a:r>
                <a14:m>
                  <m:oMath xmlns:m="http://schemas.openxmlformats.org/officeDocument/2006/math">
                    <m:sSup>
                      <m:sSupPr>
                        <m:ctrlPr>
                          <a:rPr lang="en-US" sz="2800" b="0" i="1" smtClean="0">
                            <a:solidFill>
                              <a:srgbClr val="036A18"/>
                            </a:solidFill>
                            <a:latin typeface="Cambria Math" panose="02040503050406030204" pitchFamily="18" charset="0"/>
                          </a:rPr>
                        </m:ctrlPr>
                      </m:sSupPr>
                      <m:e>
                        <m:r>
                          <a:rPr lang="en-US" sz="2800" b="0" i="1" smtClean="0">
                            <a:solidFill>
                              <a:srgbClr val="036A18"/>
                            </a:solidFill>
                            <a:latin typeface="Cambria Math" panose="02040503050406030204" pitchFamily="18" charset="0"/>
                          </a:rPr>
                          <m:t>𝑥</m:t>
                        </m:r>
                      </m:e>
                      <m:sup>
                        <m:r>
                          <a:rPr lang="en-US" sz="2800" b="0" i="1" smtClean="0">
                            <a:solidFill>
                              <a:srgbClr val="036A18"/>
                            </a:solidFill>
                            <a:latin typeface="Cambria Math" panose="02040503050406030204" pitchFamily="18" charset="0"/>
                          </a:rPr>
                          <m:t>3</m:t>
                        </m:r>
                      </m:sup>
                    </m:sSup>
                    <m:r>
                      <a:rPr lang="en-US" sz="2800" b="0" i="1" smtClean="0">
                        <a:solidFill>
                          <a:srgbClr val="036A18"/>
                        </a:solidFill>
                        <a:latin typeface="Cambria Math" panose="02040503050406030204" pitchFamily="18" charset="0"/>
                      </a:rPr>
                      <m:t>+</m:t>
                    </m:r>
                    <m:sSup>
                      <m:sSupPr>
                        <m:ctrlPr>
                          <a:rPr lang="en-US" sz="2800" b="0" i="1" smtClean="0">
                            <a:solidFill>
                              <a:srgbClr val="036A18"/>
                            </a:solidFill>
                            <a:latin typeface="Cambria Math" panose="02040503050406030204" pitchFamily="18" charset="0"/>
                          </a:rPr>
                        </m:ctrlPr>
                      </m:sSupPr>
                      <m:e>
                        <m:r>
                          <a:rPr lang="en-US" sz="2800" b="0" i="1" smtClean="0">
                            <a:solidFill>
                              <a:srgbClr val="036A18"/>
                            </a:solidFill>
                            <a:latin typeface="Cambria Math" panose="02040503050406030204" pitchFamily="18" charset="0"/>
                          </a:rPr>
                          <m:t>𝑦</m:t>
                        </m:r>
                      </m:e>
                      <m:sup>
                        <m:r>
                          <a:rPr lang="en-US" sz="2800" b="0" i="1" smtClean="0">
                            <a:solidFill>
                              <a:srgbClr val="036A18"/>
                            </a:solidFill>
                            <a:latin typeface="Cambria Math" panose="02040503050406030204" pitchFamily="18" charset="0"/>
                          </a:rPr>
                          <m:t>3</m:t>
                        </m:r>
                      </m:sup>
                    </m:sSup>
                    <m:r>
                      <a:rPr lang="en-US" sz="2800" b="0" i="1" smtClean="0">
                        <a:solidFill>
                          <a:srgbClr val="036A18"/>
                        </a:solidFill>
                        <a:latin typeface="Cambria Math" panose="02040503050406030204" pitchFamily="18" charset="0"/>
                      </a:rPr>
                      <m:t>=</m:t>
                    </m:r>
                    <m:sSup>
                      <m:sSupPr>
                        <m:ctrlPr>
                          <a:rPr lang="en-US" sz="2800" b="0" i="1" smtClean="0">
                            <a:solidFill>
                              <a:srgbClr val="036A18"/>
                            </a:solidFill>
                            <a:latin typeface="Cambria Math" panose="02040503050406030204" pitchFamily="18" charset="0"/>
                          </a:rPr>
                        </m:ctrlPr>
                      </m:sSupPr>
                      <m:e>
                        <m:r>
                          <a:rPr lang="en-US" sz="2800" b="0" i="1" smtClean="0">
                            <a:solidFill>
                              <a:srgbClr val="036A18"/>
                            </a:solidFill>
                            <a:latin typeface="Cambria Math" panose="02040503050406030204" pitchFamily="18" charset="0"/>
                          </a:rPr>
                          <m:t>𝑧</m:t>
                        </m:r>
                      </m:e>
                      <m:sup>
                        <m:r>
                          <a:rPr lang="en-US" sz="2800" b="0" i="1" smtClean="0">
                            <a:solidFill>
                              <a:srgbClr val="036A18"/>
                            </a:solidFill>
                            <a:latin typeface="Cambria Math" panose="02040503050406030204" pitchFamily="18" charset="0"/>
                          </a:rPr>
                          <m:t>3</m:t>
                        </m:r>
                      </m:sup>
                    </m:sSup>
                  </m:oMath>
                </a14:m>
                <a:r>
                  <a:rPr lang="en-US" sz="2800" i="1" dirty="0">
                    <a:solidFill>
                      <a:srgbClr val="036A18"/>
                    </a:solidFill>
                  </a:rPr>
                  <a:t> have?”</a:t>
                </a:r>
              </a:p>
            </p:txBody>
          </p:sp>
        </mc:Choice>
        <mc:Fallback xmlns="">
          <p:sp>
            <p:nvSpPr>
              <p:cNvPr id="8" name="Rectangle 7">
                <a:extLst>
                  <a:ext uri="{FF2B5EF4-FFF2-40B4-BE49-F238E27FC236}">
                    <a16:creationId xmlns:a16="http://schemas.microsoft.com/office/drawing/2014/main" id="{25EDC52F-6FFE-0949-B108-416B28526613}"/>
                  </a:ext>
                </a:extLst>
              </p:cNvPr>
              <p:cNvSpPr>
                <a:spLocks noRot="1" noChangeAspect="1" noMove="1" noResize="1" noEditPoints="1" noAdjustHandles="1" noChangeArrowheads="1" noChangeShapeType="1" noTextEdit="1"/>
              </p:cNvSpPr>
              <p:nvPr/>
            </p:nvSpPr>
            <p:spPr>
              <a:xfrm>
                <a:off x="4099860" y="4017247"/>
                <a:ext cx="7482540" cy="954107"/>
              </a:xfrm>
              <a:prstGeom prst="rect">
                <a:avLst/>
              </a:prstGeom>
              <a:blipFill>
                <a:blip r:embed="rId3"/>
                <a:stretch>
                  <a:fillRect l="-1695" t="-5263"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92F69E-199E-5041-AAFA-D2A8BABDF989}"/>
                  </a:ext>
                </a:extLst>
              </p:cNvPr>
              <p:cNvSpPr txBox="1"/>
              <p:nvPr/>
            </p:nvSpPr>
            <p:spPr>
              <a:xfrm>
                <a:off x="609600" y="5584806"/>
                <a:ext cx="10972800" cy="954107"/>
              </a:xfrm>
              <a:prstGeom prst="rect">
                <a:avLst/>
              </a:prstGeom>
              <a:noFill/>
            </p:spPr>
            <p:txBody>
              <a:bodyPr wrap="square" rtlCol="0">
                <a:spAutoFit/>
              </a:bodyPr>
              <a:lstStyle/>
              <a:p>
                <a:pPr algn="l"/>
                <a:r>
                  <a:rPr lang="en-US" sz="2800" b="0" dirty="0">
                    <a:latin typeface="Candara" panose="020E0502030303020204" pitchFamily="34" charset="0"/>
                    <a:ea typeface="Helvetica" charset="0"/>
                    <a:cs typeface="Helvetica" charset="0"/>
                  </a:rPr>
                  <a:t>Generally: Question boils down to computing cardinality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m:t>
                    </m:r>
                    <m:r>
                      <a:rPr lang="en-US" sz="2800" b="0" i="1" smtClean="0">
                        <a:solidFill>
                          <a:srgbClr val="0070C0"/>
                        </a:solidFill>
                        <a:latin typeface="Cambria Math" panose="02040503050406030204" pitchFamily="18" charset="0"/>
                        <a:ea typeface="Helvetica" charset="0"/>
                        <a:cs typeface="Helvetica" charset="0"/>
                      </a:rPr>
                      <m:t>𝑆</m:t>
                    </m:r>
                    <m:r>
                      <a:rPr lang="en-US" sz="2800" b="0" i="1" smtClean="0">
                        <a:solidFill>
                          <a:srgbClr val="0070C0"/>
                        </a:solidFill>
                        <a:latin typeface="Cambria Math" panose="02040503050406030204" pitchFamily="18" charset="0"/>
                        <a:ea typeface="Helvetica" charset="0"/>
                        <a:cs typeface="Helvetica" charset="0"/>
                      </a:rPr>
                      <m:t>|</m:t>
                    </m:r>
                  </m:oMath>
                </a14:m>
                <a:r>
                  <a:rPr lang="en-US" sz="2800" b="0" dirty="0">
                    <a:solidFill>
                      <a:srgbClr val="0070C0"/>
                    </a:solidFill>
                    <a:latin typeface="Candara" panose="020E0502030303020204" pitchFamily="34" charset="0"/>
                    <a:ea typeface="Helvetica" charset="0"/>
                    <a:cs typeface="Helvetica" charset="0"/>
                  </a:rPr>
                  <a:t> </a:t>
                </a:r>
                <a:r>
                  <a:rPr lang="en-US" sz="2800" b="0" dirty="0">
                    <a:latin typeface="Candara" panose="020E0502030303020204" pitchFamily="34" charset="0"/>
                    <a:ea typeface="Helvetica" charset="0"/>
                    <a:cs typeface="Helvetica" charset="0"/>
                  </a:rPr>
                  <a:t>of some given set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𝑆</m:t>
                    </m:r>
                  </m:oMath>
                </a14:m>
                <a:r>
                  <a:rPr lang="en-US" sz="2800" b="0" dirty="0">
                    <a:latin typeface="Candara" panose="020E0502030303020204" pitchFamily="34" charset="0"/>
                    <a:ea typeface="Helvetica" charset="0"/>
                    <a:cs typeface="Helvetica" charset="0"/>
                  </a:rPr>
                  <a:t>. </a:t>
                </a:r>
              </a:p>
            </p:txBody>
          </p:sp>
        </mc:Choice>
        <mc:Fallback xmlns="">
          <p:sp>
            <p:nvSpPr>
              <p:cNvPr id="9" name="TextBox 8">
                <a:extLst>
                  <a:ext uri="{FF2B5EF4-FFF2-40B4-BE49-F238E27FC236}">
                    <a16:creationId xmlns:a16="http://schemas.microsoft.com/office/drawing/2014/main" id="{AC92F69E-199E-5041-AAFA-D2A8BABDF989}"/>
                  </a:ext>
                </a:extLst>
              </p:cNvPr>
              <p:cNvSpPr txBox="1">
                <a:spLocks noRot="1" noChangeAspect="1" noMove="1" noResize="1" noEditPoints="1" noAdjustHandles="1" noChangeArrowheads="1" noChangeShapeType="1" noTextEdit="1"/>
              </p:cNvSpPr>
              <p:nvPr/>
            </p:nvSpPr>
            <p:spPr>
              <a:xfrm>
                <a:off x="609600" y="5584806"/>
                <a:ext cx="10972800" cy="954107"/>
              </a:xfrm>
              <a:prstGeom prst="rect">
                <a:avLst/>
              </a:prstGeom>
              <a:blipFill>
                <a:blip r:embed="rId4"/>
                <a:stretch>
                  <a:fillRect l="-1273" t="-6579" b="-157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59B3A0A-ECE9-6E46-8D41-4F735726207B}"/>
              </a:ext>
            </a:extLst>
          </p:cNvPr>
          <p:cNvSpPr>
            <a:spLocks noGrp="1"/>
          </p:cNvSpPr>
          <p:nvPr>
            <p:ph type="sldNum" sz="quarter" idx="12"/>
          </p:nvPr>
        </p:nvSpPr>
        <p:spPr/>
        <p:txBody>
          <a:bodyPr/>
          <a:lstStyle/>
          <a:p>
            <a:fld id="{39E65F0E-D8D0-8548-A870-8F1E432EFAAD}" type="slidenum">
              <a:rPr lang="en-US" smtClean="0"/>
              <a:pPr/>
              <a:t>25</a:t>
            </a:fld>
            <a:endParaRPr lang="en-US"/>
          </a:p>
        </p:txBody>
      </p:sp>
    </p:spTree>
    <p:extLst>
      <p:ext uri="{BB962C8B-B14F-4D97-AF65-F5344CB8AC3E}">
        <p14:creationId xmlns:p14="http://schemas.microsoft.com/office/powerpoint/2010/main" val="87988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7E79-BD0A-6842-81E6-69B36951F787}"/>
              </a:ext>
            </a:extLst>
          </p:cNvPr>
          <p:cNvSpPr>
            <a:spLocks noGrp="1"/>
          </p:cNvSpPr>
          <p:nvPr>
            <p:ph type="title"/>
          </p:nvPr>
        </p:nvSpPr>
        <p:spPr/>
        <p:txBody>
          <a:bodyPr/>
          <a:lstStyle/>
          <a:p>
            <a:r>
              <a:rPr lang="en-US" dirty="0"/>
              <a:t>(Discrete) Probability and Counting are Twin Brothers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7D5C150-62A3-674E-B8AB-A4F4666B8511}"/>
                  </a:ext>
                </a:extLst>
              </p:cNvPr>
              <p:cNvSpPr/>
              <p:nvPr/>
            </p:nvSpPr>
            <p:spPr>
              <a:xfrm>
                <a:off x="660400" y="1807771"/>
                <a:ext cx="9305365" cy="2280561"/>
              </a:xfrm>
              <a:prstGeom prst="rect">
                <a:avLst/>
              </a:prstGeom>
            </p:spPr>
            <p:txBody>
              <a:bodyPr wrap="square">
                <a:spAutoFit/>
              </a:bodyPr>
              <a:lstStyle/>
              <a:p>
                <a:r>
                  <a:rPr lang="en-US" sz="2800" i="1" dirty="0">
                    <a:solidFill>
                      <a:schemeClr val="tx1"/>
                    </a:solidFill>
                  </a:rPr>
                  <a:t>“What is the probability that a random student from CSE312 has black hair?” </a:t>
                </a:r>
              </a:p>
              <a:p>
                <a:endParaRPr lang="en-US" sz="2800" i="1" dirty="0">
                  <a:solidFill>
                    <a:schemeClr val="tx1"/>
                  </a:solidFill>
                </a:endParaRPr>
              </a:p>
              <a:p>
                <a:r>
                  <a:rPr lang="en-US" sz="2800" i="1" dirty="0">
                    <a:solidFill>
                      <a:schemeClr val="tx1"/>
                    </a:solidFill>
                  </a:rPr>
                  <a:t>= </a:t>
                </a:r>
                <a14:m>
                  <m:oMath xmlns:m="http://schemas.openxmlformats.org/officeDocument/2006/math">
                    <m:f>
                      <m:fPr>
                        <m:ctrlPr>
                          <a:rPr lang="en-US" sz="4000" i="1" dirty="0" smtClean="0">
                            <a:solidFill>
                              <a:schemeClr val="tx1"/>
                            </a:solidFill>
                            <a:latin typeface="Cambria Math" panose="02040503050406030204" pitchFamily="18" charset="0"/>
                          </a:rPr>
                        </m:ctrlPr>
                      </m:fPr>
                      <m:num>
                        <m:r>
                          <a:rPr lang="en-US" sz="4000" i="1" dirty="0">
                            <a:solidFill>
                              <a:schemeClr val="tx1"/>
                            </a:solidFill>
                            <a:latin typeface="Cambria Math" panose="02040503050406030204" pitchFamily="18" charset="0"/>
                          </a:rPr>
                          <m:t># </m:t>
                        </m:r>
                        <m:r>
                          <a:rPr lang="en-US" sz="4000" i="1" dirty="0">
                            <a:solidFill>
                              <a:schemeClr val="tx1"/>
                            </a:solidFill>
                            <a:latin typeface="Cambria Math" panose="02040503050406030204" pitchFamily="18" charset="0"/>
                          </a:rPr>
                          <m:t>𝑠𝑡𝑢𝑑𝑒𝑛𝑡𝑠</m:t>
                        </m:r>
                        <m:r>
                          <a:rPr lang="en-US" sz="4000" i="1" dirty="0">
                            <a:solidFill>
                              <a:schemeClr val="tx1"/>
                            </a:solidFill>
                            <a:latin typeface="Cambria Math" panose="02040503050406030204" pitchFamily="18" charset="0"/>
                          </a:rPr>
                          <m:t> </m:t>
                        </m:r>
                        <m:r>
                          <a:rPr lang="en-US" sz="4000" i="1" dirty="0">
                            <a:solidFill>
                              <a:schemeClr val="tx1"/>
                            </a:solidFill>
                            <a:latin typeface="Cambria Math" panose="02040503050406030204" pitchFamily="18" charset="0"/>
                          </a:rPr>
                          <m:t>𝑤𝑖𝑡h</m:t>
                        </m:r>
                        <m:r>
                          <a:rPr lang="en-US" sz="4000" i="1" dirty="0">
                            <a:solidFill>
                              <a:schemeClr val="tx1"/>
                            </a:solidFill>
                            <a:latin typeface="Cambria Math" panose="02040503050406030204" pitchFamily="18" charset="0"/>
                          </a:rPr>
                          <m:t> </m:t>
                        </m:r>
                        <m:r>
                          <a:rPr lang="en-US" sz="4000" i="1" dirty="0">
                            <a:solidFill>
                              <a:schemeClr val="tx1"/>
                            </a:solidFill>
                            <a:latin typeface="Cambria Math" panose="02040503050406030204" pitchFamily="18" charset="0"/>
                          </a:rPr>
                          <m:t>𝑏𝑙𝑎𝑐𝑘</m:t>
                        </m:r>
                        <m:r>
                          <a:rPr lang="en-US" sz="4000" i="1" dirty="0">
                            <a:solidFill>
                              <a:schemeClr val="tx1"/>
                            </a:solidFill>
                            <a:latin typeface="Cambria Math" panose="02040503050406030204" pitchFamily="18" charset="0"/>
                          </a:rPr>
                          <m:t> </m:t>
                        </m:r>
                        <m:r>
                          <a:rPr lang="en-US" sz="4000" i="1" dirty="0">
                            <a:solidFill>
                              <a:schemeClr val="tx1"/>
                            </a:solidFill>
                            <a:latin typeface="Cambria Math" panose="02040503050406030204" pitchFamily="18" charset="0"/>
                          </a:rPr>
                          <m:t>h𝑎𝑖𝑟</m:t>
                        </m:r>
                      </m:num>
                      <m:den>
                        <m:r>
                          <a:rPr lang="en-US" sz="4000" b="0" i="1" dirty="0" smtClean="0">
                            <a:solidFill>
                              <a:schemeClr val="tx1"/>
                            </a:solidFill>
                            <a:latin typeface="Cambria Math" panose="02040503050406030204" pitchFamily="18" charset="0"/>
                          </a:rPr>
                          <m:t>#</m:t>
                        </m:r>
                        <m:r>
                          <a:rPr lang="en-US" sz="4000" b="0" i="1" dirty="0" smtClean="0">
                            <a:solidFill>
                              <a:schemeClr val="tx1"/>
                            </a:solidFill>
                            <a:latin typeface="Cambria Math" panose="02040503050406030204" pitchFamily="18" charset="0"/>
                          </a:rPr>
                          <m:t>𝑠𝑡𝑢𝑑𝑒𝑛𝑡𝑠</m:t>
                        </m:r>
                        <m:r>
                          <a:rPr lang="en-US" sz="4000" b="0" i="1" dirty="0" smtClean="0">
                            <a:solidFill>
                              <a:schemeClr val="tx1"/>
                            </a:solidFill>
                            <a:latin typeface="Cambria Math" panose="02040503050406030204" pitchFamily="18" charset="0"/>
                          </a:rPr>
                          <m:t> </m:t>
                        </m:r>
                      </m:den>
                    </m:f>
                  </m:oMath>
                </a14:m>
                <a:endParaRPr lang="en-US" sz="2800" i="1" dirty="0">
                  <a:solidFill>
                    <a:schemeClr val="tx1"/>
                  </a:solidFill>
                </a:endParaRPr>
              </a:p>
            </p:txBody>
          </p:sp>
        </mc:Choice>
        <mc:Fallback xmlns="">
          <p:sp>
            <p:nvSpPr>
              <p:cNvPr id="5" name="Rectangle 4">
                <a:extLst>
                  <a:ext uri="{FF2B5EF4-FFF2-40B4-BE49-F238E27FC236}">
                    <a16:creationId xmlns:a16="http://schemas.microsoft.com/office/drawing/2014/main" id="{27D5C150-62A3-674E-B8AB-A4F4666B8511}"/>
                  </a:ext>
                </a:extLst>
              </p:cNvPr>
              <p:cNvSpPr>
                <a:spLocks noRot="1" noChangeAspect="1" noMove="1" noResize="1" noEditPoints="1" noAdjustHandles="1" noChangeArrowheads="1" noChangeShapeType="1" noTextEdit="1"/>
              </p:cNvSpPr>
              <p:nvPr/>
            </p:nvSpPr>
            <p:spPr>
              <a:xfrm>
                <a:off x="660400" y="1807771"/>
                <a:ext cx="9305365" cy="2280561"/>
              </a:xfrm>
              <a:prstGeom prst="rect">
                <a:avLst/>
              </a:prstGeom>
              <a:blipFill>
                <a:blip r:embed="rId3"/>
                <a:stretch>
                  <a:fillRect l="-1362" t="-2210" b="-828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DF6379CD-D54A-F342-ACC8-24AA87A5E0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89450" y="3574979"/>
            <a:ext cx="4292949" cy="3082117"/>
          </a:xfrm>
          <a:prstGeom prst="rect">
            <a:avLst/>
          </a:prstGeom>
        </p:spPr>
      </p:pic>
      <p:sp>
        <p:nvSpPr>
          <p:cNvPr id="4" name="Slide Number Placeholder 3">
            <a:extLst>
              <a:ext uri="{FF2B5EF4-FFF2-40B4-BE49-F238E27FC236}">
                <a16:creationId xmlns:a16="http://schemas.microsoft.com/office/drawing/2014/main" id="{9CB9679C-BCD4-1F41-A863-F0EC92510F29}"/>
              </a:ext>
            </a:extLst>
          </p:cNvPr>
          <p:cNvSpPr>
            <a:spLocks noGrp="1"/>
          </p:cNvSpPr>
          <p:nvPr>
            <p:ph type="sldNum" sz="quarter" idx="12"/>
          </p:nvPr>
        </p:nvSpPr>
        <p:spPr>
          <a:xfrm>
            <a:off x="9347200" y="6400798"/>
            <a:ext cx="2844800" cy="365125"/>
          </a:xfrm>
        </p:spPr>
        <p:txBody>
          <a:bodyPr/>
          <a:lstStyle/>
          <a:p>
            <a:fld id="{39E65F0E-D8D0-8548-A870-8F1E432EFAAD}" type="slidenum">
              <a:rPr lang="en-US" smtClean="0"/>
              <a:pPr/>
              <a:t>26</a:t>
            </a:fld>
            <a:endParaRPr lang="en-US"/>
          </a:p>
        </p:txBody>
      </p:sp>
    </p:spTree>
    <p:extLst>
      <p:ext uri="{BB962C8B-B14F-4D97-AF65-F5344CB8AC3E}">
        <p14:creationId xmlns:p14="http://schemas.microsoft.com/office/powerpoint/2010/main" val="1571282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9FCD-750D-BC4E-91F7-1FF021565008}"/>
              </a:ext>
            </a:extLst>
          </p:cNvPr>
          <p:cNvSpPr>
            <a:spLocks noGrp="1"/>
          </p:cNvSpPr>
          <p:nvPr>
            <p:ph type="title"/>
          </p:nvPr>
        </p:nvSpPr>
        <p:spPr/>
        <p:txBody>
          <a:bodyPr/>
          <a:lstStyle/>
          <a:p>
            <a:r>
              <a:rPr lang="en-US" dirty="0"/>
              <a:t>Today – Two basic rules</a:t>
            </a:r>
          </a:p>
        </p:txBody>
      </p:sp>
      <p:sp>
        <p:nvSpPr>
          <p:cNvPr id="3" name="Content Placeholder 2">
            <a:extLst>
              <a:ext uri="{FF2B5EF4-FFF2-40B4-BE49-F238E27FC236}">
                <a16:creationId xmlns:a16="http://schemas.microsoft.com/office/drawing/2014/main" id="{EA6B8824-C7D4-1A41-A2EE-072800FEBD68}"/>
              </a:ext>
            </a:extLst>
          </p:cNvPr>
          <p:cNvSpPr>
            <a:spLocks noGrp="1"/>
          </p:cNvSpPr>
          <p:nvPr>
            <p:ph idx="1"/>
          </p:nvPr>
        </p:nvSpPr>
        <p:spPr/>
        <p:txBody>
          <a:bodyPr/>
          <a:lstStyle/>
          <a:p>
            <a:r>
              <a:rPr lang="en-US" dirty="0"/>
              <a:t>Sum rule</a:t>
            </a:r>
          </a:p>
          <a:p>
            <a:r>
              <a:rPr lang="en-US" dirty="0"/>
              <a:t>Product rule</a:t>
            </a:r>
          </a:p>
        </p:txBody>
      </p:sp>
      <p:sp>
        <p:nvSpPr>
          <p:cNvPr id="4" name="Slide Number Placeholder 3">
            <a:extLst>
              <a:ext uri="{FF2B5EF4-FFF2-40B4-BE49-F238E27FC236}">
                <a16:creationId xmlns:a16="http://schemas.microsoft.com/office/drawing/2014/main" id="{C8C462EC-8B06-0D43-80CF-503D6A9CCF1E}"/>
              </a:ext>
            </a:extLst>
          </p:cNvPr>
          <p:cNvSpPr>
            <a:spLocks noGrp="1"/>
          </p:cNvSpPr>
          <p:nvPr>
            <p:ph type="sldNum" sz="quarter" idx="12"/>
          </p:nvPr>
        </p:nvSpPr>
        <p:spPr/>
        <p:txBody>
          <a:bodyPr/>
          <a:lstStyle/>
          <a:p>
            <a:fld id="{39E65F0E-D8D0-8548-A870-8F1E432EFAAD}" type="slidenum">
              <a:rPr lang="en-US" smtClean="0"/>
              <a:pPr/>
              <a:t>27</a:t>
            </a:fld>
            <a:endParaRPr lang="en-US"/>
          </a:p>
        </p:txBody>
      </p:sp>
    </p:spTree>
    <p:extLst>
      <p:ext uri="{BB962C8B-B14F-4D97-AF65-F5344CB8AC3E}">
        <p14:creationId xmlns:p14="http://schemas.microsoft.com/office/powerpoint/2010/main" val="60847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3" name="Title 2">
            <a:extLst>
              <a:ext uri="{FF2B5EF4-FFF2-40B4-BE49-F238E27FC236}">
                <a16:creationId xmlns:a16="http://schemas.microsoft.com/office/drawing/2014/main" id="{32B98088-BA14-674E-9E44-7AE484EF0BD3}"/>
              </a:ext>
            </a:extLst>
          </p:cNvPr>
          <p:cNvSpPr>
            <a:spLocks noGrp="1"/>
          </p:cNvSpPr>
          <p:nvPr>
            <p:ph type="title"/>
          </p:nvPr>
        </p:nvSpPr>
        <p:spPr/>
        <p:txBody>
          <a:bodyPr/>
          <a:lstStyle/>
          <a:p>
            <a:r>
              <a:rPr lang="en-US" dirty="0"/>
              <a:t>Sum Rule</a:t>
            </a:r>
          </a:p>
        </p:txBody>
      </p:sp>
      <mc:AlternateContent xmlns:mc="http://schemas.openxmlformats.org/markup-compatibility/2006" xmlns:a14="http://schemas.microsoft.com/office/drawing/2010/main">
        <mc:Choice Requires="a14">
          <p:sp>
            <p:nvSpPr>
              <p:cNvPr id="137" name="Google Shape;137;p22"/>
              <p:cNvSpPr txBox="1">
                <a:spLocks noGrp="1"/>
              </p:cNvSpPr>
              <p:nvPr>
                <p:ph type="body" idx="1"/>
              </p:nvPr>
            </p:nvSpPr>
            <p:spPr>
              <a:xfrm>
                <a:off x="415600" y="1638233"/>
                <a:ext cx="11360800" cy="4453600"/>
              </a:xfrm>
              <a:prstGeom prst="rect">
                <a:avLst/>
              </a:prstGeom>
            </p:spPr>
            <p:txBody>
              <a:bodyPr spcFirstLastPara="1" vert="horz" wrap="square" lIns="121900" tIns="121900" rIns="121900" bIns="121900" rtlCol="0" anchor="t" anchorCtr="0">
                <a:noAutofit/>
              </a:bodyPr>
              <a:lstStyle/>
              <a:p>
                <a:pPr marL="0" indent="0">
                  <a:buNone/>
                </a:pPr>
                <a:r>
                  <a:rPr lang="en-US" dirty="0">
                    <a:ea typeface="Amatic SC"/>
                    <a:cs typeface="Amatic SC"/>
                    <a:sym typeface="Amatic SC"/>
                  </a:rPr>
                  <a:t>If you can choose from </a:t>
                </a:r>
              </a:p>
              <a:p>
                <a:pPr marL="457200" indent="-457200"/>
                <a:r>
                  <a:rPr lang="en-US" dirty="0">
                    <a:solidFill>
                      <a:srgbClr val="C00000"/>
                    </a:solidFill>
                    <a:ea typeface="Amatic SC"/>
                    <a:cs typeface="Amatic SC"/>
                    <a:sym typeface="Amatic SC"/>
                  </a:rPr>
                  <a:t>Either </a:t>
                </a:r>
                <a:r>
                  <a:rPr lang="en-US" dirty="0">
                    <a:ea typeface="Amatic SC"/>
                    <a:cs typeface="Amatic SC"/>
                    <a:sym typeface="Amatic SC"/>
                  </a:rPr>
                  <a:t>one of </a:t>
                </a:r>
                <a14:m>
                  <m:oMath xmlns:m="http://schemas.openxmlformats.org/officeDocument/2006/math">
                    <m:r>
                      <a:rPr lang="en-US" i="1" dirty="0" smtClean="0">
                        <a:solidFill>
                          <a:srgbClr val="0070C0"/>
                        </a:solidFill>
                        <a:latin typeface="Cambria Math" panose="02040503050406030204" pitchFamily="18" charset="0"/>
                        <a:ea typeface="Amatic SC"/>
                        <a:cs typeface="Amatic SC"/>
                        <a:sym typeface="Amatic SC"/>
                      </a:rPr>
                      <m:t>𝑛</m:t>
                    </m:r>
                  </m:oMath>
                </a14:m>
                <a:r>
                  <a:rPr lang="en-US" dirty="0">
                    <a:ea typeface="Amatic SC"/>
                    <a:cs typeface="Amatic SC"/>
                    <a:sym typeface="Amatic SC"/>
                  </a:rPr>
                  <a:t> options, </a:t>
                </a:r>
              </a:p>
              <a:p>
                <a:pPr marL="457200" indent="-457200"/>
                <a:r>
                  <a:rPr lang="en-US" dirty="0">
                    <a:solidFill>
                      <a:srgbClr val="C00000"/>
                    </a:solidFill>
                    <a:ea typeface="Amatic SC"/>
                    <a:cs typeface="Amatic SC"/>
                    <a:sym typeface="Amatic SC"/>
                  </a:rPr>
                  <a:t>OR</a:t>
                </a:r>
                <a:r>
                  <a:rPr lang="en-US" dirty="0">
                    <a:ea typeface="Amatic SC"/>
                    <a:cs typeface="Amatic SC"/>
                    <a:sym typeface="Amatic SC"/>
                  </a:rPr>
                  <a:t> one of </a:t>
                </a:r>
                <a14:m>
                  <m:oMath xmlns:m="http://schemas.openxmlformats.org/officeDocument/2006/math">
                    <m:r>
                      <a:rPr lang="en-US" b="0" i="1" smtClean="0">
                        <a:solidFill>
                          <a:srgbClr val="0070C0"/>
                        </a:solidFill>
                        <a:latin typeface="Cambria Math" panose="02040503050406030204" pitchFamily="18" charset="0"/>
                        <a:ea typeface="Amatic SC"/>
                        <a:cs typeface="Amatic SC"/>
                        <a:sym typeface="Amatic SC"/>
                      </a:rPr>
                      <m:t>𝑚</m:t>
                    </m:r>
                  </m:oMath>
                </a14:m>
                <a:r>
                  <a:rPr lang="en-US" dirty="0">
                    <a:ea typeface="Amatic SC"/>
                    <a:cs typeface="Amatic SC"/>
                    <a:sym typeface="Amatic SC"/>
                  </a:rPr>
                  <a:t> options with </a:t>
                </a:r>
                <a:r>
                  <a:rPr lang="en-US" dirty="0">
                    <a:solidFill>
                      <a:srgbClr val="C00000"/>
                    </a:solidFill>
                    <a:ea typeface="Amatic SC"/>
                    <a:cs typeface="Amatic SC"/>
                    <a:sym typeface="Amatic SC"/>
                  </a:rPr>
                  <a:t>NO overlap </a:t>
                </a:r>
                <a:r>
                  <a:rPr lang="en-US" dirty="0">
                    <a:ea typeface="Amatic SC"/>
                    <a:cs typeface="Amatic SC"/>
                    <a:sym typeface="Amatic SC"/>
                  </a:rPr>
                  <a:t>with the previous </a:t>
                </a:r>
                <a14:m>
                  <m:oMath xmlns:m="http://schemas.openxmlformats.org/officeDocument/2006/math">
                    <m:r>
                      <a:rPr lang="en-US" i="1" dirty="0" smtClean="0">
                        <a:solidFill>
                          <a:srgbClr val="0070C0"/>
                        </a:solidFill>
                        <a:latin typeface="Cambria Math" panose="02040503050406030204" pitchFamily="18" charset="0"/>
                        <a:ea typeface="Amatic SC"/>
                        <a:cs typeface="Amatic SC"/>
                        <a:sym typeface="Amatic SC"/>
                      </a:rPr>
                      <m:t>𝑛</m:t>
                    </m:r>
                  </m:oMath>
                </a14:m>
                <a:r>
                  <a:rPr lang="en-US" dirty="0">
                    <a:ea typeface="Amatic SC"/>
                    <a:cs typeface="Amatic SC"/>
                    <a:sym typeface="Amatic SC"/>
                  </a:rPr>
                  <a:t>, </a:t>
                </a:r>
              </a:p>
              <a:p>
                <a:pPr marL="0" indent="0">
                  <a:buNone/>
                </a:pPr>
                <a:r>
                  <a:rPr lang="en-US" dirty="0">
                    <a:ea typeface="Amatic SC"/>
                    <a:cs typeface="Amatic SC"/>
                    <a:sym typeface="Amatic SC"/>
                  </a:rPr>
                  <a:t>then the number of possible outcomes is </a:t>
                </a:r>
              </a:p>
              <a:p>
                <a:pPr marL="0" indent="0" algn="ctr">
                  <a:spcBef>
                    <a:spcPts val="2133"/>
                  </a:spcBef>
                  <a:spcAft>
                    <a:spcPts val="2133"/>
                  </a:spcAft>
                  <a:buNone/>
                </a:pPr>
                <a14:m>
                  <m:oMath xmlns:m="http://schemas.openxmlformats.org/officeDocument/2006/math">
                    <m:r>
                      <a:rPr lang="en-US" sz="4400" b="0" i="1" dirty="0" smtClean="0">
                        <a:solidFill>
                          <a:srgbClr val="C00000"/>
                        </a:solidFill>
                        <a:latin typeface="Cambria Math" panose="02040503050406030204" pitchFamily="18" charset="0"/>
                        <a:ea typeface="Amatic SC"/>
                        <a:cs typeface="Amatic SC"/>
                        <a:sym typeface="Amatic SC"/>
                      </a:rPr>
                      <m:t>𝑛</m:t>
                    </m:r>
                    <m:r>
                      <a:rPr lang="en-US" sz="4400" b="0" i="1" dirty="0" err="1" smtClean="0">
                        <a:solidFill>
                          <a:srgbClr val="C00000"/>
                        </a:solidFill>
                        <a:latin typeface="Cambria Math" panose="02040503050406030204" pitchFamily="18" charset="0"/>
                        <a:ea typeface="Amatic SC"/>
                        <a:cs typeface="Amatic SC"/>
                        <a:sym typeface="Amatic SC"/>
                      </a:rPr>
                      <m:t>+</m:t>
                    </m:r>
                    <m:r>
                      <a:rPr lang="en-US" sz="4400" b="0" i="1" dirty="0" err="1">
                        <a:solidFill>
                          <a:srgbClr val="C00000"/>
                        </a:solidFill>
                        <a:latin typeface="Cambria Math" panose="02040503050406030204" pitchFamily="18" charset="0"/>
                        <a:ea typeface="Amatic SC"/>
                        <a:cs typeface="Amatic SC"/>
                        <a:sym typeface="Amatic SC"/>
                      </a:rPr>
                      <m:t>𝑚</m:t>
                    </m:r>
                  </m:oMath>
                </a14:m>
                <a:r>
                  <a:rPr lang="en-US" sz="4400" b="1" dirty="0">
                    <a:ea typeface="Amatic SC"/>
                    <a:cs typeface="Amatic SC"/>
                    <a:sym typeface="Amatic SC"/>
                  </a:rPr>
                  <a:t> </a:t>
                </a:r>
                <a:endParaRPr sz="4400" b="1" dirty="0">
                  <a:ea typeface="Amatic SC"/>
                  <a:cs typeface="Amatic SC"/>
                  <a:sym typeface="Amatic SC"/>
                </a:endParaRPr>
              </a:p>
            </p:txBody>
          </p:sp>
        </mc:Choice>
        <mc:Fallback xmlns="">
          <p:sp>
            <p:nvSpPr>
              <p:cNvPr id="137" name="Google Shape;137;p22"/>
              <p:cNvSpPr txBox="1">
                <a:spLocks noGrp="1" noRot="1" noChangeAspect="1" noMove="1" noResize="1" noEditPoints="1" noAdjustHandles="1" noChangeArrowheads="1" noChangeShapeType="1" noTextEdit="1"/>
              </p:cNvSpPr>
              <p:nvPr>
                <p:ph type="body" idx="1"/>
              </p:nvPr>
            </p:nvSpPr>
            <p:spPr>
              <a:xfrm>
                <a:off x="415600" y="1638233"/>
                <a:ext cx="11360800" cy="4453600"/>
              </a:xfrm>
              <a:prstGeom prst="rect">
                <a:avLst/>
              </a:prstGeom>
              <a:blipFill>
                <a:blip r:embed="rId3"/>
                <a:stretch>
                  <a:fillRect l="-1004" t="-285"/>
                </a:stretch>
              </a:blipFill>
            </p:spPr>
            <p:txBody>
              <a:bodyPr/>
              <a:lstStyle/>
              <a:p>
                <a:r>
                  <a:rPr lang="en-US">
                    <a:noFill/>
                  </a:rPr>
                  <a:t> </a:t>
                </a:r>
              </a:p>
            </p:txBody>
          </p:sp>
        </mc:Fallback>
      </mc:AlternateContent>
    </p:spTree>
    <p:extLst>
      <p:ext uri="{BB962C8B-B14F-4D97-AF65-F5344CB8AC3E}">
        <p14:creationId xmlns:p14="http://schemas.microsoft.com/office/powerpoint/2010/main" val="2617522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15600" y="390467"/>
            <a:ext cx="11360800" cy="1068000"/>
          </a:xfrm>
          <a:prstGeom prst="rect">
            <a:avLst/>
          </a:prstGeom>
        </p:spPr>
        <p:txBody>
          <a:bodyPr spcFirstLastPara="1" vert="horz" wrap="square" lIns="121900" tIns="121900" rIns="121900" bIns="121900" rtlCol="0" anchor="t" anchorCtr="0">
            <a:noAutofit/>
          </a:bodyPr>
          <a:lstStyle/>
          <a:p>
            <a:r>
              <a:rPr lang="en" dirty="0"/>
              <a:t>Counting “lunches”</a:t>
            </a:r>
            <a:endParaRPr dirty="0"/>
          </a:p>
        </p:txBody>
      </p:sp>
      <p:sp>
        <p:nvSpPr>
          <p:cNvPr id="110" name="Google Shape;110;p20"/>
          <p:cNvSpPr txBox="1"/>
          <p:nvPr/>
        </p:nvSpPr>
        <p:spPr>
          <a:xfrm>
            <a:off x="336767" y="1381933"/>
            <a:ext cx="11518466" cy="1028800"/>
          </a:xfrm>
          <a:prstGeom prst="rect">
            <a:avLst/>
          </a:prstGeom>
          <a:noFill/>
          <a:ln>
            <a:noFill/>
          </a:ln>
        </p:spPr>
        <p:txBody>
          <a:bodyPr spcFirstLastPara="1" wrap="square" lIns="121900" tIns="121900" rIns="121900" bIns="121900" anchor="t" anchorCtr="0">
            <a:noAutofit/>
          </a:bodyPr>
          <a:lstStyle/>
          <a:p>
            <a:r>
              <a:rPr lang="en" sz="2800" dirty="0">
                <a:latin typeface="Candara" panose="020E0502030303020204" pitchFamily="34" charset="0"/>
                <a:ea typeface="Amatic SC"/>
                <a:cs typeface="Amatic SC"/>
                <a:sym typeface="Amatic SC"/>
              </a:rPr>
              <a:t>If your starter can be  </a:t>
            </a:r>
            <a:r>
              <a:rPr lang="en" sz="2800" b="1" dirty="0">
                <a:solidFill>
                  <a:srgbClr val="C00000"/>
                </a:solidFill>
                <a:latin typeface="Candara" panose="020E0502030303020204" pitchFamily="34" charset="0"/>
                <a:ea typeface="Amatic SC"/>
                <a:cs typeface="Amatic SC"/>
                <a:sym typeface="Amatic SC"/>
              </a:rPr>
              <a:t>either</a:t>
            </a:r>
            <a:r>
              <a:rPr lang="en" sz="2800" dirty="0">
                <a:latin typeface="Candara" panose="020E0502030303020204" pitchFamily="34" charset="0"/>
                <a:ea typeface="Amatic SC"/>
                <a:cs typeface="Amatic SC"/>
                <a:sym typeface="Amatic SC"/>
              </a:rPr>
              <a:t> one soup (6 choices) </a:t>
            </a:r>
            <a:r>
              <a:rPr lang="en" sz="2800" b="1" dirty="0">
                <a:solidFill>
                  <a:srgbClr val="C00000"/>
                </a:solidFill>
                <a:latin typeface="Candara" panose="020E0502030303020204" pitchFamily="34" charset="0"/>
                <a:ea typeface="Amatic SC"/>
                <a:cs typeface="Amatic SC"/>
                <a:sym typeface="Amatic SC"/>
              </a:rPr>
              <a:t>or</a:t>
            </a:r>
            <a:r>
              <a:rPr lang="en" sz="2800" dirty="0">
                <a:latin typeface="Candara" panose="020E0502030303020204" pitchFamily="34" charset="0"/>
                <a:ea typeface="Amatic SC"/>
                <a:cs typeface="Amatic SC"/>
                <a:sym typeface="Amatic SC"/>
              </a:rPr>
              <a:t> one salad (8 choices),  how many possible starters? </a:t>
            </a:r>
            <a:endParaRPr sz="2800" dirty="0">
              <a:latin typeface="Candara" panose="020E0502030303020204" pitchFamily="34" charset="0"/>
              <a:ea typeface="Amatic SC"/>
              <a:cs typeface="Amatic SC"/>
              <a:sym typeface="Amatic SC"/>
            </a:endParaRPr>
          </a:p>
        </p:txBody>
      </p:sp>
      <p:pic>
        <p:nvPicPr>
          <p:cNvPr id="2" name="Picture 1">
            <a:extLst>
              <a:ext uri="{FF2B5EF4-FFF2-40B4-BE49-F238E27FC236}">
                <a16:creationId xmlns:a16="http://schemas.microsoft.com/office/drawing/2014/main" id="{5B3D128D-08BE-E245-8C66-9C61D43A88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6767" y="3136589"/>
            <a:ext cx="5638981" cy="2339478"/>
          </a:xfrm>
          <a:prstGeom prst="rect">
            <a:avLst/>
          </a:prstGeom>
        </p:spPr>
      </p:pic>
      <p:pic>
        <p:nvPicPr>
          <p:cNvPr id="3" name="Picture 2">
            <a:extLst>
              <a:ext uri="{FF2B5EF4-FFF2-40B4-BE49-F238E27FC236}">
                <a16:creationId xmlns:a16="http://schemas.microsoft.com/office/drawing/2014/main" id="{917CD49E-A19A-7545-A1E2-4C2E041442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26200" y="3761600"/>
            <a:ext cx="5076420" cy="2705933"/>
          </a:xfrm>
          <a:prstGeom prst="rect">
            <a:avLst/>
          </a:prstGeom>
        </p:spPr>
      </p:pic>
    </p:spTree>
    <p:extLst>
      <p:ext uri="{BB962C8B-B14F-4D97-AF65-F5344CB8AC3E}">
        <p14:creationId xmlns:p14="http://schemas.microsoft.com/office/powerpoint/2010/main" val="335007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Lectures</a:t>
            </a:r>
          </a:p>
        </p:txBody>
      </p:sp>
      <p:sp>
        <p:nvSpPr>
          <p:cNvPr id="3" name="Content Placeholder 2"/>
          <p:cNvSpPr>
            <a:spLocks noGrp="1"/>
          </p:cNvSpPr>
          <p:nvPr>
            <p:ph idx="1"/>
          </p:nvPr>
        </p:nvSpPr>
        <p:spPr>
          <a:xfrm>
            <a:off x="609599" y="1051965"/>
            <a:ext cx="11409485" cy="5806035"/>
          </a:xfrm>
        </p:spPr>
        <p:txBody>
          <a:bodyPr>
            <a:normAutofit/>
          </a:bodyPr>
          <a:lstStyle/>
          <a:p>
            <a:r>
              <a:rPr lang="en-US" b="1" dirty="0">
                <a:solidFill>
                  <a:srgbClr val="0070C0"/>
                </a:solidFill>
              </a:rPr>
              <a:t>Lectures MWF</a:t>
            </a:r>
          </a:p>
          <a:p>
            <a:pPr lvl="1"/>
            <a:r>
              <a:rPr lang="en-US" sz="2400" dirty="0"/>
              <a:t>9:30- 10:20 am </a:t>
            </a:r>
          </a:p>
          <a:p>
            <a:pPr lvl="1"/>
            <a:r>
              <a:rPr lang="en-US" sz="2400" dirty="0"/>
              <a:t>Recorded on Panopto</a:t>
            </a:r>
          </a:p>
          <a:p>
            <a:r>
              <a:rPr lang="en-US" b="1" dirty="0">
                <a:solidFill>
                  <a:srgbClr val="0070C0"/>
                </a:solidFill>
              </a:rPr>
              <a:t>Ask questions during class</a:t>
            </a:r>
          </a:p>
          <a:p>
            <a:pPr lvl="1"/>
            <a:r>
              <a:rPr lang="en-US" sz="2400" dirty="0"/>
              <a:t>I love it when the class is interactive! And trust me, you’ll like it more too.</a:t>
            </a:r>
          </a:p>
          <a:p>
            <a:pPr lvl="1"/>
            <a:r>
              <a:rPr lang="en-US" sz="2400" dirty="0"/>
              <a:t>If you don’t understand something, ask!</a:t>
            </a:r>
          </a:p>
          <a:p>
            <a:pPr lvl="1"/>
            <a:r>
              <a:rPr lang="en-US" sz="2400" dirty="0"/>
              <a:t>In addition, ask questions in office hours, on </a:t>
            </a:r>
            <a:r>
              <a:rPr lang="en-US" sz="2400" dirty="0" err="1"/>
              <a:t>edstem</a:t>
            </a:r>
            <a:r>
              <a:rPr lang="en-US" sz="2400" dirty="0"/>
              <a:t>, and on our 312 GPT (!!)</a:t>
            </a:r>
          </a:p>
          <a:p>
            <a:pPr lvl="1"/>
            <a:r>
              <a:rPr lang="en-US" sz="2400" dirty="0"/>
              <a:t>Help each other out! Try to answer your fellow classmate’s questions on </a:t>
            </a:r>
            <a:r>
              <a:rPr lang="en-US" sz="2400" dirty="0" err="1"/>
              <a:t>edstem</a:t>
            </a:r>
            <a:r>
              <a:rPr lang="en-US" sz="2400" dirty="0"/>
              <a:t>!</a:t>
            </a:r>
            <a:endParaRPr lang="en-US" b="1" dirty="0">
              <a:solidFill>
                <a:srgbClr val="0070C0"/>
              </a:solidFill>
            </a:endParaRPr>
          </a:p>
          <a:p>
            <a:pPr marL="0" indent="0">
              <a:buNone/>
            </a:pPr>
            <a:endParaRPr lang="en-US" sz="20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17219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172D-26DD-6888-9D27-253F23A82ED4}"/>
              </a:ext>
            </a:extLst>
          </p:cNvPr>
          <p:cNvSpPr>
            <a:spLocks noGrp="1"/>
          </p:cNvSpPr>
          <p:nvPr>
            <p:ph type="title"/>
          </p:nvPr>
        </p:nvSpPr>
        <p:spPr/>
        <p:txBody>
          <a:bodyPr/>
          <a:lstStyle/>
          <a:p>
            <a:r>
              <a:rPr lang="en-US" dirty="0"/>
              <a:t>The Product Rule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CB6B21-41B1-FD49-814C-F1C53056D425}"/>
                  </a:ext>
                </a:extLst>
              </p:cNvPr>
              <p:cNvSpPr txBox="1"/>
              <p:nvPr/>
            </p:nvSpPr>
            <p:spPr>
              <a:xfrm>
                <a:off x="440758" y="1818860"/>
                <a:ext cx="10972800" cy="3170099"/>
              </a:xfrm>
              <a:prstGeom prst="rect">
                <a:avLst/>
              </a:prstGeom>
              <a:noFill/>
            </p:spPr>
            <p:txBody>
              <a:bodyPr wrap="square" rtlCol="0">
                <a:spAutoFit/>
              </a:bodyPr>
              <a:lstStyle/>
              <a:p>
                <a:r>
                  <a:rPr lang="en-US" sz="2800" b="1" dirty="0">
                    <a:latin typeface="Candara" panose="020E0502030303020204" pitchFamily="34" charset="0"/>
                    <a:ea typeface="Helvetica" charset="0"/>
                    <a:cs typeface="Helvetica" charset="0"/>
                  </a:rPr>
                  <a:t>Product Rule: </a:t>
                </a:r>
                <a:r>
                  <a:rPr lang="en-US" sz="2800" dirty="0">
                    <a:latin typeface="Candara" panose="020E0502030303020204" pitchFamily="34" charset="0"/>
                    <a:ea typeface="Helvetica" charset="0"/>
                    <a:cs typeface="Amatic SC"/>
                    <a:sym typeface="Amatic SC"/>
                  </a:rPr>
                  <a:t>If each outcome is constructed by a sequential process where there are</a:t>
                </a:r>
              </a:p>
              <a:p>
                <a:pPr marL="457200" indent="-457200">
                  <a:buFont typeface="Arial" panose="020B0604020202020204" pitchFamily="34" charset="0"/>
                  <a:buChar char="•"/>
                </a:pPr>
                <a14:m>
                  <m:oMath xmlns:m="http://schemas.openxmlformats.org/officeDocument/2006/math">
                    <m:sSub>
                      <m:sSubPr>
                        <m:ctrlPr>
                          <a:rPr lang="en-US" sz="2800" b="0" i="1" dirty="0" smtClean="0">
                            <a:solidFill>
                              <a:srgbClr val="0070C0"/>
                            </a:solidFill>
                            <a:latin typeface="Cambria Math" panose="02040503050406030204" pitchFamily="18" charset="0"/>
                            <a:ea typeface="Amatic SC"/>
                            <a:cs typeface="Amatic SC"/>
                            <a:sym typeface="Amatic SC"/>
                          </a:rPr>
                        </m:ctrlPr>
                      </m:sSubPr>
                      <m:e>
                        <m:r>
                          <a:rPr lang="en-US" sz="2800" b="0" i="1" dirty="0" smtClean="0">
                            <a:solidFill>
                              <a:srgbClr val="0070C0"/>
                            </a:solidFill>
                            <a:latin typeface="Cambria Math" panose="02040503050406030204" pitchFamily="18" charset="0"/>
                            <a:ea typeface="Amatic SC"/>
                            <a:cs typeface="Amatic SC"/>
                            <a:sym typeface="Amatic SC"/>
                          </a:rPr>
                          <m:t>𝑛</m:t>
                        </m:r>
                      </m:e>
                      <m:sub>
                        <m:r>
                          <a:rPr lang="en-US" sz="2800" b="0" i="1" dirty="0" smtClean="0">
                            <a:solidFill>
                              <a:srgbClr val="0070C0"/>
                            </a:solidFill>
                            <a:latin typeface="Cambria Math" panose="02040503050406030204" pitchFamily="18" charset="0"/>
                            <a:ea typeface="Amatic SC"/>
                            <a:cs typeface="Amatic SC"/>
                            <a:sym typeface="Amatic SC"/>
                          </a:rPr>
                          <m:t>1</m:t>
                        </m:r>
                      </m:sub>
                    </m:sSub>
                  </m:oMath>
                </a14:m>
                <a:r>
                  <a:rPr lang="en-US" sz="2800" dirty="0">
                    <a:latin typeface="Candara" panose="020E0502030303020204" pitchFamily="34" charset="0"/>
                    <a:ea typeface="Amatic SC"/>
                    <a:cs typeface="Amatic SC"/>
                    <a:sym typeface="Amatic SC"/>
                  </a:rPr>
                  <a:t> choices for the first step, </a:t>
                </a:r>
              </a:p>
              <a:p>
                <a:pPr marL="457200" indent="-457200">
                  <a:buFont typeface="Arial" panose="020B0604020202020204" pitchFamily="34" charset="0"/>
                  <a:buChar char="•"/>
                </a:pPr>
                <a14:m>
                  <m:oMath xmlns:m="http://schemas.openxmlformats.org/officeDocument/2006/math">
                    <m:sSub>
                      <m:sSubPr>
                        <m:ctrlPr>
                          <a:rPr lang="en-US" sz="2800" b="0" i="1" dirty="0" smtClean="0">
                            <a:solidFill>
                              <a:srgbClr val="0070C0"/>
                            </a:solidFill>
                            <a:latin typeface="Cambria Math" panose="02040503050406030204" pitchFamily="18" charset="0"/>
                            <a:ea typeface="Amatic SC"/>
                            <a:cs typeface="Amatic SC"/>
                            <a:sym typeface="Amatic SC"/>
                          </a:rPr>
                        </m:ctrlPr>
                      </m:sSubPr>
                      <m:e>
                        <m:r>
                          <a:rPr lang="en-US" sz="2800" i="1" dirty="0">
                            <a:solidFill>
                              <a:srgbClr val="0070C0"/>
                            </a:solidFill>
                            <a:latin typeface="Cambria Math" panose="02040503050406030204" pitchFamily="18" charset="0"/>
                            <a:ea typeface="Amatic SC"/>
                            <a:cs typeface="Amatic SC"/>
                            <a:sym typeface="Amatic SC"/>
                          </a:rPr>
                          <m:t>𝑛</m:t>
                        </m:r>
                      </m:e>
                      <m:sub>
                        <m:r>
                          <a:rPr lang="en-US" sz="2800" b="0" i="1" dirty="0" smtClean="0">
                            <a:solidFill>
                              <a:srgbClr val="0070C0"/>
                            </a:solidFill>
                            <a:latin typeface="Cambria Math" panose="02040503050406030204" pitchFamily="18" charset="0"/>
                            <a:ea typeface="Amatic SC"/>
                            <a:cs typeface="Amatic SC"/>
                            <a:sym typeface="Amatic SC"/>
                          </a:rPr>
                          <m:t>2</m:t>
                        </m:r>
                      </m:sub>
                    </m:sSub>
                  </m:oMath>
                </a14:m>
                <a:r>
                  <a:rPr lang="en-US" sz="2800" dirty="0">
                    <a:latin typeface="Candara" panose="020E0502030303020204" pitchFamily="34" charset="0"/>
                    <a:ea typeface="Amatic SC"/>
                    <a:cs typeface="Amatic SC"/>
                    <a:sym typeface="Amatic SC"/>
                  </a:rPr>
                  <a:t> choices for the second step (given the first choice), </a:t>
                </a:r>
              </a:p>
              <a:p>
                <a:pPr marL="457200" indent="-457200">
                  <a:buFont typeface="Arial" panose="020B0604020202020204" pitchFamily="34" charset="0"/>
                  <a:buChar char="•"/>
                </a:pPr>
                <a:r>
                  <a:rPr lang="en-US" sz="2800" dirty="0">
                    <a:latin typeface="Candara" panose="020E0502030303020204" pitchFamily="34" charset="0"/>
                    <a:ea typeface="Amatic SC"/>
                    <a:cs typeface="Amatic SC"/>
                    <a:sym typeface="Amatic SC"/>
                  </a:rPr>
                  <a:t>…, and </a:t>
                </a:r>
              </a:p>
              <a:p>
                <a:pPr marL="457200" indent="-457200">
                  <a:buFont typeface="Arial" panose="020B0604020202020204" pitchFamily="34" charset="0"/>
                  <a:buChar char="•"/>
                </a:pPr>
                <a14:m>
                  <m:oMath xmlns:m="http://schemas.openxmlformats.org/officeDocument/2006/math">
                    <m:sSub>
                      <m:sSubPr>
                        <m:ctrlPr>
                          <a:rPr lang="en-US" sz="2800" b="0" i="1" dirty="0" smtClean="0">
                            <a:solidFill>
                              <a:srgbClr val="0070C0"/>
                            </a:solidFill>
                            <a:latin typeface="Cambria Math" panose="02040503050406030204" pitchFamily="18" charset="0"/>
                            <a:ea typeface="Amatic SC"/>
                            <a:cs typeface="Amatic SC"/>
                            <a:sym typeface="Amatic SC"/>
                          </a:rPr>
                        </m:ctrlPr>
                      </m:sSubPr>
                      <m:e>
                        <m:r>
                          <a:rPr lang="en-US" sz="2800" i="1" dirty="0">
                            <a:solidFill>
                              <a:srgbClr val="0070C0"/>
                            </a:solidFill>
                            <a:latin typeface="Cambria Math" panose="02040503050406030204" pitchFamily="18" charset="0"/>
                            <a:ea typeface="Amatic SC"/>
                            <a:cs typeface="Amatic SC"/>
                            <a:sym typeface="Amatic SC"/>
                          </a:rPr>
                          <m:t>𝑛</m:t>
                        </m:r>
                      </m:e>
                      <m:sub>
                        <m:r>
                          <a:rPr lang="en-US" sz="2800" b="0" i="1" dirty="0" smtClean="0">
                            <a:solidFill>
                              <a:srgbClr val="0070C0"/>
                            </a:solidFill>
                            <a:latin typeface="Cambria Math" panose="02040503050406030204" pitchFamily="18" charset="0"/>
                            <a:ea typeface="Amatic SC"/>
                            <a:cs typeface="Amatic SC"/>
                            <a:sym typeface="Amatic SC"/>
                          </a:rPr>
                          <m:t>𝑘</m:t>
                        </m:r>
                      </m:sub>
                    </m:sSub>
                  </m:oMath>
                </a14:m>
                <a:r>
                  <a:rPr lang="en-US" sz="2800" dirty="0">
                    <a:latin typeface="Candara" panose="020E0502030303020204" pitchFamily="34" charset="0"/>
                    <a:ea typeface="Amatic SC"/>
                    <a:cs typeface="Amatic SC"/>
                    <a:sym typeface="Amatic SC"/>
                  </a:rPr>
                  <a:t> choices for the </a:t>
                </a:r>
                <a14:m>
                  <m:oMath xmlns:m="http://schemas.openxmlformats.org/officeDocument/2006/math">
                    <m:r>
                      <a:rPr lang="en-US" sz="2800" b="0" i="1" smtClean="0">
                        <a:solidFill>
                          <a:schemeClr val="accent1"/>
                        </a:solidFill>
                        <a:latin typeface="Cambria Math" panose="02040503050406030204" pitchFamily="18" charset="0"/>
                        <a:ea typeface="Amatic SC"/>
                        <a:cs typeface="Amatic SC"/>
                        <a:sym typeface="Amatic SC"/>
                      </a:rPr>
                      <m:t>𝑘</m:t>
                    </m:r>
                  </m:oMath>
                </a14:m>
                <a:r>
                  <a:rPr lang="en-US" sz="2800" baseline="30000" dirty="0" err="1">
                    <a:latin typeface="Candara" panose="020E0502030303020204" pitchFamily="34" charset="0"/>
                    <a:ea typeface="Amatic SC"/>
                    <a:cs typeface="Amatic SC"/>
                    <a:sym typeface="Amatic SC"/>
                  </a:rPr>
                  <a:t>th</a:t>
                </a:r>
                <a:r>
                  <a:rPr lang="en-US" sz="2800" dirty="0">
                    <a:latin typeface="Candara" panose="020E0502030303020204" pitchFamily="34" charset="0"/>
                    <a:ea typeface="Amatic SC"/>
                    <a:cs typeface="Amatic SC"/>
                    <a:sym typeface="Amatic SC"/>
                  </a:rPr>
                  <a:t> step (given the previous choices), </a:t>
                </a:r>
              </a:p>
              <a:p>
                <a:r>
                  <a:rPr lang="en-US" sz="2800" dirty="0">
                    <a:latin typeface="Candara" panose="020E0502030303020204" pitchFamily="34" charset="0"/>
                    <a:ea typeface="Amatic SC"/>
                    <a:cs typeface="Amatic SC"/>
                    <a:sym typeface="Amatic SC"/>
                  </a:rPr>
                  <a:t>then the total number of outcomes is </a:t>
                </a:r>
                <a14:m>
                  <m:oMath xmlns:m="http://schemas.openxmlformats.org/officeDocument/2006/math">
                    <m:sSub>
                      <m:sSubPr>
                        <m:ctrlPr>
                          <a:rPr lang="en-US" sz="3200" i="1" dirty="0" smtClean="0">
                            <a:solidFill>
                              <a:srgbClr val="C00000"/>
                            </a:solidFill>
                            <a:latin typeface="Cambria Math" panose="02040503050406030204" pitchFamily="18" charset="0"/>
                            <a:ea typeface="Amatic SC"/>
                            <a:cs typeface="Amatic SC"/>
                            <a:sym typeface="Amatic SC"/>
                          </a:rPr>
                        </m:ctrlPr>
                      </m:sSubPr>
                      <m:e>
                        <m:r>
                          <a:rPr lang="en-US" sz="3200" i="1" dirty="0">
                            <a:solidFill>
                              <a:srgbClr val="C00000"/>
                            </a:solidFill>
                            <a:latin typeface="Cambria Math" panose="02040503050406030204" pitchFamily="18" charset="0"/>
                            <a:ea typeface="Amatic SC"/>
                            <a:cs typeface="Amatic SC"/>
                            <a:sym typeface="Amatic SC"/>
                          </a:rPr>
                          <m:t>𝑛</m:t>
                        </m:r>
                      </m:e>
                      <m:sub>
                        <m:r>
                          <a:rPr lang="en-US" sz="3200" i="1" dirty="0">
                            <a:solidFill>
                              <a:srgbClr val="C00000"/>
                            </a:solidFill>
                            <a:latin typeface="Cambria Math" panose="02040503050406030204" pitchFamily="18" charset="0"/>
                            <a:ea typeface="Amatic SC"/>
                            <a:cs typeface="Amatic SC"/>
                            <a:sym typeface="Amatic SC"/>
                          </a:rPr>
                          <m:t>1</m:t>
                        </m:r>
                      </m:sub>
                    </m:sSub>
                    <m:r>
                      <a:rPr lang="en-US" sz="3200" b="0" i="1" dirty="0" smtClean="0">
                        <a:solidFill>
                          <a:srgbClr val="C00000"/>
                        </a:solidFill>
                        <a:latin typeface="Cambria Math" panose="02040503050406030204" pitchFamily="18" charset="0"/>
                        <a:ea typeface="Amatic SC"/>
                        <a:cs typeface="Amatic SC"/>
                        <a:sym typeface="Amatic SC"/>
                      </a:rPr>
                      <m:t>×</m:t>
                    </m:r>
                    <m:sSub>
                      <m:sSubPr>
                        <m:ctrlPr>
                          <a:rPr lang="en-US" sz="3200" b="0" i="1" dirty="0" smtClean="0">
                            <a:solidFill>
                              <a:srgbClr val="C00000"/>
                            </a:solidFill>
                            <a:latin typeface="Cambria Math" panose="02040503050406030204" pitchFamily="18" charset="0"/>
                            <a:ea typeface="Amatic SC"/>
                            <a:cs typeface="Amatic SC"/>
                            <a:sym typeface="Amatic SC"/>
                          </a:rPr>
                        </m:ctrlPr>
                      </m:sSubPr>
                      <m:e>
                        <m:r>
                          <a:rPr lang="en-US" sz="3200" b="0" i="1" dirty="0" smtClean="0">
                            <a:solidFill>
                              <a:srgbClr val="C00000"/>
                            </a:solidFill>
                            <a:latin typeface="Cambria Math" panose="02040503050406030204" pitchFamily="18" charset="0"/>
                            <a:ea typeface="Amatic SC"/>
                            <a:cs typeface="Amatic SC"/>
                            <a:sym typeface="Amatic SC"/>
                          </a:rPr>
                          <m:t>𝑛</m:t>
                        </m:r>
                      </m:e>
                      <m:sub>
                        <m:r>
                          <a:rPr lang="en-US" sz="3200" b="0" i="1" dirty="0" smtClean="0">
                            <a:solidFill>
                              <a:srgbClr val="C00000"/>
                            </a:solidFill>
                            <a:latin typeface="Cambria Math" panose="02040503050406030204" pitchFamily="18" charset="0"/>
                            <a:ea typeface="Amatic SC"/>
                            <a:cs typeface="Amatic SC"/>
                            <a:sym typeface="Amatic SC"/>
                          </a:rPr>
                          <m:t>2</m:t>
                        </m:r>
                      </m:sub>
                    </m:sSub>
                    <m:r>
                      <a:rPr lang="en-US" sz="3200" b="0" i="1" dirty="0" smtClean="0">
                        <a:solidFill>
                          <a:srgbClr val="C00000"/>
                        </a:solidFill>
                        <a:latin typeface="Cambria Math" panose="02040503050406030204" pitchFamily="18" charset="0"/>
                        <a:ea typeface="Amatic SC"/>
                        <a:cs typeface="Amatic SC"/>
                        <a:sym typeface="Amatic SC"/>
                      </a:rPr>
                      <m:t>×⋯×</m:t>
                    </m:r>
                    <m:sSub>
                      <m:sSubPr>
                        <m:ctrlPr>
                          <a:rPr lang="en-US" sz="3200" b="0" i="1" dirty="0" smtClean="0">
                            <a:solidFill>
                              <a:srgbClr val="C00000"/>
                            </a:solidFill>
                            <a:latin typeface="Cambria Math" panose="02040503050406030204" pitchFamily="18" charset="0"/>
                            <a:ea typeface="Amatic SC"/>
                            <a:cs typeface="Amatic SC"/>
                            <a:sym typeface="Amatic SC"/>
                          </a:rPr>
                        </m:ctrlPr>
                      </m:sSubPr>
                      <m:e>
                        <m:r>
                          <a:rPr lang="en-US" sz="3200" b="0" i="1" dirty="0" smtClean="0">
                            <a:solidFill>
                              <a:srgbClr val="C00000"/>
                            </a:solidFill>
                            <a:latin typeface="Cambria Math" panose="02040503050406030204" pitchFamily="18" charset="0"/>
                            <a:ea typeface="Amatic SC"/>
                            <a:cs typeface="Amatic SC"/>
                            <a:sym typeface="Amatic SC"/>
                          </a:rPr>
                          <m:t>𝑛</m:t>
                        </m:r>
                      </m:e>
                      <m:sub>
                        <m:r>
                          <a:rPr lang="en-US" sz="3200" b="0" i="1" dirty="0" smtClean="0">
                            <a:solidFill>
                              <a:srgbClr val="C00000"/>
                            </a:solidFill>
                            <a:latin typeface="Cambria Math" panose="02040503050406030204" pitchFamily="18" charset="0"/>
                            <a:ea typeface="Amatic SC"/>
                            <a:cs typeface="Amatic SC"/>
                            <a:sym typeface="Amatic SC"/>
                          </a:rPr>
                          <m:t>𝑘</m:t>
                        </m:r>
                      </m:sub>
                    </m:sSub>
                  </m:oMath>
                </a14:m>
                <a:endParaRPr lang="en-US" sz="3600" b="1" dirty="0">
                  <a:latin typeface="Candara" panose="020E0502030303020204" pitchFamily="34" charset="0"/>
                  <a:ea typeface="Amatic SC"/>
                  <a:cs typeface="Amatic SC"/>
                  <a:sym typeface="Amatic SC"/>
                </a:endParaRPr>
              </a:p>
            </p:txBody>
          </p:sp>
        </mc:Choice>
        <mc:Fallback xmlns="">
          <p:sp>
            <p:nvSpPr>
              <p:cNvPr id="7" name="TextBox 6">
                <a:extLst>
                  <a:ext uri="{FF2B5EF4-FFF2-40B4-BE49-F238E27FC236}">
                    <a16:creationId xmlns:a16="http://schemas.microsoft.com/office/drawing/2014/main" id="{55CB6B21-41B1-FD49-814C-F1C53056D425}"/>
                  </a:ext>
                </a:extLst>
              </p:cNvPr>
              <p:cNvSpPr txBox="1">
                <a:spLocks noRot="1" noChangeAspect="1" noMove="1" noResize="1" noEditPoints="1" noAdjustHandles="1" noChangeArrowheads="1" noChangeShapeType="1" noTextEdit="1"/>
              </p:cNvSpPr>
              <p:nvPr/>
            </p:nvSpPr>
            <p:spPr>
              <a:xfrm>
                <a:off x="440758" y="1818860"/>
                <a:ext cx="10972800" cy="3170099"/>
              </a:xfrm>
              <a:prstGeom prst="rect">
                <a:avLst/>
              </a:prstGeom>
              <a:blipFill>
                <a:blip r:embed="rId3"/>
                <a:stretch>
                  <a:fillRect l="-1156" t="-2000" b="-4400"/>
                </a:stretch>
              </a:blipFill>
            </p:spPr>
            <p:txBody>
              <a:bodyPr/>
              <a:lstStyle/>
              <a:p>
                <a:r>
                  <a:rPr lang="en-US">
                    <a:noFill/>
                  </a:rPr>
                  <a:t> </a:t>
                </a:r>
              </a:p>
            </p:txBody>
          </p:sp>
        </mc:Fallback>
      </mc:AlternateContent>
    </p:spTree>
    <p:extLst>
      <p:ext uri="{BB962C8B-B14F-4D97-AF65-F5344CB8AC3E}">
        <p14:creationId xmlns:p14="http://schemas.microsoft.com/office/powerpoint/2010/main" val="4162521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55421B-4AC7-4E5D-E400-40B44D2DE120}"/>
              </a:ext>
            </a:extLst>
          </p:cNvPr>
          <p:cNvSpPr>
            <a:spLocks noGrp="1"/>
          </p:cNvSpPr>
          <p:nvPr>
            <p:ph type="title"/>
          </p:nvPr>
        </p:nvSpPr>
        <p:spPr>
          <a:xfrm>
            <a:off x="0" y="-326227"/>
            <a:ext cx="10972800" cy="878301"/>
          </a:xfrm>
        </p:spPr>
        <p:txBody>
          <a:bodyPr vert="horz" lIns="91440" tIns="45720" rIns="91440" bIns="45720" rtlCol="0" anchor="b">
            <a:normAutofit/>
          </a:bodyPr>
          <a:lstStyle/>
          <a:p>
            <a:r>
              <a:rPr lang="en-US" dirty="0"/>
              <a:t>Product Rule (again)</a:t>
            </a:r>
          </a:p>
        </p:txBody>
      </p:sp>
      <p:pic>
        <p:nvPicPr>
          <p:cNvPr id="3" name="Picture 2"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6FA73422-6A37-F847-BFA1-D5EB7A1D04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71617" y="4807884"/>
            <a:ext cx="2971800" cy="1778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CB6B21-41B1-FD49-814C-F1C53056D425}"/>
                  </a:ext>
                </a:extLst>
              </p:cNvPr>
              <p:cNvSpPr txBox="1"/>
              <p:nvPr/>
            </p:nvSpPr>
            <p:spPr>
              <a:xfrm>
                <a:off x="261155" y="594303"/>
                <a:ext cx="11720926" cy="2308324"/>
              </a:xfrm>
              <a:prstGeom prst="rect">
                <a:avLst/>
              </a:prstGeom>
              <a:noFill/>
            </p:spPr>
            <p:txBody>
              <a:bodyPr wrap="square" rtlCol="0">
                <a:spAutoFit/>
              </a:bodyPr>
              <a:lstStyle/>
              <a:p>
                <a:r>
                  <a:rPr lang="en-US" sz="2800" dirty="0">
                    <a:latin typeface="Candara" panose="020E0502030303020204" pitchFamily="34" charset="0"/>
                    <a:ea typeface="Helvetica" charset="0"/>
                    <a:cs typeface="Amatic SC"/>
                    <a:sym typeface="Amatic SC"/>
                  </a:rPr>
                  <a:t>In a sequential process, if </a:t>
                </a:r>
                <a:r>
                  <a:rPr lang="en-US" sz="2800" dirty="0">
                    <a:latin typeface="Candara" panose="020E0502030303020204" pitchFamily="34" charset="0"/>
                    <a:ea typeface="Amatic SC"/>
                    <a:cs typeface="Amatic SC"/>
                    <a:sym typeface="Amatic SC"/>
                  </a:rPr>
                  <a:t>there are </a:t>
                </a:r>
                <a:endParaRPr lang="en-US" sz="2800" dirty="0">
                  <a:latin typeface="Candara" panose="020E0502030303020204" pitchFamily="34" charset="0"/>
                  <a:ea typeface="Helvetica" charset="0"/>
                  <a:cs typeface="Amatic SC"/>
                  <a:sym typeface="Amatic SC"/>
                </a:endParaRPr>
              </a:p>
              <a:p>
                <a:pPr marL="457200" indent="-457200">
                  <a:buFont typeface="Arial" panose="020B0604020202020204" pitchFamily="34" charset="0"/>
                  <a:buChar char="•"/>
                </a:pPr>
                <a14:m>
                  <m:oMath xmlns:m="http://schemas.openxmlformats.org/officeDocument/2006/math">
                    <m:sSub>
                      <m:sSubPr>
                        <m:ctrlPr>
                          <a:rPr lang="en-US" sz="2800" b="0" i="1" dirty="0" smtClean="0">
                            <a:solidFill>
                              <a:srgbClr val="0070C0"/>
                            </a:solidFill>
                            <a:latin typeface="Cambria Math" panose="02040503050406030204" pitchFamily="18" charset="0"/>
                            <a:ea typeface="Amatic SC"/>
                            <a:cs typeface="Amatic SC"/>
                            <a:sym typeface="Amatic SC"/>
                          </a:rPr>
                        </m:ctrlPr>
                      </m:sSubPr>
                      <m:e>
                        <m:r>
                          <a:rPr lang="en-US" sz="2800" b="0" i="1" dirty="0" smtClean="0">
                            <a:solidFill>
                              <a:srgbClr val="0070C0"/>
                            </a:solidFill>
                            <a:latin typeface="Cambria Math" panose="02040503050406030204" pitchFamily="18" charset="0"/>
                            <a:ea typeface="Amatic SC"/>
                            <a:cs typeface="Amatic SC"/>
                            <a:sym typeface="Amatic SC"/>
                          </a:rPr>
                          <m:t>𝑛</m:t>
                        </m:r>
                      </m:e>
                      <m:sub>
                        <m:r>
                          <a:rPr lang="en-US" sz="2800" b="0" i="1" dirty="0" smtClean="0">
                            <a:solidFill>
                              <a:srgbClr val="0070C0"/>
                            </a:solidFill>
                            <a:latin typeface="Cambria Math" panose="02040503050406030204" pitchFamily="18" charset="0"/>
                            <a:ea typeface="Amatic SC"/>
                            <a:cs typeface="Amatic SC"/>
                            <a:sym typeface="Amatic SC"/>
                          </a:rPr>
                          <m:t>1</m:t>
                        </m:r>
                      </m:sub>
                    </m:sSub>
                  </m:oMath>
                </a14:m>
                <a:r>
                  <a:rPr lang="en-US" sz="2800" dirty="0">
                    <a:latin typeface="Candara" panose="020E0502030303020204" pitchFamily="34" charset="0"/>
                    <a:ea typeface="Amatic SC"/>
                    <a:cs typeface="Amatic SC"/>
                    <a:sym typeface="Amatic SC"/>
                  </a:rPr>
                  <a:t> choices for the first step, </a:t>
                </a:r>
              </a:p>
              <a:p>
                <a:pPr marL="457200" indent="-457200">
                  <a:buFont typeface="Arial" panose="020B0604020202020204" pitchFamily="34" charset="0"/>
                  <a:buChar char="•"/>
                </a:pPr>
                <a14:m>
                  <m:oMath xmlns:m="http://schemas.openxmlformats.org/officeDocument/2006/math">
                    <m:sSub>
                      <m:sSubPr>
                        <m:ctrlPr>
                          <a:rPr lang="en-US" sz="2800" b="0" i="1" dirty="0" smtClean="0">
                            <a:solidFill>
                              <a:srgbClr val="0070C0"/>
                            </a:solidFill>
                            <a:latin typeface="Cambria Math" panose="02040503050406030204" pitchFamily="18" charset="0"/>
                            <a:ea typeface="Amatic SC"/>
                            <a:cs typeface="Amatic SC"/>
                            <a:sym typeface="Amatic SC"/>
                          </a:rPr>
                        </m:ctrlPr>
                      </m:sSubPr>
                      <m:e>
                        <m:r>
                          <a:rPr lang="en-US" sz="2800" i="1" dirty="0">
                            <a:solidFill>
                              <a:srgbClr val="0070C0"/>
                            </a:solidFill>
                            <a:latin typeface="Cambria Math" panose="02040503050406030204" pitchFamily="18" charset="0"/>
                            <a:ea typeface="Amatic SC"/>
                            <a:cs typeface="Amatic SC"/>
                            <a:sym typeface="Amatic SC"/>
                          </a:rPr>
                          <m:t>𝑛</m:t>
                        </m:r>
                      </m:e>
                      <m:sub>
                        <m:r>
                          <a:rPr lang="en-US" sz="2800" b="0" i="1" dirty="0" smtClean="0">
                            <a:solidFill>
                              <a:srgbClr val="0070C0"/>
                            </a:solidFill>
                            <a:latin typeface="Cambria Math" panose="02040503050406030204" pitchFamily="18" charset="0"/>
                            <a:ea typeface="Amatic SC"/>
                            <a:cs typeface="Amatic SC"/>
                            <a:sym typeface="Amatic SC"/>
                          </a:rPr>
                          <m:t>2</m:t>
                        </m:r>
                      </m:sub>
                    </m:sSub>
                  </m:oMath>
                </a14:m>
                <a:r>
                  <a:rPr lang="en-US" sz="2800" dirty="0">
                    <a:latin typeface="Candara" panose="020E0502030303020204" pitchFamily="34" charset="0"/>
                    <a:ea typeface="Amatic SC"/>
                    <a:cs typeface="Amatic SC"/>
                    <a:sym typeface="Amatic SC"/>
                  </a:rPr>
                  <a:t> choices for the second step (given the first choice), …, and </a:t>
                </a:r>
              </a:p>
              <a:p>
                <a:pPr marL="457200" indent="-457200">
                  <a:buFont typeface="Arial" panose="020B0604020202020204" pitchFamily="34" charset="0"/>
                  <a:buChar char="•"/>
                </a:pPr>
                <a14:m>
                  <m:oMath xmlns:m="http://schemas.openxmlformats.org/officeDocument/2006/math">
                    <m:sSub>
                      <m:sSubPr>
                        <m:ctrlPr>
                          <a:rPr lang="en-US" sz="2800" i="1" dirty="0">
                            <a:solidFill>
                              <a:srgbClr val="0070C0"/>
                            </a:solidFill>
                            <a:latin typeface="Cambria Math" panose="02040503050406030204" pitchFamily="18" charset="0"/>
                            <a:ea typeface="Amatic SC"/>
                            <a:cs typeface="Amatic SC"/>
                            <a:sym typeface="Amatic SC"/>
                          </a:rPr>
                        </m:ctrlPr>
                      </m:sSubPr>
                      <m:e>
                        <m:r>
                          <a:rPr lang="en-US" sz="2800" i="1" dirty="0">
                            <a:solidFill>
                              <a:srgbClr val="0070C0"/>
                            </a:solidFill>
                            <a:latin typeface="Cambria Math" panose="02040503050406030204" pitchFamily="18" charset="0"/>
                            <a:ea typeface="Amatic SC"/>
                            <a:cs typeface="Amatic SC"/>
                            <a:sym typeface="Amatic SC"/>
                          </a:rPr>
                          <m:t>𝑛</m:t>
                        </m:r>
                      </m:e>
                      <m:sub>
                        <m:r>
                          <a:rPr lang="en-US" sz="2800" i="1" dirty="0">
                            <a:solidFill>
                              <a:srgbClr val="0070C0"/>
                            </a:solidFill>
                            <a:latin typeface="Cambria Math" panose="02040503050406030204" pitchFamily="18" charset="0"/>
                            <a:ea typeface="Amatic SC"/>
                            <a:cs typeface="Amatic SC"/>
                            <a:sym typeface="Amatic SC"/>
                          </a:rPr>
                          <m:t>𝑘</m:t>
                        </m:r>
                      </m:sub>
                    </m:sSub>
                    <m:r>
                      <a:rPr lang="en-US" sz="2800" i="1" dirty="0">
                        <a:solidFill>
                          <a:srgbClr val="0070C0"/>
                        </a:solidFill>
                        <a:latin typeface="Cambria Math" panose="02040503050406030204" pitchFamily="18" charset="0"/>
                        <a:ea typeface="Amatic SC"/>
                        <a:cs typeface="Amatic SC"/>
                        <a:sym typeface="Amatic SC"/>
                      </a:rPr>
                      <m:t> </m:t>
                    </m:r>
                  </m:oMath>
                </a14:m>
                <a:r>
                  <a:rPr lang="en-US" sz="2800" dirty="0">
                    <a:latin typeface="Candara" panose="020E0502030303020204" pitchFamily="34" charset="0"/>
                    <a:ea typeface="Amatic SC"/>
                    <a:cs typeface="Amatic SC"/>
                    <a:sym typeface="Amatic SC"/>
                  </a:rPr>
                  <a:t>choices for the </a:t>
                </a:r>
                <a14:m>
                  <m:oMath xmlns:m="http://schemas.openxmlformats.org/officeDocument/2006/math">
                    <m:r>
                      <a:rPr lang="en-US" sz="2800" b="0" i="1" dirty="0" smtClean="0">
                        <a:solidFill>
                          <a:srgbClr val="0070C0"/>
                        </a:solidFill>
                        <a:latin typeface="Cambria Math" panose="02040503050406030204" pitchFamily="18" charset="0"/>
                        <a:ea typeface="Amatic SC"/>
                        <a:cs typeface="Amatic SC"/>
                        <a:sym typeface="Amatic SC"/>
                      </a:rPr>
                      <m:t>𝑘</m:t>
                    </m:r>
                  </m:oMath>
                </a14:m>
                <a:r>
                  <a:rPr lang="en-US" sz="2800" baseline="30000" dirty="0" err="1">
                    <a:latin typeface="Candara" panose="020E0502030303020204" pitchFamily="34" charset="0"/>
                    <a:ea typeface="Amatic SC"/>
                    <a:cs typeface="Amatic SC"/>
                    <a:sym typeface="Amatic SC"/>
                  </a:rPr>
                  <a:t>th</a:t>
                </a:r>
                <a:r>
                  <a:rPr lang="en-US" sz="2800" dirty="0">
                    <a:latin typeface="Candara" panose="020E0502030303020204" pitchFamily="34" charset="0"/>
                    <a:ea typeface="Amatic SC"/>
                    <a:cs typeface="Amatic SC"/>
                    <a:sym typeface="Amatic SC"/>
                  </a:rPr>
                  <a:t> step (given the previous choices), </a:t>
                </a:r>
              </a:p>
              <a:p>
                <a:r>
                  <a:rPr lang="en-US" sz="2800" dirty="0">
                    <a:latin typeface="Candara" panose="020E0502030303020204" pitchFamily="34" charset="0"/>
                    <a:ea typeface="Amatic SC"/>
                    <a:cs typeface="Amatic SC"/>
                    <a:sym typeface="Amatic SC"/>
                  </a:rPr>
                  <a:t>then the total number of outcomes is </a:t>
                </a:r>
                <a14:m>
                  <m:oMath xmlns:m="http://schemas.openxmlformats.org/officeDocument/2006/math">
                    <m:sSub>
                      <m:sSubPr>
                        <m:ctrlPr>
                          <a:rPr lang="en-US" sz="3200" i="1" dirty="0" smtClean="0">
                            <a:solidFill>
                              <a:srgbClr val="C00000"/>
                            </a:solidFill>
                            <a:latin typeface="Cambria Math" panose="02040503050406030204" pitchFamily="18" charset="0"/>
                            <a:ea typeface="Amatic SC"/>
                            <a:cs typeface="Amatic SC"/>
                            <a:sym typeface="Amatic SC"/>
                          </a:rPr>
                        </m:ctrlPr>
                      </m:sSubPr>
                      <m:e>
                        <m:r>
                          <a:rPr lang="en-US" sz="3200" i="1" dirty="0">
                            <a:solidFill>
                              <a:srgbClr val="C00000"/>
                            </a:solidFill>
                            <a:latin typeface="Cambria Math" panose="02040503050406030204" pitchFamily="18" charset="0"/>
                            <a:ea typeface="Amatic SC"/>
                            <a:cs typeface="Amatic SC"/>
                            <a:sym typeface="Amatic SC"/>
                          </a:rPr>
                          <m:t>𝑛</m:t>
                        </m:r>
                      </m:e>
                      <m:sub>
                        <m:r>
                          <a:rPr lang="en-US" sz="3200" i="1" dirty="0">
                            <a:solidFill>
                              <a:srgbClr val="C00000"/>
                            </a:solidFill>
                            <a:latin typeface="Cambria Math" panose="02040503050406030204" pitchFamily="18" charset="0"/>
                            <a:ea typeface="Amatic SC"/>
                            <a:cs typeface="Amatic SC"/>
                            <a:sym typeface="Amatic SC"/>
                          </a:rPr>
                          <m:t>1</m:t>
                        </m:r>
                      </m:sub>
                    </m:sSub>
                    <m:r>
                      <a:rPr lang="en-US" sz="3200" b="0" i="1" dirty="0" smtClean="0">
                        <a:solidFill>
                          <a:srgbClr val="C00000"/>
                        </a:solidFill>
                        <a:latin typeface="Cambria Math" panose="02040503050406030204" pitchFamily="18" charset="0"/>
                        <a:ea typeface="Amatic SC"/>
                        <a:cs typeface="Amatic SC"/>
                        <a:sym typeface="Amatic SC"/>
                      </a:rPr>
                      <m:t>×</m:t>
                    </m:r>
                    <m:sSub>
                      <m:sSubPr>
                        <m:ctrlPr>
                          <a:rPr lang="en-US" sz="3200" b="0" i="1" dirty="0" smtClean="0">
                            <a:solidFill>
                              <a:srgbClr val="C00000"/>
                            </a:solidFill>
                            <a:latin typeface="Cambria Math" panose="02040503050406030204" pitchFamily="18" charset="0"/>
                            <a:ea typeface="Amatic SC"/>
                            <a:cs typeface="Amatic SC"/>
                            <a:sym typeface="Amatic SC"/>
                          </a:rPr>
                        </m:ctrlPr>
                      </m:sSubPr>
                      <m:e>
                        <m:r>
                          <a:rPr lang="en-US" sz="3200" b="0" i="1" dirty="0" smtClean="0">
                            <a:solidFill>
                              <a:srgbClr val="C00000"/>
                            </a:solidFill>
                            <a:latin typeface="Cambria Math" panose="02040503050406030204" pitchFamily="18" charset="0"/>
                            <a:ea typeface="Amatic SC"/>
                            <a:cs typeface="Amatic SC"/>
                            <a:sym typeface="Amatic SC"/>
                          </a:rPr>
                          <m:t>𝑛</m:t>
                        </m:r>
                      </m:e>
                      <m:sub>
                        <m:r>
                          <a:rPr lang="en-US" sz="3200" b="0" i="1" dirty="0" smtClean="0">
                            <a:solidFill>
                              <a:srgbClr val="C00000"/>
                            </a:solidFill>
                            <a:latin typeface="Cambria Math" panose="02040503050406030204" pitchFamily="18" charset="0"/>
                            <a:ea typeface="Amatic SC"/>
                            <a:cs typeface="Amatic SC"/>
                            <a:sym typeface="Amatic SC"/>
                          </a:rPr>
                          <m:t>2</m:t>
                        </m:r>
                      </m:sub>
                    </m:sSub>
                    <m:r>
                      <a:rPr lang="en-US" sz="3200" b="0" i="1" dirty="0" smtClean="0">
                        <a:solidFill>
                          <a:srgbClr val="C00000"/>
                        </a:solidFill>
                        <a:latin typeface="Cambria Math" panose="02040503050406030204" pitchFamily="18" charset="0"/>
                        <a:ea typeface="Amatic SC"/>
                        <a:cs typeface="Amatic SC"/>
                        <a:sym typeface="Amatic SC"/>
                      </a:rPr>
                      <m:t>×⋯×</m:t>
                    </m:r>
                    <m:sSub>
                      <m:sSubPr>
                        <m:ctrlPr>
                          <a:rPr lang="en-US" sz="3200" b="0" i="1" dirty="0" smtClean="0">
                            <a:solidFill>
                              <a:srgbClr val="C00000"/>
                            </a:solidFill>
                            <a:latin typeface="Cambria Math" panose="02040503050406030204" pitchFamily="18" charset="0"/>
                            <a:ea typeface="Amatic SC"/>
                            <a:cs typeface="Amatic SC"/>
                            <a:sym typeface="Amatic SC"/>
                          </a:rPr>
                        </m:ctrlPr>
                      </m:sSubPr>
                      <m:e>
                        <m:r>
                          <a:rPr lang="en-US" sz="3200" b="0" i="1" dirty="0" smtClean="0">
                            <a:solidFill>
                              <a:srgbClr val="C00000"/>
                            </a:solidFill>
                            <a:latin typeface="Cambria Math" panose="02040503050406030204" pitchFamily="18" charset="0"/>
                            <a:ea typeface="Amatic SC"/>
                            <a:cs typeface="Amatic SC"/>
                            <a:sym typeface="Amatic SC"/>
                          </a:rPr>
                          <m:t>𝑛</m:t>
                        </m:r>
                      </m:e>
                      <m:sub>
                        <m:r>
                          <a:rPr lang="en-US" sz="3200" b="0" i="1" dirty="0" smtClean="0">
                            <a:solidFill>
                              <a:srgbClr val="C00000"/>
                            </a:solidFill>
                            <a:latin typeface="Cambria Math" panose="02040503050406030204" pitchFamily="18" charset="0"/>
                            <a:ea typeface="Amatic SC"/>
                            <a:cs typeface="Amatic SC"/>
                            <a:sym typeface="Amatic SC"/>
                          </a:rPr>
                          <m:t>𝑘</m:t>
                        </m:r>
                      </m:sub>
                    </m:sSub>
                  </m:oMath>
                </a14:m>
                <a:endParaRPr lang="en-US" sz="3600" b="1" dirty="0">
                  <a:latin typeface="Candara" panose="020E0502030303020204" pitchFamily="34" charset="0"/>
                  <a:ea typeface="Amatic SC"/>
                  <a:cs typeface="Amatic SC"/>
                  <a:sym typeface="Amatic SC"/>
                </a:endParaRPr>
              </a:p>
            </p:txBody>
          </p:sp>
        </mc:Choice>
        <mc:Fallback xmlns="">
          <p:sp>
            <p:nvSpPr>
              <p:cNvPr id="7" name="TextBox 6">
                <a:extLst>
                  <a:ext uri="{FF2B5EF4-FFF2-40B4-BE49-F238E27FC236}">
                    <a16:creationId xmlns:a16="http://schemas.microsoft.com/office/drawing/2014/main" id="{55CB6B21-41B1-FD49-814C-F1C53056D425}"/>
                  </a:ext>
                </a:extLst>
              </p:cNvPr>
              <p:cNvSpPr txBox="1">
                <a:spLocks noRot="1" noChangeAspect="1" noMove="1" noResize="1" noEditPoints="1" noAdjustHandles="1" noChangeArrowheads="1" noChangeShapeType="1" noTextEdit="1"/>
              </p:cNvSpPr>
              <p:nvPr/>
            </p:nvSpPr>
            <p:spPr>
              <a:xfrm>
                <a:off x="261155" y="594303"/>
                <a:ext cx="11720926" cy="2308324"/>
              </a:xfrm>
              <a:prstGeom prst="rect">
                <a:avLst/>
              </a:prstGeom>
              <a:blipFill>
                <a:blip r:embed="rId4"/>
                <a:stretch>
                  <a:fillRect l="-1082" t="-2732" b="-5464"/>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65025C13-271C-BB4D-BAB5-6BE53635254F}"/>
              </a:ext>
            </a:extLst>
          </p:cNvPr>
          <p:cNvSpPr/>
          <p:nvPr/>
        </p:nvSpPr>
        <p:spPr>
          <a:xfrm>
            <a:off x="6293806" y="3163564"/>
            <a:ext cx="4985225" cy="523220"/>
          </a:xfrm>
          <a:prstGeom prst="rect">
            <a:avLst/>
          </a:prstGeom>
        </p:spPr>
        <p:txBody>
          <a:bodyPr wrap="square">
            <a:spAutoFit/>
          </a:bodyPr>
          <a:lstStyle/>
          <a:p>
            <a:r>
              <a:rPr lang="en-US" sz="2800" i="1" dirty="0">
                <a:solidFill>
                  <a:srgbClr val="036A18"/>
                </a:solidFill>
              </a:rPr>
              <a:t>Example: “How many subways?” </a:t>
            </a:r>
          </a:p>
        </p:txBody>
      </p:sp>
      <p:grpSp>
        <p:nvGrpSpPr>
          <p:cNvPr id="6" name="Group 5" descr="Picture of tree of possibilities: first level shows the choice of one of two cheeses, second level shows the choice of one of 3 meats and third level shows the choice of one of 3 veggies">
            <a:extLst>
              <a:ext uri="{FF2B5EF4-FFF2-40B4-BE49-F238E27FC236}">
                <a16:creationId xmlns:a16="http://schemas.microsoft.com/office/drawing/2014/main" id="{AF26E03F-7171-72B5-E6D8-D0EDC4C33841}"/>
              </a:ext>
            </a:extLst>
          </p:cNvPr>
          <p:cNvGrpSpPr/>
          <p:nvPr/>
        </p:nvGrpSpPr>
        <p:grpSpPr>
          <a:xfrm>
            <a:off x="348583" y="3575823"/>
            <a:ext cx="5037081" cy="2852808"/>
            <a:chOff x="348583" y="2971800"/>
            <a:chExt cx="5868577" cy="3456831"/>
          </a:xfrm>
        </p:grpSpPr>
        <p:cxnSp>
          <p:nvCxnSpPr>
            <p:cNvPr id="11" name="Straight Arrow Connector 10"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4C53F973-BD95-6449-AAC0-366E9C8C7A8E}"/>
                </a:ext>
              </a:extLst>
            </p:cNvPr>
            <p:cNvCxnSpPr>
              <a:cxnSpLocks/>
            </p:cNvCxnSpPr>
            <p:nvPr/>
          </p:nvCxnSpPr>
          <p:spPr>
            <a:xfrm>
              <a:off x="4499030" y="2971801"/>
              <a:ext cx="223337" cy="154426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2C261B1F-4B9D-BA47-B5C7-9840C7656393}"/>
                </a:ext>
              </a:extLst>
            </p:cNvPr>
            <p:cNvCxnSpPr>
              <a:cxnSpLocks/>
            </p:cNvCxnSpPr>
            <p:nvPr/>
          </p:nvCxnSpPr>
          <p:spPr>
            <a:xfrm flipH="1">
              <a:off x="1698946" y="2971800"/>
              <a:ext cx="2800086" cy="152139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98D431D9-2ABF-A74E-B698-F48111638597}"/>
                </a:ext>
              </a:extLst>
            </p:cNvPr>
            <p:cNvCxnSpPr>
              <a:cxnSpLocks/>
            </p:cNvCxnSpPr>
            <p:nvPr/>
          </p:nvCxnSpPr>
          <p:spPr>
            <a:xfrm rot="5400000" flipV="1">
              <a:off x="4829672" y="4446415"/>
              <a:ext cx="859033" cy="1073647"/>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47353EB5-FDCF-DF4B-A0C6-AEFDF74E175A}"/>
                </a:ext>
              </a:extLst>
            </p:cNvPr>
            <p:cNvCxnSpPr>
              <a:cxnSpLocks/>
            </p:cNvCxnSpPr>
            <p:nvPr/>
          </p:nvCxnSpPr>
          <p:spPr>
            <a:xfrm rot="5400000" flipV="1">
              <a:off x="4283481" y="4955132"/>
              <a:ext cx="859034" cy="5621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117EAB77-C5A2-984C-91EC-710EFB18F16A}"/>
                </a:ext>
              </a:extLst>
            </p:cNvPr>
            <p:cNvCxnSpPr>
              <a:cxnSpLocks/>
            </p:cNvCxnSpPr>
            <p:nvPr/>
          </p:nvCxnSpPr>
          <p:spPr>
            <a:xfrm rot="5400000">
              <a:off x="3697736" y="4526453"/>
              <a:ext cx="919565" cy="974101"/>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DE81D2F9-5A4A-1C41-9C35-C696D31BE7EA}"/>
                </a:ext>
              </a:extLst>
            </p:cNvPr>
            <p:cNvCxnSpPr>
              <a:cxnSpLocks/>
            </p:cNvCxnSpPr>
            <p:nvPr/>
          </p:nvCxnSpPr>
          <p:spPr>
            <a:xfrm rot="5400000" flipV="1">
              <a:off x="5474420" y="5685891"/>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9B15A793-22C6-2642-9832-395C5D96B293}"/>
                </a:ext>
              </a:extLst>
            </p:cNvPr>
            <p:cNvCxnSpPr>
              <a:cxnSpLocks/>
            </p:cNvCxnSpPr>
            <p:nvPr/>
          </p:nvCxnSpPr>
          <p:spPr>
            <a:xfrm rot="5400000" flipV="1">
              <a:off x="5309550" y="5850760"/>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41E67721-D406-BA44-AE16-77805345A6D3}"/>
                </a:ext>
              </a:extLst>
            </p:cNvPr>
            <p:cNvCxnSpPr>
              <a:cxnSpLocks/>
            </p:cNvCxnSpPr>
            <p:nvPr/>
          </p:nvCxnSpPr>
          <p:spPr>
            <a:xfrm rot="5400000">
              <a:off x="5068481" y="5762091"/>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BB9E332B-5C95-C840-BBFA-2E703594C369}"/>
                </a:ext>
              </a:extLst>
            </p:cNvPr>
            <p:cNvCxnSpPr>
              <a:cxnSpLocks/>
            </p:cNvCxnSpPr>
            <p:nvPr/>
          </p:nvCxnSpPr>
          <p:spPr>
            <a:xfrm rot="5400000" flipV="1">
              <a:off x="4480503" y="5685891"/>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95EA99FC-9E62-6042-B212-694BE3CAC064}"/>
                </a:ext>
              </a:extLst>
            </p:cNvPr>
            <p:cNvCxnSpPr>
              <a:cxnSpLocks/>
            </p:cNvCxnSpPr>
            <p:nvPr/>
          </p:nvCxnSpPr>
          <p:spPr>
            <a:xfrm rot="5400000" flipV="1">
              <a:off x="4315633" y="5850760"/>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D5BA004C-FB29-4142-91B3-D6E3E802637C}"/>
                </a:ext>
              </a:extLst>
            </p:cNvPr>
            <p:cNvCxnSpPr>
              <a:cxnSpLocks/>
            </p:cNvCxnSpPr>
            <p:nvPr/>
          </p:nvCxnSpPr>
          <p:spPr>
            <a:xfrm rot="5400000">
              <a:off x="4074564" y="5762091"/>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07159CFD-BBBE-EE4B-94AB-5189A0E9AA22}"/>
                </a:ext>
              </a:extLst>
            </p:cNvPr>
            <p:cNvCxnSpPr>
              <a:cxnSpLocks/>
            </p:cNvCxnSpPr>
            <p:nvPr/>
          </p:nvCxnSpPr>
          <p:spPr>
            <a:xfrm rot="5400000" flipV="1">
              <a:off x="3428605" y="5685891"/>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CE76D9E3-C538-3442-B7D5-7A4EF56A730D}"/>
                </a:ext>
              </a:extLst>
            </p:cNvPr>
            <p:cNvCxnSpPr>
              <a:cxnSpLocks/>
            </p:cNvCxnSpPr>
            <p:nvPr/>
          </p:nvCxnSpPr>
          <p:spPr>
            <a:xfrm rot="5400000" flipV="1">
              <a:off x="3263735" y="5850760"/>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B4726E55-BBFE-0048-8712-2E3CC63F1B68}"/>
                </a:ext>
              </a:extLst>
            </p:cNvPr>
            <p:cNvCxnSpPr>
              <a:cxnSpLocks/>
            </p:cNvCxnSpPr>
            <p:nvPr/>
          </p:nvCxnSpPr>
          <p:spPr>
            <a:xfrm rot="5400000">
              <a:off x="3022666" y="5762091"/>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F4EA1FB5-002D-384C-B936-5CCCEE0891E3}"/>
                </a:ext>
              </a:extLst>
            </p:cNvPr>
            <p:cNvCxnSpPr>
              <a:cxnSpLocks/>
            </p:cNvCxnSpPr>
            <p:nvPr/>
          </p:nvCxnSpPr>
          <p:spPr>
            <a:xfrm rot="5400000" flipV="1">
              <a:off x="1806253" y="4446414"/>
              <a:ext cx="859033" cy="1073647"/>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EDEC0810-DF51-E14B-BC4F-0B30F32E5BFE}"/>
                </a:ext>
              </a:extLst>
            </p:cNvPr>
            <p:cNvCxnSpPr>
              <a:cxnSpLocks/>
            </p:cNvCxnSpPr>
            <p:nvPr/>
          </p:nvCxnSpPr>
          <p:spPr>
            <a:xfrm rot="5400000" flipV="1">
              <a:off x="1260062" y="4955131"/>
              <a:ext cx="859034" cy="5621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11A12993-91F6-8A47-A064-BC5CB8ED65DF}"/>
                </a:ext>
              </a:extLst>
            </p:cNvPr>
            <p:cNvCxnSpPr>
              <a:cxnSpLocks/>
            </p:cNvCxnSpPr>
            <p:nvPr/>
          </p:nvCxnSpPr>
          <p:spPr>
            <a:xfrm rot="5400000">
              <a:off x="674317" y="4526452"/>
              <a:ext cx="919565" cy="974101"/>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13FBE02F-AFFA-6246-941E-D3FD6EE4A7B8}"/>
                </a:ext>
              </a:extLst>
            </p:cNvPr>
            <p:cNvCxnSpPr>
              <a:cxnSpLocks/>
            </p:cNvCxnSpPr>
            <p:nvPr/>
          </p:nvCxnSpPr>
          <p:spPr>
            <a:xfrm rot="5400000" flipV="1">
              <a:off x="2451001" y="5685890"/>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D5A2B763-4F06-954B-813B-1912A735CE8B}"/>
                </a:ext>
              </a:extLst>
            </p:cNvPr>
            <p:cNvCxnSpPr>
              <a:cxnSpLocks/>
            </p:cNvCxnSpPr>
            <p:nvPr/>
          </p:nvCxnSpPr>
          <p:spPr>
            <a:xfrm rot="5400000" flipV="1">
              <a:off x="2286131" y="5850759"/>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5A37A246-C44A-B440-95F2-CCEC0A8BAB65}"/>
                </a:ext>
              </a:extLst>
            </p:cNvPr>
            <p:cNvCxnSpPr>
              <a:cxnSpLocks/>
            </p:cNvCxnSpPr>
            <p:nvPr/>
          </p:nvCxnSpPr>
          <p:spPr>
            <a:xfrm rot="5400000">
              <a:off x="2045062" y="5762090"/>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02335242-33B4-1C42-A9C5-28FBEB3CC7C0}"/>
                </a:ext>
              </a:extLst>
            </p:cNvPr>
            <p:cNvCxnSpPr>
              <a:cxnSpLocks/>
            </p:cNvCxnSpPr>
            <p:nvPr/>
          </p:nvCxnSpPr>
          <p:spPr>
            <a:xfrm rot="5400000" flipV="1">
              <a:off x="1457084" y="5685890"/>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7CFE5D5E-F797-5F4E-80F4-D7B36D6FFDFC}"/>
                </a:ext>
              </a:extLst>
            </p:cNvPr>
            <p:cNvCxnSpPr>
              <a:cxnSpLocks/>
            </p:cNvCxnSpPr>
            <p:nvPr/>
          </p:nvCxnSpPr>
          <p:spPr>
            <a:xfrm rot="5400000" flipV="1">
              <a:off x="1292214" y="5850759"/>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046C36A1-8BF7-B44A-8EC1-81330130A27E}"/>
                </a:ext>
              </a:extLst>
            </p:cNvPr>
            <p:cNvCxnSpPr>
              <a:cxnSpLocks/>
            </p:cNvCxnSpPr>
            <p:nvPr/>
          </p:nvCxnSpPr>
          <p:spPr>
            <a:xfrm rot="5400000">
              <a:off x="1051145" y="5762090"/>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6453199F-BEC9-7641-B65A-B197FEF9DB23}"/>
                </a:ext>
              </a:extLst>
            </p:cNvPr>
            <p:cNvCxnSpPr>
              <a:cxnSpLocks/>
            </p:cNvCxnSpPr>
            <p:nvPr/>
          </p:nvCxnSpPr>
          <p:spPr>
            <a:xfrm rot="5400000" flipV="1">
              <a:off x="405186" y="5685890"/>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B952982D-1AED-B743-A434-EA839B8032E1}"/>
                </a:ext>
              </a:extLst>
            </p:cNvPr>
            <p:cNvCxnSpPr>
              <a:cxnSpLocks/>
            </p:cNvCxnSpPr>
            <p:nvPr/>
          </p:nvCxnSpPr>
          <p:spPr>
            <a:xfrm rot="5400000" flipV="1">
              <a:off x="240316" y="5850759"/>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8FFC8E6E-EE3E-524E-A029-E2766925A9FD}"/>
                </a:ext>
              </a:extLst>
            </p:cNvPr>
            <p:cNvCxnSpPr>
              <a:cxnSpLocks/>
            </p:cNvCxnSpPr>
            <p:nvPr/>
          </p:nvCxnSpPr>
          <p:spPr>
            <a:xfrm rot="5400000">
              <a:off x="-753" y="5762090"/>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DEA13C28-9846-FA48-A7CA-6DC94FB95DFA}"/>
                  </a:ext>
                </a:extLst>
              </p:cNvPr>
              <p:cNvSpPr/>
              <p:nvPr/>
            </p:nvSpPr>
            <p:spPr>
              <a:xfrm>
                <a:off x="1495226" y="3209276"/>
                <a:ext cx="2455480" cy="523220"/>
              </a:xfrm>
              <a:prstGeom prst="rect">
                <a:avLst/>
              </a:prstGeom>
            </p:spPr>
            <p:txBody>
              <a:bodyPr wrap="none">
                <a:spAutoFit/>
              </a:bodyPr>
              <a:lstStyle/>
              <a:p>
                <a14:m>
                  <m:oMath xmlns:m="http://schemas.openxmlformats.org/officeDocument/2006/math">
                    <m:sSub>
                      <m:sSubPr>
                        <m:ctrlPr>
                          <a:rPr lang="en-US" sz="2800" b="0" i="1" smtClean="0">
                            <a:solidFill>
                              <a:srgbClr val="036A18"/>
                            </a:solidFill>
                            <a:latin typeface="Cambria Math" panose="02040503050406030204" pitchFamily="18" charset="0"/>
                          </a:rPr>
                        </m:ctrlPr>
                      </m:sSubPr>
                      <m:e>
                        <m:r>
                          <a:rPr lang="en-US" sz="2800" b="0" i="1" smtClean="0">
                            <a:solidFill>
                              <a:srgbClr val="036A18"/>
                            </a:solidFill>
                            <a:latin typeface="Cambria Math" panose="02040503050406030204" pitchFamily="18" charset="0"/>
                          </a:rPr>
                          <m:t>𝑛</m:t>
                        </m:r>
                      </m:e>
                      <m:sub>
                        <m:r>
                          <a:rPr lang="en-US" sz="2800" b="0" i="1" smtClean="0">
                            <a:solidFill>
                              <a:srgbClr val="036A18"/>
                            </a:solidFill>
                            <a:latin typeface="Cambria Math" panose="02040503050406030204" pitchFamily="18" charset="0"/>
                          </a:rPr>
                          <m:t>1</m:t>
                        </m:r>
                      </m:sub>
                    </m:sSub>
                    <m:r>
                      <a:rPr lang="en-US" sz="2800" b="0" i="1" smtClean="0">
                        <a:solidFill>
                          <a:srgbClr val="036A18"/>
                        </a:solidFill>
                        <a:latin typeface="Cambria Math" panose="02040503050406030204" pitchFamily="18" charset="0"/>
                      </a:rPr>
                      <m:t>=2</m:t>
                    </m:r>
                  </m:oMath>
                </a14:m>
                <a:r>
                  <a:rPr lang="en-US" sz="2800" dirty="0"/>
                  <a:t> cheeses</a:t>
                </a:r>
              </a:p>
            </p:txBody>
          </p:sp>
        </mc:Choice>
        <mc:Fallback xmlns="">
          <p:sp>
            <p:nvSpPr>
              <p:cNvPr id="123" name="Rectangle 122">
                <a:extLst>
                  <a:ext uri="{FF2B5EF4-FFF2-40B4-BE49-F238E27FC236}">
                    <a16:creationId xmlns:a16="http://schemas.microsoft.com/office/drawing/2014/main" id="{DEA13C28-9846-FA48-A7CA-6DC94FB95DFA}"/>
                  </a:ext>
                </a:extLst>
              </p:cNvPr>
              <p:cNvSpPr>
                <a:spLocks noRot="1" noChangeAspect="1" noMove="1" noResize="1" noEditPoints="1" noAdjustHandles="1" noChangeArrowheads="1" noChangeShapeType="1" noTextEdit="1"/>
              </p:cNvSpPr>
              <p:nvPr/>
            </p:nvSpPr>
            <p:spPr>
              <a:xfrm>
                <a:off x="1495226" y="3209276"/>
                <a:ext cx="2455480" cy="523220"/>
              </a:xfrm>
              <a:prstGeom prst="rect">
                <a:avLst/>
              </a:prstGeom>
              <a:blipFill>
                <a:blip r:embed="rId5"/>
                <a:stretch>
                  <a:fillRect t="-11905" r="-4103"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7F0D2D60-76F6-5842-869F-63B2852B0BA2}"/>
                  </a:ext>
                </a:extLst>
              </p:cNvPr>
              <p:cNvSpPr/>
              <p:nvPr/>
            </p:nvSpPr>
            <p:spPr>
              <a:xfrm>
                <a:off x="4780066" y="4885157"/>
                <a:ext cx="2279278" cy="523220"/>
              </a:xfrm>
              <a:prstGeom prst="rect">
                <a:avLst/>
              </a:prstGeom>
            </p:spPr>
            <p:txBody>
              <a:bodyPr wrap="none">
                <a:spAutoFit/>
              </a:bodyPr>
              <a:lstStyle/>
              <a:p>
                <a14:m>
                  <m:oMath xmlns:m="http://schemas.openxmlformats.org/officeDocument/2006/math">
                    <m:sSub>
                      <m:sSubPr>
                        <m:ctrlPr>
                          <a:rPr lang="en-US" sz="2800" b="0" i="1" smtClean="0">
                            <a:solidFill>
                              <a:srgbClr val="036A18"/>
                            </a:solidFill>
                            <a:latin typeface="Cambria Math" panose="02040503050406030204" pitchFamily="18" charset="0"/>
                          </a:rPr>
                        </m:ctrlPr>
                      </m:sSubPr>
                      <m:e>
                        <m:r>
                          <a:rPr lang="en-US" sz="2800" b="0" i="1" smtClean="0">
                            <a:solidFill>
                              <a:srgbClr val="036A18"/>
                            </a:solidFill>
                            <a:latin typeface="Cambria Math" panose="02040503050406030204" pitchFamily="18" charset="0"/>
                          </a:rPr>
                          <m:t>𝑛</m:t>
                        </m:r>
                      </m:e>
                      <m:sub>
                        <m:r>
                          <a:rPr lang="en-US" sz="2800" b="0" i="1" smtClean="0">
                            <a:solidFill>
                              <a:srgbClr val="036A18"/>
                            </a:solidFill>
                            <a:latin typeface="Cambria Math" panose="02040503050406030204" pitchFamily="18" charset="0"/>
                          </a:rPr>
                          <m:t>2</m:t>
                        </m:r>
                      </m:sub>
                    </m:sSub>
                    <m:r>
                      <a:rPr lang="en-US" sz="2800" b="0" i="1" smtClean="0">
                        <a:solidFill>
                          <a:srgbClr val="036A18"/>
                        </a:solidFill>
                        <a:latin typeface="Cambria Math" panose="02040503050406030204" pitchFamily="18" charset="0"/>
                      </a:rPr>
                      <m:t>=3</m:t>
                    </m:r>
                    <m:r>
                      <a:rPr lang="en-US" sz="2800" b="0" i="0" smtClean="0">
                        <a:solidFill>
                          <a:srgbClr val="036A18"/>
                        </a:solidFill>
                        <a:latin typeface="Cambria Math" panose="02040503050406030204" pitchFamily="18" charset="0"/>
                      </a:rPr>
                      <m:t> </m:t>
                    </m:r>
                  </m:oMath>
                </a14:m>
                <a:r>
                  <a:rPr lang="en-US" sz="2800" dirty="0"/>
                  <a:t>meats </a:t>
                </a:r>
              </a:p>
            </p:txBody>
          </p:sp>
        </mc:Choice>
        <mc:Fallback xmlns="">
          <p:sp>
            <p:nvSpPr>
              <p:cNvPr id="124" name="Rectangle 123">
                <a:extLst>
                  <a:ext uri="{FF2B5EF4-FFF2-40B4-BE49-F238E27FC236}">
                    <a16:creationId xmlns:a16="http://schemas.microsoft.com/office/drawing/2014/main" id="{7F0D2D60-76F6-5842-869F-63B2852B0BA2}"/>
                  </a:ext>
                </a:extLst>
              </p:cNvPr>
              <p:cNvSpPr>
                <a:spLocks noRot="1" noChangeAspect="1" noMove="1" noResize="1" noEditPoints="1" noAdjustHandles="1" noChangeArrowheads="1" noChangeShapeType="1" noTextEdit="1"/>
              </p:cNvSpPr>
              <p:nvPr/>
            </p:nvSpPr>
            <p:spPr>
              <a:xfrm>
                <a:off x="4780066" y="4885157"/>
                <a:ext cx="2279278" cy="523220"/>
              </a:xfrm>
              <a:prstGeom prst="rect">
                <a:avLst/>
              </a:prstGeom>
              <a:blipFill>
                <a:blip r:embed="rId6"/>
                <a:stretch>
                  <a:fillRect t="-11905" r="-4444"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C04CB99B-DC45-4946-89D5-FB44615E4B96}"/>
                  </a:ext>
                </a:extLst>
              </p:cNvPr>
              <p:cNvSpPr/>
              <p:nvPr/>
            </p:nvSpPr>
            <p:spPr>
              <a:xfrm>
                <a:off x="5456573" y="5747835"/>
                <a:ext cx="2461956" cy="523220"/>
              </a:xfrm>
              <a:prstGeom prst="rect">
                <a:avLst/>
              </a:prstGeom>
            </p:spPr>
            <p:txBody>
              <a:bodyPr wrap="none">
                <a:spAutoFit/>
              </a:bodyPr>
              <a:lstStyle/>
              <a:p>
                <a14:m>
                  <m:oMath xmlns:m="http://schemas.openxmlformats.org/officeDocument/2006/math">
                    <m:sSub>
                      <m:sSubPr>
                        <m:ctrlPr>
                          <a:rPr lang="en-US" sz="2800" b="0" i="1" smtClean="0">
                            <a:solidFill>
                              <a:srgbClr val="036A18"/>
                            </a:solidFill>
                            <a:latin typeface="Cambria Math" panose="02040503050406030204" pitchFamily="18" charset="0"/>
                          </a:rPr>
                        </m:ctrlPr>
                      </m:sSubPr>
                      <m:e>
                        <m:r>
                          <a:rPr lang="en-US" sz="2800" b="0" i="1" smtClean="0">
                            <a:solidFill>
                              <a:srgbClr val="036A18"/>
                            </a:solidFill>
                            <a:latin typeface="Cambria Math" panose="02040503050406030204" pitchFamily="18" charset="0"/>
                          </a:rPr>
                          <m:t>𝑛</m:t>
                        </m:r>
                      </m:e>
                      <m:sub>
                        <m:r>
                          <a:rPr lang="en-US" sz="2800" b="0" i="1" smtClean="0">
                            <a:solidFill>
                              <a:srgbClr val="036A18"/>
                            </a:solidFill>
                            <a:latin typeface="Cambria Math" panose="02040503050406030204" pitchFamily="18" charset="0"/>
                          </a:rPr>
                          <m:t>3</m:t>
                        </m:r>
                      </m:sub>
                    </m:sSub>
                    <m:r>
                      <a:rPr lang="en-US" sz="2800" b="0" i="1" smtClean="0">
                        <a:solidFill>
                          <a:srgbClr val="036A18"/>
                        </a:solidFill>
                        <a:latin typeface="Cambria Math" panose="02040503050406030204" pitchFamily="18" charset="0"/>
                      </a:rPr>
                      <m:t>=3</m:t>
                    </m:r>
                    <m:r>
                      <a:rPr lang="en-US" sz="2800" b="0" i="0" smtClean="0">
                        <a:solidFill>
                          <a:srgbClr val="036A18"/>
                        </a:solidFill>
                        <a:latin typeface="Cambria Math" panose="02040503050406030204" pitchFamily="18" charset="0"/>
                      </a:rPr>
                      <m:t> </m:t>
                    </m:r>
                  </m:oMath>
                </a14:m>
                <a:r>
                  <a:rPr lang="en-US" sz="2800" dirty="0"/>
                  <a:t>veggies </a:t>
                </a:r>
              </a:p>
            </p:txBody>
          </p:sp>
        </mc:Choice>
        <mc:Fallback xmlns="">
          <p:sp>
            <p:nvSpPr>
              <p:cNvPr id="129" name="Rectangle 128">
                <a:extLst>
                  <a:ext uri="{FF2B5EF4-FFF2-40B4-BE49-F238E27FC236}">
                    <a16:creationId xmlns:a16="http://schemas.microsoft.com/office/drawing/2014/main" id="{C04CB99B-DC45-4946-89D5-FB44615E4B96}"/>
                  </a:ext>
                </a:extLst>
              </p:cNvPr>
              <p:cNvSpPr>
                <a:spLocks noRot="1" noChangeAspect="1" noMove="1" noResize="1" noEditPoints="1" noAdjustHandles="1" noChangeArrowheads="1" noChangeShapeType="1" noTextEdit="1"/>
              </p:cNvSpPr>
              <p:nvPr/>
            </p:nvSpPr>
            <p:spPr>
              <a:xfrm>
                <a:off x="5456573" y="5747835"/>
                <a:ext cx="2461956" cy="523220"/>
              </a:xfrm>
              <a:prstGeom prst="rect">
                <a:avLst/>
              </a:prstGeom>
              <a:blipFill>
                <a:blip r:embed="rId7"/>
                <a:stretch>
                  <a:fillRect t="-11905" r="-4103" b="-30952"/>
                </a:stretch>
              </a:blipFill>
            </p:spPr>
            <p:txBody>
              <a:bodyPr/>
              <a:lstStyle/>
              <a:p>
                <a:r>
                  <a:rPr lang="en-US">
                    <a:noFill/>
                  </a:rPr>
                  <a:t> </a:t>
                </a:r>
              </a:p>
            </p:txBody>
          </p:sp>
        </mc:Fallback>
      </mc:AlternateContent>
      <p:grpSp>
        <p:nvGrpSpPr>
          <p:cNvPr id="2" name="Group 1" descr="3 boxes to fill with number of choices for cheese, then number of choices for meat, then number of choices for veggies.">
            <a:extLst>
              <a:ext uri="{FF2B5EF4-FFF2-40B4-BE49-F238E27FC236}">
                <a16:creationId xmlns:a16="http://schemas.microsoft.com/office/drawing/2014/main" id="{7F9A39FF-3C0D-FD46-8720-692FCD94645E}"/>
              </a:ext>
            </a:extLst>
          </p:cNvPr>
          <p:cNvGrpSpPr/>
          <p:nvPr/>
        </p:nvGrpSpPr>
        <p:grpSpPr>
          <a:xfrm>
            <a:off x="6299396" y="3820242"/>
            <a:ext cx="5682685" cy="785591"/>
            <a:chOff x="5911469" y="5921894"/>
            <a:chExt cx="5682685" cy="785591"/>
          </a:xfrm>
        </p:grpSpPr>
        <p:sp>
          <p:nvSpPr>
            <p:cNvPr id="137" name="Google Shape;942;p54">
              <a:extLst>
                <a:ext uri="{FF2B5EF4-FFF2-40B4-BE49-F238E27FC236}">
                  <a16:creationId xmlns:a16="http://schemas.microsoft.com/office/drawing/2014/main" id="{ABD9A6D7-D218-4742-B9E0-4E899BD3C755}"/>
                </a:ext>
              </a:extLst>
            </p:cNvPr>
            <p:cNvSpPr txBox="1"/>
            <p:nvPr/>
          </p:nvSpPr>
          <p:spPr>
            <a:xfrm>
              <a:off x="10188054" y="5924809"/>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31" name="Google Shape;934;p54">
              <a:extLst>
                <a:ext uri="{FF2B5EF4-FFF2-40B4-BE49-F238E27FC236}">
                  <a16:creationId xmlns:a16="http://schemas.microsoft.com/office/drawing/2014/main" id="{F6C4A9B5-719F-7242-B55C-0A8A08189038}"/>
                </a:ext>
              </a:extLst>
            </p:cNvPr>
            <p:cNvSpPr txBox="1"/>
            <p:nvPr/>
          </p:nvSpPr>
          <p:spPr>
            <a:xfrm>
              <a:off x="5911469" y="5935885"/>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32" name="Google Shape;935;p54">
              <a:extLst>
                <a:ext uri="{FF2B5EF4-FFF2-40B4-BE49-F238E27FC236}">
                  <a16:creationId xmlns:a16="http://schemas.microsoft.com/office/drawing/2014/main" id="{1A8FAA85-7C48-8846-AA3A-02311E194DB1}"/>
                </a:ext>
              </a:extLst>
            </p:cNvPr>
            <p:cNvSpPr txBox="1"/>
            <p:nvPr/>
          </p:nvSpPr>
          <p:spPr>
            <a:xfrm>
              <a:off x="9383052" y="5921894"/>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133" name="Google Shape;936;p54">
              <a:extLst>
                <a:ext uri="{FF2B5EF4-FFF2-40B4-BE49-F238E27FC236}">
                  <a16:creationId xmlns:a16="http://schemas.microsoft.com/office/drawing/2014/main" id="{F732C09C-5463-AD4E-8365-E1A1219A4A8F}"/>
                </a:ext>
              </a:extLst>
            </p:cNvPr>
            <p:cNvSpPr txBox="1"/>
            <p:nvPr/>
          </p:nvSpPr>
          <p:spPr>
            <a:xfrm>
              <a:off x="7938257" y="593419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34" name="Google Shape;937;p54">
              <a:extLst>
                <a:ext uri="{FF2B5EF4-FFF2-40B4-BE49-F238E27FC236}">
                  <a16:creationId xmlns:a16="http://schemas.microsoft.com/office/drawing/2014/main" id="{88F56F9F-7FE3-AD41-8399-AED0B9228B04}"/>
                </a:ext>
              </a:extLst>
            </p:cNvPr>
            <p:cNvSpPr txBox="1"/>
            <p:nvPr/>
          </p:nvSpPr>
          <p:spPr>
            <a:xfrm>
              <a:off x="6487803" y="593419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35" name="Google Shape;940;p54">
              <a:extLst>
                <a:ext uri="{FF2B5EF4-FFF2-40B4-BE49-F238E27FC236}">
                  <a16:creationId xmlns:a16="http://schemas.microsoft.com/office/drawing/2014/main" id="{293E34AC-99F9-C242-B864-289AE3298904}"/>
                </a:ext>
              </a:extLst>
            </p:cNvPr>
            <p:cNvSpPr txBox="1"/>
            <p:nvPr/>
          </p:nvSpPr>
          <p:spPr>
            <a:xfrm>
              <a:off x="7338244" y="5935885"/>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36" name="Google Shape;941;p54">
              <a:extLst>
                <a:ext uri="{FF2B5EF4-FFF2-40B4-BE49-F238E27FC236}">
                  <a16:creationId xmlns:a16="http://schemas.microsoft.com/office/drawing/2014/main" id="{67949169-E5BA-E943-98A8-6CBED7274CD3}"/>
                </a:ext>
              </a:extLst>
            </p:cNvPr>
            <p:cNvSpPr txBox="1"/>
            <p:nvPr/>
          </p:nvSpPr>
          <p:spPr>
            <a:xfrm>
              <a:off x="8765019" y="5935885"/>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grpSp>
    </p:spTree>
    <p:extLst>
      <p:ext uri="{BB962C8B-B14F-4D97-AF65-F5344CB8AC3E}">
        <p14:creationId xmlns:p14="http://schemas.microsoft.com/office/powerpoint/2010/main" val="123211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3" grpId="0"/>
      <p:bldP spid="124" grpId="0"/>
      <p:bldP spid="1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EBF07-71AB-D2E9-D8BB-0C22A76215E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80D602-7DCA-204E-9C44-FCC9941544E6}"/>
              </a:ext>
            </a:extLst>
          </p:cNvPr>
          <p:cNvSpPr>
            <a:spLocks noGrp="1"/>
          </p:cNvSpPr>
          <p:nvPr>
            <p:ph type="title"/>
          </p:nvPr>
        </p:nvSpPr>
        <p:spPr>
          <a:xfrm>
            <a:off x="0" y="-326227"/>
            <a:ext cx="10972800" cy="878301"/>
          </a:xfrm>
        </p:spPr>
        <p:txBody>
          <a:bodyPr vert="horz" lIns="91440" tIns="45720" rIns="91440" bIns="45720" rtlCol="0" anchor="b">
            <a:normAutofit/>
          </a:bodyPr>
          <a:lstStyle/>
          <a:p>
            <a:r>
              <a:rPr lang="en-US" dirty="0"/>
              <a:t>Product Rule (again)</a:t>
            </a:r>
          </a:p>
        </p:txBody>
      </p:sp>
      <p:pic>
        <p:nvPicPr>
          <p:cNvPr id="3" name="Picture 2"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CAE158FE-CF93-2234-209F-344FBB8C16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871617" y="4807884"/>
            <a:ext cx="2971800" cy="17780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B594AF-D07C-9C6C-D183-79983B58FD6F}"/>
                  </a:ext>
                </a:extLst>
              </p:cNvPr>
              <p:cNvSpPr txBox="1"/>
              <p:nvPr/>
            </p:nvSpPr>
            <p:spPr>
              <a:xfrm>
                <a:off x="261155" y="594303"/>
                <a:ext cx="11720926" cy="2308324"/>
              </a:xfrm>
              <a:prstGeom prst="rect">
                <a:avLst/>
              </a:prstGeom>
              <a:noFill/>
            </p:spPr>
            <p:txBody>
              <a:bodyPr wrap="square" rtlCol="0">
                <a:spAutoFit/>
              </a:bodyPr>
              <a:lstStyle/>
              <a:p>
                <a:r>
                  <a:rPr lang="en-US" sz="2800" dirty="0">
                    <a:latin typeface="Candara" panose="020E0502030303020204" pitchFamily="34" charset="0"/>
                    <a:ea typeface="Helvetica" charset="0"/>
                    <a:cs typeface="Amatic SC"/>
                    <a:sym typeface="Amatic SC"/>
                  </a:rPr>
                  <a:t>In a sequential process, if </a:t>
                </a:r>
                <a:r>
                  <a:rPr lang="en-US" sz="2800" dirty="0">
                    <a:latin typeface="Candara" panose="020E0502030303020204" pitchFamily="34" charset="0"/>
                    <a:ea typeface="Amatic SC"/>
                    <a:cs typeface="Amatic SC"/>
                    <a:sym typeface="Amatic SC"/>
                  </a:rPr>
                  <a:t>there are </a:t>
                </a:r>
                <a:endParaRPr lang="en-US" sz="2800" dirty="0">
                  <a:latin typeface="Candara" panose="020E0502030303020204" pitchFamily="34" charset="0"/>
                  <a:ea typeface="Helvetica" charset="0"/>
                  <a:cs typeface="Amatic SC"/>
                  <a:sym typeface="Amatic SC"/>
                </a:endParaRPr>
              </a:p>
              <a:p>
                <a:pPr marL="457200" indent="-457200">
                  <a:buFont typeface="Arial" panose="020B0604020202020204" pitchFamily="34" charset="0"/>
                  <a:buChar char="•"/>
                </a:pPr>
                <a14:m>
                  <m:oMath xmlns:m="http://schemas.openxmlformats.org/officeDocument/2006/math">
                    <m:sSub>
                      <m:sSubPr>
                        <m:ctrlPr>
                          <a:rPr lang="en-US" sz="2800" b="0" i="1" dirty="0" smtClean="0">
                            <a:solidFill>
                              <a:srgbClr val="0070C0"/>
                            </a:solidFill>
                            <a:latin typeface="Cambria Math" panose="02040503050406030204" pitchFamily="18" charset="0"/>
                            <a:ea typeface="Amatic SC"/>
                            <a:cs typeface="Amatic SC"/>
                            <a:sym typeface="Amatic SC"/>
                          </a:rPr>
                        </m:ctrlPr>
                      </m:sSubPr>
                      <m:e>
                        <m:r>
                          <a:rPr lang="en-US" sz="2800" b="0" i="1" dirty="0" smtClean="0">
                            <a:solidFill>
                              <a:srgbClr val="0070C0"/>
                            </a:solidFill>
                            <a:latin typeface="Cambria Math" panose="02040503050406030204" pitchFamily="18" charset="0"/>
                            <a:ea typeface="Amatic SC"/>
                            <a:cs typeface="Amatic SC"/>
                            <a:sym typeface="Amatic SC"/>
                          </a:rPr>
                          <m:t>𝑛</m:t>
                        </m:r>
                      </m:e>
                      <m:sub>
                        <m:r>
                          <a:rPr lang="en-US" sz="2800" b="0" i="1" dirty="0" smtClean="0">
                            <a:solidFill>
                              <a:srgbClr val="0070C0"/>
                            </a:solidFill>
                            <a:latin typeface="Cambria Math" panose="02040503050406030204" pitchFamily="18" charset="0"/>
                            <a:ea typeface="Amatic SC"/>
                            <a:cs typeface="Amatic SC"/>
                            <a:sym typeface="Amatic SC"/>
                          </a:rPr>
                          <m:t>1</m:t>
                        </m:r>
                      </m:sub>
                    </m:sSub>
                  </m:oMath>
                </a14:m>
                <a:r>
                  <a:rPr lang="en-US" sz="2800" dirty="0">
                    <a:latin typeface="Candara" panose="020E0502030303020204" pitchFamily="34" charset="0"/>
                    <a:ea typeface="Amatic SC"/>
                    <a:cs typeface="Amatic SC"/>
                    <a:sym typeface="Amatic SC"/>
                  </a:rPr>
                  <a:t> choices for the first step, </a:t>
                </a:r>
              </a:p>
              <a:p>
                <a:pPr marL="457200" indent="-457200">
                  <a:buFont typeface="Arial" panose="020B0604020202020204" pitchFamily="34" charset="0"/>
                  <a:buChar char="•"/>
                </a:pPr>
                <a14:m>
                  <m:oMath xmlns:m="http://schemas.openxmlformats.org/officeDocument/2006/math">
                    <m:sSub>
                      <m:sSubPr>
                        <m:ctrlPr>
                          <a:rPr lang="en-US" sz="2800" b="0" i="1" dirty="0" smtClean="0">
                            <a:solidFill>
                              <a:srgbClr val="0070C0"/>
                            </a:solidFill>
                            <a:latin typeface="Cambria Math" panose="02040503050406030204" pitchFamily="18" charset="0"/>
                            <a:ea typeface="Amatic SC"/>
                            <a:cs typeface="Amatic SC"/>
                            <a:sym typeface="Amatic SC"/>
                          </a:rPr>
                        </m:ctrlPr>
                      </m:sSubPr>
                      <m:e>
                        <m:r>
                          <a:rPr lang="en-US" sz="2800" i="1" dirty="0">
                            <a:solidFill>
                              <a:srgbClr val="0070C0"/>
                            </a:solidFill>
                            <a:latin typeface="Cambria Math" panose="02040503050406030204" pitchFamily="18" charset="0"/>
                            <a:ea typeface="Amatic SC"/>
                            <a:cs typeface="Amatic SC"/>
                            <a:sym typeface="Amatic SC"/>
                          </a:rPr>
                          <m:t>𝑛</m:t>
                        </m:r>
                      </m:e>
                      <m:sub>
                        <m:r>
                          <a:rPr lang="en-US" sz="2800" b="0" i="1" dirty="0" smtClean="0">
                            <a:solidFill>
                              <a:srgbClr val="0070C0"/>
                            </a:solidFill>
                            <a:latin typeface="Cambria Math" panose="02040503050406030204" pitchFamily="18" charset="0"/>
                            <a:ea typeface="Amatic SC"/>
                            <a:cs typeface="Amatic SC"/>
                            <a:sym typeface="Amatic SC"/>
                          </a:rPr>
                          <m:t>2</m:t>
                        </m:r>
                      </m:sub>
                    </m:sSub>
                  </m:oMath>
                </a14:m>
                <a:r>
                  <a:rPr lang="en-US" sz="2800" dirty="0">
                    <a:latin typeface="Candara" panose="020E0502030303020204" pitchFamily="34" charset="0"/>
                    <a:ea typeface="Amatic SC"/>
                    <a:cs typeface="Amatic SC"/>
                    <a:sym typeface="Amatic SC"/>
                  </a:rPr>
                  <a:t> choices for the second step (given the first choice), …, and </a:t>
                </a:r>
              </a:p>
              <a:p>
                <a:pPr marL="457200" indent="-457200">
                  <a:buFont typeface="Arial" panose="020B0604020202020204" pitchFamily="34" charset="0"/>
                  <a:buChar char="•"/>
                </a:pPr>
                <a14:m>
                  <m:oMath xmlns:m="http://schemas.openxmlformats.org/officeDocument/2006/math">
                    <m:sSub>
                      <m:sSubPr>
                        <m:ctrlPr>
                          <a:rPr lang="en-US" sz="2800" i="1" dirty="0">
                            <a:solidFill>
                              <a:srgbClr val="0070C0"/>
                            </a:solidFill>
                            <a:latin typeface="Cambria Math" panose="02040503050406030204" pitchFamily="18" charset="0"/>
                            <a:ea typeface="Amatic SC"/>
                            <a:cs typeface="Amatic SC"/>
                            <a:sym typeface="Amatic SC"/>
                          </a:rPr>
                        </m:ctrlPr>
                      </m:sSubPr>
                      <m:e>
                        <m:r>
                          <a:rPr lang="en-US" sz="2800" i="1" dirty="0">
                            <a:solidFill>
                              <a:srgbClr val="0070C0"/>
                            </a:solidFill>
                            <a:latin typeface="Cambria Math" panose="02040503050406030204" pitchFamily="18" charset="0"/>
                            <a:ea typeface="Amatic SC"/>
                            <a:cs typeface="Amatic SC"/>
                            <a:sym typeface="Amatic SC"/>
                          </a:rPr>
                          <m:t>𝑛</m:t>
                        </m:r>
                      </m:e>
                      <m:sub>
                        <m:r>
                          <a:rPr lang="en-US" sz="2800" i="1" dirty="0">
                            <a:solidFill>
                              <a:srgbClr val="0070C0"/>
                            </a:solidFill>
                            <a:latin typeface="Cambria Math" panose="02040503050406030204" pitchFamily="18" charset="0"/>
                            <a:ea typeface="Amatic SC"/>
                            <a:cs typeface="Amatic SC"/>
                            <a:sym typeface="Amatic SC"/>
                          </a:rPr>
                          <m:t>𝑘</m:t>
                        </m:r>
                      </m:sub>
                    </m:sSub>
                    <m:r>
                      <a:rPr lang="en-US" sz="2800" i="1" dirty="0">
                        <a:solidFill>
                          <a:srgbClr val="0070C0"/>
                        </a:solidFill>
                        <a:latin typeface="Cambria Math" panose="02040503050406030204" pitchFamily="18" charset="0"/>
                        <a:ea typeface="Amatic SC"/>
                        <a:cs typeface="Amatic SC"/>
                        <a:sym typeface="Amatic SC"/>
                      </a:rPr>
                      <m:t> </m:t>
                    </m:r>
                  </m:oMath>
                </a14:m>
                <a:r>
                  <a:rPr lang="en-US" sz="2800" dirty="0">
                    <a:latin typeface="Candara" panose="020E0502030303020204" pitchFamily="34" charset="0"/>
                    <a:ea typeface="Amatic SC"/>
                    <a:cs typeface="Amatic SC"/>
                    <a:sym typeface="Amatic SC"/>
                  </a:rPr>
                  <a:t>choices for the </a:t>
                </a:r>
                <a14:m>
                  <m:oMath xmlns:m="http://schemas.openxmlformats.org/officeDocument/2006/math">
                    <m:r>
                      <a:rPr lang="en-US" sz="2800" b="0" i="1" dirty="0" smtClean="0">
                        <a:solidFill>
                          <a:srgbClr val="0070C0"/>
                        </a:solidFill>
                        <a:latin typeface="Cambria Math" panose="02040503050406030204" pitchFamily="18" charset="0"/>
                        <a:ea typeface="Amatic SC"/>
                        <a:cs typeface="Amatic SC"/>
                        <a:sym typeface="Amatic SC"/>
                      </a:rPr>
                      <m:t>𝑘</m:t>
                    </m:r>
                  </m:oMath>
                </a14:m>
                <a:r>
                  <a:rPr lang="en-US" sz="2800" baseline="30000" dirty="0" err="1">
                    <a:latin typeface="Candara" panose="020E0502030303020204" pitchFamily="34" charset="0"/>
                    <a:ea typeface="Amatic SC"/>
                    <a:cs typeface="Amatic SC"/>
                    <a:sym typeface="Amatic SC"/>
                  </a:rPr>
                  <a:t>th</a:t>
                </a:r>
                <a:r>
                  <a:rPr lang="en-US" sz="2800" dirty="0">
                    <a:latin typeface="Candara" panose="020E0502030303020204" pitchFamily="34" charset="0"/>
                    <a:ea typeface="Amatic SC"/>
                    <a:cs typeface="Amatic SC"/>
                    <a:sym typeface="Amatic SC"/>
                  </a:rPr>
                  <a:t> step (given the previous choices), </a:t>
                </a:r>
              </a:p>
              <a:p>
                <a:r>
                  <a:rPr lang="en-US" sz="2800" dirty="0">
                    <a:latin typeface="Candara" panose="020E0502030303020204" pitchFamily="34" charset="0"/>
                    <a:ea typeface="Amatic SC"/>
                    <a:cs typeface="Amatic SC"/>
                    <a:sym typeface="Amatic SC"/>
                  </a:rPr>
                  <a:t>then the total number of outcomes is </a:t>
                </a:r>
                <a14:m>
                  <m:oMath xmlns:m="http://schemas.openxmlformats.org/officeDocument/2006/math">
                    <m:sSub>
                      <m:sSubPr>
                        <m:ctrlPr>
                          <a:rPr lang="en-US" sz="3200" i="1" dirty="0" smtClean="0">
                            <a:solidFill>
                              <a:srgbClr val="C00000"/>
                            </a:solidFill>
                            <a:latin typeface="Cambria Math" panose="02040503050406030204" pitchFamily="18" charset="0"/>
                            <a:ea typeface="Amatic SC"/>
                            <a:cs typeface="Amatic SC"/>
                            <a:sym typeface="Amatic SC"/>
                          </a:rPr>
                        </m:ctrlPr>
                      </m:sSubPr>
                      <m:e>
                        <m:r>
                          <a:rPr lang="en-US" sz="3200" i="1" dirty="0">
                            <a:solidFill>
                              <a:srgbClr val="C00000"/>
                            </a:solidFill>
                            <a:latin typeface="Cambria Math" panose="02040503050406030204" pitchFamily="18" charset="0"/>
                            <a:ea typeface="Amatic SC"/>
                            <a:cs typeface="Amatic SC"/>
                            <a:sym typeface="Amatic SC"/>
                          </a:rPr>
                          <m:t>𝑛</m:t>
                        </m:r>
                      </m:e>
                      <m:sub>
                        <m:r>
                          <a:rPr lang="en-US" sz="3200" i="1" dirty="0">
                            <a:solidFill>
                              <a:srgbClr val="C00000"/>
                            </a:solidFill>
                            <a:latin typeface="Cambria Math" panose="02040503050406030204" pitchFamily="18" charset="0"/>
                            <a:ea typeface="Amatic SC"/>
                            <a:cs typeface="Amatic SC"/>
                            <a:sym typeface="Amatic SC"/>
                          </a:rPr>
                          <m:t>1</m:t>
                        </m:r>
                      </m:sub>
                    </m:sSub>
                    <m:r>
                      <a:rPr lang="en-US" sz="3200" b="0" i="1" dirty="0" smtClean="0">
                        <a:solidFill>
                          <a:srgbClr val="C00000"/>
                        </a:solidFill>
                        <a:latin typeface="Cambria Math" panose="02040503050406030204" pitchFamily="18" charset="0"/>
                        <a:ea typeface="Amatic SC"/>
                        <a:cs typeface="Amatic SC"/>
                        <a:sym typeface="Amatic SC"/>
                      </a:rPr>
                      <m:t>×</m:t>
                    </m:r>
                    <m:sSub>
                      <m:sSubPr>
                        <m:ctrlPr>
                          <a:rPr lang="en-US" sz="3200" b="0" i="1" dirty="0" smtClean="0">
                            <a:solidFill>
                              <a:srgbClr val="C00000"/>
                            </a:solidFill>
                            <a:latin typeface="Cambria Math" panose="02040503050406030204" pitchFamily="18" charset="0"/>
                            <a:ea typeface="Amatic SC"/>
                            <a:cs typeface="Amatic SC"/>
                            <a:sym typeface="Amatic SC"/>
                          </a:rPr>
                        </m:ctrlPr>
                      </m:sSubPr>
                      <m:e>
                        <m:r>
                          <a:rPr lang="en-US" sz="3200" b="0" i="1" dirty="0" smtClean="0">
                            <a:solidFill>
                              <a:srgbClr val="C00000"/>
                            </a:solidFill>
                            <a:latin typeface="Cambria Math" panose="02040503050406030204" pitchFamily="18" charset="0"/>
                            <a:ea typeface="Amatic SC"/>
                            <a:cs typeface="Amatic SC"/>
                            <a:sym typeface="Amatic SC"/>
                          </a:rPr>
                          <m:t>𝑛</m:t>
                        </m:r>
                      </m:e>
                      <m:sub>
                        <m:r>
                          <a:rPr lang="en-US" sz="3200" b="0" i="1" dirty="0" smtClean="0">
                            <a:solidFill>
                              <a:srgbClr val="C00000"/>
                            </a:solidFill>
                            <a:latin typeface="Cambria Math" panose="02040503050406030204" pitchFamily="18" charset="0"/>
                            <a:ea typeface="Amatic SC"/>
                            <a:cs typeface="Amatic SC"/>
                            <a:sym typeface="Amatic SC"/>
                          </a:rPr>
                          <m:t>2</m:t>
                        </m:r>
                      </m:sub>
                    </m:sSub>
                    <m:r>
                      <a:rPr lang="en-US" sz="3200" b="0" i="1" dirty="0" smtClean="0">
                        <a:solidFill>
                          <a:srgbClr val="C00000"/>
                        </a:solidFill>
                        <a:latin typeface="Cambria Math" panose="02040503050406030204" pitchFamily="18" charset="0"/>
                        <a:ea typeface="Amatic SC"/>
                        <a:cs typeface="Amatic SC"/>
                        <a:sym typeface="Amatic SC"/>
                      </a:rPr>
                      <m:t>×⋯×</m:t>
                    </m:r>
                    <m:sSub>
                      <m:sSubPr>
                        <m:ctrlPr>
                          <a:rPr lang="en-US" sz="3200" b="0" i="1" dirty="0" smtClean="0">
                            <a:solidFill>
                              <a:srgbClr val="C00000"/>
                            </a:solidFill>
                            <a:latin typeface="Cambria Math" panose="02040503050406030204" pitchFamily="18" charset="0"/>
                            <a:ea typeface="Amatic SC"/>
                            <a:cs typeface="Amatic SC"/>
                            <a:sym typeface="Amatic SC"/>
                          </a:rPr>
                        </m:ctrlPr>
                      </m:sSubPr>
                      <m:e>
                        <m:r>
                          <a:rPr lang="en-US" sz="3200" b="0" i="1" dirty="0" smtClean="0">
                            <a:solidFill>
                              <a:srgbClr val="C00000"/>
                            </a:solidFill>
                            <a:latin typeface="Cambria Math" panose="02040503050406030204" pitchFamily="18" charset="0"/>
                            <a:ea typeface="Amatic SC"/>
                            <a:cs typeface="Amatic SC"/>
                            <a:sym typeface="Amatic SC"/>
                          </a:rPr>
                          <m:t>𝑛</m:t>
                        </m:r>
                      </m:e>
                      <m:sub>
                        <m:r>
                          <a:rPr lang="en-US" sz="3200" b="0" i="1" dirty="0" smtClean="0">
                            <a:solidFill>
                              <a:srgbClr val="C00000"/>
                            </a:solidFill>
                            <a:latin typeface="Cambria Math" panose="02040503050406030204" pitchFamily="18" charset="0"/>
                            <a:ea typeface="Amatic SC"/>
                            <a:cs typeface="Amatic SC"/>
                            <a:sym typeface="Amatic SC"/>
                          </a:rPr>
                          <m:t>𝑘</m:t>
                        </m:r>
                      </m:sub>
                    </m:sSub>
                  </m:oMath>
                </a14:m>
                <a:endParaRPr lang="en-US" sz="3600" b="1" dirty="0">
                  <a:latin typeface="Candara" panose="020E0502030303020204" pitchFamily="34" charset="0"/>
                  <a:ea typeface="Amatic SC"/>
                  <a:cs typeface="Amatic SC"/>
                  <a:sym typeface="Amatic SC"/>
                </a:endParaRPr>
              </a:p>
            </p:txBody>
          </p:sp>
        </mc:Choice>
        <mc:Fallback xmlns="">
          <p:sp>
            <p:nvSpPr>
              <p:cNvPr id="7" name="TextBox 6">
                <a:extLst>
                  <a:ext uri="{FF2B5EF4-FFF2-40B4-BE49-F238E27FC236}">
                    <a16:creationId xmlns:a16="http://schemas.microsoft.com/office/drawing/2014/main" id="{55CB6B21-41B1-FD49-814C-F1C53056D425}"/>
                  </a:ext>
                </a:extLst>
              </p:cNvPr>
              <p:cNvSpPr txBox="1">
                <a:spLocks noRot="1" noChangeAspect="1" noMove="1" noResize="1" noEditPoints="1" noAdjustHandles="1" noChangeArrowheads="1" noChangeShapeType="1" noTextEdit="1"/>
              </p:cNvSpPr>
              <p:nvPr/>
            </p:nvSpPr>
            <p:spPr>
              <a:xfrm>
                <a:off x="261155" y="594303"/>
                <a:ext cx="11720926" cy="2308324"/>
              </a:xfrm>
              <a:prstGeom prst="rect">
                <a:avLst/>
              </a:prstGeom>
              <a:blipFill>
                <a:blip r:embed="rId4"/>
                <a:stretch>
                  <a:fillRect l="-1082" t="-2732" b="-5464"/>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E5F88C5A-E1D9-5F41-1366-AB25D6C17081}"/>
              </a:ext>
            </a:extLst>
          </p:cNvPr>
          <p:cNvSpPr/>
          <p:nvPr/>
        </p:nvSpPr>
        <p:spPr>
          <a:xfrm>
            <a:off x="6293806" y="3163564"/>
            <a:ext cx="4985225" cy="523220"/>
          </a:xfrm>
          <a:prstGeom prst="rect">
            <a:avLst/>
          </a:prstGeom>
        </p:spPr>
        <p:txBody>
          <a:bodyPr wrap="square">
            <a:spAutoFit/>
          </a:bodyPr>
          <a:lstStyle/>
          <a:p>
            <a:r>
              <a:rPr lang="en-US" sz="2800" i="1" dirty="0">
                <a:solidFill>
                  <a:srgbClr val="036A18"/>
                </a:solidFill>
              </a:rPr>
              <a:t>Example: “How many subways?” </a:t>
            </a:r>
          </a:p>
        </p:txBody>
      </p:sp>
      <p:grpSp>
        <p:nvGrpSpPr>
          <p:cNvPr id="6" name="Group 5" descr="Picture of tree of possibilities: first level shows the choice of one of two cheeses, second level shows the choice of one of 3 meats and third level shows the choice of one of 3 veggies">
            <a:extLst>
              <a:ext uri="{FF2B5EF4-FFF2-40B4-BE49-F238E27FC236}">
                <a16:creationId xmlns:a16="http://schemas.microsoft.com/office/drawing/2014/main" id="{2FF10700-2525-4A94-7127-297FDEF0A1BE}"/>
              </a:ext>
            </a:extLst>
          </p:cNvPr>
          <p:cNvGrpSpPr/>
          <p:nvPr/>
        </p:nvGrpSpPr>
        <p:grpSpPr>
          <a:xfrm>
            <a:off x="348583" y="3575823"/>
            <a:ext cx="5037081" cy="2852808"/>
            <a:chOff x="348583" y="2971800"/>
            <a:chExt cx="5868577" cy="3456831"/>
          </a:xfrm>
        </p:grpSpPr>
        <p:cxnSp>
          <p:nvCxnSpPr>
            <p:cNvPr id="11" name="Straight Arrow Connector 10"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A5F99363-47A4-2D08-B01E-21ECE5BDCBD1}"/>
                </a:ext>
              </a:extLst>
            </p:cNvPr>
            <p:cNvCxnSpPr>
              <a:cxnSpLocks/>
            </p:cNvCxnSpPr>
            <p:nvPr/>
          </p:nvCxnSpPr>
          <p:spPr>
            <a:xfrm>
              <a:off x="4499030" y="2971801"/>
              <a:ext cx="223337" cy="154426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653AE8A2-2632-D8B8-7D41-7507AF6837AC}"/>
                </a:ext>
              </a:extLst>
            </p:cNvPr>
            <p:cNvCxnSpPr>
              <a:cxnSpLocks/>
            </p:cNvCxnSpPr>
            <p:nvPr/>
          </p:nvCxnSpPr>
          <p:spPr>
            <a:xfrm flipH="1">
              <a:off x="1698946" y="2971800"/>
              <a:ext cx="2800086" cy="152139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B3B5DC95-DD8C-C330-CC0A-F3CA9857EB81}"/>
                </a:ext>
              </a:extLst>
            </p:cNvPr>
            <p:cNvCxnSpPr>
              <a:cxnSpLocks/>
            </p:cNvCxnSpPr>
            <p:nvPr/>
          </p:nvCxnSpPr>
          <p:spPr>
            <a:xfrm rot="5400000" flipV="1">
              <a:off x="4829672" y="4446415"/>
              <a:ext cx="859033" cy="1073647"/>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A6096B35-6481-D80E-ED26-2576839581B8}"/>
                </a:ext>
              </a:extLst>
            </p:cNvPr>
            <p:cNvCxnSpPr>
              <a:cxnSpLocks/>
            </p:cNvCxnSpPr>
            <p:nvPr/>
          </p:nvCxnSpPr>
          <p:spPr>
            <a:xfrm rot="5400000" flipV="1">
              <a:off x="4283481" y="4955132"/>
              <a:ext cx="859034" cy="5621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2AFF1F72-AA89-36DB-4253-5E27BA76D3C1}"/>
                </a:ext>
              </a:extLst>
            </p:cNvPr>
            <p:cNvCxnSpPr>
              <a:cxnSpLocks/>
            </p:cNvCxnSpPr>
            <p:nvPr/>
          </p:nvCxnSpPr>
          <p:spPr>
            <a:xfrm rot="5400000">
              <a:off x="3697736" y="4526453"/>
              <a:ext cx="919565" cy="974101"/>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E0CB53BA-0DBD-F0E5-7F98-1475E96EE5F3}"/>
                </a:ext>
              </a:extLst>
            </p:cNvPr>
            <p:cNvCxnSpPr>
              <a:cxnSpLocks/>
            </p:cNvCxnSpPr>
            <p:nvPr/>
          </p:nvCxnSpPr>
          <p:spPr>
            <a:xfrm rot="5400000" flipV="1">
              <a:off x="5474420" y="5685891"/>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9BE65ABE-A6BF-1202-58BC-694E413A4D6E}"/>
                </a:ext>
              </a:extLst>
            </p:cNvPr>
            <p:cNvCxnSpPr>
              <a:cxnSpLocks/>
            </p:cNvCxnSpPr>
            <p:nvPr/>
          </p:nvCxnSpPr>
          <p:spPr>
            <a:xfrm rot="5400000" flipV="1">
              <a:off x="5309550" y="5850760"/>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5EC1D2C7-EF98-86E1-3FCF-4483BC5D32F6}"/>
                </a:ext>
              </a:extLst>
            </p:cNvPr>
            <p:cNvCxnSpPr>
              <a:cxnSpLocks/>
            </p:cNvCxnSpPr>
            <p:nvPr/>
          </p:nvCxnSpPr>
          <p:spPr>
            <a:xfrm rot="5400000">
              <a:off x="5068481" y="5762091"/>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E1247CE8-F4D6-3999-B2F3-E21AF1183E96}"/>
                </a:ext>
              </a:extLst>
            </p:cNvPr>
            <p:cNvCxnSpPr>
              <a:cxnSpLocks/>
            </p:cNvCxnSpPr>
            <p:nvPr/>
          </p:nvCxnSpPr>
          <p:spPr>
            <a:xfrm rot="5400000" flipV="1">
              <a:off x="4480503" y="5685891"/>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10E2B2EA-1652-6A65-F22C-F093AB444D7C}"/>
                </a:ext>
              </a:extLst>
            </p:cNvPr>
            <p:cNvCxnSpPr>
              <a:cxnSpLocks/>
            </p:cNvCxnSpPr>
            <p:nvPr/>
          </p:nvCxnSpPr>
          <p:spPr>
            <a:xfrm rot="5400000" flipV="1">
              <a:off x="4315633" y="5850760"/>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4ABEBF11-6E36-C168-0C7C-3922943932E3}"/>
                </a:ext>
              </a:extLst>
            </p:cNvPr>
            <p:cNvCxnSpPr>
              <a:cxnSpLocks/>
            </p:cNvCxnSpPr>
            <p:nvPr/>
          </p:nvCxnSpPr>
          <p:spPr>
            <a:xfrm rot="5400000">
              <a:off x="4074564" y="5762091"/>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923C81CB-7097-7462-EB5D-A1505DDDD852}"/>
                </a:ext>
              </a:extLst>
            </p:cNvPr>
            <p:cNvCxnSpPr>
              <a:cxnSpLocks/>
            </p:cNvCxnSpPr>
            <p:nvPr/>
          </p:nvCxnSpPr>
          <p:spPr>
            <a:xfrm rot="5400000" flipV="1">
              <a:off x="3428605" y="5685891"/>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6A3E15B5-B58E-DDBF-07E6-84BE0B376BBD}"/>
                </a:ext>
              </a:extLst>
            </p:cNvPr>
            <p:cNvCxnSpPr>
              <a:cxnSpLocks/>
            </p:cNvCxnSpPr>
            <p:nvPr/>
          </p:nvCxnSpPr>
          <p:spPr>
            <a:xfrm rot="5400000" flipV="1">
              <a:off x="3263735" y="5850760"/>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C8E07218-FB2F-D960-8107-897750ACE5BC}"/>
                </a:ext>
              </a:extLst>
            </p:cNvPr>
            <p:cNvCxnSpPr>
              <a:cxnSpLocks/>
            </p:cNvCxnSpPr>
            <p:nvPr/>
          </p:nvCxnSpPr>
          <p:spPr>
            <a:xfrm rot="5400000">
              <a:off x="3022666" y="5762091"/>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8A7B9E82-1D8B-9015-E9D9-6E0385B1AB0A}"/>
                </a:ext>
              </a:extLst>
            </p:cNvPr>
            <p:cNvCxnSpPr>
              <a:cxnSpLocks/>
            </p:cNvCxnSpPr>
            <p:nvPr/>
          </p:nvCxnSpPr>
          <p:spPr>
            <a:xfrm rot="5400000" flipV="1">
              <a:off x="1806253" y="4446414"/>
              <a:ext cx="859033" cy="1073647"/>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65BB0C02-43A0-2818-FAF9-4E4834ADC1DC}"/>
                </a:ext>
              </a:extLst>
            </p:cNvPr>
            <p:cNvCxnSpPr>
              <a:cxnSpLocks/>
            </p:cNvCxnSpPr>
            <p:nvPr/>
          </p:nvCxnSpPr>
          <p:spPr>
            <a:xfrm rot="5400000" flipV="1">
              <a:off x="1260062" y="4955131"/>
              <a:ext cx="859034" cy="5621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062FA319-9724-632B-A577-4755C66908E9}"/>
                </a:ext>
              </a:extLst>
            </p:cNvPr>
            <p:cNvCxnSpPr>
              <a:cxnSpLocks/>
            </p:cNvCxnSpPr>
            <p:nvPr/>
          </p:nvCxnSpPr>
          <p:spPr>
            <a:xfrm rot="5400000">
              <a:off x="674317" y="4526452"/>
              <a:ext cx="919565" cy="974101"/>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F426A032-1002-5639-3BCA-CCE91517C8EE}"/>
                </a:ext>
              </a:extLst>
            </p:cNvPr>
            <p:cNvCxnSpPr>
              <a:cxnSpLocks/>
            </p:cNvCxnSpPr>
            <p:nvPr/>
          </p:nvCxnSpPr>
          <p:spPr>
            <a:xfrm rot="5400000" flipV="1">
              <a:off x="2451001" y="5685890"/>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83E6ACE7-BE4D-4C8E-1D03-C9AA33C3174F}"/>
                </a:ext>
              </a:extLst>
            </p:cNvPr>
            <p:cNvCxnSpPr>
              <a:cxnSpLocks/>
            </p:cNvCxnSpPr>
            <p:nvPr/>
          </p:nvCxnSpPr>
          <p:spPr>
            <a:xfrm rot="5400000" flipV="1">
              <a:off x="2286131" y="5850759"/>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A50CCB55-7B9B-BA90-9404-7EB76E1C20E4}"/>
                </a:ext>
              </a:extLst>
            </p:cNvPr>
            <p:cNvCxnSpPr>
              <a:cxnSpLocks/>
            </p:cNvCxnSpPr>
            <p:nvPr/>
          </p:nvCxnSpPr>
          <p:spPr>
            <a:xfrm rot="5400000">
              <a:off x="2045062" y="5762090"/>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E5AC7150-D19F-E9B8-8A0B-33CBE27105FA}"/>
                </a:ext>
              </a:extLst>
            </p:cNvPr>
            <p:cNvCxnSpPr>
              <a:cxnSpLocks/>
            </p:cNvCxnSpPr>
            <p:nvPr/>
          </p:nvCxnSpPr>
          <p:spPr>
            <a:xfrm rot="5400000" flipV="1">
              <a:off x="1457084" y="5685890"/>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3ABF0824-6DD9-461F-93A4-20F97862AC75}"/>
                </a:ext>
              </a:extLst>
            </p:cNvPr>
            <p:cNvCxnSpPr>
              <a:cxnSpLocks/>
            </p:cNvCxnSpPr>
            <p:nvPr/>
          </p:nvCxnSpPr>
          <p:spPr>
            <a:xfrm rot="5400000" flipV="1">
              <a:off x="1292214" y="5850759"/>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D3F26554-DCB3-86CF-006E-87C8FE6CE9AE}"/>
                </a:ext>
              </a:extLst>
            </p:cNvPr>
            <p:cNvCxnSpPr>
              <a:cxnSpLocks/>
            </p:cNvCxnSpPr>
            <p:nvPr/>
          </p:nvCxnSpPr>
          <p:spPr>
            <a:xfrm rot="5400000">
              <a:off x="1051145" y="5762090"/>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9E2E6BB4-2078-316D-0C75-F79BC3D944BE}"/>
                </a:ext>
              </a:extLst>
            </p:cNvPr>
            <p:cNvCxnSpPr>
              <a:cxnSpLocks/>
            </p:cNvCxnSpPr>
            <p:nvPr/>
          </p:nvCxnSpPr>
          <p:spPr>
            <a:xfrm rot="5400000" flipV="1">
              <a:off x="405186" y="5685890"/>
              <a:ext cx="1015876" cy="4696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8F7C9D55-DAA7-806A-D095-EE486D676F5D}"/>
                </a:ext>
              </a:extLst>
            </p:cNvPr>
            <p:cNvCxnSpPr>
              <a:cxnSpLocks/>
            </p:cNvCxnSpPr>
            <p:nvPr/>
          </p:nvCxnSpPr>
          <p:spPr>
            <a:xfrm rot="5400000" flipV="1">
              <a:off x="240316" y="5850759"/>
              <a:ext cx="1015876" cy="139865"/>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descr="Tree showing the product rule:&#10;root has 2 children (for 2 cheeses)&#10;each grandchild of the root has 3 children (for 3 meats) and each greatgrandchild of the root has 3 children (for 3 veggies)">
              <a:extLst>
                <a:ext uri="{FF2B5EF4-FFF2-40B4-BE49-F238E27FC236}">
                  <a16:creationId xmlns:a16="http://schemas.microsoft.com/office/drawing/2014/main" id="{8F502421-1F3B-C71F-1BD1-870FC87F3C7F}"/>
                </a:ext>
              </a:extLst>
            </p:cNvPr>
            <p:cNvCxnSpPr>
              <a:cxnSpLocks/>
            </p:cNvCxnSpPr>
            <p:nvPr/>
          </p:nvCxnSpPr>
          <p:spPr>
            <a:xfrm rot="5400000">
              <a:off x="-753" y="5762090"/>
              <a:ext cx="1015876" cy="317204"/>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B97E954E-9A1E-276D-4C36-0852671AD0F8}"/>
                  </a:ext>
                </a:extLst>
              </p:cNvPr>
              <p:cNvSpPr/>
              <p:nvPr/>
            </p:nvSpPr>
            <p:spPr>
              <a:xfrm>
                <a:off x="1495226" y="3209276"/>
                <a:ext cx="2455480" cy="523220"/>
              </a:xfrm>
              <a:prstGeom prst="rect">
                <a:avLst/>
              </a:prstGeom>
            </p:spPr>
            <p:txBody>
              <a:bodyPr wrap="none">
                <a:spAutoFit/>
              </a:bodyPr>
              <a:lstStyle/>
              <a:p>
                <a14:m>
                  <m:oMath xmlns:m="http://schemas.openxmlformats.org/officeDocument/2006/math">
                    <m:sSub>
                      <m:sSubPr>
                        <m:ctrlPr>
                          <a:rPr lang="en-US" sz="2800" b="0" i="1" smtClean="0">
                            <a:solidFill>
                              <a:srgbClr val="036A18"/>
                            </a:solidFill>
                            <a:latin typeface="Cambria Math" panose="02040503050406030204" pitchFamily="18" charset="0"/>
                          </a:rPr>
                        </m:ctrlPr>
                      </m:sSubPr>
                      <m:e>
                        <m:r>
                          <a:rPr lang="en-US" sz="2800" b="0" i="1" smtClean="0">
                            <a:solidFill>
                              <a:srgbClr val="036A18"/>
                            </a:solidFill>
                            <a:latin typeface="Cambria Math" panose="02040503050406030204" pitchFamily="18" charset="0"/>
                          </a:rPr>
                          <m:t>𝑛</m:t>
                        </m:r>
                      </m:e>
                      <m:sub>
                        <m:r>
                          <a:rPr lang="en-US" sz="2800" b="0" i="1" smtClean="0">
                            <a:solidFill>
                              <a:srgbClr val="036A18"/>
                            </a:solidFill>
                            <a:latin typeface="Cambria Math" panose="02040503050406030204" pitchFamily="18" charset="0"/>
                          </a:rPr>
                          <m:t>1</m:t>
                        </m:r>
                      </m:sub>
                    </m:sSub>
                    <m:r>
                      <a:rPr lang="en-US" sz="2800" b="0" i="1" smtClean="0">
                        <a:solidFill>
                          <a:srgbClr val="036A18"/>
                        </a:solidFill>
                        <a:latin typeface="Cambria Math" panose="02040503050406030204" pitchFamily="18" charset="0"/>
                      </a:rPr>
                      <m:t>=2</m:t>
                    </m:r>
                  </m:oMath>
                </a14:m>
                <a:r>
                  <a:rPr lang="en-US" sz="2800" dirty="0"/>
                  <a:t> cheeses</a:t>
                </a:r>
              </a:p>
            </p:txBody>
          </p:sp>
        </mc:Choice>
        <mc:Fallback xmlns="">
          <p:sp>
            <p:nvSpPr>
              <p:cNvPr id="123" name="Rectangle 122">
                <a:extLst>
                  <a:ext uri="{FF2B5EF4-FFF2-40B4-BE49-F238E27FC236}">
                    <a16:creationId xmlns:a16="http://schemas.microsoft.com/office/drawing/2014/main" id="{DEA13C28-9846-FA48-A7CA-6DC94FB95DFA}"/>
                  </a:ext>
                </a:extLst>
              </p:cNvPr>
              <p:cNvSpPr>
                <a:spLocks noRot="1" noChangeAspect="1" noMove="1" noResize="1" noEditPoints="1" noAdjustHandles="1" noChangeArrowheads="1" noChangeShapeType="1" noTextEdit="1"/>
              </p:cNvSpPr>
              <p:nvPr/>
            </p:nvSpPr>
            <p:spPr>
              <a:xfrm>
                <a:off x="1495226" y="3209276"/>
                <a:ext cx="2455480" cy="523220"/>
              </a:xfrm>
              <a:prstGeom prst="rect">
                <a:avLst/>
              </a:prstGeom>
              <a:blipFill>
                <a:blip r:embed="rId5"/>
                <a:stretch>
                  <a:fillRect t="-11905" r="-4103"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0E34337A-055D-3649-A4EE-13AF38650A38}"/>
                  </a:ext>
                </a:extLst>
              </p:cNvPr>
              <p:cNvSpPr/>
              <p:nvPr/>
            </p:nvSpPr>
            <p:spPr>
              <a:xfrm>
                <a:off x="4780066" y="4885157"/>
                <a:ext cx="2279278" cy="523220"/>
              </a:xfrm>
              <a:prstGeom prst="rect">
                <a:avLst/>
              </a:prstGeom>
            </p:spPr>
            <p:txBody>
              <a:bodyPr wrap="none">
                <a:spAutoFit/>
              </a:bodyPr>
              <a:lstStyle/>
              <a:p>
                <a14:m>
                  <m:oMath xmlns:m="http://schemas.openxmlformats.org/officeDocument/2006/math">
                    <m:sSub>
                      <m:sSubPr>
                        <m:ctrlPr>
                          <a:rPr lang="en-US" sz="2800" b="0" i="1" smtClean="0">
                            <a:solidFill>
                              <a:srgbClr val="036A18"/>
                            </a:solidFill>
                            <a:latin typeface="Cambria Math" panose="02040503050406030204" pitchFamily="18" charset="0"/>
                          </a:rPr>
                        </m:ctrlPr>
                      </m:sSubPr>
                      <m:e>
                        <m:r>
                          <a:rPr lang="en-US" sz="2800" b="0" i="1" smtClean="0">
                            <a:solidFill>
                              <a:srgbClr val="036A18"/>
                            </a:solidFill>
                            <a:latin typeface="Cambria Math" panose="02040503050406030204" pitchFamily="18" charset="0"/>
                          </a:rPr>
                          <m:t>𝑛</m:t>
                        </m:r>
                      </m:e>
                      <m:sub>
                        <m:r>
                          <a:rPr lang="en-US" sz="2800" b="0" i="1" smtClean="0">
                            <a:solidFill>
                              <a:srgbClr val="036A18"/>
                            </a:solidFill>
                            <a:latin typeface="Cambria Math" panose="02040503050406030204" pitchFamily="18" charset="0"/>
                          </a:rPr>
                          <m:t>2</m:t>
                        </m:r>
                      </m:sub>
                    </m:sSub>
                    <m:r>
                      <a:rPr lang="en-US" sz="2800" b="0" i="1" smtClean="0">
                        <a:solidFill>
                          <a:srgbClr val="036A18"/>
                        </a:solidFill>
                        <a:latin typeface="Cambria Math" panose="02040503050406030204" pitchFamily="18" charset="0"/>
                      </a:rPr>
                      <m:t>=3</m:t>
                    </m:r>
                    <m:r>
                      <a:rPr lang="en-US" sz="2800" b="0" i="0" smtClean="0">
                        <a:solidFill>
                          <a:srgbClr val="036A18"/>
                        </a:solidFill>
                        <a:latin typeface="Cambria Math" panose="02040503050406030204" pitchFamily="18" charset="0"/>
                      </a:rPr>
                      <m:t> </m:t>
                    </m:r>
                  </m:oMath>
                </a14:m>
                <a:r>
                  <a:rPr lang="en-US" sz="2800" dirty="0"/>
                  <a:t>meats </a:t>
                </a:r>
              </a:p>
            </p:txBody>
          </p:sp>
        </mc:Choice>
        <mc:Fallback xmlns="">
          <p:sp>
            <p:nvSpPr>
              <p:cNvPr id="124" name="Rectangle 123">
                <a:extLst>
                  <a:ext uri="{FF2B5EF4-FFF2-40B4-BE49-F238E27FC236}">
                    <a16:creationId xmlns:a16="http://schemas.microsoft.com/office/drawing/2014/main" id="{7F0D2D60-76F6-5842-869F-63B2852B0BA2}"/>
                  </a:ext>
                </a:extLst>
              </p:cNvPr>
              <p:cNvSpPr>
                <a:spLocks noRot="1" noChangeAspect="1" noMove="1" noResize="1" noEditPoints="1" noAdjustHandles="1" noChangeArrowheads="1" noChangeShapeType="1" noTextEdit="1"/>
              </p:cNvSpPr>
              <p:nvPr/>
            </p:nvSpPr>
            <p:spPr>
              <a:xfrm>
                <a:off x="4780066" y="4885157"/>
                <a:ext cx="2279278" cy="523220"/>
              </a:xfrm>
              <a:prstGeom prst="rect">
                <a:avLst/>
              </a:prstGeom>
              <a:blipFill>
                <a:blip r:embed="rId6"/>
                <a:stretch>
                  <a:fillRect t="-11905" r="-4444"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B089FB3A-33CD-3F92-63F1-1A3C516FD769}"/>
                  </a:ext>
                </a:extLst>
              </p:cNvPr>
              <p:cNvSpPr/>
              <p:nvPr/>
            </p:nvSpPr>
            <p:spPr>
              <a:xfrm>
                <a:off x="5456573" y="5747835"/>
                <a:ext cx="2461956" cy="523220"/>
              </a:xfrm>
              <a:prstGeom prst="rect">
                <a:avLst/>
              </a:prstGeom>
            </p:spPr>
            <p:txBody>
              <a:bodyPr wrap="none">
                <a:spAutoFit/>
              </a:bodyPr>
              <a:lstStyle/>
              <a:p>
                <a14:m>
                  <m:oMath xmlns:m="http://schemas.openxmlformats.org/officeDocument/2006/math">
                    <m:sSub>
                      <m:sSubPr>
                        <m:ctrlPr>
                          <a:rPr lang="en-US" sz="2800" b="0" i="1" smtClean="0">
                            <a:solidFill>
                              <a:srgbClr val="036A18"/>
                            </a:solidFill>
                            <a:latin typeface="Cambria Math" panose="02040503050406030204" pitchFamily="18" charset="0"/>
                          </a:rPr>
                        </m:ctrlPr>
                      </m:sSubPr>
                      <m:e>
                        <m:r>
                          <a:rPr lang="en-US" sz="2800" b="0" i="1" smtClean="0">
                            <a:solidFill>
                              <a:srgbClr val="036A18"/>
                            </a:solidFill>
                            <a:latin typeface="Cambria Math" panose="02040503050406030204" pitchFamily="18" charset="0"/>
                          </a:rPr>
                          <m:t>𝑛</m:t>
                        </m:r>
                      </m:e>
                      <m:sub>
                        <m:r>
                          <a:rPr lang="en-US" sz="2800" b="0" i="1" smtClean="0">
                            <a:solidFill>
                              <a:srgbClr val="036A18"/>
                            </a:solidFill>
                            <a:latin typeface="Cambria Math" panose="02040503050406030204" pitchFamily="18" charset="0"/>
                          </a:rPr>
                          <m:t>3</m:t>
                        </m:r>
                      </m:sub>
                    </m:sSub>
                    <m:r>
                      <a:rPr lang="en-US" sz="2800" b="0" i="1" smtClean="0">
                        <a:solidFill>
                          <a:srgbClr val="036A18"/>
                        </a:solidFill>
                        <a:latin typeface="Cambria Math" panose="02040503050406030204" pitchFamily="18" charset="0"/>
                      </a:rPr>
                      <m:t>=3</m:t>
                    </m:r>
                    <m:r>
                      <a:rPr lang="en-US" sz="2800" b="0" i="0" smtClean="0">
                        <a:solidFill>
                          <a:srgbClr val="036A18"/>
                        </a:solidFill>
                        <a:latin typeface="Cambria Math" panose="02040503050406030204" pitchFamily="18" charset="0"/>
                      </a:rPr>
                      <m:t> </m:t>
                    </m:r>
                  </m:oMath>
                </a14:m>
                <a:r>
                  <a:rPr lang="en-US" sz="2800" dirty="0"/>
                  <a:t>veggies </a:t>
                </a:r>
              </a:p>
            </p:txBody>
          </p:sp>
        </mc:Choice>
        <mc:Fallback xmlns="">
          <p:sp>
            <p:nvSpPr>
              <p:cNvPr id="129" name="Rectangle 128">
                <a:extLst>
                  <a:ext uri="{FF2B5EF4-FFF2-40B4-BE49-F238E27FC236}">
                    <a16:creationId xmlns:a16="http://schemas.microsoft.com/office/drawing/2014/main" id="{C04CB99B-DC45-4946-89D5-FB44615E4B96}"/>
                  </a:ext>
                </a:extLst>
              </p:cNvPr>
              <p:cNvSpPr>
                <a:spLocks noRot="1" noChangeAspect="1" noMove="1" noResize="1" noEditPoints="1" noAdjustHandles="1" noChangeArrowheads="1" noChangeShapeType="1" noTextEdit="1"/>
              </p:cNvSpPr>
              <p:nvPr/>
            </p:nvSpPr>
            <p:spPr>
              <a:xfrm>
                <a:off x="5456573" y="5747835"/>
                <a:ext cx="2461956" cy="523220"/>
              </a:xfrm>
              <a:prstGeom prst="rect">
                <a:avLst/>
              </a:prstGeom>
              <a:blipFill>
                <a:blip r:embed="rId7"/>
                <a:stretch>
                  <a:fillRect t="-11905" r="-4103" b="-30952"/>
                </a:stretch>
              </a:blipFill>
            </p:spPr>
            <p:txBody>
              <a:bodyPr/>
              <a:lstStyle/>
              <a:p>
                <a:r>
                  <a:rPr lang="en-US">
                    <a:noFill/>
                  </a:rPr>
                  <a:t> </a:t>
                </a:r>
              </a:p>
            </p:txBody>
          </p:sp>
        </mc:Fallback>
      </mc:AlternateContent>
      <p:grpSp>
        <p:nvGrpSpPr>
          <p:cNvPr id="2" name="Group 1" descr="3 boxes to fill with number of choices for cheese, then number of choices for meat, then number of choices for veggies.">
            <a:extLst>
              <a:ext uri="{FF2B5EF4-FFF2-40B4-BE49-F238E27FC236}">
                <a16:creationId xmlns:a16="http://schemas.microsoft.com/office/drawing/2014/main" id="{311252B6-6BCD-32E2-AEF3-BAE28B816AFF}"/>
              </a:ext>
            </a:extLst>
          </p:cNvPr>
          <p:cNvGrpSpPr/>
          <p:nvPr/>
        </p:nvGrpSpPr>
        <p:grpSpPr>
          <a:xfrm>
            <a:off x="6299396" y="3820242"/>
            <a:ext cx="5682685" cy="785591"/>
            <a:chOff x="5911469" y="5921894"/>
            <a:chExt cx="5682685" cy="785591"/>
          </a:xfrm>
        </p:grpSpPr>
        <p:sp>
          <p:nvSpPr>
            <p:cNvPr id="137" name="Google Shape;942;p54">
              <a:extLst>
                <a:ext uri="{FF2B5EF4-FFF2-40B4-BE49-F238E27FC236}">
                  <a16:creationId xmlns:a16="http://schemas.microsoft.com/office/drawing/2014/main" id="{1E04E57E-024A-71D7-2CA4-F0496A4F9B47}"/>
                </a:ext>
              </a:extLst>
            </p:cNvPr>
            <p:cNvSpPr txBox="1"/>
            <p:nvPr/>
          </p:nvSpPr>
          <p:spPr>
            <a:xfrm>
              <a:off x="10188054" y="5924809"/>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31" name="Google Shape;934;p54">
              <a:extLst>
                <a:ext uri="{FF2B5EF4-FFF2-40B4-BE49-F238E27FC236}">
                  <a16:creationId xmlns:a16="http://schemas.microsoft.com/office/drawing/2014/main" id="{AEA39D9F-1C4E-3E38-A148-8E762D8A55D7}"/>
                </a:ext>
              </a:extLst>
            </p:cNvPr>
            <p:cNvSpPr txBox="1"/>
            <p:nvPr/>
          </p:nvSpPr>
          <p:spPr>
            <a:xfrm>
              <a:off x="5911469" y="5935885"/>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32" name="Google Shape;935;p54">
              <a:extLst>
                <a:ext uri="{FF2B5EF4-FFF2-40B4-BE49-F238E27FC236}">
                  <a16:creationId xmlns:a16="http://schemas.microsoft.com/office/drawing/2014/main" id="{F67287B2-2E00-AD37-B3B3-AFA28CFFB662}"/>
                </a:ext>
              </a:extLst>
            </p:cNvPr>
            <p:cNvSpPr txBox="1"/>
            <p:nvPr/>
          </p:nvSpPr>
          <p:spPr>
            <a:xfrm>
              <a:off x="9383052" y="5921894"/>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133" name="Google Shape;936;p54">
              <a:extLst>
                <a:ext uri="{FF2B5EF4-FFF2-40B4-BE49-F238E27FC236}">
                  <a16:creationId xmlns:a16="http://schemas.microsoft.com/office/drawing/2014/main" id="{87B7C1A8-7638-FDE9-72FA-616F1E090283}"/>
                </a:ext>
              </a:extLst>
            </p:cNvPr>
            <p:cNvSpPr txBox="1"/>
            <p:nvPr/>
          </p:nvSpPr>
          <p:spPr>
            <a:xfrm>
              <a:off x="7938257" y="593419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34" name="Google Shape;937;p54">
              <a:extLst>
                <a:ext uri="{FF2B5EF4-FFF2-40B4-BE49-F238E27FC236}">
                  <a16:creationId xmlns:a16="http://schemas.microsoft.com/office/drawing/2014/main" id="{73613BC7-657C-92DC-9459-113EF808C389}"/>
                </a:ext>
              </a:extLst>
            </p:cNvPr>
            <p:cNvSpPr txBox="1"/>
            <p:nvPr/>
          </p:nvSpPr>
          <p:spPr>
            <a:xfrm>
              <a:off x="6487803" y="593419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35" name="Google Shape;940;p54">
              <a:extLst>
                <a:ext uri="{FF2B5EF4-FFF2-40B4-BE49-F238E27FC236}">
                  <a16:creationId xmlns:a16="http://schemas.microsoft.com/office/drawing/2014/main" id="{13A37E06-679F-DF32-D114-5CBF71BD0AFB}"/>
                </a:ext>
              </a:extLst>
            </p:cNvPr>
            <p:cNvSpPr txBox="1"/>
            <p:nvPr/>
          </p:nvSpPr>
          <p:spPr>
            <a:xfrm>
              <a:off x="7338244" y="5935885"/>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36" name="Google Shape;941;p54">
              <a:extLst>
                <a:ext uri="{FF2B5EF4-FFF2-40B4-BE49-F238E27FC236}">
                  <a16:creationId xmlns:a16="http://schemas.microsoft.com/office/drawing/2014/main" id="{AA5B8D04-3BF9-EF9D-C887-D181A0277ED7}"/>
                </a:ext>
              </a:extLst>
            </p:cNvPr>
            <p:cNvSpPr txBox="1"/>
            <p:nvPr/>
          </p:nvSpPr>
          <p:spPr>
            <a:xfrm>
              <a:off x="8765019" y="5935885"/>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grpSp>
    </p:spTree>
    <p:extLst>
      <p:ext uri="{BB962C8B-B14F-4D97-AF65-F5344CB8AC3E}">
        <p14:creationId xmlns:p14="http://schemas.microsoft.com/office/powerpoint/2010/main" val="322849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3" grpId="0"/>
      <p:bldP spid="124" grpId="0"/>
      <p:bldP spid="1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35B3-8064-6842-AED0-3D63F6E01128}"/>
              </a:ext>
            </a:extLst>
          </p:cNvPr>
          <p:cNvSpPr>
            <a:spLocks noGrp="1"/>
          </p:cNvSpPr>
          <p:nvPr>
            <p:ph type="title"/>
          </p:nvPr>
        </p:nvSpPr>
        <p:spPr/>
        <p:txBody>
          <a:bodyPr/>
          <a:lstStyle/>
          <a:p>
            <a:r>
              <a:rPr lang="en-US" dirty="0"/>
              <a:t>Example –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3FBB9E-B1D0-334A-A93C-743513CE82F1}"/>
                  </a:ext>
                </a:extLst>
              </p:cNvPr>
              <p:cNvSpPr>
                <a:spLocks noGrp="1"/>
              </p:cNvSpPr>
              <p:nvPr>
                <p:ph idx="1"/>
              </p:nvPr>
            </p:nvSpPr>
            <p:spPr>
              <a:xfrm>
                <a:off x="609600" y="1406666"/>
                <a:ext cx="10972800" cy="1891705"/>
              </a:xfrm>
            </p:spPr>
            <p:txBody>
              <a:bodyPr/>
              <a:lstStyle/>
              <a:p>
                <a:pPr marL="0" indent="0">
                  <a:buNone/>
                </a:pPr>
                <a:r>
                  <a:rPr lang="en-US" dirty="0"/>
                  <a:t>How many strings of length </a:t>
                </a:r>
                <a:r>
                  <a:rPr lang="en-US" dirty="0">
                    <a:solidFill>
                      <a:srgbClr val="0070C0"/>
                    </a:solidFill>
                  </a:rPr>
                  <a:t>5</a:t>
                </a:r>
                <a:r>
                  <a:rPr lang="en-US" dirty="0"/>
                  <a:t> over the alphabet </a:t>
                </a:r>
                <a14:m>
                  <m:oMath xmlns:m="http://schemas.openxmlformats.org/officeDocument/2006/math">
                    <m:d>
                      <m:dPr>
                        <m:begChr m:val="{"/>
                        <m:endChr m:val="}"/>
                        <m:ctrlPr>
                          <a:rPr lang="en-US" b="0"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𝐴</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𝐵</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𝐶</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𝑍</m:t>
                        </m:r>
                      </m:e>
                    </m:d>
                  </m:oMath>
                </a14:m>
                <a:r>
                  <a:rPr lang="en-US" dirty="0">
                    <a:solidFill>
                      <a:srgbClr val="0070C0"/>
                    </a:solidFill>
                  </a:rPr>
                  <a:t> </a:t>
                </a:r>
                <a:r>
                  <a:rPr lang="en-US" dirty="0"/>
                  <a:t>are there?</a:t>
                </a:r>
              </a:p>
              <a:p>
                <a:r>
                  <a:rPr lang="en-US" dirty="0"/>
                  <a:t>E.g., </a:t>
                </a:r>
                <a:r>
                  <a:rPr lang="en-US" dirty="0">
                    <a:solidFill>
                      <a:srgbClr val="0070C0"/>
                    </a:solidFill>
                  </a:rPr>
                  <a:t>AZURE, BINGO, TANGO, STEVE, SARAH, …</a:t>
                </a:r>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203FBB9E-B1D0-334A-A93C-743513CE82F1}"/>
                  </a:ext>
                </a:extLst>
              </p:cNvPr>
              <p:cNvSpPr>
                <a:spLocks noGrp="1" noRot="1" noChangeAspect="1" noMove="1" noResize="1" noEditPoints="1" noAdjustHandles="1" noChangeArrowheads="1" noChangeShapeType="1" noTextEdit="1"/>
              </p:cNvSpPr>
              <p:nvPr>
                <p:ph idx="1"/>
              </p:nvPr>
            </p:nvSpPr>
            <p:spPr>
              <a:xfrm>
                <a:off x="609600" y="1406666"/>
                <a:ext cx="10972800" cy="1891705"/>
              </a:xfrm>
              <a:blipFill>
                <a:blip r:embed="rId3"/>
                <a:stretch>
                  <a:fillRect l="-1387" t="-4000"/>
                </a:stretch>
              </a:blipFill>
            </p:spPr>
            <p:txBody>
              <a:bodyPr/>
              <a:lstStyle/>
              <a:p>
                <a:r>
                  <a:rPr lang="en-US">
                    <a:noFill/>
                  </a:rPr>
                  <a:t> </a:t>
                </a:r>
              </a:p>
            </p:txBody>
          </p:sp>
        </mc:Fallback>
      </mc:AlternateContent>
      <p:grpSp>
        <p:nvGrpSpPr>
          <p:cNvPr id="5" name="Group 4" descr="Boxes to fill in to show hoa many strings of length 5 there are. First box is number of choices for first letter, second box is number of choices for second letter and so on.">
            <a:extLst>
              <a:ext uri="{FF2B5EF4-FFF2-40B4-BE49-F238E27FC236}">
                <a16:creationId xmlns:a16="http://schemas.microsoft.com/office/drawing/2014/main" id="{C9D2CC08-5F4D-330F-380E-67887F75D7AB}"/>
              </a:ext>
            </a:extLst>
          </p:cNvPr>
          <p:cNvGrpSpPr/>
          <p:nvPr/>
        </p:nvGrpSpPr>
        <p:grpSpPr>
          <a:xfrm>
            <a:off x="734541" y="4066551"/>
            <a:ext cx="8904633" cy="774982"/>
            <a:chOff x="734541" y="4066551"/>
            <a:chExt cx="8904633" cy="774982"/>
          </a:xfrm>
        </p:grpSpPr>
        <p:sp>
          <p:nvSpPr>
            <p:cNvPr id="29" name="Google Shape;945;p54" descr="Boxes to fill in the choices for each letter in the string of length 5">
              <a:extLst>
                <a:ext uri="{FF2B5EF4-FFF2-40B4-BE49-F238E27FC236}">
                  <a16:creationId xmlns:a16="http://schemas.microsoft.com/office/drawing/2014/main" id="{A8679688-396F-7A42-9C45-B14F019A7E2B}"/>
                </a:ext>
              </a:extLst>
            </p:cNvPr>
            <p:cNvSpPr txBox="1"/>
            <p:nvPr/>
          </p:nvSpPr>
          <p:spPr>
            <a:xfrm>
              <a:off x="5210944" y="4068242"/>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9" name="Google Shape;934;p54" descr="Boxes to fill in the choices for each letter in the string of length 5">
              <a:extLst>
                <a:ext uri="{FF2B5EF4-FFF2-40B4-BE49-F238E27FC236}">
                  <a16:creationId xmlns:a16="http://schemas.microsoft.com/office/drawing/2014/main" id="{90354EA8-F5C6-3646-81C2-5606D4C777C7}"/>
                </a:ext>
              </a:extLst>
            </p:cNvPr>
            <p:cNvSpPr txBox="1"/>
            <p:nvPr/>
          </p:nvSpPr>
          <p:spPr>
            <a:xfrm>
              <a:off x="734541" y="4069933"/>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0" name="Google Shape;935;p54" descr="Boxes to fill in the choices for each letter in the string of length 5">
              <a:extLst>
                <a:ext uri="{FF2B5EF4-FFF2-40B4-BE49-F238E27FC236}">
                  <a16:creationId xmlns:a16="http://schemas.microsoft.com/office/drawing/2014/main" id="{B6CBBAFA-3988-884C-B836-CCFA1546948C}"/>
                </a:ext>
              </a:extLst>
            </p:cNvPr>
            <p:cNvSpPr txBox="1"/>
            <p:nvPr/>
          </p:nvSpPr>
          <p:spPr>
            <a:xfrm>
              <a:off x="7389187" y="4069933"/>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11" name="Google Shape;936;p54" descr="Boxes to fill in the choices for each letter in the string of length 5">
              <a:extLst>
                <a:ext uri="{FF2B5EF4-FFF2-40B4-BE49-F238E27FC236}">
                  <a16:creationId xmlns:a16="http://schemas.microsoft.com/office/drawing/2014/main" id="{BB9F75AA-50D3-E34D-8AD4-D4591DD849D2}"/>
                </a:ext>
              </a:extLst>
            </p:cNvPr>
            <p:cNvSpPr txBox="1"/>
            <p:nvPr/>
          </p:nvSpPr>
          <p:spPr>
            <a:xfrm>
              <a:off x="2761329" y="4068242"/>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2" name="Google Shape;937;p54" descr="Boxes to fill in the choices for each letter in the string of length 5">
              <a:extLst>
                <a:ext uri="{FF2B5EF4-FFF2-40B4-BE49-F238E27FC236}">
                  <a16:creationId xmlns:a16="http://schemas.microsoft.com/office/drawing/2014/main" id="{29FA5CEA-DDEF-B44C-909E-72EC01E848B6}"/>
                </a:ext>
              </a:extLst>
            </p:cNvPr>
            <p:cNvSpPr txBox="1"/>
            <p:nvPr/>
          </p:nvSpPr>
          <p:spPr>
            <a:xfrm>
              <a:off x="1310875" y="4068242"/>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3" name="Google Shape;940;p54" descr="Boxes to fill in the choices for each letter in the string of length 5">
              <a:extLst>
                <a:ext uri="{FF2B5EF4-FFF2-40B4-BE49-F238E27FC236}">
                  <a16:creationId xmlns:a16="http://schemas.microsoft.com/office/drawing/2014/main" id="{DE304718-95C7-3545-ABE4-4205AFB97C32}"/>
                </a:ext>
              </a:extLst>
            </p:cNvPr>
            <p:cNvSpPr txBox="1"/>
            <p:nvPr/>
          </p:nvSpPr>
          <p:spPr>
            <a:xfrm>
              <a:off x="2161316" y="4069933"/>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4" name="Google Shape;941;p54" descr="Boxes to fill in the choices for each letter in the string of length 5">
              <a:extLst>
                <a:ext uri="{FF2B5EF4-FFF2-40B4-BE49-F238E27FC236}">
                  <a16:creationId xmlns:a16="http://schemas.microsoft.com/office/drawing/2014/main" id="{84221B9E-2057-8C41-95D4-0A844148B055}"/>
                </a:ext>
              </a:extLst>
            </p:cNvPr>
            <p:cNvSpPr txBox="1"/>
            <p:nvPr/>
          </p:nvSpPr>
          <p:spPr>
            <a:xfrm>
              <a:off x="3588091" y="4069933"/>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5" name="Google Shape;942;p54" descr="Boxes to fill in the choices for each letter in the string of length 5">
              <a:extLst>
                <a:ext uri="{FF2B5EF4-FFF2-40B4-BE49-F238E27FC236}">
                  <a16:creationId xmlns:a16="http://schemas.microsoft.com/office/drawing/2014/main" id="{F8DFF126-EFA8-AA4D-A65C-2766670F71BB}"/>
                </a:ext>
              </a:extLst>
            </p:cNvPr>
            <p:cNvSpPr txBox="1"/>
            <p:nvPr/>
          </p:nvSpPr>
          <p:spPr>
            <a:xfrm>
              <a:off x="8233074" y="4068242"/>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6" name="Google Shape;945;p54" descr="Boxes to fill in the choices for each letter in the string of length 5">
              <a:extLst>
                <a:ext uri="{FF2B5EF4-FFF2-40B4-BE49-F238E27FC236}">
                  <a16:creationId xmlns:a16="http://schemas.microsoft.com/office/drawing/2014/main" id="{8C1FAB8C-E89D-AF4D-91A1-B70D1F177422}"/>
                </a:ext>
              </a:extLst>
            </p:cNvPr>
            <p:cNvSpPr txBox="1"/>
            <p:nvPr/>
          </p:nvSpPr>
          <p:spPr>
            <a:xfrm>
              <a:off x="6847451" y="4069933"/>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8" name="Google Shape;950;p54" descr="Boxes to fill in the choices for each letter in the string of length 5">
              <a:extLst>
                <a:ext uri="{FF2B5EF4-FFF2-40B4-BE49-F238E27FC236}">
                  <a16:creationId xmlns:a16="http://schemas.microsoft.com/office/drawing/2014/main" id="{51F3036C-E11C-5042-9697-1BEB3A5AFAE5}"/>
                </a:ext>
              </a:extLst>
            </p:cNvPr>
            <p:cNvSpPr txBox="1"/>
            <p:nvPr/>
          </p:nvSpPr>
          <p:spPr>
            <a:xfrm>
              <a:off x="5906050" y="4068242"/>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30" name="Google Shape;950;p54" descr="Boxes to fill in the choices for each letter in the string of length 5">
              <a:extLst>
                <a:ext uri="{FF2B5EF4-FFF2-40B4-BE49-F238E27FC236}">
                  <a16:creationId xmlns:a16="http://schemas.microsoft.com/office/drawing/2014/main" id="{42BADD05-A299-624B-8BA5-BA2938BBABD1}"/>
                </a:ext>
              </a:extLst>
            </p:cNvPr>
            <p:cNvSpPr txBox="1"/>
            <p:nvPr/>
          </p:nvSpPr>
          <p:spPr>
            <a:xfrm>
              <a:off x="4269543" y="4066551"/>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grpSp>
      <p:sp>
        <p:nvSpPr>
          <p:cNvPr id="4" name="Slide Number Placeholder 3">
            <a:extLst>
              <a:ext uri="{FF2B5EF4-FFF2-40B4-BE49-F238E27FC236}">
                <a16:creationId xmlns:a16="http://schemas.microsoft.com/office/drawing/2014/main" id="{4E611473-5E76-3046-9766-77862A9D9C6A}"/>
              </a:ext>
            </a:extLst>
          </p:cNvPr>
          <p:cNvSpPr>
            <a:spLocks noGrp="1"/>
          </p:cNvSpPr>
          <p:nvPr>
            <p:ph type="sldNum" sz="quarter" idx="12"/>
          </p:nvPr>
        </p:nvSpPr>
        <p:spPr>
          <a:xfrm>
            <a:off x="9273704" y="6388078"/>
            <a:ext cx="2844800" cy="365125"/>
          </a:xfrm>
        </p:spPr>
        <p:txBody>
          <a:bodyPr/>
          <a:lstStyle/>
          <a:p>
            <a:fld id="{39E65F0E-D8D0-8548-A870-8F1E432EFAAD}" type="slidenum">
              <a:rPr lang="en-US" smtClean="0"/>
              <a:pPr/>
              <a:t>33</a:t>
            </a:fld>
            <a:endParaRPr lang="en-US"/>
          </a:p>
        </p:txBody>
      </p:sp>
    </p:spTree>
    <p:extLst>
      <p:ext uri="{BB962C8B-B14F-4D97-AF65-F5344CB8AC3E}">
        <p14:creationId xmlns:p14="http://schemas.microsoft.com/office/powerpoint/2010/main" val="729209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35B3-8064-6842-AED0-3D63F6E01128}"/>
              </a:ext>
            </a:extLst>
          </p:cNvPr>
          <p:cNvSpPr>
            <a:spLocks noGrp="1"/>
          </p:cNvSpPr>
          <p:nvPr>
            <p:ph type="title"/>
          </p:nvPr>
        </p:nvSpPr>
        <p:spPr/>
        <p:txBody>
          <a:bodyPr/>
          <a:lstStyle/>
          <a:p>
            <a:r>
              <a:rPr lang="en-US" dirty="0"/>
              <a:t>Example – Binary Strings</a:t>
            </a:r>
          </a:p>
        </p:txBody>
      </p:sp>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048340A7-CCEE-6F47-A4AF-42504DF08931}"/>
                  </a:ext>
                </a:extLst>
              </p:cNvPr>
              <p:cNvSpPr txBox="1">
                <a:spLocks/>
              </p:cNvSpPr>
              <p:nvPr/>
            </p:nvSpPr>
            <p:spPr>
              <a:xfrm>
                <a:off x="345509" y="1426235"/>
                <a:ext cx="10972800" cy="189170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How many binary strings of length </a:t>
                </a:r>
                <a:r>
                  <a:rPr lang="en-US" dirty="0">
                    <a:solidFill>
                      <a:srgbClr val="0070C0"/>
                    </a:solidFill>
                  </a:rPr>
                  <a:t>n</a:t>
                </a:r>
                <a:r>
                  <a:rPr lang="en-US" dirty="0"/>
                  <a:t> over the alphabet </a:t>
                </a:r>
                <a14:m>
                  <m:oMath xmlns:m="http://schemas.openxmlformats.org/officeDocument/2006/math">
                    <m:d>
                      <m:dPr>
                        <m:begChr m:val="{"/>
                        <m:endChr m:val="}"/>
                        <m:ctrlPr>
                          <a:rPr lang="en-US" i="1" smtClean="0">
                            <a:solidFill>
                              <a:srgbClr val="0070C0"/>
                            </a:solidFill>
                            <a:latin typeface="Cambria Math" panose="02040503050406030204" pitchFamily="18" charset="0"/>
                          </a:rPr>
                        </m:ctrlPr>
                      </m:dPr>
                      <m:e>
                        <m:r>
                          <a:rPr lang="en-US" b="0" i="1" smtClean="0">
                            <a:solidFill>
                              <a:srgbClr val="0070C0"/>
                            </a:solidFill>
                            <a:latin typeface="Cambria Math" panose="02040503050406030204" pitchFamily="18" charset="0"/>
                          </a:rPr>
                          <m:t>0</m:t>
                        </m:r>
                        <m:r>
                          <a:rPr lang="en-US"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1</m:t>
                        </m:r>
                      </m:e>
                    </m:d>
                  </m:oMath>
                </a14:m>
                <a:r>
                  <a:rPr lang="en-US" dirty="0"/>
                  <a:t>?</a:t>
                </a:r>
              </a:p>
              <a:p>
                <a:r>
                  <a:rPr lang="en-US" dirty="0"/>
                  <a:t>E.g., </a:t>
                </a:r>
                <a14:m>
                  <m:oMath xmlns:m="http://schemas.openxmlformats.org/officeDocument/2006/math">
                    <m:r>
                      <a:rPr lang="en-US" i="1" dirty="0" smtClean="0">
                        <a:solidFill>
                          <a:srgbClr val="0070C0"/>
                        </a:solidFill>
                        <a:latin typeface="Cambria Math" panose="02040503050406030204" pitchFamily="18" charset="0"/>
                      </a:rPr>
                      <m:t>0</m:t>
                    </m:r>
                    <m:r>
                      <a:rPr lang="en-US" b="0"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0</m:t>
                    </m:r>
                  </m:oMath>
                </a14:m>
                <a:r>
                  <a:rPr lang="en-US" dirty="0">
                    <a:solidFill>
                      <a:srgbClr val="0070C0"/>
                    </a:solidFill>
                  </a:rPr>
                  <a:t>, </a:t>
                </a:r>
                <a14:m>
                  <m:oMath xmlns:m="http://schemas.openxmlformats.org/officeDocument/2006/math">
                    <m:r>
                      <a:rPr lang="en-US" i="1" dirty="0" smtClean="0">
                        <a:solidFill>
                          <a:srgbClr val="0070C0"/>
                        </a:solidFill>
                        <a:latin typeface="Cambria Math" panose="02040503050406030204" pitchFamily="18" charset="0"/>
                      </a:rPr>
                      <m:t>1</m:t>
                    </m:r>
                    <m:r>
                      <a:rPr lang="en-US" i="1" dirty="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1</m:t>
                    </m:r>
                  </m:oMath>
                </a14:m>
                <a:r>
                  <a:rPr lang="en-US" dirty="0">
                    <a:solidFill>
                      <a:srgbClr val="0070C0"/>
                    </a:solidFill>
                  </a:rPr>
                  <a:t>, </a:t>
                </a:r>
                <a14:m>
                  <m:oMath xmlns:m="http://schemas.openxmlformats.org/officeDocument/2006/math">
                    <m:r>
                      <a:rPr lang="en-US" i="1" dirty="0" smtClean="0">
                        <a:solidFill>
                          <a:srgbClr val="0070C0"/>
                        </a:solidFill>
                        <a:latin typeface="Cambria Math" panose="02040503050406030204" pitchFamily="18" charset="0"/>
                      </a:rPr>
                      <m:t>0</m:t>
                    </m:r>
                    <m:r>
                      <a:rPr lang="en-US" i="1" dirty="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0</m:t>
                    </m:r>
                    <m:r>
                      <a:rPr lang="en-US" i="1" dirty="0">
                        <a:solidFill>
                          <a:srgbClr val="0070C0"/>
                        </a:solidFill>
                        <a:latin typeface="Cambria Math" panose="02040503050406030204" pitchFamily="18" charset="0"/>
                      </a:rPr>
                      <m:t>1</m:t>
                    </m:r>
                  </m:oMath>
                </a14:m>
                <a:r>
                  <a:rPr lang="en-US" dirty="0"/>
                  <a:t>, …</a:t>
                </a:r>
              </a:p>
              <a:p>
                <a:endParaRPr lang="en-US" dirty="0"/>
              </a:p>
            </p:txBody>
          </p:sp>
        </mc:Choice>
        <mc:Fallback xmlns="">
          <p:sp>
            <p:nvSpPr>
              <p:cNvPr id="31" name="Content Placeholder 2">
                <a:extLst>
                  <a:ext uri="{FF2B5EF4-FFF2-40B4-BE49-F238E27FC236}">
                    <a16:creationId xmlns:a16="http://schemas.microsoft.com/office/drawing/2014/main" id="{048340A7-CCEE-6F47-A4AF-42504DF08931}"/>
                  </a:ext>
                </a:extLst>
              </p:cNvPr>
              <p:cNvSpPr txBox="1">
                <a:spLocks noRot="1" noChangeAspect="1" noMove="1" noResize="1" noEditPoints="1" noAdjustHandles="1" noChangeArrowheads="1" noChangeShapeType="1" noTextEdit="1"/>
              </p:cNvSpPr>
              <p:nvPr/>
            </p:nvSpPr>
            <p:spPr>
              <a:xfrm>
                <a:off x="345509" y="1426235"/>
                <a:ext cx="10972800" cy="1891705"/>
              </a:xfrm>
              <a:prstGeom prst="rect">
                <a:avLst/>
              </a:prstGeom>
              <a:blipFill>
                <a:blip r:embed="rId3"/>
                <a:stretch>
                  <a:fillRect l="-1387" t="-4000"/>
                </a:stretch>
              </a:blipFill>
            </p:spPr>
            <p:txBody>
              <a:bodyPr/>
              <a:lstStyle/>
              <a:p>
                <a:r>
                  <a:rPr lang="en-US">
                    <a:noFill/>
                  </a:rPr>
                  <a:t> </a:t>
                </a:r>
              </a:p>
            </p:txBody>
          </p:sp>
        </mc:Fallback>
      </mc:AlternateContent>
      <p:grpSp>
        <p:nvGrpSpPr>
          <p:cNvPr id="3" name="Group 2" descr="Boxes to fill in for calculation of how many binary strings of length n. First box is for number of choices for first bit, second box is for number of choices for second bit and so on.">
            <a:extLst>
              <a:ext uri="{FF2B5EF4-FFF2-40B4-BE49-F238E27FC236}">
                <a16:creationId xmlns:a16="http://schemas.microsoft.com/office/drawing/2014/main" id="{A046F997-80FE-B96E-004E-396B2096F981}"/>
              </a:ext>
            </a:extLst>
          </p:cNvPr>
          <p:cNvGrpSpPr/>
          <p:nvPr/>
        </p:nvGrpSpPr>
        <p:grpSpPr>
          <a:xfrm>
            <a:off x="660400" y="3147195"/>
            <a:ext cx="8904633" cy="774982"/>
            <a:chOff x="660400" y="3147195"/>
            <a:chExt cx="8904633" cy="774982"/>
          </a:xfrm>
        </p:grpSpPr>
        <p:sp>
          <p:nvSpPr>
            <p:cNvPr id="29" name="Google Shape;945;p54" descr="Boxes to fill in the choices for each letter in the string of length 5">
              <a:extLst>
                <a:ext uri="{FF2B5EF4-FFF2-40B4-BE49-F238E27FC236}">
                  <a16:creationId xmlns:a16="http://schemas.microsoft.com/office/drawing/2014/main" id="{A8679688-396F-7A42-9C45-B14F019A7E2B}"/>
                </a:ext>
              </a:extLst>
            </p:cNvPr>
            <p:cNvSpPr txBox="1"/>
            <p:nvPr/>
          </p:nvSpPr>
          <p:spPr>
            <a:xfrm>
              <a:off x="5136803" y="3148886"/>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9" name="Google Shape;934;p54" descr="Boxes to fill in the choices for each letter in the string of length 5">
              <a:extLst>
                <a:ext uri="{FF2B5EF4-FFF2-40B4-BE49-F238E27FC236}">
                  <a16:creationId xmlns:a16="http://schemas.microsoft.com/office/drawing/2014/main" id="{90354EA8-F5C6-3646-81C2-5606D4C777C7}"/>
                </a:ext>
              </a:extLst>
            </p:cNvPr>
            <p:cNvSpPr txBox="1"/>
            <p:nvPr/>
          </p:nvSpPr>
          <p:spPr>
            <a:xfrm>
              <a:off x="660400" y="3150577"/>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0" name="Google Shape;935;p54" descr="Boxes to fill in the choices for each letter in the string of length 5">
              <a:extLst>
                <a:ext uri="{FF2B5EF4-FFF2-40B4-BE49-F238E27FC236}">
                  <a16:creationId xmlns:a16="http://schemas.microsoft.com/office/drawing/2014/main" id="{B6CBBAFA-3988-884C-B836-CCFA1546948C}"/>
                </a:ext>
              </a:extLst>
            </p:cNvPr>
            <p:cNvSpPr txBox="1"/>
            <p:nvPr/>
          </p:nvSpPr>
          <p:spPr>
            <a:xfrm>
              <a:off x="7315046" y="3150577"/>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11" name="Google Shape;936;p54" descr="Boxes to fill in the choices for each letter in the string of length 5">
              <a:extLst>
                <a:ext uri="{FF2B5EF4-FFF2-40B4-BE49-F238E27FC236}">
                  <a16:creationId xmlns:a16="http://schemas.microsoft.com/office/drawing/2014/main" id="{BB9F75AA-50D3-E34D-8AD4-D4591DD849D2}"/>
                </a:ext>
              </a:extLst>
            </p:cNvPr>
            <p:cNvSpPr txBox="1"/>
            <p:nvPr/>
          </p:nvSpPr>
          <p:spPr>
            <a:xfrm>
              <a:off x="2687188" y="3148886"/>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2" name="Google Shape;937;p54" descr="Boxes to fill in the choices for each letter in the string of length 5">
              <a:extLst>
                <a:ext uri="{FF2B5EF4-FFF2-40B4-BE49-F238E27FC236}">
                  <a16:creationId xmlns:a16="http://schemas.microsoft.com/office/drawing/2014/main" id="{29FA5CEA-DDEF-B44C-909E-72EC01E848B6}"/>
                </a:ext>
              </a:extLst>
            </p:cNvPr>
            <p:cNvSpPr txBox="1"/>
            <p:nvPr/>
          </p:nvSpPr>
          <p:spPr>
            <a:xfrm>
              <a:off x="1236734" y="3148886"/>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3" name="Google Shape;940;p54" descr="Boxes to fill in the choices for each letter in the string of length 5">
              <a:extLst>
                <a:ext uri="{FF2B5EF4-FFF2-40B4-BE49-F238E27FC236}">
                  <a16:creationId xmlns:a16="http://schemas.microsoft.com/office/drawing/2014/main" id="{DE304718-95C7-3545-ABE4-4205AFB97C32}"/>
                </a:ext>
              </a:extLst>
            </p:cNvPr>
            <p:cNvSpPr txBox="1"/>
            <p:nvPr/>
          </p:nvSpPr>
          <p:spPr>
            <a:xfrm>
              <a:off x="2087175" y="3150577"/>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4" name="Google Shape;941;p54" descr="Boxes to fill in the choices for each letter in the string of length 5">
              <a:extLst>
                <a:ext uri="{FF2B5EF4-FFF2-40B4-BE49-F238E27FC236}">
                  <a16:creationId xmlns:a16="http://schemas.microsoft.com/office/drawing/2014/main" id="{84221B9E-2057-8C41-95D4-0A844148B055}"/>
                </a:ext>
              </a:extLst>
            </p:cNvPr>
            <p:cNvSpPr txBox="1"/>
            <p:nvPr/>
          </p:nvSpPr>
          <p:spPr>
            <a:xfrm>
              <a:off x="3513950" y="3150577"/>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5" name="Google Shape;942;p54" descr="Boxes to fill in the choices for each letter in the string of length 5">
              <a:extLst>
                <a:ext uri="{FF2B5EF4-FFF2-40B4-BE49-F238E27FC236}">
                  <a16:creationId xmlns:a16="http://schemas.microsoft.com/office/drawing/2014/main" id="{F8DFF126-EFA8-AA4D-A65C-2766670F71BB}"/>
                </a:ext>
              </a:extLst>
            </p:cNvPr>
            <p:cNvSpPr txBox="1"/>
            <p:nvPr/>
          </p:nvSpPr>
          <p:spPr>
            <a:xfrm>
              <a:off x="8158933" y="3148886"/>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6" name="Google Shape;945;p54" descr="Boxes to fill in the choices for each letter in the string of length 5">
              <a:extLst>
                <a:ext uri="{FF2B5EF4-FFF2-40B4-BE49-F238E27FC236}">
                  <a16:creationId xmlns:a16="http://schemas.microsoft.com/office/drawing/2014/main" id="{8C1FAB8C-E89D-AF4D-91A1-B70D1F177422}"/>
                </a:ext>
              </a:extLst>
            </p:cNvPr>
            <p:cNvSpPr txBox="1"/>
            <p:nvPr/>
          </p:nvSpPr>
          <p:spPr>
            <a:xfrm>
              <a:off x="6773310" y="3150577"/>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8" name="Google Shape;950;p54" descr="Boxes to fill in the choices for each letter in the string of length 5">
              <a:extLst>
                <a:ext uri="{FF2B5EF4-FFF2-40B4-BE49-F238E27FC236}">
                  <a16:creationId xmlns:a16="http://schemas.microsoft.com/office/drawing/2014/main" id="{51F3036C-E11C-5042-9697-1BEB3A5AFAE5}"/>
                </a:ext>
              </a:extLst>
            </p:cNvPr>
            <p:cNvSpPr txBox="1"/>
            <p:nvPr/>
          </p:nvSpPr>
          <p:spPr>
            <a:xfrm>
              <a:off x="5831909" y="3148886"/>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30" name="Google Shape;950;p54" descr="Boxes to fill in the choices for each letter in the string of length 5">
              <a:extLst>
                <a:ext uri="{FF2B5EF4-FFF2-40B4-BE49-F238E27FC236}">
                  <a16:creationId xmlns:a16="http://schemas.microsoft.com/office/drawing/2014/main" id="{42BADD05-A299-624B-8BA5-BA2938BBABD1}"/>
                </a:ext>
              </a:extLst>
            </p:cNvPr>
            <p:cNvSpPr txBox="1"/>
            <p:nvPr/>
          </p:nvSpPr>
          <p:spPr>
            <a:xfrm>
              <a:off x="4195402" y="3147195"/>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grpSp>
      <p:sp>
        <p:nvSpPr>
          <p:cNvPr id="4" name="Slide Number Placeholder 3">
            <a:extLst>
              <a:ext uri="{FF2B5EF4-FFF2-40B4-BE49-F238E27FC236}">
                <a16:creationId xmlns:a16="http://schemas.microsoft.com/office/drawing/2014/main" id="{4E611473-5E76-3046-9766-77862A9D9C6A}"/>
              </a:ext>
            </a:extLst>
          </p:cNvPr>
          <p:cNvSpPr>
            <a:spLocks noGrp="1"/>
          </p:cNvSpPr>
          <p:nvPr>
            <p:ph type="sldNum" sz="quarter" idx="12"/>
          </p:nvPr>
        </p:nvSpPr>
        <p:spPr>
          <a:xfrm>
            <a:off x="9273704" y="6388078"/>
            <a:ext cx="2844800" cy="365125"/>
          </a:xfrm>
        </p:spPr>
        <p:txBody>
          <a:bodyPr/>
          <a:lstStyle/>
          <a:p>
            <a:fld id="{39E65F0E-D8D0-8548-A870-8F1E432EFAAD}" type="slidenum">
              <a:rPr lang="en-US" smtClean="0"/>
              <a:pPr/>
              <a:t>34</a:t>
            </a:fld>
            <a:endParaRPr lang="en-US"/>
          </a:p>
        </p:txBody>
      </p:sp>
    </p:spTree>
    <p:extLst>
      <p:ext uri="{BB962C8B-B14F-4D97-AF65-F5344CB8AC3E}">
        <p14:creationId xmlns:p14="http://schemas.microsoft.com/office/powerpoint/2010/main" val="201400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A8CF-6E51-7F45-969A-F438A2BC8C5C}"/>
              </a:ext>
            </a:extLst>
          </p:cNvPr>
          <p:cNvSpPr>
            <a:spLocks noGrp="1"/>
          </p:cNvSpPr>
          <p:nvPr>
            <p:ph type="title"/>
          </p:nvPr>
        </p:nvSpPr>
        <p:spPr/>
        <p:txBody>
          <a:bodyPr/>
          <a:lstStyle/>
          <a:p>
            <a:r>
              <a:rPr lang="en-US" dirty="0"/>
              <a:t>Example – Power set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3DFE33D-A6E6-0844-845D-7ED2180FFD14}"/>
                  </a:ext>
                </a:extLst>
              </p:cNvPr>
              <p:cNvSpPr txBox="1"/>
              <p:nvPr/>
            </p:nvSpPr>
            <p:spPr>
              <a:xfrm>
                <a:off x="609601" y="1152940"/>
                <a:ext cx="10972799" cy="1523109"/>
              </a:xfrm>
              <a:prstGeom prst="rect">
                <a:avLst/>
              </a:prstGeom>
              <a:noFill/>
              <a:ln w="6350">
                <a:solidFill>
                  <a:srgbClr val="C00000"/>
                </a:solidFill>
                <a:prstDash val="sysDash"/>
              </a:ln>
            </p:spPr>
            <p:txBody>
              <a:bodyPr wrap="square" lIns="182880" tIns="182880" rIns="182880" bIns="182880" rtlCol="0">
                <a:spAutoFit/>
              </a:bodyPr>
              <a:lstStyle/>
              <a:p>
                <a:r>
                  <a:rPr lang="en-US" sz="3200" b="1" dirty="0">
                    <a:solidFill>
                      <a:srgbClr val="C00000"/>
                    </a:solidFill>
                    <a:latin typeface="Candara" panose="020E0502030303020204" pitchFamily="34" charset="0"/>
                    <a:ea typeface="Helvetica" charset="0"/>
                    <a:cs typeface="Helvetica" charset="0"/>
                  </a:rPr>
                  <a:t>Definition. </a:t>
                </a:r>
                <a:r>
                  <a:rPr lang="en-US" sz="3200" dirty="0">
                    <a:latin typeface="Candara" panose="020E0502030303020204" pitchFamily="34" charset="0"/>
                    <a:ea typeface="Helvetica" charset="0"/>
                    <a:cs typeface="Helvetica" charset="0"/>
                  </a:rPr>
                  <a:t>The </a:t>
                </a:r>
                <a:r>
                  <a:rPr lang="en-US" sz="3200" b="1" dirty="0">
                    <a:solidFill>
                      <a:srgbClr val="C00000"/>
                    </a:solidFill>
                    <a:latin typeface="Candara" panose="020E0502030303020204" pitchFamily="34" charset="0"/>
                    <a:ea typeface="Helvetica" charset="0"/>
                    <a:cs typeface="Helvetica" charset="0"/>
                  </a:rPr>
                  <a:t>power set </a:t>
                </a:r>
                <a:r>
                  <a:rPr lang="en-US" sz="3200" b="0" dirty="0">
                    <a:latin typeface="Candara" panose="020E0502030303020204" pitchFamily="34" charset="0"/>
                    <a:ea typeface="Helvetica" charset="0"/>
                    <a:cs typeface="Helvetica" charset="0"/>
                  </a:rPr>
                  <a:t>of </a:t>
                </a:r>
                <a14:m>
                  <m:oMath xmlns:m="http://schemas.openxmlformats.org/officeDocument/2006/math">
                    <m:r>
                      <a:rPr lang="en-US" sz="3200" b="0" i="1" smtClean="0">
                        <a:solidFill>
                          <a:srgbClr val="0070C0"/>
                        </a:solidFill>
                        <a:latin typeface="Cambria Math" panose="02040503050406030204" pitchFamily="18" charset="0"/>
                        <a:ea typeface="Helvetica" charset="0"/>
                        <a:cs typeface="Helvetica" charset="0"/>
                      </a:rPr>
                      <m:t>𝑆</m:t>
                    </m:r>
                  </m:oMath>
                </a14:m>
                <a:r>
                  <a:rPr lang="en-US" sz="3200" b="0" dirty="0">
                    <a:solidFill>
                      <a:srgbClr val="C00000"/>
                    </a:solidFill>
                    <a:latin typeface="Candara" panose="020E0502030303020204" pitchFamily="34" charset="0"/>
                    <a:ea typeface="Helvetica" charset="0"/>
                    <a:cs typeface="Helvetica" charset="0"/>
                  </a:rPr>
                  <a:t> </a:t>
                </a:r>
                <a:r>
                  <a:rPr lang="en-US" sz="3200" b="0" dirty="0">
                    <a:latin typeface="Candara" panose="020E0502030303020204" pitchFamily="34" charset="0"/>
                    <a:ea typeface="Helvetica" charset="0"/>
                    <a:cs typeface="Helvetica" charset="0"/>
                  </a:rPr>
                  <a:t>is</a:t>
                </a:r>
              </a:p>
              <a:p>
                <a:pPr algn="ctr">
                  <a:lnSpc>
                    <a:spcPct val="150000"/>
                  </a:lnSpc>
                </a:pPr>
                <a14:m>
                  <m:oMath xmlns:m="http://schemas.openxmlformats.org/officeDocument/2006/math">
                    <m:sSup>
                      <m:sSupPr>
                        <m:ctrlPr>
                          <a:rPr lang="en-US" sz="3200" b="0" i="1" smtClean="0">
                            <a:solidFill>
                              <a:srgbClr val="0070C0"/>
                            </a:solidFill>
                            <a:latin typeface="Cambria Math" panose="02040503050406030204" pitchFamily="18" charset="0"/>
                            <a:ea typeface="Helvetica" charset="0"/>
                            <a:cs typeface="Helvetica" charset="0"/>
                          </a:rPr>
                        </m:ctrlPr>
                      </m:sSupPr>
                      <m:e>
                        <m:r>
                          <a:rPr lang="en-US" sz="3200" b="0" i="1" smtClean="0">
                            <a:solidFill>
                              <a:srgbClr val="0070C0"/>
                            </a:solidFill>
                            <a:latin typeface="Cambria Math" panose="02040503050406030204" pitchFamily="18" charset="0"/>
                            <a:ea typeface="Helvetica" charset="0"/>
                            <a:cs typeface="Helvetica" charset="0"/>
                          </a:rPr>
                          <m:t>2</m:t>
                        </m:r>
                      </m:e>
                      <m:sup>
                        <m:r>
                          <a:rPr lang="en-US" sz="3200" b="0" i="1" smtClean="0">
                            <a:solidFill>
                              <a:srgbClr val="0070C0"/>
                            </a:solidFill>
                            <a:latin typeface="Cambria Math" panose="02040503050406030204" pitchFamily="18" charset="0"/>
                            <a:ea typeface="Helvetica" charset="0"/>
                            <a:cs typeface="Helvetica" charset="0"/>
                          </a:rPr>
                          <m:t>𝑆</m:t>
                        </m:r>
                      </m:sup>
                    </m:sSup>
                    <m:r>
                      <a:rPr lang="en-US" sz="3200" b="0" i="1" smtClean="0">
                        <a:solidFill>
                          <a:srgbClr val="0070C0"/>
                        </a:solidFill>
                        <a:latin typeface="Cambria Math" panose="02040503050406030204" pitchFamily="18" charset="0"/>
                        <a:ea typeface="Helvetica" charset="0"/>
                        <a:cs typeface="Helvetica" charset="0"/>
                      </a:rPr>
                      <m:t>≝</m:t>
                    </m:r>
                    <m:r>
                      <m:rPr>
                        <m:lit/>
                      </m:rPr>
                      <a:rPr lang="en-US" sz="3200" b="0" i="1" smtClean="0">
                        <a:solidFill>
                          <a:srgbClr val="0070C0"/>
                        </a:solidFill>
                        <a:latin typeface="Cambria Math" panose="02040503050406030204" pitchFamily="18" charset="0"/>
                        <a:ea typeface="Helvetica" charset="0"/>
                        <a:cs typeface="Helvetica" charset="0"/>
                      </a:rPr>
                      <m:t>{</m:t>
                    </m:r>
                    <m:r>
                      <a:rPr lang="en-US" sz="3200" b="0" i="1" smtClean="0">
                        <a:solidFill>
                          <a:srgbClr val="0070C0"/>
                        </a:solidFill>
                        <a:latin typeface="Cambria Math" panose="02040503050406030204" pitchFamily="18" charset="0"/>
                        <a:ea typeface="Helvetica" charset="0"/>
                        <a:cs typeface="Helvetica" charset="0"/>
                      </a:rPr>
                      <m:t>𝑋</m:t>
                    </m:r>
                    <m:r>
                      <a:rPr lang="en-US" sz="3200" b="0" i="1" smtClean="0">
                        <a:solidFill>
                          <a:srgbClr val="0070C0"/>
                        </a:solidFill>
                        <a:latin typeface="Cambria Math" panose="02040503050406030204" pitchFamily="18" charset="0"/>
                        <a:ea typeface="Helvetica" charset="0"/>
                        <a:cs typeface="Helvetica" charset="0"/>
                      </a:rPr>
                      <m:t>:</m:t>
                    </m:r>
                    <m:r>
                      <a:rPr lang="en-US" sz="3200" b="0" i="1" smtClean="0">
                        <a:solidFill>
                          <a:srgbClr val="0070C0"/>
                        </a:solidFill>
                        <a:latin typeface="Cambria Math" panose="02040503050406030204" pitchFamily="18" charset="0"/>
                        <a:ea typeface="Helvetica" charset="0"/>
                        <a:cs typeface="Helvetica" charset="0"/>
                      </a:rPr>
                      <m:t>𝑋</m:t>
                    </m:r>
                    <m:r>
                      <a:rPr lang="en-US" sz="3200" b="0" i="1" smtClean="0">
                        <a:solidFill>
                          <a:srgbClr val="0070C0"/>
                        </a:solidFill>
                        <a:latin typeface="Cambria Math" panose="02040503050406030204" pitchFamily="18" charset="0"/>
                        <a:ea typeface="Helvetica" charset="0"/>
                        <a:cs typeface="Helvetica" charset="0"/>
                      </a:rPr>
                      <m:t>⊆</m:t>
                    </m:r>
                    <m:r>
                      <a:rPr lang="en-US" sz="3200" b="0" i="1" smtClean="0">
                        <a:solidFill>
                          <a:srgbClr val="0070C0"/>
                        </a:solidFill>
                        <a:latin typeface="Cambria Math" panose="02040503050406030204" pitchFamily="18" charset="0"/>
                        <a:ea typeface="Helvetica" charset="0"/>
                        <a:cs typeface="Helvetica" charset="0"/>
                      </a:rPr>
                      <m:t>𝑆</m:t>
                    </m:r>
                    <m:r>
                      <a:rPr lang="en-US" sz="3200" b="0" i="1" smtClean="0">
                        <a:solidFill>
                          <a:srgbClr val="0070C0"/>
                        </a:solidFill>
                        <a:latin typeface="Cambria Math" panose="02040503050406030204" pitchFamily="18" charset="0"/>
                        <a:ea typeface="Helvetica" charset="0"/>
                        <a:cs typeface="Helvetica" charset="0"/>
                      </a:rPr>
                      <m:t>}</m:t>
                    </m:r>
                  </m:oMath>
                </a14:m>
                <a:r>
                  <a:rPr lang="en-US" sz="3200" b="0" dirty="0">
                    <a:solidFill>
                      <a:srgbClr val="0070C0"/>
                    </a:solidFill>
                    <a:latin typeface="Candara" panose="020E0502030303020204" pitchFamily="34" charset="0"/>
                    <a:ea typeface="Helvetica" charset="0"/>
                    <a:cs typeface="Helvetica" charset="0"/>
                  </a:rPr>
                  <a:t> </a:t>
                </a:r>
              </a:p>
            </p:txBody>
          </p:sp>
        </mc:Choice>
        <mc:Fallback xmlns="">
          <p:sp>
            <p:nvSpPr>
              <p:cNvPr id="6" name="TextBox 5">
                <a:extLst>
                  <a:ext uri="{FF2B5EF4-FFF2-40B4-BE49-F238E27FC236}">
                    <a16:creationId xmlns:a16="http://schemas.microsoft.com/office/drawing/2014/main" id="{33DFE33D-A6E6-0844-845D-7ED2180FFD14}"/>
                  </a:ext>
                </a:extLst>
              </p:cNvPr>
              <p:cNvSpPr txBox="1">
                <a:spLocks noRot="1" noChangeAspect="1" noMove="1" noResize="1" noEditPoints="1" noAdjustHandles="1" noChangeArrowheads="1" noChangeShapeType="1" noTextEdit="1"/>
              </p:cNvSpPr>
              <p:nvPr/>
            </p:nvSpPr>
            <p:spPr>
              <a:xfrm>
                <a:off x="609601" y="1152940"/>
                <a:ext cx="10972799" cy="1523109"/>
              </a:xfrm>
              <a:prstGeom prst="rect">
                <a:avLst/>
              </a:prstGeom>
              <a:blipFill>
                <a:blip r:embed="rId3"/>
                <a:stretch>
                  <a:fillRect l="-578" b="-1639"/>
                </a:stretch>
              </a:blipFill>
              <a:ln w="6350">
                <a:solidFill>
                  <a:srgbClr val="C00000"/>
                </a:solidFill>
                <a:prstDash val="sysDash"/>
              </a:ln>
            </p:spPr>
            <p:txBody>
              <a:bodyPr/>
              <a:lstStyle/>
              <a:p>
                <a:r>
                  <a:rPr lang="en-US">
                    <a:noFill/>
                  </a:rPr>
                  <a:t> </a:t>
                </a:r>
              </a:p>
            </p:txBody>
          </p:sp>
        </mc:Fallback>
      </mc:AlternateContent>
      <p:sp>
        <p:nvSpPr>
          <p:cNvPr id="7" name="TextBox 6">
            <a:extLst>
              <a:ext uri="{FF2B5EF4-FFF2-40B4-BE49-F238E27FC236}">
                <a16:creationId xmlns:a16="http://schemas.microsoft.com/office/drawing/2014/main" id="{8DF5D094-8703-DA42-8FF1-7F90769AFD72}"/>
              </a:ext>
            </a:extLst>
          </p:cNvPr>
          <p:cNvSpPr txBox="1"/>
          <p:nvPr/>
        </p:nvSpPr>
        <p:spPr>
          <a:xfrm>
            <a:off x="609600" y="2909665"/>
            <a:ext cx="2420470" cy="523220"/>
          </a:xfrm>
          <a:prstGeom prst="rect">
            <a:avLst/>
          </a:prstGeom>
          <a:noFill/>
        </p:spPr>
        <p:txBody>
          <a:bodyPr wrap="square" rtlCol="0">
            <a:spAutoFit/>
          </a:bodyPr>
          <a:lstStyle/>
          <a:p>
            <a:pPr algn="l"/>
            <a:r>
              <a:rPr lang="en-US" sz="2800" b="1" dirty="0">
                <a:solidFill>
                  <a:schemeClr val="accent1">
                    <a:lumMod val="75000"/>
                  </a:schemeClr>
                </a:solidFill>
                <a:latin typeface="Candara" panose="020E0502030303020204" pitchFamily="34" charset="0"/>
                <a:ea typeface="Helvetica" charset="0"/>
                <a:cs typeface="Helvetica" charset="0"/>
              </a:rPr>
              <a:t>Example.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ECB9D4-8005-7A41-A239-148DC296FC1D}"/>
                  </a:ext>
                </a:extLst>
              </p:cNvPr>
              <p:cNvSpPr txBox="1"/>
              <p:nvPr/>
            </p:nvSpPr>
            <p:spPr>
              <a:xfrm>
                <a:off x="2450406" y="3250000"/>
                <a:ext cx="2166551" cy="523220"/>
              </a:xfrm>
              <a:prstGeom prst="rect">
                <a:avLst/>
              </a:prstGeom>
              <a:noFill/>
            </p:spPr>
            <p:txBody>
              <a:bodyPr wrap="square" rtlCol="0">
                <a:spAutoFit/>
              </a:bodyPr>
              <a:lstStyle/>
              <a:p>
                <a:r>
                  <a:rPr lang="en-US" sz="2800" i="1" dirty="0">
                    <a:solidFill>
                      <a:srgbClr val="0070C0"/>
                    </a:solidFill>
                  </a:rPr>
                  <a:t>S</a:t>
                </a:r>
                <a:r>
                  <a:rPr lang="en-US" sz="2800" dirty="0">
                    <a:solidFill>
                      <a:srgbClr val="0070C0"/>
                    </a:solidFill>
                  </a:rPr>
                  <a:t> =</a:t>
                </a:r>
                <a14:m>
                  <m:oMath xmlns:m="http://schemas.openxmlformats.org/officeDocument/2006/math">
                    <m:d>
                      <m:dPr>
                        <m:begChr m:val="{"/>
                        <m:endChr m:val="}"/>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m:t>
                        </m:r>
                      </m:e>
                    </m:d>
                  </m:oMath>
                </a14:m>
                <a:endParaRPr lang="en-US" sz="2800" b="0" dirty="0" err="1">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D3ECB9D4-8005-7A41-A239-148DC296FC1D}"/>
                  </a:ext>
                </a:extLst>
              </p:cNvPr>
              <p:cNvSpPr txBox="1">
                <a:spLocks noRot="1" noChangeAspect="1" noMove="1" noResize="1" noEditPoints="1" noAdjustHandles="1" noChangeArrowheads="1" noChangeShapeType="1" noTextEdit="1"/>
              </p:cNvSpPr>
              <p:nvPr/>
            </p:nvSpPr>
            <p:spPr>
              <a:xfrm>
                <a:off x="2450406" y="3250000"/>
                <a:ext cx="2166551" cy="523220"/>
              </a:xfrm>
              <a:prstGeom prst="rect">
                <a:avLst/>
              </a:prstGeom>
              <a:blipFill>
                <a:blip r:embed="rId4"/>
                <a:stretch>
                  <a:fillRect l="-5814" t="-11628" b="-27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6F0FCE6-60A7-FE45-97AB-6A9AD68E5740}"/>
                  </a:ext>
                </a:extLst>
              </p:cNvPr>
              <p:cNvSpPr/>
              <p:nvPr/>
            </p:nvSpPr>
            <p:spPr>
              <a:xfrm>
                <a:off x="4616957" y="3185645"/>
                <a:ext cx="4593822" cy="6081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0070C0"/>
                              </a:solidFill>
                              <a:latin typeface="Cambria Math" panose="02040503050406030204" pitchFamily="18" charset="0"/>
                            </a:rPr>
                          </m:ctrlPr>
                        </m:sSupPr>
                        <m:e>
                          <m:r>
                            <a:rPr lang="en-US" sz="2800" b="0" i="1" smtClean="0">
                              <a:solidFill>
                                <a:srgbClr val="0070C0"/>
                              </a:solidFill>
                              <a:latin typeface="Cambria Math" panose="02040503050406030204" pitchFamily="18" charset="0"/>
                            </a:rPr>
                            <m:t>2</m:t>
                          </m:r>
                        </m:e>
                        <m:sup>
                          <m:d>
                            <m:dPr>
                              <m:begChr m:val="{"/>
                              <m:endChr m:val="}"/>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m:t>
                              </m:r>
                            </m:e>
                          </m:d>
                        </m:sup>
                      </m:sSup>
                      <m:r>
                        <a:rPr lang="en-US" sz="2800" b="0" i="1" smtClean="0">
                          <a:solidFill>
                            <a:srgbClr val="0070C0"/>
                          </a:solidFill>
                          <a:latin typeface="Cambria Math" panose="02040503050406030204" pitchFamily="18" charset="0"/>
                        </a:rPr>
                        <m:t>={∅,</m:t>
                      </m:r>
                      <m:d>
                        <m:dPr>
                          <m:begChr m:val="{"/>
                          <m:endChr m:val="}"/>
                          <m:ctrlPr>
                            <a:rPr lang="en-US" sz="2800" b="0" i="1" smtClean="0">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m:t>
                          </m:r>
                        </m:e>
                      </m:d>
                      <m:r>
                        <a:rPr lang="en-US" sz="2800" b="0" i="1" smtClean="0">
                          <a:solidFill>
                            <a:srgbClr val="0070C0"/>
                          </a:solidFill>
                          <a:latin typeface="Cambria Math" panose="02040503050406030204" pitchFamily="18" charset="0"/>
                        </a:rPr>
                        <m:t>,</m:t>
                      </m:r>
                      <m:d>
                        <m:dPr>
                          <m:begChr m:val="{"/>
                          <m:endChr m:val="}"/>
                          <m:ctrlPr>
                            <a:rPr lang="en-US" sz="2800" b="0" i="1" smtClean="0">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m:t>
                          </m:r>
                        </m:e>
                      </m:d>
                      <m:r>
                        <a:rPr lang="en-US" sz="2800" b="0" i="1" smtClean="0">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m:t>
                      </m:r>
                      <m:r>
                        <a:rPr lang="en-US" sz="2800" b="0" i="1" smtClean="0">
                          <a:solidFill>
                            <a:srgbClr val="0070C0"/>
                          </a:solidFill>
                          <a:latin typeface="Cambria Math" panose="02040503050406030204" pitchFamily="18" charset="0"/>
                        </a:rPr>
                        <m:t>}}</m:t>
                      </m:r>
                    </m:oMath>
                  </m:oMathPara>
                </a14:m>
                <a:endParaRPr lang="en-US" sz="2800" dirty="0"/>
              </a:p>
            </p:txBody>
          </p:sp>
        </mc:Choice>
        <mc:Fallback xmlns="">
          <p:sp>
            <p:nvSpPr>
              <p:cNvPr id="8" name="Rectangle 7">
                <a:extLst>
                  <a:ext uri="{FF2B5EF4-FFF2-40B4-BE49-F238E27FC236}">
                    <a16:creationId xmlns:a16="http://schemas.microsoft.com/office/drawing/2014/main" id="{36F0FCE6-60A7-FE45-97AB-6A9AD68E5740}"/>
                  </a:ext>
                </a:extLst>
              </p:cNvPr>
              <p:cNvSpPr>
                <a:spLocks noRot="1" noChangeAspect="1" noMove="1" noResize="1" noEditPoints="1" noAdjustHandles="1" noChangeArrowheads="1" noChangeShapeType="1" noTextEdit="1"/>
              </p:cNvSpPr>
              <p:nvPr/>
            </p:nvSpPr>
            <p:spPr>
              <a:xfrm>
                <a:off x="4616957" y="3185645"/>
                <a:ext cx="4593822" cy="608115"/>
              </a:xfrm>
              <a:prstGeom prst="rect">
                <a:avLst/>
              </a:prstGeom>
              <a:blipFill>
                <a:blip r:embed="rId5"/>
                <a:stretch>
                  <a:fillRect r="-275"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CE95CCC-BFC5-D949-A4C0-751733B89684}"/>
                  </a:ext>
                </a:extLst>
              </p:cNvPr>
              <p:cNvSpPr/>
              <p:nvPr/>
            </p:nvSpPr>
            <p:spPr>
              <a:xfrm>
                <a:off x="2391581" y="4165079"/>
                <a:ext cx="3058209" cy="5423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b="0" i="1" smtClean="0">
                              <a:solidFill>
                                <a:srgbClr val="0070C0"/>
                              </a:solidFill>
                              <a:latin typeface="Cambria Math" panose="02040503050406030204" pitchFamily="18" charset="0"/>
                            </a:rPr>
                          </m:ctrlPr>
                        </m:sSupPr>
                        <m:e>
                          <m:r>
                            <a:rPr lang="en-US" sz="2800" b="0" i="1" smtClean="0">
                              <a:solidFill>
                                <a:srgbClr val="0070C0"/>
                              </a:solidFill>
                              <a:latin typeface="Cambria Math" panose="02040503050406030204" pitchFamily="18" charset="0"/>
                            </a:rPr>
                            <m:t>𝑆</m:t>
                          </m:r>
                          <m:r>
                            <a:rPr lang="en-US" sz="2800" b="0" i="1" smtClean="0">
                              <a:solidFill>
                                <a:srgbClr val="0070C0"/>
                              </a:solidFill>
                              <a:latin typeface="Cambria Math" panose="02040503050406030204" pitchFamily="18" charset="0"/>
                            </a:rPr>
                            <m:t>=∅       2</m:t>
                          </m:r>
                        </m:e>
                        <m:sup>
                          <m:r>
                            <a:rPr lang="en-US" sz="2800" i="1">
                              <a:solidFill>
                                <a:srgbClr val="0070C0"/>
                              </a:solidFill>
                              <a:latin typeface="Cambria Math" panose="02040503050406030204" pitchFamily="18" charset="0"/>
                            </a:rPr>
                            <m:t>∅</m:t>
                          </m:r>
                        </m:sup>
                      </m:sSup>
                      <m:r>
                        <a:rPr lang="en-US" sz="2800" b="0" i="1" smtClean="0">
                          <a:solidFill>
                            <a:srgbClr val="0070C0"/>
                          </a:solidFill>
                          <a:latin typeface="Cambria Math" panose="02040503050406030204" pitchFamily="18" charset="0"/>
                        </a:rPr>
                        <m:t>={∅}</m:t>
                      </m:r>
                    </m:oMath>
                  </m:oMathPara>
                </a14:m>
                <a:endParaRPr lang="en-US" sz="2800" dirty="0"/>
              </a:p>
            </p:txBody>
          </p:sp>
        </mc:Choice>
        <mc:Fallback xmlns="">
          <p:sp>
            <p:nvSpPr>
              <p:cNvPr id="9" name="Rectangle 8">
                <a:extLst>
                  <a:ext uri="{FF2B5EF4-FFF2-40B4-BE49-F238E27FC236}">
                    <a16:creationId xmlns:a16="http://schemas.microsoft.com/office/drawing/2014/main" id="{BCE95CCC-BFC5-D949-A4C0-751733B89684}"/>
                  </a:ext>
                </a:extLst>
              </p:cNvPr>
              <p:cNvSpPr>
                <a:spLocks noRot="1" noChangeAspect="1" noMove="1" noResize="1" noEditPoints="1" noAdjustHandles="1" noChangeArrowheads="1" noChangeShapeType="1" noTextEdit="1"/>
              </p:cNvSpPr>
              <p:nvPr/>
            </p:nvSpPr>
            <p:spPr>
              <a:xfrm>
                <a:off x="2391581" y="4165079"/>
                <a:ext cx="3058209" cy="542393"/>
              </a:xfrm>
              <a:prstGeom prst="rect">
                <a:avLst/>
              </a:prstGeom>
              <a:blipFill>
                <a:blip r:embed="rId6"/>
                <a:stretch>
                  <a:fillRect r="-413" b="-2272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60CACA6-3C62-B14F-A66D-AC3C6AF6494C}"/>
              </a:ext>
            </a:extLst>
          </p:cNvPr>
          <p:cNvSpPr txBox="1"/>
          <p:nvPr/>
        </p:nvSpPr>
        <p:spPr>
          <a:xfrm>
            <a:off x="2450406" y="4820894"/>
            <a:ext cx="1159328" cy="400110"/>
          </a:xfrm>
          <a:prstGeom prst="rect">
            <a:avLst/>
          </a:prstGeom>
          <a:noFill/>
        </p:spPr>
        <p:txBody>
          <a:bodyPr wrap="square" rtlCol="0">
            <a:spAutoFit/>
          </a:bodyPr>
          <a:lstStyle/>
          <a:p>
            <a:pPr algn="l"/>
            <a:r>
              <a:rPr lang="en-US" sz="2000" b="0" dirty="0">
                <a:latin typeface="Candara" panose="020E0502030303020204" pitchFamily="34" charset="0"/>
                <a:ea typeface="Helvetica" charset="0"/>
                <a:cs typeface="Helvetica" charset="0"/>
              </a:rPr>
              <a:t>…</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3143B80-82C0-2340-8E8C-7807952784CB}"/>
                  </a:ext>
                </a:extLst>
              </p:cNvPr>
              <p:cNvSpPr/>
              <p:nvPr/>
            </p:nvSpPr>
            <p:spPr>
              <a:xfrm>
                <a:off x="609600" y="5446727"/>
                <a:ext cx="9478236" cy="584775"/>
              </a:xfrm>
              <a:prstGeom prst="rect">
                <a:avLst/>
              </a:prstGeom>
            </p:spPr>
            <p:txBody>
              <a:bodyPr wrap="none">
                <a:spAutoFit/>
              </a:bodyPr>
              <a:lstStyle/>
              <a:p>
                <a:r>
                  <a:rPr lang="en-US" sz="3200" dirty="0">
                    <a:latin typeface="Candara" panose="020E0502030303020204" pitchFamily="34" charset="0"/>
                  </a:rPr>
                  <a:t>How many different subsets of </a:t>
                </a:r>
                <a14:m>
                  <m:oMath xmlns:m="http://schemas.openxmlformats.org/officeDocument/2006/math">
                    <m:r>
                      <a:rPr lang="en-US" sz="3200" i="1" dirty="0" smtClean="0">
                        <a:solidFill>
                          <a:srgbClr val="0070C0"/>
                        </a:solidFill>
                        <a:latin typeface="Cambria Math" panose="02040503050406030204" pitchFamily="18" charset="0"/>
                      </a:rPr>
                      <m:t>𝑆</m:t>
                    </m:r>
                  </m:oMath>
                </a14:m>
                <a:r>
                  <a:rPr lang="en-US" sz="3200" dirty="0">
                    <a:latin typeface="Candara" panose="020E0502030303020204" pitchFamily="34" charset="0"/>
                  </a:rPr>
                  <a:t> are there if </a:t>
                </a:r>
                <a14:m>
                  <m:oMath xmlns:m="http://schemas.openxmlformats.org/officeDocument/2006/math">
                    <m:r>
                      <a:rPr lang="en-US" sz="3200" b="0" i="0" dirty="0" smtClean="0">
                        <a:solidFill>
                          <a:srgbClr val="0070C0"/>
                        </a:solidFill>
                        <a:latin typeface="Cambria Math" panose="02040503050406030204" pitchFamily="18" charset="0"/>
                      </a:rPr>
                      <m:t>|</m:t>
                    </m:r>
                    <m:r>
                      <a:rPr lang="en-US" sz="3200" i="1" dirty="0">
                        <a:solidFill>
                          <a:srgbClr val="0070C0"/>
                        </a:solidFill>
                        <a:latin typeface="Cambria Math" panose="02040503050406030204" pitchFamily="18" charset="0"/>
                      </a:rPr>
                      <m:t>𝑆</m:t>
                    </m:r>
                    <m:r>
                      <a:rPr lang="en-US" sz="3200" b="0" i="1" dirty="0" smtClean="0">
                        <a:solidFill>
                          <a:srgbClr val="0070C0"/>
                        </a:solidFill>
                        <a:latin typeface="Cambria Math" panose="02040503050406030204" pitchFamily="18" charset="0"/>
                      </a:rPr>
                      <m:t>|=</m:t>
                    </m:r>
                    <m:r>
                      <a:rPr lang="en-US" sz="3200" b="0" i="1" dirty="0" smtClean="0">
                        <a:solidFill>
                          <a:srgbClr val="0070C0"/>
                        </a:solidFill>
                        <a:latin typeface="Cambria Math" panose="02040503050406030204" pitchFamily="18" charset="0"/>
                      </a:rPr>
                      <m:t>𝑛</m:t>
                    </m:r>
                    <m:r>
                      <a:rPr lang="en-US" sz="3200" b="0" i="1" dirty="0" smtClean="0">
                        <a:solidFill>
                          <a:srgbClr val="0070C0"/>
                        </a:solidFill>
                        <a:latin typeface="Cambria Math" panose="02040503050406030204" pitchFamily="18" charset="0"/>
                      </a:rPr>
                      <m:t> </m:t>
                    </m:r>
                  </m:oMath>
                </a14:m>
                <a:r>
                  <a:rPr lang="en-US" sz="3200" dirty="0">
                    <a:latin typeface="Candara" panose="020E0502030303020204" pitchFamily="34" charset="0"/>
                  </a:rPr>
                  <a:t>? </a:t>
                </a:r>
                <a:endParaRPr lang="en-US" sz="3200" dirty="0"/>
              </a:p>
            </p:txBody>
          </p:sp>
        </mc:Choice>
        <mc:Fallback xmlns="">
          <p:sp>
            <p:nvSpPr>
              <p:cNvPr id="10" name="Rectangle 9">
                <a:extLst>
                  <a:ext uri="{FF2B5EF4-FFF2-40B4-BE49-F238E27FC236}">
                    <a16:creationId xmlns:a16="http://schemas.microsoft.com/office/drawing/2014/main" id="{83143B80-82C0-2340-8E8C-7807952784CB}"/>
                  </a:ext>
                </a:extLst>
              </p:cNvPr>
              <p:cNvSpPr>
                <a:spLocks noRot="1" noChangeAspect="1" noMove="1" noResize="1" noEditPoints="1" noAdjustHandles="1" noChangeArrowheads="1" noChangeShapeType="1" noTextEdit="1"/>
              </p:cNvSpPr>
              <p:nvPr/>
            </p:nvSpPr>
            <p:spPr>
              <a:xfrm>
                <a:off x="609600" y="5446727"/>
                <a:ext cx="9478236" cy="584775"/>
              </a:xfrm>
              <a:prstGeom prst="rect">
                <a:avLst/>
              </a:prstGeom>
              <a:blipFill>
                <a:blip r:embed="rId7"/>
                <a:stretch>
                  <a:fillRect l="-1606" t="-12766" r="-669" b="-3191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2A67E0F-F6E6-2340-8B81-9C1F15EAC03E}"/>
              </a:ext>
            </a:extLst>
          </p:cNvPr>
          <p:cNvSpPr>
            <a:spLocks noGrp="1"/>
          </p:cNvSpPr>
          <p:nvPr>
            <p:ph type="sldNum" sz="quarter" idx="12"/>
          </p:nvPr>
        </p:nvSpPr>
        <p:spPr/>
        <p:txBody>
          <a:bodyPr/>
          <a:lstStyle/>
          <a:p>
            <a:fld id="{39E65F0E-D8D0-8548-A870-8F1E432EFAAD}" type="slidenum">
              <a:rPr lang="en-US" smtClean="0"/>
              <a:pPr/>
              <a:t>35</a:t>
            </a:fld>
            <a:endParaRPr lang="en-US"/>
          </a:p>
        </p:txBody>
      </p:sp>
    </p:spTree>
    <p:extLst>
      <p:ext uri="{BB962C8B-B14F-4D97-AF65-F5344CB8AC3E}">
        <p14:creationId xmlns:p14="http://schemas.microsoft.com/office/powerpoint/2010/main" val="33809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19DB304-D315-E648-BB89-DB5C6E7DE202}"/>
              </a:ext>
            </a:extLst>
          </p:cNvPr>
          <p:cNvSpPr>
            <a:spLocks noGrp="1"/>
          </p:cNvSpPr>
          <p:nvPr>
            <p:ph type="title"/>
          </p:nvPr>
        </p:nvSpPr>
        <p:spPr>
          <a:xfrm>
            <a:off x="609600" y="274639"/>
            <a:ext cx="10972800" cy="878301"/>
          </a:xfrm>
        </p:spPr>
        <p:txBody>
          <a:bodyPr/>
          <a:lstStyle/>
          <a:p>
            <a:r>
              <a:rPr lang="en-US" dirty="0"/>
              <a:t>Example – Power set – number of subsets of S</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89D177A-A5A7-F340-BAFC-05C2BD337A22}"/>
                  </a:ext>
                </a:extLst>
              </p:cNvPr>
              <p:cNvSpPr/>
              <p:nvPr/>
            </p:nvSpPr>
            <p:spPr>
              <a:xfrm>
                <a:off x="1989626" y="1673848"/>
                <a:ext cx="7206203" cy="1015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6000" b="0" i="1" smtClean="0">
                          <a:solidFill>
                            <a:srgbClr val="0070C0"/>
                          </a:solidFill>
                          <a:latin typeface="Cambria Math" panose="02040503050406030204" pitchFamily="18" charset="0"/>
                        </a:rPr>
                        <m:t>𝑆</m:t>
                      </m:r>
                      <m:r>
                        <a:rPr lang="en-US" sz="6000" b="0" i="1" smtClean="0">
                          <a:solidFill>
                            <a:srgbClr val="0070C0"/>
                          </a:solidFill>
                          <a:latin typeface="Cambria Math" panose="02040503050406030204" pitchFamily="18" charset="0"/>
                        </a:rPr>
                        <m:t>={</m:t>
                      </m:r>
                      <m:sSub>
                        <m:sSubPr>
                          <m:ctrlPr>
                            <a:rPr lang="en-US" sz="6000" b="0" i="1" smtClean="0">
                              <a:solidFill>
                                <a:srgbClr val="0070C0"/>
                              </a:solidFill>
                              <a:latin typeface="Cambria Math" panose="02040503050406030204" pitchFamily="18" charset="0"/>
                            </a:rPr>
                          </m:ctrlPr>
                        </m:sSubPr>
                        <m:e>
                          <m:r>
                            <a:rPr lang="en-US" sz="6000" b="0" i="1" smtClean="0">
                              <a:solidFill>
                                <a:srgbClr val="0070C0"/>
                              </a:solidFill>
                              <a:latin typeface="Cambria Math" panose="02040503050406030204" pitchFamily="18" charset="0"/>
                            </a:rPr>
                            <m:t>𝑒</m:t>
                          </m:r>
                        </m:e>
                        <m:sub>
                          <m:r>
                            <a:rPr lang="en-US" sz="6000" b="0" i="1" smtClean="0">
                              <a:solidFill>
                                <a:srgbClr val="0070C0"/>
                              </a:solidFill>
                              <a:latin typeface="Cambria Math" panose="02040503050406030204" pitchFamily="18" charset="0"/>
                            </a:rPr>
                            <m:t>1</m:t>
                          </m:r>
                        </m:sub>
                      </m:sSub>
                      <m:r>
                        <a:rPr lang="en-US" sz="6000" b="0" i="1" smtClean="0">
                          <a:solidFill>
                            <a:srgbClr val="0070C0"/>
                          </a:solidFill>
                          <a:latin typeface="Cambria Math" panose="02040503050406030204" pitchFamily="18" charset="0"/>
                        </a:rPr>
                        <m:t>,</m:t>
                      </m:r>
                      <m:sSub>
                        <m:sSubPr>
                          <m:ctrlPr>
                            <a:rPr lang="en-US" sz="6000" b="0" i="1" smtClean="0">
                              <a:solidFill>
                                <a:srgbClr val="0070C0"/>
                              </a:solidFill>
                              <a:latin typeface="Cambria Math" panose="02040503050406030204" pitchFamily="18" charset="0"/>
                            </a:rPr>
                          </m:ctrlPr>
                        </m:sSubPr>
                        <m:e>
                          <m:r>
                            <a:rPr lang="en-US" sz="6000" b="0" i="1" smtClean="0">
                              <a:solidFill>
                                <a:srgbClr val="0070C0"/>
                              </a:solidFill>
                              <a:latin typeface="Cambria Math" panose="02040503050406030204" pitchFamily="18" charset="0"/>
                            </a:rPr>
                            <m:t>𝑒</m:t>
                          </m:r>
                        </m:e>
                        <m:sub>
                          <m:r>
                            <a:rPr lang="en-US" sz="6000" b="0" i="1" smtClean="0">
                              <a:solidFill>
                                <a:srgbClr val="0070C0"/>
                              </a:solidFill>
                              <a:latin typeface="Cambria Math" panose="02040503050406030204" pitchFamily="18" charset="0"/>
                            </a:rPr>
                            <m:t>2</m:t>
                          </m:r>
                        </m:sub>
                      </m:sSub>
                      <m:r>
                        <a:rPr lang="en-US" sz="6000" b="0" i="1" smtClean="0">
                          <a:solidFill>
                            <a:srgbClr val="0070C0"/>
                          </a:solidFill>
                          <a:latin typeface="Cambria Math" panose="02040503050406030204" pitchFamily="18" charset="0"/>
                        </a:rPr>
                        <m:t>,</m:t>
                      </m:r>
                      <m:sSub>
                        <m:sSubPr>
                          <m:ctrlPr>
                            <a:rPr lang="en-US" sz="6000" b="0" i="1" smtClean="0">
                              <a:solidFill>
                                <a:srgbClr val="0070C0"/>
                              </a:solidFill>
                              <a:latin typeface="Cambria Math" panose="02040503050406030204" pitchFamily="18" charset="0"/>
                            </a:rPr>
                          </m:ctrlPr>
                        </m:sSubPr>
                        <m:e>
                          <m:r>
                            <a:rPr lang="en-US" sz="6000" b="0" i="1" smtClean="0">
                              <a:solidFill>
                                <a:srgbClr val="0070C0"/>
                              </a:solidFill>
                              <a:latin typeface="Cambria Math" panose="02040503050406030204" pitchFamily="18" charset="0"/>
                            </a:rPr>
                            <m:t>𝑒</m:t>
                          </m:r>
                        </m:e>
                        <m:sub>
                          <m:r>
                            <a:rPr lang="en-US" sz="6000" b="0" i="1" smtClean="0">
                              <a:solidFill>
                                <a:srgbClr val="0070C0"/>
                              </a:solidFill>
                              <a:latin typeface="Cambria Math" panose="02040503050406030204" pitchFamily="18" charset="0"/>
                            </a:rPr>
                            <m:t>3</m:t>
                          </m:r>
                        </m:sub>
                      </m:sSub>
                      <m:r>
                        <a:rPr lang="en-US" sz="6000" b="0" i="1" smtClean="0">
                          <a:solidFill>
                            <a:srgbClr val="0070C0"/>
                          </a:solidFill>
                          <a:latin typeface="Cambria Math" panose="02040503050406030204" pitchFamily="18" charset="0"/>
                        </a:rPr>
                        <m:t>,⋯, </m:t>
                      </m:r>
                      <m:sSub>
                        <m:sSubPr>
                          <m:ctrlPr>
                            <a:rPr lang="en-US" sz="6000" b="0" i="1" smtClean="0">
                              <a:solidFill>
                                <a:srgbClr val="0070C0"/>
                              </a:solidFill>
                              <a:latin typeface="Cambria Math" panose="02040503050406030204" pitchFamily="18" charset="0"/>
                            </a:rPr>
                          </m:ctrlPr>
                        </m:sSubPr>
                        <m:e>
                          <m:r>
                            <a:rPr lang="en-US" sz="6000" b="0" i="1" smtClean="0">
                              <a:solidFill>
                                <a:srgbClr val="0070C0"/>
                              </a:solidFill>
                              <a:latin typeface="Cambria Math" panose="02040503050406030204" pitchFamily="18" charset="0"/>
                            </a:rPr>
                            <m:t>𝑒</m:t>
                          </m:r>
                        </m:e>
                        <m:sub>
                          <m:r>
                            <a:rPr lang="en-US" sz="6000" b="0" i="1" smtClean="0">
                              <a:solidFill>
                                <a:srgbClr val="0070C0"/>
                              </a:solidFill>
                              <a:latin typeface="Cambria Math" panose="02040503050406030204" pitchFamily="18" charset="0"/>
                            </a:rPr>
                            <m:t>𝑛</m:t>
                          </m:r>
                        </m:sub>
                      </m:sSub>
                      <m:r>
                        <a:rPr lang="en-US" sz="6000" b="0" i="1" smtClean="0">
                          <a:solidFill>
                            <a:srgbClr val="0070C0"/>
                          </a:solidFill>
                          <a:latin typeface="Cambria Math" panose="02040503050406030204" pitchFamily="18" charset="0"/>
                        </a:rPr>
                        <m:t>}</m:t>
                      </m:r>
                    </m:oMath>
                  </m:oMathPara>
                </a14:m>
                <a:endParaRPr lang="en-US" sz="6000" dirty="0"/>
              </a:p>
            </p:txBody>
          </p:sp>
        </mc:Choice>
        <mc:Fallback xmlns="">
          <p:sp>
            <p:nvSpPr>
              <p:cNvPr id="16" name="Rectangle 15">
                <a:extLst>
                  <a:ext uri="{FF2B5EF4-FFF2-40B4-BE49-F238E27FC236}">
                    <a16:creationId xmlns:a16="http://schemas.microsoft.com/office/drawing/2014/main" id="{A89D177A-A5A7-F340-BAFC-05C2BD337A22}"/>
                  </a:ext>
                </a:extLst>
              </p:cNvPr>
              <p:cNvSpPr>
                <a:spLocks noRot="1" noChangeAspect="1" noMove="1" noResize="1" noEditPoints="1" noAdjustHandles="1" noChangeArrowheads="1" noChangeShapeType="1" noTextEdit="1"/>
              </p:cNvSpPr>
              <p:nvPr/>
            </p:nvSpPr>
            <p:spPr>
              <a:xfrm>
                <a:off x="1989626" y="1673848"/>
                <a:ext cx="7206203" cy="1015663"/>
              </a:xfrm>
              <a:prstGeom prst="rect">
                <a:avLst/>
              </a:prstGeom>
              <a:blipFill>
                <a:blip r:embed="rId3"/>
                <a:stretch>
                  <a:fillRect l="-528" r="-1761"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9BC2877-444C-F344-9819-F7530135DE22}"/>
                  </a:ext>
                </a:extLst>
              </p:cNvPr>
              <p:cNvSpPr txBox="1"/>
              <p:nvPr/>
            </p:nvSpPr>
            <p:spPr>
              <a:xfrm>
                <a:off x="494270" y="3221662"/>
                <a:ext cx="10605789" cy="709938"/>
              </a:xfrm>
              <a:prstGeom prst="rect">
                <a:avLst/>
              </a:prstGeom>
              <a:noFill/>
            </p:spPr>
            <p:txBody>
              <a:bodyPr wrap="square" rtlCol="0">
                <a:spAutoFit/>
              </a:bodyPr>
              <a:lstStyle/>
              <a:p>
                <a:r>
                  <a:rPr lang="en-US" sz="4000" dirty="0">
                    <a:solidFill>
                      <a:srgbClr val="C00000"/>
                    </a:solidFill>
                    <a:latin typeface="Candara" panose="020E0502030303020204" pitchFamily="34" charset="0"/>
                  </a:rPr>
                  <a:t>What is the number of subsets of </a:t>
                </a:r>
                <a14:m>
                  <m:oMath xmlns:m="http://schemas.openxmlformats.org/officeDocument/2006/math">
                    <m:r>
                      <a:rPr lang="en-US" sz="4000" b="0" i="1" smtClean="0">
                        <a:solidFill>
                          <a:srgbClr val="C00000"/>
                        </a:solidFill>
                        <a:latin typeface="Cambria Math" panose="02040503050406030204" pitchFamily="18" charset="0"/>
                      </a:rPr>
                      <m:t>𝑆</m:t>
                    </m:r>
                    <m:r>
                      <m:rPr>
                        <m:nor/>
                      </m:rPr>
                      <a:rPr lang="en-US" sz="4000" dirty="0">
                        <a:solidFill>
                          <a:srgbClr val="C00000"/>
                        </a:solidFill>
                        <a:latin typeface="Candara" panose="020E0502030303020204" pitchFamily="34" charset="0"/>
                      </a:rPr>
                      <m:t>, </m:t>
                    </m:r>
                    <m:r>
                      <m:rPr>
                        <m:nor/>
                      </m:rPr>
                      <a:rPr lang="en-US" sz="4000" b="0" i="0" dirty="0" smtClean="0">
                        <a:solidFill>
                          <a:srgbClr val="C00000"/>
                        </a:solidFill>
                        <a:latin typeface="Candara" panose="020E0502030303020204" pitchFamily="34" charset="0"/>
                      </a:rPr>
                      <m:t>    </m:t>
                    </m:r>
                    <m:r>
                      <m:rPr>
                        <m:nor/>
                      </m:rPr>
                      <a:rPr lang="en-US" sz="4000" dirty="0">
                        <a:solidFill>
                          <a:srgbClr val="C00000"/>
                        </a:solidFill>
                        <a:latin typeface="Candara" panose="020E0502030303020204" pitchFamily="34" charset="0"/>
                      </a:rPr>
                      <m:t>i</m:t>
                    </m:r>
                    <m:r>
                      <m:rPr>
                        <m:nor/>
                      </m:rPr>
                      <a:rPr lang="en-US" sz="4000" dirty="0">
                        <a:solidFill>
                          <a:srgbClr val="C00000"/>
                        </a:solidFill>
                        <a:latin typeface="Candara" panose="020E0502030303020204" pitchFamily="34" charset="0"/>
                      </a:rPr>
                      <m:t>.</m:t>
                    </m:r>
                    <m:r>
                      <m:rPr>
                        <m:nor/>
                      </m:rPr>
                      <a:rPr lang="en-US" sz="4000" dirty="0">
                        <a:solidFill>
                          <a:srgbClr val="C00000"/>
                        </a:solidFill>
                        <a:latin typeface="Candara" panose="020E0502030303020204" pitchFamily="34" charset="0"/>
                      </a:rPr>
                      <m:t>e</m:t>
                    </m:r>
                    <m:r>
                      <m:rPr>
                        <m:nor/>
                      </m:rPr>
                      <a:rPr lang="en-US" sz="4000" dirty="0">
                        <a:solidFill>
                          <a:srgbClr val="C00000"/>
                        </a:solidFill>
                        <a:latin typeface="Candara" panose="020E0502030303020204" pitchFamily="34" charset="0"/>
                      </a:rPr>
                      <m:t>.,</m:t>
                    </m:r>
                    <m:sSup>
                      <m:sSupPr>
                        <m:ctrlPr>
                          <a:rPr lang="en-US" sz="4000" b="0" i="1" smtClean="0">
                            <a:solidFill>
                              <a:srgbClr val="C00000"/>
                            </a:solidFill>
                            <a:latin typeface="Cambria Math" panose="02040503050406030204" pitchFamily="18" charset="0"/>
                          </a:rPr>
                        </m:ctrlPr>
                      </m:sSupPr>
                      <m:e>
                        <m:r>
                          <a:rPr lang="en-US" sz="4000" b="0" i="1" smtClean="0">
                            <a:solidFill>
                              <a:srgbClr val="C00000"/>
                            </a:solidFill>
                            <a:latin typeface="Cambria Math" panose="02040503050406030204" pitchFamily="18" charset="0"/>
                          </a:rPr>
                          <m:t>   |2</m:t>
                        </m:r>
                      </m:e>
                      <m:sup>
                        <m:r>
                          <a:rPr lang="en-US" sz="4000" b="0" i="1" smtClean="0">
                            <a:solidFill>
                              <a:srgbClr val="C00000"/>
                            </a:solidFill>
                            <a:latin typeface="Cambria Math" panose="02040503050406030204" pitchFamily="18" charset="0"/>
                          </a:rPr>
                          <m:t>𝑆</m:t>
                        </m:r>
                      </m:sup>
                    </m:sSup>
                    <m:r>
                      <a:rPr lang="en-US" sz="4000" b="0" i="1" smtClean="0">
                        <a:solidFill>
                          <a:srgbClr val="C00000"/>
                        </a:solidFill>
                        <a:latin typeface="Cambria Math" panose="02040503050406030204" pitchFamily="18" charset="0"/>
                      </a:rPr>
                      <m:t>| ?</m:t>
                    </m:r>
                  </m:oMath>
                </a14:m>
                <a:endParaRPr lang="en-US" sz="4000" dirty="0">
                  <a:solidFill>
                    <a:srgbClr val="C00000"/>
                  </a:solidFill>
                  <a:latin typeface="Candara" panose="020E0502030303020204" pitchFamily="34" charset="0"/>
                </a:endParaRPr>
              </a:p>
            </p:txBody>
          </p:sp>
        </mc:Choice>
        <mc:Fallback xmlns="">
          <p:sp>
            <p:nvSpPr>
              <p:cNvPr id="18" name="TextBox 17">
                <a:extLst>
                  <a:ext uri="{FF2B5EF4-FFF2-40B4-BE49-F238E27FC236}">
                    <a16:creationId xmlns:a16="http://schemas.microsoft.com/office/drawing/2014/main" id="{49BC2877-444C-F344-9819-F7530135DE22}"/>
                  </a:ext>
                </a:extLst>
              </p:cNvPr>
              <p:cNvSpPr txBox="1">
                <a:spLocks noRot="1" noChangeAspect="1" noMove="1" noResize="1" noEditPoints="1" noAdjustHandles="1" noChangeArrowheads="1" noChangeShapeType="1" noTextEdit="1"/>
              </p:cNvSpPr>
              <p:nvPr/>
            </p:nvSpPr>
            <p:spPr>
              <a:xfrm>
                <a:off x="494270" y="3221662"/>
                <a:ext cx="10605789" cy="709938"/>
              </a:xfrm>
              <a:prstGeom prst="rect">
                <a:avLst/>
              </a:prstGeom>
              <a:blipFill>
                <a:blip r:embed="rId4"/>
                <a:stretch>
                  <a:fillRect l="-1912" t="-12281" r="-478" b="-36842"/>
                </a:stretch>
              </a:blipFill>
            </p:spPr>
            <p:txBody>
              <a:bodyPr/>
              <a:lstStyle/>
              <a:p>
                <a:r>
                  <a:rPr lang="en-US">
                    <a:noFill/>
                  </a:rPr>
                  <a:t> </a:t>
                </a:r>
              </a:p>
            </p:txBody>
          </p:sp>
        </mc:Fallback>
      </mc:AlternateContent>
      <p:grpSp>
        <p:nvGrpSpPr>
          <p:cNvPr id="2" name="Group 1" descr="Boxes showing the application of the product rule. First box is choosing whether $e_1$ is in the subset or not, second box is choosing whether $e_2$ is in the subset or not and so on.">
            <a:extLst>
              <a:ext uri="{FF2B5EF4-FFF2-40B4-BE49-F238E27FC236}">
                <a16:creationId xmlns:a16="http://schemas.microsoft.com/office/drawing/2014/main" id="{7D08F6D7-86F9-5242-6CD9-39BCF9121323}"/>
              </a:ext>
            </a:extLst>
          </p:cNvPr>
          <p:cNvGrpSpPr/>
          <p:nvPr/>
        </p:nvGrpSpPr>
        <p:grpSpPr>
          <a:xfrm>
            <a:off x="3096934" y="4644743"/>
            <a:ext cx="8105561" cy="773291"/>
            <a:chOff x="3096934" y="4644743"/>
            <a:chExt cx="8105561" cy="773291"/>
          </a:xfrm>
        </p:grpSpPr>
        <p:sp>
          <p:nvSpPr>
            <p:cNvPr id="5" name="Google Shape;934;p54" descr="Boxes showing sequence of choices: is e1">
              <a:extLst>
                <a:ext uri="{FF2B5EF4-FFF2-40B4-BE49-F238E27FC236}">
                  <a16:creationId xmlns:a16="http://schemas.microsoft.com/office/drawing/2014/main" id="{C3AA8F57-2225-3A44-913B-E2BF4A759E8D}"/>
                </a:ext>
              </a:extLst>
            </p:cNvPr>
            <p:cNvSpPr txBox="1"/>
            <p:nvPr/>
          </p:nvSpPr>
          <p:spPr>
            <a:xfrm>
              <a:off x="3096934" y="4646434"/>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6" name="Google Shape;935;p54" descr="Boxes showing sequence of choices: is e1">
              <a:extLst>
                <a:ext uri="{FF2B5EF4-FFF2-40B4-BE49-F238E27FC236}">
                  <a16:creationId xmlns:a16="http://schemas.microsoft.com/office/drawing/2014/main" id="{B6D9BA4A-C2A8-9143-AC48-3C436F311117}"/>
                </a:ext>
              </a:extLst>
            </p:cNvPr>
            <p:cNvSpPr txBox="1"/>
            <p:nvPr/>
          </p:nvSpPr>
          <p:spPr>
            <a:xfrm>
              <a:off x="8952508" y="4646434"/>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7" name="Google Shape;936;p54" descr="Boxes showing sequence of choices: is e1">
              <a:extLst>
                <a:ext uri="{FF2B5EF4-FFF2-40B4-BE49-F238E27FC236}">
                  <a16:creationId xmlns:a16="http://schemas.microsoft.com/office/drawing/2014/main" id="{9650FA4F-A2B9-1140-B9B4-6A8CCDD5CF36}"/>
                </a:ext>
              </a:extLst>
            </p:cNvPr>
            <p:cNvSpPr txBox="1"/>
            <p:nvPr/>
          </p:nvSpPr>
          <p:spPr>
            <a:xfrm>
              <a:off x="5123722" y="4644743"/>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8" name="Google Shape;937;p54" descr="Boxes showing sequence of choices: is e1">
              <a:extLst>
                <a:ext uri="{FF2B5EF4-FFF2-40B4-BE49-F238E27FC236}">
                  <a16:creationId xmlns:a16="http://schemas.microsoft.com/office/drawing/2014/main" id="{456063F7-C12F-E34A-B351-9063CA3C1864}"/>
                </a:ext>
              </a:extLst>
            </p:cNvPr>
            <p:cNvSpPr txBox="1"/>
            <p:nvPr/>
          </p:nvSpPr>
          <p:spPr>
            <a:xfrm>
              <a:off x="3673268" y="4644743"/>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9" name="Google Shape;940;p54" descr="Boxes showing sequence of choices: is e1">
              <a:extLst>
                <a:ext uri="{FF2B5EF4-FFF2-40B4-BE49-F238E27FC236}">
                  <a16:creationId xmlns:a16="http://schemas.microsoft.com/office/drawing/2014/main" id="{875A3E95-2832-584F-AF03-8426E5CF5D03}"/>
                </a:ext>
              </a:extLst>
            </p:cNvPr>
            <p:cNvSpPr txBox="1"/>
            <p:nvPr/>
          </p:nvSpPr>
          <p:spPr>
            <a:xfrm>
              <a:off x="4523709" y="4646434"/>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0" name="Google Shape;941;p54" descr="Boxes showing sequence of choices: is e1">
              <a:extLst>
                <a:ext uri="{FF2B5EF4-FFF2-40B4-BE49-F238E27FC236}">
                  <a16:creationId xmlns:a16="http://schemas.microsoft.com/office/drawing/2014/main" id="{72A465A1-7787-8E40-B207-502A3CC183D5}"/>
                </a:ext>
              </a:extLst>
            </p:cNvPr>
            <p:cNvSpPr txBox="1"/>
            <p:nvPr/>
          </p:nvSpPr>
          <p:spPr>
            <a:xfrm>
              <a:off x="5950484" y="4646434"/>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1" name="Google Shape;942;p54" descr="Boxes showing sequence of choices: is e1">
              <a:extLst>
                <a:ext uri="{FF2B5EF4-FFF2-40B4-BE49-F238E27FC236}">
                  <a16:creationId xmlns:a16="http://schemas.microsoft.com/office/drawing/2014/main" id="{9AE0EBED-00F5-1C42-8E2F-CD8B6D690F25}"/>
                </a:ext>
              </a:extLst>
            </p:cNvPr>
            <p:cNvSpPr txBox="1"/>
            <p:nvPr/>
          </p:nvSpPr>
          <p:spPr>
            <a:xfrm>
              <a:off x="9796395" y="4644743"/>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2" name="Google Shape;945;p54" descr="Boxes showing sequence of choices: is e1">
              <a:extLst>
                <a:ext uri="{FF2B5EF4-FFF2-40B4-BE49-F238E27FC236}">
                  <a16:creationId xmlns:a16="http://schemas.microsoft.com/office/drawing/2014/main" id="{50E84034-9B22-0646-8029-92E755158822}"/>
                </a:ext>
              </a:extLst>
            </p:cNvPr>
            <p:cNvSpPr txBox="1"/>
            <p:nvPr/>
          </p:nvSpPr>
          <p:spPr>
            <a:xfrm>
              <a:off x="8410772" y="4646434"/>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3" name="Google Shape;947;p54" descr="Boxes showing sequence of choices: is e1">
              <a:extLst>
                <a:ext uri="{FF2B5EF4-FFF2-40B4-BE49-F238E27FC236}">
                  <a16:creationId xmlns:a16="http://schemas.microsoft.com/office/drawing/2014/main" id="{90A527A1-D296-1340-A76C-368429C91F0A}"/>
                </a:ext>
              </a:extLst>
            </p:cNvPr>
            <p:cNvSpPr txBox="1"/>
            <p:nvPr/>
          </p:nvSpPr>
          <p:spPr>
            <a:xfrm>
              <a:off x="6662217" y="4646434"/>
              <a:ext cx="2354517"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 …</a:t>
              </a:r>
              <a:endParaRPr sz="4000" b="1" dirty="0">
                <a:latin typeface="Amatic SC"/>
                <a:ea typeface="Amatic SC"/>
                <a:cs typeface="Amatic SC"/>
                <a:sym typeface="Amatic SC"/>
              </a:endParaRPr>
            </a:p>
          </p:txBody>
        </p:sp>
        <p:sp>
          <p:nvSpPr>
            <p:cNvPr id="14" name="Google Shape;950;p54" descr="Boxes showing sequence of choices: is e1">
              <a:extLst>
                <a:ext uri="{FF2B5EF4-FFF2-40B4-BE49-F238E27FC236}">
                  <a16:creationId xmlns:a16="http://schemas.microsoft.com/office/drawing/2014/main" id="{B6B1710D-DFD3-554A-ADA8-67EF02683742}"/>
                </a:ext>
              </a:extLst>
            </p:cNvPr>
            <p:cNvSpPr txBox="1"/>
            <p:nvPr/>
          </p:nvSpPr>
          <p:spPr>
            <a:xfrm>
              <a:off x="7469371" y="4644743"/>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grpSp>
      <p:sp>
        <p:nvSpPr>
          <p:cNvPr id="4" name="Slide Number Placeholder 3">
            <a:extLst>
              <a:ext uri="{FF2B5EF4-FFF2-40B4-BE49-F238E27FC236}">
                <a16:creationId xmlns:a16="http://schemas.microsoft.com/office/drawing/2014/main" id="{0531341B-74A3-8F4E-A55E-43C2DFB4F55C}"/>
              </a:ext>
            </a:extLst>
          </p:cNvPr>
          <p:cNvSpPr>
            <a:spLocks noGrp="1"/>
          </p:cNvSpPr>
          <p:nvPr>
            <p:ph type="sldNum" sz="quarter" idx="12"/>
          </p:nvPr>
        </p:nvSpPr>
        <p:spPr>
          <a:xfrm>
            <a:off x="8737600" y="6356351"/>
            <a:ext cx="2844800" cy="365125"/>
          </a:xfrm>
        </p:spPr>
        <p:txBody>
          <a:bodyPr/>
          <a:lstStyle/>
          <a:p>
            <a:fld id="{39E65F0E-D8D0-8548-A870-8F1E432EFAAD}" type="slidenum">
              <a:rPr lang="en-US" smtClean="0"/>
              <a:pPr/>
              <a:t>36</a:t>
            </a:fld>
            <a:endParaRPr lang="en-US"/>
          </a:p>
        </p:txBody>
      </p:sp>
    </p:spTree>
    <p:extLst>
      <p:ext uri="{BB962C8B-B14F-4D97-AF65-F5344CB8AC3E}">
        <p14:creationId xmlns:p14="http://schemas.microsoft.com/office/powerpoint/2010/main" val="17019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35B3-8064-6842-AED0-3D63F6E01128}"/>
              </a:ext>
            </a:extLst>
          </p:cNvPr>
          <p:cNvSpPr>
            <a:spLocks noGrp="1"/>
          </p:cNvSpPr>
          <p:nvPr>
            <p:ph type="title"/>
          </p:nvPr>
        </p:nvSpPr>
        <p:spPr/>
        <p:txBody>
          <a:bodyPr/>
          <a:lstStyle/>
          <a:p>
            <a:r>
              <a:rPr lang="en-US" dirty="0"/>
              <a:t>Example – ATMs and Pin codes</a:t>
            </a:r>
            <a:endParaRPr lang="en-US" dirty="0">
              <a:solidFill>
                <a:srgbClr val="C00000"/>
              </a:solidFill>
            </a:endParaRPr>
          </a:p>
        </p:txBody>
      </p:sp>
      <p:sp>
        <p:nvSpPr>
          <p:cNvPr id="3" name="Content Placeholder 2">
            <a:extLst>
              <a:ext uri="{FF2B5EF4-FFF2-40B4-BE49-F238E27FC236}">
                <a16:creationId xmlns:a16="http://schemas.microsoft.com/office/drawing/2014/main" id="{203FBB9E-B1D0-334A-A93C-743513CE82F1}"/>
              </a:ext>
            </a:extLst>
          </p:cNvPr>
          <p:cNvSpPr>
            <a:spLocks noGrp="1"/>
          </p:cNvSpPr>
          <p:nvPr>
            <p:ph idx="1"/>
          </p:nvPr>
        </p:nvSpPr>
        <p:spPr>
          <a:xfrm>
            <a:off x="609600" y="1406666"/>
            <a:ext cx="10972800" cy="2370855"/>
          </a:xfrm>
        </p:spPr>
        <p:txBody>
          <a:bodyPr/>
          <a:lstStyle/>
          <a:p>
            <a:r>
              <a:rPr lang="en-US" dirty="0"/>
              <a:t>How many 4 –digit pin codes are there?</a:t>
            </a:r>
          </a:p>
          <a:p>
            <a:r>
              <a:rPr lang="en-US" dirty="0"/>
              <a:t>Each digit one of {0, 1, 2,…, 9}</a:t>
            </a:r>
            <a:endParaRPr lang="en-US" b="1" dirty="0"/>
          </a:p>
          <a:p>
            <a:endParaRPr lang="en-US" dirty="0"/>
          </a:p>
        </p:txBody>
      </p:sp>
      <p:grpSp>
        <p:nvGrpSpPr>
          <p:cNvPr id="16" name="Group 15" descr="Boxes showing the application of the product rule.">
            <a:extLst>
              <a:ext uri="{FF2B5EF4-FFF2-40B4-BE49-F238E27FC236}">
                <a16:creationId xmlns:a16="http://schemas.microsoft.com/office/drawing/2014/main" id="{24F525D0-3EB6-7E44-806A-9B55E0E270EC}"/>
              </a:ext>
            </a:extLst>
          </p:cNvPr>
          <p:cNvGrpSpPr/>
          <p:nvPr/>
        </p:nvGrpSpPr>
        <p:grpSpPr>
          <a:xfrm>
            <a:off x="609600" y="4031247"/>
            <a:ext cx="8077790" cy="821562"/>
            <a:chOff x="1004543" y="5514149"/>
            <a:chExt cx="8077790" cy="821562"/>
          </a:xfrm>
        </p:grpSpPr>
        <p:sp>
          <p:nvSpPr>
            <p:cNvPr id="5" name="Google Shape;934;p54">
              <a:extLst>
                <a:ext uri="{FF2B5EF4-FFF2-40B4-BE49-F238E27FC236}">
                  <a16:creationId xmlns:a16="http://schemas.microsoft.com/office/drawing/2014/main" id="{7C84F6BE-8B98-6445-BC02-58F017062E72}"/>
                </a:ext>
              </a:extLst>
            </p:cNvPr>
            <p:cNvSpPr txBox="1"/>
            <p:nvPr/>
          </p:nvSpPr>
          <p:spPr>
            <a:xfrm>
              <a:off x="1004543" y="5564111"/>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6" name="Google Shape;935;p54">
              <a:extLst>
                <a:ext uri="{FF2B5EF4-FFF2-40B4-BE49-F238E27FC236}">
                  <a16:creationId xmlns:a16="http://schemas.microsoft.com/office/drawing/2014/main" id="{39962B06-5189-DF4E-874F-F1EDFFA0DD5C}"/>
                </a:ext>
              </a:extLst>
            </p:cNvPr>
            <p:cNvSpPr txBox="1"/>
            <p:nvPr/>
          </p:nvSpPr>
          <p:spPr>
            <a:xfrm>
              <a:off x="6554034" y="5514149"/>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7" name="Google Shape;936;p54">
              <a:extLst>
                <a:ext uri="{FF2B5EF4-FFF2-40B4-BE49-F238E27FC236}">
                  <a16:creationId xmlns:a16="http://schemas.microsoft.com/office/drawing/2014/main" id="{5432FE51-3E87-694C-8DBD-3C3ACA1643BD}"/>
                </a:ext>
              </a:extLst>
            </p:cNvPr>
            <p:cNvSpPr txBox="1"/>
            <p:nvPr/>
          </p:nvSpPr>
          <p:spPr>
            <a:xfrm>
              <a:off x="3031331" y="5562420"/>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8" name="Google Shape;937;p54">
              <a:extLst>
                <a:ext uri="{FF2B5EF4-FFF2-40B4-BE49-F238E27FC236}">
                  <a16:creationId xmlns:a16="http://schemas.microsoft.com/office/drawing/2014/main" id="{A663E321-28AC-7F40-B0B5-FBE7D1BFD008}"/>
                </a:ext>
              </a:extLst>
            </p:cNvPr>
            <p:cNvSpPr txBox="1"/>
            <p:nvPr/>
          </p:nvSpPr>
          <p:spPr>
            <a:xfrm>
              <a:off x="1580877" y="5562420"/>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9" name="Google Shape;940;p54">
              <a:extLst>
                <a:ext uri="{FF2B5EF4-FFF2-40B4-BE49-F238E27FC236}">
                  <a16:creationId xmlns:a16="http://schemas.microsoft.com/office/drawing/2014/main" id="{C7A19D12-2A70-FC46-A61A-B12FF3F548AF}"/>
                </a:ext>
              </a:extLst>
            </p:cNvPr>
            <p:cNvSpPr txBox="1"/>
            <p:nvPr/>
          </p:nvSpPr>
          <p:spPr>
            <a:xfrm>
              <a:off x="2431318" y="5564111"/>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0" name="Google Shape;941;p54">
              <a:extLst>
                <a:ext uri="{FF2B5EF4-FFF2-40B4-BE49-F238E27FC236}">
                  <a16:creationId xmlns:a16="http://schemas.microsoft.com/office/drawing/2014/main" id="{FCF1F8A2-22BF-504F-9504-E5E992BC9DC3}"/>
                </a:ext>
              </a:extLst>
            </p:cNvPr>
            <p:cNvSpPr txBox="1"/>
            <p:nvPr/>
          </p:nvSpPr>
          <p:spPr>
            <a:xfrm>
              <a:off x="3858093" y="5564111"/>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1" name="Google Shape;942;p54">
              <a:extLst>
                <a:ext uri="{FF2B5EF4-FFF2-40B4-BE49-F238E27FC236}">
                  <a16:creationId xmlns:a16="http://schemas.microsoft.com/office/drawing/2014/main" id="{259515E7-9A6C-7342-BBE5-7F65B3854B88}"/>
                </a:ext>
              </a:extLst>
            </p:cNvPr>
            <p:cNvSpPr txBox="1"/>
            <p:nvPr/>
          </p:nvSpPr>
          <p:spPr>
            <a:xfrm>
              <a:off x="7676233" y="5557499"/>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2" name="Google Shape;945;p54">
              <a:extLst>
                <a:ext uri="{FF2B5EF4-FFF2-40B4-BE49-F238E27FC236}">
                  <a16:creationId xmlns:a16="http://schemas.microsoft.com/office/drawing/2014/main" id="{68C0A7CE-4A74-5B49-9649-D21DA13B664B}"/>
                </a:ext>
              </a:extLst>
            </p:cNvPr>
            <p:cNvSpPr txBox="1"/>
            <p:nvPr/>
          </p:nvSpPr>
          <p:spPr>
            <a:xfrm>
              <a:off x="5619407" y="5558863"/>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4" name="Google Shape;947;p54">
              <a:extLst>
                <a:ext uri="{FF2B5EF4-FFF2-40B4-BE49-F238E27FC236}">
                  <a16:creationId xmlns:a16="http://schemas.microsoft.com/office/drawing/2014/main" id="{7E8C0817-FCF0-FA4E-B416-7A49BAEA4664}"/>
                </a:ext>
              </a:extLst>
            </p:cNvPr>
            <p:cNvSpPr txBox="1"/>
            <p:nvPr/>
          </p:nvSpPr>
          <p:spPr>
            <a:xfrm>
              <a:off x="4698883" y="5558863"/>
              <a:ext cx="1036693"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grpSp>
      <p:sp>
        <p:nvSpPr>
          <p:cNvPr id="17" name="Rectangle 16">
            <a:extLst>
              <a:ext uri="{FF2B5EF4-FFF2-40B4-BE49-F238E27FC236}">
                <a16:creationId xmlns:a16="http://schemas.microsoft.com/office/drawing/2014/main" id="{DBA1C935-D1BB-F444-AAAB-23AB4B87AAEF}"/>
              </a:ext>
            </a:extLst>
          </p:cNvPr>
          <p:cNvSpPr/>
          <p:nvPr/>
        </p:nvSpPr>
        <p:spPr>
          <a:xfrm>
            <a:off x="228038" y="5352173"/>
            <a:ext cx="1223797" cy="707886"/>
          </a:xfrm>
          <a:prstGeom prst="rect">
            <a:avLst/>
          </a:prstGeom>
        </p:spPr>
        <p:txBody>
          <a:bodyPr wrap="none">
            <a:spAutoFit/>
          </a:bodyPr>
          <a:lstStyle/>
          <a:p>
            <a:r>
              <a:rPr lang="en-US" sz="2000" dirty="0"/>
              <a:t># possible</a:t>
            </a:r>
          </a:p>
          <a:p>
            <a:r>
              <a:rPr lang="en-US" sz="2000" b="1" dirty="0">
                <a:solidFill>
                  <a:srgbClr val="FF0000"/>
                </a:solidFill>
              </a:rPr>
              <a:t>first</a:t>
            </a:r>
            <a:r>
              <a:rPr lang="en-US" sz="2000" b="1" dirty="0">
                <a:solidFill>
                  <a:srgbClr val="00B0F0"/>
                </a:solidFill>
              </a:rPr>
              <a:t> </a:t>
            </a:r>
            <a:r>
              <a:rPr lang="en-US" sz="2000" dirty="0"/>
              <a:t>digits</a:t>
            </a:r>
          </a:p>
        </p:txBody>
      </p:sp>
      <p:sp>
        <p:nvSpPr>
          <p:cNvPr id="18" name="Rectangle 17">
            <a:extLst>
              <a:ext uri="{FF2B5EF4-FFF2-40B4-BE49-F238E27FC236}">
                <a16:creationId xmlns:a16="http://schemas.microsoft.com/office/drawing/2014/main" id="{878CB1D1-BB89-8840-9750-8CBEF8BBC800}"/>
              </a:ext>
            </a:extLst>
          </p:cNvPr>
          <p:cNvSpPr/>
          <p:nvPr/>
        </p:nvSpPr>
        <p:spPr>
          <a:xfrm>
            <a:off x="1730679" y="5372933"/>
            <a:ext cx="1555554" cy="707886"/>
          </a:xfrm>
          <a:prstGeom prst="rect">
            <a:avLst/>
          </a:prstGeom>
        </p:spPr>
        <p:txBody>
          <a:bodyPr wrap="none">
            <a:spAutoFit/>
          </a:bodyPr>
          <a:lstStyle/>
          <a:p>
            <a:r>
              <a:rPr lang="en-US" sz="2000" dirty="0"/>
              <a:t># possible</a:t>
            </a:r>
          </a:p>
          <a:p>
            <a:r>
              <a:rPr lang="en-US" sz="2000" b="1" dirty="0">
                <a:solidFill>
                  <a:srgbClr val="FF0000"/>
                </a:solidFill>
              </a:rPr>
              <a:t>second</a:t>
            </a:r>
            <a:r>
              <a:rPr lang="en-US" sz="2000" b="1" dirty="0">
                <a:solidFill>
                  <a:srgbClr val="00B0F0"/>
                </a:solidFill>
              </a:rPr>
              <a:t> </a:t>
            </a:r>
            <a:r>
              <a:rPr lang="en-US" sz="2000" dirty="0"/>
              <a:t>digits</a:t>
            </a:r>
          </a:p>
        </p:txBody>
      </p:sp>
      <p:sp>
        <p:nvSpPr>
          <p:cNvPr id="21" name="Rectangle 20">
            <a:extLst>
              <a:ext uri="{FF2B5EF4-FFF2-40B4-BE49-F238E27FC236}">
                <a16:creationId xmlns:a16="http://schemas.microsoft.com/office/drawing/2014/main" id="{3D2D4F8A-191C-794E-9333-E749A9FE7C63}"/>
              </a:ext>
            </a:extLst>
          </p:cNvPr>
          <p:cNvSpPr/>
          <p:nvPr/>
        </p:nvSpPr>
        <p:spPr>
          <a:xfrm>
            <a:off x="3348806" y="5382837"/>
            <a:ext cx="1318053" cy="707886"/>
          </a:xfrm>
          <a:prstGeom prst="rect">
            <a:avLst/>
          </a:prstGeom>
        </p:spPr>
        <p:txBody>
          <a:bodyPr wrap="none">
            <a:spAutoFit/>
          </a:bodyPr>
          <a:lstStyle/>
          <a:p>
            <a:r>
              <a:rPr lang="en-US" sz="2000" dirty="0"/>
              <a:t># possible</a:t>
            </a:r>
          </a:p>
          <a:p>
            <a:r>
              <a:rPr lang="en-US" sz="2000" b="1" dirty="0">
                <a:solidFill>
                  <a:srgbClr val="FF0000"/>
                </a:solidFill>
              </a:rPr>
              <a:t>third</a:t>
            </a:r>
            <a:r>
              <a:rPr lang="en-US" sz="2000" b="1" dirty="0">
                <a:solidFill>
                  <a:srgbClr val="00B0F0"/>
                </a:solidFill>
              </a:rPr>
              <a:t> </a:t>
            </a:r>
            <a:r>
              <a:rPr lang="en-US" sz="2000" dirty="0"/>
              <a:t>digits</a:t>
            </a:r>
            <a:endParaRPr lang="en-US" sz="2400" dirty="0"/>
          </a:p>
        </p:txBody>
      </p:sp>
      <p:sp>
        <p:nvSpPr>
          <p:cNvPr id="19" name="Rectangle 18">
            <a:extLst>
              <a:ext uri="{FF2B5EF4-FFF2-40B4-BE49-F238E27FC236}">
                <a16:creationId xmlns:a16="http://schemas.microsoft.com/office/drawing/2014/main" id="{F22BEA3C-3C11-C743-AFB7-C52DD15F7A70}"/>
              </a:ext>
            </a:extLst>
          </p:cNvPr>
          <p:cNvSpPr/>
          <p:nvPr/>
        </p:nvSpPr>
        <p:spPr>
          <a:xfrm>
            <a:off x="4948454" y="5352173"/>
            <a:ext cx="1473480" cy="707886"/>
          </a:xfrm>
          <a:prstGeom prst="rect">
            <a:avLst/>
          </a:prstGeom>
        </p:spPr>
        <p:txBody>
          <a:bodyPr wrap="none">
            <a:spAutoFit/>
          </a:bodyPr>
          <a:lstStyle/>
          <a:p>
            <a:r>
              <a:rPr lang="en-US" sz="2000" dirty="0"/>
              <a:t># possible</a:t>
            </a:r>
          </a:p>
          <a:p>
            <a:r>
              <a:rPr lang="en-US" sz="2000" b="1" dirty="0">
                <a:solidFill>
                  <a:srgbClr val="FF0000"/>
                </a:solidFill>
              </a:rPr>
              <a:t>fourth</a:t>
            </a:r>
            <a:r>
              <a:rPr lang="en-US" sz="2000" b="1" dirty="0">
                <a:solidFill>
                  <a:srgbClr val="00B0F0"/>
                </a:solidFill>
              </a:rPr>
              <a:t> </a:t>
            </a:r>
            <a:r>
              <a:rPr lang="en-US" sz="2000" dirty="0"/>
              <a:t>digits</a:t>
            </a:r>
            <a:endParaRPr lang="en-US" sz="2400" dirty="0"/>
          </a:p>
        </p:txBody>
      </p:sp>
      <p:sp>
        <p:nvSpPr>
          <p:cNvPr id="20" name="Rectangle 19">
            <a:extLst>
              <a:ext uri="{FF2B5EF4-FFF2-40B4-BE49-F238E27FC236}">
                <a16:creationId xmlns:a16="http://schemas.microsoft.com/office/drawing/2014/main" id="{C13C31C9-D26B-9347-8C04-1CF4F887163D}"/>
              </a:ext>
            </a:extLst>
          </p:cNvPr>
          <p:cNvSpPr/>
          <p:nvPr/>
        </p:nvSpPr>
        <p:spPr>
          <a:xfrm>
            <a:off x="7463978" y="5332097"/>
            <a:ext cx="1223412" cy="707886"/>
          </a:xfrm>
          <a:prstGeom prst="rect">
            <a:avLst/>
          </a:prstGeom>
        </p:spPr>
        <p:txBody>
          <a:bodyPr wrap="none">
            <a:spAutoFit/>
          </a:bodyPr>
          <a:lstStyle/>
          <a:p>
            <a:r>
              <a:rPr lang="en-US" sz="2000" dirty="0"/>
              <a:t># possible</a:t>
            </a:r>
          </a:p>
          <a:p>
            <a:r>
              <a:rPr lang="en-US" sz="2000" b="1" dirty="0">
                <a:solidFill>
                  <a:srgbClr val="00B0F0"/>
                </a:solidFill>
              </a:rPr>
              <a:t>     </a:t>
            </a:r>
            <a:r>
              <a:rPr lang="en-US" sz="2000" b="1" dirty="0">
                <a:solidFill>
                  <a:srgbClr val="FF0000"/>
                </a:solidFill>
              </a:rPr>
              <a:t>pins</a:t>
            </a:r>
            <a:endParaRPr lang="en-US" sz="2400" dirty="0">
              <a:solidFill>
                <a:srgbClr val="FF0000"/>
              </a:solidFill>
            </a:endParaRPr>
          </a:p>
        </p:txBody>
      </p:sp>
      <p:pic>
        <p:nvPicPr>
          <p:cNvPr id="22" name="Google Shape;818;p47">
            <a:extLst>
              <a:ext uri="{FF2B5EF4-FFF2-40B4-BE49-F238E27FC236}">
                <a16:creationId xmlns:a16="http://schemas.microsoft.com/office/drawing/2014/main" id="{C849B3E3-36CA-7F4D-AF5C-BE9591B5DE13}"/>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727982" y="274639"/>
            <a:ext cx="1869544" cy="1473872"/>
          </a:xfrm>
          <a:prstGeom prst="rect">
            <a:avLst/>
          </a:prstGeom>
          <a:noFill/>
          <a:ln>
            <a:noFill/>
          </a:ln>
        </p:spPr>
      </p:pic>
      <p:pic>
        <p:nvPicPr>
          <p:cNvPr id="23" name="Google Shape;817;p47">
            <a:extLst>
              <a:ext uri="{FF2B5EF4-FFF2-40B4-BE49-F238E27FC236}">
                <a16:creationId xmlns:a16="http://schemas.microsoft.com/office/drawing/2014/main" id="{656716FC-8ED9-2847-AE9C-C89E69B3DAF9}"/>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252283" y="422607"/>
            <a:ext cx="1340202" cy="1285750"/>
          </a:xfrm>
          <a:prstGeom prst="rect">
            <a:avLst/>
          </a:prstGeom>
          <a:noFill/>
          <a:ln>
            <a:noFill/>
          </a:ln>
        </p:spPr>
      </p:pic>
      <p:sp>
        <p:nvSpPr>
          <p:cNvPr id="4" name="Slide Number Placeholder 3">
            <a:extLst>
              <a:ext uri="{FF2B5EF4-FFF2-40B4-BE49-F238E27FC236}">
                <a16:creationId xmlns:a16="http://schemas.microsoft.com/office/drawing/2014/main" id="{4E611473-5E76-3046-9766-77862A9D9C6A}"/>
              </a:ext>
            </a:extLst>
          </p:cNvPr>
          <p:cNvSpPr>
            <a:spLocks noGrp="1"/>
          </p:cNvSpPr>
          <p:nvPr>
            <p:ph type="sldNum" sz="quarter" idx="12"/>
          </p:nvPr>
        </p:nvSpPr>
        <p:spPr>
          <a:xfrm>
            <a:off x="9240354" y="6400798"/>
            <a:ext cx="2844800" cy="365125"/>
          </a:xfrm>
        </p:spPr>
        <p:txBody>
          <a:bodyPr/>
          <a:lstStyle/>
          <a:p>
            <a:fld id="{39E65F0E-D8D0-8548-A870-8F1E432EFAAD}" type="slidenum">
              <a:rPr lang="en-US" smtClean="0"/>
              <a:pPr/>
              <a:t>37</a:t>
            </a:fld>
            <a:endParaRPr lang="en-US" dirty="0"/>
          </a:p>
        </p:txBody>
      </p:sp>
    </p:spTree>
    <p:extLst>
      <p:ext uri="{BB962C8B-B14F-4D97-AF65-F5344CB8AC3E}">
        <p14:creationId xmlns:p14="http://schemas.microsoft.com/office/powerpoint/2010/main" val="3851560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35B3-8064-6842-AED0-3D63F6E01128}"/>
              </a:ext>
            </a:extLst>
          </p:cNvPr>
          <p:cNvSpPr>
            <a:spLocks noGrp="1"/>
          </p:cNvSpPr>
          <p:nvPr>
            <p:ph type="title"/>
          </p:nvPr>
        </p:nvSpPr>
        <p:spPr/>
        <p:txBody>
          <a:bodyPr/>
          <a:lstStyle/>
          <a:p>
            <a:r>
              <a:rPr lang="en-US" dirty="0"/>
              <a:t>Example – ATMs and Pin codes – Stronger Pins</a:t>
            </a:r>
            <a:endParaRPr lang="en-US" dirty="0">
              <a:solidFill>
                <a:srgbClr val="C00000"/>
              </a:solidFill>
            </a:endParaRPr>
          </a:p>
        </p:txBody>
      </p:sp>
      <p:pic>
        <p:nvPicPr>
          <p:cNvPr id="35" name="Google Shape;951;p54">
            <a:extLst>
              <a:ext uri="{FF2B5EF4-FFF2-40B4-BE49-F238E27FC236}">
                <a16:creationId xmlns:a16="http://schemas.microsoft.com/office/drawing/2014/main" id="{7EA9D9B0-9796-8540-A08A-B3E23B6BA5DE}"/>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662754" y="0"/>
            <a:ext cx="1224899" cy="1742900"/>
          </a:xfrm>
          <a:prstGeom prst="rect">
            <a:avLst/>
          </a:prstGeom>
          <a:noFill/>
          <a:ln>
            <a:noFill/>
          </a:ln>
        </p:spPr>
      </p:pic>
      <p:sp>
        <p:nvSpPr>
          <p:cNvPr id="3" name="Content Placeholder 2">
            <a:extLst>
              <a:ext uri="{FF2B5EF4-FFF2-40B4-BE49-F238E27FC236}">
                <a16:creationId xmlns:a16="http://schemas.microsoft.com/office/drawing/2014/main" id="{203FBB9E-B1D0-334A-A93C-743513CE82F1}"/>
              </a:ext>
            </a:extLst>
          </p:cNvPr>
          <p:cNvSpPr>
            <a:spLocks noGrp="1"/>
          </p:cNvSpPr>
          <p:nvPr>
            <p:ph idx="1"/>
          </p:nvPr>
        </p:nvSpPr>
        <p:spPr>
          <a:xfrm>
            <a:off x="609600" y="1406666"/>
            <a:ext cx="10972800" cy="2370855"/>
          </a:xfrm>
        </p:spPr>
        <p:txBody>
          <a:bodyPr/>
          <a:lstStyle/>
          <a:p>
            <a:r>
              <a:rPr lang="en-US" dirty="0"/>
              <a:t>How many </a:t>
            </a:r>
            <a:r>
              <a:rPr lang="en-US" b="1" dirty="0">
                <a:solidFill>
                  <a:srgbClr val="C00000"/>
                </a:solidFill>
              </a:rPr>
              <a:t>10–digit </a:t>
            </a:r>
            <a:r>
              <a:rPr lang="en-US" dirty="0"/>
              <a:t>pin codes are there with no repeating digit?</a:t>
            </a:r>
            <a:endParaRPr lang="en-US" b="1" i="1" dirty="0">
              <a:solidFill>
                <a:srgbClr val="036A18"/>
              </a:solidFill>
            </a:endParaRPr>
          </a:p>
          <a:p>
            <a:r>
              <a:rPr lang="en-US" dirty="0"/>
              <a:t>Each digit one of {0, 1, 2,…, 9}; must use each digit </a:t>
            </a:r>
            <a:r>
              <a:rPr lang="en-US" b="1" i="1" dirty="0">
                <a:solidFill>
                  <a:srgbClr val="036A18"/>
                </a:solidFill>
              </a:rPr>
              <a:t>exactly once</a:t>
            </a:r>
            <a:endParaRPr lang="en-US" b="1" dirty="0"/>
          </a:p>
          <a:p>
            <a:endParaRPr lang="en-US" dirty="0"/>
          </a:p>
        </p:txBody>
      </p:sp>
      <p:grpSp>
        <p:nvGrpSpPr>
          <p:cNvPr id="22" name="Group 21" descr="Boxes showing application of the product rule.">
            <a:extLst>
              <a:ext uri="{FF2B5EF4-FFF2-40B4-BE49-F238E27FC236}">
                <a16:creationId xmlns:a16="http://schemas.microsoft.com/office/drawing/2014/main" id="{18CF3851-18B1-9043-B9C6-BDA9B4B156EF}"/>
              </a:ext>
            </a:extLst>
          </p:cNvPr>
          <p:cNvGrpSpPr/>
          <p:nvPr/>
        </p:nvGrpSpPr>
        <p:grpSpPr>
          <a:xfrm>
            <a:off x="375829" y="4430043"/>
            <a:ext cx="8864525" cy="771600"/>
            <a:chOff x="160900" y="3200850"/>
            <a:chExt cx="8864525" cy="771600"/>
          </a:xfrm>
        </p:grpSpPr>
        <p:sp>
          <p:nvSpPr>
            <p:cNvPr id="23" name="Google Shape;934;p54">
              <a:extLst>
                <a:ext uri="{FF2B5EF4-FFF2-40B4-BE49-F238E27FC236}">
                  <a16:creationId xmlns:a16="http://schemas.microsoft.com/office/drawing/2014/main" id="{DBA57C60-4EA7-A842-B90E-2E77752FE737}"/>
                </a:ext>
              </a:extLst>
            </p:cNvPr>
            <p:cNvSpPr txBox="1"/>
            <p:nvPr/>
          </p:nvSpPr>
          <p:spPr>
            <a:xfrm>
              <a:off x="160900"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4" name="Google Shape;935;p54">
              <a:extLst>
                <a:ext uri="{FF2B5EF4-FFF2-40B4-BE49-F238E27FC236}">
                  <a16:creationId xmlns:a16="http://schemas.microsoft.com/office/drawing/2014/main" id="{5CC02572-962A-334D-8FD8-9CED6BD875E1}"/>
                </a:ext>
              </a:extLst>
            </p:cNvPr>
            <p:cNvSpPr txBox="1"/>
            <p:nvPr/>
          </p:nvSpPr>
          <p:spPr>
            <a:xfrm>
              <a:off x="6968975" y="3200850"/>
              <a:ext cx="7119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Amatic SC"/>
                  <a:ea typeface="Amatic SC"/>
                  <a:cs typeface="Amatic SC"/>
                  <a:sym typeface="Amatic SC"/>
                </a:rPr>
                <a:t>   =</a:t>
              </a:r>
              <a:endParaRPr sz="4000" b="1">
                <a:latin typeface="Amatic SC"/>
                <a:ea typeface="Amatic SC"/>
                <a:cs typeface="Amatic SC"/>
                <a:sym typeface="Amatic SC"/>
              </a:endParaRPr>
            </a:p>
          </p:txBody>
        </p:sp>
        <p:sp>
          <p:nvSpPr>
            <p:cNvPr id="25" name="Google Shape;936;p54">
              <a:extLst>
                <a:ext uri="{FF2B5EF4-FFF2-40B4-BE49-F238E27FC236}">
                  <a16:creationId xmlns:a16="http://schemas.microsoft.com/office/drawing/2014/main" id="{7FC7568A-5BF9-7C4D-B9B5-B77CDB248DBE}"/>
                </a:ext>
              </a:extLst>
            </p:cNvPr>
            <p:cNvSpPr txBox="1"/>
            <p:nvPr/>
          </p:nvSpPr>
          <p:spPr>
            <a:xfrm>
              <a:off x="2310413" y="3200850"/>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Amatic SC"/>
                  <a:ea typeface="Amatic SC"/>
                  <a:cs typeface="Amatic SC"/>
                  <a:sym typeface="Amatic SC"/>
                </a:rPr>
                <a:t>   x</a:t>
              </a:r>
              <a:endParaRPr sz="4000" b="1">
                <a:latin typeface="Amatic SC"/>
                <a:ea typeface="Amatic SC"/>
                <a:cs typeface="Amatic SC"/>
                <a:sym typeface="Amatic SC"/>
              </a:endParaRPr>
            </a:p>
          </p:txBody>
        </p:sp>
        <p:sp>
          <p:nvSpPr>
            <p:cNvPr id="26" name="Google Shape;937;p54">
              <a:extLst>
                <a:ext uri="{FF2B5EF4-FFF2-40B4-BE49-F238E27FC236}">
                  <a16:creationId xmlns:a16="http://schemas.microsoft.com/office/drawing/2014/main" id="{BD1C833E-33BA-FE42-A5AC-9A33A04C3D23}"/>
                </a:ext>
              </a:extLst>
            </p:cNvPr>
            <p:cNvSpPr txBox="1"/>
            <p:nvPr/>
          </p:nvSpPr>
          <p:spPr>
            <a:xfrm>
              <a:off x="817938" y="3200850"/>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Amatic SC"/>
                  <a:ea typeface="Amatic SC"/>
                  <a:cs typeface="Amatic SC"/>
                  <a:sym typeface="Amatic SC"/>
                </a:rPr>
                <a:t>   x</a:t>
              </a:r>
              <a:endParaRPr sz="4000" b="1">
                <a:latin typeface="Amatic SC"/>
                <a:ea typeface="Amatic SC"/>
                <a:cs typeface="Amatic SC"/>
                <a:sym typeface="Amatic SC"/>
              </a:endParaRPr>
            </a:p>
          </p:txBody>
        </p:sp>
        <p:sp>
          <p:nvSpPr>
            <p:cNvPr id="27" name="Google Shape;940;p54">
              <a:extLst>
                <a:ext uri="{FF2B5EF4-FFF2-40B4-BE49-F238E27FC236}">
                  <a16:creationId xmlns:a16="http://schemas.microsoft.com/office/drawing/2014/main" id="{84FA26EE-FF08-5A44-970E-06B4D2B4E6D7}"/>
                </a:ext>
              </a:extLst>
            </p:cNvPr>
            <p:cNvSpPr txBox="1"/>
            <p:nvPr/>
          </p:nvSpPr>
          <p:spPr>
            <a:xfrm>
              <a:off x="1587675"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8" name="Google Shape;941;p54">
              <a:extLst>
                <a:ext uri="{FF2B5EF4-FFF2-40B4-BE49-F238E27FC236}">
                  <a16:creationId xmlns:a16="http://schemas.microsoft.com/office/drawing/2014/main" id="{3FF4DF45-7E62-514F-9125-930617152042}"/>
                </a:ext>
              </a:extLst>
            </p:cNvPr>
            <p:cNvSpPr txBox="1"/>
            <p:nvPr/>
          </p:nvSpPr>
          <p:spPr>
            <a:xfrm>
              <a:off x="3014450"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9" name="Google Shape;942;p54">
              <a:extLst>
                <a:ext uri="{FF2B5EF4-FFF2-40B4-BE49-F238E27FC236}">
                  <a16:creationId xmlns:a16="http://schemas.microsoft.com/office/drawing/2014/main" id="{AE598B30-8DA8-7C4F-93BE-00D77646DB55}"/>
                </a:ext>
              </a:extLst>
            </p:cNvPr>
            <p:cNvSpPr txBox="1"/>
            <p:nvPr/>
          </p:nvSpPr>
          <p:spPr>
            <a:xfrm>
              <a:off x="7619325" y="3200850"/>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30" name="Google Shape;945;p54">
              <a:extLst>
                <a:ext uri="{FF2B5EF4-FFF2-40B4-BE49-F238E27FC236}">
                  <a16:creationId xmlns:a16="http://schemas.microsoft.com/office/drawing/2014/main" id="{777792CD-4B64-9C44-B4F0-C533733653CC}"/>
                </a:ext>
              </a:extLst>
            </p:cNvPr>
            <p:cNvSpPr txBox="1"/>
            <p:nvPr/>
          </p:nvSpPr>
          <p:spPr>
            <a:xfrm>
              <a:off x="6436763"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31" name="Google Shape;947;p54">
              <a:extLst>
                <a:ext uri="{FF2B5EF4-FFF2-40B4-BE49-F238E27FC236}">
                  <a16:creationId xmlns:a16="http://schemas.microsoft.com/office/drawing/2014/main" id="{53712E5D-1A22-4044-AE82-9B5EC85F343A}"/>
                </a:ext>
              </a:extLst>
            </p:cNvPr>
            <p:cNvSpPr txBox="1"/>
            <p:nvPr/>
          </p:nvSpPr>
          <p:spPr>
            <a:xfrm>
              <a:off x="3726184" y="3200850"/>
              <a:ext cx="16305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Amatic SC"/>
                  <a:ea typeface="Amatic SC"/>
                  <a:cs typeface="Amatic SC"/>
                  <a:sym typeface="Amatic SC"/>
                </a:rPr>
                <a:t>   X … X </a:t>
              </a:r>
              <a:endParaRPr sz="4000" b="1">
                <a:latin typeface="Amatic SC"/>
                <a:ea typeface="Amatic SC"/>
                <a:cs typeface="Amatic SC"/>
                <a:sym typeface="Amatic SC"/>
              </a:endParaRPr>
            </a:p>
          </p:txBody>
        </p:sp>
        <p:sp>
          <p:nvSpPr>
            <p:cNvPr id="32" name="Google Shape;948;p54">
              <a:extLst>
                <a:ext uri="{FF2B5EF4-FFF2-40B4-BE49-F238E27FC236}">
                  <a16:creationId xmlns:a16="http://schemas.microsoft.com/office/drawing/2014/main" id="{5792C180-DD10-AC44-973B-7EF3985935A1}"/>
                </a:ext>
              </a:extLst>
            </p:cNvPr>
            <p:cNvSpPr txBox="1"/>
            <p:nvPr/>
          </p:nvSpPr>
          <p:spPr>
            <a:xfrm>
              <a:off x="5146813"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33" name="Google Shape;950;p54">
              <a:extLst>
                <a:ext uri="{FF2B5EF4-FFF2-40B4-BE49-F238E27FC236}">
                  <a16:creationId xmlns:a16="http://schemas.microsoft.com/office/drawing/2014/main" id="{127C9DC0-96B7-BB41-A27A-15E25CCF7BDA}"/>
                </a:ext>
              </a:extLst>
            </p:cNvPr>
            <p:cNvSpPr txBox="1"/>
            <p:nvPr/>
          </p:nvSpPr>
          <p:spPr>
            <a:xfrm>
              <a:off x="5757863" y="3200850"/>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grpSp>
      <p:sp>
        <p:nvSpPr>
          <p:cNvPr id="17" name="Rectangle 16">
            <a:extLst>
              <a:ext uri="{FF2B5EF4-FFF2-40B4-BE49-F238E27FC236}">
                <a16:creationId xmlns:a16="http://schemas.microsoft.com/office/drawing/2014/main" id="{DBA1C935-D1BB-F444-AAAB-23AB4B87AAEF}"/>
              </a:ext>
            </a:extLst>
          </p:cNvPr>
          <p:cNvSpPr/>
          <p:nvPr/>
        </p:nvSpPr>
        <p:spPr>
          <a:xfrm>
            <a:off x="228038" y="5352173"/>
            <a:ext cx="1223797" cy="707886"/>
          </a:xfrm>
          <a:prstGeom prst="rect">
            <a:avLst/>
          </a:prstGeom>
        </p:spPr>
        <p:txBody>
          <a:bodyPr wrap="none">
            <a:spAutoFit/>
          </a:bodyPr>
          <a:lstStyle/>
          <a:p>
            <a:r>
              <a:rPr lang="en-US" sz="2000" dirty="0"/>
              <a:t># possible</a:t>
            </a:r>
          </a:p>
          <a:p>
            <a:r>
              <a:rPr lang="en-US" sz="2000" b="1" dirty="0">
                <a:solidFill>
                  <a:srgbClr val="FF0000"/>
                </a:solidFill>
              </a:rPr>
              <a:t>first</a:t>
            </a:r>
            <a:r>
              <a:rPr lang="en-US" sz="2000" b="1" dirty="0">
                <a:solidFill>
                  <a:srgbClr val="00B0F0"/>
                </a:solidFill>
              </a:rPr>
              <a:t> </a:t>
            </a:r>
            <a:r>
              <a:rPr lang="en-US" sz="2000" dirty="0"/>
              <a:t>digits</a:t>
            </a:r>
          </a:p>
        </p:txBody>
      </p:sp>
      <p:sp>
        <p:nvSpPr>
          <p:cNvPr id="18" name="Rectangle 17">
            <a:extLst>
              <a:ext uri="{FF2B5EF4-FFF2-40B4-BE49-F238E27FC236}">
                <a16:creationId xmlns:a16="http://schemas.microsoft.com/office/drawing/2014/main" id="{878CB1D1-BB89-8840-9750-8CBEF8BBC800}"/>
              </a:ext>
            </a:extLst>
          </p:cNvPr>
          <p:cNvSpPr/>
          <p:nvPr/>
        </p:nvSpPr>
        <p:spPr>
          <a:xfrm>
            <a:off x="1553831" y="5352857"/>
            <a:ext cx="1555554" cy="707886"/>
          </a:xfrm>
          <a:prstGeom prst="rect">
            <a:avLst/>
          </a:prstGeom>
        </p:spPr>
        <p:txBody>
          <a:bodyPr wrap="none">
            <a:spAutoFit/>
          </a:bodyPr>
          <a:lstStyle/>
          <a:p>
            <a:r>
              <a:rPr lang="en-US" sz="2000" dirty="0"/>
              <a:t># possible</a:t>
            </a:r>
          </a:p>
          <a:p>
            <a:r>
              <a:rPr lang="en-US" sz="2000" b="1" dirty="0">
                <a:solidFill>
                  <a:srgbClr val="FF0000"/>
                </a:solidFill>
              </a:rPr>
              <a:t>second</a:t>
            </a:r>
            <a:r>
              <a:rPr lang="en-US" sz="2000" b="1" dirty="0">
                <a:solidFill>
                  <a:srgbClr val="00B0F0"/>
                </a:solidFill>
              </a:rPr>
              <a:t> </a:t>
            </a:r>
            <a:r>
              <a:rPr lang="en-US" sz="2000" dirty="0"/>
              <a:t>digits</a:t>
            </a:r>
          </a:p>
        </p:txBody>
      </p:sp>
      <p:sp>
        <p:nvSpPr>
          <p:cNvPr id="21" name="Rectangle 20">
            <a:extLst>
              <a:ext uri="{FF2B5EF4-FFF2-40B4-BE49-F238E27FC236}">
                <a16:creationId xmlns:a16="http://schemas.microsoft.com/office/drawing/2014/main" id="{3D2D4F8A-191C-794E-9333-E749A9FE7C63}"/>
              </a:ext>
            </a:extLst>
          </p:cNvPr>
          <p:cNvSpPr/>
          <p:nvPr/>
        </p:nvSpPr>
        <p:spPr>
          <a:xfrm>
            <a:off x="3109385" y="5352857"/>
            <a:ext cx="1318053" cy="707886"/>
          </a:xfrm>
          <a:prstGeom prst="rect">
            <a:avLst/>
          </a:prstGeom>
        </p:spPr>
        <p:txBody>
          <a:bodyPr wrap="none">
            <a:spAutoFit/>
          </a:bodyPr>
          <a:lstStyle/>
          <a:p>
            <a:r>
              <a:rPr lang="en-US" sz="2000" dirty="0"/>
              <a:t># possible</a:t>
            </a:r>
          </a:p>
          <a:p>
            <a:r>
              <a:rPr lang="en-US" sz="2000" b="1" dirty="0">
                <a:solidFill>
                  <a:srgbClr val="FF0000"/>
                </a:solidFill>
              </a:rPr>
              <a:t>third</a:t>
            </a:r>
            <a:r>
              <a:rPr lang="en-US" sz="2000" b="1" dirty="0">
                <a:solidFill>
                  <a:srgbClr val="00B0F0"/>
                </a:solidFill>
              </a:rPr>
              <a:t> </a:t>
            </a:r>
            <a:r>
              <a:rPr lang="en-US" sz="2000" dirty="0"/>
              <a:t>digits</a:t>
            </a:r>
            <a:endParaRPr lang="en-US" sz="2400" dirty="0"/>
          </a:p>
        </p:txBody>
      </p:sp>
      <p:sp>
        <p:nvSpPr>
          <p:cNvPr id="19" name="Rectangle 18">
            <a:extLst>
              <a:ext uri="{FF2B5EF4-FFF2-40B4-BE49-F238E27FC236}">
                <a16:creationId xmlns:a16="http://schemas.microsoft.com/office/drawing/2014/main" id="{F22BEA3C-3C11-C743-AFB7-C52DD15F7A70}"/>
              </a:ext>
            </a:extLst>
          </p:cNvPr>
          <p:cNvSpPr/>
          <p:nvPr/>
        </p:nvSpPr>
        <p:spPr>
          <a:xfrm>
            <a:off x="5143700" y="5506061"/>
            <a:ext cx="360996" cy="400110"/>
          </a:xfrm>
          <a:prstGeom prst="rect">
            <a:avLst/>
          </a:prstGeom>
        </p:spPr>
        <p:txBody>
          <a:bodyPr wrap="none">
            <a:spAutoFit/>
          </a:bodyPr>
          <a:lstStyle/>
          <a:p>
            <a:r>
              <a:rPr lang="en-US" sz="2000" dirty="0"/>
              <a:t>…</a:t>
            </a:r>
            <a:endParaRPr lang="en-US" sz="2400" dirty="0"/>
          </a:p>
        </p:txBody>
      </p:sp>
      <p:sp>
        <p:nvSpPr>
          <p:cNvPr id="20" name="Rectangle 19">
            <a:extLst>
              <a:ext uri="{FF2B5EF4-FFF2-40B4-BE49-F238E27FC236}">
                <a16:creationId xmlns:a16="http://schemas.microsoft.com/office/drawing/2014/main" id="{C13C31C9-D26B-9347-8C04-1CF4F887163D}"/>
              </a:ext>
            </a:extLst>
          </p:cNvPr>
          <p:cNvSpPr/>
          <p:nvPr/>
        </p:nvSpPr>
        <p:spPr>
          <a:xfrm>
            <a:off x="8084155" y="5247298"/>
            <a:ext cx="1223412" cy="707886"/>
          </a:xfrm>
          <a:prstGeom prst="rect">
            <a:avLst/>
          </a:prstGeom>
        </p:spPr>
        <p:txBody>
          <a:bodyPr wrap="none">
            <a:spAutoFit/>
          </a:bodyPr>
          <a:lstStyle/>
          <a:p>
            <a:r>
              <a:rPr lang="en-US" sz="2000" dirty="0"/>
              <a:t># possible</a:t>
            </a:r>
          </a:p>
          <a:p>
            <a:r>
              <a:rPr lang="en-US" sz="2000" b="1" dirty="0">
                <a:solidFill>
                  <a:srgbClr val="00B0F0"/>
                </a:solidFill>
              </a:rPr>
              <a:t>     </a:t>
            </a:r>
            <a:r>
              <a:rPr lang="en-US" sz="2000" b="1" dirty="0">
                <a:solidFill>
                  <a:srgbClr val="FF0000"/>
                </a:solidFill>
              </a:rPr>
              <a:t>pins</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4E611473-5E76-3046-9766-77862A9D9C6A}"/>
              </a:ext>
            </a:extLst>
          </p:cNvPr>
          <p:cNvSpPr>
            <a:spLocks noGrp="1"/>
          </p:cNvSpPr>
          <p:nvPr>
            <p:ph type="sldNum" sz="quarter" idx="12"/>
          </p:nvPr>
        </p:nvSpPr>
        <p:spPr>
          <a:xfrm>
            <a:off x="9240354" y="6218236"/>
            <a:ext cx="2844800" cy="365125"/>
          </a:xfrm>
        </p:spPr>
        <p:txBody>
          <a:bodyPr/>
          <a:lstStyle/>
          <a:p>
            <a:fld id="{39E65F0E-D8D0-8548-A870-8F1E432EFAAD}" type="slidenum">
              <a:rPr lang="en-US" smtClean="0"/>
              <a:pPr/>
              <a:t>38</a:t>
            </a:fld>
            <a:endParaRPr lang="en-US" dirty="0"/>
          </a:p>
        </p:txBody>
      </p:sp>
    </p:spTree>
    <p:extLst>
      <p:ext uri="{BB962C8B-B14F-4D97-AF65-F5344CB8AC3E}">
        <p14:creationId xmlns:p14="http://schemas.microsoft.com/office/powerpoint/2010/main" val="435801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395E-9CB1-C347-8A3F-D16EE0713304}"/>
              </a:ext>
            </a:extLst>
          </p:cNvPr>
          <p:cNvSpPr>
            <a:spLocks noGrp="1"/>
          </p:cNvSpPr>
          <p:nvPr>
            <p:ph type="title"/>
          </p:nvPr>
        </p:nvSpPr>
        <p:spPr>
          <a:xfrm>
            <a:off x="324787" y="153406"/>
            <a:ext cx="10972800" cy="878301"/>
          </a:xfrm>
        </p:spPr>
        <p:txBody>
          <a:bodyPr/>
          <a:lstStyle/>
          <a:p>
            <a:r>
              <a:rPr lang="en-US" dirty="0"/>
              <a:t>Permutations</a:t>
            </a:r>
          </a:p>
        </p:txBody>
      </p:sp>
      <p:sp>
        <p:nvSpPr>
          <p:cNvPr id="5" name="Rectangle 4">
            <a:extLst>
              <a:ext uri="{FF2B5EF4-FFF2-40B4-BE49-F238E27FC236}">
                <a16:creationId xmlns:a16="http://schemas.microsoft.com/office/drawing/2014/main" id="{2B9FE0EF-79AD-0B41-AA5F-B5710D045B7D}"/>
              </a:ext>
            </a:extLst>
          </p:cNvPr>
          <p:cNvSpPr/>
          <p:nvPr/>
        </p:nvSpPr>
        <p:spPr>
          <a:xfrm>
            <a:off x="609600" y="1152940"/>
            <a:ext cx="10130725" cy="584775"/>
          </a:xfrm>
          <a:prstGeom prst="rect">
            <a:avLst/>
          </a:prstGeom>
        </p:spPr>
        <p:txBody>
          <a:bodyPr wrap="square">
            <a:spAutoFit/>
          </a:bodyPr>
          <a:lstStyle/>
          <a:p>
            <a:r>
              <a:rPr lang="en-US" sz="3200" i="1" dirty="0">
                <a:solidFill>
                  <a:srgbClr val="036A18"/>
                </a:solidFill>
              </a:rPr>
              <a:t>“How many ways to order n distinct objects?” </a:t>
            </a:r>
            <a:endParaRPr lang="en-US" sz="32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40873A-CA3A-1340-88A6-448C5A15E57C}"/>
                  </a:ext>
                </a:extLst>
              </p:cNvPr>
              <p:cNvSpPr txBox="1"/>
              <p:nvPr/>
            </p:nvSpPr>
            <p:spPr>
              <a:xfrm>
                <a:off x="1651431" y="2071614"/>
                <a:ext cx="7086169" cy="523220"/>
              </a:xfrm>
              <a:prstGeom prst="rect">
                <a:avLst/>
              </a:prstGeom>
              <a:noFill/>
            </p:spPr>
            <p:txBody>
              <a:bodyPr wrap="square" rtlCol="0">
                <a:spAutoFit/>
              </a:bodyPr>
              <a:lstStyle/>
              <a:p>
                <a:pPr algn="ctr"/>
                <a:r>
                  <a:rPr lang="en-US" sz="2800" b="0" dirty="0">
                    <a:latin typeface="Candara" panose="020E0502030303020204" pitchFamily="34" charset="0"/>
                    <a:ea typeface="Helvetica" charset="0"/>
                    <a:cs typeface="Helvetica" charset="0"/>
                  </a:rPr>
                  <a:t>Answer = </a:t>
                </a:r>
                <a14:m>
                  <m:oMath xmlns:m="http://schemas.openxmlformats.org/officeDocument/2006/math">
                    <m:r>
                      <a:rPr lang="en-US" sz="2800" b="0" i="1" smtClean="0">
                        <a:solidFill>
                          <a:srgbClr val="0070C0"/>
                        </a:solidFill>
                        <a:latin typeface="Cambria Math" panose="02040503050406030204" pitchFamily="18" charset="0"/>
                        <a:ea typeface="Helvetica" charset="0"/>
                        <a:cs typeface="Helvetica" charset="0"/>
                      </a:rPr>
                      <m:t>𝑛</m:t>
                    </m:r>
                    <m:r>
                      <a:rPr lang="en-US" sz="2800" b="0" i="1" smtClean="0">
                        <a:solidFill>
                          <a:srgbClr val="0070C0"/>
                        </a:solidFill>
                        <a:latin typeface="Cambria Math" panose="02040503050406030204" pitchFamily="18" charset="0"/>
                        <a:ea typeface="Helvetica" charset="0"/>
                        <a:cs typeface="Helvetica" charset="0"/>
                      </a:rPr>
                      <m:t>×</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𝑛</m:t>
                        </m:r>
                        <m:r>
                          <a:rPr lang="en-US" sz="2800" b="0" i="1" smtClean="0">
                            <a:solidFill>
                              <a:srgbClr val="0070C0"/>
                            </a:solidFill>
                            <a:latin typeface="Cambria Math" panose="02040503050406030204" pitchFamily="18" charset="0"/>
                            <a:ea typeface="Helvetica" charset="0"/>
                            <a:cs typeface="Helvetica" charset="0"/>
                          </a:rPr>
                          <m:t>−1</m:t>
                        </m:r>
                      </m:e>
                    </m:d>
                    <m:r>
                      <a:rPr lang="en-US" sz="2800" b="0" i="1" smtClean="0">
                        <a:solidFill>
                          <a:srgbClr val="0070C0"/>
                        </a:solidFill>
                        <a:latin typeface="Cambria Math" panose="02040503050406030204" pitchFamily="18" charset="0"/>
                        <a:ea typeface="Helvetica" charset="0"/>
                        <a:cs typeface="Helvetica" charset="0"/>
                      </a:rPr>
                      <m:t>×</m:t>
                    </m:r>
                    <m:d>
                      <m:dPr>
                        <m:ctrlPr>
                          <a:rPr lang="en-US" sz="2800" b="0" i="1" smtClean="0">
                            <a:solidFill>
                              <a:srgbClr val="0070C0"/>
                            </a:solidFill>
                            <a:latin typeface="Cambria Math" panose="02040503050406030204" pitchFamily="18" charset="0"/>
                            <a:ea typeface="Helvetica" charset="0"/>
                            <a:cs typeface="Helvetica" charset="0"/>
                          </a:rPr>
                        </m:ctrlPr>
                      </m:dPr>
                      <m:e>
                        <m:r>
                          <a:rPr lang="en-US" sz="2800" b="0" i="1" smtClean="0">
                            <a:solidFill>
                              <a:srgbClr val="0070C0"/>
                            </a:solidFill>
                            <a:latin typeface="Cambria Math" panose="02040503050406030204" pitchFamily="18" charset="0"/>
                            <a:ea typeface="Helvetica" charset="0"/>
                            <a:cs typeface="Helvetica" charset="0"/>
                          </a:rPr>
                          <m:t>𝑛</m:t>
                        </m:r>
                        <m:r>
                          <a:rPr lang="en-US" sz="2800" b="0" i="1" smtClean="0">
                            <a:solidFill>
                              <a:srgbClr val="0070C0"/>
                            </a:solidFill>
                            <a:latin typeface="Cambria Math" panose="02040503050406030204" pitchFamily="18" charset="0"/>
                            <a:ea typeface="Helvetica" charset="0"/>
                            <a:cs typeface="Helvetica" charset="0"/>
                          </a:rPr>
                          <m:t>−2</m:t>
                        </m:r>
                      </m:e>
                    </m:d>
                    <m:r>
                      <a:rPr lang="en-US" sz="2800" b="0" i="1" smtClean="0">
                        <a:solidFill>
                          <a:srgbClr val="0070C0"/>
                        </a:solidFill>
                        <a:latin typeface="Cambria Math" panose="02040503050406030204" pitchFamily="18" charset="0"/>
                        <a:ea typeface="Helvetica" charset="0"/>
                        <a:cs typeface="Helvetica" charset="0"/>
                      </a:rPr>
                      <m:t>×⋯×2×1</m:t>
                    </m:r>
                  </m:oMath>
                </a14:m>
                <a:endParaRPr lang="en-US" sz="2800" b="0" dirty="0" err="1">
                  <a:latin typeface="Candara" panose="020E0502030303020204" pitchFamily="34" charset="0"/>
                  <a:ea typeface="Helvetica" charset="0"/>
                  <a:cs typeface="Helvetica" charset="0"/>
                </a:endParaRPr>
              </a:p>
            </p:txBody>
          </p:sp>
        </mc:Choice>
        <mc:Fallback xmlns="">
          <p:sp>
            <p:nvSpPr>
              <p:cNvPr id="6" name="TextBox 5">
                <a:extLst>
                  <a:ext uri="{FF2B5EF4-FFF2-40B4-BE49-F238E27FC236}">
                    <a16:creationId xmlns:a16="http://schemas.microsoft.com/office/drawing/2014/main" id="{3140873A-CA3A-1340-88A6-448C5A15E57C}"/>
                  </a:ext>
                </a:extLst>
              </p:cNvPr>
              <p:cNvSpPr txBox="1">
                <a:spLocks noRot="1" noChangeAspect="1" noMove="1" noResize="1" noEditPoints="1" noAdjustHandles="1" noChangeArrowheads="1" noChangeShapeType="1" noTextEdit="1"/>
              </p:cNvSpPr>
              <p:nvPr/>
            </p:nvSpPr>
            <p:spPr>
              <a:xfrm>
                <a:off x="1651431" y="2071614"/>
                <a:ext cx="7086169" cy="523220"/>
              </a:xfrm>
              <a:prstGeom prst="rect">
                <a:avLst/>
              </a:prstGeom>
              <a:blipFill>
                <a:blip r:embed="rId3"/>
                <a:stretch>
                  <a:fillRect t="-14286"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FD20D819-A8F9-A549-8F64-48C3E3EBC77F}"/>
                  </a:ext>
                </a:extLst>
              </p:cNvPr>
              <p:cNvSpPr txBox="1">
                <a:spLocks/>
              </p:cNvSpPr>
              <p:nvPr/>
            </p:nvSpPr>
            <p:spPr>
              <a:xfrm>
                <a:off x="573028" y="3451953"/>
                <a:ext cx="7471719" cy="1449829"/>
              </a:xfrm>
              <a:prstGeom prst="rect">
                <a:avLst/>
              </a:prstGeom>
              <a:ln>
                <a:solidFill>
                  <a:srgbClr val="C00000"/>
                </a:solidFill>
                <a:prstDash val="sysDash"/>
              </a:ln>
            </p:spPr>
            <p:txBody>
              <a:bodyPr vert="horz" lIns="182880" tIns="182880" rIns="182880" bIns="182880" rtlCol="0">
                <a:normAutofit fontScale="92500" lnSpcReduction="20000"/>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rgbClr val="C00000"/>
                    </a:solidFill>
                  </a:rPr>
                  <a:t>Definition. </a:t>
                </a:r>
                <a:r>
                  <a:rPr lang="en-US" dirty="0"/>
                  <a:t>The </a:t>
                </a:r>
                <a:r>
                  <a:rPr lang="en-US" b="1" dirty="0"/>
                  <a:t>factorial function </a:t>
                </a:r>
                <a:r>
                  <a:rPr lang="en-US" dirty="0"/>
                  <a:t>is </a:t>
                </a:r>
              </a:p>
              <a:p>
                <a:pPr marL="0" indent="0">
                  <a:lnSpc>
                    <a:spcPct val="150000"/>
                  </a:lnSpc>
                  <a:buFont typeface="Arial"/>
                  <a:buNone/>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rPr>
                        <m:t>𝑛</m:t>
                      </m:r>
                      <m:r>
                        <a:rPr lang="en-US" i="1" smtClean="0">
                          <a:solidFill>
                            <a:srgbClr val="0070C0"/>
                          </a:solidFill>
                          <a:latin typeface="Cambria Math" panose="02040503050406030204" pitchFamily="18" charset="0"/>
                        </a:rPr>
                        <m:t>!=</m:t>
                      </m:r>
                      <m:r>
                        <a:rPr lang="en-US" i="1" smtClean="0">
                          <a:solidFill>
                            <a:srgbClr val="0070C0"/>
                          </a:solidFill>
                          <a:latin typeface="Cambria Math" panose="02040503050406030204" pitchFamily="18" charset="0"/>
                        </a:rPr>
                        <m:t>𝑛</m:t>
                      </m:r>
                      <m:r>
                        <a:rPr lang="en-US" i="1" smtClean="0">
                          <a:solidFill>
                            <a:srgbClr val="0070C0"/>
                          </a:solidFill>
                          <a:latin typeface="Cambria Math" panose="02040503050406030204" pitchFamily="18" charset="0"/>
                        </a:rPr>
                        <m:t>×</m:t>
                      </m:r>
                      <m:d>
                        <m:dPr>
                          <m:ctrlPr>
                            <a:rPr lang="en-US" i="1" smtClean="0">
                              <a:solidFill>
                                <a:srgbClr val="0070C0"/>
                              </a:solidFill>
                              <a:latin typeface="Cambria Math" panose="02040503050406030204" pitchFamily="18" charset="0"/>
                            </a:rPr>
                          </m:ctrlPr>
                        </m:dPr>
                        <m:e>
                          <m:r>
                            <a:rPr lang="en-US" i="1" smtClean="0">
                              <a:solidFill>
                                <a:srgbClr val="0070C0"/>
                              </a:solidFill>
                              <a:latin typeface="Cambria Math" panose="02040503050406030204" pitchFamily="18" charset="0"/>
                            </a:rPr>
                            <m:t>𝑛</m:t>
                          </m:r>
                          <m:r>
                            <a:rPr lang="en-US" i="1" smtClean="0">
                              <a:solidFill>
                                <a:srgbClr val="0070C0"/>
                              </a:solidFill>
                              <a:latin typeface="Cambria Math" panose="02040503050406030204" pitchFamily="18" charset="0"/>
                            </a:rPr>
                            <m:t>−1</m:t>
                          </m:r>
                        </m:e>
                      </m:d>
                      <m:r>
                        <a:rPr lang="en-US" i="1" smtClean="0">
                          <a:solidFill>
                            <a:srgbClr val="0070C0"/>
                          </a:solidFill>
                          <a:latin typeface="Cambria Math" panose="02040503050406030204" pitchFamily="18" charset="0"/>
                        </a:rPr>
                        <m:t>×⋯×2×1</m:t>
                      </m:r>
                    </m:oMath>
                  </m:oMathPara>
                </a14:m>
                <a:endParaRPr lang="en-US" dirty="0"/>
              </a:p>
            </p:txBody>
          </p:sp>
        </mc:Choice>
        <mc:Fallback xmlns="">
          <p:sp>
            <p:nvSpPr>
              <p:cNvPr id="12" name="Content Placeholder 2">
                <a:extLst>
                  <a:ext uri="{FF2B5EF4-FFF2-40B4-BE49-F238E27FC236}">
                    <a16:creationId xmlns:a16="http://schemas.microsoft.com/office/drawing/2014/main" id="{FD20D819-A8F9-A549-8F64-48C3E3EBC77F}"/>
                  </a:ext>
                </a:extLst>
              </p:cNvPr>
              <p:cNvSpPr txBox="1">
                <a:spLocks noRot="1" noChangeAspect="1" noMove="1" noResize="1" noEditPoints="1" noAdjustHandles="1" noChangeArrowheads="1" noChangeShapeType="1" noTextEdit="1"/>
              </p:cNvSpPr>
              <p:nvPr/>
            </p:nvSpPr>
            <p:spPr>
              <a:xfrm>
                <a:off x="573028" y="3451953"/>
                <a:ext cx="7471719" cy="1449829"/>
              </a:xfrm>
              <a:prstGeom prst="rect">
                <a:avLst/>
              </a:prstGeom>
              <a:blipFill>
                <a:blip r:embed="rId4"/>
                <a:stretch>
                  <a:fillRect l="-508"/>
                </a:stretch>
              </a:blipFill>
              <a:ln>
                <a:solidFill>
                  <a:srgbClr val="C00000"/>
                </a:solidFill>
                <a:prstDash val="sysDash"/>
              </a:ln>
            </p:spPr>
            <p:txBody>
              <a:bodyPr/>
              <a:lstStyle/>
              <a:p>
                <a:r>
                  <a:rPr lang="en-US">
                    <a:noFill/>
                  </a:rPr>
                  <a:t> </a:t>
                </a:r>
              </a:p>
            </p:txBody>
          </p:sp>
        </mc:Fallback>
      </mc:AlternateContent>
      <p:sp>
        <p:nvSpPr>
          <p:cNvPr id="20" name="Rectangle 19">
            <a:extLst>
              <a:ext uri="{FF2B5EF4-FFF2-40B4-BE49-F238E27FC236}">
                <a16:creationId xmlns:a16="http://schemas.microsoft.com/office/drawing/2014/main" id="{7B21D4C5-96B9-984A-865C-1E44D3375A74}"/>
              </a:ext>
            </a:extLst>
          </p:cNvPr>
          <p:cNvSpPr/>
          <p:nvPr/>
        </p:nvSpPr>
        <p:spPr>
          <a:xfrm>
            <a:off x="2131877" y="5023463"/>
            <a:ext cx="4033921" cy="46166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a:solidFill>
                  <a:schemeClr val="accent1"/>
                </a:solidFill>
                <a:latin typeface="Candara" panose="020E0502030303020204" pitchFamily="34" charset="0"/>
              </a:rPr>
              <a:t>Read as ``n factorial”</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48FA9D2-B93A-9940-84F0-9FF6C494835D}"/>
                  </a:ext>
                </a:extLst>
              </p:cNvPr>
              <p:cNvSpPr txBox="1"/>
              <p:nvPr/>
            </p:nvSpPr>
            <p:spPr>
              <a:xfrm>
                <a:off x="8499153" y="3550435"/>
                <a:ext cx="3104827" cy="646331"/>
              </a:xfrm>
              <a:prstGeom prst="rect">
                <a:avLst/>
              </a:prstGeom>
              <a:noFill/>
            </p:spPr>
            <p:txBody>
              <a:bodyPr wrap="square" rtlCol="0">
                <a:spAutoFit/>
              </a:bodyPr>
              <a:lstStyle/>
              <a:p>
                <a:r>
                  <a:rPr lang="en-US" sz="3600" dirty="0">
                    <a:latin typeface="Candara" panose="020E0502030303020204" pitchFamily="34" charset="0"/>
                    <a:ea typeface="Helvetica" charset="0"/>
                    <a:cs typeface="Helvetica" charset="0"/>
                  </a:rPr>
                  <a:t>Note: </a:t>
                </a:r>
                <a14:m>
                  <m:oMath xmlns:m="http://schemas.openxmlformats.org/officeDocument/2006/math">
                    <m:r>
                      <a:rPr lang="en-US" sz="3600" b="0" i="1" smtClean="0">
                        <a:solidFill>
                          <a:srgbClr val="0070C0"/>
                        </a:solidFill>
                        <a:latin typeface="Cambria Math" panose="02040503050406030204" pitchFamily="18" charset="0"/>
                      </a:rPr>
                      <m:t>0</m:t>
                    </m:r>
                    <m:r>
                      <a:rPr lang="en-US" sz="3600" i="1">
                        <a:solidFill>
                          <a:srgbClr val="0070C0"/>
                        </a:solidFill>
                        <a:latin typeface="Cambria Math" panose="02040503050406030204" pitchFamily="18" charset="0"/>
                      </a:rPr>
                      <m:t>!</m:t>
                    </m:r>
                    <m:r>
                      <a:rPr lang="en-US" sz="3600" b="0" i="1" smtClean="0">
                        <a:solidFill>
                          <a:srgbClr val="0070C0"/>
                        </a:solidFill>
                        <a:latin typeface="Cambria Math" panose="02040503050406030204" pitchFamily="18" charset="0"/>
                      </a:rPr>
                      <m:t>=1</m:t>
                    </m:r>
                  </m:oMath>
                </a14:m>
                <a:r>
                  <a:rPr lang="en-US" sz="3600" dirty="0">
                    <a:latin typeface="Candara" panose="020E0502030303020204" pitchFamily="34" charset="0"/>
                    <a:ea typeface="Helvetica" charset="0"/>
                    <a:cs typeface="Helvetica" charset="0"/>
                  </a:rPr>
                  <a:t> </a:t>
                </a:r>
                <a:endParaRPr lang="en-US" sz="3600" b="0" dirty="0">
                  <a:latin typeface="Candara" panose="020E0502030303020204" pitchFamily="34" charset="0"/>
                  <a:ea typeface="Helvetica" charset="0"/>
                  <a:cs typeface="Helvetica" charset="0"/>
                </a:endParaRPr>
              </a:p>
            </p:txBody>
          </p:sp>
        </mc:Choice>
        <mc:Fallback xmlns="">
          <p:sp>
            <p:nvSpPr>
              <p:cNvPr id="19" name="TextBox 18">
                <a:extLst>
                  <a:ext uri="{FF2B5EF4-FFF2-40B4-BE49-F238E27FC236}">
                    <a16:creationId xmlns:a16="http://schemas.microsoft.com/office/drawing/2014/main" id="{C48FA9D2-B93A-9940-84F0-9FF6C494835D}"/>
                  </a:ext>
                </a:extLst>
              </p:cNvPr>
              <p:cNvSpPr txBox="1">
                <a:spLocks noRot="1" noChangeAspect="1" noMove="1" noResize="1" noEditPoints="1" noAdjustHandles="1" noChangeArrowheads="1" noChangeShapeType="1" noTextEdit="1"/>
              </p:cNvSpPr>
              <p:nvPr/>
            </p:nvSpPr>
            <p:spPr>
              <a:xfrm>
                <a:off x="8499153" y="3550435"/>
                <a:ext cx="3104827" cy="646331"/>
              </a:xfrm>
              <a:prstGeom prst="rect">
                <a:avLst/>
              </a:prstGeom>
              <a:blipFill>
                <a:blip r:embed="rId7"/>
                <a:stretch>
                  <a:fillRect l="-5691" t="-13725"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2596D089-4F73-704F-AADC-9BAD78309C8B}"/>
                  </a:ext>
                </a:extLst>
              </p:cNvPr>
              <p:cNvSpPr/>
              <p:nvPr/>
            </p:nvSpPr>
            <p:spPr>
              <a:xfrm>
                <a:off x="8855121" y="5254296"/>
                <a:ext cx="2609758" cy="83099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a:solidFill>
                      <a:schemeClr val="accent1"/>
                    </a:solidFill>
                    <a:latin typeface="Candara" panose="020E0502030303020204" pitchFamily="34" charset="0"/>
                  </a:rPr>
                  <a:t>Huge: Grows </a:t>
                </a:r>
              </a:p>
              <a:p>
                <a:r>
                  <a:rPr lang="en-US" sz="2400" b="1" dirty="0">
                    <a:solidFill>
                      <a:schemeClr val="accent1"/>
                    </a:solidFill>
                    <a:latin typeface="Candara" panose="020E0502030303020204" pitchFamily="34" charset="0"/>
                  </a:rPr>
                  <a:t>exponentially in </a:t>
                </a:r>
                <a14:m>
                  <m:oMath xmlns:m="http://schemas.openxmlformats.org/officeDocument/2006/math">
                    <m:r>
                      <a:rPr lang="en-US" sz="2400" b="1" i="1" dirty="0" smtClean="0">
                        <a:solidFill>
                          <a:schemeClr val="accent1"/>
                        </a:solidFill>
                        <a:latin typeface="Cambria Math" panose="02040503050406030204" pitchFamily="18" charset="0"/>
                      </a:rPr>
                      <m:t>𝒏</m:t>
                    </m:r>
                  </m:oMath>
                </a14:m>
                <a:endParaRPr lang="en-US" sz="2400" b="1" dirty="0">
                  <a:solidFill>
                    <a:schemeClr val="accent1"/>
                  </a:solidFill>
                  <a:latin typeface="Candara" panose="020E0502030303020204" pitchFamily="34" charset="0"/>
                </a:endParaRPr>
              </a:p>
            </p:txBody>
          </p:sp>
        </mc:Choice>
        <mc:Fallback xmlns="">
          <p:sp>
            <p:nvSpPr>
              <p:cNvPr id="15" name="Rectangle 14">
                <a:extLst>
                  <a:ext uri="{FF2B5EF4-FFF2-40B4-BE49-F238E27FC236}">
                    <a16:creationId xmlns:a16="http://schemas.microsoft.com/office/drawing/2014/main" id="{2596D089-4F73-704F-AADC-9BAD78309C8B}"/>
                  </a:ext>
                </a:extLst>
              </p:cNvPr>
              <p:cNvSpPr>
                <a:spLocks noRot="1" noChangeAspect="1" noMove="1" noResize="1" noEditPoints="1" noAdjustHandles="1" noChangeArrowheads="1" noChangeShapeType="1" noTextEdit="1"/>
              </p:cNvSpPr>
              <p:nvPr/>
            </p:nvSpPr>
            <p:spPr>
              <a:xfrm>
                <a:off x="8855121" y="5254296"/>
                <a:ext cx="2609758" cy="830997"/>
              </a:xfrm>
              <a:prstGeom prst="rect">
                <a:avLst/>
              </a:prstGeom>
              <a:blipFill>
                <a:blip r:embed="rId8"/>
                <a:stretch>
                  <a:fillRect l="-3382" t="-6061" b="-15152"/>
                </a:stretch>
              </a:blipFill>
              <a:ln>
                <a:noFill/>
              </a:ln>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B87554F-DAF4-7E43-B42D-7C37B35F21F7}"/>
              </a:ext>
            </a:extLst>
          </p:cNvPr>
          <p:cNvSpPr>
            <a:spLocks noGrp="1"/>
          </p:cNvSpPr>
          <p:nvPr>
            <p:ph type="sldNum" sz="quarter" idx="12"/>
          </p:nvPr>
        </p:nvSpPr>
        <p:spPr/>
        <p:txBody>
          <a:bodyPr/>
          <a:lstStyle/>
          <a:p>
            <a:fld id="{39E65F0E-D8D0-8548-A870-8F1E432EFAAD}" type="slidenum">
              <a:rPr lang="en-US" smtClean="0"/>
              <a:pPr/>
              <a:t>39</a:t>
            </a:fld>
            <a:endParaRPr lang="en-US"/>
          </a:p>
        </p:txBody>
      </p:sp>
    </p:spTree>
    <p:extLst>
      <p:ext uri="{BB962C8B-B14F-4D97-AF65-F5344CB8AC3E}">
        <p14:creationId xmlns:p14="http://schemas.microsoft.com/office/powerpoint/2010/main" val="13614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uiExpand="1" build="p" animBg="1"/>
      <p:bldP spid="20" grpId="0" animBg="1"/>
      <p:bldP spid="19"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1284734"/>
            <a:ext cx="10746673" cy="5328728"/>
          </a:xfrm>
        </p:spPr>
        <p:txBody>
          <a:bodyPr>
            <a:normAutofit/>
          </a:bodyPr>
          <a:lstStyle/>
          <a:p>
            <a:r>
              <a:rPr lang="en-US" b="1" dirty="0">
                <a:solidFill>
                  <a:srgbClr val="0070C0"/>
                </a:solidFill>
              </a:rPr>
              <a:t>Office hours throughout the week (starting this Friday). Find times on </a:t>
            </a:r>
            <a:r>
              <a:rPr lang="en-US" b="1" dirty="0">
                <a:solidFill>
                  <a:srgbClr val="0070C0"/>
                </a:solidFill>
                <a:hlinkClick r:id="rId3"/>
              </a:rPr>
              <a:t>website</a:t>
            </a:r>
            <a:r>
              <a:rPr lang="en-US" b="1" dirty="0">
                <a:solidFill>
                  <a:srgbClr val="0070C0"/>
                </a:solidFill>
              </a:rPr>
              <a:t>.</a:t>
            </a:r>
          </a:p>
          <a:p>
            <a:pPr marL="457200" lvl="1" indent="0">
              <a:buNone/>
            </a:pPr>
            <a:endParaRPr lang="en-US" b="1" dirty="0">
              <a:solidFill>
                <a:srgbClr val="0070C0"/>
              </a:solidFill>
            </a:endParaRPr>
          </a:p>
          <a:p>
            <a:r>
              <a:rPr lang="en-US" b="1" dirty="0">
                <a:solidFill>
                  <a:srgbClr val="0070C0"/>
                </a:solidFill>
              </a:rPr>
              <a:t>Ed Discussion</a:t>
            </a:r>
          </a:p>
          <a:p>
            <a:pPr lvl="1"/>
            <a:r>
              <a:rPr lang="en-US" sz="2400" dirty="0">
                <a:solidFill>
                  <a:srgbClr val="C00000"/>
                </a:solidFill>
              </a:rPr>
              <a:t>You should already have access (synchronized daily with the class roster) </a:t>
            </a:r>
          </a:p>
          <a:p>
            <a:pPr marL="400050" lvl="1" indent="0">
              <a:buNone/>
            </a:pPr>
            <a:endParaRPr lang="en-US" sz="2400" dirty="0"/>
          </a:p>
          <a:p>
            <a:pPr lvl="1"/>
            <a:r>
              <a:rPr lang="en-US" sz="2400" dirty="0">
                <a:solidFill>
                  <a:srgbClr val="C00000"/>
                </a:solidFill>
              </a:rPr>
              <a:t>Use Ed discussion forum as much as possible.</a:t>
            </a:r>
            <a:r>
              <a:rPr lang="en-US" sz="2400" dirty="0">
                <a:solidFill>
                  <a:srgbClr val="0070C0"/>
                </a:solidFill>
              </a:rPr>
              <a:t> You can make private posts that only the staff can view! Email instructors for personal issues.</a:t>
            </a:r>
          </a:p>
        </p:txBody>
      </p:sp>
      <p:sp>
        <p:nvSpPr>
          <p:cNvPr id="4" name="Title 1"/>
          <p:cNvSpPr>
            <a:spLocks noGrp="1"/>
          </p:cNvSpPr>
          <p:nvPr>
            <p:ph type="title"/>
          </p:nvPr>
        </p:nvSpPr>
        <p:spPr>
          <a:xfrm>
            <a:off x="660400" y="274638"/>
            <a:ext cx="9550400" cy="1143000"/>
          </a:xfrm>
        </p:spPr>
        <p:txBody>
          <a:bodyPr/>
          <a:lstStyle/>
          <a:p>
            <a:r>
              <a:rPr lang="en-US" dirty="0"/>
              <a:t>Questions and Discussions 	</a:t>
            </a:r>
          </a:p>
        </p:txBody>
      </p:sp>
    </p:spTree>
    <p:extLst>
      <p:ext uri="{BB962C8B-B14F-4D97-AF65-F5344CB8AC3E}">
        <p14:creationId xmlns:p14="http://schemas.microsoft.com/office/powerpoint/2010/main" val="21683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35B3-8064-6842-AED0-3D63F6E01128}"/>
              </a:ext>
            </a:extLst>
          </p:cNvPr>
          <p:cNvSpPr>
            <a:spLocks noGrp="1"/>
          </p:cNvSpPr>
          <p:nvPr>
            <p:ph type="title"/>
          </p:nvPr>
        </p:nvSpPr>
        <p:spPr/>
        <p:txBody>
          <a:bodyPr/>
          <a:lstStyle/>
          <a:p>
            <a:r>
              <a:rPr lang="en-US" dirty="0"/>
              <a:t>Example – ATMs and Pin codes – Tricky Pins</a:t>
            </a:r>
            <a:endParaRPr lang="en-US" dirty="0">
              <a:solidFill>
                <a:srgbClr val="C00000"/>
              </a:solidFill>
            </a:endParaRPr>
          </a:p>
        </p:txBody>
      </p:sp>
      <p:sp>
        <p:nvSpPr>
          <p:cNvPr id="3" name="Content Placeholder 2">
            <a:extLst>
              <a:ext uri="{FF2B5EF4-FFF2-40B4-BE49-F238E27FC236}">
                <a16:creationId xmlns:a16="http://schemas.microsoft.com/office/drawing/2014/main" id="{203FBB9E-B1D0-334A-A93C-743513CE82F1}"/>
              </a:ext>
            </a:extLst>
          </p:cNvPr>
          <p:cNvSpPr>
            <a:spLocks noGrp="1"/>
          </p:cNvSpPr>
          <p:nvPr>
            <p:ph idx="1"/>
          </p:nvPr>
        </p:nvSpPr>
        <p:spPr>
          <a:xfrm>
            <a:off x="609600" y="1406666"/>
            <a:ext cx="10972800" cy="2370855"/>
          </a:xfrm>
        </p:spPr>
        <p:txBody>
          <a:bodyPr/>
          <a:lstStyle/>
          <a:p>
            <a:r>
              <a:rPr lang="en-US" dirty="0"/>
              <a:t>How many 10–digit pin codes with </a:t>
            </a:r>
            <a:r>
              <a:rPr lang="en-US" b="1" dirty="0">
                <a:solidFill>
                  <a:srgbClr val="C00000"/>
                </a:solidFill>
              </a:rPr>
              <a:t>at least one digit repeated once</a:t>
            </a:r>
            <a:r>
              <a:rPr lang="en-US" dirty="0"/>
              <a:t>?</a:t>
            </a:r>
            <a:endParaRPr lang="en-US" b="1" i="1" dirty="0">
              <a:solidFill>
                <a:srgbClr val="036A18"/>
              </a:solidFill>
            </a:endParaRPr>
          </a:p>
          <a:p>
            <a:r>
              <a:rPr lang="en-US" dirty="0"/>
              <a:t>Examples: 1111111111, 1234567889, 1353483595</a:t>
            </a:r>
            <a:endParaRPr lang="en-US" b="1" dirty="0"/>
          </a:p>
          <a:p>
            <a:endParaRPr lang="en-US" dirty="0"/>
          </a:p>
        </p:txBody>
      </p:sp>
      <p:grpSp>
        <p:nvGrpSpPr>
          <p:cNvPr id="22" name="Group 21" descr="Boxes showing the product rule">
            <a:extLst>
              <a:ext uri="{FF2B5EF4-FFF2-40B4-BE49-F238E27FC236}">
                <a16:creationId xmlns:a16="http://schemas.microsoft.com/office/drawing/2014/main" id="{18CF3851-18B1-9043-B9C6-BDA9B4B156EF}"/>
              </a:ext>
            </a:extLst>
          </p:cNvPr>
          <p:cNvGrpSpPr/>
          <p:nvPr/>
        </p:nvGrpSpPr>
        <p:grpSpPr>
          <a:xfrm>
            <a:off x="375829" y="4430043"/>
            <a:ext cx="8864525" cy="771600"/>
            <a:chOff x="160900" y="3200850"/>
            <a:chExt cx="8864525" cy="771600"/>
          </a:xfrm>
        </p:grpSpPr>
        <p:sp>
          <p:nvSpPr>
            <p:cNvPr id="23" name="Google Shape;934;p54">
              <a:extLst>
                <a:ext uri="{FF2B5EF4-FFF2-40B4-BE49-F238E27FC236}">
                  <a16:creationId xmlns:a16="http://schemas.microsoft.com/office/drawing/2014/main" id="{DBA57C60-4EA7-A842-B90E-2E77752FE737}"/>
                </a:ext>
              </a:extLst>
            </p:cNvPr>
            <p:cNvSpPr txBox="1"/>
            <p:nvPr/>
          </p:nvSpPr>
          <p:spPr>
            <a:xfrm>
              <a:off x="160900"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4" name="Google Shape;935;p54">
              <a:extLst>
                <a:ext uri="{FF2B5EF4-FFF2-40B4-BE49-F238E27FC236}">
                  <a16:creationId xmlns:a16="http://schemas.microsoft.com/office/drawing/2014/main" id="{5CC02572-962A-334D-8FD8-9CED6BD875E1}"/>
                </a:ext>
              </a:extLst>
            </p:cNvPr>
            <p:cNvSpPr txBox="1"/>
            <p:nvPr/>
          </p:nvSpPr>
          <p:spPr>
            <a:xfrm>
              <a:off x="6968975" y="3200850"/>
              <a:ext cx="7119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Amatic SC"/>
                  <a:ea typeface="Amatic SC"/>
                  <a:cs typeface="Amatic SC"/>
                  <a:sym typeface="Amatic SC"/>
                </a:rPr>
                <a:t>   =</a:t>
              </a:r>
              <a:endParaRPr sz="4000" b="1">
                <a:latin typeface="Amatic SC"/>
                <a:ea typeface="Amatic SC"/>
                <a:cs typeface="Amatic SC"/>
                <a:sym typeface="Amatic SC"/>
              </a:endParaRPr>
            </a:p>
          </p:txBody>
        </p:sp>
        <p:sp>
          <p:nvSpPr>
            <p:cNvPr id="25" name="Google Shape;936;p54">
              <a:extLst>
                <a:ext uri="{FF2B5EF4-FFF2-40B4-BE49-F238E27FC236}">
                  <a16:creationId xmlns:a16="http://schemas.microsoft.com/office/drawing/2014/main" id="{7FC7568A-5BF9-7C4D-B9B5-B77CDB248DBE}"/>
                </a:ext>
              </a:extLst>
            </p:cNvPr>
            <p:cNvSpPr txBox="1"/>
            <p:nvPr/>
          </p:nvSpPr>
          <p:spPr>
            <a:xfrm>
              <a:off x="2310413" y="3200850"/>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Amatic SC"/>
                  <a:ea typeface="Amatic SC"/>
                  <a:cs typeface="Amatic SC"/>
                  <a:sym typeface="Amatic SC"/>
                </a:rPr>
                <a:t>   x</a:t>
              </a:r>
              <a:endParaRPr sz="4000" b="1">
                <a:latin typeface="Amatic SC"/>
                <a:ea typeface="Amatic SC"/>
                <a:cs typeface="Amatic SC"/>
                <a:sym typeface="Amatic SC"/>
              </a:endParaRPr>
            </a:p>
          </p:txBody>
        </p:sp>
        <p:sp>
          <p:nvSpPr>
            <p:cNvPr id="26" name="Google Shape;937;p54">
              <a:extLst>
                <a:ext uri="{FF2B5EF4-FFF2-40B4-BE49-F238E27FC236}">
                  <a16:creationId xmlns:a16="http://schemas.microsoft.com/office/drawing/2014/main" id="{BD1C833E-33BA-FE42-A5AC-9A33A04C3D23}"/>
                </a:ext>
              </a:extLst>
            </p:cNvPr>
            <p:cNvSpPr txBox="1"/>
            <p:nvPr/>
          </p:nvSpPr>
          <p:spPr>
            <a:xfrm>
              <a:off x="817938" y="3200850"/>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Amatic SC"/>
                  <a:ea typeface="Amatic SC"/>
                  <a:cs typeface="Amatic SC"/>
                  <a:sym typeface="Amatic SC"/>
                </a:rPr>
                <a:t>   x</a:t>
              </a:r>
              <a:endParaRPr sz="4000" b="1">
                <a:latin typeface="Amatic SC"/>
                <a:ea typeface="Amatic SC"/>
                <a:cs typeface="Amatic SC"/>
                <a:sym typeface="Amatic SC"/>
              </a:endParaRPr>
            </a:p>
          </p:txBody>
        </p:sp>
        <p:sp>
          <p:nvSpPr>
            <p:cNvPr id="27" name="Google Shape;940;p54">
              <a:extLst>
                <a:ext uri="{FF2B5EF4-FFF2-40B4-BE49-F238E27FC236}">
                  <a16:creationId xmlns:a16="http://schemas.microsoft.com/office/drawing/2014/main" id="{84FA26EE-FF08-5A44-970E-06B4D2B4E6D7}"/>
                </a:ext>
              </a:extLst>
            </p:cNvPr>
            <p:cNvSpPr txBox="1"/>
            <p:nvPr/>
          </p:nvSpPr>
          <p:spPr>
            <a:xfrm>
              <a:off x="1587675"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8" name="Google Shape;941;p54">
              <a:extLst>
                <a:ext uri="{FF2B5EF4-FFF2-40B4-BE49-F238E27FC236}">
                  <a16:creationId xmlns:a16="http://schemas.microsoft.com/office/drawing/2014/main" id="{3FF4DF45-7E62-514F-9125-930617152042}"/>
                </a:ext>
              </a:extLst>
            </p:cNvPr>
            <p:cNvSpPr txBox="1"/>
            <p:nvPr/>
          </p:nvSpPr>
          <p:spPr>
            <a:xfrm>
              <a:off x="3014450"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29" name="Google Shape;942;p54">
              <a:extLst>
                <a:ext uri="{FF2B5EF4-FFF2-40B4-BE49-F238E27FC236}">
                  <a16:creationId xmlns:a16="http://schemas.microsoft.com/office/drawing/2014/main" id="{AE598B30-8DA8-7C4F-93BE-00D77646DB55}"/>
                </a:ext>
              </a:extLst>
            </p:cNvPr>
            <p:cNvSpPr txBox="1"/>
            <p:nvPr/>
          </p:nvSpPr>
          <p:spPr>
            <a:xfrm>
              <a:off x="7619325" y="3200850"/>
              <a:ext cx="14061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30" name="Google Shape;945;p54">
              <a:extLst>
                <a:ext uri="{FF2B5EF4-FFF2-40B4-BE49-F238E27FC236}">
                  <a16:creationId xmlns:a16="http://schemas.microsoft.com/office/drawing/2014/main" id="{777792CD-4B64-9C44-B4F0-C533733653CC}"/>
                </a:ext>
              </a:extLst>
            </p:cNvPr>
            <p:cNvSpPr txBox="1"/>
            <p:nvPr/>
          </p:nvSpPr>
          <p:spPr>
            <a:xfrm>
              <a:off x="6436763"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31" name="Google Shape;947;p54">
              <a:extLst>
                <a:ext uri="{FF2B5EF4-FFF2-40B4-BE49-F238E27FC236}">
                  <a16:creationId xmlns:a16="http://schemas.microsoft.com/office/drawing/2014/main" id="{53712E5D-1A22-4044-AE82-9B5EC85F343A}"/>
                </a:ext>
              </a:extLst>
            </p:cNvPr>
            <p:cNvSpPr txBox="1"/>
            <p:nvPr/>
          </p:nvSpPr>
          <p:spPr>
            <a:xfrm>
              <a:off x="3726184" y="3200850"/>
              <a:ext cx="16305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Amatic SC"/>
                  <a:ea typeface="Amatic SC"/>
                  <a:cs typeface="Amatic SC"/>
                  <a:sym typeface="Amatic SC"/>
                </a:rPr>
                <a:t>   X … X </a:t>
              </a:r>
              <a:endParaRPr sz="4000" b="1">
                <a:latin typeface="Amatic SC"/>
                <a:ea typeface="Amatic SC"/>
                <a:cs typeface="Amatic SC"/>
                <a:sym typeface="Amatic SC"/>
              </a:endParaRPr>
            </a:p>
          </p:txBody>
        </p:sp>
        <p:sp>
          <p:nvSpPr>
            <p:cNvPr id="32" name="Google Shape;948;p54">
              <a:extLst>
                <a:ext uri="{FF2B5EF4-FFF2-40B4-BE49-F238E27FC236}">
                  <a16:creationId xmlns:a16="http://schemas.microsoft.com/office/drawing/2014/main" id="{5792C180-DD10-AC44-973B-7EF3985935A1}"/>
                </a:ext>
              </a:extLst>
            </p:cNvPr>
            <p:cNvSpPr txBox="1"/>
            <p:nvPr/>
          </p:nvSpPr>
          <p:spPr>
            <a:xfrm>
              <a:off x="5146813" y="3200850"/>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33" name="Google Shape;950;p54">
              <a:extLst>
                <a:ext uri="{FF2B5EF4-FFF2-40B4-BE49-F238E27FC236}">
                  <a16:creationId xmlns:a16="http://schemas.microsoft.com/office/drawing/2014/main" id="{127C9DC0-96B7-BB41-A27A-15E25CCF7BDA}"/>
                </a:ext>
              </a:extLst>
            </p:cNvPr>
            <p:cNvSpPr txBox="1"/>
            <p:nvPr/>
          </p:nvSpPr>
          <p:spPr>
            <a:xfrm>
              <a:off x="5757863" y="3200850"/>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grpSp>
      <p:sp>
        <p:nvSpPr>
          <p:cNvPr id="17" name="Rectangle 16">
            <a:extLst>
              <a:ext uri="{FF2B5EF4-FFF2-40B4-BE49-F238E27FC236}">
                <a16:creationId xmlns:a16="http://schemas.microsoft.com/office/drawing/2014/main" id="{DBA1C935-D1BB-F444-AAAB-23AB4B87AAEF}"/>
              </a:ext>
            </a:extLst>
          </p:cNvPr>
          <p:cNvSpPr/>
          <p:nvPr/>
        </p:nvSpPr>
        <p:spPr>
          <a:xfrm>
            <a:off x="228038" y="5352173"/>
            <a:ext cx="1223797" cy="707886"/>
          </a:xfrm>
          <a:prstGeom prst="rect">
            <a:avLst/>
          </a:prstGeom>
        </p:spPr>
        <p:txBody>
          <a:bodyPr wrap="none">
            <a:spAutoFit/>
          </a:bodyPr>
          <a:lstStyle/>
          <a:p>
            <a:r>
              <a:rPr lang="en-US" sz="2000" dirty="0"/>
              <a:t># possible</a:t>
            </a:r>
          </a:p>
          <a:p>
            <a:r>
              <a:rPr lang="en-US" sz="2000" b="1" dirty="0">
                <a:solidFill>
                  <a:srgbClr val="FF0000"/>
                </a:solidFill>
              </a:rPr>
              <a:t>first</a:t>
            </a:r>
            <a:r>
              <a:rPr lang="en-US" sz="2000" b="1" dirty="0">
                <a:solidFill>
                  <a:srgbClr val="00B0F0"/>
                </a:solidFill>
              </a:rPr>
              <a:t> </a:t>
            </a:r>
            <a:r>
              <a:rPr lang="en-US" sz="2000" dirty="0"/>
              <a:t>digits</a:t>
            </a:r>
          </a:p>
        </p:txBody>
      </p:sp>
      <p:sp>
        <p:nvSpPr>
          <p:cNvPr id="18" name="Rectangle 17">
            <a:extLst>
              <a:ext uri="{FF2B5EF4-FFF2-40B4-BE49-F238E27FC236}">
                <a16:creationId xmlns:a16="http://schemas.microsoft.com/office/drawing/2014/main" id="{878CB1D1-BB89-8840-9750-8CBEF8BBC800}"/>
              </a:ext>
            </a:extLst>
          </p:cNvPr>
          <p:cNvSpPr/>
          <p:nvPr/>
        </p:nvSpPr>
        <p:spPr>
          <a:xfrm>
            <a:off x="1553831" y="5352857"/>
            <a:ext cx="1555554" cy="707886"/>
          </a:xfrm>
          <a:prstGeom prst="rect">
            <a:avLst/>
          </a:prstGeom>
        </p:spPr>
        <p:txBody>
          <a:bodyPr wrap="none">
            <a:spAutoFit/>
          </a:bodyPr>
          <a:lstStyle/>
          <a:p>
            <a:r>
              <a:rPr lang="en-US" sz="2000" dirty="0"/>
              <a:t># possible</a:t>
            </a:r>
          </a:p>
          <a:p>
            <a:r>
              <a:rPr lang="en-US" sz="2000" b="1" dirty="0">
                <a:solidFill>
                  <a:srgbClr val="FF0000"/>
                </a:solidFill>
              </a:rPr>
              <a:t>second</a:t>
            </a:r>
            <a:r>
              <a:rPr lang="en-US" sz="2000" b="1" dirty="0">
                <a:solidFill>
                  <a:srgbClr val="00B0F0"/>
                </a:solidFill>
              </a:rPr>
              <a:t> </a:t>
            </a:r>
            <a:r>
              <a:rPr lang="en-US" sz="2000" dirty="0"/>
              <a:t>digits</a:t>
            </a:r>
          </a:p>
        </p:txBody>
      </p:sp>
      <p:sp>
        <p:nvSpPr>
          <p:cNvPr id="21" name="Rectangle 20">
            <a:extLst>
              <a:ext uri="{FF2B5EF4-FFF2-40B4-BE49-F238E27FC236}">
                <a16:creationId xmlns:a16="http://schemas.microsoft.com/office/drawing/2014/main" id="{3D2D4F8A-191C-794E-9333-E749A9FE7C63}"/>
              </a:ext>
            </a:extLst>
          </p:cNvPr>
          <p:cNvSpPr/>
          <p:nvPr/>
        </p:nvSpPr>
        <p:spPr>
          <a:xfrm>
            <a:off x="3109385" y="5352857"/>
            <a:ext cx="1318053" cy="707886"/>
          </a:xfrm>
          <a:prstGeom prst="rect">
            <a:avLst/>
          </a:prstGeom>
        </p:spPr>
        <p:txBody>
          <a:bodyPr wrap="none">
            <a:spAutoFit/>
          </a:bodyPr>
          <a:lstStyle/>
          <a:p>
            <a:r>
              <a:rPr lang="en-US" sz="2000" dirty="0"/>
              <a:t># possible</a:t>
            </a:r>
          </a:p>
          <a:p>
            <a:r>
              <a:rPr lang="en-US" sz="2000" b="1" dirty="0">
                <a:solidFill>
                  <a:srgbClr val="FF0000"/>
                </a:solidFill>
              </a:rPr>
              <a:t>third</a:t>
            </a:r>
            <a:r>
              <a:rPr lang="en-US" sz="2000" b="1" dirty="0">
                <a:solidFill>
                  <a:srgbClr val="00B0F0"/>
                </a:solidFill>
              </a:rPr>
              <a:t> </a:t>
            </a:r>
            <a:r>
              <a:rPr lang="en-US" sz="2000" dirty="0"/>
              <a:t>digits</a:t>
            </a:r>
            <a:endParaRPr lang="en-US" sz="2400" dirty="0"/>
          </a:p>
        </p:txBody>
      </p:sp>
      <p:sp>
        <p:nvSpPr>
          <p:cNvPr id="19" name="Rectangle 18">
            <a:extLst>
              <a:ext uri="{FF2B5EF4-FFF2-40B4-BE49-F238E27FC236}">
                <a16:creationId xmlns:a16="http://schemas.microsoft.com/office/drawing/2014/main" id="{F22BEA3C-3C11-C743-AFB7-C52DD15F7A70}"/>
              </a:ext>
            </a:extLst>
          </p:cNvPr>
          <p:cNvSpPr/>
          <p:nvPr/>
        </p:nvSpPr>
        <p:spPr>
          <a:xfrm>
            <a:off x="5143700" y="5506061"/>
            <a:ext cx="360996" cy="400110"/>
          </a:xfrm>
          <a:prstGeom prst="rect">
            <a:avLst/>
          </a:prstGeom>
        </p:spPr>
        <p:txBody>
          <a:bodyPr wrap="none">
            <a:spAutoFit/>
          </a:bodyPr>
          <a:lstStyle/>
          <a:p>
            <a:r>
              <a:rPr lang="en-US" sz="2000" dirty="0"/>
              <a:t>…</a:t>
            </a:r>
            <a:endParaRPr lang="en-US" sz="2400" dirty="0"/>
          </a:p>
        </p:txBody>
      </p:sp>
      <p:sp>
        <p:nvSpPr>
          <p:cNvPr id="20" name="Rectangle 19">
            <a:extLst>
              <a:ext uri="{FF2B5EF4-FFF2-40B4-BE49-F238E27FC236}">
                <a16:creationId xmlns:a16="http://schemas.microsoft.com/office/drawing/2014/main" id="{C13C31C9-D26B-9347-8C04-1CF4F887163D}"/>
              </a:ext>
            </a:extLst>
          </p:cNvPr>
          <p:cNvSpPr/>
          <p:nvPr/>
        </p:nvSpPr>
        <p:spPr>
          <a:xfrm>
            <a:off x="8084155" y="5247298"/>
            <a:ext cx="1223412" cy="707886"/>
          </a:xfrm>
          <a:prstGeom prst="rect">
            <a:avLst/>
          </a:prstGeom>
        </p:spPr>
        <p:txBody>
          <a:bodyPr wrap="none">
            <a:spAutoFit/>
          </a:bodyPr>
          <a:lstStyle/>
          <a:p>
            <a:r>
              <a:rPr lang="en-US" sz="2000" dirty="0"/>
              <a:t># possible</a:t>
            </a:r>
          </a:p>
          <a:p>
            <a:r>
              <a:rPr lang="en-US" sz="2000" b="1" dirty="0">
                <a:solidFill>
                  <a:srgbClr val="00B0F0"/>
                </a:solidFill>
              </a:rPr>
              <a:t>     </a:t>
            </a:r>
            <a:r>
              <a:rPr lang="en-US" sz="2000" b="1" dirty="0">
                <a:solidFill>
                  <a:srgbClr val="FF0000"/>
                </a:solidFill>
              </a:rPr>
              <a:t>pins</a:t>
            </a:r>
            <a:endParaRPr lang="en-US" sz="2400" dirty="0">
              <a:solidFill>
                <a:srgbClr val="FF0000"/>
              </a:solidFill>
            </a:endParaRPr>
          </a:p>
        </p:txBody>
      </p:sp>
      <p:pic>
        <p:nvPicPr>
          <p:cNvPr id="34" name="Google Shape;1203;p68">
            <a:extLst>
              <a:ext uri="{FF2B5EF4-FFF2-40B4-BE49-F238E27FC236}">
                <a16:creationId xmlns:a16="http://schemas.microsoft.com/office/drawing/2014/main" id="{21CA7E55-6161-0A4C-A120-1B006EEE932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659993" y="274639"/>
            <a:ext cx="1452026" cy="900726"/>
          </a:xfrm>
          <a:prstGeom prst="rect">
            <a:avLst/>
          </a:prstGeom>
          <a:noFill/>
          <a:ln>
            <a:noFill/>
          </a:ln>
        </p:spPr>
      </p:pic>
      <p:sp>
        <p:nvSpPr>
          <p:cNvPr id="4" name="Slide Number Placeholder 3">
            <a:extLst>
              <a:ext uri="{FF2B5EF4-FFF2-40B4-BE49-F238E27FC236}">
                <a16:creationId xmlns:a16="http://schemas.microsoft.com/office/drawing/2014/main" id="{4E611473-5E76-3046-9766-77862A9D9C6A}"/>
              </a:ext>
            </a:extLst>
          </p:cNvPr>
          <p:cNvSpPr>
            <a:spLocks noGrp="1"/>
          </p:cNvSpPr>
          <p:nvPr>
            <p:ph type="sldNum" sz="quarter" idx="12"/>
          </p:nvPr>
        </p:nvSpPr>
        <p:spPr>
          <a:xfrm>
            <a:off x="9240354" y="6218236"/>
            <a:ext cx="2844800" cy="365125"/>
          </a:xfrm>
        </p:spPr>
        <p:txBody>
          <a:bodyPr/>
          <a:lstStyle/>
          <a:p>
            <a:fld id="{39E65F0E-D8D0-8548-A870-8F1E432EFAAD}" type="slidenum">
              <a:rPr lang="en-US" smtClean="0"/>
              <a:pPr/>
              <a:t>40</a:t>
            </a:fld>
            <a:endParaRPr lang="en-US" dirty="0"/>
          </a:p>
        </p:txBody>
      </p:sp>
    </p:spTree>
    <p:extLst>
      <p:ext uri="{BB962C8B-B14F-4D97-AF65-F5344CB8AC3E}">
        <p14:creationId xmlns:p14="http://schemas.microsoft.com/office/powerpoint/2010/main" val="829263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35B3-8064-6842-AED0-3D63F6E01128}"/>
              </a:ext>
            </a:extLst>
          </p:cNvPr>
          <p:cNvSpPr>
            <a:spLocks noGrp="1"/>
          </p:cNvSpPr>
          <p:nvPr>
            <p:ph type="title"/>
          </p:nvPr>
        </p:nvSpPr>
        <p:spPr/>
        <p:txBody>
          <a:bodyPr/>
          <a:lstStyle/>
          <a:p>
            <a:r>
              <a:rPr lang="en-US" dirty="0"/>
              <a:t>Example – ATMs and Pin codes – Tricky Pins illustrated</a:t>
            </a:r>
            <a:endParaRPr lang="en-US" dirty="0">
              <a:solidFill>
                <a:srgbClr val="C00000"/>
              </a:solidFill>
            </a:endParaRPr>
          </a:p>
        </p:txBody>
      </p:sp>
      <p:sp>
        <p:nvSpPr>
          <p:cNvPr id="3" name="Content Placeholder 2">
            <a:extLst>
              <a:ext uri="{FF2B5EF4-FFF2-40B4-BE49-F238E27FC236}">
                <a16:creationId xmlns:a16="http://schemas.microsoft.com/office/drawing/2014/main" id="{203FBB9E-B1D0-334A-A93C-743513CE82F1}"/>
              </a:ext>
            </a:extLst>
          </p:cNvPr>
          <p:cNvSpPr>
            <a:spLocks noGrp="1"/>
          </p:cNvSpPr>
          <p:nvPr>
            <p:ph idx="1"/>
          </p:nvPr>
        </p:nvSpPr>
        <p:spPr>
          <a:xfrm>
            <a:off x="609600" y="1406666"/>
            <a:ext cx="10972800" cy="2370855"/>
          </a:xfrm>
        </p:spPr>
        <p:txBody>
          <a:bodyPr/>
          <a:lstStyle/>
          <a:p>
            <a:r>
              <a:rPr lang="en-US" dirty="0"/>
              <a:t>How many 10–digit pin codes with at least one digit repeated once?</a:t>
            </a:r>
            <a:endParaRPr lang="en-US" b="1" i="1" dirty="0">
              <a:solidFill>
                <a:srgbClr val="036A18"/>
              </a:solidFill>
            </a:endParaRPr>
          </a:p>
          <a:p>
            <a:endParaRPr lang="en-US" dirty="0"/>
          </a:p>
        </p:txBody>
      </p:sp>
      <p:sp>
        <p:nvSpPr>
          <p:cNvPr id="35" name="Google Shape;1201;p68" descr="Circle showing all possible 10 digit pins">
            <a:extLst>
              <a:ext uri="{FF2B5EF4-FFF2-40B4-BE49-F238E27FC236}">
                <a16:creationId xmlns:a16="http://schemas.microsoft.com/office/drawing/2014/main" id="{CF77CCC4-4366-184F-B648-ACBB60CC7FC1}"/>
              </a:ext>
            </a:extLst>
          </p:cNvPr>
          <p:cNvSpPr/>
          <p:nvPr/>
        </p:nvSpPr>
        <p:spPr>
          <a:xfrm>
            <a:off x="311850" y="2927650"/>
            <a:ext cx="8520600" cy="18255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latin typeface="Amatic SC"/>
              <a:ea typeface="Amatic SC"/>
              <a:cs typeface="Amatic SC"/>
              <a:sym typeface="Amatic SC"/>
            </a:endParaRPr>
          </a:p>
        </p:txBody>
      </p:sp>
      <p:sp>
        <p:nvSpPr>
          <p:cNvPr id="5" name="TextBox 4">
            <a:extLst>
              <a:ext uri="{FF2B5EF4-FFF2-40B4-BE49-F238E27FC236}">
                <a16:creationId xmlns:a16="http://schemas.microsoft.com/office/drawing/2014/main" id="{D5219860-F7F3-4E42-A4DB-7EF6DE805DF7}"/>
              </a:ext>
            </a:extLst>
          </p:cNvPr>
          <p:cNvSpPr txBox="1"/>
          <p:nvPr/>
        </p:nvSpPr>
        <p:spPr>
          <a:xfrm>
            <a:off x="6598915" y="2673924"/>
            <a:ext cx="2233535" cy="400110"/>
          </a:xfrm>
          <a:prstGeom prst="rect">
            <a:avLst/>
          </a:prstGeom>
          <a:noFill/>
        </p:spPr>
        <p:txBody>
          <a:bodyPr wrap="square" rtlCol="0">
            <a:spAutoFit/>
          </a:bodyPr>
          <a:lstStyle/>
          <a:p>
            <a:pPr algn="l"/>
            <a:r>
              <a:rPr lang="en-US" sz="2000" b="0" dirty="0">
                <a:latin typeface="Candara" panose="020E0502030303020204" pitchFamily="34" charset="0"/>
                <a:ea typeface="Helvetica" charset="0"/>
                <a:cs typeface="Helvetica" charset="0"/>
              </a:rPr>
              <a:t>All 10 digit pins</a:t>
            </a:r>
          </a:p>
        </p:txBody>
      </p:sp>
      <p:sp>
        <p:nvSpPr>
          <p:cNvPr id="36" name="Google Shape;1256;p73">
            <a:extLst>
              <a:ext uri="{FF2B5EF4-FFF2-40B4-BE49-F238E27FC236}">
                <a16:creationId xmlns:a16="http://schemas.microsoft.com/office/drawing/2014/main" id="{BC007E42-278C-4F48-AFA4-A41FEBAD26B9}"/>
              </a:ext>
            </a:extLst>
          </p:cNvPr>
          <p:cNvSpPr/>
          <p:nvPr/>
        </p:nvSpPr>
        <p:spPr>
          <a:xfrm>
            <a:off x="4649825" y="3375400"/>
            <a:ext cx="3249000" cy="9300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Candara" panose="020E0502030303020204" pitchFamily="34" charset="0"/>
                <a:ea typeface="Amatic SC"/>
                <a:cs typeface="Amatic SC"/>
                <a:sym typeface="Amatic SC"/>
              </a:rPr>
              <a:t>10 digit pins with </a:t>
            </a:r>
          </a:p>
          <a:p>
            <a:pPr marL="0" lvl="0" indent="0" algn="ctr" rtl="0">
              <a:spcBef>
                <a:spcPts val="0"/>
              </a:spcBef>
              <a:spcAft>
                <a:spcPts val="0"/>
              </a:spcAft>
              <a:buNone/>
            </a:pPr>
            <a:r>
              <a:rPr lang="en-US" sz="2000" dirty="0">
                <a:latin typeface="Candara" panose="020E0502030303020204" pitchFamily="34" charset="0"/>
                <a:cs typeface="Amatic SC"/>
                <a:sym typeface="Amatic SC"/>
              </a:rPr>
              <a:t>n</a:t>
            </a:r>
            <a:r>
              <a:rPr lang="en" sz="2000" dirty="0">
                <a:latin typeface="Candara" panose="020E0502030303020204" pitchFamily="34" charset="0"/>
                <a:cs typeface="Amatic SC"/>
                <a:sym typeface="Amatic SC"/>
              </a:rPr>
              <a:t>o repeats</a:t>
            </a:r>
            <a:endParaRPr sz="2000" dirty="0"/>
          </a:p>
        </p:txBody>
      </p:sp>
      <p:sp>
        <p:nvSpPr>
          <p:cNvPr id="37" name="TextBox 36">
            <a:extLst>
              <a:ext uri="{FF2B5EF4-FFF2-40B4-BE49-F238E27FC236}">
                <a16:creationId xmlns:a16="http://schemas.microsoft.com/office/drawing/2014/main" id="{585F0D8B-3F3F-1C48-8E92-1A96C34708A6}"/>
              </a:ext>
            </a:extLst>
          </p:cNvPr>
          <p:cNvSpPr txBox="1"/>
          <p:nvPr/>
        </p:nvSpPr>
        <p:spPr>
          <a:xfrm>
            <a:off x="1851310" y="3486457"/>
            <a:ext cx="2233535" cy="707886"/>
          </a:xfrm>
          <a:prstGeom prst="rect">
            <a:avLst/>
          </a:prstGeom>
          <a:noFill/>
        </p:spPr>
        <p:txBody>
          <a:bodyPr wrap="square" rtlCol="0">
            <a:spAutoFit/>
          </a:bodyPr>
          <a:lstStyle/>
          <a:p>
            <a:pPr algn="l"/>
            <a:r>
              <a:rPr lang="en-US" sz="2000" b="0" dirty="0">
                <a:latin typeface="Candara" panose="020E0502030303020204" pitchFamily="34" charset="0"/>
                <a:ea typeface="Helvetica" charset="0"/>
                <a:cs typeface="Helvetica" charset="0"/>
              </a:rPr>
              <a:t>10 digit pins with at least one repeat</a:t>
            </a:r>
          </a:p>
        </p:txBody>
      </p:sp>
      <p:pic>
        <p:nvPicPr>
          <p:cNvPr id="34" name="Google Shape;1203;p68">
            <a:extLst>
              <a:ext uri="{FF2B5EF4-FFF2-40B4-BE49-F238E27FC236}">
                <a16:creationId xmlns:a16="http://schemas.microsoft.com/office/drawing/2014/main" id="{21CA7E55-6161-0A4C-A120-1B006EEE932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528197" y="274639"/>
            <a:ext cx="1452026" cy="900726"/>
          </a:xfrm>
          <a:prstGeom prst="rect">
            <a:avLst/>
          </a:prstGeom>
          <a:noFill/>
          <a:ln>
            <a:noFill/>
          </a:ln>
        </p:spPr>
      </p:pic>
      <p:sp>
        <p:nvSpPr>
          <p:cNvPr id="4" name="Slide Number Placeholder 3">
            <a:extLst>
              <a:ext uri="{FF2B5EF4-FFF2-40B4-BE49-F238E27FC236}">
                <a16:creationId xmlns:a16="http://schemas.microsoft.com/office/drawing/2014/main" id="{4E611473-5E76-3046-9766-77862A9D9C6A}"/>
              </a:ext>
            </a:extLst>
          </p:cNvPr>
          <p:cNvSpPr>
            <a:spLocks noGrp="1"/>
          </p:cNvSpPr>
          <p:nvPr>
            <p:ph type="sldNum" sz="quarter" idx="12"/>
          </p:nvPr>
        </p:nvSpPr>
        <p:spPr>
          <a:xfrm>
            <a:off x="9135423" y="6400798"/>
            <a:ext cx="2844800" cy="365125"/>
          </a:xfrm>
        </p:spPr>
        <p:txBody>
          <a:bodyPr/>
          <a:lstStyle/>
          <a:p>
            <a:fld id="{39E65F0E-D8D0-8548-A870-8F1E432EFAAD}" type="slidenum">
              <a:rPr lang="en-US" smtClean="0"/>
              <a:pPr/>
              <a:t>41</a:t>
            </a:fld>
            <a:endParaRPr lang="en-US" dirty="0"/>
          </a:p>
        </p:txBody>
      </p:sp>
    </p:spTree>
    <p:extLst>
      <p:ext uri="{BB962C8B-B14F-4D97-AF65-F5344CB8AC3E}">
        <p14:creationId xmlns:p14="http://schemas.microsoft.com/office/powerpoint/2010/main" val="2887187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35B3-8064-6842-AED0-3D63F6E01128}"/>
              </a:ext>
            </a:extLst>
          </p:cNvPr>
          <p:cNvSpPr>
            <a:spLocks noGrp="1"/>
          </p:cNvSpPr>
          <p:nvPr>
            <p:ph type="title"/>
          </p:nvPr>
        </p:nvSpPr>
        <p:spPr/>
        <p:txBody>
          <a:bodyPr/>
          <a:lstStyle/>
          <a:p>
            <a:r>
              <a:rPr lang="en-US" dirty="0"/>
              <a:t>Complementary Counting</a:t>
            </a:r>
            <a:endParaRPr lang="en-US" dirty="0">
              <a:solidFill>
                <a:srgbClr val="C00000"/>
              </a:solidFill>
            </a:endParaRPr>
          </a:p>
        </p:txBody>
      </p:sp>
      <p:sp>
        <p:nvSpPr>
          <p:cNvPr id="3" name="Content Placeholder 2">
            <a:extLst>
              <a:ext uri="{FF2B5EF4-FFF2-40B4-BE49-F238E27FC236}">
                <a16:creationId xmlns:a16="http://schemas.microsoft.com/office/drawing/2014/main" id="{203FBB9E-B1D0-334A-A93C-743513CE82F1}"/>
              </a:ext>
            </a:extLst>
          </p:cNvPr>
          <p:cNvSpPr>
            <a:spLocks noGrp="1"/>
          </p:cNvSpPr>
          <p:nvPr>
            <p:ph idx="1"/>
          </p:nvPr>
        </p:nvSpPr>
        <p:spPr>
          <a:xfrm>
            <a:off x="759502" y="1766430"/>
            <a:ext cx="10972800" cy="2370855"/>
          </a:xfrm>
        </p:spPr>
        <p:txBody>
          <a:bodyPr>
            <a:normAutofit fontScale="92500"/>
          </a:bodyPr>
          <a:lstStyle/>
          <a:p>
            <a:pPr marL="0" indent="0">
              <a:buNone/>
            </a:pPr>
            <a:r>
              <a:rPr lang="en-US" dirty="0"/>
              <a:t>Let U be a set and S a subset of interest</a:t>
            </a:r>
          </a:p>
          <a:p>
            <a:pPr marL="0" indent="0">
              <a:buNone/>
            </a:pPr>
            <a:r>
              <a:rPr lang="en-US" dirty="0"/>
              <a:t>Let U \S denote the set difference (the part of U that is not in S)</a:t>
            </a:r>
          </a:p>
          <a:p>
            <a:pPr marL="0" indent="0">
              <a:buNone/>
            </a:pPr>
            <a:endParaRPr lang="en-US" b="1" dirty="0"/>
          </a:p>
          <a:p>
            <a:pPr marL="0" indent="0">
              <a:buNone/>
            </a:pPr>
            <a:r>
              <a:rPr lang="en-US" b="1" dirty="0"/>
              <a:t>Then                 |U\S| = |U| - |S|</a:t>
            </a:r>
          </a:p>
          <a:p>
            <a:endParaRPr lang="en-US" dirty="0"/>
          </a:p>
        </p:txBody>
      </p:sp>
      <p:sp>
        <p:nvSpPr>
          <p:cNvPr id="5" name="TextBox 4">
            <a:extLst>
              <a:ext uri="{FF2B5EF4-FFF2-40B4-BE49-F238E27FC236}">
                <a16:creationId xmlns:a16="http://schemas.microsoft.com/office/drawing/2014/main" id="{562E93D5-6CF5-F37C-1180-72E4B1640C81}"/>
              </a:ext>
            </a:extLst>
          </p:cNvPr>
          <p:cNvSpPr txBox="1"/>
          <p:nvPr/>
        </p:nvSpPr>
        <p:spPr>
          <a:xfrm>
            <a:off x="838200" y="5303520"/>
            <a:ext cx="10546080" cy="954107"/>
          </a:xfrm>
          <a:prstGeom prst="rect">
            <a:avLst/>
          </a:prstGeom>
          <a:noFill/>
        </p:spPr>
        <p:txBody>
          <a:bodyPr wrap="square" rtlCol="0">
            <a:spAutoFit/>
          </a:bodyPr>
          <a:lstStyle/>
          <a:p>
            <a:pPr algn="l"/>
            <a:r>
              <a:rPr lang="en-US" sz="2800" b="0" dirty="0">
                <a:latin typeface="Candara" panose="020E0502030303020204" pitchFamily="34" charset="0"/>
                <a:ea typeface="Helvetica" charset="0"/>
                <a:cs typeface="Helvetica" charset="0"/>
              </a:rPr>
              <a:t>Hint that you should consider using  complementary counting:</a:t>
            </a:r>
          </a:p>
          <a:p>
            <a:pPr algn="l"/>
            <a:r>
              <a:rPr lang="en-US" sz="2800" b="0" dirty="0">
                <a:latin typeface="Candara" panose="020E0502030303020204" pitchFamily="34" charset="0"/>
                <a:ea typeface="Helvetica" charset="0"/>
                <a:cs typeface="Helvetica" charset="0"/>
              </a:rPr>
              <a:t>When you see the phrases “at least” or “some”</a:t>
            </a:r>
          </a:p>
        </p:txBody>
      </p:sp>
    </p:spTree>
    <p:extLst>
      <p:ext uri="{BB962C8B-B14F-4D97-AF65-F5344CB8AC3E}">
        <p14:creationId xmlns:p14="http://schemas.microsoft.com/office/powerpoint/2010/main" val="1565568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86AE-4844-634C-8F67-124A839DD907}"/>
              </a:ext>
            </a:extLst>
          </p:cNvPr>
          <p:cNvSpPr>
            <a:spLocks noGrp="1"/>
          </p:cNvSpPr>
          <p:nvPr>
            <p:ph type="title"/>
          </p:nvPr>
        </p:nvSpPr>
        <p:spPr/>
        <p:txBody>
          <a:bodyPr/>
          <a:lstStyle/>
          <a:p>
            <a:r>
              <a:rPr lang="en-US" dirty="0"/>
              <a:t>Distinct Letters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AB4358E-7900-E741-A630-5CD0CABE0EE8}"/>
                  </a:ext>
                </a:extLst>
              </p:cNvPr>
              <p:cNvSpPr/>
              <p:nvPr/>
            </p:nvSpPr>
            <p:spPr>
              <a:xfrm>
                <a:off x="609600" y="1152940"/>
                <a:ext cx="10659762" cy="1119409"/>
              </a:xfrm>
              <a:prstGeom prst="rect">
                <a:avLst/>
              </a:prstGeom>
            </p:spPr>
            <p:txBody>
              <a:bodyPr wrap="square">
                <a:spAutoFit/>
              </a:bodyPr>
              <a:lstStyle/>
              <a:p>
                <a:r>
                  <a:rPr lang="en-US" sz="3200" i="1" dirty="0">
                    <a:solidFill>
                      <a:srgbClr val="036A18"/>
                    </a:solidFill>
                  </a:rPr>
                  <a:t>“How many sequences of </a:t>
                </a:r>
                <a:r>
                  <a:rPr lang="en-US" sz="3200" dirty="0">
                    <a:solidFill>
                      <a:srgbClr val="036A18"/>
                    </a:solidFill>
                  </a:rPr>
                  <a:t>5</a:t>
                </a:r>
                <a:r>
                  <a:rPr lang="en-US" sz="3200" i="1" dirty="0">
                    <a:solidFill>
                      <a:srgbClr val="036A18"/>
                    </a:solidFill>
                  </a:rPr>
                  <a:t> distinct alphabet letters from </a:t>
                </a:r>
                <a14:m>
                  <m:oMath xmlns:m="http://schemas.openxmlformats.org/officeDocument/2006/math">
                    <m:d>
                      <m:dPr>
                        <m:begChr m:val="{"/>
                        <m:endChr m:val="}"/>
                        <m:ctrlPr>
                          <a:rPr lang="en-US" sz="3200" i="1">
                            <a:solidFill>
                              <a:srgbClr val="036A18"/>
                            </a:solidFill>
                            <a:latin typeface="Cambria Math" panose="02040503050406030204" pitchFamily="18" charset="0"/>
                          </a:rPr>
                        </m:ctrlPr>
                      </m:dPr>
                      <m:e>
                        <m:r>
                          <a:rPr lang="en-US" sz="3200" i="1">
                            <a:solidFill>
                              <a:srgbClr val="036A18"/>
                            </a:solidFill>
                            <a:latin typeface="Cambria Math" panose="02040503050406030204" pitchFamily="18" charset="0"/>
                          </a:rPr>
                          <m:t>𝐴</m:t>
                        </m:r>
                        <m:r>
                          <a:rPr lang="en-US" sz="3200" i="1">
                            <a:solidFill>
                              <a:srgbClr val="036A18"/>
                            </a:solidFill>
                            <a:latin typeface="Cambria Math" panose="02040503050406030204" pitchFamily="18" charset="0"/>
                          </a:rPr>
                          <m:t>,</m:t>
                        </m:r>
                        <m:r>
                          <a:rPr lang="en-US" sz="3200" i="1">
                            <a:solidFill>
                              <a:srgbClr val="036A18"/>
                            </a:solidFill>
                            <a:latin typeface="Cambria Math" panose="02040503050406030204" pitchFamily="18" charset="0"/>
                          </a:rPr>
                          <m:t>𝐵</m:t>
                        </m:r>
                        <m:r>
                          <a:rPr lang="en-US" sz="3200" i="1">
                            <a:solidFill>
                              <a:srgbClr val="036A18"/>
                            </a:solidFill>
                            <a:latin typeface="Cambria Math" panose="02040503050406030204" pitchFamily="18" charset="0"/>
                          </a:rPr>
                          <m:t>,…,</m:t>
                        </m:r>
                        <m:r>
                          <a:rPr lang="en-US" sz="3200" i="1">
                            <a:solidFill>
                              <a:srgbClr val="036A18"/>
                            </a:solidFill>
                            <a:latin typeface="Cambria Math" panose="02040503050406030204" pitchFamily="18" charset="0"/>
                          </a:rPr>
                          <m:t>𝑍</m:t>
                        </m:r>
                      </m:e>
                    </m:d>
                  </m:oMath>
                </a14:m>
                <a:r>
                  <a:rPr lang="en-US" sz="3200" i="1" dirty="0">
                    <a:solidFill>
                      <a:srgbClr val="036A18"/>
                    </a:solidFill>
                  </a:rPr>
                  <a:t>?” </a:t>
                </a:r>
              </a:p>
            </p:txBody>
          </p:sp>
        </mc:Choice>
        <mc:Fallback xmlns="">
          <p:sp>
            <p:nvSpPr>
              <p:cNvPr id="5" name="Rectangle 4">
                <a:extLst>
                  <a:ext uri="{FF2B5EF4-FFF2-40B4-BE49-F238E27FC236}">
                    <a16:creationId xmlns:a16="http://schemas.microsoft.com/office/drawing/2014/main" id="{AAB4358E-7900-E741-A630-5CD0CABE0EE8}"/>
                  </a:ext>
                </a:extLst>
              </p:cNvPr>
              <p:cNvSpPr>
                <a:spLocks noRot="1" noChangeAspect="1" noMove="1" noResize="1" noEditPoints="1" noAdjustHandles="1" noChangeArrowheads="1" noChangeShapeType="1" noTextEdit="1"/>
              </p:cNvSpPr>
              <p:nvPr/>
            </p:nvSpPr>
            <p:spPr>
              <a:xfrm>
                <a:off x="609600" y="1152940"/>
                <a:ext cx="10659762" cy="1119409"/>
              </a:xfrm>
              <a:prstGeom prst="rect">
                <a:avLst/>
              </a:prstGeom>
              <a:blipFill>
                <a:blip r:embed="rId3"/>
                <a:stretch>
                  <a:fillRect l="-1430" t="-6742" b="-11236"/>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4B466E9D-7758-2A46-9978-C1F7D978C99B}"/>
              </a:ext>
            </a:extLst>
          </p:cNvPr>
          <p:cNvSpPr/>
          <p:nvPr/>
        </p:nvSpPr>
        <p:spPr>
          <a:xfrm>
            <a:off x="609600" y="2272349"/>
            <a:ext cx="8830962" cy="584775"/>
          </a:xfrm>
          <a:prstGeom prst="rect">
            <a:avLst/>
          </a:prstGeom>
        </p:spPr>
        <p:txBody>
          <a:bodyPr wrap="square">
            <a:spAutoFit/>
          </a:bodyPr>
          <a:lstStyle/>
          <a:p>
            <a:r>
              <a:rPr lang="en-US" sz="3200" dirty="0"/>
              <a:t>E.g., </a:t>
            </a:r>
            <a:r>
              <a:rPr lang="en-US" sz="3200" dirty="0">
                <a:solidFill>
                  <a:srgbClr val="0070C0"/>
                </a:solidFill>
              </a:rPr>
              <a:t>AZURE, BINGO, TANGO. </a:t>
            </a:r>
            <a:r>
              <a:rPr lang="en-US" sz="3200" dirty="0"/>
              <a:t>But not: </a:t>
            </a:r>
            <a:r>
              <a:rPr lang="en-US" sz="3200" dirty="0">
                <a:solidFill>
                  <a:srgbClr val="0070C0"/>
                </a:solidFill>
              </a:rPr>
              <a:t>STEVE, SARAH</a:t>
            </a:r>
          </a:p>
        </p:txBody>
      </p:sp>
      <p:grpSp>
        <p:nvGrpSpPr>
          <p:cNvPr id="3" name="Group 2" descr="Boxes showing product rule">
            <a:extLst>
              <a:ext uri="{FF2B5EF4-FFF2-40B4-BE49-F238E27FC236}">
                <a16:creationId xmlns:a16="http://schemas.microsoft.com/office/drawing/2014/main" id="{4F9A082F-F44C-079E-B8C3-C63E94954F41}"/>
              </a:ext>
            </a:extLst>
          </p:cNvPr>
          <p:cNvGrpSpPr/>
          <p:nvPr/>
        </p:nvGrpSpPr>
        <p:grpSpPr>
          <a:xfrm>
            <a:off x="609600" y="4075961"/>
            <a:ext cx="7068269" cy="776848"/>
            <a:chOff x="609600" y="4075961"/>
            <a:chExt cx="7068269" cy="776848"/>
          </a:xfrm>
        </p:grpSpPr>
        <p:sp>
          <p:nvSpPr>
            <p:cNvPr id="7" name="Google Shape;934;p54">
              <a:extLst>
                <a:ext uri="{FF2B5EF4-FFF2-40B4-BE49-F238E27FC236}">
                  <a16:creationId xmlns:a16="http://schemas.microsoft.com/office/drawing/2014/main" id="{69938DAB-BDDF-AE46-B668-F7C0D10824E5}"/>
                </a:ext>
              </a:extLst>
            </p:cNvPr>
            <p:cNvSpPr txBox="1"/>
            <p:nvPr/>
          </p:nvSpPr>
          <p:spPr>
            <a:xfrm>
              <a:off x="609600" y="4081209"/>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0" name="Google Shape;936;p54">
              <a:extLst>
                <a:ext uri="{FF2B5EF4-FFF2-40B4-BE49-F238E27FC236}">
                  <a16:creationId xmlns:a16="http://schemas.microsoft.com/office/drawing/2014/main" id="{CF579801-8CEE-A241-9D63-516850E78533}"/>
                </a:ext>
              </a:extLst>
            </p:cNvPr>
            <p:cNvSpPr txBox="1"/>
            <p:nvPr/>
          </p:nvSpPr>
          <p:spPr>
            <a:xfrm>
              <a:off x="2636388" y="4079518"/>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1" name="Google Shape;937;p54">
              <a:extLst>
                <a:ext uri="{FF2B5EF4-FFF2-40B4-BE49-F238E27FC236}">
                  <a16:creationId xmlns:a16="http://schemas.microsoft.com/office/drawing/2014/main" id="{B64F4790-926E-6442-9C9C-2F3B3FE3B39B}"/>
                </a:ext>
              </a:extLst>
            </p:cNvPr>
            <p:cNvSpPr txBox="1"/>
            <p:nvPr/>
          </p:nvSpPr>
          <p:spPr>
            <a:xfrm>
              <a:off x="1185934" y="4079518"/>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2" name="Google Shape;940;p54">
              <a:extLst>
                <a:ext uri="{FF2B5EF4-FFF2-40B4-BE49-F238E27FC236}">
                  <a16:creationId xmlns:a16="http://schemas.microsoft.com/office/drawing/2014/main" id="{DD6E66EC-0CC3-4F42-8CB6-E57468CEAE3E}"/>
                </a:ext>
              </a:extLst>
            </p:cNvPr>
            <p:cNvSpPr txBox="1"/>
            <p:nvPr/>
          </p:nvSpPr>
          <p:spPr>
            <a:xfrm>
              <a:off x="2036375" y="4081209"/>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3" name="Google Shape;941;p54">
              <a:extLst>
                <a:ext uri="{FF2B5EF4-FFF2-40B4-BE49-F238E27FC236}">
                  <a16:creationId xmlns:a16="http://schemas.microsoft.com/office/drawing/2014/main" id="{4FBFD4DB-D29D-4B4F-B4C8-3131EAC56242}"/>
                </a:ext>
              </a:extLst>
            </p:cNvPr>
            <p:cNvSpPr txBox="1"/>
            <p:nvPr/>
          </p:nvSpPr>
          <p:spPr>
            <a:xfrm>
              <a:off x="3463150" y="4081209"/>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5" name="Google Shape;945;p54">
              <a:extLst>
                <a:ext uri="{FF2B5EF4-FFF2-40B4-BE49-F238E27FC236}">
                  <a16:creationId xmlns:a16="http://schemas.microsoft.com/office/drawing/2014/main" id="{DD0FC220-40C3-DE47-9981-8561E10BABD7}"/>
                </a:ext>
              </a:extLst>
            </p:cNvPr>
            <p:cNvSpPr txBox="1"/>
            <p:nvPr/>
          </p:nvSpPr>
          <p:spPr>
            <a:xfrm>
              <a:off x="5224464" y="4075961"/>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6" name="Google Shape;947;p54">
              <a:extLst>
                <a:ext uri="{FF2B5EF4-FFF2-40B4-BE49-F238E27FC236}">
                  <a16:creationId xmlns:a16="http://schemas.microsoft.com/office/drawing/2014/main" id="{93E47F34-2F33-6046-A592-F06F9044EC07}"/>
                </a:ext>
              </a:extLst>
            </p:cNvPr>
            <p:cNvSpPr txBox="1"/>
            <p:nvPr/>
          </p:nvSpPr>
          <p:spPr>
            <a:xfrm>
              <a:off x="4303940" y="4075961"/>
              <a:ext cx="1036693"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17" name="Google Shape;945;p54">
              <a:extLst>
                <a:ext uri="{FF2B5EF4-FFF2-40B4-BE49-F238E27FC236}">
                  <a16:creationId xmlns:a16="http://schemas.microsoft.com/office/drawing/2014/main" id="{B5643098-8D09-B74C-98A1-121E8AF33FAF}"/>
                </a:ext>
              </a:extLst>
            </p:cNvPr>
            <p:cNvSpPr txBox="1"/>
            <p:nvPr/>
          </p:nvSpPr>
          <p:spPr>
            <a:xfrm>
              <a:off x="6851369" y="4075961"/>
              <a:ext cx="8265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8" name="Google Shape;947;p54">
              <a:extLst>
                <a:ext uri="{FF2B5EF4-FFF2-40B4-BE49-F238E27FC236}">
                  <a16:creationId xmlns:a16="http://schemas.microsoft.com/office/drawing/2014/main" id="{28EB6B5B-2064-294E-ADE7-05547327431E}"/>
                </a:ext>
              </a:extLst>
            </p:cNvPr>
            <p:cNvSpPr txBox="1"/>
            <p:nvPr/>
          </p:nvSpPr>
          <p:spPr>
            <a:xfrm>
              <a:off x="5930845" y="4075961"/>
              <a:ext cx="1036693"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grpSp>
      <p:sp>
        <p:nvSpPr>
          <p:cNvPr id="4" name="Slide Number Placeholder 3">
            <a:extLst>
              <a:ext uri="{FF2B5EF4-FFF2-40B4-BE49-F238E27FC236}">
                <a16:creationId xmlns:a16="http://schemas.microsoft.com/office/drawing/2014/main" id="{CA8093EE-C70F-BF4E-9F4B-D4E7CCEB3D81}"/>
              </a:ext>
            </a:extLst>
          </p:cNvPr>
          <p:cNvSpPr>
            <a:spLocks noGrp="1"/>
          </p:cNvSpPr>
          <p:nvPr>
            <p:ph type="sldNum" sz="quarter" idx="12"/>
          </p:nvPr>
        </p:nvSpPr>
        <p:spPr/>
        <p:txBody>
          <a:bodyPr/>
          <a:lstStyle/>
          <a:p>
            <a:fld id="{39E65F0E-D8D0-8548-A870-8F1E432EFAAD}" type="slidenum">
              <a:rPr lang="en-US" smtClean="0"/>
              <a:pPr/>
              <a:t>43</a:t>
            </a:fld>
            <a:endParaRPr lang="en-US"/>
          </a:p>
        </p:txBody>
      </p:sp>
    </p:spTree>
    <p:extLst>
      <p:ext uri="{BB962C8B-B14F-4D97-AF65-F5344CB8AC3E}">
        <p14:creationId xmlns:p14="http://schemas.microsoft.com/office/powerpoint/2010/main" val="1979352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86AE-4844-634C-8F67-124A839DD907}"/>
              </a:ext>
            </a:extLst>
          </p:cNvPr>
          <p:cNvSpPr>
            <a:spLocks noGrp="1"/>
          </p:cNvSpPr>
          <p:nvPr>
            <p:ph type="title"/>
          </p:nvPr>
        </p:nvSpPr>
        <p:spPr/>
        <p:txBody>
          <a:bodyPr>
            <a:normAutofit fontScale="90000"/>
          </a:bodyPr>
          <a:lstStyle/>
          <a:p>
            <a:r>
              <a:rPr lang="en-US" dirty="0"/>
              <a:t>Distinct Letters – answer</a:t>
            </a:r>
            <a:br>
              <a:rPr lang="en-US" dirty="0"/>
            </a:br>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AB4358E-7900-E741-A630-5CD0CABE0EE8}"/>
                  </a:ext>
                </a:extLst>
              </p:cNvPr>
              <p:cNvSpPr/>
              <p:nvPr/>
            </p:nvSpPr>
            <p:spPr>
              <a:xfrm>
                <a:off x="609600" y="1152940"/>
                <a:ext cx="10659762" cy="1119409"/>
              </a:xfrm>
              <a:prstGeom prst="rect">
                <a:avLst/>
              </a:prstGeom>
            </p:spPr>
            <p:txBody>
              <a:bodyPr wrap="square">
                <a:spAutoFit/>
              </a:bodyPr>
              <a:lstStyle/>
              <a:p>
                <a:r>
                  <a:rPr lang="en-US" sz="3200" i="1" dirty="0">
                    <a:solidFill>
                      <a:srgbClr val="036A18"/>
                    </a:solidFill>
                  </a:rPr>
                  <a:t>“How many sequences of </a:t>
                </a:r>
                <a:r>
                  <a:rPr lang="en-US" sz="3200" dirty="0">
                    <a:solidFill>
                      <a:srgbClr val="036A18"/>
                    </a:solidFill>
                  </a:rPr>
                  <a:t>5</a:t>
                </a:r>
                <a:r>
                  <a:rPr lang="en-US" sz="3200" i="1" dirty="0">
                    <a:solidFill>
                      <a:srgbClr val="036A18"/>
                    </a:solidFill>
                  </a:rPr>
                  <a:t> distinct alphabet letters from </a:t>
                </a:r>
                <a14:m>
                  <m:oMath xmlns:m="http://schemas.openxmlformats.org/officeDocument/2006/math">
                    <m:d>
                      <m:dPr>
                        <m:begChr m:val="{"/>
                        <m:endChr m:val="}"/>
                        <m:ctrlPr>
                          <a:rPr lang="en-US" sz="3200" i="1">
                            <a:solidFill>
                              <a:srgbClr val="036A18"/>
                            </a:solidFill>
                            <a:latin typeface="Cambria Math" panose="02040503050406030204" pitchFamily="18" charset="0"/>
                          </a:rPr>
                        </m:ctrlPr>
                      </m:dPr>
                      <m:e>
                        <m:r>
                          <a:rPr lang="en-US" sz="3200" i="1">
                            <a:solidFill>
                              <a:srgbClr val="036A18"/>
                            </a:solidFill>
                            <a:latin typeface="Cambria Math" panose="02040503050406030204" pitchFamily="18" charset="0"/>
                          </a:rPr>
                          <m:t>𝐴</m:t>
                        </m:r>
                        <m:r>
                          <a:rPr lang="en-US" sz="3200" i="1">
                            <a:solidFill>
                              <a:srgbClr val="036A18"/>
                            </a:solidFill>
                            <a:latin typeface="Cambria Math" panose="02040503050406030204" pitchFamily="18" charset="0"/>
                          </a:rPr>
                          <m:t>,</m:t>
                        </m:r>
                        <m:r>
                          <a:rPr lang="en-US" sz="3200" i="1">
                            <a:solidFill>
                              <a:srgbClr val="036A18"/>
                            </a:solidFill>
                            <a:latin typeface="Cambria Math" panose="02040503050406030204" pitchFamily="18" charset="0"/>
                          </a:rPr>
                          <m:t>𝐵</m:t>
                        </m:r>
                        <m:r>
                          <a:rPr lang="en-US" sz="3200" i="1">
                            <a:solidFill>
                              <a:srgbClr val="036A18"/>
                            </a:solidFill>
                            <a:latin typeface="Cambria Math" panose="02040503050406030204" pitchFamily="18" charset="0"/>
                          </a:rPr>
                          <m:t>,…,</m:t>
                        </m:r>
                        <m:r>
                          <a:rPr lang="en-US" sz="3200" i="1">
                            <a:solidFill>
                              <a:srgbClr val="036A18"/>
                            </a:solidFill>
                            <a:latin typeface="Cambria Math" panose="02040503050406030204" pitchFamily="18" charset="0"/>
                          </a:rPr>
                          <m:t>𝑍</m:t>
                        </m:r>
                      </m:e>
                    </m:d>
                  </m:oMath>
                </a14:m>
                <a:r>
                  <a:rPr lang="en-US" sz="3200" i="1" dirty="0">
                    <a:solidFill>
                      <a:srgbClr val="036A18"/>
                    </a:solidFill>
                  </a:rPr>
                  <a:t>?” </a:t>
                </a:r>
              </a:p>
            </p:txBody>
          </p:sp>
        </mc:Choice>
        <mc:Fallback xmlns="">
          <p:sp>
            <p:nvSpPr>
              <p:cNvPr id="5" name="Rectangle 4">
                <a:extLst>
                  <a:ext uri="{FF2B5EF4-FFF2-40B4-BE49-F238E27FC236}">
                    <a16:creationId xmlns:a16="http://schemas.microsoft.com/office/drawing/2014/main" id="{AAB4358E-7900-E741-A630-5CD0CABE0EE8}"/>
                  </a:ext>
                </a:extLst>
              </p:cNvPr>
              <p:cNvSpPr>
                <a:spLocks noRot="1" noChangeAspect="1" noMove="1" noResize="1" noEditPoints="1" noAdjustHandles="1" noChangeArrowheads="1" noChangeShapeType="1" noTextEdit="1"/>
              </p:cNvSpPr>
              <p:nvPr/>
            </p:nvSpPr>
            <p:spPr>
              <a:xfrm>
                <a:off x="609600" y="1152940"/>
                <a:ext cx="10659762" cy="1119409"/>
              </a:xfrm>
              <a:prstGeom prst="rect">
                <a:avLst/>
              </a:prstGeom>
              <a:blipFill>
                <a:blip r:embed="rId2"/>
                <a:stretch>
                  <a:fillRect l="-1430" t="-6742" b="-11236"/>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4B466E9D-7758-2A46-9978-C1F7D978C99B}"/>
              </a:ext>
            </a:extLst>
          </p:cNvPr>
          <p:cNvSpPr/>
          <p:nvPr/>
        </p:nvSpPr>
        <p:spPr>
          <a:xfrm>
            <a:off x="609600" y="2272349"/>
            <a:ext cx="8830962" cy="584775"/>
          </a:xfrm>
          <a:prstGeom prst="rect">
            <a:avLst/>
          </a:prstGeom>
        </p:spPr>
        <p:txBody>
          <a:bodyPr wrap="square">
            <a:spAutoFit/>
          </a:bodyPr>
          <a:lstStyle/>
          <a:p>
            <a:r>
              <a:rPr lang="en-US" sz="3200" dirty="0"/>
              <a:t>E.g., </a:t>
            </a:r>
            <a:r>
              <a:rPr lang="en-US" sz="3200" dirty="0">
                <a:solidFill>
                  <a:srgbClr val="0070C0"/>
                </a:solidFill>
              </a:rPr>
              <a:t>AZURE, BINGO, TANGO. </a:t>
            </a:r>
            <a:r>
              <a:rPr lang="en-US" sz="3200" dirty="0"/>
              <a:t>But not: </a:t>
            </a:r>
            <a:r>
              <a:rPr lang="en-US" sz="3200" dirty="0">
                <a:solidFill>
                  <a:srgbClr val="0070C0"/>
                </a:solidFill>
              </a:rPr>
              <a:t>STEVE, SARAH</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A243AD-90A0-2349-B1AE-CEB3FD788432}"/>
                  </a:ext>
                </a:extLst>
              </p:cNvPr>
              <p:cNvSpPr txBox="1"/>
              <p:nvPr/>
            </p:nvSpPr>
            <p:spPr>
              <a:xfrm>
                <a:off x="609600" y="4005836"/>
                <a:ext cx="8490857" cy="646331"/>
              </a:xfrm>
              <a:prstGeom prst="rect">
                <a:avLst/>
              </a:prstGeom>
              <a:noFill/>
            </p:spPr>
            <p:txBody>
              <a:bodyPr wrap="square" rtlCol="0">
                <a:spAutoFit/>
              </a:bodyPr>
              <a:lstStyle/>
              <a:p>
                <a:pPr algn="l"/>
                <a:r>
                  <a:rPr lang="en-US" sz="3600" b="1" dirty="0">
                    <a:latin typeface="Candara" panose="020E0502030303020204" pitchFamily="34" charset="0"/>
                    <a:ea typeface="Helvetica" charset="0"/>
                    <a:cs typeface="Helvetica" charset="0"/>
                  </a:rPr>
                  <a:t>Answer: </a:t>
                </a:r>
                <a14:m>
                  <m:oMath xmlns:m="http://schemas.openxmlformats.org/officeDocument/2006/math">
                    <m:r>
                      <a:rPr lang="en-US" sz="3600" b="0" i="1" smtClean="0">
                        <a:solidFill>
                          <a:srgbClr val="0070C0"/>
                        </a:solidFill>
                        <a:latin typeface="Cambria Math" panose="02040503050406030204" pitchFamily="18" charset="0"/>
                        <a:ea typeface="Helvetica" charset="0"/>
                        <a:cs typeface="Helvetica" charset="0"/>
                      </a:rPr>
                      <m:t>26×25×24×23×22=7893600</m:t>
                    </m:r>
                  </m:oMath>
                </a14:m>
                <a:endParaRPr lang="en-US" sz="3600" b="0" dirty="0" err="1">
                  <a:latin typeface="Candara" panose="020E0502030303020204" pitchFamily="34" charset="0"/>
                  <a:ea typeface="Helvetica" charset="0"/>
                  <a:cs typeface="Helvetica" charset="0"/>
                </a:endParaRPr>
              </a:p>
            </p:txBody>
          </p:sp>
        </mc:Choice>
        <mc:Fallback xmlns="">
          <p:sp>
            <p:nvSpPr>
              <p:cNvPr id="10" name="TextBox 9">
                <a:extLst>
                  <a:ext uri="{FF2B5EF4-FFF2-40B4-BE49-F238E27FC236}">
                    <a16:creationId xmlns:a16="http://schemas.microsoft.com/office/drawing/2014/main" id="{9FA243AD-90A0-2349-B1AE-CEB3FD788432}"/>
                  </a:ext>
                </a:extLst>
              </p:cNvPr>
              <p:cNvSpPr txBox="1">
                <a:spLocks noRot="1" noChangeAspect="1" noMove="1" noResize="1" noEditPoints="1" noAdjustHandles="1" noChangeArrowheads="1" noChangeShapeType="1" noTextEdit="1"/>
              </p:cNvSpPr>
              <p:nvPr/>
            </p:nvSpPr>
            <p:spPr>
              <a:xfrm>
                <a:off x="609600" y="4005836"/>
                <a:ext cx="8490857" cy="646331"/>
              </a:xfrm>
              <a:prstGeom prst="rect">
                <a:avLst/>
              </a:prstGeom>
              <a:blipFill>
                <a:blip r:embed="rId3"/>
                <a:stretch>
                  <a:fillRect l="-2242" t="-11538" b="-32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8093EE-C70F-BF4E-9F4B-D4E7CCEB3D81}"/>
              </a:ext>
            </a:extLst>
          </p:cNvPr>
          <p:cNvSpPr>
            <a:spLocks noGrp="1"/>
          </p:cNvSpPr>
          <p:nvPr>
            <p:ph type="sldNum" sz="quarter" idx="12"/>
          </p:nvPr>
        </p:nvSpPr>
        <p:spPr/>
        <p:txBody>
          <a:bodyPr/>
          <a:lstStyle/>
          <a:p>
            <a:fld id="{39E65F0E-D8D0-8548-A870-8F1E432EFAAD}" type="slidenum">
              <a:rPr lang="en-US" smtClean="0"/>
              <a:pPr/>
              <a:t>44</a:t>
            </a:fld>
            <a:endParaRPr lang="en-US"/>
          </a:p>
        </p:txBody>
      </p:sp>
    </p:spTree>
    <p:extLst>
      <p:ext uri="{BB962C8B-B14F-4D97-AF65-F5344CB8AC3E}">
        <p14:creationId xmlns:p14="http://schemas.microsoft.com/office/powerpoint/2010/main" val="40260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74E9-7916-0B4A-AE75-CA8C32BDF65F}"/>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6DDFA0-2671-534A-A5FD-DC5FEE612471}"/>
                  </a:ext>
                </a:extLst>
              </p:cNvPr>
              <p:cNvSpPr>
                <a:spLocks noGrp="1"/>
              </p:cNvSpPr>
              <p:nvPr>
                <p:ph idx="1"/>
              </p:nvPr>
            </p:nvSpPr>
            <p:spPr>
              <a:xfrm>
                <a:off x="609600" y="1411359"/>
                <a:ext cx="10972800" cy="2592826"/>
              </a:xfrm>
              <a:ln>
                <a:solidFill>
                  <a:srgbClr val="036A18"/>
                </a:solidFill>
                <a:prstDash val="dash"/>
              </a:ln>
            </p:spPr>
            <p:txBody>
              <a:bodyPr lIns="182880" tIns="182880" rIns="182880" bIns="182880">
                <a:spAutoFit/>
              </a:bodyPr>
              <a:lstStyle/>
              <a:p>
                <a:pPr marL="0" indent="0">
                  <a:buNone/>
                </a:pPr>
                <a:r>
                  <a:rPr lang="en-US" sz="3600" b="1" dirty="0">
                    <a:solidFill>
                      <a:srgbClr val="036A18"/>
                    </a:solidFill>
                  </a:rPr>
                  <a:t>Fact. </a:t>
                </a:r>
                <a:r>
                  <a:rPr lang="en-US" sz="3600" dirty="0"/>
                  <a:t># of ways to arrange </a:t>
                </a:r>
                <a14:m>
                  <m:oMath xmlns:m="http://schemas.openxmlformats.org/officeDocument/2006/math">
                    <m:r>
                      <a:rPr lang="en-US" sz="3600" i="1" smtClean="0">
                        <a:solidFill>
                          <a:srgbClr val="0070C0"/>
                        </a:solidFill>
                        <a:latin typeface="Cambria Math" panose="02040503050406030204" pitchFamily="18" charset="0"/>
                      </a:rPr>
                      <m:t>𝑘</m:t>
                    </m:r>
                    <m:r>
                      <a:rPr lang="en-US" sz="3600" b="0" i="0" smtClean="0">
                        <a:solidFill>
                          <a:srgbClr val="0070C0"/>
                        </a:solidFill>
                        <a:latin typeface="Cambria Math" panose="02040503050406030204" pitchFamily="18" charset="0"/>
                      </a:rPr>
                      <m:t> </m:t>
                    </m:r>
                  </m:oMath>
                </a14:m>
                <a:r>
                  <a:rPr lang="en-US" sz="3600" dirty="0"/>
                  <a:t>out of </a:t>
                </a:r>
                <a14:m>
                  <m:oMath xmlns:m="http://schemas.openxmlformats.org/officeDocument/2006/math">
                    <m:r>
                      <a:rPr lang="en-US" sz="3600" b="0" i="1" smtClean="0">
                        <a:solidFill>
                          <a:srgbClr val="0070C0"/>
                        </a:solidFill>
                        <a:latin typeface="Cambria Math" panose="02040503050406030204" pitchFamily="18" charset="0"/>
                      </a:rPr>
                      <m:t>𝑛</m:t>
                    </m:r>
                    <m:r>
                      <a:rPr lang="en-US" sz="3600" b="0" i="0" smtClean="0">
                        <a:solidFill>
                          <a:srgbClr val="0070C0"/>
                        </a:solidFill>
                        <a:latin typeface="Cambria Math" panose="02040503050406030204" pitchFamily="18" charset="0"/>
                      </a:rPr>
                      <m:t> </m:t>
                    </m:r>
                  </m:oMath>
                </a14:m>
                <a:r>
                  <a:rPr lang="en-US" sz="3600" dirty="0"/>
                  <a:t>distinct objects in a sequence.</a:t>
                </a:r>
              </a:p>
              <a:p>
                <a:pPr marL="0" indent="0">
                  <a:buNone/>
                </a:pPr>
                <a14:m>
                  <m:oMathPara xmlns:m="http://schemas.openxmlformats.org/officeDocument/2006/math">
                    <m:oMathParaPr>
                      <m:jc m:val="centerGroup"/>
                    </m:oMathParaPr>
                    <m:oMath xmlns:m="http://schemas.openxmlformats.org/officeDocument/2006/math">
                      <m:r>
                        <a:rPr lang="en-US" sz="3600" b="0" i="1" smtClean="0">
                          <a:solidFill>
                            <a:srgbClr val="C00000"/>
                          </a:solidFill>
                          <a:latin typeface="Cambria Math" panose="02040503050406030204" pitchFamily="18" charset="0"/>
                        </a:rPr>
                        <m:t>𝑃</m:t>
                      </m:r>
                      <m:d>
                        <m:dPr>
                          <m:ctrlPr>
                            <a:rPr lang="en-US" sz="3600" b="0" i="1" smtClean="0">
                              <a:solidFill>
                                <a:srgbClr val="C00000"/>
                              </a:solidFill>
                              <a:latin typeface="Cambria Math" panose="02040503050406030204" pitchFamily="18" charset="0"/>
                            </a:rPr>
                          </m:ctrlPr>
                        </m:dPr>
                        <m:e>
                          <m:r>
                            <a:rPr lang="en-US" sz="3600" b="0" i="1" smtClean="0">
                              <a:solidFill>
                                <a:srgbClr val="C00000"/>
                              </a:solidFill>
                              <a:latin typeface="Cambria Math" panose="02040503050406030204" pitchFamily="18" charset="0"/>
                            </a:rPr>
                            <m:t>𝑛</m:t>
                          </m:r>
                          <m:r>
                            <a:rPr lang="en-US" sz="3600" b="0" i="1" smtClean="0">
                              <a:solidFill>
                                <a:srgbClr val="C00000"/>
                              </a:solidFill>
                              <a:latin typeface="Cambria Math" panose="02040503050406030204" pitchFamily="18" charset="0"/>
                            </a:rPr>
                            <m:t>,</m:t>
                          </m:r>
                          <m:r>
                            <a:rPr lang="en-US" sz="3600" b="0" i="1" smtClean="0">
                              <a:solidFill>
                                <a:srgbClr val="C00000"/>
                              </a:solidFill>
                              <a:latin typeface="Cambria Math" panose="02040503050406030204" pitchFamily="18" charset="0"/>
                            </a:rPr>
                            <m:t>𝑘</m:t>
                          </m:r>
                        </m:e>
                      </m:d>
                      <m:r>
                        <a:rPr lang="en-US" sz="3600" b="0" i="1" smtClean="0">
                          <a:solidFill>
                            <a:srgbClr val="0070C0"/>
                          </a:solidFill>
                          <a:latin typeface="Cambria Math" panose="02040503050406030204" pitchFamily="18" charset="0"/>
                        </a:rPr>
                        <m:t>=</m:t>
                      </m:r>
                      <m:r>
                        <a:rPr lang="en-US" sz="3600" b="0" i="1" smtClean="0">
                          <a:solidFill>
                            <a:srgbClr val="0070C0"/>
                          </a:solidFill>
                          <a:latin typeface="Cambria Math" panose="02040503050406030204" pitchFamily="18" charset="0"/>
                        </a:rPr>
                        <m:t>𝑛</m:t>
                      </m:r>
                      <m:r>
                        <a:rPr lang="en-US" sz="3600" b="0" i="1" smtClean="0">
                          <a:solidFill>
                            <a:srgbClr val="0070C0"/>
                          </a:solidFill>
                          <a:latin typeface="Cambria Math" panose="02040503050406030204" pitchFamily="18" charset="0"/>
                        </a:rPr>
                        <m:t>×</m:t>
                      </m:r>
                      <m:d>
                        <m:dPr>
                          <m:ctrlPr>
                            <a:rPr lang="en-US" sz="3600" b="0" i="1" smtClean="0">
                              <a:solidFill>
                                <a:srgbClr val="0070C0"/>
                              </a:solidFill>
                              <a:latin typeface="Cambria Math" panose="02040503050406030204" pitchFamily="18" charset="0"/>
                            </a:rPr>
                          </m:ctrlPr>
                        </m:dPr>
                        <m:e>
                          <m:r>
                            <a:rPr lang="en-US" sz="3600" b="0" i="1" smtClean="0">
                              <a:solidFill>
                                <a:srgbClr val="0070C0"/>
                              </a:solidFill>
                              <a:latin typeface="Cambria Math" panose="02040503050406030204" pitchFamily="18" charset="0"/>
                            </a:rPr>
                            <m:t>𝑛</m:t>
                          </m:r>
                          <m:r>
                            <a:rPr lang="en-US" sz="3600" b="0" i="1" smtClean="0">
                              <a:solidFill>
                                <a:srgbClr val="0070C0"/>
                              </a:solidFill>
                              <a:latin typeface="Cambria Math" panose="02040503050406030204" pitchFamily="18" charset="0"/>
                            </a:rPr>
                            <m:t>−1</m:t>
                          </m:r>
                        </m:e>
                      </m:d>
                      <m:r>
                        <a:rPr lang="en-US" sz="3600" b="0" i="1" smtClean="0">
                          <a:solidFill>
                            <a:srgbClr val="0070C0"/>
                          </a:solidFill>
                          <a:latin typeface="Cambria Math" panose="02040503050406030204" pitchFamily="18" charset="0"/>
                        </a:rPr>
                        <m:t>×⋯×</m:t>
                      </m:r>
                      <m:d>
                        <m:dPr>
                          <m:ctrlPr>
                            <a:rPr lang="en-US" sz="3600" b="0" i="1" smtClean="0">
                              <a:solidFill>
                                <a:srgbClr val="0070C0"/>
                              </a:solidFill>
                              <a:latin typeface="Cambria Math" panose="02040503050406030204" pitchFamily="18" charset="0"/>
                            </a:rPr>
                          </m:ctrlPr>
                        </m:dPr>
                        <m:e>
                          <m:r>
                            <a:rPr lang="en-US" sz="3600" b="0" i="1" smtClean="0">
                              <a:solidFill>
                                <a:srgbClr val="0070C0"/>
                              </a:solidFill>
                              <a:latin typeface="Cambria Math" panose="02040503050406030204" pitchFamily="18" charset="0"/>
                            </a:rPr>
                            <m:t>𝑛</m:t>
                          </m:r>
                          <m:r>
                            <a:rPr lang="en-US" sz="3600" b="0" i="1" smtClean="0">
                              <a:solidFill>
                                <a:srgbClr val="0070C0"/>
                              </a:solidFill>
                              <a:latin typeface="Cambria Math" panose="02040503050406030204" pitchFamily="18" charset="0"/>
                            </a:rPr>
                            <m:t>−</m:t>
                          </m:r>
                          <m:r>
                            <a:rPr lang="en-US" sz="3600" b="0" i="1" smtClean="0">
                              <a:solidFill>
                                <a:srgbClr val="0070C0"/>
                              </a:solidFill>
                              <a:latin typeface="Cambria Math" panose="02040503050406030204" pitchFamily="18" charset="0"/>
                            </a:rPr>
                            <m:t>𝑘</m:t>
                          </m:r>
                          <m:r>
                            <a:rPr lang="en-US" sz="3600" b="0" i="1" smtClean="0">
                              <a:solidFill>
                                <a:srgbClr val="0070C0"/>
                              </a:solidFill>
                              <a:latin typeface="Cambria Math" panose="02040503050406030204" pitchFamily="18" charset="0"/>
                            </a:rPr>
                            <m:t>+1</m:t>
                          </m:r>
                        </m:e>
                      </m:d>
                      <m:r>
                        <a:rPr lang="en-US" sz="3600" b="0" i="1" smtClean="0">
                          <a:solidFill>
                            <a:srgbClr val="0070C0"/>
                          </a:solidFill>
                          <a:latin typeface="Cambria Math" panose="02040503050406030204" pitchFamily="18" charset="0"/>
                        </a:rPr>
                        <m:t>=</m:t>
                      </m:r>
                      <m:f>
                        <m:fPr>
                          <m:ctrlPr>
                            <a:rPr lang="en-US" sz="3600" b="0" i="1" smtClean="0">
                              <a:solidFill>
                                <a:srgbClr val="0070C0"/>
                              </a:solidFill>
                              <a:latin typeface="Cambria Math" panose="02040503050406030204" pitchFamily="18" charset="0"/>
                            </a:rPr>
                          </m:ctrlPr>
                        </m:fPr>
                        <m:num>
                          <m:r>
                            <a:rPr lang="en-US" sz="3600" b="0" i="1" smtClean="0">
                              <a:solidFill>
                                <a:srgbClr val="0070C0"/>
                              </a:solidFill>
                              <a:latin typeface="Cambria Math" panose="02040503050406030204" pitchFamily="18" charset="0"/>
                            </a:rPr>
                            <m:t>𝑛</m:t>
                          </m:r>
                          <m:r>
                            <a:rPr lang="en-US" sz="3600" b="0" i="1" smtClean="0">
                              <a:solidFill>
                                <a:srgbClr val="0070C0"/>
                              </a:solidFill>
                              <a:latin typeface="Cambria Math" panose="02040503050406030204" pitchFamily="18" charset="0"/>
                            </a:rPr>
                            <m:t>!</m:t>
                          </m:r>
                        </m:num>
                        <m:den>
                          <m:d>
                            <m:dPr>
                              <m:ctrlPr>
                                <a:rPr lang="en-US" sz="3600" b="0" i="1" smtClean="0">
                                  <a:solidFill>
                                    <a:srgbClr val="0070C0"/>
                                  </a:solidFill>
                                  <a:latin typeface="Cambria Math" panose="02040503050406030204" pitchFamily="18" charset="0"/>
                                </a:rPr>
                              </m:ctrlPr>
                            </m:dPr>
                            <m:e>
                              <m:r>
                                <a:rPr lang="en-US" sz="3600" b="0" i="1" smtClean="0">
                                  <a:solidFill>
                                    <a:srgbClr val="0070C0"/>
                                  </a:solidFill>
                                  <a:latin typeface="Cambria Math" panose="02040503050406030204" pitchFamily="18" charset="0"/>
                                </a:rPr>
                                <m:t>𝑛</m:t>
                              </m:r>
                              <m:r>
                                <a:rPr lang="en-US" sz="3600" b="0" i="1" smtClean="0">
                                  <a:solidFill>
                                    <a:srgbClr val="0070C0"/>
                                  </a:solidFill>
                                  <a:latin typeface="Cambria Math" panose="02040503050406030204" pitchFamily="18" charset="0"/>
                                </a:rPr>
                                <m:t>−</m:t>
                              </m:r>
                              <m:r>
                                <a:rPr lang="en-US" sz="3600" b="0" i="1" smtClean="0">
                                  <a:solidFill>
                                    <a:srgbClr val="0070C0"/>
                                  </a:solidFill>
                                  <a:latin typeface="Cambria Math" panose="02040503050406030204" pitchFamily="18" charset="0"/>
                                </a:rPr>
                                <m:t>𝑘</m:t>
                              </m:r>
                            </m:e>
                          </m:d>
                          <m:r>
                            <a:rPr lang="en-US" sz="3600" b="0" i="1" smtClean="0">
                              <a:solidFill>
                                <a:srgbClr val="0070C0"/>
                              </a:solidFill>
                              <a:latin typeface="Cambria Math" panose="02040503050406030204" pitchFamily="18" charset="0"/>
                            </a:rPr>
                            <m:t>!</m:t>
                          </m:r>
                        </m:den>
                      </m:f>
                    </m:oMath>
                  </m:oMathPara>
                </a14:m>
                <a:endParaRPr lang="en-US" sz="3600" dirty="0">
                  <a:solidFill>
                    <a:srgbClr val="0070C0"/>
                  </a:solidFill>
                </a:endParaRPr>
              </a:p>
            </p:txBody>
          </p:sp>
        </mc:Choice>
        <mc:Fallback xmlns="">
          <p:sp>
            <p:nvSpPr>
              <p:cNvPr id="3" name="Content Placeholder 2">
                <a:extLst>
                  <a:ext uri="{FF2B5EF4-FFF2-40B4-BE49-F238E27FC236}">
                    <a16:creationId xmlns:a16="http://schemas.microsoft.com/office/drawing/2014/main" id="{D56DDFA0-2671-534A-A5FD-DC5FEE612471}"/>
                  </a:ext>
                </a:extLst>
              </p:cNvPr>
              <p:cNvSpPr>
                <a:spLocks noGrp="1" noRot="1" noChangeAspect="1" noMove="1" noResize="1" noEditPoints="1" noAdjustHandles="1" noChangeArrowheads="1" noChangeShapeType="1" noTextEdit="1"/>
              </p:cNvSpPr>
              <p:nvPr>
                <p:ph idx="1"/>
              </p:nvPr>
            </p:nvSpPr>
            <p:spPr>
              <a:xfrm>
                <a:off x="609600" y="1411359"/>
                <a:ext cx="10972800" cy="2592826"/>
              </a:xfrm>
              <a:blipFill>
                <a:blip r:embed="rId3"/>
                <a:stretch>
                  <a:fillRect l="-808" r="-231"/>
                </a:stretch>
              </a:blipFill>
              <a:ln>
                <a:solidFill>
                  <a:srgbClr val="036A18"/>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81DD4F-78F8-664A-A545-039175BFA4B8}"/>
                  </a:ext>
                </a:extLst>
              </p:cNvPr>
              <p:cNvSpPr txBox="1"/>
              <p:nvPr/>
            </p:nvSpPr>
            <p:spPr>
              <a:xfrm>
                <a:off x="4029242" y="506609"/>
                <a:ext cx="4708358" cy="646331"/>
              </a:xfrm>
              <a:prstGeom prst="rect">
                <a:avLst/>
              </a:prstGeom>
              <a:noFill/>
            </p:spPr>
            <p:txBody>
              <a:bodyPr wrap="square" rtlCol="0">
                <a:spAutoFit/>
              </a:bodyPr>
              <a:lstStyle/>
              <a:p>
                <a:pPr algn="l"/>
                <a:r>
                  <a:rPr lang="en-US" sz="3600" b="0" dirty="0">
                    <a:latin typeface="Candara" panose="020E0502030303020204" pitchFamily="34" charset="0"/>
                    <a:ea typeface="Helvetica" charset="0"/>
                    <a:cs typeface="Helvetica" charset="0"/>
                  </a:rPr>
                  <a:t>Aka: </a:t>
                </a:r>
                <a14:m>
                  <m:oMath xmlns:m="http://schemas.openxmlformats.org/officeDocument/2006/math">
                    <m:r>
                      <a:rPr lang="en-US" sz="3600" b="0" i="1" dirty="0" smtClean="0">
                        <a:solidFill>
                          <a:srgbClr val="0070C0"/>
                        </a:solidFill>
                        <a:latin typeface="Cambria Math" panose="02040503050406030204" pitchFamily="18" charset="0"/>
                        <a:ea typeface="Helvetica" charset="0"/>
                        <a:cs typeface="Helvetica" charset="0"/>
                      </a:rPr>
                      <m:t>𝑘</m:t>
                    </m:r>
                  </m:oMath>
                </a14:m>
                <a:r>
                  <a:rPr lang="en-US" sz="3600" b="0" dirty="0">
                    <a:latin typeface="Candara" panose="020E0502030303020204" pitchFamily="34" charset="0"/>
                    <a:ea typeface="Helvetica" charset="0"/>
                    <a:cs typeface="Helvetica" charset="0"/>
                  </a:rPr>
                  <a:t>-permutations</a:t>
                </a:r>
              </a:p>
            </p:txBody>
          </p:sp>
        </mc:Choice>
        <mc:Fallback xmlns="">
          <p:sp>
            <p:nvSpPr>
              <p:cNvPr id="5" name="TextBox 4">
                <a:extLst>
                  <a:ext uri="{FF2B5EF4-FFF2-40B4-BE49-F238E27FC236}">
                    <a16:creationId xmlns:a16="http://schemas.microsoft.com/office/drawing/2014/main" id="{D281DD4F-78F8-664A-A545-039175BFA4B8}"/>
                  </a:ext>
                </a:extLst>
              </p:cNvPr>
              <p:cNvSpPr txBox="1">
                <a:spLocks noRot="1" noChangeAspect="1" noMove="1" noResize="1" noEditPoints="1" noAdjustHandles="1" noChangeArrowheads="1" noChangeShapeType="1" noTextEdit="1"/>
              </p:cNvSpPr>
              <p:nvPr/>
            </p:nvSpPr>
            <p:spPr>
              <a:xfrm>
                <a:off x="4029242" y="506609"/>
                <a:ext cx="4708358" cy="646331"/>
              </a:xfrm>
              <a:prstGeom prst="rect">
                <a:avLst/>
              </a:prstGeom>
              <a:blipFill>
                <a:blip r:embed="rId4"/>
                <a:stretch>
                  <a:fillRect l="-3763" t="-13462" b="-32692"/>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39D4A7E3-4034-4B47-92CE-44E8B5A1B2EA}"/>
              </a:ext>
              <a:ext uri="{C183D7F6-B498-43B3-948B-1728B52AA6E4}">
                <adec:decorative xmlns:adec="http://schemas.microsoft.com/office/drawing/2017/decorative" val="1"/>
              </a:ext>
            </a:extLst>
          </p:cNvPr>
          <p:cNvCxnSpPr>
            <a:cxnSpLocks/>
          </p:cNvCxnSpPr>
          <p:nvPr/>
        </p:nvCxnSpPr>
        <p:spPr>
          <a:xfrm flipV="1">
            <a:off x="4783015" y="1152941"/>
            <a:ext cx="1031631" cy="48829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950696-AA79-5A44-A57A-4CEB4CD2E88A}"/>
                  </a:ext>
                </a:extLst>
              </p:cNvPr>
              <p:cNvSpPr txBox="1"/>
              <p:nvPr/>
            </p:nvSpPr>
            <p:spPr>
              <a:xfrm>
                <a:off x="1709786" y="5277308"/>
                <a:ext cx="6623985" cy="646331"/>
              </a:xfrm>
              <a:prstGeom prst="rect">
                <a:avLst/>
              </a:prstGeom>
              <a:noFill/>
            </p:spPr>
            <p:txBody>
              <a:bodyPr wrap="square" rtlCol="0">
                <a:spAutoFit/>
              </a:bodyPr>
              <a:lstStyle/>
              <a:p>
                <a:r>
                  <a:rPr lang="en-US" sz="3600" dirty="0">
                    <a:latin typeface="Candara" panose="020E0502030303020204" pitchFamily="34" charset="0"/>
                    <a:ea typeface="Helvetica" charset="0"/>
                    <a:cs typeface="Helvetica" charset="0"/>
                  </a:rPr>
                  <a:t>We sometimes say </a:t>
                </a:r>
                <a14:m>
                  <m:oMath xmlns:m="http://schemas.openxmlformats.org/officeDocument/2006/math">
                    <m:r>
                      <a:rPr lang="en-US" sz="3600" b="0" i="0" smtClean="0">
                        <a:solidFill>
                          <a:srgbClr val="0070C0"/>
                        </a:solidFill>
                        <a:latin typeface="Cambria Math" panose="02040503050406030204" pitchFamily="18" charset="0"/>
                      </a:rPr>
                      <m:t> </m:t>
                    </m:r>
                    <m:r>
                      <a:rPr lang="en-US" sz="3600" b="0" i="1" smtClean="0">
                        <a:solidFill>
                          <a:srgbClr val="0070C0"/>
                        </a:solidFill>
                        <a:latin typeface="Cambria Math" panose="02040503050406030204" pitchFamily="18" charset="0"/>
                      </a:rPr>
                      <m:t>``</m:t>
                    </m:r>
                    <m:r>
                      <a:rPr lang="en-US" sz="3600" i="1">
                        <a:solidFill>
                          <a:srgbClr val="0070C0"/>
                        </a:solidFill>
                        <a:latin typeface="Cambria Math" panose="02040503050406030204" pitchFamily="18" charset="0"/>
                      </a:rPr>
                      <m:t>𝑛</m:t>
                    </m:r>
                    <m:r>
                      <a:rPr lang="en-US" sz="3600" b="0" i="0" smtClean="0">
                        <a:solidFill>
                          <a:srgbClr val="0070C0"/>
                        </a:solidFill>
                        <a:latin typeface="Cambria Math" panose="02040503050406030204" pitchFamily="18" charset="0"/>
                      </a:rPr>
                      <m:t> </m:t>
                    </m:r>
                    <m:r>
                      <m:rPr>
                        <m:sty m:val="p"/>
                      </m:rPr>
                      <a:rPr lang="en-US" sz="3600" b="0" i="0" dirty="0" smtClean="0">
                        <a:solidFill>
                          <a:srgbClr val="0070C0"/>
                        </a:solidFill>
                        <a:latin typeface="Cambria Math" panose="02040503050406030204" pitchFamily="18" charset="0"/>
                        <a:ea typeface="Helvetica" charset="0"/>
                        <a:cs typeface="Helvetica" charset="0"/>
                      </a:rPr>
                      <m:t>pick</m:t>
                    </m:r>
                    <m:r>
                      <a:rPr lang="en-US" sz="3600" b="0" i="0" dirty="0" smtClean="0">
                        <a:solidFill>
                          <a:srgbClr val="0070C0"/>
                        </a:solidFill>
                        <a:latin typeface="Cambria Math" panose="02040503050406030204" pitchFamily="18" charset="0"/>
                        <a:ea typeface="Helvetica" charset="0"/>
                        <a:cs typeface="Helvetica" charset="0"/>
                      </a:rPr>
                      <m:t> </m:t>
                    </m:r>
                    <m:r>
                      <a:rPr lang="en-US" sz="3600" b="0" i="1" dirty="0" smtClean="0">
                        <a:solidFill>
                          <a:srgbClr val="0070C0"/>
                        </a:solidFill>
                        <a:latin typeface="Cambria Math" panose="02040503050406030204" pitchFamily="18" charset="0"/>
                        <a:ea typeface="Helvetica" charset="0"/>
                        <a:cs typeface="Helvetica" charset="0"/>
                      </a:rPr>
                      <m:t>𝑘</m:t>
                    </m:r>
                    <m:r>
                      <a:rPr lang="en-US" sz="3600" b="0" i="1" dirty="0" smtClean="0">
                        <a:solidFill>
                          <a:srgbClr val="0070C0"/>
                        </a:solidFill>
                        <a:latin typeface="Cambria Math" panose="02040503050406030204" pitchFamily="18" charset="0"/>
                        <a:ea typeface="Helvetica" charset="0"/>
                        <a:cs typeface="Helvetica" charset="0"/>
                      </a:rPr>
                      <m:t>”</m:t>
                    </m:r>
                  </m:oMath>
                </a14:m>
                <a:endParaRPr lang="en-US" sz="3600" b="0" dirty="0">
                  <a:latin typeface="Candara" panose="020E0502030303020204" pitchFamily="34" charset="0"/>
                  <a:ea typeface="Helvetica" charset="0"/>
                  <a:cs typeface="Helvetica" charset="0"/>
                </a:endParaRPr>
              </a:p>
            </p:txBody>
          </p:sp>
        </mc:Choice>
        <mc:Fallback xmlns="">
          <p:sp>
            <p:nvSpPr>
              <p:cNvPr id="7" name="TextBox 6">
                <a:extLst>
                  <a:ext uri="{FF2B5EF4-FFF2-40B4-BE49-F238E27FC236}">
                    <a16:creationId xmlns:a16="http://schemas.microsoft.com/office/drawing/2014/main" id="{0E950696-AA79-5A44-A57A-4CEB4CD2E88A}"/>
                  </a:ext>
                </a:extLst>
              </p:cNvPr>
              <p:cNvSpPr txBox="1">
                <a:spLocks noRot="1" noChangeAspect="1" noMove="1" noResize="1" noEditPoints="1" noAdjustHandles="1" noChangeArrowheads="1" noChangeShapeType="1" noTextEdit="1"/>
              </p:cNvSpPr>
              <p:nvPr/>
            </p:nvSpPr>
            <p:spPr>
              <a:xfrm>
                <a:off x="1709786" y="5277308"/>
                <a:ext cx="6623985" cy="646331"/>
              </a:xfrm>
              <a:prstGeom prst="rect">
                <a:avLst/>
              </a:prstGeom>
              <a:blipFill>
                <a:blip r:embed="rId5"/>
                <a:stretch>
                  <a:fillRect l="-2677" t="-13462" b="-32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28EF00-0124-7B4D-95E5-FF6F2DC0CB79}"/>
              </a:ext>
            </a:extLst>
          </p:cNvPr>
          <p:cNvSpPr>
            <a:spLocks noGrp="1"/>
          </p:cNvSpPr>
          <p:nvPr>
            <p:ph type="sldNum" sz="quarter" idx="12"/>
          </p:nvPr>
        </p:nvSpPr>
        <p:spPr/>
        <p:txBody>
          <a:bodyPr/>
          <a:lstStyle/>
          <a:p>
            <a:fld id="{39E65F0E-D8D0-8548-A870-8F1E432EFAAD}" type="slidenum">
              <a:rPr lang="en-US" smtClean="0"/>
              <a:pPr/>
              <a:t>45</a:t>
            </a:fld>
            <a:endParaRPr lang="en-US"/>
          </a:p>
        </p:txBody>
      </p:sp>
    </p:spTree>
    <p:extLst>
      <p:ext uri="{BB962C8B-B14F-4D97-AF65-F5344CB8AC3E}">
        <p14:creationId xmlns:p14="http://schemas.microsoft.com/office/powerpoint/2010/main" val="16820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0891-FCB9-E143-8A42-F6B9E31C8D77}"/>
              </a:ext>
            </a:extLst>
          </p:cNvPr>
          <p:cNvSpPr>
            <a:spLocks noGrp="1"/>
          </p:cNvSpPr>
          <p:nvPr>
            <p:ph type="title"/>
          </p:nvPr>
        </p:nvSpPr>
        <p:spPr/>
        <p:txBody>
          <a:bodyPr/>
          <a:lstStyle/>
          <a:p>
            <a:r>
              <a:rPr lang="en-US" dirty="0"/>
              <a:t>Number of Subsets</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DD2F17E-8385-2D4D-B1B7-666546711819}"/>
                  </a:ext>
                </a:extLst>
              </p:cNvPr>
              <p:cNvSpPr/>
              <p:nvPr/>
            </p:nvSpPr>
            <p:spPr>
              <a:xfrm>
                <a:off x="609600" y="1152940"/>
                <a:ext cx="11244943" cy="646331"/>
              </a:xfrm>
              <a:prstGeom prst="rect">
                <a:avLst/>
              </a:prstGeom>
            </p:spPr>
            <p:txBody>
              <a:bodyPr wrap="square">
                <a:spAutoFit/>
              </a:bodyPr>
              <a:lstStyle/>
              <a:p>
                <a:r>
                  <a:rPr lang="en-US" sz="3600" i="1" dirty="0">
                    <a:solidFill>
                      <a:srgbClr val="036A18"/>
                    </a:solidFill>
                  </a:rPr>
                  <a:t>“How many size-5 </a:t>
                </a:r>
                <a:r>
                  <a:rPr lang="en-US" sz="3600" b="1" i="1" dirty="0">
                    <a:solidFill>
                      <a:srgbClr val="036A18"/>
                    </a:solidFill>
                  </a:rPr>
                  <a:t>subsets</a:t>
                </a:r>
                <a:r>
                  <a:rPr lang="en-US" sz="3600" i="1" dirty="0">
                    <a:solidFill>
                      <a:srgbClr val="036A18"/>
                    </a:solidFill>
                  </a:rPr>
                  <a:t> of </a:t>
                </a:r>
                <a14:m>
                  <m:oMath xmlns:m="http://schemas.openxmlformats.org/officeDocument/2006/math">
                    <m:d>
                      <m:dPr>
                        <m:begChr m:val="{"/>
                        <m:endChr m:val="}"/>
                        <m:ctrlPr>
                          <a:rPr lang="en-US" sz="3600" i="1">
                            <a:solidFill>
                              <a:srgbClr val="036A18"/>
                            </a:solidFill>
                            <a:latin typeface="Cambria Math" panose="02040503050406030204" pitchFamily="18" charset="0"/>
                          </a:rPr>
                        </m:ctrlPr>
                      </m:dPr>
                      <m:e>
                        <m:r>
                          <a:rPr lang="en-US" sz="3600" i="1">
                            <a:solidFill>
                              <a:srgbClr val="036A18"/>
                            </a:solidFill>
                            <a:latin typeface="Cambria Math" panose="02040503050406030204" pitchFamily="18" charset="0"/>
                          </a:rPr>
                          <m:t>𝐴</m:t>
                        </m:r>
                        <m:r>
                          <a:rPr lang="en-US" sz="3600" i="1">
                            <a:solidFill>
                              <a:srgbClr val="036A18"/>
                            </a:solidFill>
                            <a:latin typeface="Cambria Math" panose="02040503050406030204" pitchFamily="18" charset="0"/>
                          </a:rPr>
                          <m:t>,</m:t>
                        </m:r>
                        <m:r>
                          <a:rPr lang="en-US" sz="3600" i="1">
                            <a:solidFill>
                              <a:srgbClr val="036A18"/>
                            </a:solidFill>
                            <a:latin typeface="Cambria Math" panose="02040503050406030204" pitchFamily="18" charset="0"/>
                          </a:rPr>
                          <m:t>𝐵</m:t>
                        </m:r>
                        <m:r>
                          <a:rPr lang="en-US" sz="3600" i="1">
                            <a:solidFill>
                              <a:srgbClr val="036A18"/>
                            </a:solidFill>
                            <a:latin typeface="Cambria Math" panose="02040503050406030204" pitchFamily="18" charset="0"/>
                          </a:rPr>
                          <m:t>,…,</m:t>
                        </m:r>
                        <m:r>
                          <a:rPr lang="en-US" sz="3600" i="1">
                            <a:solidFill>
                              <a:srgbClr val="036A18"/>
                            </a:solidFill>
                            <a:latin typeface="Cambria Math" panose="02040503050406030204" pitchFamily="18" charset="0"/>
                          </a:rPr>
                          <m:t>𝑍</m:t>
                        </m:r>
                      </m:e>
                    </m:d>
                  </m:oMath>
                </a14:m>
                <a:r>
                  <a:rPr lang="en-US" sz="3600" i="1" dirty="0">
                    <a:solidFill>
                      <a:srgbClr val="036A18"/>
                    </a:solidFill>
                  </a:rPr>
                  <a:t>?” </a:t>
                </a:r>
              </a:p>
            </p:txBody>
          </p:sp>
        </mc:Choice>
        <mc:Fallback xmlns="">
          <p:sp>
            <p:nvSpPr>
              <p:cNvPr id="5" name="Rectangle 4">
                <a:extLst>
                  <a:ext uri="{FF2B5EF4-FFF2-40B4-BE49-F238E27FC236}">
                    <a16:creationId xmlns:a16="http://schemas.microsoft.com/office/drawing/2014/main" id="{1DD2F17E-8385-2D4D-B1B7-666546711819}"/>
                  </a:ext>
                </a:extLst>
              </p:cNvPr>
              <p:cNvSpPr>
                <a:spLocks noRot="1" noChangeAspect="1" noMove="1" noResize="1" noEditPoints="1" noAdjustHandles="1" noChangeArrowheads="1" noChangeShapeType="1" noTextEdit="1"/>
              </p:cNvSpPr>
              <p:nvPr/>
            </p:nvSpPr>
            <p:spPr>
              <a:xfrm>
                <a:off x="609600" y="1152940"/>
                <a:ext cx="11244943" cy="646331"/>
              </a:xfrm>
              <a:prstGeom prst="rect">
                <a:avLst/>
              </a:prstGeom>
              <a:blipFill>
                <a:blip r:embed="rId2"/>
                <a:stretch>
                  <a:fillRect l="-1695" t="-13462" b="-32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8D65620-F3A3-2E45-95B5-C087B4D7B133}"/>
              </a:ext>
            </a:extLst>
          </p:cNvPr>
          <p:cNvSpPr/>
          <p:nvPr/>
        </p:nvSpPr>
        <p:spPr>
          <a:xfrm>
            <a:off x="609600" y="2515963"/>
            <a:ext cx="10395857" cy="1200329"/>
          </a:xfrm>
          <a:prstGeom prst="rect">
            <a:avLst/>
          </a:prstGeom>
        </p:spPr>
        <p:txBody>
          <a:bodyPr wrap="square">
            <a:spAutoFit/>
          </a:bodyPr>
          <a:lstStyle/>
          <a:p>
            <a:r>
              <a:rPr lang="en-US" sz="3600" dirty="0"/>
              <a:t>E.g., </a:t>
            </a:r>
            <a:r>
              <a:rPr lang="en-US" sz="3600" dirty="0">
                <a:solidFill>
                  <a:srgbClr val="0070C0"/>
                </a:solidFill>
              </a:rPr>
              <a:t>{A,Z,U,R,E}, {B,I,N,G,O}, {T,A,N,G,O}. </a:t>
            </a:r>
            <a:r>
              <a:rPr lang="en-US" sz="3600" dirty="0"/>
              <a:t>But not: </a:t>
            </a:r>
            <a:r>
              <a:rPr lang="en-US" sz="3600" dirty="0">
                <a:solidFill>
                  <a:srgbClr val="0070C0"/>
                </a:solidFill>
              </a:rPr>
              <a:t>{S,T,E,V}, {S,A,R,H},…</a:t>
            </a:r>
          </a:p>
        </p:txBody>
      </p:sp>
      <p:sp>
        <p:nvSpPr>
          <p:cNvPr id="4" name="Slide Number Placeholder 3">
            <a:extLst>
              <a:ext uri="{FF2B5EF4-FFF2-40B4-BE49-F238E27FC236}">
                <a16:creationId xmlns:a16="http://schemas.microsoft.com/office/drawing/2014/main" id="{E65E5E7F-A397-574B-A42C-A93EBCC7BACD}"/>
              </a:ext>
            </a:extLst>
          </p:cNvPr>
          <p:cNvSpPr>
            <a:spLocks noGrp="1"/>
          </p:cNvSpPr>
          <p:nvPr>
            <p:ph type="sldNum" sz="quarter" idx="12"/>
          </p:nvPr>
        </p:nvSpPr>
        <p:spPr/>
        <p:txBody>
          <a:bodyPr/>
          <a:lstStyle/>
          <a:p>
            <a:fld id="{39E65F0E-D8D0-8548-A870-8F1E432EFAAD}" type="slidenum">
              <a:rPr lang="en-US" smtClean="0"/>
              <a:pPr/>
              <a:t>46</a:t>
            </a:fld>
            <a:endParaRPr lang="en-US"/>
          </a:p>
        </p:txBody>
      </p:sp>
    </p:spTree>
    <p:extLst>
      <p:ext uri="{BB962C8B-B14F-4D97-AF65-F5344CB8AC3E}">
        <p14:creationId xmlns:p14="http://schemas.microsoft.com/office/powerpoint/2010/main" val="228126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0891-FCB9-E143-8A42-F6B9E31C8D77}"/>
              </a:ext>
            </a:extLst>
          </p:cNvPr>
          <p:cNvSpPr>
            <a:spLocks noGrp="1"/>
          </p:cNvSpPr>
          <p:nvPr>
            <p:ph type="title"/>
          </p:nvPr>
        </p:nvSpPr>
        <p:spPr/>
        <p:txBody>
          <a:bodyPr/>
          <a:lstStyle/>
          <a:p>
            <a:r>
              <a:rPr lang="en-US" dirty="0"/>
              <a:t>Number of Subsets – Not the same as k-permutations.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DD2F17E-8385-2D4D-B1B7-666546711819}"/>
                  </a:ext>
                </a:extLst>
              </p:cNvPr>
              <p:cNvSpPr/>
              <p:nvPr/>
            </p:nvSpPr>
            <p:spPr>
              <a:xfrm>
                <a:off x="609600" y="1152940"/>
                <a:ext cx="11244943" cy="646331"/>
              </a:xfrm>
              <a:prstGeom prst="rect">
                <a:avLst/>
              </a:prstGeom>
            </p:spPr>
            <p:txBody>
              <a:bodyPr wrap="square">
                <a:spAutoFit/>
              </a:bodyPr>
              <a:lstStyle/>
              <a:p>
                <a:r>
                  <a:rPr lang="en-US" sz="3600" i="1" dirty="0">
                    <a:solidFill>
                      <a:srgbClr val="036A18"/>
                    </a:solidFill>
                  </a:rPr>
                  <a:t>“How many size-5 </a:t>
                </a:r>
                <a:r>
                  <a:rPr lang="en-US" sz="3600" b="1" i="1" dirty="0">
                    <a:solidFill>
                      <a:srgbClr val="036A18"/>
                    </a:solidFill>
                  </a:rPr>
                  <a:t>subsets</a:t>
                </a:r>
                <a:r>
                  <a:rPr lang="en-US" sz="3600" i="1" dirty="0">
                    <a:solidFill>
                      <a:srgbClr val="036A18"/>
                    </a:solidFill>
                  </a:rPr>
                  <a:t> of </a:t>
                </a:r>
                <a14:m>
                  <m:oMath xmlns:m="http://schemas.openxmlformats.org/officeDocument/2006/math">
                    <m:d>
                      <m:dPr>
                        <m:begChr m:val="{"/>
                        <m:endChr m:val="}"/>
                        <m:ctrlPr>
                          <a:rPr lang="en-US" sz="3600" i="1">
                            <a:solidFill>
                              <a:srgbClr val="036A18"/>
                            </a:solidFill>
                            <a:latin typeface="Cambria Math" panose="02040503050406030204" pitchFamily="18" charset="0"/>
                          </a:rPr>
                        </m:ctrlPr>
                      </m:dPr>
                      <m:e>
                        <m:r>
                          <a:rPr lang="en-US" sz="3600" i="1">
                            <a:solidFill>
                              <a:srgbClr val="036A18"/>
                            </a:solidFill>
                            <a:latin typeface="Cambria Math" panose="02040503050406030204" pitchFamily="18" charset="0"/>
                          </a:rPr>
                          <m:t>𝐴</m:t>
                        </m:r>
                        <m:r>
                          <a:rPr lang="en-US" sz="3600" i="1">
                            <a:solidFill>
                              <a:srgbClr val="036A18"/>
                            </a:solidFill>
                            <a:latin typeface="Cambria Math" panose="02040503050406030204" pitchFamily="18" charset="0"/>
                          </a:rPr>
                          <m:t>,</m:t>
                        </m:r>
                        <m:r>
                          <a:rPr lang="en-US" sz="3600" i="1">
                            <a:solidFill>
                              <a:srgbClr val="036A18"/>
                            </a:solidFill>
                            <a:latin typeface="Cambria Math" panose="02040503050406030204" pitchFamily="18" charset="0"/>
                          </a:rPr>
                          <m:t>𝐵</m:t>
                        </m:r>
                        <m:r>
                          <a:rPr lang="en-US" sz="3600" i="1">
                            <a:solidFill>
                              <a:srgbClr val="036A18"/>
                            </a:solidFill>
                            <a:latin typeface="Cambria Math" panose="02040503050406030204" pitchFamily="18" charset="0"/>
                          </a:rPr>
                          <m:t>,…,</m:t>
                        </m:r>
                        <m:r>
                          <a:rPr lang="en-US" sz="3600" i="1">
                            <a:solidFill>
                              <a:srgbClr val="036A18"/>
                            </a:solidFill>
                            <a:latin typeface="Cambria Math" panose="02040503050406030204" pitchFamily="18" charset="0"/>
                          </a:rPr>
                          <m:t>𝑍</m:t>
                        </m:r>
                      </m:e>
                    </m:d>
                  </m:oMath>
                </a14:m>
                <a:r>
                  <a:rPr lang="en-US" sz="3600" i="1" dirty="0">
                    <a:solidFill>
                      <a:srgbClr val="036A18"/>
                    </a:solidFill>
                  </a:rPr>
                  <a:t>?” </a:t>
                </a:r>
              </a:p>
            </p:txBody>
          </p:sp>
        </mc:Choice>
        <mc:Fallback xmlns="">
          <p:sp>
            <p:nvSpPr>
              <p:cNvPr id="5" name="Rectangle 4">
                <a:extLst>
                  <a:ext uri="{FF2B5EF4-FFF2-40B4-BE49-F238E27FC236}">
                    <a16:creationId xmlns:a16="http://schemas.microsoft.com/office/drawing/2014/main" id="{1DD2F17E-8385-2D4D-B1B7-666546711819}"/>
                  </a:ext>
                </a:extLst>
              </p:cNvPr>
              <p:cNvSpPr>
                <a:spLocks noRot="1" noChangeAspect="1" noMove="1" noResize="1" noEditPoints="1" noAdjustHandles="1" noChangeArrowheads="1" noChangeShapeType="1" noTextEdit="1"/>
              </p:cNvSpPr>
              <p:nvPr/>
            </p:nvSpPr>
            <p:spPr>
              <a:xfrm>
                <a:off x="609600" y="1152940"/>
                <a:ext cx="11244943" cy="646331"/>
              </a:xfrm>
              <a:prstGeom prst="rect">
                <a:avLst/>
              </a:prstGeom>
              <a:blipFill>
                <a:blip r:embed="rId2"/>
                <a:stretch>
                  <a:fillRect l="-1695" t="-13462" b="-32692"/>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8D65620-F3A3-2E45-95B5-C087B4D7B133}"/>
              </a:ext>
            </a:extLst>
          </p:cNvPr>
          <p:cNvSpPr/>
          <p:nvPr/>
        </p:nvSpPr>
        <p:spPr>
          <a:xfrm>
            <a:off x="609600" y="1799271"/>
            <a:ext cx="10395857" cy="1200329"/>
          </a:xfrm>
          <a:prstGeom prst="rect">
            <a:avLst/>
          </a:prstGeom>
        </p:spPr>
        <p:txBody>
          <a:bodyPr wrap="square">
            <a:spAutoFit/>
          </a:bodyPr>
          <a:lstStyle/>
          <a:p>
            <a:r>
              <a:rPr lang="en-US" sz="3600" dirty="0"/>
              <a:t>E.g., </a:t>
            </a:r>
            <a:r>
              <a:rPr lang="en-US" sz="3600" dirty="0">
                <a:solidFill>
                  <a:srgbClr val="0070C0"/>
                </a:solidFill>
              </a:rPr>
              <a:t>{A,Z,U,R,E}, {B,I,N,G,O}, {T,A,N,G,O}. </a:t>
            </a:r>
            <a:r>
              <a:rPr lang="en-US" sz="3600" dirty="0"/>
              <a:t>But not: </a:t>
            </a:r>
            <a:r>
              <a:rPr lang="en-US" sz="3600" dirty="0">
                <a:solidFill>
                  <a:srgbClr val="0070C0"/>
                </a:solidFill>
              </a:rPr>
              <a:t>{S,T,E,V}, {S,A,R,H},…</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2657DA-EBCF-1C4C-8053-5D71DB6998C5}"/>
                  </a:ext>
                </a:extLst>
              </p:cNvPr>
              <p:cNvSpPr txBox="1"/>
              <p:nvPr/>
            </p:nvSpPr>
            <p:spPr>
              <a:xfrm>
                <a:off x="539549" y="4261623"/>
                <a:ext cx="11042851" cy="1508105"/>
              </a:xfrm>
              <a:prstGeom prst="rect">
                <a:avLst/>
              </a:prstGeom>
              <a:noFill/>
            </p:spPr>
            <p:txBody>
              <a:bodyPr wrap="square" rtlCol="0">
                <a:spAutoFit/>
              </a:bodyPr>
              <a:lstStyle/>
              <a:p>
                <a:pPr algn="l"/>
                <a:r>
                  <a:rPr lang="en-US" sz="3600" b="0" dirty="0">
                    <a:solidFill>
                      <a:srgbClr val="C00000"/>
                    </a:solidFill>
                    <a:latin typeface="Candara" panose="020E0502030303020204" pitchFamily="34" charset="0"/>
                    <a:ea typeface="Helvetica" charset="0"/>
                    <a:cs typeface="Helvetica" charset="0"/>
                  </a:rPr>
                  <a:t>Different from </a:t>
                </a:r>
                <a14:m>
                  <m:oMath xmlns:m="http://schemas.openxmlformats.org/officeDocument/2006/math">
                    <m:r>
                      <a:rPr lang="en-US" sz="3600" b="0" i="1" dirty="0" smtClean="0">
                        <a:solidFill>
                          <a:srgbClr val="C00000"/>
                        </a:solidFill>
                        <a:latin typeface="Cambria Math" panose="02040503050406030204" pitchFamily="18" charset="0"/>
                        <a:ea typeface="Helvetica" charset="0"/>
                        <a:cs typeface="Helvetica" charset="0"/>
                      </a:rPr>
                      <m:t>𝑘</m:t>
                    </m:r>
                  </m:oMath>
                </a14:m>
                <a:r>
                  <a:rPr lang="en-US" sz="3600" b="0" dirty="0">
                    <a:solidFill>
                      <a:srgbClr val="C00000"/>
                    </a:solidFill>
                    <a:latin typeface="Candara" panose="020E0502030303020204" pitchFamily="34" charset="0"/>
                    <a:ea typeface="Helvetica" charset="0"/>
                    <a:cs typeface="Helvetica" charset="0"/>
                  </a:rPr>
                  <a:t>-permutations: </a:t>
                </a:r>
                <a:r>
                  <a:rPr lang="en-US" sz="3600" b="1" dirty="0">
                    <a:solidFill>
                      <a:srgbClr val="C00000"/>
                    </a:solidFill>
                    <a:latin typeface="Candara" panose="020E0502030303020204" pitchFamily="34" charset="0"/>
                    <a:ea typeface="Helvetica" charset="0"/>
                    <a:cs typeface="Helvetica" charset="0"/>
                  </a:rPr>
                  <a:t>NO ORDER</a:t>
                </a:r>
              </a:p>
              <a:p>
                <a:r>
                  <a:rPr lang="en-US" sz="2800" dirty="0"/>
                  <a:t>Different sequences: </a:t>
                </a:r>
                <a:r>
                  <a:rPr lang="en-US" sz="2800" dirty="0">
                    <a:solidFill>
                      <a:srgbClr val="0070C0"/>
                    </a:solidFill>
                  </a:rPr>
                  <a:t>TANGO, OGNAT, ATNGO, NATGO, ONATG …</a:t>
                </a:r>
              </a:p>
              <a:p>
                <a:r>
                  <a:rPr lang="en-US" sz="2800" dirty="0"/>
                  <a:t>Same set</a:t>
                </a:r>
                <a:r>
                  <a:rPr lang="en-US" sz="2800" dirty="0">
                    <a:latin typeface="Candara" panose="020E0502030303020204" pitchFamily="34" charset="0"/>
                  </a:rPr>
                  <a:t>: </a:t>
                </a:r>
                <a:r>
                  <a:rPr lang="en-US" sz="2800" dirty="0">
                    <a:solidFill>
                      <a:srgbClr val="0070C0"/>
                    </a:solidFill>
                  </a:rPr>
                  <a:t>{T,A,N,G,O}, {O,G,N,A,T}, {A,T,N,G,O}, {N,A,T,G,O}, {O,N,A,T,G}… … </a:t>
                </a:r>
                <a:endParaRPr lang="en-US" sz="2800" dirty="0">
                  <a:solidFill>
                    <a:srgbClr val="C00000"/>
                  </a:solidFill>
                  <a:latin typeface="Candara" panose="020E0502030303020204" pitchFamily="34" charset="0"/>
                  <a:ea typeface="Helvetica" charset="0"/>
                  <a:cs typeface="Helvetica" charset="0"/>
                </a:endParaRPr>
              </a:p>
            </p:txBody>
          </p:sp>
        </mc:Choice>
        <mc:Fallback xmlns="">
          <p:sp>
            <p:nvSpPr>
              <p:cNvPr id="7" name="TextBox 6">
                <a:extLst>
                  <a:ext uri="{FF2B5EF4-FFF2-40B4-BE49-F238E27FC236}">
                    <a16:creationId xmlns:a16="http://schemas.microsoft.com/office/drawing/2014/main" id="{072657DA-EBCF-1C4C-8053-5D71DB6998C5}"/>
                  </a:ext>
                </a:extLst>
              </p:cNvPr>
              <p:cNvSpPr txBox="1">
                <a:spLocks noRot="1" noChangeAspect="1" noMove="1" noResize="1" noEditPoints="1" noAdjustHandles="1" noChangeArrowheads="1" noChangeShapeType="1" noTextEdit="1"/>
              </p:cNvSpPr>
              <p:nvPr/>
            </p:nvSpPr>
            <p:spPr>
              <a:xfrm>
                <a:off x="539549" y="4261623"/>
                <a:ext cx="11042851" cy="1508105"/>
              </a:xfrm>
              <a:prstGeom prst="rect">
                <a:avLst/>
              </a:prstGeom>
              <a:blipFill>
                <a:blip r:embed="rId3"/>
                <a:stretch>
                  <a:fillRect l="-1722" t="-5833" r="-689" b="-1000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65E5E7F-A397-574B-A42C-A93EBCC7BACD}"/>
              </a:ext>
            </a:extLst>
          </p:cNvPr>
          <p:cNvSpPr>
            <a:spLocks noGrp="1"/>
          </p:cNvSpPr>
          <p:nvPr>
            <p:ph type="sldNum" sz="quarter" idx="12"/>
          </p:nvPr>
        </p:nvSpPr>
        <p:spPr/>
        <p:txBody>
          <a:bodyPr/>
          <a:lstStyle/>
          <a:p>
            <a:fld id="{39E65F0E-D8D0-8548-A870-8F1E432EFAAD}" type="slidenum">
              <a:rPr lang="en-US" smtClean="0"/>
              <a:pPr/>
              <a:t>47</a:t>
            </a:fld>
            <a:endParaRPr lang="en-US"/>
          </a:p>
        </p:txBody>
      </p:sp>
    </p:spTree>
    <p:extLst>
      <p:ext uri="{BB962C8B-B14F-4D97-AF65-F5344CB8AC3E}">
        <p14:creationId xmlns:p14="http://schemas.microsoft.com/office/powerpoint/2010/main" val="1619646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E0DB984-035F-4645-A898-BFB53877FD3B}"/>
                  </a:ext>
                </a:extLst>
              </p:cNvPr>
              <p:cNvSpPr>
                <a:spLocks noGrp="1"/>
              </p:cNvSpPr>
              <p:nvPr>
                <p:ph type="title"/>
              </p:nvPr>
            </p:nvSpPr>
            <p:spPr/>
            <p:txBody>
              <a:bodyPr/>
              <a:lstStyle/>
              <a:p>
                <a:r>
                  <a:rPr lang="en-US" dirty="0"/>
                  <a:t>How to count number of 5 element subsets of </a:t>
                </a:r>
                <a14:m>
                  <m:oMath xmlns:m="http://schemas.openxmlformats.org/officeDocument/2006/math">
                    <m:d>
                      <m:dPr>
                        <m:begChr m:val="{"/>
                        <m:endChr m:val="}"/>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𝐴</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𝐵</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𝑍</m:t>
                        </m:r>
                      </m:e>
                    </m:d>
                  </m:oMath>
                </a14:m>
                <a:r>
                  <a:rPr lang="en-US" dirty="0"/>
                  <a:t>?</a:t>
                </a:r>
              </a:p>
            </p:txBody>
          </p:sp>
        </mc:Choice>
        <mc:Fallback xmlns="">
          <p:sp>
            <p:nvSpPr>
              <p:cNvPr id="2" name="Title 1">
                <a:extLst>
                  <a:ext uri="{FF2B5EF4-FFF2-40B4-BE49-F238E27FC236}">
                    <a16:creationId xmlns:a16="http://schemas.microsoft.com/office/drawing/2014/main" id="{6E0DB984-035F-4645-A898-BFB53877FD3B}"/>
                  </a:ext>
                </a:extLst>
              </p:cNvPr>
              <p:cNvSpPr>
                <a:spLocks noGrp="1" noRot="1" noChangeAspect="1" noMove="1" noResize="1" noEditPoints="1" noAdjustHandles="1" noChangeArrowheads="1" noChangeShapeType="1" noTextEdit="1"/>
              </p:cNvSpPr>
              <p:nvPr>
                <p:ph type="title"/>
              </p:nvPr>
            </p:nvSpPr>
            <p:spPr>
              <a:blipFill>
                <a:blip r:embed="rId3"/>
                <a:stretch>
                  <a:fillRect l="-1387" t="-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AF5AD3-848A-DA48-ACA1-9230AB83796F}"/>
                  </a:ext>
                </a:extLst>
              </p:cNvPr>
              <p:cNvSpPr txBox="1"/>
              <p:nvPr/>
            </p:nvSpPr>
            <p:spPr>
              <a:xfrm>
                <a:off x="419556" y="1252823"/>
                <a:ext cx="11043514" cy="4339650"/>
              </a:xfrm>
              <a:prstGeom prst="rect">
                <a:avLst/>
              </a:prstGeom>
              <a:noFill/>
            </p:spPr>
            <p:txBody>
              <a:bodyPr wrap="square" rtlCol="0">
                <a:spAutoFit/>
              </a:bodyPr>
              <a:lstStyle/>
              <a:p>
                <a:pPr>
                  <a:spcAft>
                    <a:spcPts val="600"/>
                  </a:spcAft>
                </a:pPr>
                <a:r>
                  <a:rPr lang="en-US" sz="3200" b="0" dirty="0">
                    <a:latin typeface="Candara" panose="020E0502030303020204" pitchFamily="34" charset="0"/>
                    <a:ea typeface="Helvetica" charset="0"/>
                    <a:cs typeface="Helvetica" charset="0"/>
                  </a:rPr>
                  <a:t>Consider the following process: </a:t>
                </a:r>
              </a:p>
              <a:p>
                <a:pPr marL="514350" indent="-514350">
                  <a:spcAft>
                    <a:spcPts val="600"/>
                  </a:spcAft>
                  <a:buFont typeface="+mj-lt"/>
                  <a:buAutoNum type="arabicPeriod"/>
                </a:pPr>
                <a:r>
                  <a:rPr lang="en-US" sz="2800" dirty="0">
                    <a:latin typeface="Candara" panose="020E0502030303020204" pitchFamily="34" charset="0"/>
                    <a:ea typeface="Helvetica" charset="0"/>
                    <a:cs typeface="Helvetica" charset="0"/>
                  </a:rPr>
                  <a:t>Choose an </a:t>
                </a:r>
                <a:r>
                  <a:rPr lang="en-US" sz="2800" b="1" dirty="0">
                    <a:solidFill>
                      <a:srgbClr val="C00000"/>
                    </a:solidFill>
                    <a:latin typeface="Candara" panose="020E0502030303020204" pitchFamily="34" charset="0"/>
                    <a:ea typeface="Helvetica" charset="0"/>
                    <a:cs typeface="Helvetica" charset="0"/>
                  </a:rPr>
                  <a:t>unordered</a:t>
                </a:r>
                <a:r>
                  <a:rPr lang="en-US" sz="2800" dirty="0">
                    <a:latin typeface="Candara" panose="020E0502030303020204" pitchFamily="34" charset="0"/>
                    <a:ea typeface="Helvetica" charset="0"/>
                    <a:cs typeface="Helvetica" charset="0"/>
                  </a:rPr>
                  <a:t> subset </a:t>
                </a:r>
                <a14:m>
                  <m:oMath xmlns:m="http://schemas.openxmlformats.org/officeDocument/2006/math">
                    <m:r>
                      <a:rPr lang="en-US" sz="2800" b="0" i="1" dirty="0" smtClean="0">
                        <a:solidFill>
                          <a:srgbClr val="0070C0"/>
                        </a:solidFill>
                        <a:latin typeface="Cambria Math" panose="02040503050406030204" pitchFamily="18" charset="0"/>
                      </a:rPr>
                      <m:t>𝑆</m:t>
                    </m:r>
                    <m:r>
                      <a:rPr lang="en-US" sz="2800" b="0" i="1" dirty="0" smtClean="0">
                        <a:solidFill>
                          <a:srgbClr val="0070C0"/>
                        </a:solidFill>
                        <a:latin typeface="Cambria Math" panose="02040503050406030204" pitchFamily="18" charset="0"/>
                      </a:rPr>
                      <m:t>⊆</m:t>
                    </m:r>
                    <m:d>
                      <m:dPr>
                        <m:begChr m:val="{"/>
                        <m:endChr m:val="}"/>
                        <m:ctrlPr>
                          <a:rPr lang="en-US" sz="2800" i="1">
                            <a:solidFill>
                              <a:srgbClr val="0070C0"/>
                            </a:solidFill>
                            <a:latin typeface="Cambria Math" panose="02040503050406030204" pitchFamily="18" charset="0"/>
                          </a:rPr>
                        </m:ctrlPr>
                      </m:dPr>
                      <m:e>
                        <m:r>
                          <a:rPr lang="en-US" sz="2800" i="1">
                            <a:solidFill>
                              <a:srgbClr val="0070C0"/>
                            </a:solidFill>
                            <a:latin typeface="Cambria Math" panose="02040503050406030204" pitchFamily="18" charset="0"/>
                          </a:rPr>
                          <m:t>𝐴</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𝐵</m:t>
                        </m:r>
                        <m:r>
                          <a:rPr lang="en-US" sz="2800" i="1">
                            <a:solidFill>
                              <a:srgbClr val="0070C0"/>
                            </a:solidFill>
                            <a:latin typeface="Cambria Math" panose="02040503050406030204" pitchFamily="18" charset="0"/>
                          </a:rPr>
                          <m:t>,…,</m:t>
                        </m:r>
                        <m:r>
                          <a:rPr lang="en-US" sz="2800" i="1">
                            <a:solidFill>
                              <a:srgbClr val="0070C0"/>
                            </a:solidFill>
                            <a:latin typeface="Cambria Math" panose="02040503050406030204" pitchFamily="18" charset="0"/>
                          </a:rPr>
                          <m:t>𝑍</m:t>
                        </m:r>
                      </m:e>
                    </m:d>
                  </m:oMath>
                </a14:m>
                <a:r>
                  <a:rPr lang="en-US" sz="2800" b="0" dirty="0">
                    <a:latin typeface="Candara" panose="020E0502030303020204" pitchFamily="34" charset="0"/>
                    <a:ea typeface="Helvetica" charset="0"/>
                    <a:cs typeface="Helvetica" charset="0"/>
                  </a:rPr>
                  <a:t> of </a:t>
                </a:r>
              </a:p>
              <a:p>
                <a:pPr>
                  <a:spcAft>
                    <a:spcPts val="600"/>
                  </a:spcAft>
                </a:pPr>
                <a:r>
                  <a:rPr lang="en-US" sz="2800" dirty="0">
                    <a:latin typeface="Candara" panose="020E0502030303020204" pitchFamily="34" charset="0"/>
                    <a:ea typeface="Helvetica" charset="0"/>
                    <a:cs typeface="Helvetica" charset="0"/>
                  </a:rPr>
                  <a:t>           </a:t>
                </a:r>
                <a:r>
                  <a:rPr lang="en-US" sz="2800" b="0" dirty="0">
                    <a:latin typeface="Candara" panose="020E0502030303020204" pitchFamily="34" charset="0"/>
                    <a:ea typeface="Helvetica" charset="0"/>
                    <a:cs typeface="Helvetica" charset="0"/>
                  </a:rPr>
                  <a:t>size </a:t>
                </a:r>
                <a14:m>
                  <m:oMath xmlns:m="http://schemas.openxmlformats.org/officeDocument/2006/math">
                    <m:d>
                      <m:dPr>
                        <m:begChr m:val="|"/>
                        <m:endChr m:val="|"/>
                        <m:ctrlPr>
                          <a:rPr lang="en-US" sz="2800" b="0" i="1" dirty="0" smtClean="0">
                            <a:solidFill>
                              <a:srgbClr val="0070C0"/>
                            </a:solidFill>
                            <a:latin typeface="Cambria Math" panose="02040503050406030204" pitchFamily="18" charset="0"/>
                          </a:rPr>
                        </m:ctrlPr>
                      </m:dPr>
                      <m:e>
                        <m:r>
                          <a:rPr lang="en-US" sz="2800" i="1" dirty="0">
                            <a:solidFill>
                              <a:srgbClr val="0070C0"/>
                            </a:solidFill>
                            <a:latin typeface="Cambria Math" panose="02040503050406030204" pitchFamily="18" charset="0"/>
                          </a:rPr>
                          <m:t>𝑆</m:t>
                        </m:r>
                      </m:e>
                    </m:d>
                    <m:r>
                      <a:rPr lang="en-US" sz="2800" b="0" i="1" dirty="0" smtClean="0">
                        <a:solidFill>
                          <a:srgbClr val="0070C0"/>
                        </a:solidFill>
                        <a:latin typeface="Cambria Math" panose="02040503050406030204" pitchFamily="18" charset="0"/>
                      </a:rPr>
                      <m:t>=5. </m:t>
                    </m:r>
                  </m:oMath>
                </a14:m>
                <a:r>
                  <a:rPr lang="en-US" sz="2000" b="0" dirty="0">
                    <a:latin typeface="Candara" panose="020E0502030303020204" pitchFamily="34" charset="0"/>
                    <a:ea typeface="Helvetica" charset="0"/>
                    <a:cs typeface="Helvetica" charset="0"/>
                  </a:rPr>
                  <a:t>          e.g. </a:t>
                </a:r>
                <a14:m>
                  <m:oMath xmlns:m="http://schemas.openxmlformats.org/officeDocument/2006/math">
                    <m:r>
                      <a:rPr lang="en-US" sz="2000" i="1" dirty="0">
                        <a:solidFill>
                          <a:srgbClr val="0070C0"/>
                        </a:solidFill>
                        <a:latin typeface="Cambria Math" panose="02040503050406030204" pitchFamily="18" charset="0"/>
                      </a:rPr>
                      <m:t>𝑆</m:t>
                    </m:r>
                    <m:r>
                      <a:rPr lang="en-US" sz="2000" i="1" dirty="0">
                        <a:solidFill>
                          <a:srgbClr val="0070C0"/>
                        </a:solidFill>
                        <a:latin typeface="Cambria Math" panose="02040503050406030204" pitchFamily="18" charset="0"/>
                      </a:rPr>
                      <m:t>=</m:t>
                    </m:r>
                    <m:d>
                      <m:dPr>
                        <m:begChr m:val="{"/>
                        <m:endChr m:val="}"/>
                        <m:ctrlPr>
                          <a:rPr lang="en-US" sz="2000" i="1" dirty="0">
                            <a:solidFill>
                              <a:srgbClr val="0070C0"/>
                            </a:solidFill>
                            <a:latin typeface="Cambria Math" panose="02040503050406030204" pitchFamily="18" charset="0"/>
                          </a:rPr>
                        </m:ctrlPr>
                      </m:dPr>
                      <m:e>
                        <m:r>
                          <a:rPr lang="en-US" sz="2000" i="1" dirty="0">
                            <a:solidFill>
                              <a:srgbClr val="0070C0"/>
                            </a:solidFill>
                            <a:latin typeface="Cambria Math" panose="02040503050406030204" pitchFamily="18" charset="0"/>
                          </a:rPr>
                          <m:t>𝐴</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𝐺</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𝑁</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𝑂</m:t>
                        </m:r>
                        <m:r>
                          <a:rPr lang="en-US" sz="2000" i="1" dirty="0">
                            <a:solidFill>
                              <a:srgbClr val="0070C0"/>
                            </a:solidFill>
                            <a:latin typeface="Cambria Math" panose="02040503050406030204" pitchFamily="18" charset="0"/>
                          </a:rPr>
                          <m:t>,</m:t>
                        </m:r>
                        <m:r>
                          <a:rPr lang="en-US" sz="2000" i="1" dirty="0">
                            <a:solidFill>
                              <a:srgbClr val="0070C0"/>
                            </a:solidFill>
                            <a:latin typeface="Cambria Math" panose="02040503050406030204" pitchFamily="18" charset="0"/>
                          </a:rPr>
                          <m:t>𝑇</m:t>
                        </m:r>
                      </m:e>
                    </m:d>
                  </m:oMath>
                </a14:m>
                <a:endParaRPr lang="en-US" sz="2000" dirty="0">
                  <a:solidFill>
                    <a:srgbClr val="0070C0"/>
                  </a:solidFill>
                  <a:latin typeface="Candara" panose="020E0502030303020204" pitchFamily="34" charset="0"/>
                </a:endParaRPr>
              </a:p>
              <a:p>
                <a:pPr marL="514350" indent="-514350">
                  <a:spcBef>
                    <a:spcPts val="600"/>
                  </a:spcBef>
                  <a:spcAft>
                    <a:spcPts val="600"/>
                  </a:spcAft>
                  <a:buFont typeface="+mj-lt"/>
                  <a:buAutoNum type="arabicPeriod"/>
                </a:pPr>
                <a:r>
                  <a:rPr lang="en-US" sz="2800" b="0" dirty="0">
                    <a:latin typeface="Candara" panose="020E0502030303020204" pitchFamily="34" charset="0"/>
                    <a:ea typeface="Helvetica" charset="0"/>
                    <a:cs typeface="Helvetica" charset="0"/>
                  </a:rPr>
                  <a:t>Choose </a:t>
                </a:r>
                <a:r>
                  <a:rPr lang="en-US" sz="2800" dirty="0">
                    <a:latin typeface="Candara" panose="020E0502030303020204" pitchFamily="34" charset="0"/>
                    <a:ea typeface="Helvetica" charset="0"/>
                    <a:cs typeface="Helvetica" charset="0"/>
                  </a:rPr>
                  <a:t>a permutation of letters in </a:t>
                </a:r>
                <a14:m>
                  <m:oMath xmlns:m="http://schemas.openxmlformats.org/officeDocument/2006/math">
                    <m:r>
                      <a:rPr lang="en-US" sz="2800" i="1" dirty="0">
                        <a:solidFill>
                          <a:srgbClr val="0070C0"/>
                        </a:solidFill>
                        <a:latin typeface="Cambria Math" panose="02040503050406030204" pitchFamily="18" charset="0"/>
                      </a:rPr>
                      <m:t>𝑆</m:t>
                    </m:r>
                  </m:oMath>
                </a14:m>
                <a:br>
                  <a:rPr lang="en-US" sz="3200" dirty="0">
                    <a:latin typeface="Candara" panose="020E0502030303020204" pitchFamily="34" charset="0"/>
                    <a:ea typeface="Helvetica" charset="0"/>
                    <a:cs typeface="Helvetica" charset="0"/>
                  </a:rPr>
                </a:br>
                <a:r>
                  <a:rPr lang="en-US" sz="2400" dirty="0">
                    <a:latin typeface="Candara" panose="020E0502030303020204" pitchFamily="34" charset="0"/>
                    <a:ea typeface="Helvetica" charset="0"/>
                    <a:cs typeface="Helvetica" charset="0"/>
                  </a:rPr>
                  <a:t>e.g., </a:t>
                </a:r>
                <a:r>
                  <a:rPr lang="en-US" sz="2400" i="1" dirty="0">
                    <a:solidFill>
                      <a:srgbClr val="0070C0"/>
                    </a:solidFill>
                  </a:rPr>
                  <a:t>TANGO, AGNOT, NAGOT, GOTAN, GOATN, NGOAT, …</a:t>
                </a:r>
                <a:r>
                  <a:rPr lang="en-US" sz="2400" dirty="0">
                    <a:latin typeface="Candara" panose="020E0502030303020204" pitchFamily="34" charset="0"/>
                    <a:ea typeface="Helvetica" charset="0"/>
                    <a:cs typeface="Helvetica" charset="0"/>
                  </a:rPr>
                  <a:t> </a:t>
                </a:r>
                <a:r>
                  <a:rPr lang="en-US" sz="2400" b="0" dirty="0">
                    <a:latin typeface="Candara" panose="020E0502030303020204" pitchFamily="34" charset="0"/>
                    <a:ea typeface="Helvetica" charset="0"/>
                    <a:cs typeface="Helvetica" charset="0"/>
                  </a:rPr>
                  <a:t>  </a:t>
                </a:r>
              </a:p>
              <a:p>
                <a:pPr>
                  <a:spcBef>
                    <a:spcPts val="600"/>
                  </a:spcBef>
                  <a:spcAft>
                    <a:spcPts val="600"/>
                  </a:spcAft>
                </a:pPr>
                <a:endParaRPr lang="en-US" sz="3200" dirty="0">
                  <a:latin typeface="Candara" panose="020E0502030303020204" pitchFamily="34" charset="0"/>
                  <a:ea typeface="Helvetica" charset="0"/>
                  <a:cs typeface="Helvetica" charset="0"/>
                </a:endParaRPr>
              </a:p>
              <a:p>
                <a:pPr>
                  <a:spcBef>
                    <a:spcPts val="600"/>
                  </a:spcBef>
                  <a:spcAft>
                    <a:spcPts val="600"/>
                  </a:spcAft>
                </a:pPr>
                <a:r>
                  <a:rPr lang="en-US" sz="3200" dirty="0">
                    <a:latin typeface="Candara" panose="020E0502030303020204" pitchFamily="34" charset="0"/>
                    <a:ea typeface="Helvetica" charset="0"/>
                    <a:cs typeface="Helvetica" charset="0"/>
                  </a:rPr>
                  <a:t>Outcome: An </a:t>
                </a:r>
                <a:r>
                  <a:rPr lang="en-US" sz="3200" b="1" dirty="0">
                    <a:solidFill>
                      <a:srgbClr val="C00000"/>
                    </a:solidFill>
                    <a:latin typeface="Candara" panose="020E0502030303020204" pitchFamily="34" charset="0"/>
                    <a:ea typeface="Helvetica" charset="0"/>
                    <a:cs typeface="Helvetica" charset="0"/>
                  </a:rPr>
                  <a:t>ordered</a:t>
                </a:r>
                <a:r>
                  <a:rPr lang="en-US" sz="3200" dirty="0">
                    <a:latin typeface="Candara" panose="020E0502030303020204" pitchFamily="34" charset="0"/>
                    <a:ea typeface="Helvetica" charset="0"/>
                    <a:cs typeface="Helvetica" charset="0"/>
                  </a:rPr>
                  <a:t> sequence of 5 distinct letters from </a:t>
                </a:r>
                <a14:m>
                  <m:oMath xmlns:m="http://schemas.openxmlformats.org/officeDocument/2006/math">
                    <m:d>
                      <m:dPr>
                        <m:begChr m:val="{"/>
                        <m:endChr m:val="}"/>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𝐴</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𝐵</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𝑍</m:t>
                        </m:r>
                      </m:e>
                    </m:d>
                  </m:oMath>
                </a14:m>
                <a:endParaRPr lang="en-US" sz="3200" dirty="0">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43AF5AD3-848A-DA48-ACA1-9230AB83796F}"/>
                  </a:ext>
                </a:extLst>
              </p:cNvPr>
              <p:cNvSpPr txBox="1">
                <a:spLocks noRot="1" noChangeAspect="1" noMove="1" noResize="1" noEditPoints="1" noAdjustHandles="1" noChangeArrowheads="1" noChangeShapeType="1" noTextEdit="1"/>
              </p:cNvSpPr>
              <p:nvPr/>
            </p:nvSpPr>
            <p:spPr>
              <a:xfrm>
                <a:off x="419556" y="1252823"/>
                <a:ext cx="11043514" cy="4339650"/>
              </a:xfrm>
              <a:prstGeom prst="rect">
                <a:avLst/>
              </a:prstGeom>
              <a:blipFill>
                <a:blip r:embed="rId4"/>
                <a:stretch>
                  <a:fillRect l="-1379" t="-1749"/>
                </a:stretch>
              </a:blipFill>
            </p:spPr>
            <p:txBody>
              <a:bodyPr/>
              <a:lstStyle/>
              <a:p>
                <a:r>
                  <a:rPr lang="en-US">
                    <a:noFill/>
                  </a:rPr>
                  <a:t> </a:t>
                </a:r>
              </a:p>
            </p:txBody>
          </p:sp>
        </mc:Fallback>
      </mc:AlternateContent>
      <p:grpSp>
        <p:nvGrpSpPr>
          <p:cNvPr id="6" name="Group 5" descr="???  x number of ways to permute the letters in S = number of ordered sequences of 5 distinct letters from {A…Z}">
            <a:extLst>
              <a:ext uri="{FF2B5EF4-FFF2-40B4-BE49-F238E27FC236}">
                <a16:creationId xmlns:a16="http://schemas.microsoft.com/office/drawing/2014/main" id="{F0EAAF65-42F0-7019-5E28-894311EE0423}"/>
              </a:ext>
            </a:extLst>
          </p:cNvPr>
          <p:cNvGrpSpPr/>
          <p:nvPr/>
        </p:nvGrpSpPr>
        <p:grpSpPr>
          <a:xfrm>
            <a:off x="10654547" y="1772400"/>
            <a:ext cx="1406100" cy="3741992"/>
            <a:chOff x="10654547" y="1772400"/>
            <a:chExt cx="1406100" cy="3741992"/>
          </a:xfrm>
        </p:grpSpPr>
        <p:sp>
          <p:nvSpPr>
            <p:cNvPr id="16" name="Google Shape;937;p54">
              <a:extLst>
                <a:ext uri="{FF2B5EF4-FFF2-40B4-BE49-F238E27FC236}">
                  <a16:creationId xmlns:a16="http://schemas.microsoft.com/office/drawing/2014/main" id="{BB930D2E-0896-254A-AC39-96B807C484E5}"/>
                </a:ext>
              </a:extLst>
            </p:cNvPr>
            <p:cNvSpPr txBox="1"/>
            <p:nvPr/>
          </p:nvSpPr>
          <p:spPr>
            <a:xfrm>
              <a:off x="10804488" y="231884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28" name="Google Shape;935;p54">
              <a:extLst>
                <a:ext uri="{FF2B5EF4-FFF2-40B4-BE49-F238E27FC236}">
                  <a16:creationId xmlns:a16="http://schemas.microsoft.com/office/drawing/2014/main" id="{5CC634A5-9B7E-1548-913B-3BC24EFC9383}"/>
                </a:ext>
              </a:extLst>
            </p:cNvPr>
            <p:cNvSpPr txBox="1"/>
            <p:nvPr/>
          </p:nvSpPr>
          <p:spPr>
            <a:xfrm>
              <a:off x="10804438" y="3665452"/>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sp>
          <p:nvSpPr>
            <p:cNvPr id="22" name="Google Shape;942;p54">
              <a:extLst>
                <a:ext uri="{FF2B5EF4-FFF2-40B4-BE49-F238E27FC236}">
                  <a16:creationId xmlns:a16="http://schemas.microsoft.com/office/drawing/2014/main" id="{5BEFA24D-72A6-3845-A454-96AB57A56F7D}"/>
                </a:ext>
                <a:ext uri="{C183D7F6-B498-43B3-948B-1728B52AA6E4}">
                  <adec:decorative xmlns:adec="http://schemas.microsoft.com/office/drawing/2017/decorative" val="1"/>
                </a:ext>
              </a:extLst>
            </p:cNvPr>
            <p:cNvSpPr txBox="1"/>
            <p:nvPr/>
          </p:nvSpPr>
          <p:spPr>
            <a:xfrm>
              <a:off x="10654547" y="4265589"/>
              <a:ext cx="1406100" cy="1248803"/>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sp>
          <p:nvSpPr>
            <p:cNvPr id="19" name="Google Shape;940;p54">
              <a:extLst>
                <a:ext uri="{FF2B5EF4-FFF2-40B4-BE49-F238E27FC236}">
                  <a16:creationId xmlns:a16="http://schemas.microsoft.com/office/drawing/2014/main" id="{A2CE9634-957D-844B-B7F9-4FA4B115CFC0}"/>
                </a:ext>
                <a:ext uri="{C183D7F6-B498-43B3-948B-1728B52AA6E4}">
                  <adec:decorative xmlns:adec="http://schemas.microsoft.com/office/drawing/2017/decorative" val="1"/>
                </a:ext>
              </a:extLst>
            </p:cNvPr>
            <p:cNvSpPr txBox="1"/>
            <p:nvPr/>
          </p:nvSpPr>
          <p:spPr>
            <a:xfrm>
              <a:off x="10895130" y="2957207"/>
              <a:ext cx="9414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p:grpSp>
          <p:nvGrpSpPr>
            <p:cNvPr id="3" name="Group 2">
              <a:extLst>
                <a:ext uri="{FF2B5EF4-FFF2-40B4-BE49-F238E27FC236}">
                  <a16:creationId xmlns:a16="http://schemas.microsoft.com/office/drawing/2014/main" id="{466416B7-ACFB-0F44-B25E-137A73EE66B8}"/>
                </a:ext>
                <a:ext uri="{C183D7F6-B498-43B3-948B-1728B52AA6E4}">
                  <adec:decorative xmlns:adec="http://schemas.microsoft.com/office/drawing/2017/decorative" val="1"/>
                </a:ext>
              </a:extLst>
            </p:cNvPr>
            <p:cNvGrpSpPr/>
            <p:nvPr/>
          </p:nvGrpSpPr>
          <p:grpSpPr>
            <a:xfrm>
              <a:off x="10786181" y="1772400"/>
              <a:ext cx="1038638" cy="795604"/>
              <a:chOff x="10786181" y="1772400"/>
              <a:chExt cx="1038638" cy="795604"/>
            </a:xfrm>
          </p:grpSpPr>
          <p:sp>
            <p:nvSpPr>
              <p:cNvPr id="17" name="Google Shape;934;p54">
                <a:extLst>
                  <a:ext uri="{FF2B5EF4-FFF2-40B4-BE49-F238E27FC236}">
                    <a16:creationId xmlns:a16="http://schemas.microsoft.com/office/drawing/2014/main" id="{C55BC5B4-45CD-7949-BF91-58CA100F1414}"/>
                  </a:ext>
                </a:extLst>
              </p:cNvPr>
              <p:cNvSpPr txBox="1"/>
              <p:nvPr/>
            </p:nvSpPr>
            <p:spPr>
              <a:xfrm>
                <a:off x="10890375" y="1772400"/>
                <a:ext cx="934444"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8F624B5-674C-7E42-9D49-ECABB7446B8C}"/>
                      </a:ext>
                    </a:extLst>
                  </p:cNvPr>
                  <p:cNvSpPr/>
                  <p:nvPr/>
                </p:nvSpPr>
                <p:spPr>
                  <a:xfrm>
                    <a:off x="10786181" y="1860118"/>
                    <a:ext cx="881972"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a:solidFill>
                                <a:srgbClr val="7030A0"/>
                              </a:solidFill>
                              <a:latin typeface="Candara" panose="020E0502030303020204" pitchFamily="34" charset="0"/>
                              <a:ea typeface="Helvetica" charset="0"/>
                              <a:cs typeface="Apple Chancery" panose="03020702040506060504" pitchFamily="66" charset="-79"/>
                            </a:rPr>
                            <m:t>???</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31" name="Rectangle 30">
                    <a:extLst>
                      <a:ext uri="{FF2B5EF4-FFF2-40B4-BE49-F238E27FC236}">
                        <a16:creationId xmlns:a16="http://schemas.microsoft.com/office/drawing/2014/main" id="{18F624B5-674C-7E42-9D49-ECABB7446B8C}"/>
                      </a:ext>
                    </a:extLst>
                  </p:cNvPr>
                  <p:cNvSpPr>
                    <a:spLocks noRot="1" noChangeAspect="1" noMove="1" noResize="1" noEditPoints="1" noAdjustHandles="1" noChangeArrowheads="1" noChangeShapeType="1" noTextEdit="1"/>
                  </p:cNvSpPr>
                  <p:nvPr/>
                </p:nvSpPr>
                <p:spPr>
                  <a:xfrm>
                    <a:off x="10786181" y="1860118"/>
                    <a:ext cx="881972" cy="707886"/>
                  </a:xfrm>
                  <a:prstGeom prst="rect">
                    <a:avLst/>
                  </a:prstGeom>
                  <a:blipFill>
                    <a:blip r:embed="rId5"/>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BB4A6AD-E83E-AD4E-99DC-4FFD28DF1C57}"/>
                  </a:ext>
                </a:extLst>
              </p:cNvPr>
              <p:cNvSpPr/>
              <p:nvPr/>
            </p:nvSpPr>
            <p:spPr>
              <a:xfrm>
                <a:off x="3454401" y="5777138"/>
                <a:ext cx="1407565"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smtClean="0">
                          <a:solidFill>
                            <a:srgbClr val="7030A0"/>
                          </a:solidFill>
                          <a:latin typeface="Candara" panose="020E0502030303020204" pitchFamily="34" charset="0"/>
                          <a:ea typeface="Helvetica" charset="0"/>
                          <a:cs typeface="Apple Chancery" panose="03020702040506060504" pitchFamily="66" charset="-79"/>
                        </a:rPr>
                        <m:t>???</m:t>
                      </m:r>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m:t>
                      </m:r>
                    </m:oMath>
                  </m:oMathPara>
                </a14:m>
                <a:endParaRPr lang="en-US" sz="2000" dirty="0">
                  <a:solidFill>
                    <a:srgbClr val="7030A0"/>
                  </a:solidFill>
                  <a:latin typeface="Curlz MT" pitchFamily="82" charset="77"/>
                  <a:ea typeface="Helvetica" charset="0"/>
                  <a:cs typeface="Apple Chancery" panose="03020702040506060504" pitchFamily="66" charset="-79"/>
                </a:endParaRPr>
              </a:p>
            </p:txBody>
          </p:sp>
        </mc:Choice>
        <mc:Fallback xmlns="">
          <p:sp>
            <p:nvSpPr>
              <p:cNvPr id="26" name="Rectangle 25">
                <a:extLst>
                  <a:ext uri="{FF2B5EF4-FFF2-40B4-BE49-F238E27FC236}">
                    <a16:creationId xmlns:a16="http://schemas.microsoft.com/office/drawing/2014/main" id="{3BB4A6AD-E83E-AD4E-99DC-4FFD28DF1C57}"/>
                  </a:ext>
                </a:extLst>
              </p:cNvPr>
              <p:cNvSpPr>
                <a:spLocks noRot="1" noChangeAspect="1" noMove="1" noResize="1" noEditPoints="1" noAdjustHandles="1" noChangeArrowheads="1" noChangeShapeType="1" noTextEdit="1"/>
              </p:cNvSpPr>
              <p:nvPr/>
            </p:nvSpPr>
            <p:spPr>
              <a:xfrm>
                <a:off x="3454401" y="5777138"/>
                <a:ext cx="1407565" cy="70788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24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B984-035F-4645-A898-BFB53877FD3B}"/>
              </a:ext>
            </a:extLst>
          </p:cNvPr>
          <p:cNvSpPr>
            <a:spLocks noGrp="1"/>
          </p:cNvSpPr>
          <p:nvPr>
            <p:ph type="title"/>
          </p:nvPr>
        </p:nvSpPr>
        <p:spPr/>
        <p:txBody>
          <a:bodyPr/>
          <a:lstStyle/>
          <a:p>
            <a:r>
              <a:rPr lang="en-US" dirty="0"/>
              <a:t>Number of Subsets – Fill in what we know</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AF5AD3-848A-DA48-ACA1-9230AB83796F}"/>
                  </a:ext>
                </a:extLst>
              </p:cNvPr>
              <p:cNvSpPr txBox="1"/>
              <p:nvPr/>
            </p:nvSpPr>
            <p:spPr>
              <a:xfrm>
                <a:off x="419556" y="1252823"/>
                <a:ext cx="11043514" cy="4524315"/>
              </a:xfrm>
              <a:prstGeom prst="rect">
                <a:avLst/>
              </a:prstGeom>
              <a:noFill/>
            </p:spPr>
            <p:txBody>
              <a:bodyPr wrap="square" rtlCol="0">
                <a:spAutoFit/>
              </a:bodyPr>
              <a:lstStyle/>
              <a:p>
                <a:pPr>
                  <a:spcAft>
                    <a:spcPts val="600"/>
                  </a:spcAft>
                </a:pPr>
                <a:r>
                  <a:rPr lang="en-US" sz="3200" b="0" dirty="0">
                    <a:latin typeface="Candara" panose="020E0502030303020204" pitchFamily="34" charset="0"/>
                    <a:ea typeface="Helvetica" charset="0"/>
                    <a:cs typeface="Helvetica" charset="0"/>
                  </a:rPr>
                  <a:t>Consider the following process: </a:t>
                </a:r>
              </a:p>
              <a:p>
                <a:pPr marL="514350" indent="-514350">
                  <a:spcAft>
                    <a:spcPts val="600"/>
                  </a:spcAft>
                  <a:buFont typeface="+mj-lt"/>
                  <a:buAutoNum type="arabicPeriod"/>
                </a:pPr>
                <a:r>
                  <a:rPr lang="en-US" sz="3200" dirty="0">
                    <a:latin typeface="Candara" panose="020E0502030303020204" pitchFamily="34" charset="0"/>
                    <a:ea typeface="Helvetica" charset="0"/>
                    <a:cs typeface="Helvetica" charset="0"/>
                  </a:rPr>
                  <a:t>Choose an </a:t>
                </a:r>
                <a:r>
                  <a:rPr lang="en-US" sz="3200" b="1" dirty="0">
                    <a:solidFill>
                      <a:srgbClr val="C00000"/>
                    </a:solidFill>
                    <a:latin typeface="Candara" panose="020E0502030303020204" pitchFamily="34" charset="0"/>
                    <a:ea typeface="Helvetica" charset="0"/>
                    <a:cs typeface="Helvetica" charset="0"/>
                  </a:rPr>
                  <a:t>unordered</a:t>
                </a:r>
                <a:r>
                  <a:rPr lang="en-US" sz="3200" dirty="0">
                    <a:latin typeface="Candara" panose="020E0502030303020204" pitchFamily="34" charset="0"/>
                    <a:ea typeface="Helvetica" charset="0"/>
                    <a:cs typeface="Helvetica" charset="0"/>
                  </a:rPr>
                  <a:t> subset </a:t>
                </a:r>
                <a14:m>
                  <m:oMath xmlns:m="http://schemas.openxmlformats.org/officeDocument/2006/math">
                    <m:r>
                      <a:rPr lang="en-US" sz="3200" b="0" i="1" dirty="0" smtClean="0">
                        <a:solidFill>
                          <a:srgbClr val="0070C0"/>
                        </a:solidFill>
                        <a:latin typeface="Cambria Math" panose="02040503050406030204" pitchFamily="18" charset="0"/>
                      </a:rPr>
                      <m:t>𝑆</m:t>
                    </m:r>
                    <m:r>
                      <a:rPr lang="en-US" sz="3200" b="0" i="1" dirty="0" smtClean="0">
                        <a:solidFill>
                          <a:srgbClr val="0070C0"/>
                        </a:solidFill>
                        <a:latin typeface="Cambria Math" panose="02040503050406030204" pitchFamily="18" charset="0"/>
                      </a:rPr>
                      <m:t>⊆</m:t>
                    </m:r>
                    <m:d>
                      <m:dPr>
                        <m:begChr m:val="{"/>
                        <m:endChr m:val="}"/>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𝐴</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𝐵</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𝑍</m:t>
                        </m:r>
                      </m:e>
                    </m:d>
                  </m:oMath>
                </a14:m>
                <a:r>
                  <a:rPr lang="en-US" sz="3200" b="0" dirty="0">
                    <a:latin typeface="Candara" panose="020E0502030303020204" pitchFamily="34" charset="0"/>
                    <a:ea typeface="Helvetica" charset="0"/>
                    <a:cs typeface="Helvetica" charset="0"/>
                  </a:rPr>
                  <a:t> of </a:t>
                </a:r>
              </a:p>
              <a:p>
                <a:pPr>
                  <a:spcAft>
                    <a:spcPts val="600"/>
                  </a:spcAft>
                </a:pPr>
                <a:r>
                  <a:rPr lang="en-US" sz="3200" dirty="0">
                    <a:latin typeface="Candara" panose="020E0502030303020204" pitchFamily="34" charset="0"/>
                    <a:ea typeface="Helvetica" charset="0"/>
                    <a:cs typeface="Helvetica" charset="0"/>
                  </a:rPr>
                  <a:t>           </a:t>
                </a:r>
                <a:r>
                  <a:rPr lang="en-US" sz="3200" b="0" dirty="0">
                    <a:latin typeface="Candara" panose="020E0502030303020204" pitchFamily="34" charset="0"/>
                    <a:ea typeface="Helvetica" charset="0"/>
                    <a:cs typeface="Helvetica" charset="0"/>
                  </a:rPr>
                  <a:t>size </a:t>
                </a:r>
                <a14:m>
                  <m:oMath xmlns:m="http://schemas.openxmlformats.org/officeDocument/2006/math">
                    <m:d>
                      <m:dPr>
                        <m:begChr m:val="|"/>
                        <m:endChr m:val="|"/>
                        <m:ctrlPr>
                          <a:rPr lang="en-US" sz="3200" b="0" i="1" dirty="0" smtClean="0">
                            <a:solidFill>
                              <a:srgbClr val="0070C0"/>
                            </a:solidFill>
                            <a:latin typeface="Cambria Math" panose="02040503050406030204" pitchFamily="18" charset="0"/>
                          </a:rPr>
                        </m:ctrlPr>
                      </m:dPr>
                      <m:e>
                        <m:r>
                          <a:rPr lang="en-US" sz="3200" i="1" dirty="0">
                            <a:solidFill>
                              <a:srgbClr val="0070C0"/>
                            </a:solidFill>
                            <a:latin typeface="Cambria Math" panose="02040503050406030204" pitchFamily="18" charset="0"/>
                          </a:rPr>
                          <m:t>𝑆</m:t>
                        </m:r>
                      </m:e>
                    </m:d>
                    <m:r>
                      <a:rPr lang="en-US" sz="3200" b="0" i="1" dirty="0" smtClean="0">
                        <a:solidFill>
                          <a:srgbClr val="0070C0"/>
                        </a:solidFill>
                        <a:latin typeface="Cambria Math" panose="02040503050406030204" pitchFamily="18" charset="0"/>
                      </a:rPr>
                      <m:t>=5. </m:t>
                    </m:r>
                  </m:oMath>
                </a14:m>
                <a:r>
                  <a:rPr lang="en-US" sz="2400" b="0" dirty="0">
                    <a:latin typeface="Candara" panose="020E0502030303020204" pitchFamily="34" charset="0"/>
                    <a:ea typeface="Helvetica" charset="0"/>
                    <a:cs typeface="Helvetica" charset="0"/>
                  </a:rPr>
                  <a:t>          e.g. </a:t>
                </a:r>
                <a14:m>
                  <m:oMath xmlns:m="http://schemas.openxmlformats.org/officeDocument/2006/math">
                    <m:r>
                      <a:rPr lang="en-US" sz="2400" i="1" dirty="0">
                        <a:solidFill>
                          <a:srgbClr val="0070C0"/>
                        </a:solidFill>
                        <a:latin typeface="Cambria Math" panose="02040503050406030204" pitchFamily="18" charset="0"/>
                      </a:rPr>
                      <m:t>𝑆</m:t>
                    </m:r>
                    <m:r>
                      <a:rPr lang="en-US" sz="2400" i="1" dirty="0">
                        <a:solidFill>
                          <a:srgbClr val="0070C0"/>
                        </a:solidFill>
                        <a:latin typeface="Cambria Math" panose="02040503050406030204" pitchFamily="18" charset="0"/>
                      </a:rPr>
                      <m:t>=</m:t>
                    </m:r>
                    <m:d>
                      <m:dPr>
                        <m:begChr m:val="{"/>
                        <m:endChr m:val="}"/>
                        <m:ctrlPr>
                          <a:rPr lang="en-US" sz="2400" i="1" dirty="0">
                            <a:solidFill>
                              <a:srgbClr val="0070C0"/>
                            </a:solidFill>
                            <a:latin typeface="Cambria Math" panose="02040503050406030204" pitchFamily="18" charset="0"/>
                          </a:rPr>
                        </m:ctrlPr>
                      </m:dPr>
                      <m:e>
                        <m:r>
                          <a:rPr lang="en-US" sz="2400" i="1" dirty="0">
                            <a:solidFill>
                              <a:srgbClr val="0070C0"/>
                            </a:solidFill>
                            <a:latin typeface="Cambria Math" panose="02040503050406030204" pitchFamily="18" charset="0"/>
                          </a:rPr>
                          <m:t>𝐴</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𝐺</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𝑁</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𝑂</m:t>
                        </m:r>
                        <m:r>
                          <a:rPr lang="en-US" sz="2400" i="1" dirty="0">
                            <a:solidFill>
                              <a:srgbClr val="0070C0"/>
                            </a:solidFill>
                            <a:latin typeface="Cambria Math" panose="02040503050406030204" pitchFamily="18" charset="0"/>
                          </a:rPr>
                          <m:t>,</m:t>
                        </m:r>
                        <m:r>
                          <a:rPr lang="en-US" sz="2400" i="1" dirty="0">
                            <a:solidFill>
                              <a:srgbClr val="0070C0"/>
                            </a:solidFill>
                            <a:latin typeface="Cambria Math" panose="02040503050406030204" pitchFamily="18" charset="0"/>
                          </a:rPr>
                          <m:t>𝑇</m:t>
                        </m:r>
                      </m:e>
                    </m:d>
                  </m:oMath>
                </a14:m>
                <a:endParaRPr lang="en-US" sz="2400" dirty="0">
                  <a:solidFill>
                    <a:srgbClr val="0070C0"/>
                  </a:solidFill>
                  <a:latin typeface="Candara" panose="020E0502030303020204" pitchFamily="34" charset="0"/>
                </a:endParaRPr>
              </a:p>
              <a:p>
                <a:pPr marL="514350" indent="-514350">
                  <a:spcBef>
                    <a:spcPts val="600"/>
                  </a:spcBef>
                  <a:spcAft>
                    <a:spcPts val="600"/>
                  </a:spcAft>
                  <a:buFont typeface="+mj-lt"/>
                  <a:buAutoNum type="arabicPeriod"/>
                </a:pPr>
                <a:r>
                  <a:rPr lang="en-US" sz="3200" b="0" dirty="0">
                    <a:latin typeface="Candara" panose="020E0502030303020204" pitchFamily="34" charset="0"/>
                    <a:ea typeface="Helvetica" charset="0"/>
                    <a:cs typeface="Helvetica" charset="0"/>
                  </a:rPr>
                  <a:t>Choose </a:t>
                </a:r>
                <a:r>
                  <a:rPr lang="en-US" sz="3200" dirty="0">
                    <a:latin typeface="Candara" panose="020E0502030303020204" pitchFamily="34" charset="0"/>
                    <a:ea typeface="Helvetica" charset="0"/>
                    <a:cs typeface="Helvetica" charset="0"/>
                  </a:rPr>
                  <a:t>a permutation of letters in </a:t>
                </a:r>
                <a14:m>
                  <m:oMath xmlns:m="http://schemas.openxmlformats.org/officeDocument/2006/math">
                    <m:r>
                      <a:rPr lang="en-US" sz="3200" i="1" dirty="0">
                        <a:solidFill>
                          <a:srgbClr val="0070C0"/>
                        </a:solidFill>
                        <a:latin typeface="Cambria Math" panose="02040503050406030204" pitchFamily="18" charset="0"/>
                      </a:rPr>
                      <m:t>𝑆</m:t>
                    </m:r>
                  </m:oMath>
                </a14:m>
                <a:br>
                  <a:rPr lang="en-US" sz="3200" dirty="0">
                    <a:latin typeface="Candara" panose="020E0502030303020204" pitchFamily="34" charset="0"/>
                    <a:ea typeface="Helvetica" charset="0"/>
                    <a:cs typeface="Helvetica" charset="0"/>
                  </a:rPr>
                </a:br>
                <a:r>
                  <a:rPr lang="en-US" sz="2400" dirty="0">
                    <a:latin typeface="Candara" panose="020E0502030303020204" pitchFamily="34" charset="0"/>
                    <a:ea typeface="Helvetica" charset="0"/>
                    <a:cs typeface="Helvetica" charset="0"/>
                  </a:rPr>
                  <a:t>e.g., </a:t>
                </a:r>
                <a:r>
                  <a:rPr lang="en-US" sz="2400" i="1" dirty="0">
                    <a:solidFill>
                      <a:srgbClr val="0070C0"/>
                    </a:solidFill>
                  </a:rPr>
                  <a:t>TANGO, AGNOT, NAGOT, GOTAN, GOATN, NGOAT, …</a:t>
                </a:r>
                <a:r>
                  <a:rPr lang="en-US" sz="2400" dirty="0">
                    <a:latin typeface="Candara" panose="020E0502030303020204" pitchFamily="34" charset="0"/>
                    <a:ea typeface="Helvetica" charset="0"/>
                    <a:cs typeface="Helvetica" charset="0"/>
                  </a:rPr>
                  <a:t> </a:t>
                </a:r>
                <a:r>
                  <a:rPr lang="en-US" sz="2400" b="0" dirty="0">
                    <a:latin typeface="Candara" panose="020E0502030303020204" pitchFamily="34" charset="0"/>
                    <a:ea typeface="Helvetica" charset="0"/>
                    <a:cs typeface="Helvetica" charset="0"/>
                  </a:rPr>
                  <a:t>  </a:t>
                </a:r>
              </a:p>
              <a:p>
                <a:pPr>
                  <a:spcBef>
                    <a:spcPts val="600"/>
                  </a:spcBef>
                  <a:spcAft>
                    <a:spcPts val="600"/>
                  </a:spcAft>
                </a:pPr>
                <a:endParaRPr lang="en-US" sz="3200" dirty="0">
                  <a:latin typeface="Candara" panose="020E0502030303020204" pitchFamily="34" charset="0"/>
                  <a:ea typeface="Helvetica" charset="0"/>
                  <a:cs typeface="Helvetica" charset="0"/>
                </a:endParaRPr>
              </a:p>
              <a:p>
                <a:pPr>
                  <a:spcBef>
                    <a:spcPts val="600"/>
                  </a:spcBef>
                  <a:spcAft>
                    <a:spcPts val="600"/>
                  </a:spcAft>
                </a:pPr>
                <a:r>
                  <a:rPr lang="en-US" sz="3200" dirty="0">
                    <a:latin typeface="Candara" panose="020E0502030303020204" pitchFamily="34" charset="0"/>
                    <a:ea typeface="Helvetica" charset="0"/>
                    <a:cs typeface="Helvetica" charset="0"/>
                  </a:rPr>
                  <a:t>Outcome: An </a:t>
                </a:r>
                <a:r>
                  <a:rPr lang="en-US" sz="3200" b="1" dirty="0">
                    <a:solidFill>
                      <a:srgbClr val="C00000"/>
                    </a:solidFill>
                    <a:latin typeface="Candara" panose="020E0502030303020204" pitchFamily="34" charset="0"/>
                    <a:ea typeface="Helvetica" charset="0"/>
                    <a:cs typeface="Helvetica" charset="0"/>
                  </a:rPr>
                  <a:t>ordered</a:t>
                </a:r>
                <a:r>
                  <a:rPr lang="en-US" sz="3200" dirty="0">
                    <a:latin typeface="Candara" panose="020E0502030303020204" pitchFamily="34" charset="0"/>
                    <a:ea typeface="Helvetica" charset="0"/>
                    <a:cs typeface="Helvetica" charset="0"/>
                  </a:rPr>
                  <a:t> sequence of 5 distinct letters from </a:t>
                </a:r>
                <a14:m>
                  <m:oMath xmlns:m="http://schemas.openxmlformats.org/officeDocument/2006/math">
                    <m:d>
                      <m:dPr>
                        <m:begChr m:val="{"/>
                        <m:endChr m:val="}"/>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𝐴</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𝐵</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𝑍</m:t>
                        </m:r>
                      </m:e>
                    </m:d>
                  </m:oMath>
                </a14:m>
                <a:endParaRPr lang="en-US" sz="3200" dirty="0">
                  <a:latin typeface="Candara" panose="020E0502030303020204" pitchFamily="34" charset="0"/>
                  <a:ea typeface="Helvetica" charset="0"/>
                  <a:cs typeface="Helvetica" charset="0"/>
                </a:endParaRPr>
              </a:p>
            </p:txBody>
          </p:sp>
        </mc:Choice>
        <mc:Fallback xmlns="">
          <p:sp>
            <p:nvSpPr>
              <p:cNvPr id="5" name="TextBox 4">
                <a:extLst>
                  <a:ext uri="{FF2B5EF4-FFF2-40B4-BE49-F238E27FC236}">
                    <a16:creationId xmlns:a16="http://schemas.microsoft.com/office/drawing/2014/main" id="{43AF5AD3-848A-DA48-ACA1-9230AB83796F}"/>
                  </a:ext>
                </a:extLst>
              </p:cNvPr>
              <p:cNvSpPr txBox="1">
                <a:spLocks noRot="1" noChangeAspect="1" noMove="1" noResize="1" noEditPoints="1" noAdjustHandles="1" noChangeArrowheads="1" noChangeShapeType="1" noTextEdit="1"/>
              </p:cNvSpPr>
              <p:nvPr/>
            </p:nvSpPr>
            <p:spPr>
              <a:xfrm>
                <a:off x="419556" y="1252823"/>
                <a:ext cx="11043514" cy="4524315"/>
              </a:xfrm>
              <a:prstGeom prst="rect">
                <a:avLst/>
              </a:prstGeom>
              <a:blipFill>
                <a:blip r:embed="rId3"/>
                <a:stretch>
                  <a:fillRect l="-1494" t="-1676"/>
                </a:stretch>
              </a:blipFill>
            </p:spPr>
            <p:txBody>
              <a:bodyPr/>
              <a:lstStyle/>
              <a:p>
                <a:r>
                  <a:rPr lang="en-US">
                    <a:noFill/>
                  </a:rPr>
                  <a:t> </a:t>
                </a:r>
              </a:p>
            </p:txBody>
          </p:sp>
        </mc:Fallback>
      </mc:AlternateContent>
      <p:grpSp>
        <p:nvGrpSpPr>
          <p:cNvPr id="8" name="Group 7" descr="Filling in the blanks from the previous slide: &#10;??? x 5! = 26!/21!">
            <a:extLst>
              <a:ext uri="{FF2B5EF4-FFF2-40B4-BE49-F238E27FC236}">
                <a16:creationId xmlns:a16="http://schemas.microsoft.com/office/drawing/2014/main" id="{CB47E893-36DC-7D9B-BBB1-D8551D86CDE8}"/>
              </a:ext>
            </a:extLst>
          </p:cNvPr>
          <p:cNvGrpSpPr/>
          <p:nvPr/>
        </p:nvGrpSpPr>
        <p:grpSpPr>
          <a:xfrm>
            <a:off x="10654547" y="1772400"/>
            <a:ext cx="1406100" cy="3741992"/>
            <a:chOff x="10654547" y="1772400"/>
            <a:chExt cx="1406100" cy="3741992"/>
          </a:xfrm>
        </p:grpSpPr>
        <p:sp>
          <p:nvSpPr>
            <p:cNvPr id="16" name="Google Shape;937;p54">
              <a:extLst>
                <a:ext uri="{FF2B5EF4-FFF2-40B4-BE49-F238E27FC236}">
                  <a16:creationId xmlns:a16="http://schemas.microsoft.com/office/drawing/2014/main" id="{BB930D2E-0896-254A-AC39-96B807C484E5}"/>
                </a:ext>
              </a:extLst>
            </p:cNvPr>
            <p:cNvSpPr txBox="1"/>
            <p:nvPr/>
          </p:nvSpPr>
          <p:spPr>
            <a:xfrm>
              <a:off x="10804488" y="2318844"/>
              <a:ext cx="941400"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x</a:t>
              </a:r>
              <a:endParaRPr sz="4000" b="1" dirty="0">
                <a:latin typeface="Amatic SC"/>
                <a:ea typeface="Amatic SC"/>
                <a:cs typeface="Amatic SC"/>
                <a:sym typeface="Amatic SC"/>
              </a:endParaRPr>
            </a:p>
          </p:txBody>
        </p:sp>
        <p:sp>
          <p:nvSpPr>
            <p:cNvPr id="28" name="Google Shape;935;p54">
              <a:extLst>
                <a:ext uri="{FF2B5EF4-FFF2-40B4-BE49-F238E27FC236}">
                  <a16:creationId xmlns:a16="http://schemas.microsoft.com/office/drawing/2014/main" id="{5CC634A5-9B7E-1548-913B-3BC24EFC9383}"/>
                </a:ext>
              </a:extLst>
            </p:cNvPr>
            <p:cNvSpPr txBox="1"/>
            <p:nvPr/>
          </p:nvSpPr>
          <p:spPr>
            <a:xfrm>
              <a:off x="10804438" y="3665452"/>
              <a:ext cx="1122199" cy="7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matic SC"/>
                  <a:ea typeface="Amatic SC"/>
                  <a:cs typeface="Amatic SC"/>
                  <a:sym typeface="Amatic SC"/>
                </a:rPr>
                <a:t>   =</a:t>
              </a:r>
              <a:endParaRPr sz="4000" b="1" dirty="0">
                <a:latin typeface="Amatic SC"/>
                <a:ea typeface="Amatic SC"/>
                <a:cs typeface="Amatic SC"/>
                <a:sym typeface="Amatic SC"/>
              </a:endParaRPr>
            </a:p>
          </p:txBody>
        </p:sp>
        <p:grpSp>
          <p:nvGrpSpPr>
            <p:cNvPr id="7" name="Group 6" descr="Number of ordered sequences of 5 distinct letters">
              <a:extLst>
                <a:ext uri="{FF2B5EF4-FFF2-40B4-BE49-F238E27FC236}">
                  <a16:creationId xmlns:a16="http://schemas.microsoft.com/office/drawing/2014/main" id="{82A40CF6-5B64-4F4F-A956-3932E5CCF763}"/>
                </a:ext>
              </a:extLst>
            </p:cNvPr>
            <p:cNvGrpSpPr/>
            <p:nvPr/>
          </p:nvGrpSpPr>
          <p:grpSpPr>
            <a:xfrm>
              <a:off x="10654547" y="4205647"/>
              <a:ext cx="1406100" cy="1308745"/>
              <a:chOff x="10654547" y="4205647"/>
              <a:chExt cx="1406100" cy="1308745"/>
            </a:xfrm>
          </p:grpSpPr>
          <p:sp>
            <p:nvSpPr>
              <p:cNvPr id="22" name="Google Shape;942;p54">
                <a:extLst>
                  <a:ext uri="{FF2B5EF4-FFF2-40B4-BE49-F238E27FC236}">
                    <a16:creationId xmlns:a16="http://schemas.microsoft.com/office/drawing/2014/main" id="{5BEFA24D-72A6-3845-A454-96AB57A56F7D}"/>
                  </a:ext>
                </a:extLst>
              </p:cNvPr>
              <p:cNvSpPr txBox="1"/>
              <p:nvPr/>
            </p:nvSpPr>
            <p:spPr>
              <a:xfrm>
                <a:off x="10654547" y="4265589"/>
                <a:ext cx="1406100" cy="1248803"/>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278C4D6-4627-4048-91AB-0DD8866931AE}"/>
                      </a:ext>
                    </a:extLst>
                  </p:cNvPr>
                  <p:cNvSpPr/>
                  <p:nvPr/>
                </p:nvSpPr>
                <p:spPr>
                  <a:xfrm>
                    <a:off x="10839884" y="4205647"/>
                    <a:ext cx="1051891" cy="1244828"/>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f>
                            <m:fPr>
                              <m:ctrlP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ctrlPr>
                            </m:fPr>
                            <m:num>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26!</m:t>
                              </m:r>
                            </m:num>
                            <m:den>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21!</m:t>
                              </m:r>
                            </m:den>
                          </m:f>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29" name="Rectangle 28">
                    <a:extLst>
                      <a:ext uri="{FF2B5EF4-FFF2-40B4-BE49-F238E27FC236}">
                        <a16:creationId xmlns:a16="http://schemas.microsoft.com/office/drawing/2014/main" id="{8278C4D6-4627-4048-91AB-0DD8866931AE}"/>
                      </a:ext>
                    </a:extLst>
                  </p:cNvPr>
                  <p:cNvSpPr>
                    <a:spLocks noRot="1" noChangeAspect="1" noMove="1" noResize="1" noEditPoints="1" noAdjustHandles="1" noChangeArrowheads="1" noChangeShapeType="1" noTextEdit="1"/>
                  </p:cNvSpPr>
                  <p:nvPr/>
                </p:nvSpPr>
                <p:spPr>
                  <a:xfrm>
                    <a:off x="10839884" y="4205647"/>
                    <a:ext cx="1051891" cy="1244828"/>
                  </a:xfrm>
                  <a:prstGeom prst="rect">
                    <a:avLst/>
                  </a:prstGeom>
                  <a:blipFill>
                    <a:blip r:embed="rId5"/>
                    <a:stretch>
                      <a:fillRect l="-1205" b="-9091"/>
                    </a:stretch>
                  </a:blipFill>
                </p:spPr>
                <p:txBody>
                  <a:bodyPr/>
                  <a:lstStyle/>
                  <a:p>
                    <a:r>
                      <a:rPr lang="en-US">
                        <a:noFill/>
                      </a:rPr>
                      <a:t> </a:t>
                    </a:r>
                  </a:p>
                </p:txBody>
              </p:sp>
            </mc:Fallback>
          </mc:AlternateContent>
        </p:grpSp>
        <p:grpSp>
          <p:nvGrpSpPr>
            <p:cNvPr id="6" name="Group 5" descr="Number of permutations of 5 letters">
              <a:extLst>
                <a:ext uri="{FF2B5EF4-FFF2-40B4-BE49-F238E27FC236}">
                  <a16:creationId xmlns:a16="http://schemas.microsoft.com/office/drawing/2014/main" id="{8EC92B88-7CEC-0947-BE2E-4550D63A3C9A}"/>
                </a:ext>
              </a:extLst>
            </p:cNvPr>
            <p:cNvGrpSpPr/>
            <p:nvPr/>
          </p:nvGrpSpPr>
          <p:grpSpPr>
            <a:xfrm>
              <a:off x="10895130" y="2957207"/>
              <a:ext cx="941400" cy="787623"/>
              <a:chOff x="10895130" y="2957207"/>
              <a:chExt cx="941400" cy="787623"/>
            </a:xfrm>
          </p:grpSpPr>
          <p:sp>
            <p:nvSpPr>
              <p:cNvPr id="19" name="Google Shape;940;p54">
                <a:extLst>
                  <a:ext uri="{FF2B5EF4-FFF2-40B4-BE49-F238E27FC236}">
                    <a16:creationId xmlns:a16="http://schemas.microsoft.com/office/drawing/2014/main" id="{A2CE9634-957D-844B-B7F9-4FA4B115CFC0}"/>
                  </a:ext>
                </a:extLst>
              </p:cNvPr>
              <p:cNvSpPr txBox="1"/>
              <p:nvPr/>
            </p:nvSpPr>
            <p:spPr>
              <a:xfrm>
                <a:off x="10895130" y="2957207"/>
                <a:ext cx="941400"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575F2120-7CB3-2347-AD58-BFA5B6FC3727}"/>
                      </a:ext>
                    </a:extLst>
                  </p:cNvPr>
                  <p:cNvSpPr/>
                  <p:nvPr/>
                </p:nvSpPr>
                <p:spPr>
                  <a:xfrm>
                    <a:off x="11004285" y="3036944"/>
                    <a:ext cx="768159"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sz="4000" b="0" i="1" dirty="0" smtClean="0">
                              <a:solidFill>
                                <a:srgbClr val="C00000"/>
                              </a:solidFill>
                              <a:latin typeface="Cambria Math" panose="02040503050406030204" pitchFamily="18" charset="0"/>
                              <a:ea typeface="Helvetica" charset="0"/>
                              <a:cs typeface="Apple Chancery" panose="03020702040506060504" pitchFamily="66" charset="-79"/>
                            </a:rPr>
                            <m:t>5!</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30" name="Rectangle 29">
                    <a:extLst>
                      <a:ext uri="{FF2B5EF4-FFF2-40B4-BE49-F238E27FC236}">
                        <a16:creationId xmlns:a16="http://schemas.microsoft.com/office/drawing/2014/main" id="{575F2120-7CB3-2347-AD58-BFA5B6FC3727}"/>
                      </a:ext>
                    </a:extLst>
                  </p:cNvPr>
                  <p:cNvSpPr>
                    <a:spLocks noRot="1" noChangeAspect="1" noMove="1" noResize="1" noEditPoints="1" noAdjustHandles="1" noChangeArrowheads="1" noChangeShapeType="1" noTextEdit="1"/>
                  </p:cNvSpPr>
                  <p:nvPr/>
                </p:nvSpPr>
                <p:spPr>
                  <a:xfrm>
                    <a:off x="11004285" y="3036944"/>
                    <a:ext cx="768159" cy="707886"/>
                  </a:xfrm>
                  <a:prstGeom prst="rect">
                    <a:avLst/>
                  </a:prstGeom>
                  <a:blipFill>
                    <a:blip r:embed="rId6"/>
                    <a:stretch>
                      <a:fillRect/>
                    </a:stretch>
                  </a:blipFill>
                </p:spPr>
                <p:txBody>
                  <a:bodyPr/>
                  <a:lstStyle/>
                  <a:p>
                    <a:r>
                      <a:rPr lang="en-US">
                        <a:noFill/>
                      </a:rPr>
                      <a:t> </a:t>
                    </a:r>
                  </a:p>
                </p:txBody>
              </p:sp>
            </mc:Fallback>
          </mc:AlternateContent>
        </p:grpSp>
        <p:grpSp>
          <p:nvGrpSpPr>
            <p:cNvPr id="3" name="Group 2" descr="quantity we are trying to determine">
              <a:extLst>
                <a:ext uri="{FF2B5EF4-FFF2-40B4-BE49-F238E27FC236}">
                  <a16:creationId xmlns:a16="http://schemas.microsoft.com/office/drawing/2014/main" id="{466416B7-ACFB-0F44-B25E-137A73EE66B8}"/>
                </a:ext>
              </a:extLst>
            </p:cNvPr>
            <p:cNvGrpSpPr/>
            <p:nvPr/>
          </p:nvGrpSpPr>
          <p:grpSpPr>
            <a:xfrm>
              <a:off x="10786181" y="1772400"/>
              <a:ext cx="1038638" cy="795604"/>
              <a:chOff x="10786181" y="1772400"/>
              <a:chExt cx="1038638" cy="795604"/>
            </a:xfrm>
          </p:grpSpPr>
          <p:sp>
            <p:nvSpPr>
              <p:cNvPr id="17" name="Google Shape;934;p54">
                <a:extLst>
                  <a:ext uri="{FF2B5EF4-FFF2-40B4-BE49-F238E27FC236}">
                    <a16:creationId xmlns:a16="http://schemas.microsoft.com/office/drawing/2014/main" id="{C55BC5B4-45CD-7949-BF91-58CA100F1414}"/>
                  </a:ext>
                </a:extLst>
              </p:cNvPr>
              <p:cNvSpPr txBox="1"/>
              <p:nvPr/>
            </p:nvSpPr>
            <p:spPr>
              <a:xfrm>
                <a:off x="10890375" y="1772400"/>
                <a:ext cx="934444" cy="771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Amatic SC"/>
                  <a:ea typeface="Amatic SC"/>
                  <a:cs typeface="Amatic SC"/>
                  <a:sym typeface="Amatic SC"/>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8F624B5-674C-7E42-9D49-ECABB7446B8C}"/>
                      </a:ext>
                    </a:extLst>
                  </p:cNvPr>
                  <p:cNvSpPr/>
                  <p:nvPr/>
                </p:nvSpPr>
                <p:spPr>
                  <a:xfrm>
                    <a:off x="10786181" y="1860118"/>
                    <a:ext cx="881972" cy="70788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a:solidFill>
                                <a:srgbClr val="7030A0"/>
                              </a:solidFill>
                              <a:latin typeface="Candara" panose="020E0502030303020204" pitchFamily="34" charset="0"/>
                              <a:ea typeface="Helvetica" charset="0"/>
                              <a:cs typeface="Apple Chancery" panose="03020702040506060504" pitchFamily="66" charset="-79"/>
                            </a:rPr>
                            <m:t>???</m:t>
                          </m:r>
                        </m:oMath>
                      </m:oMathPara>
                    </a14:m>
                    <a:endParaRPr lang="en-US" sz="2000" dirty="0">
                      <a:solidFill>
                        <a:srgbClr val="C00000"/>
                      </a:solidFill>
                      <a:latin typeface="Curlz MT" pitchFamily="82" charset="77"/>
                      <a:ea typeface="Helvetica" charset="0"/>
                      <a:cs typeface="Apple Chancery" panose="03020702040506060504" pitchFamily="66" charset="-79"/>
                    </a:endParaRPr>
                  </a:p>
                </p:txBody>
              </p:sp>
            </mc:Choice>
            <mc:Fallback xmlns="">
              <p:sp>
                <p:nvSpPr>
                  <p:cNvPr id="31" name="Rectangle 30">
                    <a:extLst>
                      <a:ext uri="{FF2B5EF4-FFF2-40B4-BE49-F238E27FC236}">
                        <a16:creationId xmlns:a16="http://schemas.microsoft.com/office/drawing/2014/main" id="{18F624B5-674C-7E42-9D49-ECABB7446B8C}"/>
                      </a:ext>
                    </a:extLst>
                  </p:cNvPr>
                  <p:cNvSpPr>
                    <a:spLocks noRot="1" noChangeAspect="1" noMove="1" noResize="1" noEditPoints="1" noAdjustHandles="1" noChangeArrowheads="1" noChangeShapeType="1" noTextEdit="1"/>
                  </p:cNvSpPr>
                  <p:nvPr/>
                </p:nvSpPr>
                <p:spPr>
                  <a:xfrm>
                    <a:off x="10786181" y="1860118"/>
                    <a:ext cx="881972" cy="707886"/>
                  </a:xfrm>
                  <a:prstGeom prst="rect">
                    <a:avLst/>
                  </a:prstGeom>
                  <a:blipFill>
                    <a:blip r:embed="rId7"/>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3BB4A6AD-E83E-AD4E-99DC-4FFD28DF1C57}"/>
                  </a:ext>
                </a:extLst>
              </p:cNvPr>
              <p:cNvSpPr/>
              <p:nvPr/>
            </p:nvSpPr>
            <p:spPr>
              <a:xfrm>
                <a:off x="3443717" y="5605177"/>
                <a:ext cx="4865178" cy="1248803"/>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nor/>
                        </m:rPr>
                        <a:rPr lang="en-US" sz="4000" dirty="0" smtClean="0">
                          <a:solidFill>
                            <a:srgbClr val="7030A0"/>
                          </a:solidFill>
                          <a:latin typeface="Candara" panose="020E0502030303020204" pitchFamily="34" charset="0"/>
                          <a:ea typeface="Helvetica" charset="0"/>
                          <a:cs typeface="Apple Chancery" panose="03020702040506060504" pitchFamily="66" charset="-79"/>
                        </a:rPr>
                        <m:t>???</m:t>
                      </m:r>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m:t>
                      </m:r>
                      <m:f>
                        <m:fPr>
                          <m:ctrlP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ctrlPr>
                        </m:fPr>
                        <m:num>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26!</m:t>
                          </m:r>
                        </m:num>
                        <m:den>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21!</m:t>
                          </m:r>
                          <m:r>
                            <a:rPr lang="en-US" sz="4000" b="0" i="0" dirty="0" smtClean="0">
                              <a:solidFill>
                                <a:srgbClr val="7030A0"/>
                              </a:solidFill>
                              <a:latin typeface="Cambria Math" panose="02040503050406030204" pitchFamily="18" charset="0"/>
                              <a:ea typeface="Helvetica" charset="0"/>
                              <a:cs typeface="Apple Chancery" panose="03020702040506060504" pitchFamily="66" charset="-79"/>
                            </a:rPr>
                            <m:t>5!</m:t>
                          </m:r>
                        </m:den>
                      </m:f>
                      <m:r>
                        <a:rPr lang="en-US" sz="4000" b="0" i="1" dirty="0" smtClean="0">
                          <a:solidFill>
                            <a:srgbClr val="7030A0"/>
                          </a:solidFill>
                          <a:latin typeface="Cambria Math" panose="02040503050406030204" pitchFamily="18" charset="0"/>
                          <a:ea typeface="Helvetica" charset="0"/>
                          <a:cs typeface="Apple Chancery" panose="03020702040506060504" pitchFamily="66" charset="-79"/>
                        </a:rPr>
                        <m:t>=65780</m:t>
                      </m:r>
                    </m:oMath>
                  </m:oMathPara>
                </a14:m>
                <a:endParaRPr lang="en-US" sz="2000" dirty="0">
                  <a:solidFill>
                    <a:srgbClr val="7030A0"/>
                  </a:solidFill>
                  <a:latin typeface="Curlz MT" pitchFamily="82" charset="77"/>
                  <a:ea typeface="Helvetica" charset="0"/>
                  <a:cs typeface="Apple Chancery" panose="03020702040506060504" pitchFamily="66" charset="-79"/>
                </a:endParaRPr>
              </a:p>
            </p:txBody>
          </p:sp>
        </mc:Choice>
        <mc:Fallback xmlns="">
          <p:sp>
            <p:nvSpPr>
              <p:cNvPr id="26" name="Rectangle 25">
                <a:extLst>
                  <a:ext uri="{FF2B5EF4-FFF2-40B4-BE49-F238E27FC236}">
                    <a16:creationId xmlns:a16="http://schemas.microsoft.com/office/drawing/2014/main" id="{3BB4A6AD-E83E-AD4E-99DC-4FFD28DF1C57}"/>
                  </a:ext>
                </a:extLst>
              </p:cNvPr>
              <p:cNvSpPr>
                <a:spLocks noRot="1" noChangeAspect="1" noMove="1" noResize="1" noEditPoints="1" noAdjustHandles="1" noChangeArrowheads="1" noChangeShapeType="1" noTextEdit="1"/>
              </p:cNvSpPr>
              <p:nvPr/>
            </p:nvSpPr>
            <p:spPr>
              <a:xfrm>
                <a:off x="3443717" y="5605177"/>
                <a:ext cx="4865178" cy="1248803"/>
              </a:xfrm>
              <a:prstGeom prst="rect">
                <a:avLst/>
              </a:prstGeom>
              <a:blipFill>
                <a:blip r:embed="rId8"/>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41093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a:t>
            </a:r>
          </a:p>
        </p:txBody>
      </p:sp>
      <p:sp>
        <p:nvSpPr>
          <p:cNvPr id="3" name="Content Placeholder 2"/>
          <p:cNvSpPr>
            <a:spLocks noGrp="1"/>
          </p:cNvSpPr>
          <p:nvPr>
            <p:ph idx="1"/>
          </p:nvPr>
        </p:nvSpPr>
        <p:spPr>
          <a:xfrm>
            <a:off x="609599" y="1051965"/>
            <a:ext cx="11409485" cy="5806035"/>
          </a:xfrm>
        </p:spPr>
        <p:txBody>
          <a:bodyPr>
            <a:normAutofit/>
          </a:bodyPr>
          <a:lstStyle/>
          <a:p>
            <a:r>
              <a:rPr lang="en-US" b="1" dirty="0">
                <a:solidFill>
                  <a:srgbClr val="0070C0"/>
                </a:solidFill>
              </a:rPr>
              <a:t>Sections on Thursdays</a:t>
            </a:r>
          </a:p>
          <a:p>
            <a:pPr lvl="1"/>
            <a:r>
              <a:rPr lang="en-US" sz="2400" dirty="0"/>
              <a:t>Not recorded, for privacy of student discussion and to motivate you to ask questions.</a:t>
            </a:r>
          </a:p>
          <a:p>
            <a:pPr lvl="1"/>
            <a:r>
              <a:rPr lang="en-US" sz="2400" dirty="0"/>
              <a:t>Important way to reinforce concepts and to prepare for doing problem sets. </a:t>
            </a:r>
          </a:p>
          <a:p>
            <a:pPr lvl="1"/>
            <a:r>
              <a:rPr lang="en-US" sz="2400" dirty="0"/>
              <a:t>Bring </a:t>
            </a:r>
            <a:r>
              <a:rPr lang="en-US" sz="2400" b="1" dirty="0"/>
              <a:t>laptop/phone</a:t>
            </a:r>
            <a:r>
              <a:rPr lang="en-US" sz="2400" dirty="0"/>
              <a:t> and pencil or pen to section. (We will bring paper for you to write on.)</a:t>
            </a:r>
          </a:p>
          <a:p>
            <a:pPr marL="0" indent="0">
              <a:buNone/>
            </a:pPr>
            <a:endParaRPr lang="en-US" sz="20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420624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DB984-035F-4645-A898-BFB53877FD3B}"/>
              </a:ext>
            </a:extLst>
          </p:cNvPr>
          <p:cNvSpPr>
            <a:spLocks noGrp="1"/>
          </p:cNvSpPr>
          <p:nvPr>
            <p:ph type="title"/>
          </p:nvPr>
        </p:nvSpPr>
        <p:spPr/>
        <p:txBody>
          <a:bodyPr/>
          <a:lstStyle/>
          <a:p>
            <a:r>
              <a:rPr lang="en-US" dirty="0"/>
              <a:t>Number of Subsets  -- don’t care about order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B2E44E-CB65-E14A-AF82-B085EB4FB140}"/>
                  </a:ext>
                </a:extLst>
              </p:cNvPr>
              <p:cNvSpPr txBox="1"/>
              <p:nvPr/>
            </p:nvSpPr>
            <p:spPr>
              <a:xfrm>
                <a:off x="766482" y="1152940"/>
                <a:ext cx="10659035" cy="1621662"/>
              </a:xfrm>
              <a:prstGeom prst="rect">
                <a:avLst/>
              </a:prstGeom>
              <a:noFill/>
              <a:ln>
                <a:solidFill>
                  <a:srgbClr val="036A18"/>
                </a:solidFill>
                <a:prstDash val="dash"/>
              </a:ln>
            </p:spPr>
            <p:txBody>
              <a:bodyPr wrap="square" lIns="182880" tIns="182880" rIns="182880" bIns="182880" rtlCol="0">
                <a:spAutoFit/>
              </a:bodyPr>
              <a:lstStyle/>
              <a:p>
                <a:r>
                  <a:rPr lang="en-US" sz="3200" b="1" dirty="0">
                    <a:solidFill>
                      <a:srgbClr val="036A18"/>
                    </a:solidFill>
                    <a:latin typeface="Candara" panose="020E0502030303020204" pitchFamily="34" charset="0"/>
                    <a:ea typeface="Helvetica" charset="0"/>
                    <a:cs typeface="Helvetica" charset="0"/>
                  </a:rPr>
                  <a:t>Fact. </a:t>
                </a:r>
                <a:r>
                  <a:rPr lang="en-US" sz="3200" dirty="0">
                    <a:latin typeface="Candara" panose="020E0502030303020204" pitchFamily="34" charset="0"/>
                    <a:ea typeface="Helvetica" charset="0"/>
                    <a:cs typeface="Helvetica" charset="0"/>
                  </a:rPr>
                  <a:t>The number of subsets of size </a:t>
                </a:r>
                <a14:m>
                  <m:oMath xmlns:m="http://schemas.openxmlformats.org/officeDocument/2006/math">
                    <m:r>
                      <a:rPr lang="en-US" sz="3200" i="1" dirty="0" smtClean="0">
                        <a:solidFill>
                          <a:srgbClr val="0070C0"/>
                        </a:solidFill>
                        <a:latin typeface="Cambria Math" panose="02040503050406030204" pitchFamily="18" charset="0"/>
                        <a:ea typeface="Helvetica" charset="0"/>
                        <a:cs typeface="Helvetica" charset="0"/>
                      </a:rPr>
                      <m:t>𝑘</m:t>
                    </m:r>
                  </m:oMath>
                </a14:m>
                <a:r>
                  <a:rPr lang="en-US" sz="3200" dirty="0">
                    <a:latin typeface="Candara" panose="020E0502030303020204" pitchFamily="34" charset="0"/>
                    <a:ea typeface="Helvetica" charset="0"/>
                    <a:cs typeface="Helvetica" charset="0"/>
                  </a:rPr>
                  <a:t> of a set of size </a:t>
                </a:r>
                <a14:m>
                  <m:oMath xmlns:m="http://schemas.openxmlformats.org/officeDocument/2006/math">
                    <m:r>
                      <a:rPr lang="en-US" sz="3200" i="1" dirty="0" smtClean="0">
                        <a:solidFill>
                          <a:srgbClr val="0070C0"/>
                        </a:solidFill>
                        <a:latin typeface="Cambria Math" panose="02040503050406030204" pitchFamily="18" charset="0"/>
                        <a:ea typeface="Helvetica" charset="0"/>
                        <a:cs typeface="Helvetica" charset="0"/>
                      </a:rPr>
                      <m:t>𝑛</m:t>
                    </m:r>
                  </m:oMath>
                </a14:m>
                <a:r>
                  <a:rPr lang="en-US" sz="3200" dirty="0">
                    <a:latin typeface="Candara" panose="020E0502030303020204" pitchFamily="34" charset="0"/>
                    <a:ea typeface="Helvetica" charset="0"/>
                    <a:cs typeface="Helvetica" charset="0"/>
                  </a:rPr>
                  <a:t> is      </a:t>
                </a:r>
                <a14:m>
                  <m:oMath xmlns:m="http://schemas.openxmlformats.org/officeDocument/2006/math">
                    <m:r>
                      <a:rPr lang="en-US" sz="3200" b="0" i="0" smtClean="0">
                        <a:solidFill>
                          <a:srgbClr val="0070C0"/>
                        </a:solidFill>
                        <a:latin typeface="Cambria Math" panose="02040503050406030204" pitchFamily="18" charset="0"/>
                        <a:ea typeface="Helvetica" charset="0"/>
                        <a:cs typeface="Helvetica" charset="0"/>
                      </a:rPr>
                      <m:t>                    </m:t>
                    </m:r>
                    <m:r>
                      <a:rPr lang="en-US" sz="3200" b="0" i="1" smtClean="0">
                        <a:solidFill>
                          <a:srgbClr val="0070C0"/>
                        </a:solidFill>
                        <a:latin typeface="Cambria Math" panose="02040503050406030204" pitchFamily="18" charset="0"/>
                        <a:ea typeface="Helvetica" charset="0"/>
                        <a:cs typeface="Helvetica" charset="0"/>
                      </a:rPr>
                      <m:t>𝐶</m:t>
                    </m:r>
                    <m:d>
                      <m:dPr>
                        <m:ctrlPr>
                          <a:rPr lang="en-US" sz="3200" b="0" i="1" smtClean="0">
                            <a:solidFill>
                              <a:srgbClr val="0070C0"/>
                            </a:solidFill>
                            <a:latin typeface="Cambria Math" panose="02040503050406030204" pitchFamily="18" charset="0"/>
                            <a:ea typeface="Helvetica" charset="0"/>
                            <a:cs typeface="Helvetica" charset="0"/>
                          </a:rPr>
                        </m:ctrlPr>
                      </m:dPr>
                      <m:e>
                        <m:r>
                          <a:rPr lang="en-US" sz="3200" b="0" i="1" smtClean="0">
                            <a:solidFill>
                              <a:srgbClr val="0070C0"/>
                            </a:solidFill>
                            <a:latin typeface="Cambria Math" panose="02040503050406030204" pitchFamily="18" charset="0"/>
                            <a:ea typeface="Helvetica" charset="0"/>
                            <a:cs typeface="Helvetica" charset="0"/>
                          </a:rPr>
                          <m:t>𝑛</m:t>
                        </m:r>
                        <m:r>
                          <a:rPr lang="en-US" sz="3200" b="0" i="1" smtClean="0">
                            <a:solidFill>
                              <a:srgbClr val="0070C0"/>
                            </a:solidFill>
                            <a:latin typeface="Cambria Math" panose="02040503050406030204" pitchFamily="18" charset="0"/>
                            <a:ea typeface="Helvetica" charset="0"/>
                            <a:cs typeface="Helvetica" charset="0"/>
                          </a:rPr>
                          <m:t>,</m:t>
                        </m:r>
                        <m:r>
                          <a:rPr lang="en-US" sz="3200" b="0" i="1" smtClean="0">
                            <a:solidFill>
                              <a:srgbClr val="0070C0"/>
                            </a:solidFill>
                            <a:latin typeface="Cambria Math" panose="02040503050406030204" pitchFamily="18" charset="0"/>
                            <a:ea typeface="Helvetica" charset="0"/>
                            <a:cs typeface="Helvetica" charset="0"/>
                          </a:rPr>
                          <m:t>𝑘</m:t>
                        </m:r>
                      </m:e>
                    </m:d>
                    <m:r>
                      <a:rPr lang="en-US" sz="3200" b="0" i="1" smtClean="0">
                        <a:solidFill>
                          <a:srgbClr val="0070C0"/>
                        </a:solidFill>
                        <a:latin typeface="Cambria Math" panose="02040503050406030204" pitchFamily="18" charset="0"/>
                        <a:ea typeface="Helvetica" charset="0"/>
                        <a:cs typeface="Helvetica" charset="0"/>
                      </a:rPr>
                      <m:t>=</m:t>
                    </m:r>
                    <m:d>
                      <m:dPr>
                        <m:ctrlPr>
                          <a:rPr lang="en-US" sz="3200" i="1">
                            <a:solidFill>
                              <a:srgbClr val="0070C0"/>
                            </a:solidFill>
                            <a:latin typeface="Cambria Math" panose="02040503050406030204" pitchFamily="18" charset="0"/>
                            <a:ea typeface="Helvetica" charset="0"/>
                            <a:cs typeface="Helvetica" charset="0"/>
                          </a:rPr>
                        </m:ctrlPr>
                      </m:dPr>
                      <m:e>
                        <m:f>
                          <m:fPr>
                            <m:type m:val="noBar"/>
                            <m:ctrlPr>
                              <a:rPr lang="en-US" sz="3200" i="1">
                                <a:solidFill>
                                  <a:srgbClr val="0070C0"/>
                                </a:solidFill>
                                <a:latin typeface="Cambria Math" panose="02040503050406030204" pitchFamily="18" charset="0"/>
                                <a:ea typeface="Helvetica" charset="0"/>
                                <a:cs typeface="Helvetica" charset="0"/>
                              </a:rPr>
                            </m:ctrlPr>
                          </m:fPr>
                          <m:num>
                            <m:r>
                              <a:rPr lang="en-US" sz="3200" i="1">
                                <a:solidFill>
                                  <a:srgbClr val="0070C0"/>
                                </a:solidFill>
                                <a:latin typeface="Cambria Math" panose="02040503050406030204" pitchFamily="18" charset="0"/>
                                <a:ea typeface="Helvetica" charset="0"/>
                                <a:cs typeface="Helvetica" charset="0"/>
                              </a:rPr>
                              <m:t>𝑛</m:t>
                            </m:r>
                          </m:num>
                          <m:den>
                            <m:r>
                              <a:rPr lang="en-US" sz="3200" i="1">
                                <a:solidFill>
                                  <a:srgbClr val="0070C0"/>
                                </a:solidFill>
                                <a:latin typeface="Cambria Math" panose="02040503050406030204" pitchFamily="18" charset="0"/>
                                <a:ea typeface="Helvetica" charset="0"/>
                                <a:cs typeface="Helvetica" charset="0"/>
                              </a:rPr>
                              <m:t>𝑘</m:t>
                            </m:r>
                          </m:den>
                        </m:f>
                      </m:e>
                    </m:d>
                    <m:r>
                      <a:rPr lang="en-US" sz="3200" i="1">
                        <a:solidFill>
                          <a:srgbClr val="0070C0"/>
                        </a:solidFill>
                        <a:latin typeface="Cambria Math" panose="02040503050406030204" pitchFamily="18" charset="0"/>
                        <a:ea typeface="Helvetica" charset="0"/>
                        <a:cs typeface="Helvetica" charset="0"/>
                      </a:rPr>
                      <m:t>=</m:t>
                    </m:r>
                    <m:f>
                      <m:fPr>
                        <m:ctrlPr>
                          <a:rPr lang="en-US" sz="3200" i="1">
                            <a:solidFill>
                              <a:srgbClr val="0070C0"/>
                            </a:solidFill>
                            <a:latin typeface="Cambria Math" panose="02040503050406030204" pitchFamily="18" charset="0"/>
                          </a:rPr>
                        </m:ctrlPr>
                      </m:fPr>
                      <m:num>
                        <m:r>
                          <a:rPr lang="en-US" sz="3200" i="1">
                            <a:solidFill>
                              <a:srgbClr val="0070C0"/>
                            </a:solidFill>
                            <a:latin typeface="Cambria Math" panose="02040503050406030204" pitchFamily="18" charset="0"/>
                          </a:rPr>
                          <m:t>𝑛</m:t>
                        </m:r>
                        <m:r>
                          <a:rPr lang="en-US" sz="3200" i="1">
                            <a:solidFill>
                              <a:srgbClr val="0070C0"/>
                            </a:solidFill>
                            <a:latin typeface="Cambria Math" panose="02040503050406030204" pitchFamily="18" charset="0"/>
                          </a:rPr>
                          <m:t>!</m:t>
                        </m:r>
                      </m:num>
                      <m:den>
                        <m:r>
                          <a:rPr lang="en-US" sz="3200" i="1">
                            <a:solidFill>
                              <a:srgbClr val="0070C0"/>
                            </a:solidFill>
                            <a:latin typeface="Cambria Math" panose="02040503050406030204" pitchFamily="18" charset="0"/>
                          </a:rPr>
                          <m:t>𝑘</m:t>
                        </m:r>
                        <m:r>
                          <a:rPr lang="en-US" sz="3200" i="1">
                            <a:solidFill>
                              <a:srgbClr val="0070C0"/>
                            </a:solidFill>
                            <a:latin typeface="Cambria Math" panose="02040503050406030204" pitchFamily="18" charset="0"/>
                          </a:rPr>
                          <m:t>!</m:t>
                        </m:r>
                        <m:d>
                          <m:dPr>
                            <m:ctrlPr>
                              <a:rPr lang="en-US" sz="3200" i="1">
                                <a:solidFill>
                                  <a:srgbClr val="0070C0"/>
                                </a:solidFill>
                                <a:latin typeface="Cambria Math" panose="02040503050406030204" pitchFamily="18" charset="0"/>
                              </a:rPr>
                            </m:ctrlPr>
                          </m:dPr>
                          <m:e>
                            <m:r>
                              <a:rPr lang="en-US" sz="3200" i="1">
                                <a:solidFill>
                                  <a:srgbClr val="0070C0"/>
                                </a:solidFill>
                                <a:latin typeface="Cambria Math" panose="02040503050406030204" pitchFamily="18" charset="0"/>
                              </a:rPr>
                              <m:t>𝑛</m:t>
                            </m:r>
                            <m:r>
                              <a:rPr lang="en-US" sz="3200" i="1">
                                <a:solidFill>
                                  <a:srgbClr val="0070C0"/>
                                </a:solidFill>
                                <a:latin typeface="Cambria Math" panose="02040503050406030204" pitchFamily="18" charset="0"/>
                              </a:rPr>
                              <m:t>−</m:t>
                            </m:r>
                            <m:r>
                              <a:rPr lang="en-US" sz="3200" i="1">
                                <a:solidFill>
                                  <a:srgbClr val="0070C0"/>
                                </a:solidFill>
                                <a:latin typeface="Cambria Math" panose="02040503050406030204" pitchFamily="18" charset="0"/>
                              </a:rPr>
                              <m:t>𝑘</m:t>
                            </m:r>
                          </m:e>
                        </m:d>
                        <m:r>
                          <a:rPr lang="en-US" sz="3200" i="1">
                            <a:solidFill>
                              <a:srgbClr val="0070C0"/>
                            </a:solidFill>
                            <a:latin typeface="Cambria Math" panose="02040503050406030204" pitchFamily="18" charset="0"/>
                          </a:rPr>
                          <m:t>!</m:t>
                        </m:r>
                      </m:den>
                    </m:f>
                  </m:oMath>
                </a14:m>
                <a:endParaRPr lang="en-US" sz="3200" dirty="0" err="1">
                  <a:solidFill>
                    <a:srgbClr val="0070C0"/>
                  </a:solidFill>
                  <a:latin typeface="Candara" panose="020E0502030303020204" pitchFamily="34" charset="0"/>
                  <a:ea typeface="Helvetica" charset="0"/>
                  <a:cs typeface="Helvetica" charset="0"/>
                </a:endParaRPr>
              </a:p>
            </p:txBody>
          </p:sp>
        </mc:Choice>
        <mc:Fallback xmlns="">
          <p:sp>
            <p:nvSpPr>
              <p:cNvPr id="18" name="TextBox 17">
                <a:extLst>
                  <a:ext uri="{FF2B5EF4-FFF2-40B4-BE49-F238E27FC236}">
                    <a16:creationId xmlns:a16="http://schemas.microsoft.com/office/drawing/2014/main" id="{2EB2E44E-CB65-E14A-AF82-B085EB4FB140}"/>
                  </a:ext>
                </a:extLst>
              </p:cNvPr>
              <p:cNvSpPr txBox="1">
                <a:spLocks noRot="1" noChangeAspect="1" noMove="1" noResize="1" noEditPoints="1" noAdjustHandles="1" noChangeArrowheads="1" noChangeShapeType="1" noTextEdit="1"/>
              </p:cNvSpPr>
              <p:nvPr/>
            </p:nvSpPr>
            <p:spPr>
              <a:xfrm>
                <a:off x="766482" y="1152940"/>
                <a:ext cx="10659035" cy="1621662"/>
              </a:xfrm>
              <a:prstGeom prst="rect">
                <a:avLst/>
              </a:prstGeom>
              <a:blipFill>
                <a:blip r:embed="rId2"/>
                <a:stretch>
                  <a:fillRect l="-595"/>
                </a:stretch>
              </a:blipFill>
              <a:ln>
                <a:solidFill>
                  <a:srgbClr val="036A18"/>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3846E1F-429A-1043-B511-41D574117568}"/>
                  </a:ext>
                </a:extLst>
              </p:cNvPr>
              <p:cNvSpPr txBox="1"/>
              <p:nvPr/>
            </p:nvSpPr>
            <p:spPr>
              <a:xfrm>
                <a:off x="3875385" y="3338692"/>
                <a:ext cx="7136780" cy="461665"/>
              </a:xfrm>
              <a:prstGeom prst="rect">
                <a:avLst/>
              </a:prstGeom>
              <a:noFill/>
            </p:spPr>
            <p:txBody>
              <a:bodyPr wrap="square" rtlCol="0">
                <a:spAutoFit/>
              </a:bodyPr>
              <a:lstStyle/>
              <a:p>
                <a:pPr algn="l"/>
                <a:r>
                  <a:rPr lang="en-US" sz="2400" b="0" dirty="0">
                    <a:latin typeface="Candara" panose="020E0502030303020204" pitchFamily="34" charset="0"/>
                    <a:ea typeface="Helvetica" charset="0"/>
                    <a:cs typeface="Helvetica" charset="0"/>
                  </a:rPr>
                  <a:t>we say “</a:t>
                </a:r>
                <a14:m>
                  <m:oMath xmlns:m="http://schemas.openxmlformats.org/officeDocument/2006/math">
                    <m:r>
                      <a:rPr lang="en-US" sz="2400" b="0" i="1" dirty="0" smtClean="0">
                        <a:latin typeface="Cambria Math" panose="02040503050406030204" pitchFamily="18" charset="0"/>
                        <a:ea typeface="Helvetica" charset="0"/>
                        <a:cs typeface="Helvetica" charset="0"/>
                      </a:rPr>
                      <m:t>𝑛</m:t>
                    </m:r>
                  </m:oMath>
                </a14:m>
                <a:r>
                  <a:rPr lang="en-US" sz="2400" b="0" dirty="0">
                    <a:latin typeface="Candara" panose="020E0502030303020204" pitchFamily="34" charset="0"/>
                    <a:ea typeface="Helvetica" charset="0"/>
                    <a:cs typeface="Helvetica" charset="0"/>
                  </a:rPr>
                  <a:t> choose </a:t>
                </a:r>
                <a14:m>
                  <m:oMath xmlns:m="http://schemas.openxmlformats.org/officeDocument/2006/math">
                    <m:r>
                      <a:rPr lang="en-US" sz="2400" b="0" i="1" dirty="0" smtClean="0">
                        <a:latin typeface="Cambria Math" panose="02040503050406030204" pitchFamily="18" charset="0"/>
                        <a:ea typeface="Helvetica" charset="0"/>
                        <a:cs typeface="Helvetica" charset="0"/>
                      </a:rPr>
                      <m:t>𝑘</m:t>
                    </m:r>
                  </m:oMath>
                </a14:m>
                <a:r>
                  <a:rPr lang="en-US" sz="2400" b="0" dirty="0">
                    <a:latin typeface="Candara" panose="020E0502030303020204" pitchFamily="34" charset="0"/>
                    <a:ea typeface="Helvetica" charset="0"/>
                    <a:cs typeface="Helvetica" charset="0"/>
                  </a:rPr>
                  <a:t>”</a:t>
                </a:r>
              </a:p>
            </p:txBody>
          </p:sp>
        </mc:Choice>
        <mc:Fallback xmlns="">
          <p:sp>
            <p:nvSpPr>
              <p:cNvPr id="19" name="TextBox 18">
                <a:extLst>
                  <a:ext uri="{FF2B5EF4-FFF2-40B4-BE49-F238E27FC236}">
                    <a16:creationId xmlns:a16="http://schemas.microsoft.com/office/drawing/2014/main" id="{F3846E1F-429A-1043-B511-41D574117568}"/>
                  </a:ext>
                </a:extLst>
              </p:cNvPr>
              <p:cNvSpPr txBox="1">
                <a:spLocks noRot="1" noChangeAspect="1" noMove="1" noResize="1" noEditPoints="1" noAdjustHandles="1" noChangeArrowheads="1" noChangeShapeType="1" noTextEdit="1"/>
              </p:cNvSpPr>
              <p:nvPr/>
            </p:nvSpPr>
            <p:spPr>
              <a:xfrm>
                <a:off x="3875385" y="3338692"/>
                <a:ext cx="7136780" cy="461665"/>
              </a:xfrm>
              <a:prstGeom prst="rect">
                <a:avLst/>
              </a:prstGeom>
              <a:blipFill>
                <a:blip r:embed="rId3"/>
                <a:stretch>
                  <a:fillRect l="-1423" t="-8108" b="-29730"/>
                </a:stretch>
              </a:blipFill>
            </p:spPr>
            <p:txBody>
              <a:bodyPr/>
              <a:lstStyle/>
              <a:p>
                <a:r>
                  <a:rPr lang="en-US">
                    <a:noFill/>
                  </a:rPr>
                  <a:t> </a:t>
                </a:r>
              </a:p>
            </p:txBody>
          </p:sp>
        </mc:Fallback>
      </mc:AlternateContent>
      <p:cxnSp>
        <p:nvCxnSpPr>
          <p:cNvPr id="20" name="Straight Connector 19" descr="The name we give to this quantity.">
            <a:extLst>
              <a:ext uri="{FF2B5EF4-FFF2-40B4-BE49-F238E27FC236}">
                <a16:creationId xmlns:a16="http://schemas.microsoft.com/office/drawing/2014/main" id="{86A487D1-C8DB-2C4B-B129-0450D81DF16B}"/>
              </a:ext>
            </a:extLst>
          </p:cNvPr>
          <p:cNvCxnSpPr>
            <a:cxnSpLocks/>
          </p:cNvCxnSpPr>
          <p:nvPr/>
        </p:nvCxnSpPr>
        <p:spPr>
          <a:xfrm flipH="1" flipV="1">
            <a:off x="4995747" y="2810107"/>
            <a:ext cx="869794" cy="482873"/>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3A7728C-11BD-3748-965E-3707E3594F04}"/>
              </a:ext>
            </a:extLst>
          </p:cNvPr>
          <p:cNvSpPr txBox="1"/>
          <p:nvPr/>
        </p:nvSpPr>
        <p:spPr>
          <a:xfrm>
            <a:off x="7784982" y="3708934"/>
            <a:ext cx="4142192" cy="954107"/>
          </a:xfrm>
          <a:prstGeom prst="rect">
            <a:avLst/>
          </a:prstGeom>
          <a:noFill/>
        </p:spPr>
        <p:txBody>
          <a:bodyPr wrap="square" rtlCol="0">
            <a:spAutoFit/>
          </a:bodyPr>
          <a:lstStyle/>
          <a:p>
            <a:pPr algn="l"/>
            <a:r>
              <a:rPr lang="en-US" sz="2800" b="0" dirty="0">
                <a:latin typeface="Candara" panose="020E0502030303020204" pitchFamily="34" charset="0"/>
                <a:ea typeface="Helvetica" charset="0"/>
                <a:cs typeface="Helvetica" charset="0"/>
              </a:rPr>
              <a:t>[also called </a:t>
            </a:r>
            <a:r>
              <a:rPr lang="en-US" sz="2800" b="1" dirty="0">
                <a:solidFill>
                  <a:srgbClr val="C00000"/>
                </a:solidFill>
                <a:latin typeface="Candara" panose="020E0502030303020204" pitchFamily="34" charset="0"/>
                <a:ea typeface="Helvetica" charset="0"/>
                <a:cs typeface="Helvetica" charset="0"/>
              </a:rPr>
              <a:t>combinations </a:t>
            </a:r>
            <a:r>
              <a:rPr lang="en-US" sz="2800" dirty="0">
                <a:latin typeface="Candara" panose="020E0502030303020204" pitchFamily="34" charset="0"/>
                <a:ea typeface="Helvetica" charset="0"/>
                <a:cs typeface="Helvetica" charset="0"/>
              </a:rPr>
              <a:t>or</a:t>
            </a:r>
            <a:r>
              <a:rPr lang="en-US" sz="2800" b="1" dirty="0">
                <a:solidFill>
                  <a:srgbClr val="C00000"/>
                </a:solidFill>
                <a:latin typeface="Candara" panose="020E0502030303020204" pitchFamily="34" charset="0"/>
                <a:ea typeface="Helvetica" charset="0"/>
                <a:cs typeface="Helvetica" charset="0"/>
              </a:rPr>
              <a:t> binomial coefficients</a:t>
            </a:r>
            <a:r>
              <a:rPr lang="en-US" sz="2800" b="0" dirty="0">
                <a:latin typeface="Candara" panose="020E0502030303020204" pitchFamily="34" charset="0"/>
                <a:ea typeface="Helvetica" charset="0"/>
                <a:cs typeface="Helvetica" charset="0"/>
              </a:rPr>
              <a:t>]</a:t>
            </a:r>
          </a:p>
        </p:txBody>
      </p:sp>
    </p:spTree>
    <p:extLst>
      <p:ext uri="{BB962C8B-B14F-4D97-AF65-F5344CB8AC3E}">
        <p14:creationId xmlns:p14="http://schemas.microsoft.com/office/powerpoint/2010/main" val="160091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602-031B-EF46-8B34-FA8A666BF725}"/>
              </a:ext>
            </a:extLst>
          </p:cNvPr>
          <p:cNvSpPr>
            <a:spLocks noGrp="1"/>
          </p:cNvSpPr>
          <p:nvPr>
            <p:ph type="title"/>
          </p:nvPr>
        </p:nvSpPr>
        <p:spPr/>
        <p:txBody>
          <a:bodyPr/>
          <a:lstStyle/>
          <a:p>
            <a:r>
              <a:rPr lang="en-US" dirty="0"/>
              <a:t>Quick Summary</a:t>
            </a:r>
            <a:endParaRPr lang="en-US" dirty="0">
              <a:solidFill>
                <a:srgbClr val="C00000"/>
              </a:solidFill>
            </a:endParaRPr>
          </a:p>
        </p:txBody>
      </p:sp>
      <p:sp>
        <p:nvSpPr>
          <p:cNvPr id="3" name="Content Placeholder 2">
            <a:extLst>
              <a:ext uri="{FF2B5EF4-FFF2-40B4-BE49-F238E27FC236}">
                <a16:creationId xmlns:a16="http://schemas.microsoft.com/office/drawing/2014/main" id="{5C06EEE7-F2B5-0E42-8176-8BF121B15B1E}"/>
              </a:ext>
            </a:extLst>
          </p:cNvPr>
          <p:cNvSpPr>
            <a:spLocks noGrp="1"/>
          </p:cNvSpPr>
          <p:nvPr>
            <p:ph idx="1"/>
          </p:nvPr>
        </p:nvSpPr>
        <p:spPr>
          <a:xfrm>
            <a:off x="339777" y="1164019"/>
            <a:ext cx="10972800" cy="5401673"/>
          </a:xfrm>
        </p:spPr>
        <p:txBody>
          <a:bodyPr>
            <a:normAutofit fontScale="92500" lnSpcReduction="10000"/>
          </a:bodyPr>
          <a:lstStyle/>
          <a:p>
            <a:r>
              <a:rPr lang="en-US" sz="2800" dirty="0">
                <a:solidFill>
                  <a:srgbClr val="C00000"/>
                </a:solidFill>
              </a:rPr>
              <a:t>Sum Rule</a:t>
            </a:r>
          </a:p>
          <a:p>
            <a:endParaRPr lang="en-US" sz="2800" dirty="0">
              <a:solidFill>
                <a:srgbClr val="C00000"/>
              </a:solidFill>
            </a:endParaRPr>
          </a:p>
          <a:p>
            <a:endParaRPr lang="en-US" sz="2800" dirty="0">
              <a:solidFill>
                <a:srgbClr val="C00000"/>
              </a:solidFill>
            </a:endParaRPr>
          </a:p>
          <a:p>
            <a:pPr marL="0" indent="0">
              <a:buNone/>
            </a:pPr>
            <a:endParaRPr lang="en-US" sz="2800" dirty="0">
              <a:solidFill>
                <a:srgbClr val="C00000"/>
              </a:solidFill>
            </a:endParaRPr>
          </a:p>
          <a:p>
            <a:r>
              <a:rPr lang="en-US" sz="2800" dirty="0">
                <a:solidFill>
                  <a:srgbClr val="C00000"/>
                </a:solidFill>
              </a:rPr>
              <a:t>Product Rule</a:t>
            </a:r>
          </a:p>
          <a:p>
            <a:endParaRPr lang="en-US" sz="2800" dirty="0">
              <a:solidFill>
                <a:srgbClr val="C00000"/>
              </a:solidFill>
            </a:endParaRPr>
          </a:p>
          <a:p>
            <a:endParaRPr lang="en-US" sz="2800" dirty="0">
              <a:solidFill>
                <a:srgbClr val="C00000"/>
              </a:solidFill>
            </a:endParaRPr>
          </a:p>
          <a:p>
            <a:endParaRPr lang="en-US" sz="2800" dirty="0">
              <a:solidFill>
                <a:srgbClr val="C00000"/>
              </a:solidFill>
            </a:endParaRPr>
          </a:p>
          <a:p>
            <a:endParaRPr lang="en-US" sz="2800" dirty="0">
              <a:solidFill>
                <a:srgbClr val="C00000"/>
              </a:solidFill>
            </a:endParaRPr>
          </a:p>
          <a:p>
            <a:endParaRPr lang="en-US" sz="2800" dirty="0">
              <a:solidFill>
                <a:srgbClr val="C00000"/>
              </a:solidFill>
            </a:endParaRPr>
          </a:p>
          <a:p>
            <a:endParaRPr lang="en-US" sz="2800" dirty="0">
              <a:solidFill>
                <a:srgbClr val="C00000"/>
              </a:solidFill>
            </a:endParaRPr>
          </a:p>
          <a:p>
            <a:r>
              <a:rPr lang="en-US" sz="2800" dirty="0">
                <a:solidFill>
                  <a:srgbClr val="C00000"/>
                </a:solidFill>
              </a:rPr>
              <a:t>Complementary Counting</a:t>
            </a:r>
            <a:endParaRPr lang="en-US" sz="2800" dirty="0"/>
          </a:p>
          <a:p>
            <a:endParaRPr lang="en-US" sz="2400" dirty="0"/>
          </a:p>
        </p:txBody>
      </p:sp>
      <mc:AlternateContent xmlns:mc="http://schemas.openxmlformats.org/markup-compatibility/2006" xmlns:a14="http://schemas.microsoft.com/office/drawing/2010/main">
        <mc:Choice Requires="a14">
          <p:sp>
            <p:nvSpPr>
              <p:cNvPr id="5" name="Google Shape;137;p22">
                <a:extLst>
                  <a:ext uri="{FF2B5EF4-FFF2-40B4-BE49-F238E27FC236}">
                    <a16:creationId xmlns:a16="http://schemas.microsoft.com/office/drawing/2014/main" id="{BB78F3A7-7909-6B45-95CC-597A8E4E976B}"/>
                  </a:ext>
                </a:extLst>
              </p:cNvPr>
              <p:cNvSpPr txBox="1">
                <a:spLocks/>
              </p:cNvSpPr>
              <p:nvPr/>
            </p:nvSpPr>
            <p:spPr>
              <a:xfrm>
                <a:off x="2119045" y="1169790"/>
                <a:ext cx="9612820" cy="2259210"/>
              </a:xfrm>
              <a:prstGeom prst="rect">
                <a:avLst/>
              </a:prstGeom>
            </p:spPr>
            <p:txBody>
              <a:bodyPr spcFirstLastPara="1" vert="horz" wrap="square" lIns="121900" tIns="121900" rIns="121900" bIns="121900" rtlCol="0" anchor="t" anchorCtr="0">
                <a:noAutofit/>
              </a:bodyPr>
              <a:lstStyle>
                <a:lvl1pPr marL="342900" indent="-342900" algn="l" defTabSz="457200" rtl="0" eaLnBrk="1" latinLnBrk="0" hangingPunct="1">
                  <a:spcBef>
                    <a:spcPct val="20000"/>
                  </a:spcBef>
                  <a:buFont typeface="Arial"/>
                  <a:buChar char="•"/>
                  <a:defRPr sz="32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Candara" panose="020E0502030303020204" pitchFamily="34" charset="0"/>
                    <a:ea typeface="Candara" panose="020E0502030303020204" pitchFamily="34" charset="0"/>
                    <a:cs typeface="Candara" panose="020E05020303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lvl="1" indent="0">
                  <a:buNone/>
                </a:pPr>
                <a:r>
                  <a:rPr lang="en-US" sz="2000" dirty="0">
                    <a:ea typeface="Amatic SC"/>
                    <a:cs typeface="Amatic SC"/>
                    <a:sym typeface="Amatic SC"/>
                  </a:rPr>
                  <a:t>If you can choose from </a:t>
                </a:r>
              </a:p>
              <a:p>
                <a:pPr marL="857250" lvl="1" indent="-457200"/>
                <a:r>
                  <a:rPr lang="en-US" sz="2000" dirty="0">
                    <a:solidFill>
                      <a:srgbClr val="C00000"/>
                    </a:solidFill>
                    <a:ea typeface="Amatic SC"/>
                    <a:cs typeface="Amatic SC"/>
                    <a:sym typeface="Amatic SC"/>
                  </a:rPr>
                  <a:t>Either </a:t>
                </a:r>
                <a:r>
                  <a:rPr lang="en-US" sz="2000" dirty="0">
                    <a:ea typeface="Amatic SC"/>
                    <a:cs typeface="Amatic SC"/>
                    <a:sym typeface="Amatic SC"/>
                  </a:rPr>
                  <a:t>one of </a:t>
                </a:r>
                <a14:m>
                  <m:oMath xmlns:m="http://schemas.openxmlformats.org/officeDocument/2006/math">
                    <m:r>
                      <a:rPr lang="en-US" sz="2000" i="1" dirty="0" smtClean="0">
                        <a:solidFill>
                          <a:srgbClr val="0070C0"/>
                        </a:solidFill>
                        <a:latin typeface="Cambria Math" panose="02040503050406030204" pitchFamily="18" charset="0"/>
                        <a:ea typeface="Amatic SC"/>
                        <a:cs typeface="Amatic SC"/>
                        <a:sym typeface="Amatic SC"/>
                      </a:rPr>
                      <m:t>𝑛</m:t>
                    </m:r>
                  </m:oMath>
                </a14:m>
                <a:r>
                  <a:rPr lang="en-US" sz="2000" dirty="0">
                    <a:ea typeface="Amatic SC"/>
                    <a:cs typeface="Amatic SC"/>
                    <a:sym typeface="Amatic SC"/>
                  </a:rPr>
                  <a:t> options, </a:t>
                </a:r>
              </a:p>
              <a:p>
                <a:pPr marL="857250" lvl="1" indent="-457200"/>
                <a:r>
                  <a:rPr lang="en-US" sz="2000" dirty="0">
                    <a:solidFill>
                      <a:srgbClr val="C00000"/>
                    </a:solidFill>
                    <a:ea typeface="Amatic SC"/>
                    <a:cs typeface="Amatic SC"/>
                    <a:sym typeface="Amatic SC"/>
                  </a:rPr>
                  <a:t>OR</a:t>
                </a:r>
                <a:r>
                  <a:rPr lang="en-US" sz="2000" dirty="0">
                    <a:ea typeface="Amatic SC"/>
                    <a:cs typeface="Amatic SC"/>
                    <a:sym typeface="Amatic SC"/>
                  </a:rPr>
                  <a:t> one of </a:t>
                </a:r>
                <a14:m>
                  <m:oMath xmlns:m="http://schemas.openxmlformats.org/officeDocument/2006/math">
                    <m:r>
                      <a:rPr lang="en-US" sz="2000" i="1" smtClean="0">
                        <a:solidFill>
                          <a:srgbClr val="0070C0"/>
                        </a:solidFill>
                        <a:latin typeface="Cambria Math" panose="02040503050406030204" pitchFamily="18" charset="0"/>
                        <a:ea typeface="Amatic SC"/>
                        <a:cs typeface="Amatic SC"/>
                        <a:sym typeface="Amatic SC"/>
                      </a:rPr>
                      <m:t>𝑚</m:t>
                    </m:r>
                  </m:oMath>
                </a14:m>
                <a:r>
                  <a:rPr lang="en-US" sz="2000" dirty="0">
                    <a:ea typeface="Amatic SC"/>
                    <a:cs typeface="Amatic SC"/>
                    <a:sym typeface="Amatic SC"/>
                  </a:rPr>
                  <a:t> options with </a:t>
                </a:r>
                <a:r>
                  <a:rPr lang="en-US" sz="2000" dirty="0">
                    <a:solidFill>
                      <a:srgbClr val="C00000"/>
                    </a:solidFill>
                    <a:ea typeface="Amatic SC"/>
                    <a:cs typeface="Amatic SC"/>
                    <a:sym typeface="Amatic SC"/>
                  </a:rPr>
                  <a:t>NO overlap </a:t>
                </a:r>
                <a:r>
                  <a:rPr lang="en-US" sz="2000" dirty="0">
                    <a:ea typeface="Amatic SC"/>
                    <a:cs typeface="Amatic SC"/>
                    <a:sym typeface="Amatic SC"/>
                  </a:rPr>
                  <a:t>with the previous </a:t>
                </a:r>
                <a14:m>
                  <m:oMath xmlns:m="http://schemas.openxmlformats.org/officeDocument/2006/math">
                    <m:r>
                      <a:rPr lang="en-US" sz="2000" i="1" dirty="0" smtClean="0">
                        <a:solidFill>
                          <a:srgbClr val="0070C0"/>
                        </a:solidFill>
                        <a:latin typeface="Cambria Math" panose="02040503050406030204" pitchFamily="18" charset="0"/>
                        <a:ea typeface="Amatic SC"/>
                        <a:cs typeface="Amatic SC"/>
                        <a:sym typeface="Amatic SC"/>
                      </a:rPr>
                      <m:t>𝑛</m:t>
                    </m:r>
                  </m:oMath>
                </a14:m>
                <a:r>
                  <a:rPr lang="en-US" sz="2000" dirty="0">
                    <a:ea typeface="Amatic SC"/>
                    <a:cs typeface="Amatic SC"/>
                    <a:sym typeface="Amatic SC"/>
                  </a:rPr>
                  <a:t>, </a:t>
                </a:r>
              </a:p>
              <a:p>
                <a:pPr marL="400050" lvl="1" indent="0">
                  <a:buNone/>
                </a:pPr>
                <a:r>
                  <a:rPr lang="en-US" sz="2000" dirty="0">
                    <a:ea typeface="Amatic SC"/>
                    <a:cs typeface="Amatic SC"/>
                    <a:sym typeface="Amatic SC"/>
                  </a:rPr>
                  <a:t>then the number of possible outcomes of the experiment is     </a:t>
                </a:r>
                <a14:m>
                  <m:oMath xmlns:m="http://schemas.openxmlformats.org/officeDocument/2006/math">
                    <m:r>
                      <a:rPr lang="en-US" sz="2400" i="1" dirty="0" smtClean="0">
                        <a:solidFill>
                          <a:srgbClr val="C00000"/>
                        </a:solidFill>
                        <a:latin typeface="Cambria Math" panose="02040503050406030204" pitchFamily="18" charset="0"/>
                        <a:ea typeface="Amatic SC"/>
                        <a:cs typeface="Amatic SC"/>
                        <a:sym typeface="Amatic SC"/>
                      </a:rPr>
                      <m:t>𝑛</m:t>
                    </m:r>
                    <m:r>
                      <a:rPr lang="en-US" sz="2400" i="1" dirty="0" err="1" smtClean="0">
                        <a:solidFill>
                          <a:srgbClr val="C00000"/>
                        </a:solidFill>
                        <a:latin typeface="Cambria Math" panose="02040503050406030204" pitchFamily="18" charset="0"/>
                        <a:ea typeface="Amatic SC"/>
                        <a:cs typeface="Amatic SC"/>
                        <a:sym typeface="Amatic SC"/>
                      </a:rPr>
                      <m:t>+</m:t>
                    </m:r>
                    <m:r>
                      <a:rPr lang="en-US" sz="2400" i="1" dirty="0" err="1">
                        <a:solidFill>
                          <a:srgbClr val="C00000"/>
                        </a:solidFill>
                        <a:latin typeface="Cambria Math" panose="02040503050406030204" pitchFamily="18" charset="0"/>
                        <a:ea typeface="Amatic SC"/>
                        <a:cs typeface="Amatic SC"/>
                        <a:sym typeface="Amatic SC"/>
                      </a:rPr>
                      <m:t>𝑚</m:t>
                    </m:r>
                  </m:oMath>
                </a14:m>
                <a:r>
                  <a:rPr lang="en-US" sz="2400" b="1" dirty="0">
                    <a:ea typeface="Amatic SC"/>
                    <a:cs typeface="Amatic SC"/>
                    <a:sym typeface="Amatic SC"/>
                  </a:rPr>
                  <a:t> </a:t>
                </a:r>
                <a:endParaRPr lang="en-US" b="1" dirty="0">
                  <a:ea typeface="Amatic SC"/>
                  <a:cs typeface="Amatic SC"/>
                  <a:sym typeface="Amatic SC"/>
                </a:endParaRPr>
              </a:p>
            </p:txBody>
          </p:sp>
        </mc:Choice>
        <mc:Fallback xmlns="">
          <p:sp>
            <p:nvSpPr>
              <p:cNvPr id="5" name="Google Shape;137;p22">
                <a:extLst>
                  <a:ext uri="{FF2B5EF4-FFF2-40B4-BE49-F238E27FC236}">
                    <a16:creationId xmlns:a16="http://schemas.microsoft.com/office/drawing/2014/main" id="{BB78F3A7-7909-6B45-95CC-597A8E4E976B}"/>
                  </a:ext>
                </a:extLst>
              </p:cNvPr>
              <p:cNvSpPr txBox="1">
                <a:spLocks noRot="1" noChangeAspect="1" noMove="1" noResize="1" noEditPoints="1" noAdjustHandles="1" noChangeArrowheads="1" noChangeShapeType="1" noTextEdit="1"/>
              </p:cNvSpPr>
              <p:nvPr/>
            </p:nvSpPr>
            <p:spPr>
              <a:xfrm>
                <a:off x="2119045" y="1169790"/>
                <a:ext cx="9612820" cy="22592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CAA7926-4CD2-CE42-9B5A-3643A8A62630}"/>
                  </a:ext>
                </a:extLst>
              </p:cNvPr>
              <p:cNvSpPr txBox="1"/>
              <p:nvPr/>
            </p:nvSpPr>
            <p:spPr>
              <a:xfrm>
                <a:off x="2558756" y="3303446"/>
                <a:ext cx="10533089" cy="2369880"/>
              </a:xfrm>
              <a:prstGeom prst="rect">
                <a:avLst/>
              </a:prstGeom>
              <a:noFill/>
            </p:spPr>
            <p:txBody>
              <a:bodyPr wrap="square" rtlCol="0">
                <a:spAutoFit/>
              </a:bodyPr>
              <a:lstStyle/>
              <a:p>
                <a:r>
                  <a:rPr lang="en-US" sz="2400" dirty="0">
                    <a:latin typeface="Candara" panose="020E0502030303020204" pitchFamily="34" charset="0"/>
                    <a:ea typeface="Helvetica" charset="0"/>
                    <a:cs typeface="Amatic SC"/>
                    <a:sym typeface="Amatic SC"/>
                  </a:rPr>
                  <a:t>In a sequential process, if </a:t>
                </a:r>
                <a:r>
                  <a:rPr lang="en-US" sz="2400" dirty="0">
                    <a:latin typeface="Candara" panose="020E0502030303020204" pitchFamily="34" charset="0"/>
                    <a:ea typeface="Amatic SC"/>
                    <a:cs typeface="Amatic SC"/>
                    <a:sym typeface="Amatic SC"/>
                  </a:rPr>
                  <a:t>there are </a:t>
                </a:r>
                <a:endParaRPr lang="en-US" sz="2400" dirty="0">
                  <a:latin typeface="Candara" panose="020E0502030303020204" pitchFamily="34" charset="0"/>
                  <a:ea typeface="Helvetica" charset="0"/>
                  <a:cs typeface="Amatic SC"/>
                  <a:sym typeface="Amatic SC"/>
                </a:endParaRPr>
              </a:p>
              <a:p>
                <a:pPr marL="457200" indent="-457200">
                  <a:buFont typeface="Arial" panose="020B0604020202020204" pitchFamily="34" charset="0"/>
                  <a:buChar char="•"/>
                </a:pPr>
                <a14:m>
                  <m:oMath xmlns:m="http://schemas.openxmlformats.org/officeDocument/2006/math">
                    <m:sSub>
                      <m:sSubPr>
                        <m:ctrlPr>
                          <a:rPr lang="en-US" sz="2400" b="0" i="1" dirty="0" smtClean="0">
                            <a:solidFill>
                              <a:srgbClr val="0070C0"/>
                            </a:solidFill>
                            <a:latin typeface="Cambria Math" panose="02040503050406030204" pitchFamily="18" charset="0"/>
                            <a:ea typeface="Amatic SC"/>
                            <a:cs typeface="Amatic SC"/>
                            <a:sym typeface="Amatic SC"/>
                          </a:rPr>
                        </m:ctrlPr>
                      </m:sSubPr>
                      <m:e>
                        <m:r>
                          <a:rPr lang="en-US" sz="2400" b="0" i="1" dirty="0" smtClean="0">
                            <a:solidFill>
                              <a:srgbClr val="0070C0"/>
                            </a:solidFill>
                            <a:latin typeface="Cambria Math" panose="02040503050406030204" pitchFamily="18" charset="0"/>
                            <a:ea typeface="Amatic SC"/>
                            <a:cs typeface="Amatic SC"/>
                            <a:sym typeface="Amatic SC"/>
                          </a:rPr>
                          <m:t>𝑛</m:t>
                        </m:r>
                      </m:e>
                      <m:sub>
                        <m:r>
                          <a:rPr lang="en-US" sz="2400" b="0" i="1" dirty="0" smtClean="0">
                            <a:solidFill>
                              <a:srgbClr val="0070C0"/>
                            </a:solidFill>
                            <a:latin typeface="Cambria Math" panose="02040503050406030204" pitchFamily="18" charset="0"/>
                            <a:ea typeface="Amatic SC"/>
                            <a:cs typeface="Amatic SC"/>
                            <a:sym typeface="Amatic SC"/>
                          </a:rPr>
                          <m:t>1</m:t>
                        </m:r>
                      </m:sub>
                    </m:sSub>
                  </m:oMath>
                </a14:m>
                <a:r>
                  <a:rPr lang="en-US" sz="2400" dirty="0">
                    <a:latin typeface="Candara" panose="020E0502030303020204" pitchFamily="34" charset="0"/>
                    <a:ea typeface="Amatic SC"/>
                    <a:cs typeface="Amatic SC"/>
                    <a:sym typeface="Amatic SC"/>
                  </a:rPr>
                  <a:t> choices for the first step, </a:t>
                </a:r>
              </a:p>
              <a:p>
                <a:pPr marL="457200" indent="-457200">
                  <a:buFont typeface="Arial" panose="020B0604020202020204" pitchFamily="34" charset="0"/>
                  <a:buChar char="•"/>
                </a:pPr>
                <a14:m>
                  <m:oMath xmlns:m="http://schemas.openxmlformats.org/officeDocument/2006/math">
                    <m:sSub>
                      <m:sSubPr>
                        <m:ctrlPr>
                          <a:rPr lang="en-US" sz="2400" b="0" i="1" dirty="0" smtClean="0">
                            <a:solidFill>
                              <a:srgbClr val="0070C0"/>
                            </a:solidFill>
                            <a:latin typeface="Cambria Math" panose="02040503050406030204" pitchFamily="18" charset="0"/>
                            <a:ea typeface="Amatic SC"/>
                            <a:cs typeface="Amatic SC"/>
                            <a:sym typeface="Amatic SC"/>
                          </a:rPr>
                        </m:ctrlPr>
                      </m:sSubPr>
                      <m:e>
                        <m:r>
                          <a:rPr lang="en-US" sz="2400" i="1" dirty="0">
                            <a:solidFill>
                              <a:srgbClr val="0070C0"/>
                            </a:solidFill>
                            <a:latin typeface="Cambria Math" panose="02040503050406030204" pitchFamily="18" charset="0"/>
                            <a:ea typeface="Amatic SC"/>
                            <a:cs typeface="Amatic SC"/>
                            <a:sym typeface="Amatic SC"/>
                          </a:rPr>
                          <m:t>𝑛</m:t>
                        </m:r>
                      </m:e>
                      <m:sub>
                        <m:r>
                          <a:rPr lang="en-US" sz="2400" b="0" i="1" dirty="0" smtClean="0">
                            <a:solidFill>
                              <a:srgbClr val="0070C0"/>
                            </a:solidFill>
                            <a:latin typeface="Cambria Math" panose="02040503050406030204" pitchFamily="18" charset="0"/>
                            <a:ea typeface="Amatic SC"/>
                            <a:cs typeface="Amatic SC"/>
                            <a:sym typeface="Amatic SC"/>
                          </a:rPr>
                          <m:t>2</m:t>
                        </m:r>
                      </m:sub>
                    </m:sSub>
                  </m:oMath>
                </a14:m>
                <a:r>
                  <a:rPr lang="en-US" sz="2400" dirty="0">
                    <a:latin typeface="Candara" panose="020E0502030303020204" pitchFamily="34" charset="0"/>
                    <a:ea typeface="Amatic SC"/>
                    <a:cs typeface="Amatic SC"/>
                    <a:sym typeface="Amatic SC"/>
                  </a:rPr>
                  <a:t> choices for the second step (given the first choice),</a:t>
                </a:r>
              </a:p>
              <a:p>
                <a:pPr marL="457200" indent="-457200">
                  <a:buFont typeface="Arial" panose="020B0604020202020204" pitchFamily="34" charset="0"/>
                  <a:buChar char="•"/>
                </a:pPr>
                <a:r>
                  <a:rPr lang="en-US" sz="2400" dirty="0">
                    <a:latin typeface="Candara" panose="020E0502030303020204" pitchFamily="34" charset="0"/>
                    <a:ea typeface="Amatic SC"/>
                    <a:cs typeface="Amatic SC"/>
                    <a:sym typeface="Amatic SC"/>
                  </a:rPr>
                  <a:t> …, and </a:t>
                </a:r>
              </a:p>
              <a:p>
                <a:pPr marL="457200" indent="-457200">
                  <a:buFont typeface="Arial" panose="020B0604020202020204" pitchFamily="34" charset="0"/>
                  <a:buChar char="•"/>
                </a:pPr>
                <a14:m>
                  <m:oMath xmlns:m="http://schemas.openxmlformats.org/officeDocument/2006/math">
                    <m:sSub>
                      <m:sSubPr>
                        <m:ctrlPr>
                          <a:rPr lang="en-US" sz="2400" b="0" i="1" dirty="0" smtClean="0">
                            <a:solidFill>
                              <a:srgbClr val="0070C0"/>
                            </a:solidFill>
                            <a:latin typeface="Cambria Math" panose="02040503050406030204" pitchFamily="18" charset="0"/>
                            <a:ea typeface="Amatic SC"/>
                            <a:cs typeface="Amatic SC"/>
                            <a:sym typeface="Amatic SC"/>
                          </a:rPr>
                        </m:ctrlPr>
                      </m:sSubPr>
                      <m:e>
                        <m:r>
                          <a:rPr lang="en-US" sz="2400" i="1" dirty="0">
                            <a:solidFill>
                              <a:srgbClr val="0070C0"/>
                            </a:solidFill>
                            <a:latin typeface="Cambria Math" panose="02040503050406030204" pitchFamily="18" charset="0"/>
                            <a:ea typeface="Amatic SC"/>
                            <a:cs typeface="Amatic SC"/>
                            <a:sym typeface="Amatic SC"/>
                          </a:rPr>
                          <m:t>𝑛</m:t>
                        </m:r>
                      </m:e>
                      <m:sub>
                        <m:r>
                          <a:rPr lang="en-US" sz="2400" b="0" i="1" dirty="0" smtClean="0">
                            <a:solidFill>
                              <a:srgbClr val="0070C0"/>
                            </a:solidFill>
                            <a:latin typeface="Cambria Math" panose="02040503050406030204" pitchFamily="18" charset="0"/>
                            <a:ea typeface="Amatic SC"/>
                            <a:cs typeface="Amatic SC"/>
                            <a:sym typeface="Amatic SC"/>
                          </a:rPr>
                          <m:t>𝑘</m:t>
                        </m:r>
                      </m:sub>
                    </m:sSub>
                  </m:oMath>
                </a14:m>
                <a:r>
                  <a:rPr lang="en-US" sz="2400" dirty="0">
                    <a:latin typeface="Candara" panose="020E0502030303020204" pitchFamily="34" charset="0"/>
                    <a:ea typeface="Amatic SC"/>
                    <a:cs typeface="Amatic SC"/>
                    <a:sym typeface="Amatic SC"/>
                  </a:rPr>
                  <a:t> choices for the </a:t>
                </a:r>
                <a14:m>
                  <m:oMath xmlns:m="http://schemas.openxmlformats.org/officeDocument/2006/math">
                    <m:r>
                      <a:rPr lang="en-US" sz="2400" b="0" i="1" smtClean="0">
                        <a:solidFill>
                          <a:srgbClr val="0070C0"/>
                        </a:solidFill>
                        <a:latin typeface="Cambria Math" panose="02040503050406030204" pitchFamily="18" charset="0"/>
                        <a:ea typeface="Amatic SC"/>
                        <a:cs typeface="Amatic SC"/>
                        <a:sym typeface="Amatic SC"/>
                      </a:rPr>
                      <m:t>𝑘</m:t>
                    </m:r>
                  </m:oMath>
                </a14:m>
                <a:r>
                  <a:rPr lang="en-US" sz="2400" baseline="30000" dirty="0" err="1">
                    <a:latin typeface="Candara" panose="020E0502030303020204" pitchFamily="34" charset="0"/>
                    <a:ea typeface="Amatic SC"/>
                    <a:cs typeface="Amatic SC"/>
                    <a:sym typeface="Amatic SC"/>
                  </a:rPr>
                  <a:t>th</a:t>
                </a:r>
                <a:r>
                  <a:rPr lang="en-US" sz="2400" dirty="0">
                    <a:latin typeface="Candara" panose="020E0502030303020204" pitchFamily="34" charset="0"/>
                    <a:ea typeface="Amatic SC"/>
                    <a:cs typeface="Amatic SC"/>
                    <a:sym typeface="Amatic SC"/>
                  </a:rPr>
                  <a:t> step (given the previous choices), </a:t>
                </a:r>
              </a:p>
              <a:p>
                <a:r>
                  <a:rPr lang="en-US" sz="2400" dirty="0">
                    <a:latin typeface="Candara" panose="020E0502030303020204" pitchFamily="34" charset="0"/>
                    <a:ea typeface="Amatic SC"/>
                    <a:cs typeface="Amatic SC"/>
                    <a:sym typeface="Amatic SC"/>
                  </a:rPr>
                  <a:t>then the total number of outcomes is </a:t>
                </a:r>
                <a14:m>
                  <m:oMath xmlns:m="http://schemas.openxmlformats.org/officeDocument/2006/math">
                    <m:sSub>
                      <m:sSubPr>
                        <m:ctrlPr>
                          <a:rPr lang="en-US" sz="2800" i="1" dirty="0" smtClean="0">
                            <a:solidFill>
                              <a:srgbClr val="C00000"/>
                            </a:solidFill>
                            <a:latin typeface="Cambria Math" panose="02040503050406030204" pitchFamily="18" charset="0"/>
                            <a:ea typeface="Amatic SC"/>
                            <a:cs typeface="Amatic SC"/>
                            <a:sym typeface="Amatic SC"/>
                          </a:rPr>
                        </m:ctrlPr>
                      </m:sSubPr>
                      <m:e>
                        <m:r>
                          <a:rPr lang="en-US" sz="2800" i="1" dirty="0">
                            <a:solidFill>
                              <a:srgbClr val="C00000"/>
                            </a:solidFill>
                            <a:latin typeface="Cambria Math" panose="02040503050406030204" pitchFamily="18" charset="0"/>
                            <a:ea typeface="Amatic SC"/>
                            <a:cs typeface="Amatic SC"/>
                            <a:sym typeface="Amatic SC"/>
                          </a:rPr>
                          <m:t>𝑛</m:t>
                        </m:r>
                      </m:e>
                      <m:sub>
                        <m:r>
                          <a:rPr lang="en-US" sz="2800" i="1" dirty="0">
                            <a:solidFill>
                              <a:srgbClr val="C00000"/>
                            </a:solidFill>
                            <a:latin typeface="Cambria Math" panose="02040503050406030204" pitchFamily="18" charset="0"/>
                            <a:ea typeface="Amatic SC"/>
                            <a:cs typeface="Amatic SC"/>
                            <a:sym typeface="Amatic SC"/>
                          </a:rPr>
                          <m:t>1</m:t>
                        </m:r>
                      </m:sub>
                    </m:sSub>
                    <m:r>
                      <a:rPr lang="en-US" sz="2800" b="0" i="1" dirty="0" smtClean="0">
                        <a:solidFill>
                          <a:srgbClr val="C00000"/>
                        </a:solidFill>
                        <a:latin typeface="Cambria Math" panose="02040503050406030204" pitchFamily="18" charset="0"/>
                        <a:ea typeface="Amatic SC"/>
                        <a:cs typeface="Amatic SC"/>
                        <a:sym typeface="Amatic SC"/>
                      </a:rPr>
                      <m:t>×</m:t>
                    </m:r>
                    <m:sSub>
                      <m:sSubPr>
                        <m:ctrlPr>
                          <a:rPr lang="en-US" sz="2800" b="0" i="1" dirty="0" smtClean="0">
                            <a:solidFill>
                              <a:srgbClr val="C00000"/>
                            </a:solidFill>
                            <a:latin typeface="Cambria Math" panose="02040503050406030204" pitchFamily="18" charset="0"/>
                            <a:ea typeface="Amatic SC"/>
                            <a:cs typeface="Amatic SC"/>
                            <a:sym typeface="Amatic SC"/>
                          </a:rPr>
                        </m:ctrlPr>
                      </m:sSubPr>
                      <m:e>
                        <m:r>
                          <a:rPr lang="en-US" sz="2800" b="0" i="1" dirty="0" smtClean="0">
                            <a:solidFill>
                              <a:srgbClr val="C00000"/>
                            </a:solidFill>
                            <a:latin typeface="Cambria Math" panose="02040503050406030204" pitchFamily="18" charset="0"/>
                            <a:ea typeface="Amatic SC"/>
                            <a:cs typeface="Amatic SC"/>
                            <a:sym typeface="Amatic SC"/>
                          </a:rPr>
                          <m:t>𝑛</m:t>
                        </m:r>
                      </m:e>
                      <m:sub>
                        <m:r>
                          <a:rPr lang="en-US" sz="2800" b="0" i="1" dirty="0" smtClean="0">
                            <a:solidFill>
                              <a:srgbClr val="C00000"/>
                            </a:solidFill>
                            <a:latin typeface="Cambria Math" panose="02040503050406030204" pitchFamily="18" charset="0"/>
                            <a:ea typeface="Amatic SC"/>
                            <a:cs typeface="Amatic SC"/>
                            <a:sym typeface="Amatic SC"/>
                          </a:rPr>
                          <m:t>2</m:t>
                        </m:r>
                      </m:sub>
                    </m:sSub>
                    <m:r>
                      <a:rPr lang="en-US" sz="2800" b="0" i="1" dirty="0" smtClean="0">
                        <a:solidFill>
                          <a:srgbClr val="C00000"/>
                        </a:solidFill>
                        <a:latin typeface="Cambria Math" panose="02040503050406030204" pitchFamily="18" charset="0"/>
                        <a:ea typeface="Amatic SC"/>
                        <a:cs typeface="Amatic SC"/>
                        <a:sym typeface="Amatic SC"/>
                      </a:rPr>
                      <m:t>×⋯×</m:t>
                    </m:r>
                    <m:sSub>
                      <m:sSubPr>
                        <m:ctrlPr>
                          <a:rPr lang="en-US" sz="2800" b="0" i="1" dirty="0" smtClean="0">
                            <a:solidFill>
                              <a:srgbClr val="C00000"/>
                            </a:solidFill>
                            <a:latin typeface="Cambria Math" panose="02040503050406030204" pitchFamily="18" charset="0"/>
                            <a:ea typeface="Amatic SC"/>
                            <a:cs typeface="Amatic SC"/>
                            <a:sym typeface="Amatic SC"/>
                          </a:rPr>
                        </m:ctrlPr>
                      </m:sSubPr>
                      <m:e>
                        <m:r>
                          <a:rPr lang="en-US" sz="2800" b="0" i="1" dirty="0" smtClean="0">
                            <a:solidFill>
                              <a:srgbClr val="C00000"/>
                            </a:solidFill>
                            <a:latin typeface="Cambria Math" panose="02040503050406030204" pitchFamily="18" charset="0"/>
                            <a:ea typeface="Amatic SC"/>
                            <a:cs typeface="Amatic SC"/>
                            <a:sym typeface="Amatic SC"/>
                          </a:rPr>
                          <m:t>𝑛</m:t>
                        </m:r>
                      </m:e>
                      <m:sub>
                        <m:r>
                          <a:rPr lang="en-US" sz="2800" b="0" i="1" dirty="0" smtClean="0">
                            <a:solidFill>
                              <a:srgbClr val="C00000"/>
                            </a:solidFill>
                            <a:latin typeface="Cambria Math" panose="02040503050406030204" pitchFamily="18" charset="0"/>
                            <a:ea typeface="Amatic SC"/>
                            <a:cs typeface="Amatic SC"/>
                            <a:sym typeface="Amatic SC"/>
                          </a:rPr>
                          <m:t>𝑘</m:t>
                        </m:r>
                      </m:sub>
                    </m:sSub>
                  </m:oMath>
                </a14:m>
                <a:endParaRPr lang="en-US" sz="3200" b="1" dirty="0">
                  <a:latin typeface="Candara" panose="020E0502030303020204" pitchFamily="34" charset="0"/>
                  <a:ea typeface="Amatic SC"/>
                  <a:cs typeface="Amatic SC"/>
                  <a:sym typeface="Amatic SC"/>
                </a:endParaRPr>
              </a:p>
            </p:txBody>
          </p:sp>
        </mc:Choice>
        <mc:Fallback xmlns="">
          <p:sp>
            <p:nvSpPr>
              <p:cNvPr id="6" name="TextBox 5">
                <a:extLst>
                  <a:ext uri="{FF2B5EF4-FFF2-40B4-BE49-F238E27FC236}">
                    <a16:creationId xmlns:a16="http://schemas.microsoft.com/office/drawing/2014/main" id="{BCAA7926-4CD2-CE42-9B5A-3643A8A62630}"/>
                  </a:ext>
                </a:extLst>
              </p:cNvPr>
              <p:cNvSpPr txBox="1">
                <a:spLocks noRot="1" noChangeAspect="1" noMove="1" noResize="1" noEditPoints="1" noAdjustHandles="1" noChangeArrowheads="1" noChangeShapeType="1" noTextEdit="1"/>
              </p:cNvSpPr>
              <p:nvPr/>
            </p:nvSpPr>
            <p:spPr>
              <a:xfrm>
                <a:off x="2558756" y="3303446"/>
                <a:ext cx="10533089" cy="2369880"/>
              </a:xfrm>
              <a:prstGeom prst="rect">
                <a:avLst/>
              </a:prstGeom>
              <a:blipFill>
                <a:blip r:embed="rId4"/>
                <a:stretch>
                  <a:fillRect l="-963" t="-2139" b="-4278"/>
                </a:stretch>
              </a:blipFill>
            </p:spPr>
            <p:txBody>
              <a:bodyPr/>
              <a:lstStyle/>
              <a:p>
                <a:r>
                  <a:rPr lang="en-US">
                    <a:noFill/>
                  </a:rPr>
                  <a:t> </a:t>
                </a:r>
              </a:p>
            </p:txBody>
          </p:sp>
        </mc:Fallback>
      </mc:AlternateContent>
    </p:spTree>
    <p:extLst>
      <p:ext uri="{BB962C8B-B14F-4D97-AF65-F5344CB8AC3E}">
        <p14:creationId xmlns:p14="http://schemas.microsoft.com/office/powerpoint/2010/main" val="1316982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D602-031B-EF46-8B34-FA8A666BF725}"/>
              </a:ext>
            </a:extLst>
          </p:cNvPr>
          <p:cNvSpPr>
            <a:spLocks noGrp="1"/>
          </p:cNvSpPr>
          <p:nvPr>
            <p:ph type="title"/>
          </p:nvPr>
        </p:nvSpPr>
        <p:spPr/>
        <p:txBody>
          <a:bodyPr/>
          <a:lstStyle/>
          <a:p>
            <a:r>
              <a:rPr lang="en-US" dirty="0"/>
              <a:t>Quick Summary, continued</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06EEE7-F2B5-0E42-8176-8BF121B15B1E}"/>
                  </a:ext>
                </a:extLst>
              </p:cNvPr>
              <p:cNvSpPr>
                <a:spLocks noGrp="1"/>
              </p:cNvSpPr>
              <p:nvPr>
                <p:ph idx="1"/>
              </p:nvPr>
            </p:nvSpPr>
            <p:spPr>
              <a:xfrm>
                <a:off x="609600" y="1152940"/>
                <a:ext cx="10972800" cy="4949685"/>
              </a:xfrm>
            </p:spPr>
            <p:txBody>
              <a:bodyPr>
                <a:normAutofit/>
              </a:bodyPr>
              <a:lstStyle/>
              <a:p>
                <a:r>
                  <a:rPr lang="en-US" sz="2800" dirty="0">
                    <a:solidFill>
                      <a:srgbClr val="C00000"/>
                    </a:solidFill>
                  </a:rPr>
                  <a:t>K-sequences</a:t>
                </a:r>
                <a:r>
                  <a:rPr lang="en-US" sz="2800" dirty="0"/>
                  <a:t>: How many length k sequences over alphabet of size n? </a:t>
                </a:r>
                <a:r>
                  <a:rPr lang="en-US" sz="2800" dirty="0">
                    <a:solidFill>
                      <a:schemeClr val="tx2">
                        <a:lumMod val="60000"/>
                        <a:lumOff val="40000"/>
                      </a:schemeClr>
                    </a:solidFill>
                  </a:rPr>
                  <a:t>repetition allowed.</a:t>
                </a:r>
              </a:p>
              <a:p>
                <a:pPr lvl="1"/>
                <a:r>
                  <a:rPr lang="en-US" sz="2400" dirty="0"/>
                  <a:t>Product rule </a:t>
                </a:r>
                <a:r>
                  <a:rPr lang="en-US" sz="2400" dirty="0">
                    <a:sym typeface="Wingdings" pitchFamily="2" charset="2"/>
                  </a:rPr>
                  <a:t> </a:t>
                </a:r>
                <a:r>
                  <a:rPr lang="en-US" sz="2400" dirty="0" err="1">
                    <a:solidFill>
                      <a:srgbClr val="C00000"/>
                    </a:solidFill>
                    <a:sym typeface="Wingdings" pitchFamily="2" charset="2"/>
                  </a:rPr>
                  <a:t>n</a:t>
                </a:r>
                <a:r>
                  <a:rPr lang="en-US" sz="2400" baseline="30000" dirty="0" err="1">
                    <a:solidFill>
                      <a:srgbClr val="C00000"/>
                    </a:solidFill>
                    <a:sym typeface="Wingdings" pitchFamily="2" charset="2"/>
                  </a:rPr>
                  <a:t>K</a:t>
                </a:r>
                <a:endParaRPr lang="en-US" sz="2400" dirty="0">
                  <a:solidFill>
                    <a:srgbClr val="C00000"/>
                  </a:solidFill>
                  <a:sym typeface="Wingdings" pitchFamily="2" charset="2"/>
                </a:endParaRPr>
              </a:p>
              <a:p>
                <a:r>
                  <a:rPr lang="en-US" sz="2800" dirty="0">
                    <a:solidFill>
                      <a:srgbClr val="C00000"/>
                    </a:solidFill>
                  </a:rPr>
                  <a:t>K-permutations</a:t>
                </a:r>
                <a:r>
                  <a:rPr lang="en-US" sz="2800" dirty="0"/>
                  <a:t>: </a:t>
                </a:r>
                <a:r>
                  <a:rPr lang="en-US" sz="2800" dirty="0">
                    <a:sym typeface="Wingdings" pitchFamily="2" charset="2"/>
                  </a:rPr>
                  <a:t>How many length k sequences over alphabet of size n, </a:t>
                </a:r>
                <a:r>
                  <a:rPr lang="en-US" sz="2800" dirty="0">
                    <a:solidFill>
                      <a:srgbClr val="0070C0"/>
                    </a:solidFill>
                    <a:sym typeface="Wingdings" pitchFamily="2" charset="2"/>
                  </a:rPr>
                  <a:t>without repetition</a:t>
                </a:r>
                <a:r>
                  <a:rPr lang="en-US" sz="2800" dirty="0">
                    <a:sym typeface="Wingdings" pitchFamily="2" charset="2"/>
                  </a:rPr>
                  <a:t>? </a:t>
                </a:r>
              </a:p>
              <a:p>
                <a:pPr lvl="1"/>
                <a:r>
                  <a:rPr lang="en-US" sz="2400" dirty="0">
                    <a:sym typeface="Wingdings" pitchFamily="2" charset="2"/>
                  </a:rPr>
                  <a:t>Permutation  </a:t>
                </a:r>
                <a14:m>
                  <m:oMath xmlns:m="http://schemas.openxmlformats.org/officeDocument/2006/math">
                    <m:f>
                      <m:fPr>
                        <m:ctrlPr>
                          <a:rPr lang="en-US" sz="2400" b="0" i="1" smtClean="0">
                            <a:solidFill>
                              <a:srgbClr val="C00000"/>
                            </a:solidFill>
                            <a:latin typeface="Cambria Math" panose="02040503050406030204" pitchFamily="18" charset="0"/>
                            <a:sym typeface="Wingdings" pitchFamily="2" charset="2"/>
                          </a:rPr>
                        </m:ctrlPr>
                      </m:fPr>
                      <m:num>
                        <m:r>
                          <a:rPr lang="en-US" sz="2400" b="0" i="1" smtClean="0">
                            <a:solidFill>
                              <a:srgbClr val="C00000"/>
                            </a:solidFill>
                            <a:latin typeface="Cambria Math" panose="02040503050406030204" pitchFamily="18" charset="0"/>
                            <a:sym typeface="Wingdings" pitchFamily="2" charset="2"/>
                          </a:rPr>
                          <m:t>𝑛</m:t>
                        </m:r>
                        <m:r>
                          <a:rPr lang="en-US" sz="2400" b="0" i="1" smtClean="0">
                            <a:solidFill>
                              <a:srgbClr val="C00000"/>
                            </a:solidFill>
                            <a:latin typeface="Cambria Math" panose="02040503050406030204" pitchFamily="18" charset="0"/>
                            <a:sym typeface="Wingdings" pitchFamily="2" charset="2"/>
                          </a:rPr>
                          <m:t>!</m:t>
                        </m:r>
                      </m:num>
                      <m:den>
                        <m:d>
                          <m:dPr>
                            <m:ctrlPr>
                              <a:rPr lang="en-US" sz="2400" b="0" i="1" smtClean="0">
                                <a:solidFill>
                                  <a:srgbClr val="C00000"/>
                                </a:solidFill>
                                <a:latin typeface="Cambria Math" panose="02040503050406030204" pitchFamily="18" charset="0"/>
                                <a:sym typeface="Wingdings" pitchFamily="2" charset="2"/>
                              </a:rPr>
                            </m:ctrlPr>
                          </m:dPr>
                          <m:e>
                            <m:r>
                              <a:rPr lang="en-US" sz="2400" b="0" i="1" smtClean="0">
                                <a:solidFill>
                                  <a:srgbClr val="C00000"/>
                                </a:solidFill>
                                <a:latin typeface="Cambria Math" panose="02040503050406030204" pitchFamily="18" charset="0"/>
                                <a:sym typeface="Wingdings" pitchFamily="2" charset="2"/>
                              </a:rPr>
                              <m:t>𝑛</m:t>
                            </m:r>
                            <m:r>
                              <a:rPr lang="en-US" sz="2400" b="0" i="1" smtClean="0">
                                <a:solidFill>
                                  <a:srgbClr val="C00000"/>
                                </a:solidFill>
                                <a:latin typeface="Cambria Math" panose="02040503050406030204" pitchFamily="18" charset="0"/>
                                <a:sym typeface="Wingdings" pitchFamily="2" charset="2"/>
                              </a:rPr>
                              <m:t>−</m:t>
                            </m:r>
                            <m:r>
                              <a:rPr lang="en-US" sz="2400" b="0" i="1" smtClean="0">
                                <a:solidFill>
                                  <a:srgbClr val="C00000"/>
                                </a:solidFill>
                                <a:latin typeface="Cambria Math" panose="02040503050406030204" pitchFamily="18" charset="0"/>
                                <a:sym typeface="Wingdings" pitchFamily="2" charset="2"/>
                              </a:rPr>
                              <m:t>𝑘</m:t>
                            </m:r>
                          </m:e>
                        </m:d>
                        <m:r>
                          <a:rPr lang="en-US" sz="2400" b="0" i="1" smtClean="0">
                            <a:solidFill>
                              <a:srgbClr val="C00000"/>
                            </a:solidFill>
                            <a:latin typeface="Cambria Math" panose="02040503050406030204" pitchFamily="18" charset="0"/>
                            <a:sym typeface="Wingdings" pitchFamily="2" charset="2"/>
                          </a:rPr>
                          <m:t>!</m:t>
                        </m:r>
                      </m:den>
                    </m:f>
                  </m:oMath>
                </a14:m>
                <a:endParaRPr lang="en-US" sz="2400" dirty="0"/>
              </a:p>
              <a:p>
                <a:r>
                  <a:rPr lang="en-US" sz="2800" dirty="0">
                    <a:solidFill>
                      <a:srgbClr val="C00000"/>
                    </a:solidFill>
                  </a:rPr>
                  <a:t>K-combinations</a:t>
                </a:r>
                <a:r>
                  <a:rPr lang="en-US" sz="2800" dirty="0"/>
                  <a:t>: How many size k subsets of a set of size n (</a:t>
                </a:r>
                <a:r>
                  <a:rPr lang="en-US" sz="2800" dirty="0">
                    <a:solidFill>
                      <a:srgbClr val="0070C0"/>
                    </a:solidFill>
                  </a:rPr>
                  <a:t>without repetition and without order</a:t>
                </a:r>
                <a:r>
                  <a:rPr lang="en-US" sz="2800" dirty="0"/>
                  <a:t>)? </a:t>
                </a:r>
              </a:p>
              <a:p>
                <a:pPr lvl="1"/>
                <a:r>
                  <a:rPr lang="en-US" sz="2400" dirty="0"/>
                  <a:t>Combination </a:t>
                </a:r>
                <a:r>
                  <a:rPr lang="en-US" sz="2400" dirty="0">
                    <a:sym typeface="Wingdings" pitchFamily="2" charset="2"/>
                  </a:rPr>
                  <a:t> </a:t>
                </a:r>
                <a14:m>
                  <m:oMath xmlns:m="http://schemas.openxmlformats.org/officeDocument/2006/math">
                    <m:d>
                      <m:dPr>
                        <m:ctrlPr>
                          <a:rPr lang="en-US" sz="2400" i="1" smtClean="0">
                            <a:solidFill>
                              <a:srgbClr val="C00000"/>
                            </a:solidFill>
                            <a:latin typeface="Cambria Math" panose="02040503050406030204" pitchFamily="18" charset="0"/>
                            <a:sym typeface="Wingdings" pitchFamily="2" charset="2"/>
                          </a:rPr>
                        </m:ctrlPr>
                      </m:dPr>
                      <m:e>
                        <m:f>
                          <m:fPr>
                            <m:type m:val="noBar"/>
                            <m:ctrlPr>
                              <a:rPr lang="en-US" sz="2400" i="1" smtClean="0">
                                <a:solidFill>
                                  <a:srgbClr val="C00000"/>
                                </a:solidFill>
                                <a:latin typeface="Cambria Math" panose="02040503050406030204" pitchFamily="18" charset="0"/>
                                <a:sym typeface="Wingdings" pitchFamily="2" charset="2"/>
                              </a:rPr>
                            </m:ctrlPr>
                          </m:fPr>
                          <m:num>
                            <m:r>
                              <a:rPr lang="en-US" sz="2400" b="0" i="1" smtClean="0">
                                <a:solidFill>
                                  <a:srgbClr val="C00000"/>
                                </a:solidFill>
                                <a:latin typeface="Cambria Math" panose="02040503050406030204" pitchFamily="18" charset="0"/>
                                <a:sym typeface="Wingdings" pitchFamily="2" charset="2"/>
                              </a:rPr>
                              <m:t>𝑛</m:t>
                            </m:r>
                          </m:num>
                          <m:den>
                            <m:r>
                              <a:rPr lang="en-US" sz="2400" b="0" i="1" smtClean="0">
                                <a:solidFill>
                                  <a:srgbClr val="C00000"/>
                                </a:solidFill>
                                <a:latin typeface="Cambria Math" panose="02040503050406030204" pitchFamily="18" charset="0"/>
                                <a:sym typeface="Wingdings" pitchFamily="2" charset="2"/>
                              </a:rPr>
                              <m:t>𝑘</m:t>
                            </m:r>
                          </m:den>
                        </m:f>
                      </m:e>
                    </m:d>
                    <m:r>
                      <a:rPr lang="en-US" sz="2400" b="0" i="1" smtClean="0">
                        <a:solidFill>
                          <a:srgbClr val="C00000"/>
                        </a:solidFill>
                        <a:latin typeface="Cambria Math" panose="02040503050406030204" pitchFamily="18" charset="0"/>
                        <a:sym typeface="Wingdings" pitchFamily="2" charset="2"/>
                      </a:rPr>
                      <m:t>=</m:t>
                    </m:r>
                  </m:oMath>
                </a14:m>
                <a:r>
                  <a:rPr lang="en-US" sz="2400" dirty="0">
                    <a:solidFill>
                      <a:srgbClr val="C00000"/>
                    </a:solidFill>
                    <a:sym typeface="Wingdings" pitchFamily="2" charset="2"/>
                  </a:rPr>
                  <a:t> </a:t>
                </a:r>
                <a14:m>
                  <m:oMath xmlns:m="http://schemas.openxmlformats.org/officeDocument/2006/math">
                    <m:f>
                      <m:fPr>
                        <m:ctrlPr>
                          <a:rPr lang="en-US" sz="2400" i="1">
                            <a:solidFill>
                              <a:srgbClr val="C00000"/>
                            </a:solidFill>
                            <a:latin typeface="Cambria Math" panose="02040503050406030204" pitchFamily="18" charset="0"/>
                            <a:sym typeface="Wingdings" pitchFamily="2" charset="2"/>
                          </a:rPr>
                        </m:ctrlPr>
                      </m:fPr>
                      <m:num>
                        <m:r>
                          <a:rPr lang="en-US" sz="2400" i="1">
                            <a:solidFill>
                              <a:srgbClr val="C00000"/>
                            </a:solidFill>
                            <a:latin typeface="Cambria Math" panose="02040503050406030204" pitchFamily="18" charset="0"/>
                            <a:sym typeface="Wingdings" pitchFamily="2" charset="2"/>
                          </a:rPr>
                          <m:t>𝑛</m:t>
                        </m:r>
                        <m:r>
                          <a:rPr lang="en-US" sz="2400" i="1">
                            <a:solidFill>
                              <a:srgbClr val="C00000"/>
                            </a:solidFill>
                            <a:latin typeface="Cambria Math" panose="02040503050406030204" pitchFamily="18" charset="0"/>
                            <a:sym typeface="Wingdings" pitchFamily="2" charset="2"/>
                          </a:rPr>
                          <m:t>!</m:t>
                        </m:r>
                      </m:num>
                      <m:den>
                        <m:r>
                          <a:rPr lang="en-US" sz="2400" b="0" i="1" smtClean="0">
                            <a:solidFill>
                              <a:srgbClr val="C00000"/>
                            </a:solidFill>
                            <a:latin typeface="Cambria Math" panose="02040503050406030204" pitchFamily="18" charset="0"/>
                            <a:sym typeface="Wingdings" pitchFamily="2" charset="2"/>
                          </a:rPr>
                          <m:t>𝑘</m:t>
                        </m:r>
                        <m:r>
                          <a:rPr lang="en-US" sz="2400" b="0" i="1" smtClean="0">
                            <a:solidFill>
                              <a:srgbClr val="C00000"/>
                            </a:solidFill>
                            <a:latin typeface="Cambria Math" panose="02040503050406030204" pitchFamily="18" charset="0"/>
                            <a:sym typeface="Wingdings" pitchFamily="2" charset="2"/>
                          </a:rPr>
                          <m:t>!</m:t>
                        </m:r>
                        <m:d>
                          <m:dPr>
                            <m:ctrlPr>
                              <a:rPr lang="en-US" sz="2400" i="1">
                                <a:solidFill>
                                  <a:srgbClr val="C00000"/>
                                </a:solidFill>
                                <a:latin typeface="Cambria Math" panose="02040503050406030204" pitchFamily="18" charset="0"/>
                                <a:sym typeface="Wingdings" pitchFamily="2" charset="2"/>
                              </a:rPr>
                            </m:ctrlPr>
                          </m:dPr>
                          <m:e>
                            <m:r>
                              <a:rPr lang="en-US" sz="2400" i="1">
                                <a:solidFill>
                                  <a:srgbClr val="C00000"/>
                                </a:solidFill>
                                <a:latin typeface="Cambria Math" panose="02040503050406030204" pitchFamily="18" charset="0"/>
                                <a:sym typeface="Wingdings" pitchFamily="2" charset="2"/>
                              </a:rPr>
                              <m:t>𝑛</m:t>
                            </m:r>
                            <m:r>
                              <a:rPr lang="en-US" sz="2400" i="1">
                                <a:solidFill>
                                  <a:srgbClr val="C00000"/>
                                </a:solidFill>
                                <a:latin typeface="Cambria Math" panose="02040503050406030204" pitchFamily="18" charset="0"/>
                                <a:sym typeface="Wingdings" pitchFamily="2" charset="2"/>
                              </a:rPr>
                              <m:t>−</m:t>
                            </m:r>
                            <m:r>
                              <a:rPr lang="en-US" sz="2400" i="1">
                                <a:solidFill>
                                  <a:srgbClr val="C00000"/>
                                </a:solidFill>
                                <a:latin typeface="Cambria Math" panose="02040503050406030204" pitchFamily="18" charset="0"/>
                                <a:sym typeface="Wingdings" pitchFamily="2" charset="2"/>
                              </a:rPr>
                              <m:t>𝑘</m:t>
                            </m:r>
                          </m:e>
                        </m:d>
                        <m:r>
                          <a:rPr lang="en-US" sz="2400" i="1">
                            <a:solidFill>
                              <a:srgbClr val="C00000"/>
                            </a:solidFill>
                            <a:latin typeface="Cambria Math" panose="02040503050406030204" pitchFamily="18" charset="0"/>
                            <a:sym typeface="Wingdings" pitchFamily="2" charset="2"/>
                          </a:rPr>
                          <m:t>!</m:t>
                        </m:r>
                      </m:den>
                    </m:f>
                  </m:oMath>
                </a14:m>
                <a:endParaRPr lang="en-US" sz="2400" dirty="0"/>
              </a:p>
            </p:txBody>
          </p:sp>
        </mc:Choice>
        <mc:Fallback xmlns="">
          <p:sp>
            <p:nvSpPr>
              <p:cNvPr id="3" name="Content Placeholder 2">
                <a:extLst>
                  <a:ext uri="{FF2B5EF4-FFF2-40B4-BE49-F238E27FC236}">
                    <a16:creationId xmlns:a16="http://schemas.microsoft.com/office/drawing/2014/main" id="{5C06EEE7-F2B5-0E42-8176-8BF121B15B1E}"/>
                  </a:ext>
                </a:extLst>
              </p:cNvPr>
              <p:cNvSpPr>
                <a:spLocks noGrp="1" noRot="1" noChangeAspect="1" noMove="1" noResize="1" noEditPoints="1" noAdjustHandles="1" noChangeArrowheads="1" noChangeShapeType="1" noTextEdit="1"/>
              </p:cNvSpPr>
              <p:nvPr>
                <p:ph idx="1"/>
              </p:nvPr>
            </p:nvSpPr>
            <p:spPr>
              <a:xfrm>
                <a:off x="609600" y="1152940"/>
                <a:ext cx="10972800" cy="4949685"/>
              </a:xfrm>
              <a:blipFill>
                <a:blip r:embed="rId2"/>
                <a:stretch>
                  <a:fillRect l="-1040" t="-1279" r="-116"/>
                </a:stretch>
              </a:blipFill>
            </p:spPr>
            <p:txBody>
              <a:bodyPr/>
              <a:lstStyle/>
              <a:p>
                <a:r>
                  <a:rPr lang="en-US">
                    <a:noFill/>
                  </a:rPr>
                  <a:t> </a:t>
                </a:r>
              </a:p>
            </p:txBody>
          </p:sp>
        </mc:Fallback>
      </mc:AlternateContent>
    </p:spTree>
    <p:extLst>
      <p:ext uri="{BB962C8B-B14F-4D97-AF65-F5344CB8AC3E}">
        <p14:creationId xmlns:p14="http://schemas.microsoft.com/office/powerpoint/2010/main" val="645458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72E6B-A187-5E46-9D2D-38F79208A6CA}"/>
              </a:ext>
            </a:extLst>
          </p:cNvPr>
          <p:cNvSpPr txBox="1">
            <a:spLocks noGrp="1"/>
          </p:cNvSpPr>
          <p:nvPr>
            <p:ph type="title" idx="4294967295"/>
          </p:nvPr>
        </p:nvSpPr>
        <p:spPr>
          <a:xfrm>
            <a:off x="265098" y="1760663"/>
            <a:ext cx="11442220"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chemeClr val="tx1"/>
                </a:solidFill>
                <a:effectLst/>
                <a:uLnTx/>
                <a:uFillTx/>
                <a:latin typeface="Candara" panose="020E0502030303020204" pitchFamily="34" charset="0"/>
                <a:ea typeface="Helvetica" charset="0"/>
                <a:cs typeface="Helvetica" charset="0"/>
              </a:rPr>
              <a:t>The first concept check (CC) will be out no later than 11am and is due by 9am on Wednesday</a:t>
            </a:r>
          </a:p>
        </p:txBody>
      </p:sp>
      <p:sp>
        <p:nvSpPr>
          <p:cNvPr id="4" name="Title 1">
            <a:extLst>
              <a:ext uri="{FF2B5EF4-FFF2-40B4-BE49-F238E27FC236}">
                <a16:creationId xmlns:a16="http://schemas.microsoft.com/office/drawing/2014/main" id="{52C4A225-0D66-EA42-8C0B-C04D53EA9324}"/>
              </a:ext>
            </a:extLst>
          </p:cNvPr>
          <p:cNvSpPr txBox="1">
            <a:spLocks/>
          </p:cNvSpPr>
          <p:nvPr/>
        </p:nvSpPr>
        <p:spPr>
          <a:xfrm>
            <a:off x="1339066" y="3824065"/>
            <a:ext cx="10243334" cy="204040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200" b="1" i="0" kern="1200">
                <a:solidFill>
                  <a:schemeClr val="accent1">
                    <a:lumMod val="75000"/>
                  </a:schemeClr>
                </a:solidFill>
                <a:latin typeface="Candara" panose="020E0502030303020204" pitchFamily="34" charset="0"/>
                <a:ea typeface="Helvetica Neue Condensed" panose="02000503000000020004" pitchFamily="2" charset="0"/>
                <a:cs typeface="Helvetica Neue Condensed" panose="02000503000000020004" pitchFamily="2" charset="0"/>
              </a:defRPr>
            </a:lvl1pPr>
          </a:lstStyle>
          <a:p>
            <a:r>
              <a:rPr lang="en-US" dirty="0"/>
              <a:t>The concept checks are meant to help you immediately reinforce what is learned in each lecture. (Today’s CC also reviews summation and product notation.)</a:t>
            </a:r>
          </a:p>
          <a:p>
            <a:endParaRPr lang="en-US" dirty="0"/>
          </a:p>
          <a:p>
            <a:r>
              <a:rPr lang="en-US" dirty="0">
                <a:solidFill>
                  <a:srgbClr val="7030A0"/>
                </a:solidFill>
              </a:rPr>
              <a:t>Students from previous quarters found them really useful!</a:t>
            </a:r>
          </a:p>
        </p:txBody>
      </p:sp>
    </p:spTree>
    <p:extLst>
      <p:ext uri="{BB962C8B-B14F-4D97-AF65-F5344CB8AC3E}">
        <p14:creationId xmlns:p14="http://schemas.microsoft.com/office/powerpoint/2010/main" val="837878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74BF-50D7-5E2B-D608-0F50DAC31B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6E6F8-8D18-3723-6255-C3C1E1A278BF}"/>
              </a:ext>
            </a:extLst>
          </p:cNvPr>
          <p:cNvSpPr>
            <a:spLocks noGrp="1"/>
          </p:cNvSpPr>
          <p:nvPr>
            <p:ph type="title"/>
          </p:nvPr>
        </p:nvSpPr>
        <p:spPr>
          <a:xfrm>
            <a:off x="112060" y="288086"/>
            <a:ext cx="10972800" cy="878301"/>
          </a:xfrm>
        </p:spPr>
        <p:txBody>
          <a:bodyPr/>
          <a:lstStyle/>
          <a:p>
            <a:r>
              <a:rPr lang="en-US" dirty="0"/>
              <a:t>The fun/useful argument for learning probability</a:t>
            </a:r>
          </a:p>
        </p:txBody>
      </p:sp>
      <p:sp>
        <p:nvSpPr>
          <p:cNvPr id="3" name="Content Placeholder 2">
            <a:extLst>
              <a:ext uri="{FF2B5EF4-FFF2-40B4-BE49-F238E27FC236}">
                <a16:creationId xmlns:a16="http://schemas.microsoft.com/office/drawing/2014/main" id="{ED2242A3-EB57-CD86-0EB5-B1C8274EF3D2}"/>
              </a:ext>
            </a:extLst>
          </p:cNvPr>
          <p:cNvSpPr>
            <a:spLocks noGrp="1"/>
          </p:cNvSpPr>
          <p:nvPr>
            <p:ph idx="1"/>
          </p:nvPr>
        </p:nvSpPr>
        <p:spPr>
          <a:xfrm>
            <a:off x="300319" y="1051965"/>
            <a:ext cx="11591362" cy="5806035"/>
          </a:xfrm>
        </p:spPr>
        <p:txBody>
          <a:bodyPr>
            <a:normAutofit/>
          </a:bodyPr>
          <a:lstStyle/>
          <a:p>
            <a:pPr marL="0" indent="0">
              <a:buNone/>
            </a:pPr>
            <a:endParaRPr lang="en-US" sz="2000" dirty="0"/>
          </a:p>
          <a:p>
            <a:pPr marL="0" indent="0">
              <a:buNone/>
            </a:pPr>
            <a:r>
              <a:rPr lang="en-US" sz="2800" dirty="0"/>
              <a:t>Probability is not just for calculating risk; it’s a “cheat code” for real life.</a:t>
            </a:r>
          </a:p>
          <a:p>
            <a:pPr marL="0" indent="0">
              <a:buNone/>
            </a:pPr>
            <a:endParaRPr lang="en-US" sz="2800" dirty="0"/>
          </a:p>
          <a:p>
            <a:pPr marL="0" indent="0">
              <a:buNone/>
            </a:pPr>
            <a:r>
              <a:rPr lang="en-US" sz="2800" dirty="0"/>
              <a:t>It gives you a sixth sense for how the world actually works.</a:t>
            </a:r>
          </a:p>
          <a:p>
            <a:pPr marL="0" indent="0">
              <a:buNone/>
            </a:pPr>
            <a:endParaRPr lang="en-US" sz="2800" dirty="0"/>
          </a:p>
          <a:p>
            <a:pPr marL="0" indent="0">
              <a:buNone/>
            </a:pPr>
            <a:r>
              <a:rPr lang="en-US" sz="2800" dirty="0"/>
              <a:t>It helps you make decisions.</a:t>
            </a:r>
          </a:p>
          <a:p>
            <a:pPr marL="0" indent="0">
              <a:buNone/>
            </a:pPr>
            <a:endParaRPr lang="en-US" sz="2800" dirty="0"/>
          </a:p>
          <a:p>
            <a:pPr marL="0" indent="0">
              <a:buNone/>
            </a:pPr>
            <a:r>
              <a:rPr lang="en-US" sz="2800" dirty="0"/>
              <a:t>And it’s fun!</a:t>
            </a:r>
            <a:endParaRPr lang="en-US" dirty="0"/>
          </a:p>
          <a:p>
            <a:pPr marL="0" indent="0">
              <a:buNone/>
            </a:pPr>
            <a:endParaRPr lang="en-US" sz="2000" dirty="0"/>
          </a:p>
        </p:txBody>
      </p:sp>
    </p:spTree>
    <p:extLst>
      <p:ext uri="{BB962C8B-B14F-4D97-AF65-F5344CB8AC3E}">
        <p14:creationId xmlns:p14="http://schemas.microsoft.com/office/powerpoint/2010/main" val="1390562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31315-1E67-1A34-BDA7-14B2D2FDE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3647E-0088-8789-A288-20F6C49FD7BA}"/>
              </a:ext>
            </a:extLst>
          </p:cNvPr>
          <p:cNvSpPr>
            <a:spLocks noGrp="1"/>
          </p:cNvSpPr>
          <p:nvPr>
            <p:ph type="title"/>
          </p:nvPr>
        </p:nvSpPr>
        <p:spPr/>
        <p:txBody>
          <a:bodyPr/>
          <a:lstStyle/>
          <a:p>
            <a:r>
              <a:rPr lang="en-US" dirty="0"/>
              <a:t>Love!</a:t>
            </a:r>
          </a:p>
        </p:txBody>
      </p:sp>
      <p:sp>
        <p:nvSpPr>
          <p:cNvPr id="3" name="Content Placeholder 2">
            <a:extLst>
              <a:ext uri="{FF2B5EF4-FFF2-40B4-BE49-F238E27FC236}">
                <a16:creationId xmlns:a16="http://schemas.microsoft.com/office/drawing/2014/main" id="{6D3E49BC-A396-6734-96B8-F8FAF5A75017}"/>
              </a:ext>
            </a:extLst>
          </p:cNvPr>
          <p:cNvSpPr>
            <a:spLocks noGrp="1"/>
          </p:cNvSpPr>
          <p:nvPr>
            <p:ph idx="1"/>
          </p:nvPr>
        </p:nvSpPr>
        <p:spPr>
          <a:xfrm>
            <a:off x="609599" y="1051965"/>
            <a:ext cx="11409485" cy="5806035"/>
          </a:xfrm>
        </p:spPr>
        <p:txBody>
          <a:bodyPr>
            <a:normAutofit/>
          </a:bodyPr>
          <a:lstStyle/>
          <a:p>
            <a:pPr marL="57150" indent="0">
              <a:buNone/>
            </a:pPr>
            <a:r>
              <a:rPr lang="en-US" sz="2800" dirty="0"/>
              <a:t>Scenario: Say you want to find a life partner, but you don’t want to settle early or wait forever. You expect to seriously date, say, 10 people during your life.</a:t>
            </a:r>
          </a:p>
          <a:p>
            <a:pPr marL="0" indent="0">
              <a:buNone/>
            </a:pPr>
            <a:endParaRPr lang="en-US" sz="2000" b="1" dirty="0">
              <a:solidFill>
                <a:srgbClr val="0070C0"/>
              </a:solidFill>
            </a:endParaRPr>
          </a:p>
          <a:p>
            <a:r>
              <a:rPr lang="en-US" sz="2800" b="1" dirty="0">
                <a:solidFill>
                  <a:srgbClr val="0070C0"/>
                </a:solidFill>
              </a:rPr>
              <a:t>The 37% rule</a:t>
            </a:r>
          </a:p>
          <a:p>
            <a:pPr marL="457200" lvl="1" indent="0">
              <a:buNone/>
            </a:pPr>
            <a:r>
              <a:rPr lang="en-US" sz="2400" dirty="0"/>
              <a:t>If you expect to seriously date 10 people during your life, then you should date the first 3 or 4 to gather data (and ultimately reject them). Then, stick with the very next person who is better than the best of the first group</a:t>
            </a:r>
            <a:endParaRPr lang="en-US" sz="2000" b="1" dirty="0">
              <a:solidFill>
                <a:srgbClr val="0070C0"/>
              </a:solidFill>
            </a:endParaRPr>
          </a:p>
          <a:p>
            <a:pPr marL="457200" lvl="1" indent="0">
              <a:buNone/>
            </a:pPr>
            <a:endParaRPr lang="en-US" b="1" dirty="0">
              <a:solidFill>
                <a:srgbClr val="0070C0"/>
              </a:solidFill>
            </a:endParaRPr>
          </a:p>
          <a:p>
            <a:r>
              <a:rPr lang="en-US" sz="2800" b="1" dirty="0">
                <a:solidFill>
                  <a:srgbClr val="0070C0"/>
                </a:solidFill>
              </a:rPr>
              <a:t>The result</a:t>
            </a:r>
          </a:p>
          <a:p>
            <a:pPr marL="457200" lvl="1" indent="0">
              <a:buNone/>
            </a:pPr>
            <a:r>
              <a:rPr lang="en-US" sz="2400" dirty="0"/>
              <a:t>This strategy mathematically maximizes your probability of finding the best partner!</a:t>
            </a:r>
            <a:endParaRPr lang="en-US" sz="24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37519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50E88-D93A-7BB2-BBA0-FA9AFD839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8B926-3546-210D-496E-E4D91DEC7610}"/>
              </a:ext>
            </a:extLst>
          </p:cNvPr>
          <p:cNvSpPr>
            <a:spLocks noGrp="1"/>
          </p:cNvSpPr>
          <p:nvPr>
            <p:ph type="title"/>
          </p:nvPr>
        </p:nvSpPr>
        <p:spPr/>
        <p:txBody>
          <a:bodyPr/>
          <a:lstStyle/>
          <a:p>
            <a:r>
              <a:rPr lang="en-US" dirty="0"/>
              <a:t>Sports: The “Hot Hand” Fallacy</a:t>
            </a:r>
          </a:p>
        </p:txBody>
      </p:sp>
      <p:sp>
        <p:nvSpPr>
          <p:cNvPr id="3" name="Content Placeholder 2">
            <a:extLst>
              <a:ext uri="{FF2B5EF4-FFF2-40B4-BE49-F238E27FC236}">
                <a16:creationId xmlns:a16="http://schemas.microsoft.com/office/drawing/2014/main" id="{FE995627-A589-606E-8976-2A2AE29ED032}"/>
              </a:ext>
            </a:extLst>
          </p:cNvPr>
          <p:cNvSpPr>
            <a:spLocks noGrp="1"/>
          </p:cNvSpPr>
          <p:nvPr>
            <p:ph idx="1"/>
          </p:nvPr>
        </p:nvSpPr>
        <p:spPr>
          <a:xfrm>
            <a:off x="609599" y="1051965"/>
            <a:ext cx="11409485" cy="5806035"/>
          </a:xfrm>
        </p:spPr>
        <p:txBody>
          <a:bodyPr>
            <a:normAutofit/>
          </a:bodyPr>
          <a:lstStyle/>
          <a:p>
            <a:pPr marL="57150" indent="0">
              <a:buNone/>
            </a:pPr>
            <a:r>
              <a:rPr lang="en-US" sz="2800" dirty="0"/>
              <a:t>Scenario: A player hits 3 shots in a row. Are they “on fire”?</a:t>
            </a:r>
          </a:p>
          <a:p>
            <a:pPr marL="0" indent="0">
              <a:buNone/>
            </a:pPr>
            <a:endParaRPr lang="en-US" sz="2000" b="1" dirty="0">
              <a:solidFill>
                <a:srgbClr val="0070C0"/>
              </a:solidFill>
            </a:endParaRPr>
          </a:p>
          <a:p>
            <a:r>
              <a:rPr lang="en-US" sz="2800" b="1" dirty="0">
                <a:solidFill>
                  <a:srgbClr val="0070C0"/>
                </a:solidFill>
              </a:rPr>
              <a:t>The math</a:t>
            </a:r>
          </a:p>
          <a:p>
            <a:pPr marL="457200" lvl="1" indent="0">
              <a:buNone/>
            </a:pPr>
            <a:r>
              <a:rPr lang="en-US" sz="2400" dirty="0"/>
              <a:t>Randomness is “clumpy”. A sequence like H-H-H-H is common in fair coin flips.</a:t>
            </a:r>
            <a:endParaRPr lang="en-US" sz="2000" b="1" dirty="0">
              <a:solidFill>
                <a:srgbClr val="0070C0"/>
              </a:solidFill>
            </a:endParaRPr>
          </a:p>
          <a:p>
            <a:pPr marL="457200" lvl="1" indent="0">
              <a:buNone/>
            </a:pPr>
            <a:endParaRPr lang="en-US" b="1" dirty="0">
              <a:solidFill>
                <a:srgbClr val="0070C0"/>
              </a:solidFill>
            </a:endParaRPr>
          </a:p>
          <a:p>
            <a:r>
              <a:rPr lang="en-US" sz="2800" b="1" dirty="0">
                <a:solidFill>
                  <a:srgbClr val="0070C0"/>
                </a:solidFill>
              </a:rPr>
              <a:t>The lesson</a:t>
            </a:r>
          </a:p>
          <a:p>
            <a:pPr marL="457200" lvl="1" indent="0">
              <a:buNone/>
            </a:pPr>
            <a:r>
              <a:rPr lang="en-US" sz="2400" dirty="0"/>
              <a:t>Probability saves you from inventing narratives (momentum, luck, curses) to explain simple variance.</a:t>
            </a:r>
            <a:endParaRPr lang="en-US" sz="24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383816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9F982-F31B-65A2-C361-68F97F059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B703A-7E00-D801-EB57-D4BB609F649D}"/>
              </a:ext>
            </a:extLst>
          </p:cNvPr>
          <p:cNvSpPr>
            <a:spLocks noGrp="1"/>
          </p:cNvSpPr>
          <p:nvPr>
            <p:ph type="title"/>
          </p:nvPr>
        </p:nvSpPr>
        <p:spPr>
          <a:xfrm>
            <a:off x="340658" y="173664"/>
            <a:ext cx="10972800" cy="878301"/>
          </a:xfrm>
        </p:spPr>
        <p:txBody>
          <a:bodyPr/>
          <a:lstStyle/>
          <a:p>
            <a:r>
              <a:rPr lang="en-US" dirty="0"/>
              <a:t>Coincidences: The Birthday Paradox</a:t>
            </a:r>
          </a:p>
        </p:txBody>
      </p:sp>
      <p:sp>
        <p:nvSpPr>
          <p:cNvPr id="3" name="Content Placeholder 2">
            <a:extLst>
              <a:ext uri="{FF2B5EF4-FFF2-40B4-BE49-F238E27FC236}">
                <a16:creationId xmlns:a16="http://schemas.microsoft.com/office/drawing/2014/main" id="{EAFDADF6-497A-A777-FCA9-02483A9D9050}"/>
              </a:ext>
            </a:extLst>
          </p:cNvPr>
          <p:cNvSpPr>
            <a:spLocks noGrp="1"/>
          </p:cNvSpPr>
          <p:nvPr>
            <p:ph idx="1"/>
          </p:nvPr>
        </p:nvSpPr>
        <p:spPr>
          <a:xfrm>
            <a:off x="609599" y="1051965"/>
            <a:ext cx="11409485" cy="5806035"/>
          </a:xfrm>
        </p:spPr>
        <p:txBody>
          <a:bodyPr>
            <a:normAutofit/>
          </a:bodyPr>
          <a:lstStyle/>
          <a:p>
            <a:pPr marL="57150" indent="0">
              <a:buNone/>
            </a:pPr>
            <a:r>
              <a:rPr lang="en-US" sz="2800" dirty="0"/>
              <a:t>Scenario: You are in a room with 23 people. Two of them have the same people. “What are the odds!?”</a:t>
            </a:r>
          </a:p>
          <a:p>
            <a:pPr marL="0" indent="0">
              <a:buNone/>
            </a:pPr>
            <a:endParaRPr lang="en-US" sz="2000" b="1" dirty="0">
              <a:solidFill>
                <a:srgbClr val="0070C0"/>
              </a:solidFill>
            </a:endParaRPr>
          </a:p>
          <a:p>
            <a:r>
              <a:rPr lang="en-US" sz="2800" b="1" dirty="0">
                <a:solidFill>
                  <a:srgbClr val="0070C0"/>
                </a:solidFill>
              </a:rPr>
              <a:t>The math</a:t>
            </a:r>
          </a:p>
          <a:p>
            <a:pPr marL="457200" lvl="1" indent="0">
              <a:buNone/>
            </a:pPr>
            <a:r>
              <a:rPr lang="en-US" sz="2400" dirty="0"/>
              <a:t>The odds are actually 50.7%. In a room of 70 people, it’s 99.9%</a:t>
            </a:r>
            <a:endParaRPr lang="en-US" sz="2000" b="1" dirty="0">
              <a:solidFill>
                <a:srgbClr val="0070C0"/>
              </a:solidFill>
            </a:endParaRPr>
          </a:p>
          <a:p>
            <a:pPr marL="457200" lvl="1" indent="0">
              <a:buNone/>
            </a:pPr>
            <a:endParaRPr lang="en-US" b="1" dirty="0">
              <a:solidFill>
                <a:srgbClr val="0070C0"/>
              </a:solidFill>
            </a:endParaRPr>
          </a:p>
          <a:p>
            <a:r>
              <a:rPr lang="en-US" sz="2800" b="1" dirty="0">
                <a:solidFill>
                  <a:srgbClr val="0070C0"/>
                </a:solidFill>
              </a:rPr>
              <a:t>The lesson</a:t>
            </a:r>
          </a:p>
          <a:p>
            <a:pPr marL="457200" lvl="1" indent="0">
              <a:buNone/>
            </a:pPr>
            <a:r>
              <a:rPr lang="en-US" sz="2400" dirty="0"/>
              <a:t>“Miracles” are often mathematical certainties if you understand combinatorics and probability.</a:t>
            </a:r>
            <a:endParaRPr lang="en-US" sz="24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8340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2BB07-A143-9B2F-7009-49087D2B1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A5309-98AA-7583-82E9-498824C97117}"/>
              </a:ext>
            </a:extLst>
          </p:cNvPr>
          <p:cNvSpPr>
            <a:spLocks noGrp="1"/>
          </p:cNvSpPr>
          <p:nvPr>
            <p:ph type="title"/>
          </p:nvPr>
        </p:nvSpPr>
        <p:spPr>
          <a:xfrm>
            <a:off x="340658" y="173664"/>
            <a:ext cx="10972800" cy="878301"/>
          </a:xfrm>
        </p:spPr>
        <p:txBody>
          <a:bodyPr/>
          <a:lstStyle/>
          <a:p>
            <a:r>
              <a:rPr lang="en-US" dirty="0"/>
              <a:t>Fear and BS detection</a:t>
            </a:r>
          </a:p>
        </p:txBody>
      </p:sp>
      <p:sp>
        <p:nvSpPr>
          <p:cNvPr id="3" name="Content Placeholder 2">
            <a:extLst>
              <a:ext uri="{FF2B5EF4-FFF2-40B4-BE49-F238E27FC236}">
                <a16:creationId xmlns:a16="http://schemas.microsoft.com/office/drawing/2014/main" id="{F5A76D45-8A14-9484-1225-BE6F7F25CFE6}"/>
              </a:ext>
            </a:extLst>
          </p:cNvPr>
          <p:cNvSpPr>
            <a:spLocks noGrp="1"/>
          </p:cNvSpPr>
          <p:nvPr>
            <p:ph idx="1"/>
          </p:nvPr>
        </p:nvSpPr>
        <p:spPr>
          <a:xfrm>
            <a:off x="609599" y="1051965"/>
            <a:ext cx="11409485" cy="5806035"/>
          </a:xfrm>
        </p:spPr>
        <p:txBody>
          <a:bodyPr>
            <a:normAutofit/>
          </a:bodyPr>
          <a:lstStyle/>
          <a:p>
            <a:pPr marL="57150" indent="0">
              <a:buNone/>
            </a:pPr>
            <a:r>
              <a:rPr lang="en-US" sz="2800" dirty="0"/>
              <a:t>Headline: What is the chance you have disease if you test positive?</a:t>
            </a:r>
          </a:p>
          <a:p>
            <a:pPr marL="0" indent="0">
              <a:buNone/>
            </a:pPr>
            <a:endParaRPr lang="en-US" sz="2000" b="1" dirty="0">
              <a:solidFill>
                <a:srgbClr val="0070C0"/>
              </a:solidFill>
            </a:endParaRPr>
          </a:p>
          <a:p>
            <a:r>
              <a:rPr lang="en-US" sz="2800" b="1" dirty="0">
                <a:solidFill>
                  <a:srgbClr val="0070C0"/>
                </a:solidFill>
              </a:rPr>
              <a:t>The reality</a:t>
            </a:r>
          </a:p>
          <a:p>
            <a:pPr marL="457200" lvl="1" indent="0">
              <a:buNone/>
            </a:pPr>
            <a:r>
              <a:rPr lang="en-US" sz="2400" dirty="0"/>
              <a:t>If the base risk is miniscule, and there is a small chance that the test result is erroneous, testing positive might only increase it to miniscule +.</a:t>
            </a:r>
            <a:endParaRPr lang="en-US" sz="2000" b="1" dirty="0">
              <a:solidFill>
                <a:srgbClr val="0070C0"/>
              </a:solidFill>
            </a:endParaRPr>
          </a:p>
          <a:p>
            <a:pPr marL="457200" lvl="1" indent="0">
              <a:buNone/>
            </a:pPr>
            <a:endParaRPr lang="en-US" b="1" dirty="0">
              <a:solidFill>
                <a:srgbClr val="0070C0"/>
              </a:solidFill>
            </a:endParaRPr>
          </a:p>
          <a:p>
            <a:r>
              <a:rPr lang="en-US" sz="2800" b="1" dirty="0">
                <a:solidFill>
                  <a:srgbClr val="0070C0"/>
                </a:solidFill>
              </a:rPr>
              <a:t>The power</a:t>
            </a:r>
          </a:p>
          <a:p>
            <a:pPr marL="457200" lvl="1" indent="0">
              <a:buNone/>
            </a:pPr>
            <a:r>
              <a:rPr lang="en-US" sz="2400" dirty="0"/>
              <a:t>Probability makes you immune to fear-mongering and bad statistics in the news.</a:t>
            </a:r>
            <a:endParaRPr lang="en-US" sz="24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34196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A61D-CD50-B8AD-78F4-F663F4EE2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2D5E7-E357-5420-9488-C7BC9FA6F459}"/>
              </a:ext>
            </a:extLst>
          </p:cNvPr>
          <p:cNvSpPr>
            <a:spLocks noGrp="1"/>
          </p:cNvSpPr>
          <p:nvPr>
            <p:ph type="title"/>
          </p:nvPr>
        </p:nvSpPr>
        <p:spPr>
          <a:xfrm>
            <a:off x="340658" y="173664"/>
            <a:ext cx="10972800" cy="878301"/>
          </a:xfrm>
        </p:spPr>
        <p:txBody>
          <a:bodyPr/>
          <a:lstStyle/>
          <a:p>
            <a:r>
              <a:rPr lang="en-US" dirty="0"/>
              <a:t>Gambling</a:t>
            </a:r>
          </a:p>
        </p:txBody>
      </p:sp>
      <p:sp>
        <p:nvSpPr>
          <p:cNvPr id="3" name="Content Placeholder 2">
            <a:extLst>
              <a:ext uri="{FF2B5EF4-FFF2-40B4-BE49-F238E27FC236}">
                <a16:creationId xmlns:a16="http://schemas.microsoft.com/office/drawing/2014/main" id="{444EDB7F-2B01-E8E2-C840-1959ED3B62DA}"/>
              </a:ext>
            </a:extLst>
          </p:cNvPr>
          <p:cNvSpPr>
            <a:spLocks noGrp="1"/>
          </p:cNvSpPr>
          <p:nvPr>
            <p:ph idx="1"/>
          </p:nvPr>
        </p:nvSpPr>
        <p:spPr>
          <a:xfrm>
            <a:off x="609599" y="1051965"/>
            <a:ext cx="11409485" cy="5806035"/>
          </a:xfrm>
        </p:spPr>
        <p:txBody>
          <a:bodyPr>
            <a:normAutofit/>
          </a:bodyPr>
          <a:lstStyle/>
          <a:p>
            <a:pPr marL="57150" indent="0">
              <a:buNone/>
            </a:pPr>
            <a:r>
              <a:rPr lang="en-US" sz="2800" dirty="0"/>
              <a:t>Scenario: “I’ll just double my bet every time I lose. I’m guaranteed to win eventually!”</a:t>
            </a:r>
          </a:p>
          <a:p>
            <a:pPr marL="0" indent="0">
              <a:buNone/>
            </a:pPr>
            <a:endParaRPr lang="en-US" sz="2000" b="1" dirty="0">
              <a:solidFill>
                <a:srgbClr val="0070C0"/>
              </a:solidFill>
            </a:endParaRPr>
          </a:p>
          <a:p>
            <a:r>
              <a:rPr lang="en-US" sz="2800" b="1" dirty="0">
                <a:solidFill>
                  <a:srgbClr val="0070C0"/>
                </a:solidFill>
              </a:rPr>
              <a:t>The practice</a:t>
            </a:r>
          </a:p>
          <a:p>
            <a:pPr marL="457200" lvl="1" indent="0">
              <a:buNone/>
            </a:pPr>
            <a:r>
              <a:rPr lang="en-US" sz="2400" dirty="0"/>
              <a:t>Geometric growth (2</a:t>
            </a:r>
            <a:r>
              <a:rPr lang="en-US" sz="2400" baseline="30000" dirty="0"/>
              <a:t>n</a:t>
            </a:r>
            <a:r>
              <a:rPr lang="en-US" sz="2400" dirty="0"/>
              <a:t>) hits the table limit (or your bankruptcy) faster than you think.</a:t>
            </a:r>
            <a:endParaRPr lang="en-US" sz="2000" b="1" dirty="0">
              <a:solidFill>
                <a:srgbClr val="0070C0"/>
              </a:solidFill>
            </a:endParaRPr>
          </a:p>
          <a:p>
            <a:pPr marL="457200" lvl="1" indent="0">
              <a:buNone/>
            </a:pPr>
            <a:endParaRPr lang="en-US" b="1" dirty="0">
              <a:solidFill>
                <a:srgbClr val="0070C0"/>
              </a:solidFill>
            </a:endParaRPr>
          </a:p>
          <a:p>
            <a:r>
              <a:rPr lang="en-US" sz="2800" b="1" dirty="0">
                <a:solidFill>
                  <a:srgbClr val="0070C0"/>
                </a:solidFill>
              </a:rPr>
              <a:t>The lesson</a:t>
            </a:r>
          </a:p>
          <a:p>
            <a:pPr marL="457200" lvl="1" indent="0">
              <a:buNone/>
            </a:pPr>
            <a:r>
              <a:rPr lang="en-US" sz="2400" dirty="0"/>
              <a:t>The house always wins because they understand Expected Value. You should too.</a:t>
            </a:r>
            <a:endParaRPr lang="en-US" sz="2400" b="1" dirty="0">
              <a:solidFill>
                <a:srgbClr val="0070C0"/>
              </a:solidFill>
            </a:endParaRPr>
          </a:p>
          <a:p>
            <a:pPr marL="0" indent="0">
              <a:buNone/>
            </a:pPr>
            <a:endParaRPr lang="en-US" sz="2000" dirty="0"/>
          </a:p>
        </p:txBody>
      </p:sp>
    </p:spTree>
    <p:extLst>
      <p:ext uri="{BB962C8B-B14F-4D97-AF65-F5344CB8AC3E}">
        <p14:creationId xmlns:p14="http://schemas.microsoft.com/office/powerpoint/2010/main" val="288478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checks</a:t>
            </a:r>
          </a:p>
        </p:txBody>
      </p:sp>
      <p:sp>
        <p:nvSpPr>
          <p:cNvPr id="3" name="Content Placeholder 2"/>
          <p:cNvSpPr>
            <a:spLocks noGrp="1"/>
          </p:cNvSpPr>
          <p:nvPr>
            <p:ph idx="1"/>
          </p:nvPr>
        </p:nvSpPr>
        <p:spPr>
          <a:xfrm>
            <a:off x="609599" y="1142999"/>
            <a:ext cx="10972799" cy="5440362"/>
          </a:xfrm>
        </p:spPr>
        <p:txBody>
          <a:bodyPr>
            <a:normAutofit/>
          </a:bodyPr>
          <a:lstStyle/>
          <a:p>
            <a:r>
              <a:rPr lang="en-US" b="1" dirty="0">
                <a:solidFill>
                  <a:srgbClr val="0070C0"/>
                </a:solidFill>
              </a:rPr>
              <a:t>Concept checks after each lecture 	</a:t>
            </a:r>
          </a:p>
          <a:p>
            <a:pPr lvl="1"/>
            <a:r>
              <a:rPr lang="en-US" sz="2100" dirty="0"/>
              <a:t>Released by 11am (30 mins after lecture). Must be done before the next lecture. </a:t>
            </a:r>
          </a:p>
          <a:p>
            <a:pPr lvl="1"/>
            <a:r>
              <a:rPr lang="en-US" sz="2100" dirty="0">
                <a:solidFill>
                  <a:srgbClr val="C00000"/>
                </a:solidFill>
              </a:rPr>
              <a:t>Simple questions to reinforce concepts taught in each class.</a:t>
            </a:r>
          </a:p>
          <a:p>
            <a:pPr lvl="1"/>
            <a:r>
              <a:rPr lang="en-US" sz="2100" dirty="0">
                <a:solidFill>
                  <a:srgbClr val="C00000"/>
                </a:solidFill>
              </a:rPr>
              <a:t>Keep you engaged and on top of the material throughout the week, so that homework becomes less of a hurdle.</a:t>
            </a:r>
          </a:p>
          <a:p>
            <a:pPr lvl="1"/>
            <a:r>
              <a:rPr lang="en-US" sz="2100" b="1" dirty="0">
                <a:solidFill>
                  <a:srgbClr val="C00000"/>
                </a:solidFill>
              </a:rPr>
              <a:t>Do them as soon as you can after lecture. Really important.</a:t>
            </a:r>
          </a:p>
          <a:p>
            <a:pPr marL="457200" lvl="1" indent="0">
              <a:buNone/>
            </a:pPr>
            <a:endParaRPr lang="en-US" sz="2100" b="1" dirty="0">
              <a:solidFill>
                <a:srgbClr val="C00000"/>
              </a:solidFill>
            </a:endParaRPr>
          </a:p>
          <a:p>
            <a:pPr marL="457200" lvl="1" indent="0">
              <a:buNone/>
            </a:pPr>
            <a:endParaRPr lang="en-US" sz="1600" b="1" dirty="0">
              <a:solidFill>
                <a:srgbClr val="FF0000"/>
              </a:solidFill>
            </a:endParaRPr>
          </a:p>
          <a:p>
            <a:r>
              <a:rPr lang="en-US" b="1" dirty="0">
                <a:solidFill>
                  <a:srgbClr val="0070C0"/>
                </a:solidFill>
              </a:rPr>
              <a:t>Important!!!!</a:t>
            </a:r>
          </a:p>
          <a:p>
            <a:pPr lvl="1"/>
            <a:r>
              <a:rPr lang="en-US" sz="2400" dirty="0"/>
              <a:t>If you don’t submit by the due date, you won’t be able to see the solutions until at least a week later</a:t>
            </a:r>
            <a:r>
              <a:rPr lang="en-US" sz="2400" b="1" dirty="0"/>
              <a:t>.  So submit, even if you don’t answer any of the questions!! You can resubmit as many times as you want before the deadline.</a:t>
            </a:r>
          </a:p>
          <a:p>
            <a:endParaRPr lang="en-US" sz="2400" b="1" dirty="0">
              <a:solidFill>
                <a:srgbClr val="0070C0"/>
              </a:solidFill>
            </a:endParaRPr>
          </a:p>
          <a:p>
            <a:pPr lvl="1"/>
            <a:endParaRPr lang="en-US" sz="2000" dirty="0"/>
          </a:p>
          <a:p>
            <a:pPr marL="0" indent="0">
              <a:buNone/>
            </a:pPr>
            <a:endParaRPr lang="en-US" sz="2800" dirty="0"/>
          </a:p>
          <a:p>
            <a:pPr lvl="1"/>
            <a:endParaRPr lang="en-US" sz="2100" dirty="0"/>
          </a:p>
        </p:txBody>
      </p:sp>
    </p:spTree>
    <p:extLst>
      <p:ext uri="{BB962C8B-B14F-4D97-AF65-F5344CB8AC3E}">
        <p14:creationId xmlns:p14="http://schemas.microsoft.com/office/powerpoint/2010/main" val="170572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etc.  </a:t>
            </a:r>
          </a:p>
        </p:txBody>
      </p:sp>
      <p:sp>
        <p:nvSpPr>
          <p:cNvPr id="3" name="Content Placeholder 2"/>
          <p:cNvSpPr>
            <a:spLocks noGrp="1"/>
          </p:cNvSpPr>
          <p:nvPr>
            <p:ph idx="1"/>
          </p:nvPr>
        </p:nvSpPr>
        <p:spPr>
          <a:xfrm>
            <a:off x="609599" y="1142999"/>
            <a:ext cx="10972799" cy="5440362"/>
          </a:xfrm>
        </p:spPr>
        <p:txBody>
          <a:bodyPr>
            <a:normAutofit lnSpcReduction="10000"/>
          </a:bodyPr>
          <a:lstStyle/>
          <a:p>
            <a:r>
              <a:rPr lang="en-US" b="1" dirty="0">
                <a:solidFill>
                  <a:srgbClr val="0070C0"/>
                </a:solidFill>
              </a:rPr>
              <a:t>Concept checks after each lecture 	15%</a:t>
            </a:r>
          </a:p>
          <a:p>
            <a:pPr marL="457200" lvl="1" indent="0">
              <a:buNone/>
            </a:pPr>
            <a:endParaRPr lang="en-US" sz="1600" b="1" dirty="0">
              <a:solidFill>
                <a:srgbClr val="FF0000"/>
              </a:solidFill>
            </a:endParaRPr>
          </a:p>
          <a:p>
            <a:r>
              <a:rPr lang="en-US" b="1" dirty="0">
                <a:solidFill>
                  <a:srgbClr val="0070C0"/>
                </a:solidFill>
              </a:rPr>
              <a:t>8 </a:t>
            </a:r>
            <a:r>
              <a:rPr lang="en-US" b="1" dirty="0" err="1">
                <a:solidFill>
                  <a:srgbClr val="0070C0"/>
                </a:solidFill>
              </a:rPr>
              <a:t>Homeworks</a:t>
            </a:r>
            <a:r>
              <a:rPr lang="en-US" b="1" dirty="0">
                <a:solidFill>
                  <a:srgbClr val="0070C0"/>
                </a:solidFill>
              </a:rPr>
              <a:t> (submission on </a:t>
            </a:r>
            <a:r>
              <a:rPr lang="en-US" b="1" dirty="0" err="1">
                <a:solidFill>
                  <a:srgbClr val="0070C0"/>
                </a:solidFill>
              </a:rPr>
              <a:t>Gradescope</a:t>
            </a:r>
            <a:r>
              <a:rPr lang="en-US" b="1" dirty="0">
                <a:solidFill>
                  <a:srgbClr val="0070C0"/>
                </a:solidFill>
              </a:rPr>
              <a:t>)	35%</a:t>
            </a:r>
          </a:p>
          <a:p>
            <a:pPr lvl="1"/>
            <a:r>
              <a:rPr lang="en-US" sz="2100" dirty="0"/>
              <a:t>Mostly math. A few will have coding component.</a:t>
            </a:r>
          </a:p>
          <a:p>
            <a:pPr marL="457200" lvl="1" indent="0">
              <a:buNone/>
            </a:pPr>
            <a:endParaRPr lang="en-US" sz="2100" dirty="0"/>
          </a:p>
          <a:p>
            <a:r>
              <a:rPr lang="en-US" b="1" dirty="0">
                <a:solidFill>
                  <a:srgbClr val="0070C0"/>
                </a:solidFill>
              </a:rPr>
              <a:t>Midterm (20%)</a:t>
            </a:r>
            <a:r>
              <a:rPr lang="en-US" sz="2800" b="1" dirty="0">
                <a:solidFill>
                  <a:srgbClr val="0070C0"/>
                </a:solidFill>
              </a:rPr>
              <a:t>:        </a:t>
            </a:r>
            <a:r>
              <a:rPr lang="en-US" b="1" dirty="0"/>
              <a:t>Thursday, May 18, 6-7:30pm </a:t>
            </a:r>
          </a:p>
          <a:p>
            <a:pPr marL="0" indent="0">
              <a:buNone/>
            </a:pPr>
            <a:endParaRPr lang="en-US" sz="2800" b="1" dirty="0">
              <a:solidFill>
                <a:srgbClr val="0070C0"/>
              </a:solidFill>
            </a:endParaRPr>
          </a:p>
          <a:p>
            <a:r>
              <a:rPr lang="en-US" b="1" dirty="0">
                <a:solidFill>
                  <a:srgbClr val="0070C0"/>
                </a:solidFill>
              </a:rPr>
              <a:t>Final (30%):              </a:t>
            </a:r>
            <a:r>
              <a:rPr lang="en-US" b="1" dirty="0"/>
              <a:t>Wednesday, June 10, 8:30 - 10:20 am</a:t>
            </a:r>
          </a:p>
          <a:p>
            <a:endParaRPr lang="en-US" b="1" dirty="0">
              <a:solidFill>
                <a:srgbClr val="0070C0"/>
              </a:solidFill>
            </a:endParaRPr>
          </a:p>
          <a:p>
            <a:r>
              <a:rPr lang="en-US" b="1" dirty="0">
                <a:solidFill>
                  <a:srgbClr val="0070C0"/>
                </a:solidFill>
              </a:rPr>
              <a:t>Small extra credit opportunity: </a:t>
            </a:r>
            <a:r>
              <a:rPr lang="en-US" sz="2800" dirty="0"/>
              <a:t>help your peers out by answering their questions on </a:t>
            </a:r>
            <a:r>
              <a:rPr lang="en-US" sz="2800" dirty="0" err="1"/>
              <a:t>Edstem</a:t>
            </a:r>
            <a:r>
              <a:rPr lang="en-US" sz="2800" dirty="0"/>
              <a:t>!</a:t>
            </a:r>
          </a:p>
          <a:p>
            <a:pPr lvl="1"/>
            <a:endParaRPr lang="en-US" sz="2000" dirty="0"/>
          </a:p>
          <a:p>
            <a:pPr marL="0" indent="0">
              <a:buNone/>
            </a:pPr>
            <a:endParaRPr lang="en-US" sz="2800" dirty="0"/>
          </a:p>
          <a:p>
            <a:pPr lvl="1"/>
            <a:endParaRPr lang="en-US" sz="2100" dirty="0"/>
          </a:p>
        </p:txBody>
      </p:sp>
    </p:spTree>
    <p:extLst>
      <p:ext uri="{BB962C8B-B14F-4D97-AF65-F5344CB8AC3E}">
        <p14:creationId xmlns:p14="http://schemas.microsoft.com/office/powerpoint/2010/main" val="258550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a:xfrm>
            <a:off x="609599" y="1142999"/>
            <a:ext cx="10972799" cy="5440362"/>
          </a:xfrm>
        </p:spPr>
        <p:txBody>
          <a:bodyPr>
            <a:normAutofit/>
          </a:bodyPr>
          <a:lstStyle/>
          <a:p>
            <a:pPr marL="0" indent="0">
              <a:buNone/>
            </a:pPr>
            <a:endParaRPr lang="en-US" sz="2400" b="1" dirty="0">
              <a:solidFill>
                <a:srgbClr val="0070C0"/>
              </a:solidFill>
            </a:endParaRPr>
          </a:p>
          <a:p>
            <a:pPr marL="0" indent="0">
              <a:buNone/>
            </a:pPr>
            <a:r>
              <a:rPr lang="en-US" sz="2800" dirty="0">
                <a:solidFill>
                  <a:srgbClr val="0070C0"/>
                </a:solidFill>
              </a:rPr>
              <a:t>Check out the </a:t>
            </a:r>
            <a:r>
              <a:rPr lang="en-US" sz="2800" dirty="0">
                <a:solidFill>
                  <a:srgbClr val="0070C0"/>
                </a:solidFill>
                <a:hlinkClick r:id="rId3"/>
              </a:rPr>
              <a:t>syllabus</a:t>
            </a:r>
            <a:r>
              <a:rPr lang="en-US" sz="2800" dirty="0">
                <a:solidFill>
                  <a:srgbClr val="0070C0"/>
                </a:solidFill>
              </a:rPr>
              <a:t> for policies on late submission, grading breakdown, academic integrity, office hours, course tools, etc.</a:t>
            </a:r>
          </a:p>
          <a:p>
            <a:pPr marL="0" indent="0">
              <a:buNone/>
            </a:pPr>
            <a:endParaRPr lang="en-US" sz="2800" dirty="0">
              <a:solidFill>
                <a:srgbClr val="0070C0"/>
              </a:solidFill>
            </a:endParaRPr>
          </a:p>
          <a:p>
            <a:pPr marL="0" indent="0">
              <a:buNone/>
            </a:pPr>
            <a:r>
              <a:rPr lang="en-US" sz="2800" dirty="0">
                <a:solidFill>
                  <a:srgbClr val="C00000"/>
                </a:solidFill>
              </a:rPr>
              <a:t>Bring questions about syllabus to class on Wednesday (or, better yet, ask on Ed).</a:t>
            </a:r>
          </a:p>
          <a:p>
            <a:pPr lvl="1"/>
            <a:endParaRPr lang="en-US" sz="2000" dirty="0"/>
          </a:p>
          <a:p>
            <a:pPr marL="0" indent="0">
              <a:buNone/>
            </a:pPr>
            <a:endParaRPr lang="en-US" sz="2800" dirty="0"/>
          </a:p>
          <a:p>
            <a:pPr lvl="1"/>
            <a:endParaRPr lang="en-US" sz="2100" dirty="0"/>
          </a:p>
        </p:txBody>
      </p:sp>
    </p:spTree>
    <p:extLst>
      <p:ext uri="{BB962C8B-B14F-4D97-AF65-F5344CB8AC3E}">
        <p14:creationId xmlns:p14="http://schemas.microsoft.com/office/powerpoint/2010/main" val="142462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8639-8020-DD48-9736-0A6CB529854D}"/>
              </a:ext>
            </a:extLst>
          </p:cNvPr>
          <p:cNvSpPr>
            <a:spLocks noGrp="1"/>
          </p:cNvSpPr>
          <p:nvPr>
            <p:ph type="title"/>
          </p:nvPr>
        </p:nvSpPr>
        <p:spPr/>
        <p:txBody>
          <a:bodyPr/>
          <a:lstStyle/>
          <a:p>
            <a:r>
              <a:rPr lang="en-US" dirty="0"/>
              <a:t>Problem Sets</a:t>
            </a:r>
          </a:p>
        </p:txBody>
      </p:sp>
      <p:sp>
        <p:nvSpPr>
          <p:cNvPr id="3" name="Content Placeholder 2">
            <a:extLst>
              <a:ext uri="{FF2B5EF4-FFF2-40B4-BE49-F238E27FC236}">
                <a16:creationId xmlns:a16="http://schemas.microsoft.com/office/drawing/2014/main" id="{641A7136-2570-2340-93C0-305C12D1CF95}"/>
              </a:ext>
            </a:extLst>
          </p:cNvPr>
          <p:cNvSpPr>
            <a:spLocks noGrp="1"/>
          </p:cNvSpPr>
          <p:nvPr>
            <p:ph idx="1"/>
          </p:nvPr>
        </p:nvSpPr>
        <p:spPr>
          <a:xfrm>
            <a:off x="495300" y="1092271"/>
            <a:ext cx="11582400" cy="5765729"/>
          </a:xfrm>
        </p:spPr>
        <p:txBody>
          <a:bodyPr>
            <a:normAutofit/>
          </a:bodyPr>
          <a:lstStyle/>
          <a:p>
            <a:r>
              <a:rPr lang="en-US" sz="2800" dirty="0"/>
              <a:t>Part 1 of Pset1 will be out today!!</a:t>
            </a:r>
          </a:p>
          <a:p>
            <a:r>
              <a:rPr lang="en-US" sz="2800" dirty="0"/>
              <a:t>The rest of Pset1 will be out on Wednesday.</a:t>
            </a:r>
          </a:p>
          <a:p>
            <a:r>
              <a:rPr lang="en-US" sz="2800" dirty="0"/>
              <a:t>The whole thing is due 11:59pm the following Wednesday (April 8).</a:t>
            </a:r>
          </a:p>
          <a:p>
            <a:r>
              <a:rPr lang="en-US" sz="2800" dirty="0"/>
              <a:t>In general, every problem set is due one week after it’s released. </a:t>
            </a:r>
          </a:p>
        </p:txBody>
      </p:sp>
      <p:sp>
        <p:nvSpPr>
          <p:cNvPr id="4" name="Slide Number Placeholder 3">
            <a:extLst>
              <a:ext uri="{FF2B5EF4-FFF2-40B4-BE49-F238E27FC236}">
                <a16:creationId xmlns:a16="http://schemas.microsoft.com/office/drawing/2014/main" id="{1395EA06-4E8B-784C-A177-7E9009F92108}"/>
              </a:ext>
            </a:extLst>
          </p:cNvPr>
          <p:cNvSpPr>
            <a:spLocks noGrp="1"/>
          </p:cNvSpPr>
          <p:nvPr>
            <p:ph type="sldNum" sz="quarter" idx="12"/>
          </p:nvPr>
        </p:nvSpPr>
        <p:spPr/>
        <p:txBody>
          <a:bodyPr/>
          <a:lstStyle/>
          <a:p>
            <a:fld id="{39E65F0E-D8D0-8548-A870-8F1E432EFAAD}" type="slidenum">
              <a:rPr lang="en-US" smtClean="0"/>
              <a:pPr/>
              <a:t>9</a:t>
            </a:fld>
            <a:endParaRPr lang="en-US"/>
          </a:p>
        </p:txBody>
      </p:sp>
    </p:spTree>
    <p:extLst>
      <p:ext uri="{BB962C8B-B14F-4D97-AF65-F5344CB8AC3E}">
        <p14:creationId xmlns:p14="http://schemas.microsoft.com/office/powerpoint/2010/main" val="28166731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b="0" dirty="0" err="1" smtClean="0">
            <a:latin typeface="Candara" panose="020E0502030303020204" pitchFamily="34" charset="0"/>
            <a:ea typeface="Helvetica" charset="0"/>
            <a:cs typeface="Helvetica"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282101</TotalTime>
  <Words>5180</Words>
  <Application>Microsoft Macintosh PowerPoint</Application>
  <PresentationFormat>Widescreen</PresentationFormat>
  <Paragraphs>669</Paragraphs>
  <Slides>59</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Amatic SC</vt:lpstr>
      <vt:lpstr>Arial</vt:lpstr>
      <vt:lpstr>Calibri</vt:lpstr>
      <vt:lpstr>Cambria Math</vt:lpstr>
      <vt:lpstr>Candara</vt:lpstr>
      <vt:lpstr>Curlz MT</vt:lpstr>
      <vt:lpstr>Helvetica Neue</vt:lpstr>
      <vt:lpstr>Open Sans</vt:lpstr>
      <vt:lpstr>Segoe UI Semilight</vt:lpstr>
      <vt:lpstr>Wingdings</vt:lpstr>
      <vt:lpstr>Custom Design</vt:lpstr>
      <vt:lpstr>CSE 312 Foundations of Computing II </vt:lpstr>
      <vt:lpstr>Staff</vt:lpstr>
      <vt:lpstr>Lectures</vt:lpstr>
      <vt:lpstr>Questions and Discussions  </vt:lpstr>
      <vt:lpstr>Sections </vt:lpstr>
      <vt:lpstr>Concept checks</vt:lpstr>
      <vt:lpstr>Grading etc.  </vt:lpstr>
      <vt:lpstr>Syllabus</vt:lpstr>
      <vt:lpstr>Problem Sets</vt:lpstr>
      <vt:lpstr>What is this class about? </vt:lpstr>
      <vt:lpstr>Connections</vt:lpstr>
      <vt:lpstr>Beyond important applications in computer science and engineering</vt:lpstr>
      <vt:lpstr>The economic argument and the elephant in the room</vt:lpstr>
      <vt:lpstr>The economic argument and the elephant in the room</vt:lpstr>
      <vt:lpstr>The Pilot vs Autopilot Analogy</vt:lpstr>
      <vt:lpstr>The “Zero-Value” Proposition</vt:lpstr>
      <vt:lpstr>The Changing Interview Landscape</vt:lpstr>
      <vt:lpstr>Debugging AI Bugs</vt:lpstr>
      <vt:lpstr>The “Human in the Loop” Premium</vt:lpstr>
      <vt:lpstr>We are experimenting with a 312 GPT!!</vt:lpstr>
      <vt:lpstr>To pass this class, you must sign off on the following on Pset 1</vt:lpstr>
      <vt:lpstr>Summary: why you should take this course seriously</vt:lpstr>
      <vt:lpstr>Content</vt:lpstr>
      <vt:lpstr>Counting  </vt:lpstr>
      <vt:lpstr>We are interested in counting the number of objects with a certain given property. </vt:lpstr>
      <vt:lpstr>(Discrete) Probability and Counting are Twin Brothers</vt:lpstr>
      <vt:lpstr>Today – Two basic rules</vt:lpstr>
      <vt:lpstr>Sum Rule</vt:lpstr>
      <vt:lpstr>Counting “lunches”</vt:lpstr>
      <vt:lpstr>The Product Rule</vt:lpstr>
      <vt:lpstr>Product Rule (again)</vt:lpstr>
      <vt:lpstr>Product Rule (again)</vt:lpstr>
      <vt:lpstr>Example – Strings</vt:lpstr>
      <vt:lpstr>Example – Binary Strings</vt:lpstr>
      <vt:lpstr>Example – Power set</vt:lpstr>
      <vt:lpstr>Example – Power set – number of subsets of S</vt:lpstr>
      <vt:lpstr>Example – ATMs and Pin codes</vt:lpstr>
      <vt:lpstr>Example – ATMs and Pin codes – Stronger Pins</vt:lpstr>
      <vt:lpstr>Permutations</vt:lpstr>
      <vt:lpstr>Example – ATMs and Pin codes – Tricky Pins</vt:lpstr>
      <vt:lpstr>Example – ATMs and Pin codes – Tricky Pins illustrated</vt:lpstr>
      <vt:lpstr>Complementary Counting</vt:lpstr>
      <vt:lpstr>Distinct Letters</vt:lpstr>
      <vt:lpstr>Distinct Letters – answer </vt:lpstr>
      <vt:lpstr>In general</vt:lpstr>
      <vt:lpstr>Number of Subsets</vt:lpstr>
      <vt:lpstr>Number of Subsets – Not the same as k-permutations. </vt:lpstr>
      <vt:lpstr>How to count number of 5 element subsets of {A,B,…,Z}?</vt:lpstr>
      <vt:lpstr>Number of Subsets – Fill in what we know</vt:lpstr>
      <vt:lpstr>Number of Subsets  -- don’t care about order</vt:lpstr>
      <vt:lpstr>Quick Summary</vt:lpstr>
      <vt:lpstr>Quick Summary, continued</vt:lpstr>
      <vt:lpstr>The first concept check (CC) will be out no later than 11am and is due by 9am on Wednesday</vt:lpstr>
      <vt:lpstr>The fun/useful argument for learning probability</vt:lpstr>
      <vt:lpstr>Love!</vt:lpstr>
      <vt:lpstr>Sports: The “Hot Hand” Fallacy</vt:lpstr>
      <vt:lpstr>Coincidences: The Birthday Paradox</vt:lpstr>
      <vt:lpstr>Fear and BS detection</vt:lpstr>
      <vt:lpstr>Gambling</vt:lpstr>
    </vt:vector>
  </TitlesOfParts>
  <Company>UC Santa Barbara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Block Cipher</dc:title>
  <dc:creator>Stefano Tessaro</dc:creator>
  <cp:lastModifiedBy>Anna Karlin</cp:lastModifiedBy>
  <cp:revision>5822</cp:revision>
  <cp:lastPrinted>2021-09-28T18:59:30Z</cp:lastPrinted>
  <dcterms:created xsi:type="dcterms:W3CDTF">2015-04-17T01:19:23Z</dcterms:created>
  <dcterms:modified xsi:type="dcterms:W3CDTF">2026-03-30T05:05:21Z</dcterms:modified>
</cp:coreProperties>
</file>