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09" r:id="rId3"/>
    <p:sldId id="258" r:id="rId4"/>
    <p:sldId id="259" r:id="rId5"/>
    <p:sldId id="260" r:id="rId6"/>
    <p:sldId id="261" r:id="rId7"/>
    <p:sldId id="267" r:id="rId8"/>
    <p:sldId id="262" r:id="rId9"/>
    <p:sldId id="268" r:id="rId10"/>
    <p:sldId id="271" r:id="rId11"/>
    <p:sldId id="264" r:id="rId12"/>
    <p:sldId id="270" r:id="rId13"/>
    <p:sldId id="265" r:id="rId14"/>
    <p:sldId id="272" r:id="rId15"/>
    <p:sldId id="263" r:id="rId16"/>
    <p:sldId id="266" r:id="rId17"/>
    <p:sldId id="269" r:id="rId18"/>
    <p:sldId id="320" r:id="rId19"/>
    <p:sldId id="324" r:id="rId20"/>
    <p:sldId id="336" r:id="rId21"/>
    <p:sldId id="337" r:id="rId22"/>
    <p:sldId id="273" r:id="rId23"/>
    <p:sldId id="275"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5067" autoAdjust="0"/>
  </p:normalViewPr>
  <p:slideViewPr>
    <p:cSldViewPr snapToGrid="0">
      <p:cViewPr varScale="1">
        <p:scale>
          <a:sx n="151" d="100"/>
          <a:sy n="151" d="100"/>
        </p:scale>
        <p:origin x="702" y="144"/>
      </p:cViewPr>
      <p:guideLst/>
    </p:cSldViewPr>
  </p:slideViewPr>
  <p:outlineViewPr>
    <p:cViewPr>
      <p:scale>
        <a:sx n="33" d="100"/>
        <a:sy n="33" d="100"/>
      </p:scale>
      <p:origin x="0" y="-11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5D1ED-BBDA-48AB-9D1C-C6241F86CE1A}"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B2C04-D860-4B84-A2DB-8DCFA5C2F84D}" type="slidenum">
              <a:rPr lang="en-US" smtClean="0"/>
              <a:t>‹#›</a:t>
            </a:fld>
            <a:endParaRPr lang="en-US"/>
          </a:p>
        </p:txBody>
      </p:sp>
    </p:spTree>
    <p:extLst>
      <p:ext uri="{BB962C8B-B14F-4D97-AF65-F5344CB8AC3E}">
        <p14:creationId xmlns:p14="http://schemas.microsoft.com/office/powerpoint/2010/main" val="188834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X_1 is the sq footage, X_2 is the number of bathrooms. Well X_1 and X_2 are probably positively correlated (bigger -&gt; more people -&gt; more bathrooms).</a:t>
            </a:r>
            <a:br>
              <a:rPr lang="en-US" dirty="0"/>
            </a:br>
            <a:r>
              <a:rPr lang="en-US" dirty="0"/>
              <a:t>We’ll try to come up with a combination of the features that will let us predict the price. It’s hard to do that without understanding the covariance! If you add 1 bathroom to a house, how much will the housing price go up? You really need to figure out the effect of “just” the bathroom, but because of covariance, if you look at data price increase could be from both the bigger size or the number of bathrooms </a:t>
            </a:r>
          </a:p>
        </p:txBody>
      </p:sp>
      <p:sp>
        <p:nvSpPr>
          <p:cNvPr id="4" name="Slide Number Placeholder 3"/>
          <p:cNvSpPr>
            <a:spLocks noGrp="1"/>
          </p:cNvSpPr>
          <p:nvPr>
            <p:ph type="sldNum" sz="quarter" idx="5"/>
          </p:nvPr>
        </p:nvSpPr>
        <p:spPr/>
        <p:txBody>
          <a:bodyPr/>
          <a:lstStyle/>
          <a:p>
            <a:fld id="{DD8B2C04-D860-4B84-A2DB-8DCFA5C2F84D}" type="slidenum">
              <a:rPr lang="en-US" smtClean="0"/>
              <a:t>5</a:t>
            </a:fld>
            <a:endParaRPr lang="en-US"/>
          </a:p>
        </p:txBody>
      </p:sp>
    </p:spTree>
    <p:extLst>
      <p:ext uri="{BB962C8B-B14F-4D97-AF65-F5344CB8AC3E}">
        <p14:creationId xmlns:p14="http://schemas.microsoft.com/office/powerpoint/2010/main" val="172686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010C79-E3CF-49DB-92E8-7DFF034B23E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1F8-334B-4A30-812B-6BEEFF4B38C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17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010C79-E3CF-49DB-92E8-7DFF034B23EF}" type="datetimeFigureOut">
              <a:rPr lang="en-US" smtClean="0"/>
              <a:t>3/12/2025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8910D1F8-334B-4A30-812B-6BEEFF4B38C7}"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81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010C79-E3CF-49DB-92E8-7DFF034B23EF}" type="datetimeFigureOut">
              <a:rPr lang="en-US" smtClean="0"/>
              <a:t>3/12/2025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8910D1F8-334B-4A30-812B-6BEEFF4B38C7}"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10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1736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010C79-E3CF-49DB-92E8-7DFF034B23E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1F8-334B-4A30-812B-6BEEFF4B38C7}" type="slidenum">
              <a:rPr lang="en-US" smtClean="0"/>
              <a:t>‹#›</a:t>
            </a:fld>
            <a:endParaRPr lang="en-US"/>
          </a:p>
        </p:txBody>
      </p:sp>
    </p:spTree>
    <p:extLst>
      <p:ext uri="{BB962C8B-B14F-4D97-AF65-F5344CB8AC3E}">
        <p14:creationId xmlns:p14="http://schemas.microsoft.com/office/powerpoint/2010/main" val="174355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010C79-E3CF-49DB-92E8-7DFF034B23EF}" type="datetimeFigureOut">
              <a:rPr lang="en-US" smtClean="0"/>
              <a:t>3/12/2025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8910D1F8-334B-4A30-812B-6BEEFF4B38C7}"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5118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010C79-E3CF-49DB-92E8-7DFF034B23EF}"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0D1F8-334B-4A30-812B-6BEEFF4B38C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91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10C79-E3CF-49DB-92E8-7DFF034B23EF}"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0D1F8-334B-4A30-812B-6BEEFF4B38C7}" type="slidenum">
              <a:rPr lang="en-US" smtClean="0"/>
              <a:t>‹#›</a:t>
            </a:fld>
            <a:endParaRPr lang="en-US"/>
          </a:p>
        </p:txBody>
      </p:sp>
    </p:spTree>
    <p:extLst>
      <p:ext uri="{BB962C8B-B14F-4D97-AF65-F5344CB8AC3E}">
        <p14:creationId xmlns:p14="http://schemas.microsoft.com/office/powerpoint/2010/main" val="334943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010C79-E3CF-49DB-92E8-7DFF034B23EF}"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D1F8-334B-4A30-812B-6BEEFF4B38C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662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010C79-E3CF-49DB-92E8-7DFF034B23EF}"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1F8-334B-4A30-812B-6BEEFF4B38C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89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10C79-E3CF-49DB-92E8-7DFF034B23EF}"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0D1F8-334B-4A30-812B-6BEEFF4B38C7}" type="slidenum">
              <a:rPr lang="en-US" smtClean="0"/>
              <a:t>‹#›</a:t>
            </a:fld>
            <a:endParaRPr lang="en-US"/>
          </a:p>
        </p:txBody>
      </p:sp>
    </p:spTree>
    <p:extLst>
      <p:ext uri="{BB962C8B-B14F-4D97-AF65-F5344CB8AC3E}">
        <p14:creationId xmlns:p14="http://schemas.microsoft.com/office/powerpoint/2010/main" val="169786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010C79-E3CF-49DB-92E8-7DFF034B23EF}"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D1F8-334B-4A30-812B-6BEEFF4B38C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60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010C79-E3CF-49DB-92E8-7DFF034B23EF}" type="datetimeFigureOut">
              <a:rPr lang="en-US" smtClean="0"/>
              <a:t>3/12/2025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910D1F8-334B-4A30-812B-6BEEFF4B38C7}"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15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B66-1DD8-4794-A106-2B9A611131C9}"/>
              </a:ext>
            </a:extLst>
          </p:cNvPr>
          <p:cNvSpPr>
            <a:spLocks noGrp="1"/>
          </p:cNvSpPr>
          <p:nvPr>
            <p:ph type="ctrTitle"/>
          </p:nvPr>
        </p:nvSpPr>
        <p:spPr/>
        <p:txBody>
          <a:bodyPr/>
          <a:lstStyle/>
          <a:p>
            <a:r>
              <a:rPr lang="en-US" dirty="0"/>
              <a:t>ML Hodgepodge</a:t>
            </a:r>
          </a:p>
        </p:txBody>
      </p:sp>
      <p:sp>
        <p:nvSpPr>
          <p:cNvPr id="3" name="Subtitle 2">
            <a:extLst>
              <a:ext uri="{FF2B5EF4-FFF2-40B4-BE49-F238E27FC236}">
                <a16:creationId xmlns:a16="http://schemas.microsoft.com/office/drawing/2014/main" id="{FA117A7C-14DB-409D-8AF3-B27BC7975732}"/>
              </a:ext>
            </a:extLst>
          </p:cNvPr>
          <p:cNvSpPr>
            <a:spLocks noGrp="1"/>
          </p:cNvSpPr>
          <p:nvPr>
            <p:ph type="subTitle" idx="1"/>
          </p:nvPr>
        </p:nvSpPr>
        <p:spPr/>
        <p:txBody>
          <a:bodyPr/>
          <a:lstStyle/>
          <a:p>
            <a:r>
              <a:rPr lang="en-US" dirty="0"/>
              <a:t>CSE 312 Winter 25</a:t>
            </a:r>
          </a:p>
          <a:p>
            <a:r>
              <a:rPr lang="en-US" dirty="0"/>
              <a:t>Lecture 26</a:t>
            </a:r>
          </a:p>
        </p:txBody>
      </p:sp>
    </p:spTree>
    <p:extLst>
      <p:ext uri="{BB962C8B-B14F-4D97-AF65-F5344CB8AC3E}">
        <p14:creationId xmlns:p14="http://schemas.microsoft.com/office/powerpoint/2010/main" val="184080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3192-2845-42EF-B860-BBB51A192A04}"/>
              </a:ext>
            </a:extLst>
          </p:cNvPr>
          <p:cNvSpPr>
            <a:spLocks noGrp="1"/>
          </p:cNvSpPr>
          <p:nvPr>
            <p:ph type="title"/>
          </p:nvPr>
        </p:nvSpPr>
        <p:spPr/>
        <p:txBody>
          <a:bodyPr/>
          <a:lstStyle/>
          <a:p>
            <a:r>
              <a:rPr lang="en-US" dirty="0"/>
              <a:t>What about dependence.</a:t>
            </a:r>
          </a:p>
        </p:txBody>
      </p:sp>
      <p:sp>
        <p:nvSpPr>
          <p:cNvPr id="3" name="Content Placeholder 2">
            <a:extLst>
              <a:ext uri="{FF2B5EF4-FFF2-40B4-BE49-F238E27FC236}">
                <a16:creationId xmlns:a16="http://schemas.microsoft.com/office/drawing/2014/main" id="{04C5FA15-B913-4D7F-A2D2-93D84A2E3F13}"/>
              </a:ext>
            </a:extLst>
          </p:cNvPr>
          <p:cNvSpPr>
            <a:spLocks noGrp="1"/>
          </p:cNvSpPr>
          <p:nvPr>
            <p:ph idx="1"/>
          </p:nvPr>
        </p:nvSpPr>
        <p:spPr/>
        <p:txBody>
          <a:bodyPr/>
          <a:lstStyle/>
          <a:p>
            <a:r>
              <a:rPr lang="en-US" dirty="0"/>
              <a:t>When we introduce dependence, we need to know the mean vector and the covariance matrix to define the distribution</a:t>
            </a:r>
          </a:p>
          <a:p>
            <a:r>
              <a:rPr lang="en-US" dirty="0"/>
              <a:t>(instead of just the mean and the variance). </a:t>
            </a:r>
          </a:p>
          <a:p>
            <a:r>
              <a:rPr lang="en-US" dirty="0"/>
              <a:t>Let’s see a few examples…</a:t>
            </a:r>
          </a:p>
        </p:txBody>
      </p:sp>
    </p:spTree>
    <p:extLst>
      <p:ext uri="{BB962C8B-B14F-4D97-AF65-F5344CB8AC3E}">
        <p14:creationId xmlns:p14="http://schemas.microsoft.com/office/powerpoint/2010/main" val="424804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e>
                        </m:d>
                      </m:e>
                      <m:sup>
                        <m:r>
                          <a:rPr lang="en-US" i="1">
                            <a:latin typeface="Cambria Math" panose="02040503050406030204" pitchFamily="18" charset="0"/>
                          </a:rPr>
                          <m:t>𝑇</m:t>
                        </m:r>
                      </m:sup>
                    </m:sSup>
                  </m:oMath>
                </a14:m>
                <a:r>
                  <a:rPr lang="en-US" dirty="0"/>
                  <a:t> where </a:t>
                </a:r>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e>
                    </m:d>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r>
                      <m:rPr>
                        <m:sty m:val="p"/>
                      </m:rPr>
                      <a:rPr lang="en-US" dirty="0">
                        <a:latin typeface="Cambria Math" panose="02040503050406030204" pitchFamily="18" charset="0"/>
                      </a:rPr>
                      <m:t>Var</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2</m:t>
                            </m:r>
                          </m:sub>
                        </m:sSub>
                      </m:e>
                    </m:d>
                    <m:r>
                      <a:rPr lang="en-US" i="1" dirty="0">
                        <a:latin typeface="Cambria Math" panose="02040503050406030204" pitchFamily="18" charset="0"/>
                      </a:rPr>
                      <m:t>=</m:t>
                    </m:r>
                    <m:r>
                      <a:rPr lang="en-US" b="0" i="1" dirty="0" smtClean="0">
                        <a:latin typeface="Cambria Math" panose="02040503050406030204" pitchFamily="18" charset="0"/>
                      </a:rPr>
                      <m:t>3</m:t>
                    </m:r>
                  </m:oMath>
                </a14:m>
                <a:r>
                  <a:rPr lang="en-US" dirty="0"/>
                  <a:t> BUT</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oMath>
                </a14:m>
                <a:r>
                  <a:rPr lang="en-US" dirty="0"/>
                  <a:t> are dependent. </a:t>
                </a:r>
                <a14:m>
                  <m:oMath xmlns:m="http://schemas.openxmlformats.org/officeDocument/2006/math">
                    <m:r>
                      <m:rPr>
                        <m:sty m:val="p"/>
                      </m:rPr>
                      <a:rPr lang="en-US">
                        <a:latin typeface="Cambria Math" panose="02040503050406030204" pitchFamily="18" charset="0"/>
                      </a:rPr>
                      <m:t>Cov</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DD4E762-A7E4-4518-AC71-7E615953A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7" name="Picture 6">
            <a:extLst>
              <a:ext uri="{FF2B5EF4-FFF2-40B4-BE49-F238E27FC236}">
                <a16:creationId xmlns:a16="http://schemas.microsoft.com/office/drawing/2014/main" id="{C55C21AA-B821-4DBF-ADB7-8CF766E99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9" name="Picture 8">
            <a:extLst>
              <a:ext uri="{FF2B5EF4-FFF2-40B4-BE49-F238E27FC236}">
                <a16:creationId xmlns:a16="http://schemas.microsoft.com/office/drawing/2014/main" id="{A92D76E3-852C-412D-AF1A-39D272C89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p:spPr>
      </p:pic>
      <p:pic>
        <p:nvPicPr>
          <p:cNvPr id="11" name="Picture 10">
            <a:extLst>
              <a:ext uri="{FF2B5EF4-FFF2-40B4-BE49-F238E27FC236}">
                <a16:creationId xmlns:a16="http://schemas.microsoft.com/office/drawing/2014/main" id="{1E415763-0259-4E8E-955E-6036F960A0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p:spPr>
      </p:pic>
    </p:spTree>
    <p:extLst>
      <p:ext uri="{BB962C8B-B14F-4D97-AF65-F5344CB8AC3E}">
        <p14:creationId xmlns:p14="http://schemas.microsoft.com/office/powerpoint/2010/main" val="1166623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r>
                      <m:rPr>
                        <m:sty m:val="p"/>
                      </m:rPr>
                      <a:rPr lang="en-US">
                        <a:latin typeface="Cambria Math" panose="02040503050406030204" pitchFamily="18" charset="0"/>
                      </a:rPr>
                      <m:t>V</m:t>
                    </m:r>
                    <m:r>
                      <m:rPr>
                        <m:sty m:val="p"/>
                      </m:rPr>
                      <a:rPr lang="en-US" b="0" i="0" smtClean="0">
                        <a:latin typeface="Cambria Math" panose="02040503050406030204" pitchFamily="18" charset="0"/>
                      </a:rPr>
                      <m:t>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=3</m:t>
                    </m:r>
                  </m:oMath>
                </a14:m>
                <a:r>
                  <a:rPr lang="en-US" dirty="0"/>
                  <a:t>, </a:t>
                </a:r>
                <a14:m>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=3</m:t>
                    </m:r>
                  </m:oMath>
                </a14:m>
                <a:r>
                  <a:rPr lang="en-US" dirty="0"/>
                  <a:t> BUT</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dependent. </a:t>
                </a:r>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DD4E762-A7E4-4518-AC71-7E615953A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7" name="Picture 6">
            <a:extLst>
              <a:ext uri="{FF2B5EF4-FFF2-40B4-BE49-F238E27FC236}">
                <a16:creationId xmlns:a16="http://schemas.microsoft.com/office/drawing/2014/main" id="{C55C21AA-B821-4DBF-ADB7-8CF766E99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6AD64C-6087-4EEC-AB30-52F32E380E31}"/>
                  </a:ext>
                </a:extLst>
              </p:cNvPr>
              <p:cNvSpPr txBox="1"/>
              <p:nvPr/>
            </p:nvSpPr>
            <p:spPr>
              <a:xfrm>
                <a:off x="521829" y="3640800"/>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3</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3</m:t>
                                </m:r>
                              </m:e>
                            </m:mr>
                          </m:m>
                        </m:e>
                      </m:d>
                    </m:oMath>
                  </m:oMathPara>
                </a14:m>
                <a:endParaRPr lang="en-US" dirty="0"/>
              </a:p>
            </p:txBody>
          </p:sp>
        </mc:Choice>
        <mc:Fallback xmlns="">
          <p:sp>
            <p:nvSpPr>
              <p:cNvPr id="8" name="TextBox 7">
                <a:extLst>
                  <a:ext uri="{FF2B5EF4-FFF2-40B4-BE49-F238E27FC236}">
                    <a16:creationId xmlns:a16="http://schemas.microsoft.com/office/drawing/2014/main" id="{246AD64C-6087-4EEC-AB30-52F32E380E31}"/>
                  </a:ext>
                </a:extLst>
              </p:cNvPr>
              <p:cNvSpPr txBox="1">
                <a:spLocks noRot="1" noChangeAspect="1" noMove="1" noResize="1" noEditPoints="1" noAdjustHandles="1" noChangeArrowheads="1" noChangeShapeType="1" noTextEdit="1"/>
              </p:cNvSpPr>
              <p:nvPr/>
            </p:nvSpPr>
            <p:spPr>
              <a:xfrm>
                <a:off x="521829" y="3640800"/>
                <a:ext cx="2774577" cy="585288"/>
              </a:xfrm>
              <a:prstGeom prst="rect">
                <a:avLst/>
              </a:prstGeom>
              <a:blipFill>
                <a:blip r:embed="rId5"/>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C94BB54-93B0-4D8B-8BD2-6BFDD1B3B4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p:spPr>
      </p:pic>
      <p:pic>
        <p:nvPicPr>
          <p:cNvPr id="11" name="Picture 10">
            <a:extLst>
              <a:ext uri="{FF2B5EF4-FFF2-40B4-BE49-F238E27FC236}">
                <a16:creationId xmlns:a16="http://schemas.microsoft.com/office/drawing/2014/main" id="{29930F39-C22F-4305-BA9D-88ADC8CFDF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a:ln w="38100">
            <a:solidFill>
              <a:srgbClr val="00B050"/>
            </a:solidFill>
          </a:ln>
        </p:spPr>
      </p:pic>
    </p:spTree>
    <p:extLst>
      <p:ext uri="{BB962C8B-B14F-4D97-AF65-F5344CB8AC3E}">
        <p14:creationId xmlns:p14="http://schemas.microsoft.com/office/powerpoint/2010/main" val="2843197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a:t>
                </a:r>
                <a14:m>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=7</m:t>
                    </m:r>
                  </m:oMath>
                </a14:m>
                <a:r>
                  <a:rPr lang="en-US" dirty="0"/>
                  <a:t> BUT</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dependent. </a:t>
                </a:r>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DF61C52-4251-4209-9C5B-2F78702A8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6" name="Picture 5">
            <a:extLst>
              <a:ext uri="{FF2B5EF4-FFF2-40B4-BE49-F238E27FC236}">
                <a16:creationId xmlns:a16="http://schemas.microsoft.com/office/drawing/2014/main" id="{4BBFA907-CCA6-4969-9B5F-5D80D63A0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8" name="Picture 7">
            <a:extLst>
              <a:ext uri="{FF2B5EF4-FFF2-40B4-BE49-F238E27FC236}">
                <a16:creationId xmlns:a16="http://schemas.microsoft.com/office/drawing/2014/main" id="{4A35F070-28CC-49E9-BD9C-A73E95957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p:spPr>
      </p:pic>
      <p:pic>
        <p:nvPicPr>
          <p:cNvPr id="9" name="Picture 8">
            <a:extLst>
              <a:ext uri="{FF2B5EF4-FFF2-40B4-BE49-F238E27FC236}">
                <a16:creationId xmlns:a16="http://schemas.microsoft.com/office/drawing/2014/main" id="{E4EC5894-B606-40A9-BDB9-6664051B08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p:spPr>
      </p:pic>
    </p:spTree>
    <p:extLst>
      <p:ext uri="{BB962C8B-B14F-4D97-AF65-F5344CB8AC3E}">
        <p14:creationId xmlns:p14="http://schemas.microsoft.com/office/powerpoint/2010/main" val="395791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66993A-A53B-49D8-AFDA-75E038715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p:spPr>
      </p:pic>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a:t>
                </a:r>
                <a14:m>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=7</m:t>
                    </m:r>
                  </m:oMath>
                </a14:m>
                <a:r>
                  <a:rPr lang="en-US" dirty="0"/>
                  <a:t> BUT</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dependent. </a:t>
                </a:r>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DF61C52-4251-4209-9C5B-2F78702A8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6" name="Picture 5">
            <a:extLst>
              <a:ext uri="{FF2B5EF4-FFF2-40B4-BE49-F238E27FC236}">
                <a16:creationId xmlns:a16="http://schemas.microsoft.com/office/drawing/2014/main" id="{4BBFA907-CCA6-4969-9B5F-5D80D63A0B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FB2BA4-0E4F-4C1B-ACB8-DA1BD4F78B17}"/>
                  </a:ext>
                </a:extLst>
              </p:cNvPr>
              <p:cNvSpPr txBox="1"/>
              <p:nvPr/>
            </p:nvSpPr>
            <p:spPr>
              <a:xfrm>
                <a:off x="495834" y="3513582"/>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5</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7</m:t>
                                </m:r>
                              </m:e>
                            </m:mr>
                          </m:m>
                        </m:e>
                      </m:d>
                    </m:oMath>
                  </m:oMathPara>
                </a14:m>
                <a:endParaRPr lang="en-US" dirty="0"/>
              </a:p>
            </p:txBody>
          </p:sp>
        </mc:Choice>
        <mc:Fallback xmlns="">
          <p:sp>
            <p:nvSpPr>
              <p:cNvPr id="8" name="TextBox 7">
                <a:extLst>
                  <a:ext uri="{FF2B5EF4-FFF2-40B4-BE49-F238E27FC236}">
                    <a16:creationId xmlns:a16="http://schemas.microsoft.com/office/drawing/2014/main" id="{80FB2BA4-0E4F-4C1B-ACB8-DA1BD4F78B17}"/>
                  </a:ext>
                </a:extLst>
              </p:cNvPr>
              <p:cNvSpPr txBox="1">
                <a:spLocks noRot="1" noChangeAspect="1" noMove="1" noResize="1" noEditPoints="1" noAdjustHandles="1" noChangeArrowheads="1" noChangeShapeType="1" noTextEdit="1"/>
              </p:cNvSpPr>
              <p:nvPr/>
            </p:nvSpPr>
            <p:spPr>
              <a:xfrm>
                <a:off x="495834" y="3513582"/>
                <a:ext cx="2774577" cy="585288"/>
              </a:xfrm>
              <a:prstGeom prst="rect">
                <a:avLst/>
              </a:prstGeom>
              <a:blipFill>
                <a:blip r:embed="rId6"/>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7B1351B-CFEC-4972-9BA4-40BE4781FF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a:ln w="38100">
            <a:solidFill>
              <a:srgbClr val="00B050"/>
            </a:solidFill>
          </a:ln>
        </p:spPr>
      </p:pic>
    </p:spTree>
    <p:extLst>
      <p:ext uri="{BB962C8B-B14F-4D97-AF65-F5344CB8AC3E}">
        <p14:creationId xmlns:p14="http://schemas.microsoft.com/office/powerpoint/2010/main" val="329254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67C2-B172-492B-BB7F-F0E18B59F6E8}"/>
              </a:ext>
            </a:extLst>
          </p:cNvPr>
          <p:cNvSpPr>
            <a:spLocks noGrp="1"/>
          </p:cNvSpPr>
          <p:nvPr>
            <p:ph type="title"/>
          </p:nvPr>
        </p:nvSpPr>
        <p:spPr/>
        <p:txBody>
          <a:bodyPr/>
          <a:lstStyle/>
          <a:p>
            <a:r>
              <a:rPr lang="en-US" dirty="0"/>
              <a:t>Using the Covariance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6DD4E4-453D-4DFD-9BB4-769EC88220ED}"/>
                  </a:ext>
                </a:extLst>
              </p:cNvPr>
              <p:cNvSpPr>
                <a:spLocks noGrp="1"/>
              </p:cNvSpPr>
              <p:nvPr>
                <p:ph idx="1"/>
              </p:nvPr>
            </p:nvSpPr>
            <p:spPr/>
            <p:txBody>
              <a:bodyPr>
                <a:normAutofit lnSpcReduction="10000"/>
              </a:bodyPr>
              <a:lstStyle/>
              <a:p>
                <a:r>
                  <a:rPr lang="en-US" dirty="0"/>
                  <a:t>What were those ellipses in those datasets?</a:t>
                </a:r>
              </a:p>
              <a:p>
                <a:r>
                  <a:rPr lang="en-US" dirty="0"/>
                  <a:t>How do we know how many standard deviations from the mean a 2D point is, for the independent, variance </a:t>
                </a:r>
                <a14:m>
                  <m:oMath xmlns:m="http://schemas.openxmlformats.org/officeDocument/2006/math">
                    <m:r>
                      <a:rPr lang="en-US" b="0" i="1" smtClean="0">
                        <a:latin typeface="Cambria Math" panose="02040503050406030204" pitchFamily="18" charset="0"/>
                      </a:rPr>
                      <m:t>1</m:t>
                    </m:r>
                  </m:oMath>
                </a14:m>
                <a:r>
                  <a:rPr lang="en-US" dirty="0"/>
                  <a:t> ones</a:t>
                </a:r>
              </a:p>
              <a:p>
                <a:r>
                  <a:rPr lang="en-US" dirty="0"/>
                  <a:t>Well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r>
                  <a:rPr lang="en-US" dirty="0"/>
                  <a:t> is the distance from </a:t>
                </a:r>
                <a14:m>
                  <m:oMath xmlns:m="http://schemas.openxmlformats.org/officeDocument/2006/math">
                    <m:r>
                      <a:rPr lang="en-US" b="0" i="1" smtClean="0">
                        <a:latin typeface="Cambria Math" panose="02040503050406030204" pitchFamily="18" charset="0"/>
                      </a:rPr>
                      <m:t>𝑥</m:t>
                    </m:r>
                  </m:oMath>
                </a14:m>
                <a:r>
                  <a:rPr lang="en-US" dirty="0"/>
                  <a:t> to the center in the </a:t>
                </a:r>
                <a14:m>
                  <m:oMath xmlns:m="http://schemas.openxmlformats.org/officeDocument/2006/math">
                    <m:r>
                      <a:rPr lang="en-US" b="0" i="1" smtClean="0">
                        <a:latin typeface="Cambria Math" panose="02040503050406030204" pitchFamily="18" charset="0"/>
                      </a:rPr>
                      <m:t>𝑥</m:t>
                    </m:r>
                  </m:oMath>
                </a14:m>
                <a:r>
                  <a:rPr lang="en-US" dirty="0"/>
                  <a:t>-direction.</a:t>
                </a:r>
              </a:p>
              <a:p>
                <a:r>
                  <a:rPr lang="en-US" dirty="0"/>
                  <a:t>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a14:m>
                <a:r>
                  <a:rPr lang="en-US" dirty="0"/>
                  <a:t> is the distance from </a:t>
                </a:r>
                <a14:m>
                  <m:oMath xmlns:m="http://schemas.openxmlformats.org/officeDocument/2006/math">
                    <m:r>
                      <a:rPr lang="en-US" b="0" i="1" smtClean="0">
                        <a:latin typeface="Cambria Math" panose="02040503050406030204" pitchFamily="18" charset="0"/>
                      </a:rPr>
                      <m:t>𝑥</m:t>
                    </m:r>
                  </m:oMath>
                </a14:m>
                <a:r>
                  <a:rPr lang="en-US" dirty="0"/>
                  <a:t> to the center in the </a:t>
                </a:r>
                <a14:m>
                  <m:oMath xmlns:m="http://schemas.openxmlformats.org/officeDocument/2006/math">
                    <m:r>
                      <a:rPr lang="en-US" b="0" i="1" smtClean="0">
                        <a:latin typeface="Cambria Math" panose="02040503050406030204" pitchFamily="18" charset="0"/>
                      </a:rPr>
                      <m:t>𝑦</m:t>
                    </m:r>
                  </m:oMath>
                </a14:m>
                <a:r>
                  <a:rPr lang="en-US" dirty="0"/>
                  <a:t>-direction.</a:t>
                </a:r>
              </a:p>
              <a:p>
                <a:r>
                  <a:rPr lang="en-US" dirty="0"/>
                  <a:t>So the number of standard deviations is </a:t>
                </a:r>
                <a14:m>
                  <m:oMath xmlns:m="http://schemas.openxmlformats.org/officeDocument/2006/math">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d>
                          </m:e>
                          <m:sup>
                            <m:r>
                              <a:rPr lang="en-US" b="0" i="1" smtClean="0">
                                <a:latin typeface="Cambria Math" panose="02040503050406030204" pitchFamily="18" charset="0"/>
                              </a:rPr>
                              <m:t>2</m:t>
                            </m:r>
                          </m:sup>
                        </m:sSup>
                      </m:e>
                    </m:rad>
                  </m:oMath>
                </a14:m>
                <a:r>
                  <a:rPr lang="en-US" dirty="0"/>
                  <a:t> </a:t>
                </a:r>
              </a:p>
              <a:p>
                <a:r>
                  <a:rPr lang="en-US" dirty="0"/>
                  <a:t>That’s just the distance! </a:t>
                </a:r>
              </a:p>
              <a:p>
                <a:r>
                  <a:rPr lang="en-US" dirty="0"/>
                  <a:t>In general, the major/minor axes of those ellipses were the eigenvectors of the covariance matrix. And the associated eigenvalues tell you how the directions should be weighted.</a:t>
                </a:r>
              </a:p>
            </p:txBody>
          </p:sp>
        </mc:Choice>
        <mc:Fallback xmlns="">
          <p:sp>
            <p:nvSpPr>
              <p:cNvPr id="3" name="Content Placeholder 2">
                <a:extLst>
                  <a:ext uri="{FF2B5EF4-FFF2-40B4-BE49-F238E27FC236}">
                    <a16:creationId xmlns:a16="http://schemas.microsoft.com/office/drawing/2014/main" id="{F86DD4E4-453D-4DFD-9BB4-769EC88220ED}"/>
                  </a:ext>
                </a:extLst>
              </p:cNvPr>
              <p:cNvSpPr>
                <a:spLocks noGrp="1" noRot="1" noChangeAspect="1" noMove="1" noResize="1" noEditPoints="1" noAdjustHandles="1" noChangeArrowheads="1" noChangeShapeType="1" noTextEdit="1"/>
              </p:cNvSpPr>
              <p:nvPr>
                <p:ph idx="1"/>
              </p:nvPr>
            </p:nvSpPr>
            <p:spPr>
              <a:blipFill>
                <a:blip r:embed="rId2"/>
                <a:stretch>
                  <a:fillRect l="-708" t="-3019" r="-1634"/>
                </a:stretch>
              </a:blipFill>
            </p:spPr>
            <p:txBody>
              <a:bodyPr/>
              <a:lstStyle/>
              <a:p>
                <a:r>
                  <a:rPr lang="en-US">
                    <a:noFill/>
                  </a:rPr>
                  <a:t> </a:t>
                </a:r>
              </a:p>
            </p:txBody>
          </p:sp>
        </mc:Fallback>
      </mc:AlternateContent>
    </p:spTree>
    <p:extLst>
      <p:ext uri="{BB962C8B-B14F-4D97-AF65-F5344CB8AC3E}">
        <p14:creationId xmlns:p14="http://schemas.microsoft.com/office/powerpoint/2010/main" val="115351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B842-8543-4086-8865-B5A3E03B271F}"/>
              </a:ext>
            </a:extLst>
          </p:cNvPr>
          <p:cNvSpPr>
            <a:spLocks noGrp="1"/>
          </p:cNvSpPr>
          <p:nvPr>
            <p:ph type="title"/>
          </p:nvPr>
        </p:nvSpPr>
        <p:spPr/>
        <p:txBody>
          <a:bodyPr/>
          <a:lstStyle/>
          <a:p>
            <a:r>
              <a:rPr lang="en-US" dirty="0"/>
              <a:t>Probability and ML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D809367-CA22-4461-BC28-E5C5C628D662}"/>
                  </a:ext>
                </a:extLst>
              </p:cNvPr>
              <p:cNvSpPr>
                <a:spLocks noGrp="1"/>
              </p:cNvSpPr>
              <p:nvPr>
                <p:ph idx="1"/>
              </p:nvPr>
            </p:nvSpPr>
            <p:spPr/>
            <p:txBody>
              <a:bodyPr>
                <a:normAutofit/>
              </a:bodyPr>
              <a:lstStyle/>
              <a:p>
                <a:r>
                  <a:rPr lang="en-US" dirty="0"/>
                  <a:t>Many problems in ML: Given a bunch of data points, you’ll find a function </a:t>
                </a:r>
                <a14:m>
                  <m:oMath xmlns:m="http://schemas.openxmlformats.org/officeDocument/2006/math">
                    <m:r>
                      <a:rPr lang="en-US" b="0" i="1" smtClean="0">
                        <a:latin typeface="Cambria Math" panose="02040503050406030204" pitchFamily="18" charset="0"/>
                      </a:rPr>
                      <m:t>𝑓</m:t>
                    </m:r>
                  </m:oMath>
                </a14:m>
                <a:r>
                  <a:rPr lang="en-US" dirty="0"/>
                  <a:t> that you hope will predict future points well. </a:t>
                </a:r>
              </a:p>
              <a:p>
                <a:r>
                  <a:rPr lang="en-US" dirty="0"/>
                  <a:t>We usually assume there is some true distribution </a:t>
                </a:r>
                <a14:m>
                  <m:oMath xmlns:m="http://schemas.openxmlformats.org/officeDocument/2006/math">
                    <m:r>
                      <a:rPr lang="en-US" b="0" i="1" smtClean="0">
                        <a:latin typeface="Cambria Math" panose="02040503050406030204" pitchFamily="18" charset="0"/>
                      </a:rPr>
                      <m:t>𝒟</m:t>
                    </m:r>
                  </m:oMath>
                </a14:m>
                <a:r>
                  <a:rPr lang="en-US" dirty="0"/>
                  <a:t> of data points (e.g. all theoretical possible houses and their prices). </a:t>
                </a:r>
              </a:p>
              <a:p>
                <a:r>
                  <a:rPr lang="en-US" dirty="0"/>
                  <a:t>You get a dataset </a:t>
                </a:r>
                <a14:m>
                  <m:oMath xmlns:m="http://schemas.openxmlformats.org/officeDocument/2006/math">
                    <m:r>
                      <a:rPr lang="en-US" b="0" i="1" smtClean="0">
                        <a:latin typeface="Cambria Math" panose="02040503050406030204" pitchFamily="18" charset="0"/>
                      </a:rPr>
                      <m:t>𝑆</m:t>
                    </m:r>
                  </m:oMath>
                </a14:m>
                <a:r>
                  <a:rPr lang="en-US" dirty="0"/>
                  <a:t> that you assume was sampled from </a:t>
                </a:r>
                <a14:m>
                  <m:oMath xmlns:m="http://schemas.openxmlformats.org/officeDocument/2006/math">
                    <m:r>
                      <a:rPr lang="en-US" b="0" i="1" smtClean="0">
                        <a:latin typeface="Cambria Math" panose="02040503050406030204" pitchFamily="18" charset="0"/>
                      </a:rPr>
                      <m:t>𝒟</m:t>
                    </m:r>
                  </m:oMath>
                </a14:m>
                <a:r>
                  <a:rPr lang="en-US" dirty="0"/>
                  <a:t> to find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m:t>
                        </m:r>
                      </m:sub>
                    </m:sSub>
                  </m:oMath>
                </a14:m>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𝑆</m:t>
                        </m:r>
                      </m:sub>
                    </m:sSub>
                  </m:oMath>
                </a14:m>
                <a:r>
                  <a:rPr lang="en-US" dirty="0"/>
                  <a:t> depends on the data (just like our MLEs depended on the data), so before you knew what </a:t>
                </a:r>
                <a14:m>
                  <m:oMath xmlns:m="http://schemas.openxmlformats.org/officeDocument/2006/math">
                    <m:r>
                      <a:rPr lang="en-US" b="0" i="1" smtClean="0">
                        <a:latin typeface="Cambria Math" panose="02040503050406030204" pitchFamily="18" charset="0"/>
                      </a:rPr>
                      <m:t>𝑆</m:t>
                    </m:r>
                  </m:oMath>
                </a14:m>
                <a:r>
                  <a:rPr lang="en-US" dirty="0"/>
                  <a:t> was, </a:t>
                </a:r>
                <a14:m>
                  <m:oMath xmlns:m="http://schemas.openxmlformats.org/officeDocument/2006/math">
                    <m:r>
                      <a:rPr lang="en-US" b="0" i="1" smtClean="0">
                        <a:latin typeface="Cambria Math" panose="02040503050406030204" pitchFamily="18" charset="0"/>
                      </a:rPr>
                      <m:t>𝑓</m:t>
                    </m:r>
                  </m:oMath>
                </a14:m>
                <a:r>
                  <a:rPr lang="en-US" dirty="0"/>
                  <a:t> was a random variable. You then want to figure out what the true error is if you knew </a:t>
                </a:r>
                <a14:m>
                  <m:oMath xmlns:m="http://schemas.openxmlformats.org/officeDocument/2006/math">
                    <m:r>
                      <a:rPr lang="en-US" b="0" i="1" smtClean="0">
                        <a:latin typeface="Cambria Math" panose="02040503050406030204" pitchFamily="18" charset="0"/>
                      </a:rPr>
                      <m:t>𝒟</m:t>
                    </m:r>
                  </m:oMath>
                </a14:m>
                <a:r>
                  <a:rPr lang="en-US" dirty="0"/>
                  <a:t>.</a:t>
                </a:r>
              </a:p>
            </p:txBody>
          </p:sp>
        </mc:Choice>
        <mc:Fallback xmlns="">
          <p:sp>
            <p:nvSpPr>
              <p:cNvPr id="3" name="Content Placeholder 2">
                <a:extLst>
                  <a:ext uri="{FF2B5EF4-FFF2-40B4-BE49-F238E27FC236}">
                    <a16:creationId xmlns:a16="http://schemas.microsoft.com/office/drawing/2014/main" id="{ED809367-CA22-4461-BC28-E5C5C628D662}"/>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760022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2762-8608-4B44-8C9E-32F3FD4C078C}"/>
              </a:ext>
            </a:extLst>
          </p:cNvPr>
          <p:cNvSpPr>
            <a:spLocks noGrp="1"/>
          </p:cNvSpPr>
          <p:nvPr>
            <p:ph type="title"/>
          </p:nvPr>
        </p:nvSpPr>
        <p:spPr/>
        <p:txBody>
          <a:bodyPr/>
          <a:lstStyle/>
          <a:p>
            <a:r>
              <a:rPr lang="en-US" dirty="0"/>
              <a:t>Probability and ML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C03DE07-8ADE-49C4-ADF1-C6EF83861909}"/>
                  </a:ext>
                </a:extLst>
              </p:cNvPr>
              <p:cNvSpPr>
                <a:spLocks noGrp="1"/>
              </p:cNvSpPr>
              <p:nvPr>
                <p:ph idx="1"/>
              </p:nvPr>
            </p:nvSpPr>
            <p:spPr/>
            <p:txBody>
              <a:bodyPr/>
              <a:lstStyle/>
              <a:p>
                <a:r>
                  <a:rPr lang="en-US" dirty="0"/>
                  <a:t>But </a:t>
                </a:r>
                <a14:m>
                  <m:oMath xmlns:m="http://schemas.openxmlformats.org/officeDocument/2006/math">
                    <m:r>
                      <a:rPr lang="en-US" b="0" i="1" smtClean="0">
                        <a:latin typeface="Cambria Math" panose="02040503050406030204" pitchFamily="18" charset="0"/>
                      </a:rPr>
                      <m:t>𝒟</m:t>
                    </m:r>
                  </m:oMath>
                </a14:m>
                <a:r>
                  <a:rPr lang="en-US" dirty="0"/>
                  <a:t> is a theoretical construct. I can’t calculate probabilities. </a:t>
                </a:r>
                <a:br>
                  <a:rPr lang="en-US" dirty="0"/>
                </a:br>
                <a:r>
                  <a:rPr lang="en-US" dirty="0"/>
                  <a:t>What can we do instead? Get a second dataset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oMath>
                </a14:m>
                <a:r>
                  <a:rPr lang="en-US" dirty="0"/>
                  <a:t>drawn from </a:t>
                </a:r>
                <a14:m>
                  <m:oMath xmlns:m="http://schemas.openxmlformats.org/officeDocument/2006/math">
                    <m:r>
                      <a:rPr lang="en-US" b="0" i="1" smtClean="0">
                        <a:latin typeface="Cambria Math" panose="02040503050406030204" pitchFamily="18" charset="0"/>
                      </a:rPr>
                      <m:t>𝒟</m:t>
                    </m:r>
                  </m:oMath>
                </a14:m>
                <a:r>
                  <a:rPr lang="en-US" dirty="0"/>
                  <a:t> (drawn independently of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 (or actually save part of your database before you start). </a:t>
                </a:r>
              </a:p>
              <a:p>
                <a:endParaRPr lang="en-US" dirty="0"/>
              </a:p>
              <a:p>
                <a:r>
                  <a:rPr lang="en-US" dirty="0"/>
                  <a:t>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𝒟</m:t>
                        </m:r>
                      </m:sub>
                    </m:sSub>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1" smtClean="0">
                            <a:latin typeface="Cambria Math" panose="02040503050406030204" pitchFamily="18" charset="0"/>
                          </a:rPr>
                          <m:t> </m:t>
                        </m:r>
                        <m:r>
                          <a:rPr lang="en-US" b="0" i="1" smtClean="0">
                            <a:latin typeface="Cambria Math" panose="02040503050406030204" pitchFamily="18" charset="0"/>
                          </a:rPr>
                          <m:t>𝑓</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𝑇</m:t>
                        </m:r>
                      </m:sub>
                    </m:sSub>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m:t>
                            </m:r>
                          </m:sub>
                        </m:sSub>
                      </m:e>
                      <m:e>
                        <m:r>
                          <a:rPr lang="en-US" b="0" i="1" smtClean="0">
                            <a:latin typeface="Cambria Math" panose="02040503050406030204" pitchFamily="18" charset="0"/>
                          </a:rPr>
                          <m:t>𝑆</m:t>
                        </m:r>
                      </m:e>
                    </m:d>
                  </m:oMath>
                </a14:m>
                <a:endParaRPr lang="en-US" dirty="0"/>
              </a:p>
              <a:p>
                <a:r>
                  <a:rPr lang="en-US" dirty="0"/>
                  <a:t>But how confident can you be? You can make confidence intervals</a:t>
                </a:r>
              </a:p>
              <a:p>
                <a:r>
                  <a:rPr lang="en-US" dirty="0"/>
                  <a:t>(statements like the true error is within 5% of our estimate with probability at least </a:t>
                </a:r>
                <a14:m>
                  <m:oMath xmlns:m="http://schemas.openxmlformats.org/officeDocument/2006/math">
                    <m:r>
                      <a:rPr lang="en-US" b="0" i="1" smtClean="0">
                        <a:latin typeface="Cambria Math" panose="02040503050406030204" pitchFamily="18" charset="0"/>
                      </a:rPr>
                      <m:t>.9</m:t>
                    </m:r>
                  </m:oMath>
                </a14:m>
                <a:r>
                  <a:rPr lang="en-US" dirty="0"/>
                  <a:t>) using concentration inequalities.</a:t>
                </a:r>
              </a:p>
            </p:txBody>
          </p:sp>
        </mc:Choice>
        <mc:Fallback xmlns="">
          <p:sp>
            <p:nvSpPr>
              <p:cNvPr id="3" name="Content Placeholder 2">
                <a:extLst>
                  <a:ext uri="{FF2B5EF4-FFF2-40B4-BE49-F238E27FC236}">
                    <a16:creationId xmlns:a16="http://schemas.microsoft.com/office/drawing/2014/main" id="{1C03DE07-8ADE-49C4-ADF1-C6EF83861909}"/>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409858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F399E-DC3A-45B8-AD4A-E6DF54B42BA6}"/>
              </a:ext>
            </a:extLst>
          </p:cNvPr>
          <p:cNvSpPr>
            <a:spLocks noGrp="1"/>
          </p:cNvSpPr>
          <p:nvPr>
            <p:ph type="title"/>
          </p:nvPr>
        </p:nvSpPr>
        <p:spPr/>
        <p:txBody>
          <a:bodyPr/>
          <a:lstStyle/>
          <a:p>
            <a:r>
              <a:rPr lang="en-US" dirty="0"/>
              <a:t>One more ML preview</a:t>
            </a:r>
          </a:p>
        </p:txBody>
      </p:sp>
      <p:sp>
        <p:nvSpPr>
          <p:cNvPr id="5" name="Text Placeholder 4">
            <a:extLst>
              <a:ext uri="{FF2B5EF4-FFF2-40B4-BE49-F238E27FC236}">
                <a16:creationId xmlns:a16="http://schemas.microsoft.com/office/drawing/2014/main" id="{ED95A494-02A6-4AB6-B84F-A7AB3F9FB7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64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068C-3B26-4C13-8E7E-D870DE50DE54}"/>
              </a:ext>
            </a:extLst>
          </p:cNvPr>
          <p:cNvSpPr>
            <a:spLocks noGrp="1"/>
          </p:cNvSpPr>
          <p:nvPr>
            <p:ph type="title"/>
          </p:nvPr>
        </p:nvSpPr>
        <p:spPr/>
        <p:txBody>
          <a:bodyPr>
            <a:normAutofit/>
          </a:bodyPr>
          <a:lstStyle/>
          <a:p>
            <a:r>
              <a:rPr lang="en-US" dirty="0"/>
              <a:t>Experiments with the correct expectation</a:t>
            </a:r>
          </a:p>
        </p:txBody>
      </p:sp>
      <p:sp>
        <p:nvSpPr>
          <p:cNvPr id="3" name="Content Placeholder 2">
            <a:extLst>
              <a:ext uri="{FF2B5EF4-FFF2-40B4-BE49-F238E27FC236}">
                <a16:creationId xmlns:a16="http://schemas.microsoft.com/office/drawing/2014/main" id="{AFA33EF3-BF8B-4597-885E-418AF466C99A}"/>
              </a:ext>
            </a:extLst>
          </p:cNvPr>
          <p:cNvSpPr>
            <a:spLocks noGrp="1"/>
          </p:cNvSpPr>
          <p:nvPr>
            <p:ph idx="1"/>
          </p:nvPr>
        </p:nvSpPr>
        <p:spPr/>
        <p:txBody>
          <a:bodyPr/>
          <a:lstStyle/>
          <a:p>
            <a:r>
              <a:rPr lang="en-US" dirty="0"/>
              <a:t>Gradient Descent</a:t>
            </a:r>
          </a:p>
          <a:p>
            <a:r>
              <a:rPr lang="en-US" dirty="0"/>
              <a:t>How did I “train” the model in the first place?</a:t>
            </a:r>
          </a:p>
          <a:p>
            <a:r>
              <a:rPr lang="en-US" dirty="0"/>
              <a:t>Lots of options…one is “gradient descent”</a:t>
            </a:r>
          </a:p>
          <a:p>
            <a:r>
              <a:rPr lang="en-US" dirty="0"/>
              <a:t>Think of the “error on the data-set” as a function we’re minimizing.</a:t>
            </a:r>
          </a:p>
          <a:p>
            <a:r>
              <a:rPr lang="en-US" dirty="0"/>
              <a:t>Take the gradient (derivative of the error with respect to every coefficient in your function), and move in the direction of lower error.</a:t>
            </a:r>
          </a:p>
          <a:p>
            <a:endParaRPr lang="en-US" dirty="0"/>
          </a:p>
          <a:p>
            <a:r>
              <a:rPr lang="en-US" dirty="0"/>
              <a:t>But finding the gradient is expensive…what if we could just estimate the gradient…like with a subset of the data.</a:t>
            </a:r>
          </a:p>
        </p:txBody>
      </p:sp>
    </p:spTree>
    <p:extLst>
      <p:ext uri="{BB962C8B-B14F-4D97-AF65-F5344CB8AC3E}">
        <p14:creationId xmlns:p14="http://schemas.microsoft.com/office/powerpoint/2010/main" val="244291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9335C-7814-40D6-B998-5E044D418EF6}"/>
              </a:ext>
            </a:extLst>
          </p:cNvPr>
          <p:cNvSpPr>
            <a:spLocks noGrp="1"/>
          </p:cNvSpPr>
          <p:nvPr>
            <p:ph type="title"/>
          </p:nvPr>
        </p:nvSpPr>
        <p:spPr/>
        <p:txBody>
          <a:bodyPr/>
          <a:lstStyle/>
          <a:p>
            <a:r>
              <a:rPr lang="en-US" dirty="0"/>
              <a:t>Multidimensional Gaussians</a:t>
            </a:r>
          </a:p>
        </p:txBody>
      </p:sp>
      <p:sp>
        <p:nvSpPr>
          <p:cNvPr id="5" name="Text Placeholder 4">
            <a:extLst>
              <a:ext uri="{FF2B5EF4-FFF2-40B4-BE49-F238E27FC236}">
                <a16:creationId xmlns:a16="http://schemas.microsoft.com/office/drawing/2014/main" id="{82487A0F-68B4-46D8-AE74-505505F51F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514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ED91-96D0-42C9-9C8A-118AD296793D}"/>
              </a:ext>
            </a:extLst>
          </p:cNvPr>
          <p:cNvSpPr>
            <a:spLocks noGrp="1"/>
          </p:cNvSpPr>
          <p:nvPr>
            <p:ph type="title"/>
          </p:nvPr>
        </p:nvSpPr>
        <p:spPr/>
        <p:txBody>
          <a:bodyPr/>
          <a:lstStyle/>
          <a:p>
            <a:r>
              <a:rPr lang="en-US" dirty="0"/>
              <a:t>Experiments with the correct expectation</a:t>
            </a:r>
          </a:p>
        </p:txBody>
      </p:sp>
      <p:sp>
        <p:nvSpPr>
          <p:cNvPr id="3" name="Content Placeholder 2">
            <a:extLst>
              <a:ext uri="{FF2B5EF4-FFF2-40B4-BE49-F238E27FC236}">
                <a16:creationId xmlns:a16="http://schemas.microsoft.com/office/drawing/2014/main" id="{3301A8A9-1285-4B6E-AFDE-053E57C50B2A}"/>
              </a:ext>
            </a:extLst>
          </p:cNvPr>
          <p:cNvSpPr>
            <a:spLocks noGrp="1"/>
          </p:cNvSpPr>
          <p:nvPr>
            <p:ph idx="1"/>
          </p:nvPr>
        </p:nvSpPr>
        <p:spPr/>
        <p:txBody>
          <a:bodyPr/>
          <a:lstStyle/>
          <a:p>
            <a:r>
              <a:rPr lang="en-US" dirty="0"/>
              <a:t>We could find an unbiased estimator of the true gradient! </a:t>
            </a:r>
          </a:p>
          <a:p>
            <a:r>
              <a:rPr lang="en-US" dirty="0"/>
              <a:t>An experiment where the expectation of the vector we get is the true gradient (but might not be the true gradient itself).</a:t>
            </a:r>
          </a:p>
          <a:p>
            <a:endParaRPr lang="en-US" dirty="0"/>
          </a:p>
          <a:p>
            <a:r>
              <a:rPr lang="en-US" dirty="0"/>
              <a:t>Looking at a random subset of the full data-set would let us do that!</a:t>
            </a:r>
          </a:p>
          <a:p>
            <a:r>
              <a:rPr lang="en-US" dirty="0"/>
              <a:t>For many optimizations it’s faster to approximate the gradient. You’ll be less accurate in each step (since your gradient is less accurate), but each step is much faster, and that tradeoff can be worth it.</a:t>
            </a:r>
          </a:p>
        </p:txBody>
      </p:sp>
    </p:spTree>
    <p:extLst>
      <p:ext uri="{BB962C8B-B14F-4D97-AF65-F5344CB8AC3E}">
        <p14:creationId xmlns:p14="http://schemas.microsoft.com/office/powerpoint/2010/main" val="3480827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B18EB-C942-4448-B8A5-0448A3F80557}"/>
              </a:ext>
            </a:extLst>
          </p:cNvPr>
          <p:cNvSpPr>
            <a:spLocks noGrp="1"/>
          </p:cNvSpPr>
          <p:nvPr>
            <p:ph type="title"/>
          </p:nvPr>
        </p:nvSpPr>
        <p:spPr>
          <a:xfrm>
            <a:off x="1902775" y="3262680"/>
            <a:ext cx="6727792" cy="590415"/>
          </a:xfrm>
        </p:spPr>
        <p:txBody>
          <a:bodyPr/>
          <a:lstStyle/>
          <a:p>
            <a:r>
              <a:rPr lang="en-US" dirty="0"/>
              <a:t>Conditional Expectation Practice</a:t>
            </a:r>
          </a:p>
        </p:txBody>
      </p:sp>
      <p:sp>
        <p:nvSpPr>
          <p:cNvPr id="5" name="Text Placeholder 4">
            <a:extLst>
              <a:ext uri="{FF2B5EF4-FFF2-40B4-BE49-F238E27FC236}">
                <a16:creationId xmlns:a16="http://schemas.microsoft.com/office/drawing/2014/main" id="{A7DAEB26-C450-4CA3-9CA0-603C74B8AE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7904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AC92-7F79-40C3-91F3-58BA7065A42F}"/>
              </a:ext>
            </a:extLst>
          </p:cNvPr>
          <p:cNvSpPr>
            <a:spLocks noGrp="1"/>
          </p:cNvSpPr>
          <p:nvPr>
            <p:ph type="title"/>
          </p:nvPr>
        </p:nvSpPr>
        <p:spPr/>
        <p:txBody>
          <a:bodyPr/>
          <a:lstStyle/>
          <a:p>
            <a:r>
              <a:rPr lang="en-US" dirty="0"/>
              <a:t>Practice with conditional expectations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03EE1E-2167-44CF-939B-C0E6C38D138C}"/>
                  </a:ext>
                </a:extLst>
              </p:cNvPr>
              <p:cNvSpPr>
                <a:spLocks noGrp="1"/>
              </p:cNvSpPr>
              <p:nvPr>
                <p:ph idx="1"/>
              </p:nvPr>
            </p:nvSpPr>
            <p:spPr/>
            <p:txBody>
              <a:bodyPr/>
              <a:lstStyle/>
              <a:p>
                <a:r>
                  <a:rPr lang="en-US" dirty="0"/>
                  <a:t>Consider of the following process:</a:t>
                </a:r>
              </a:p>
              <a:p>
                <a:r>
                  <a:rPr lang="en-US" dirty="0"/>
                  <a:t>Flip a fair coin, if it’s heads, pick up a 4-sided die; if it’s tails, pick up a 6-sided die (both fair)</a:t>
                </a:r>
              </a:p>
              <a:p>
                <a:r>
                  <a:rPr lang="en-US" dirty="0"/>
                  <a:t>Roll that die independently 3 times.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oMath>
                </a14:m>
                <a:r>
                  <a:rPr lang="en-US" dirty="0"/>
                  <a:t> be the results of the three rolls.</a:t>
                </a:r>
              </a:p>
              <a:p>
                <a:endParaRPr lang="en-US" dirty="0"/>
              </a:p>
              <a:p>
                <a:r>
                  <a:rPr lang="en-US" dirty="0"/>
                  <a:t>What is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=5]</m:t>
                    </m:r>
                  </m:oMath>
                </a14:m>
                <a:r>
                  <a:rPr lang="en-US" dirty="0"/>
                  <a:t>? </a:t>
                </a:r>
                <a14:m>
                  <m:oMath xmlns:m="http://schemas.openxmlformats.org/officeDocument/2006/math">
                    <m:r>
                      <a:rPr lang="en-US" b="0" i="1" dirty="0" smtClean="0">
                        <a:latin typeface="Cambria Math" panose="02040503050406030204" pitchFamily="18" charset="0"/>
                      </a:rPr>
                      <m:t>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0E03EE1E-2167-44CF-939B-C0E6C38D138C}"/>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40445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7394-7CC2-407D-9E07-DE63E30B60DA}"/>
              </a:ext>
            </a:extLst>
          </p:cNvPr>
          <p:cNvSpPr>
            <a:spLocks noGrp="1"/>
          </p:cNvSpPr>
          <p:nvPr>
            <p:ph type="title"/>
          </p:nvPr>
        </p:nvSpPr>
        <p:spPr/>
        <p:txBody>
          <a:bodyPr/>
          <a:lstStyle/>
          <a:p>
            <a:r>
              <a:rPr lang="en-US" dirty="0"/>
              <a:t>Using conditional expectations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278BCA-E4EC-4A2D-BFAF-4F0AB41E9387}"/>
                  </a:ext>
                </a:extLst>
              </p:cNvPr>
              <p:cNvSpPr>
                <a:spLocks noGrp="1"/>
              </p:cNvSpPr>
              <p:nvPr>
                <p:ph idx="1"/>
              </p:nvPr>
            </p:nvSpPr>
            <p:spPr/>
            <p:txBody>
              <a:bodyPr/>
              <a:lstStyle/>
              <a:p>
                <a:r>
                  <a:rPr lang="en-US" b="0" dirty="0">
                    <a:latin typeface="Cambria Math" panose="02040503050406030204" pitchFamily="18" charset="0"/>
                  </a:rPr>
                  <a:t>Let </a:t>
                </a:r>
                <a14:m>
                  <m:oMath xmlns:m="http://schemas.openxmlformats.org/officeDocument/2006/math">
                    <m:r>
                      <a:rPr lang="en-US" b="0" i="1" smtClean="0">
                        <a:latin typeface="Cambria Math" panose="02040503050406030204" pitchFamily="18" charset="0"/>
                      </a:rPr>
                      <m:t>𝐹</m:t>
                    </m:r>
                  </m:oMath>
                </a14:m>
                <a:r>
                  <a:rPr lang="en-US" b="0" dirty="0">
                    <a:latin typeface="Cambria Math" panose="02040503050406030204" pitchFamily="18" charset="0"/>
                  </a:rPr>
                  <a:t> be the </a:t>
                </a:r>
                <a:r>
                  <a:rPr lang="en-US" dirty="0">
                    <a:latin typeface="Cambria Math" panose="02040503050406030204" pitchFamily="18" charset="0"/>
                  </a:rPr>
                  <a:t>event </a:t>
                </a:r>
                <a:r>
                  <a:rPr lang="en-US" b="0" dirty="0">
                    <a:latin typeface="Cambria Math" panose="02040503050406030204" pitchFamily="18" charset="0"/>
                  </a:rPr>
                  <a:t>“the four sided die was chosen”</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e>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d>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⋅2.5+</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⋅3.5=3</m:t>
                    </m:r>
                  </m:oMath>
                </a14:m>
                <a:endParaRPr lang="en-US" dirty="0"/>
              </a:p>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event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tells us we’re using the </a:t>
                </a:r>
                <a14:m>
                  <m:oMath xmlns:m="http://schemas.openxmlformats.org/officeDocument/2006/math">
                    <m:r>
                      <a:rPr lang="en-US" b="0" i="1" smtClean="0">
                        <a:latin typeface="Cambria Math" panose="02040503050406030204" pitchFamily="18" charset="0"/>
                      </a:rPr>
                      <m:t>6</m:t>
                    </m:r>
                  </m:oMath>
                </a14:m>
                <a:r>
                  <a:rPr lang="en-US" dirty="0"/>
                  <a:t>-sided die.</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e>
                    </m:d>
                    <m:r>
                      <a:rPr lang="en-US" b="0" i="1" smtClean="0">
                        <a:latin typeface="Cambria Math" panose="02040503050406030204" pitchFamily="18" charset="0"/>
                      </a:rPr>
                      <m:t>=3.5</m:t>
                    </m:r>
                  </m:oMath>
                </a14:m>
                <a:endParaRPr lang="en-US" dirty="0"/>
              </a:p>
              <a:p>
                <a:endParaRPr lang="en-US" dirty="0"/>
              </a:p>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dirty="0"/>
                  <a:t> We aren’t sure which die we got, but…is it still 50/50?</a:t>
                </a:r>
              </a:p>
            </p:txBody>
          </p:sp>
        </mc:Choice>
        <mc:Fallback xmlns="">
          <p:sp>
            <p:nvSpPr>
              <p:cNvPr id="3" name="Content Placeholder 2">
                <a:extLst>
                  <a:ext uri="{FF2B5EF4-FFF2-40B4-BE49-F238E27FC236}">
                    <a16:creationId xmlns:a16="http://schemas.microsoft.com/office/drawing/2014/main" id="{D2278BCA-E4EC-4A2D-BFAF-4F0AB41E938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9162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6568-E116-456D-ADEF-42A769A4A3B4}"/>
              </a:ext>
            </a:extLst>
          </p:cNvPr>
          <p:cNvSpPr>
            <a:spLocks noGrp="1"/>
          </p:cNvSpPr>
          <p:nvPr>
            <p:ph type="title"/>
          </p:nvPr>
        </p:nvSpPr>
        <p:spPr/>
        <p:txBody>
          <a:bodyPr/>
          <a:lstStyle/>
          <a:p>
            <a:r>
              <a:rPr lang="en-US" dirty="0"/>
              <a:t>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E688C0-87B6-43BF-BB36-268681294E40}"/>
                  </a:ext>
                </a:extLst>
              </p:cNvPr>
              <p:cNvSpPr>
                <a:spLocks noGrp="1"/>
              </p:cNvSpPr>
              <p:nvPr>
                <p:ph idx="1"/>
              </p:nvPr>
            </p:nvSpPr>
            <p:spPr/>
            <p:txBody>
              <a:bodyPr/>
              <a:lstStyle/>
              <a:p>
                <a:r>
                  <a:rPr lang="en-US" b="0" i="1" dirty="0">
                    <a:latin typeface="Cambria Math" panose="02040503050406030204" pitchFamily="18" charset="0"/>
                  </a:rPr>
                  <a:t>Let </a:t>
                </a:r>
                <a14:m>
                  <m:oMath xmlns:m="http://schemas.openxmlformats.org/officeDocument/2006/math">
                    <m:r>
                      <a:rPr lang="en-US" b="0" i="1" smtClean="0">
                        <a:latin typeface="Cambria Math" panose="02040503050406030204" pitchFamily="18" charset="0"/>
                      </a:rPr>
                      <m:t>𝐸</m:t>
                    </m:r>
                  </m:oMath>
                </a14:m>
                <a:r>
                  <a:rPr lang="en-US" b="0" i="1" dirty="0">
                    <a:latin typeface="Cambria Math" panose="02040503050406030204" pitchFamily="18" charset="0"/>
                  </a:rPr>
                  <a:t> be the event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b="0" i="1" dirty="0">
                    <a:latin typeface="Cambria Math" panose="02040503050406030204" pitchFamily="18" charset="0"/>
                  </a:rPr>
                  <a:t>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24</m:t>
                        </m:r>
                      </m:den>
                    </m:f>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um>
                      <m:den>
                        <m:r>
                          <a:rPr lang="en-US" b="0" i="1" smtClean="0">
                            <a:latin typeface="Cambria Math" panose="02040503050406030204" pitchFamily="18" charset="0"/>
                          </a:rPr>
                          <m:t>5/24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𝐹</m:t>
                            </m:r>
                          </m:e>
                        </m:acc>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𝐹</m:t>
                            </m:r>
                          </m:e>
                        </m:acc>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6</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num>
                      <m:den>
                        <m:r>
                          <a:rPr lang="en-US" b="0" i="1" dirty="0" smtClean="0">
                            <a:latin typeface="Cambria Math" panose="02040503050406030204" pitchFamily="18" charset="0"/>
                          </a:rPr>
                          <m:t>5/24</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5</m:t>
                        </m:r>
                      </m:den>
                    </m:f>
                  </m:oMath>
                </a14:m>
                <a:r>
                  <a:rPr lang="en-US" dirty="0"/>
                  <a:t> (we could also get this with LTP, but it’s good confirmation)</a:t>
                </a:r>
              </a:p>
            </p:txBody>
          </p:sp>
        </mc:Choice>
        <mc:Fallback xmlns="">
          <p:sp>
            <p:nvSpPr>
              <p:cNvPr id="3" name="Content Placeholder 2">
                <a:extLst>
                  <a:ext uri="{FF2B5EF4-FFF2-40B4-BE49-F238E27FC236}">
                    <a16:creationId xmlns:a16="http://schemas.microsoft.com/office/drawing/2014/main" id="{BDE688C0-87B6-43BF-BB36-268681294E4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30863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20E8-9FF4-4CD9-999D-7D4F777BDCDF}"/>
              </a:ext>
            </a:extLst>
          </p:cNvPr>
          <p:cNvSpPr>
            <a:spLocks noGrp="1"/>
          </p:cNvSpPr>
          <p:nvPr>
            <p:ph type="title"/>
          </p:nvPr>
        </p:nvSpPr>
        <p:spPr/>
        <p:txBody>
          <a:bodyPr/>
          <a:lstStyle/>
          <a:p>
            <a:r>
              <a:rPr lang="en-US" dirty="0"/>
              <a:t>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17590A-C19A-4A2A-9767-0D5D0461A079}"/>
                  </a:ext>
                </a:extLst>
              </p:cNvPr>
              <p:cNvSpPr>
                <a:spLocks noGrp="1"/>
              </p:cNvSpPr>
              <p:nvPr>
                <p:ph idx="1"/>
              </p:nvPr>
            </p:nvSpPr>
            <p:spPr/>
            <p:txBody>
              <a:bodyPr/>
              <a:lstStyle/>
              <a:p>
                <a14:m>
                  <m:oMath xmlns:m="http://schemas.openxmlformats.org/officeDocument/2006/math">
                    <m:r>
                      <a:rPr lang="en-US" sz="2400" i="1" smtClean="0">
                        <a:latin typeface="Cambria Math" panose="02040503050406030204" pitchFamily="18" charset="0"/>
                      </a:rPr>
                      <m:t>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=1</m:t>
                        </m:r>
                      </m:e>
                    </m:d>
                    <m:r>
                      <a:rPr lang="en-US" sz="2400" b="0" i="0" smtClean="0">
                        <a:latin typeface="Cambria Math" panose="02040503050406030204" pitchFamily="18" charset="0"/>
                      </a:rPr>
                      <m:t>=</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e>
                    </m:d>
                    <m:r>
                      <a:rPr lang="en-US" sz="2400" b="0" i="1" smtClean="0">
                        <a:latin typeface="Cambria Math" panose="02040503050406030204" pitchFamily="18" charset="0"/>
                      </a:rPr>
                      <m:t>𝔼</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r>
                          <a:rPr lang="en-US" sz="2400" b="0" i="1" smtClean="0">
                            <a:latin typeface="Cambria Math" panose="02040503050406030204" pitchFamily="18" charset="0"/>
                          </a:rPr>
                          <m:t>𝐹</m:t>
                        </m:r>
                      </m:e>
                    </m:d>
                    <m:r>
                      <a:rPr lang="en-US" sz="2400" b="0" i="1" smtClean="0">
                        <a:latin typeface="Cambria Math" panose="02040503050406030204" pitchFamily="18" charset="0"/>
                      </a:rPr>
                      <m:t>+</m:t>
                    </m:r>
                    <m:r>
                      <a:rPr lang="en-US" sz="2400" i="1">
                        <a:latin typeface="Cambria Math" panose="02040503050406030204" pitchFamily="18" charset="0"/>
                      </a:rPr>
                      <m:t>ℙ</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e>
                    </m:d>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d>
                  </m:oMath>
                </a14:m>
                <a:endParaRPr lang="en-US" sz="2400" dirty="0"/>
              </a:p>
              <a:p>
                <a:r>
                  <a:rPr lang="en-US" dirty="0"/>
                  <a:t>Wait what?</a:t>
                </a:r>
              </a:p>
              <a:p>
                <a:r>
                  <a:rPr lang="en-US" dirty="0"/>
                  <a:t>This is the LTE, applied in the space where we’ve conditioned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dirty="0"/>
                  <a:t>.</a:t>
                </a:r>
              </a:p>
              <a:p>
                <a:r>
                  <a:rPr lang="en-US" b="1" dirty="0"/>
                  <a:t>Everything </a:t>
                </a:r>
                <a:r>
                  <a:rPr lang="en-US" dirty="0"/>
                  <a:t>is conditioned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b="1" dirty="0"/>
                  <a:t>. </a:t>
                </a:r>
                <a:r>
                  <a:rPr lang="en-US" dirty="0"/>
                  <a:t>Beyond that conditioning, it’s LTE.</a:t>
                </a:r>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⋅2.5+</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⋅3.5=2.9</m:t>
                    </m:r>
                  </m:oMath>
                </a14:m>
                <a:r>
                  <a:rPr lang="en-US" dirty="0"/>
                  <a:t>.</a:t>
                </a:r>
              </a:p>
              <a:p>
                <a:r>
                  <a:rPr lang="en-US" dirty="0"/>
                  <a:t>A little lower than the unconditioned expectation. Because seeing a 1 has made it ever so slightly more probable that we’re using the 4-sided die.</a:t>
                </a:r>
              </a:p>
            </p:txBody>
          </p:sp>
        </mc:Choice>
        <mc:Fallback xmlns="">
          <p:sp>
            <p:nvSpPr>
              <p:cNvPr id="3" name="Content Placeholder 2">
                <a:extLst>
                  <a:ext uri="{FF2B5EF4-FFF2-40B4-BE49-F238E27FC236}">
                    <a16:creationId xmlns:a16="http://schemas.microsoft.com/office/drawing/2014/main" id="{E817590A-C19A-4A2A-9767-0D5D0461A079}"/>
                  </a:ext>
                </a:extLst>
              </p:cNvPr>
              <p:cNvSpPr>
                <a:spLocks noGrp="1" noRot="1" noChangeAspect="1" noMove="1" noResize="1" noEditPoints="1" noAdjustHandles="1" noChangeArrowheads="1" noChangeShapeType="1" noTextEdit="1"/>
              </p:cNvSpPr>
              <p:nvPr>
                <p:ph idx="1"/>
              </p:nvPr>
            </p:nvSpPr>
            <p:spPr>
              <a:blipFill>
                <a:blip r:embed="rId2"/>
                <a:stretch>
                  <a:fillRect l="-708" r="-1035"/>
                </a:stretch>
              </a:blipFill>
            </p:spPr>
            <p:txBody>
              <a:bodyPr/>
              <a:lstStyle/>
              <a:p>
                <a:r>
                  <a:rPr lang="en-US">
                    <a:noFill/>
                  </a:rPr>
                  <a:t> </a:t>
                </a:r>
              </a:p>
            </p:txBody>
          </p:sp>
        </mc:Fallback>
      </mc:AlternateContent>
    </p:spTree>
    <p:extLst>
      <p:ext uri="{BB962C8B-B14F-4D97-AF65-F5344CB8AC3E}">
        <p14:creationId xmlns:p14="http://schemas.microsoft.com/office/powerpoint/2010/main" val="127086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A4ED-56BD-4059-A918-E92FA3823623}"/>
              </a:ext>
            </a:extLst>
          </p:cNvPr>
          <p:cNvSpPr>
            <a:spLocks noGrp="1"/>
          </p:cNvSpPr>
          <p:nvPr>
            <p:ph type="title"/>
          </p:nvPr>
        </p:nvSpPr>
        <p:spPr/>
        <p:txBody>
          <a:bodyPr/>
          <a:lstStyle/>
          <a:p>
            <a:r>
              <a:rPr lang="en-US" dirty="0"/>
              <a:t>Preliminary: Random Vectors</a:t>
            </a:r>
          </a:p>
        </p:txBody>
      </p:sp>
      <p:sp>
        <p:nvSpPr>
          <p:cNvPr id="3" name="Content Placeholder 2">
            <a:extLst>
              <a:ext uri="{FF2B5EF4-FFF2-40B4-BE49-F238E27FC236}">
                <a16:creationId xmlns:a16="http://schemas.microsoft.com/office/drawing/2014/main" id="{E0C2C434-0583-48EA-ABC9-ED13653884FD}"/>
              </a:ext>
            </a:extLst>
          </p:cNvPr>
          <p:cNvSpPr>
            <a:spLocks noGrp="1"/>
          </p:cNvSpPr>
          <p:nvPr>
            <p:ph idx="1"/>
          </p:nvPr>
        </p:nvSpPr>
        <p:spPr/>
        <p:txBody>
          <a:bodyPr/>
          <a:lstStyle/>
          <a:p>
            <a:r>
              <a:rPr lang="en-US" dirty="0"/>
              <a:t>In ML, our data points are often multidimensional.</a:t>
            </a:r>
          </a:p>
          <a:p>
            <a:r>
              <a:rPr lang="en-US" dirty="0"/>
              <a:t>For example: </a:t>
            </a:r>
          </a:p>
          <a:p>
            <a:r>
              <a:rPr lang="en-US" dirty="0"/>
              <a:t>To predict housing prices, each data point might have: number of rooms, number of bathrooms, square footage, zip code, year built, …</a:t>
            </a:r>
          </a:p>
          <a:p>
            <a:r>
              <a:rPr lang="en-US" dirty="0"/>
              <a:t>To make movie recommendations, each data point might have: ratings of existing movies, whether you started a movie and stopped after 10 minutes,…</a:t>
            </a:r>
          </a:p>
          <a:p>
            <a:endParaRPr lang="en-US" dirty="0"/>
          </a:p>
          <a:p>
            <a:r>
              <a:rPr lang="en-US" dirty="0"/>
              <a:t>A single data point is a full vector</a:t>
            </a:r>
          </a:p>
        </p:txBody>
      </p:sp>
    </p:spTree>
    <p:extLst>
      <p:ext uri="{BB962C8B-B14F-4D97-AF65-F5344CB8AC3E}">
        <p14:creationId xmlns:p14="http://schemas.microsoft.com/office/powerpoint/2010/main" val="148805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5B14-1C23-43D5-9A8E-2AF20E35EB36}"/>
              </a:ext>
            </a:extLst>
          </p:cNvPr>
          <p:cNvSpPr>
            <a:spLocks noGrp="1"/>
          </p:cNvSpPr>
          <p:nvPr>
            <p:ph type="title"/>
          </p:nvPr>
        </p:nvSpPr>
        <p:spPr/>
        <p:txBody>
          <a:bodyPr/>
          <a:lstStyle/>
          <a:p>
            <a:r>
              <a:rPr lang="en-US" dirty="0"/>
              <a:t>Preliminary: Random Vectors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F588-D03A-4774-8614-CF23FA1627EF}"/>
                  </a:ext>
                </a:extLst>
              </p:cNvPr>
              <p:cNvSpPr>
                <a:spLocks noGrp="1"/>
              </p:cNvSpPr>
              <p:nvPr>
                <p:ph idx="1"/>
              </p:nvPr>
            </p:nvSpPr>
            <p:spPr/>
            <p:txBody>
              <a:bodyPr/>
              <a:lstStyle/>
              <a:p>
                <a:r>
                  <a:rPr lang="en-US" dirty="0"/>
                  <a:t>A random vector </a:t>
                </a:r>
                <a14:m>
                  <m:oMath xmlns:m="http://schemas.openxmlformats.org/officeDocument/2006/math">
                    <m:r>
                      <a:rPr lang="en-US" b="0" i="1" smtClean="0">
                        <a:latin typeface="Cambria Math" panose="02040503050406030204" pitchFamily="18" charset="0"/>
                      </a:rPr>
                      <m:t>𝑋</m:t>
                    </m:r>
                  </m:oMath>
                </a14:m>
                <a:r>
                  <a:rPr lang="en-US" dirty="0"/>
                  <a:t> is a vector where each entry is a random variable.</a:t>
                </a:r>
              </a:p>
              <a:p>
                <a:endParaRPr lang="en-US" dirty="0"/>
              </a:p>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a vector, where each entry is the expectation of that entry. </a:t>
                </a:r>
              </a:p>
              <a:p>
                <a:endParaRPr lang="en-US" dirty="0"/>
              </a:p>
              <a:p>
                <a:r>
                  <a:rPr lang="en-US" dirty="0"/>
                  <a:t>For example, if </a:t>
                </a:r>
                <a14:m>
                  <m:oMath xmlns:m="http://schemas.openxmlformats.org/officeDocument/2006/math">
                    <m:r>
                      <a:rPr lang="en-US" b="0" i="1" smtClean="0">
                        <a:latin typeface="Cambria Math" panose="02040503050406030204" pitchFamily="18" charset="0"/>
                      </a:rPr>
                      <m:t>𝑋</m:t>
                    </m:r>
                  </m:oMath>
                </a14:m>
                <a:r>
                  <a:rPr lang="en-US" dirty="0"/>
                  <a:t> is a uniform vector from the sample space </a:t>
                </a:r>
              </a:p>
              <a:p>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2</m:t>
                                  </m:r>
                                </m:e>
                              </m:mr>
                              <m:mr>
                                <m:e>
                                  <m:r>
                                    <a:rPr lang="en-US" b="0" i="1" smtClean="0">
                                      <a:latin typeface="Cambria Math" panose="02040503050406030204" pitchFamily="18" charset="0"/>
                                    </a:rPr>
                                    <m:t>6</m:t>
                                  </m:r>
                                </m:e>
                              </m:mr>
                            </m:m>
                          </m:e>
                        </m:d>
                      </m:e>
                    </m:d>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0,2,4</m:t>
                            </m:r>
                          </m:e>
                        </m:d>
                      </m:e>
                      <m:sup>
                        <m:r>
                          <a:rPr lang="en-US" b="0" i="1" smtClean="0">
                            <a:latin typeface="Cambria Math" panose="02040503050406030204" pitchFamily="18" charset="0"/>
                          </a:rPr>
                          <m:t>𝑇</m:t>
                        </m:r>
                      </m:sup>
                    </m:sSup>
                  </m:oMath>
                </a14:m>
                <a:endParaRPr lang="en-US" dirty="0"/>
              </a:p>
            </p:txBody>
          </p:sp>
        </mc:Choice>
        <mc:Fallback xmlns="">
          <p:sp>
            <p:nvSpPr>
              <p:cNvPr id="3" name="Content Placeholder 2">
                <a:extLst>
                  <a:ext uri="{FF2B5EF4-FFF2-40B4-BE49-F238E27FC236}">
                    <a16:creationId xmlns:a16="http://schemas.microsoft.com/office/drawing/2014/main" id="{1E80F588-D03A-4774-8614-CF23FA1627EF}"/>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12810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98B4-EB13-4769-A16A-BBEF22BC664A}"/>
              </a:ext>
            </a:extLst>
          </p:cNvPr>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A68955-1D2C-4684-A101-CCFB5C8A63BD}"/>
                  </a:ext>
                </a:extLst>
              </p:cNvPr>
              <p:cNvSpPr>
                <a:spLocks noGrp="1"/>
              </p:cNvSpPr>
              <p:nvPr>
                <p:ph idx="1"/>
              </p:nvPr>
            </p:nvSpPr>
            <p:spPr/>
            <p:txBody>
              <a:bodyPr/>
              <a:lstStyle/>
              <a:p>
                <a:r>
                  <a:rPr lang="en-US" dirty="0"/>
                  <a:t>Remember Covariance?</a:t>
                </a:r>
              </a:p>
              <a:p>
                <a:endParaRPr lang="en-US" dirty="0"/>
              </a:p>
              <a:p>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r>
                  <a:rPr lang="en-US" dirty="0"/>
                  <a:t>We’ll want to talk about covariance between entries:</a:t>
                </a:r>
              </a:p>
              <a:p>
                <a:r>
                  <a:rPr lang="en-US" dirty="0"/>
                  <a:t>Define the “covariance matrix” </a:t>
                </a:r>
              </a:p>
              <a:p>
                <a14:m>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sty m:val="p"/>
                                  <m:brk m:alnAt="7"/>
                                </m:rPr>
                                <a:rPr lang="en-US" b="0" i="0" smtClean="0">
                                  <a:latin typeface="Cambria Math" panose="02040503050406030204" pitchFamily="18" charset="0"/>
                                </a:rPr>
                                <m:t>C</m:t>
                              </m:r>
                              <m:r>
                                <m:rPr>
                                  <m:sty m:val="p"/>
                                </m:rPr>
                                <a:rPr lang="en-US" b="0" i="0" smtClean="0">
                                  <a:latin typeface="Cambria Math" panose="02040503050406030204" pitchFamily="18" charset="0"/>
                                </a:rPr>
                                <m:t>ov</m:t>
                              </m:r>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𝑋</m:t>
                                  </m:r>
                                </m:e>
                                <m:sub>
                                  <m:r>
                                    <m:rPr>
                                      <m:brk m:alnAt="7"/>
                                    </m:rP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𝑋</m:t>
                                  </m:r>
                                </m:e>
                                <m:sub>
                                  <m:r>
                                    <m:rPr>
                                      <m:brk m:alnAt="7"/>
                                    </m:rP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mr>
                          <m:mr>
                            <m:e>
                              <m:r>
                                <a:rPr lang="en-US" b="0" i="1" smtClean="0">
                                  <a:latin typeface="Cambria Math" panose="02040503050406030204" pitchFamily="18" charset="0"/>
                                </a:rPr>
                                <m:t>⋮</m:t>
                              </m:r>
                            </m:e>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e>
                              <m:r>
                                <a:rPr lang="en-US" b="0" i="1" smtClean="0">
                                  <a:latin typeface="Cambria Math" panose="02040503050406030204" pitchFamily="18" charset="0"/>
                                </a:rPr>
                                <m:t>⋮</m:t>
                              </m:r>
                            </m:e>
                          </m:mr>
                          <m:mr>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e>
                            <m:e>
                              <m:r>
                                <a:rPr lang="en-US" b="0" i="1" smtClean="0">
                                  <a:latin typeface="Cambria Math" panose="02040503050406030204" pitchFamily="18" charset="0"/>
                                </a:rPr>
                                <m:t>⋯</m:t>
                              </m:r>
                            </m:e>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mr>
                        </m:m>
                      </m:e>
                    </m:d>
                  </m:oMath>
                </a14:m>
                <a:endParaRPr lang="en-US" dirty="0"/>
              </a:p>
            </p:txBody>
          </p:sp>
        </mc:Choice>
        <mc:Fallback xmlns="">
          <p:sp>
            <p:nvSpPr>
              <p:cNvPr id="3" name="Content Placeholder 2">
                <a:extLst>
                  <a:ext uri="{FF2B5EF4-FFF2-40B4-BE49-F238E27FC236}">
                    <a16:creationId xmlns:a16="http://schemas.microsoft.com/office/drawing/2014/main" id="{09A68955-1D2C-4684-A101-CCFB5C8A63BD}"/>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2943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200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A9B4562-93DD-4D09-9A23-D8386E88D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7" name="Picture 6">
            <a:extLst>
              <a:ext uri="{FF2B5EF4-FFF2-40B4-BE49-F238E27FC236}">
                <a16:creationId xmlns:a16="http://schemas.microsoft.com/office/drawing/2014/main" id="{BC8A72E5-A1CB-466B-8020-D43ADFF28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p:spPr>
      </p:pic>
      <p:pic>
        <p:nvPicPr>
          <p:cNvPr id="9" name="Picture 8">
            <a:extLst>
              <a:ext uri="{FF2B5EF4-FFF2-40B4-BE49-F238E27FC236}">
                <a16:creationId xmlns:a16="http://schemas.microsoft.com/office/drawing/2014/main" id="{89F79402-6B3F-4F72-8E2C-4F22EFF3D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15" name="Picture 14">
            <a:extLst>
              <a:ext uri="{FF2B5EF4-FFF2-40B4-BE49-F238E27FC236}">
                <a16:creationId xmlns:a16="http://schemas.microsoft.com/office/drawing/2014/main" id="{100DA046-DAFB-48E9-9AF4-2A38A394C2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spTree>
    <p:extLst>
      <p:ext uri="{BB962C8B-B14F-4D97-AF65-F5344CB8AC3E}">
        <p14:creationId xmlns:p14="http://schemas.microsoft.com/office/powerpoint/2010/main" val="352010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200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A9B4562-93DD-4D09-9A23-D8386E88D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9" name="Picture 8">
            <a:extLst>
              <a:ext uri="{FF2B5EF4-FFF2-40B4-BE49-F238E27FC236}">
                <a16:creationId xmlns:a16="http://schemas.microsoft.com/office/drawing/2014/main" id="{89F79402-6B3F-4F72-8E2C-4F22EFF3D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15" name="Picture 14">
            <a:extLst>
              <a:ext uri="{FF2B5EF4-FFF2-40B4-BE49-F238E27FC236}">
                <a16:creationId xmlns:a16="http://schemas.microsoft.com/office/drawing/2014/main" id="{100DA046-DAFB-48E9-9AF4-2A38A394C2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7" name="Picture 6">
            <a:extLst>
              <a:ext uri="{FF2B5EF4-FFF2-40B4-BE49-F238E27FC236}">
                <a16:creationId xmlns:a16="http://schemas.microsoft.com/office/drawing/2014/main" id="{BC8A72E5-A1CB-466B-8020-D43ADFF28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a:ln w="38100">
            <a:solidFill>
              <a:srgbClr val="00B050"/>
            </a:solid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853149-7FAE-40BA-BBF0-4E570F0DF92E}"/>
                  </a:ext>
                </a:extLst>
              </p:cNvPr>
              <p:cNvSpPr txBox="1"/>
              <p:nvPr/>
            </p:nvSpPr>
            <p:spPr>
              <a:xfrm>
                <a:off x="219635" y="3381831"/>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4" name="TextBox 3">
                <a:extLst>
                  <a:ext uri="{FF2B5EF4-FFF2-40B4-BE49-F238E27FC236}">
                    <a16:creationId xmlns:a16="http://schemas.microsoft.com/office/drawing/2014/main" id="{A9853149-7FAE-40BA-BBF0-4E570F0DF92E}"/>
                  </a:ext>
                </a:extLst>
              </p:cNvPr>
              <p:cNvSpPr txBox="1">
                <a:spLocks noRot="1" noChangeAspect="1" noMove="1" noResize="1" noEditPoints="1" noAdjustHandles="1" noChangeArrowheads="1" noChangeShapeType="1" noTextEdit="1"/>
              </p:cNvSpPr>
              <p:nvPr/>
            </p:nvSpPr>
            <p:spPr>
              <a:xfrm>
                <a:off x="219635" y="3381831"/>
                <a:ext cx="2774577" cy="58528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165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Unequal Variances, Still Independent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(0,5)</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𝒩</m:t>
                    </m:r>
                    <m:r>
                      <a:rPr lang="en-US" b="0" i="1" dirty="0"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3FAE902-CD43-48CA-BEA0-CDD33CA4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6" name="Picture 5">
            <a:extLst>
              <a:ext uri="{FF2B5EF4-FFF2-40B4-BE49-F238E27FC236}">
                <a16:creationId xmlns:a16="http://schemas.microsoft.com/office/drawing/2014/main" id="{78A75CA8-3674-49A9-A97B-D94423485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7" name="Picture 6">
            <a:extLst>
              <a:ext uri="{FF2B5EF4-FFF2-40B4-BE49-F238E27FC236}">
                <a16:creationId xmlns:a16="http://schemas.microsoft.com/office/drawing/2014/main" id="{386A44CC-29BC-420B-B9AE-D17923332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8" name="Picture 7">
            <a:extLst>
              <a:ext uri="{FF2B5EF4-FFF2-40B4-BE49-F238E27FC236}">
                <a16:creationId xmlns:a16="http://schemas.microsoft.com/office/drawing/2014/main" id="{ADC6B3DE-0404-416D-B781-E4C995CF14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a:ln w="38100">
            <a:noFill/>
          </a:ln>
        </p:spPr>
      </p:pic>
    </p:spTree>
    <p:extLst>
      <p:ext uri="{BB962C8B-B14F-4D97-AF65-F5344CB8AC3E}">
        <p14:creationId xmlns:p14="http://schemas.microsoft.com/office/powerpoint/2010/main" val="66589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72E9EF-C7A5-4BDA-A632-94E1547E9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a:ln w="38100">
            <a:noFill/>
          </a:ln>
        </p:spPr>
      </p:pic>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Unequal Variances, Still Independent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(0,5)</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𝒩</m:t>
                    </m:r>
                    <m:r>
                      <a:rPr lang="en-US" b="0" i="1" dirty="0"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3FAE902-CD43-48CA-BEA0-CDD33CA46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7" name="Picture 6">
            <a:extLst>
              <a:ext uri="{FF2B5EF4-FFF2-40B4-BE49-F238E27FC236}">
                <a16:creationId xmlns:a16="http://schemas.microsoft.com/office/drawing/2014/main" id="{386A44CC-29BC-420B-B9AE-D17923332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6" name="Picture 5">
            <a:extLst>
              <a:ext uri="{FF2B5EF4-FFF2-40B4-BE49-F238E27FC236}">
                <a16:creationId xmlns:a16="http://schemas.microsoft.com/office/drawing/2014/main" id="{78A75CA8-3674-49A9-A97B-D94423485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a:ln w="28575">
            <a:solidFill>
              <a:srgbClr val="00B050"/>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EDB7D1-9AD1-4506-A988-850F49DA3E32}"/>
                  </a:ext>
                </a:extLst>
              </p:cNvPr>
              <p:cNvSpPr txBox="1"/>
              <p:nvPr/>
            </p:nvSpPr>
            <p:spPr>
              <a:xfrm>
                <a:off x="521829" y="3640800"/>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5</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8" name="TextBox 7">
                <a:extLst>
                  <a:ext uri="{FF2B5EF4-FFF2-40B4-BE49-F238E27FC236}">
                    <a16:creationId xmlns:a16="http://schemas.microsoft.com/office/drawing/2014/main" id="{D4EDB7D1-9AD1-4506-A988-850F49DA3E32}"/>
                  </a:ext>
                </a:extLst>
              </p:cNvPr>
              <p:cNvSpPr txBox="1">
                <a:spLocks noRot="1" noChangeAspect="1" noMove="1" noResize="1" noEditPoints="1" noAdjustHandles="1" noChangeArrowheads="1" noChangeShapeType="1" noTextEdit="1"/>
              </p:cNvSpPr>
              <p:nvPr/>
            </p:nvSpPr>
            <p:spPr>
              <a:xfrm>
                <a:off x="521829" y="3640800"/>
                <a:ext cx="2774577" cy="58528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1657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2635</TotalTime>
  <Words>1594</Words>
  <Application>Microsoft Office PowerPoint</Application>
  <PresentationFormat>Widescreen</PresentationFormat>
  <Paragraphs>131</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Cambria Math</vt:lpstr>
      <vt:lpstr>Segoe UI</vt:lpstr>
      <vt:lpstr>Segoe UI Light</vt:lpstr>
      <vt:lpstr>Segoe UI Semibold</vt:lpstr>
      <vt:lpstr>Segoe UI Semilight</vt:lpstr>
      <vt:lpstr>Tw Cen MT</vt:lpstr>
      <vt:lpstr>Wingdings 3</vt:lpstr>
      <vt:lpstr>Integral</vt:lpstr>
      <vt:lpstr>ML Hodgepodge</vt:lpstr>
      <vt:lpstr>Multidimensional Gaussians</vt:lpstr>
      <vt:lpstr>Preliminary: Random Vectors</vt:lpstr>
      <vt:lpstr>Preliminary: Random Vectors</vt:lpstr>
      <vt:lpstr>Covariance Matrix</vt:lpstr>
      <vt:lpstr>Covariance</vt:lpstr>
      <vt:lpstr>Covariance</vt:lpstr>
      <vt:lpstr>Unequal Variances, Still Independent</vt:lpstr>
      <vt:lpstr>Unequal Variances, Still Independent</vt:lpstr>
      <vt:lpstr>What about dependence.</vt:lpstr>
      <vt:lpstr>Dependence</vt:lpstr>
      <vt:lpstr>Dependence</vt:lpstr>
      <vt:lpstr>Dependence</vt:lpstr>
      <vt:lpstr>Dependence</vt:lpstr>
      <vt:lpstr>Using the Covariance Matrix</vt:lpstr>
      <vt:lpstr>Probability and ML</vt:lpstr>
      <vt:lpstr>Probability and ML</vt:lpstr>
      <vt:lpstr>One more ML preview</vt:lpstr>
      <vt:lpstr>Experiments with the correct expectation</vt:lpstr>
      <vt:lpstr>Experiments with the correct expectation</vt:lpstr>
      <vt:lpstr>Conditional Expectation Practice</vt:lpstr>
      <vt:lpstr>Practice with conditional expectations</vt:lpstr>
      <vt:lpstr>Using conditional expectations</vt:lpstr>
      <vt:lpstr>Setup</vt:lpstr>
      <vt:lpstr>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42</cp:revision>
  <cp:lastPrinted>2025-03-12T17:00:19Z</cp:lastPrinted>
  <dcterms:created xsi:type="dcterms:W3CDTF">2021-05-27T15:16:48Z</dcterms:created>
  <dcterms:modified xsi:type="dcterms:W3CDTF">2025-03-12T17:03:11Z</dcterms:modified>
</cp:coreProperties>
</file>