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85" r:id="rId9"/>
    <p:sldId id="306" r:id="rId10"/>
    <p:sldId id="307" r:id="rId11"/>
    <p:sldId id="308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309" r:id="rId20"/>
    <p:sldId id="284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8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91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7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909E9B-BB5B-4926-92EF-F13E0D1A5E9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D042-C57D-4704-8EFC-00AF3EF06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6754A-2B88-48FA-865F-0D572DFC3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423822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835-17B6-482E-93E5-E7DBAA8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an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Let’s focus on one element of the array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recursion will stop when every element is all alone in their own subarray. </a:t>
                </a:r>
              </a:p>
              <a:p>
                <a:r>
                  <a:rPr lang="en-US" dirty="0"/>
                  <a:t>Call an iteration “good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” if the array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next step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the size it was in the current step.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F1D19D-A2BD-489C-AEA2-F0068D73C95A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4471050"/>
          <a:ext cx="10905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98">
                  <a:extLst>
                    <a:ext uri="{9D8B030D-6E8A-4147-A177-3AD203B41FA5}">
                      <a16:colId xmlns:a16="http://schemas.microsoft.com/office/drawing/2014/main" val="162265529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19697038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52471228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45963996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9099588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20059316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60400429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75939636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81637874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08279081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685745624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75131027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13955842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63572475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8448027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04185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27131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0989C4AB-2A40-47E5-A766-76994DDBAFBA}"/>
              </a:ext>
            </a:extLst>
          </p:cNvPr>
          <p:cNvSpPr/>
          <p:nvPr/>
        </p:nvSpPr>
        <p:spPr>
          <a:xfrm rot="16200000">
            <a:off x="1723294" y="3978940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E774E01-642B-410B-B8A3-28E74EE22F9D}"/>
              </a:ext>
            </a:extLst>
          </p:cNvPr>
          <p:cNvSpPr/>
          <p:nvPr/>
        </p:nvSpPr>
        <p:spPr>
          <a:xfrm rot="16200000">
            <a:off x="9979445" y="3978941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D682CE2-D1F6-4977-9739-2B902885F208}"/>
              </a:ext>
            </a:extLst>
          </p:cNvPr>
          <p:cNvSpPr/>
          <p:nvPr/>
        </p:nvSpPr>
        <p:spPr>
          <a:xfrm rot="16200000">
            <a:off x="5826369" y="2611247"/>
            <a:ext cx="625231" cy="5384801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/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big)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blipFill>
                <a:blip r:embed="rId3"/>
                <a:stretch>
                  <a:fillRect l="-1952" t="-5660" r="-19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/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small)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blipFill>
                <a:blip r:embed="rId4"/>
                <a:stretch>
                  <a:fillRect l="-1833" t="-4717" r="-203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/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both subarrays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r>
                  <a:rPr lang="en-US" dirty="0"/>
                  <a:t> size. </a:t>
                </a:r>
              </a:p>
              <a:p>
                <a:r>
                  <a:rPr lang="en-US" b="0" dirty="0"/>
                  <a:t>Must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blipFill>
                <a:blip r:embed="rId5"/>
                <a:stretch>
                  <a:fillRect l="-123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least half of the potential pivots guarantee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ends up with a good iteration. So we’ll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iteration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It’s actually quite a bit more than half for large arrays – one of the two red subarrays </a:t>
                </a:r>
                <a:r>
                  <a:rPr lang="en-US" b="1" dirty="0"/>
                  <a:t>might</a:t>
                </a:r>
                <a:r>
                  <a:rPr lang="en-US" dirty="0"/>
                  <a:t>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(just bad for the others in the array)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might be our pivot, in which case it’s totally done. </a:t>
                </a:r>
              </a:p>
              <a:p>
                <a:endParaRPr lang="en-US" dirty="0"/>
              </a:p>
              <a:p>
                <a:r>
                  <a:rPr lang="en-US" dirty="0"/>
                  <a:t>To avoid any tedious special cases for small arrays, just say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5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8DA8-8CDF-419F-BA5B-F5F7BF6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levels?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levels do we need to go? </a:t>
                </a:r>
              </a:p>
              <a:p>
                <a:r>
                  <a:rPr lang="en-US" dirty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in 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subarray, it’s done. How many iterations does it take? </a:t>
                </a:r>
              </a:p>
              <a:p>
                <a:r>
                  <a:rPr lang="en-US" dirty="0"/>
                  <a:t>If we only had good iterations, we’d need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 want (at the end of our process) to say with probability at least &lt;blah&gt; the running time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What’s the probability of getting a lot of good iterations…what’s the tool we should use?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7857CC-1C43-43C5-BD88-1F3AC9C2FB54}"/>
              </a:ext>
            </a:extLst>
          </p:cNvPr>
          <p:cNvSpPr/>
          <p:nvPr/>
        </p:nvSpPr>
        <p:spPr>
          <a:xfrm>
            <a:off x="7084723" y="5542595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07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1515-5D33-4693-92EF-2D55CFEE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done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</a:t>
                </a:r>
              </a:p>
              <a:p>
                <a:r>
                  <a:rPr lang="en-US" dirty="0"/>
                  <a:t>Let’s imagine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)≤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Set up for Chernoff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B728-B9C9-43CF-9721-9D472D6A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Chernoff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not done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9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6536-D9B3-4285-82A2-99CCF43B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done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being done doesn’t mean the whole algorithm is done…</a:t>
                </a:r>
              </a:p>
              <a:p>
                <a:endParaRPr lang="en-US" dirty="0"/>
              </a:p>
              <a:p>
                <a:r>
                  <a:rPr lang="en-US" dirty="0"/>
                  <a:t>This argument so far does apply to any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-- but they aren’t independent, so….union bound!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not done)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18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E144-F729-4BBE-AACC-FF035AA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</p:spPr>
            <p:txBody>
              <a:bodyPr/>
              <a:lstStyle/>
              <a:p>
                <a:r>
                  <a:rPr lang="en-US" dirty="0"/>
                  <a:t>This kind of bound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is called a “high probability bound” we say quicksort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“with high probability” </a:t>
                </a:r>
              </a:p>
              <a:p>
                <a:r>
                  <a:rPr lang="en-US" dirty="0"/>
                  <a:t>Better than finding a bound on the expected running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  <a:blipFill>
                <a:blip r:embed="rId2"/>
                <a:stretch>
                  <a:fillRect l="-708" t="-4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F8554D4-F533-4039-817B-11A7732D8CD1}"/>
              </a:ext>
            </a:extLst>
          </p:cNvPr>
          <p:cNvGrpSpPr/>
          <p:nvPr/>
        </p:nvGrpSpPr>
        <p:grpSpPr>
          <a:xfrm>
            <a:off x="575239" y="1417964"/>
            <a:ext cx="10811776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With probability at least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Quicksort runs in time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𝑶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𝐥𝐨𝐠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42BF55-5049-456A-9862-A42B76161F8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Quicksort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11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26FF-622A-4503-8246-4AAF833A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different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an even better probability? You just have to tweak the constant factors!</a:t>
                </a:r>
              </a:p>
              <a:p>
                <a:r>
                  <a:rPr lang="en-US" dirty="0"/>
                  <a:t>Be more careful in defining a “good iteration” or just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all ends up hidden in the big-O anyway. </a:t>
                </a:r>
              </a:p>
              <a:p>
                <a:endParaRPr lang="en-US" dirty="0"/>
              </a:p>
              <a:p>
                <a:r>
                  <a:rPr lang="en-US" dirty="0"/>
                  <a:t>That’s the power of concentration – the constant coefficient affects the exponent of the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8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C03-3D5A-4614-92CD-C64355D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Quicksort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EC13-1C31-4444-A64C-D4665901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 strategy in practice is the “median of three” rule.</a:t>
            </a:r>
          </a:p>
          <a:p>
            <a:r>
              <a:rPr lang="en-US" dirty="0"/>
              <a:t>Choose three elements (either at random or from specific spots). Take the median of those for your pivot</a:t>
            </a:r>
          </a:p>
          <a:p>
            <a:r>
              <a:rPr lang="en-US" dirty="0"/>
              <a:t>Guarantees you don’t have the worst possible pivot.</a:t>
            </a:r>
          </a:p>
          <a:p>
            <a:r>
              <a:rPr lang="en-US" dirty="0"/>
              <a:t>Only a small constant number of extra steps beyond the fixed pivot (find the median of three numbers is just a few comparisons).</a:t>
            </a:r>
          </a:p>
          <a:p>
            <a:endParaRPr lang="en-US" dirty="0"/>
          </a:p>
          <a:p>
            <a:r>
              <a:rPr lang="en-US" dirty="0"/>
              <a:t>Another strategy: find the true median (very fancy, very impractical: take 421)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8AEAE-778D-493D-A8C7-FD94B36D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Algorithms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DEBC5-8141-4B35-95AE-CCA39167E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some intuition</a:t>
            </a:r>
          </a:p>
        </p:txBody>
      </p:sp>
    </p:spTree>
    <p:extLst>
      <p:ext uri="{BB962C8B-B14F-4D97-AF65-F5344CB8AC3E}">
        <p14:creationId xmlns:p14="http://schemas.microsoft.com/office/powerpoint/2010/main" val="93261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D89A-9F5D-446B-9626-5FBE1403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randomized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2CCB-9A4A-481F-8E93-FED43030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randomized algorithm is an algorithm that uses randomness in the computation.</a:t>
            </a:r>
          </a:p>
          <a:p>
            <a:r>
              <a:rPr lang="en-US" dirty="0"/>
              <a:t>Well, ok. </a:t>
            </a:r>
          </a:p>
          <a:p>
            <a:r>
              <a:rPr lang="en-US" dirty="0"/>
              <a:t>Let’s get a little more specific.</a:t>
            </a:r>
          </a:p>
        </p:txBody>
      </p:sp>
    </p:spTree>
    <p:extLst>
      <p:ext uri="{BB962C8B-B14F-4D97-AF65-F5344CB8AC3E}">
        <p14:creationId xmlns:p14="http://schemas.microsoft.com/office/powerpoint/2010/main" val="395974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 with some probability of failure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also algorithms that sometimes give us the wrong answer. (Monte Carlo Algorithms)</a:t>
                </a:r>
              </a:p>
              <a:p>
                <a:r>
                  <a:rPr lang="en-US" dirty="0"/>
                  <a:t>Wait why would we accept a probability of failure?</a:t>
                </a:r>
              </a:p>
              <a:p>
                <a:endParaRPr lang="en-US" dirty="0"/>
              </a:p>
              <a:p>
                <a:r>
                  <a:rPr lang="en-US" dirty="0"/>
                  <a:t>Suppose your algorithm </a:t>
                </a:r>
                <a:r>
                  <a:rPr lang="en-US" b="1" dirty="0"/>
                  <a:t>succeeds </a:t>
                </a:r>
                <a:r>
                  <a:rPr lang="en-US" dirty="0"/>
                  <a:t>with probability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given two runs of the algorithm, you can tell which is better.</a:t>
                </a:r>
              </a:p>
              <a:p>
                <a:r>
                  <a:rPr lang="en-US" dirty="0"/>
                  <a:t>E.g. “find the biggest &lt;blah&gt;” – whichever is bigger is the better one.</a:t>
                </a:r>
              </a:p>
              <a:p>
                <a:endParaRPr lang="en-US" dirty="0"/>
              </a:p>
              <a:p>
                <a:r>
                  <a:rPr lang="en-US" dirty="0"/>
                  <a:t>How many independent runs of the algorithm do we need to get the right answer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2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6256-D1C0-4C45-8B8C-33B97F8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Probability of Failure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independent runs of the algorithm do we need to get the right answer with high probability?</a:t>
                </a:r>
              </a:p>
              <a:p>
                <a:r>
                  <a:rPr lang="en-US" dirty="0"/>
                  <a:t>Probability of failure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we get high probability of success.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(for example) independent runs gives you the right answer with high probability.</a:t>
                </a:r>
              </a:p>
              <a:p>
                <a:r>
                  <a:rPr lang="en-US" dirty="0"/>
                  <a:t>Even with very small chance of success, a moderately larger number of iterations gives high probability of success. Not a guarantee, but close enough to a guarantee for most purposes.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54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A832-9174-49BB-B37C-B1F6A0F6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types of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38C2-0C51-4210-9B3E-DD75EB40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Vegas Algorithm</a:t>
            </a:r>
          </a:p>
          <a:p>
            <a:pPr lvl="1"/>
            <a:r>
              <a:rPr lang="en-US" dirty="0"/>
              <a:t>Always tells you the right answer</a:t>
            </a:r>
          </a:p>
          <a:p>
            <a:pPr lvl="1"/>
            <a:r>
              <a:rPr lang="en-US" dirty="0"/>
              <a:t>Takes varying amounts of time.</a:t>
            </a:r>
          </a:p>
          <a:p>
            <a:endParaRPr lang="en-US" dirty="0"/>
          </a:p>
          <a:p>
            <a:r>
              <a:rPr lang="en-US" dirty="0"/>
              <a:t>Monte Carlo Algorithm</a:t>
            </a:r>
          </a:p>
          <a:p>
            <a:pPr lvl="1"/>
            <a:r>
              <a:rPr lang="en-US" dirty="0"/>
              <a:t>Usually tells you the right answer. Sometimes the wrong one.</a:t>
            </a:r>
          </a:p>
        </p:txBody>
      </p:sp>
    </p:spTree>
    <p:extLst>
      <p:ext uri="{BB962C8B-B14F-4D97-AF65-F5344CB8AC3E}">
        <p14:creationId xmlns:p14="http://schemas.microsoft.com/office/powerpoint/2010/main" val="10369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EF3D-1603-411E-95D8-8638BD77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Las Vegas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E61F-17FB-44C7-95F3-F06C45B2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Quick Sort?</a:t>
            </a:r>
          </a:p>
          <a:p>
            <a:pPr lvl="1"/>
            <a:r>
              <a:rPr lang="en-US" dirty="0"/>
              <a:t>Pick a “pivot” element</a:t>
            </a:r>
          </a:p>
          <a:p>
            <a:pPr lvl="1"/>
            <a:r>
              <a:rPr lang="en-US" dirty="0"/>
              <a:t>Move all the elements smaller than the pivot to the left subarray (in no particular order)</a:t>
            </a:r>
          </a:p>
          <a:p>
            <a:pPr lvl="1"/>
            <a:r>
              <a:rPr lang="en-US" dirty="0"/>
              <a:t>Move all elements greater than the pivot element to the right subarray (in no particular order)</a:t>
            </a:r>
          </a:p>
          <a:p>
            <a:pPr lvl="1"/>
            <a:r>
              <a:rPr lang="en-US" dirty="0"/>
              <a:t>Make two recursive calls </a:t>
            </a:r>
          </a:p>
          <a:p>
            <a:endParaRPr lang="en-US" dirty="0"/>
          </a:p>
          <a:p>
            <a:r>
              <a:rPr lang="en-US" dirty="0"/>
              <a:t>It’s sometimes implemented as a Las Vegas Algorithm.</a:t>
            </a:r>
          </a:p>
          <a:p>
            <a:r>
              <a:rPr lang="en-US" dirty="0"/>
              <a:t>That is, you’ll always get the same answer (there’s only one sorted array) but the time can vary.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0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/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/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/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/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/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/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/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/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/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/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/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it take?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/>
        </p:nvGraphicFramePr>
        <p:xfrm>
          <a:off x="660448" y="1660295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A6D5A8D-BF3A-41F4-BDC0-F07CEDBA8AC0}"/>
              </a:ext>
            </a:extLst>
          </p:cNvPr>
          <p:cNvGraphicFramePr>
            <a:graphicFrameLocks/>
          </p:cNvGraphicFramePr>
          <p:nvPr/>
        </p:nvGraphicFramePr>
        <p:xfrm>
          <a:off x="1719385" y="2535329"/>
          <a:ext cx="8268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3396179411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5FD2197-E543-4309-9A76-AFD14B2BA4FE}"/>
              </a:ext>
            </a:extLst>
          </p:cNvPr>
          <p:cNvGraphicFramePr>
            <a:graphicFrameLocks/>
          </p:cNvGraphicFramePr>
          <p:nvPr/>
        </p:nvGraphicFramePr>
        <p:xfrm>
          <a:off x="3786555" y="3375865"/>
          <a:ext cx="62015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AB30A3-C98A-41AA-8F0F-6DBC8EEFAFBC}"/>
              </a:ext>
            </a:extLst>
          </p:cNvPr>
          <p:cNvGraphicFramePr>
            <a:graphicFrameLocks/>
          </p:cNvGraphicFramePr>
          <p:nvPr/>
        </p:nvGraphicFramePr>
        <p:xfrm>
          <a:off x="1719385" y="3375865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4C79671-9441-402C-901F-D3A7D5E5D517}"/>
              </a:ext>
            </a:extLst>
          </p:cNvPr>
          <p:cNvGraphicFramePr>
            <a:graphicFrameLocks/>
          </p:cNvGraphicFramePr>
          <p:nvPr/>
        </p:nvGraphicFramePr>
        <p:xfrm>
          <a:off x="4820140" y="4216401"/>
          <a:ext cx="51679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levels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blipFill>
                <a:blip r:embed="rId2"/>
                <a:stretch>
                  <a:fillRect l="-816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C127A1BF-673A-4190-82C9-5CA7A8F4AA6E}"/>
              </a:ext>
            </a:extLst>
          </p:cNvPr>
          <p:cNvGraphicFramePr>
            <a:graphicFrameLocks/>
          </p:cNvGraphicFramePr>
          <p:nvPr/>
        </p:nvGraphicFramePr>
        <p:xfrm>
          <a:off x="8954480" y="5068279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460B50-738D-4B56-AD94-406113C2DC53}"/>
              </a:ext>
            </a:extLst>
          </p:cNvPr>
          <p:cNvSpPr txBox="1"/>
          <p:nvPr/>
        </p:nvSpPr>
        <p:spPr>
          <a:xfrm rot="5400000">
            <a:off x="9029904" y="5177509"/>
            <a:ext cx="10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blipFill>
                <a:blip r:embed="rId3"/>
                <a:stretch>
                  <a:fillRect l="-2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/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blipFill>
                <a:blip r:embed="rId4"/>
                <a:stretch>
                  <a:fillRect l="-1630" t="-1613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Well…it depends on what pivots you pick. </a:t>
            </a:r>
          </a:p>
        </p:txBody>
      </p:sp>
    </p:spTree>
    <p:extLst>
      <p:ext uri="{BB962C8B-B14F-4D97-AF65-F5344CB8AC3E}">
        <p14:creationId xmlns:p14="http://schemas.microsoft.com/office/powerpoint/2010/main" val="104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F0E8-7D27-41F9-B18D-9999C2D4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Simplicity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6CD6-3B0D-4545-81AC-C0A9372A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talk about how quicksort is really done at the end.</a:t>
            </a:r>
          </a:p>
          <a:p>
            <a:r>
              <a:rPr lang="en-US" dirty="0"/>
              <a:t>For now an easier-to-analyze version: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if(elements remaining &gt;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pick a pivot uniformly at random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split based on pivot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(left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(right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(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pivot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537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leads to a good time?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/>
        </p:nvGraphicFramePr>
        <p:xfrm>
          <a:off x="660447" y="1654252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Cut in half is ideal.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levels.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blipFill>
                <a:blip r:embed="rId2"/>
                <a:stretch>
                  <a:fillRect l="-8163" t="-2524" r="-11224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per level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blipFill>
                <a:blip r:embed="rId3"/>
                <a:stretch>
                  <a:fillRect l="-1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Pivots closer to the middle would be better.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121C23BD-8F95-4B49-B0FD-8FABC0DDC927}"/>
              </a:ext>
            </a:extLst>
          </p:cNvPr>
          <p:cNvGraphicFramePr>
            <a:graphicFrameLocks/>
          </p:cNvGraphicFramePr>
          <p:nvPr/>
        </p:nvGraphicFramePr>
        <p:xfrm>
          <a:off x="703306" y="2435305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90D45410-CBC7-4061-B9EE-0F5A2744EDAC}"/>
              </a:ext>
            </a:extLst>
          </p:cNvPr>
          <p:cNvGraphicFramePr>
            <a:graphicFrameLocks/>
          </p:cNvGraphicFramePr>
          <p:nvPr/>
        </p:nvGraphicFramePr>
        <p:xfrm>
          <a:off x="5842457" y="2435594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89C611B9-A5B5-435A-96F9-33584ADFB329}"/>
              </a:ext>
            </a:extLst>
          </p:cNvPr>
          <p:cNvGraphicFramePr>
            <a:graphicFrameLocks/>
          </p:cNvGraphicFramePr>
          <p:nvPr/>
        </p:nvGraphicFramePr>
        <p:xfrm>
          <a:off x="703306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50EBF316-02E3-4D79-83A8-7BBE30D2D767}"/>
              </a:ext>
            </a:extLst>
          </p:cNvPr>
          <p:cNvGraphicFramePr>
            <a:graphicFrameLocks/>
          </p:cNvGraphicFramePr>
          <p:nvPr/>
        </p:nvGraphicFramePr>
        <p:xfrm>
          <a:off x="7915261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5D0A30A7-FE6A-4651-9C52-E7F537CC1A53}"/>
              </a:ext>
            </a:extLst>
          </p:cNvPr>
          <p:cNvGraphicFramePr>
            <a:graphicFrameLocks/>
          </p:cNvGraphicFramePr>
          <p:nvPr/>
        </p:nvGraphicFramePr>
        <p:xfrm>
          <a:off x="3784072" y="3216358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FC0BF650-257C-46E8-A3A9-F403214FD93A}"/>
              </a:ext>
            </a:extLst>
          </p:cNvPr>
          <p:cNvGraphicFramePr>
            <a:graphicFrameLocks/>
          </p:cNvGraphicFramePr>
          <p:nvPr/>
        </p:nvGraphicFramePr>
        <p:xfrm>
          <a:off x="5828436" y="3189653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B6F5-BC6F-4E13-ADF2-9CA2AF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at each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work do those splits do?</a:t>
                </a:r>
              </a:p>
              <a:p>
                <a:r>
                  <a:rPr lang="en-US" dirty="0"/>
                  <a:t>Each call choose a pivot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total per level</a:t>
                </a:r>
              </a:p>
              <a:p>
                <a:r>
                  <a:rPr lang="en-US" dirty="0"/>
                  <a:t>Each element is compared to the pivot and possibly swapped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 element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level.</a:t>
                </a:r>
              </a:p>
              <a:p>
                <a:r>
                  <a:rPr lang="en-US" dirty="0"/>
                  <a:t>So as long as we need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levels, we’ll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we need.</a:t>
                </a:r>
              </a:p>
              <a:p>
                <a:endParaRPr lang="en-US" dirty="0"/>
              </a:p>
              <a:p>
                <a:r>
                  <a:rPr lang="en-US" dirty="0"/>
                  <a:t>We only get the perfect pivot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That’s not very likely…maybe we can settle for something more likely.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72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4518</TotalTime>
  <Words>1394</Words>
  <Application>Microsoft Office PowerPoint</Application>
  <PresentationFormat>Widescreen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Randomized Algorithms</vt:lpstr>
      <vt:lpstr>What’s a randomized algorithm?</vt:lpstr>
      <vt:lpstr>Two common types of algorithms</vt:lpstr>
      <vt:lpstr>A classic Las Vegas Algorithm</vt:lpstr>
      <vt:lpstr>Quick Sort</vt:lpstr>
      <vt:lpstr>How long does it take?</vt:lpstr>
      <vt:lpstr>For Simplicity</vt:lpstr>
      <vt:lpstr>What leads to a good time?</vt:lpstr>
      <vt:lpstr>Work at each level</vt:lpstr>
      <vt:lpstr>Focus on an element</vt:lpstr>
      <vt:lpstr>Good for x_i</vt:lpstr>
      <vt:lpstr>How many levels?</vt:lpstr>
      <vt:lpstr>Needed iterations</vt:lpstr>
      <vt:lpstr>Applying Chernoff</vt:lpstr>
      <vt:lpstr>Finishing The bound</vt:lpstr>
      <vt:lpstr>The Theorem</vt:lpstr>
      <vt:lpstr>Want a different bound?</vt:lpstr>
      <vt:lpstr>Common Quicksort Implementations</vt:lpstr>
      <vt:lpstr>Monte Carlo Algorithms </vt:lpstr>
      <vt:lpstr>Algorithms with some probability of failure</vt:lpstr>
      <vt:lpstr>Small Probability of Failure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46</cp:revision>
  <dcterms:created xsi:type="dcterms:W3CDTF">2021-05-31T01:39:16Z</dcterms:created>
  <dcterms:modified xsi:type="dcterms:W3CDTF">2025-03-08T01:49:13Z</dcterms:modified>
</cp:coreProperties>
</file>