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5" r:id="rId7"/>
    <p:sldId id="272" r:id="rId8"/>
    <p:sldId id="273" r:id="rId9"/>
    <p:sldId id="261" r:id="rId10"/>
    <p:sldId id="262" r:id="rId11"/>
    <p:sldId id="263" r:id="rId12"/>
    <p:sldId id="264" r:id="rId13"/>
    <p:sldId id="265" r:id="rId14"/>
    <p:sldId id="276" r:id="rId15"/>
    <p:sldId id="266" r:id="rId16"/>
    <p:sldId id="267" r:id="rId17"/>
    <p:sldId id="270" r:id="rId18"/>
    <p:sldId id="269" r:id="rId19"/>
    <p:sldId id="271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tweber2" initials="r" lastIdx="1" clrIdx="0">
    <p:extLst>
      <p:ext uri="{19B8F6BF-5375-455C-9EA6-DF929625EA0E}">
        <p15:presenceInfo xmlns:p15="http://schemas.microsoft.com/office/powerpoint/2012/main" userId="rtweber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6547" autoAdjust="0"/>
  </p:normalViewPr>
  <p:slideViewPr>
    <p:cSldViewPr snapToGrid="0">
      <p:cViewPr varScale="1">
        <p:scale>
          <a:sx n="64" d="100"/>
          <a:sy n="64" d="100"/>
        </p:scale>
        <p:origin x="7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E5904-0E21-4582-9BA5-9B905E043A15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C5D5-E215-4A94-9D86-043A8F781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2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L(</a:t>
            </a:r>
            <a:r>
              <a:rPr lang="en-US" dirty="0" err="1"/>
              <a:t>E|Theta</a:t>
            </a:r>
            <a:r>
              <a:rPr lang="en-US" dirty="0"/>
              <a:t>) and P(</a:t>
            </a:r>
            <a:r>
              <a:rPr lang="en-US" dirty="0" err="1"/>
              <a:t>E|Theta</a:t>
            </a:r>
            <a:r>
              <a:rPr lang="en-US" dirty="0"/>
              <a:t>) are also very common notation, so expect to see that elsewhere.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2C5D5-E215-4A94-9D86-043A8F781F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9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X is changing probably want P(</a:t>
            </a:r>
            <a:r>
              <a:rPr lang="en-US" dirty="0" err="1"/>
              <a:t>X;Theta</a:t>
            </a:r>
            <a:r>
              <a:rPr lang="en-US" dirty="0"/>
              <a:t>) if X is fixed but Theta is changing probably want L(X; Theta)</a:t>
            </a:r>
            <a:br>
              <a:rPr lang="en-US" dirty="0"/>
            </a:br>
            <a:r>
              <a:rPr lang="en-US" dirty="0"/>
              <a:t>It will be uncommon for us to write P(</a:t>
            </a:r>
            <a:r>
              <a:rPr lang="en-US" dirty="0" err="1"/>
              <a:t>X;Theta</a:t>
            </a:r>
            <a:r>
              <a:rPr lang="en-US" dirty="0"/>
              <a:t>) *except* when giving a formula for the likelihood.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2C5D5-E215-4A94-9D86-043A8F781F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4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2C5D5-E215-4A94-9D86-043A8F781F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9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also use second derivative test, but that’s definitely more annoying.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2C5D5-E215-4A94-9D86-043A8F781F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041FA26-6C5D-44DC-906D-C9134D8D1FC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0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4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98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2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2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3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86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041FA26-6C5D-44DC-906D-C9134D8D1FC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6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8C96-8DF2-42CA-AC24-60372FBEE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783E5-714C-482C-809F-B3988F61F8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</a:p>
          <a:p>
            <a:r>
              <a:rPr lang="en-US" dirty="0"/>
              <a:t>Lecture 23</a:t>
            </a:r>
          </a:p>
        </p:txBody>
      </p:sp>
    </p:spTree>
    <p:extLst>
      <p:ext uri="{BB962C8B-B14F-4D97-AF65-F5344CB8AC3E}">
        <p14:creationId xmlns:p14="http://schemas.microsoft.com/office/powerpoint/2010/main" val="276729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21E0-7C7F-4433-B19B-238A1567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Coin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B7F5C-14AB-4E2D-8219-3588B859AF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this problem,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must be in the closed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a continuous function, the maximum must occur at and endpoint or where the derivative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(⋅;0)=0,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(⋅;1)=0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dirty="0"/>
                  <a:t> we get a positive value, </a:t>
                </a:r>
              </a:p>
              <a:p>
                <a:r>
                  <a:rPr lang="en-US" dirty="0"/>
                  <a:t>so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dirty="0"/>
                  <a:t> is the maximizer on the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B7F5C-14AB-4E2D-8219-3588B859AF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3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2EC4-AC70-4892-98B2-612BB29F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a Function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D8575-A84E-43E2-9D2F-23047D584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Closed intervals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D18338-836A-401D-9AB1-8978705B79F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Set derivative equal to 0 and solve.</a:t>
            </a:r>
          </a:p>
          <a:p>
            <a:r>
              <a:rPr lang="en-US" dirty="0"/>
              <a:t>Evaluate likelihood at endpoints and any critical points.</a:t>
            </a:r>
          </a:p>
          <a:p>
            <a:r>
              <a:rPr lang="en-US" dirty="0"/>
              <a:t>Maximum value must be maximum on that interval.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558B2-9328-4B01-ADE3-5820DF319E9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Second derivative test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4F51F9-AD82-48B8-A53E-C7C38CECA52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Set derivative equal to 0 and solve.</a:t>
            </a:r>
          </a:p>
          <a:p>
            <a:r>
              <a:rPr lang="en-US" dirty="0"/>
              <a:t>Take the second derivative. If negative everywhere, then the critical point is the maximizer.</a:t>
            </a:r>
          </a:p>
        </p:txBody>
      </p:sp>
    </p:spTree>
    <p:extLst>
      <p:ext uri="{BB962C8B-B14F-4D97-AF65-F5344CB8AC3E}">
        <p14:creationId xmlns:p14="http://schemas.microsoft.com/office/powerpoint/2010/main" val="188990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629D-14E3-4385-B1EC-84B6CB69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Math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2C83F-0A8B-4FEE-B26C-F33758497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be taking the derivative of products a lot.</a:t>
                </a:r>
              </a:p>
              <a:p>
                <a:r>
                  <a:rPr lang="en-US" dirty="0"/>
                  <a:t>The product rule is not fun. There has to be a better way!</a:t>
                </a:r>
              </a:p>
              <a:p>
                <a:r>
                  <a:rPr lang="en-US" dirty="0"/>
                  <a:t>Take the log!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We don’t need the product rule if our expression is a sum!</a:t>
                </a:r>
              </a:p>
              <a:p>
                <a:endParaRPr lang="en-US" dirty="0"/>
              </a:p>
              <a:p>
                <a:r>
                  <a:rPr lang="en-US" dirty="0"/>
                  <a:t>Can we still take the max?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increasing function, so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2C83F-0A8B-4FEE-B26C-F33758497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90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051E-2570-4E99-AF5D-1411FCE9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flips is easier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5E6AE-F8DD-4BDC-ADB7-DF35C77EC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HTTTHHTHHH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HTTTHHTHHH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5E6AE-F8DD-4BDC-ADB7-DF35C77EC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11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5BA5A-E4EC-03FF-E983-9E5B27268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1B71-4E35-033D-A9EB-8B967F171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flips is easier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63F87-3614-863C-58FB-2888786EF6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HTTTHHTHHH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HTTTHHTHHH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solve: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6−6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everywhere, so any critical point must be a maximum.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63F87-3614-863C-58FB-2888786EF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28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C54D4-F804-4CCF-8757-7B6DFB3B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continuous random variables?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4DB54A-B6B7-416C-83E3-25840D5FC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60143"/>
              </a:xfrm>
            </p:spPr>
            <p:txBody>
              <a:bodyPr/>
              <a:lstStyle/>
              <a:p>
                <a:r>
                  <a:rPr lang="en-US" dirty="0"/>
                  <a:t>Can’t use probability, since the probability is going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Can use the density! </a:t>
                </a:r>
              </a:p>
              <a:p>
                <a:r>
                  <a:rPr lang="en-US" dirty="0"/>
                  <a:t>It’s supposed to show relative chances, that’s all we’re trying to find anyway.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4DB54A-B6B7-416C-83E3-25840D5FC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60143"/>
              </a:xfrm>
              <a:blipFill>
                <a:blip r:embed="rId2"/>
                <a:stretch>
                  <a:fillRect l="-708" t="-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6A9131-1D25-49F1-8E73-14A0D6769AAA}"/>
                  </a:ext>
                </a:extLst>
              </p:cNvPr>
              <p:cNvSpPr/>
              <p:nvPr/>
            </p:nvSpPr>
            <p:spPr>
              <a:xfrm>
                <a:off x="575239" y="3715200"/>
                <a:ext cx="5262823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𝜽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)=∏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𝜽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6A9131-1D25-49F1-8E73-14A0D6769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715200"/>
                <a:ext cx="5262823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278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F168-1360-4738-86B4-14A53461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D370-6243-41C1-814F-B70D1A35C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get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independent draws of a normal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 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unkown)</a:t>
                </a:r>
              </a:p>
              <a:p>
                <a:r>
                  <a:rPr lang="en-US" dirty="0"/>
                  <a:t>We’ll also call these “realizations” of the random variable.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D370-6243-41C1-814F-B70D1A35C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0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6CA52B-340B-419E-8871-84F39F784D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6CA52B-340B-419E-8871-84F39F784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8ED92-E749-4639-AC98-AA05CED205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solving: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Check using the second derivative test: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Second derivative is negative everywhere, so log-likelihood is concave down and average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maximizer.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8ED92-E749-4639-AC98-AA05CED20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r="-54" b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6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7257-4F19-4683-87B3-B92381EB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4F479-6DBA-4B46-B166-317CCC1ADC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i.i.d</a:t>
                </a:r>
                <a:r>
                  <a:rPr lang="en-US" dirty="0"/>
                  <a:t>. samples from a distribution with unknown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1. Find likelihood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discrete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continuous</a:t>
                </a:r>
              </a:p>
              <a:p>
                <a:r>
                  <a:rPr lang="en-US" dirty="0"/>
                  <a:t>2. Maximize the likelihood. Usually:</a:t>
                </a:r>
              </a:p>
              <a:p>
                <a:r>
                  <a:rPr lang="en-US" dirty="0"/>
                  <a:t>A. Take the log (if it will make the math easier)</a:t>
                </a:r>
              </a:p>
              <a:p>
                <a:r>
                  <a:rPr lang="en-US" dirty="0"/>
                  <a:t>B. Set the derivative to 0 and solve</a:t>
                </a:r>
              </a:p>
              <a:p>
                <a:r>
                  <a:rPr lang="en-US" dirty="0"/>
                  <a:t>C. Use the second derivative test to confirm you have a maximizer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4F479-6DBA-4B46-B166-317CCC1AD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622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from last lecture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We polled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people and said, Flip a coin:</a:t>
                </a:r>
              </a:p>
              <a:p>
                <a:pPr lvl="1"/>
                <a:r>
                  <a:rPr lang="en-US" b="0" dirty="0"/>
                  <a:t>If coin is heads OR you have cheated on a partner, tell me “heads”</a:t>
                </a:r>
              </a:p>
              <a:p>
                <a:pPr lvl="1"/>
                <a:r>
                  <a:rPr lang="en-US" dirty="0"/>
                  <a:t>If coin is tails AND you have never cheated on a partner, tell me “tails”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was the number of people polled who said “heads”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was the number of people polled who cheated on a partner.</a:t>
                </a:r>
              </a:p>
              <a:p>
                <a:r>
                  <a:rPr lang="en-US" dirty="0"/>
                  <a:t>We’re trying to find an estimator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15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1806-31CA-42CA-9B5F-6D8B340C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The Opposite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CD854-76C6-4428-9962-12E944097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far:</a:t>
            </a:r>
          </a:p>
          <a:p>
            <a:pPr lvl="1"/>
            <a:r>
              <a:rPr lang="en-US" dirty="0"/>
              <a:t>Given rules for an experiment.</a:t>
            </a:r>
          </a:p>
          <a:p>
            <a:pPr lvl="1"/>
            <a:r>
              <a:rPr lang="en-US" dirty="0"/>
              <a:t>Given the event/outcome we’re interested in.</a:t>
            </a:r>
          </a:p>
          <a:p>
            <a:pPr lvl="1"/>
            <a:r>
              <a:rPr lang="en-US" dirty="0"/>
              <a:t>You calculate/estimate/bound what the probability is.</a:t>
            </a:r>
          </a:p>
          <a:p>
            <a:r>
              <a:rPr lang="en-US" dirty="0"/>
              <a:t>Today:</a:t>
            </a:r>
          </a:p>
          <a:p>
            <a:pPr lvl="1"/>
            <a:r>
              <a:rPr lang="en-US" dirty="0"/>
              <a:t>Given </a:t>
            </a:r>
            <a:r>
              <a:rPr lang="en-US" b="1" dirty="0"/>
              <a:t>some </a:t>
            </a:r>
            <a:r>
              <a:rPr lang="en-US" dirty="0"/>
              <a:t>of the rules of the experiment.</a:t>
            </a:r>
          </a:p>
          <a:p>
            <a:pPr lvl="1"/>
            <a:r>
              <a:rPr lang="en-US" dirty="0"/>
              <a:t>Given what happened.</a:t>
            </a:r>
          </a:p>
          <a:p>
            <a:pPr lvl="1"/>
            <a:r>
              <a:rPr lang="en-US" dirty="0"/>
              <a:t>You estimate what the rest of the rules of the experiment were.</a:t>
            </a:r>
          </a:p>
        </p:txBody>
      </p:sp>
    </p:spTree>
    <p:extLst>
      <p:ext uri="{BB962C8B-B14F-4D97-AF65-F5344CB8AC3E}">
        <p14:creationId xmlns:p14="http://schemas.microsoft.com/office/powerpoint/2010/main" val="1611219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from last lecture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47671F-708B-449A-B944-F2FBC965B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was the number of people polled who said “heads”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was the number of people polled who cheated on a spouse.</a:t>
                </a:r>
              </a:p>
              <a:p>
                <a:r>
                  <a:rPr lang="en-US" dirty="0"/>
                  <a:t>We’re trying to find an estimator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 this is also an MLE!</a:t>
                </a:r>
                <a:br>
                  <a:rPr lang="en-US" dirty="0"/>
                </a:br>
                <a:r>
                  <a:rPr lang="en-US" dirty="0"/>
                  <a:t>This estimator is only handling the randomness in the coin flips, not the randomness in who was selected. You get the same answer if you back up that far.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FEF96C-E627-45DD-B9C4-402CCF435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26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8000430D-4876-49C9-B867-26DC7EFFFE52}"/>
                  </a:ext>
                </a:extLst>
              </p:cNvPr>
              <p:cNvSpPr/>
              <p:nvPr/>
            </p:nvSpPr>
            <p:spPr>
              <a:xfrm>
                <a:off x="6962400" y="2534400"/>
                <a:ext cx="5162400" cy="1389600"/>
              </a:xfrm>
              <a:prstGeom prst="wedgeRoundRectCallout">
                <a:avLst>
                  <a:gd name="adj1" fmla="val -53375"/>
                  <a:gd name="adj2" fmla="val -5222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The binomial coefficient is maximized when it’s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den>
                        </m:f>
                      </m:e>
                    </m:d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</a:rPr>
                  <a:t>Analysis is more complicated because we can’t use calculus (defined only on integers)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8000430D-4876-49C9-B867-26DC7EFFF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400" y="2534400"/>
                <a:ext cx="5162400" cy="1389600"/>
              </a:xfrm>
              <a:prstGeom prst="wedgeRoundRectCallout">
                <a:avLst>
                  <a:gd name="adj1" fmla="val -53375"/>
                  <a:gd name="adj2" fmla="val -5222"/>
                  <a:gd name="adj3" fmla="val 16667"/>
                </a:avLst>
              </a:prstGeom>
              <a:blipFill>
                <a:blip r:embed="rId4"/>
                <a:stretch>
                  <a:fillRect t="-9957" r="-796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98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F417-5657-4E69-892A-7091CDAC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91E85-74B2-41A0-A81A-9F8ACA5D2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flip a coin independently 10 times, and you see</a:t>
            </a:r>
          </a:p>
          <a:p>
            <a:endParaRPr lang="en-US" dirty="0"/>
          </a:p>
          <a:p>
            <a:pPr algn="ctr"/>
            <a:r>
              <a:rPr lang="en-US" dirty="0"/>
              <a:t>HTTTHHTHHH</a:t>
            </a:r>
          </a:p>
          <a:p>
            <a:endParaRPr lang="en-US" dirty="0"/>
          </a:p>
          <a:p>
            <a:r>
              <a:rPr lang="en-US" dirty="0"/>
              <a:t>What is your estimate of the probability the coin comes up heads?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3CA6F51-EB98-4070-B845-AF5BF8A25B36}"/>
              </a:ext>
            </a:extLst>
          </p:cNvPr>
          <p:cNvSpPr/>
          <p:nvPr/>
        </p:nvSpPr>
        <p:spPr>
          <a:xfrm>
            <a:off x="6613236" y="4928233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458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51A6-A407-4E66-9727-ADDC8526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735CD-07E0-4989-B7BF-EA00578B4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we got the results we got. </a:t>
            </a:r>
          </a:p>
          <a:p>
            <a:r>
              <a:rPr lang="en-US" dirty="0"/>
              <a:t>High probability events happen more often than low probability events.</a:t>
            </a:r>
          </a:p>
          <a:p>
            <a:r>
              <a:rPr lang="en-US" dirty="0"/>
              <a:t>So, guess the rules that maximize the probability of the events we saw (relative to other choices of the rules).</a:t>
            </a:r>
          </a:p>
          <a:p>
            <a:endParaRPr lang="en-US" dirty="0"/>
          </a:p>
          <a:p>
            <a:r>
              <a:rPr lang="en-US" dirty="0"/>
              <a:t>Since that event happened, might as well guess the set of rules for which that event was a ‘high probability event’.</a:t>
            </a:r>
          </a:p>
        </p:txBody>
      </p:sp>
    </p:spTree>
    <p:extLst>
      <p:ext uri="{BB962C8B-B14F-4D97-AF65-F5344CB8AC3E}">
        <p14:creationId xmlns:p14="http://schemas.microsoft.com/office/powerpoint/2010/main" val="233109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C842-0200-4422-8415-DDFB77B4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65B05-2984-427D-8147-4978711070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187259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Formally, we are trying to estimate a parameter of the experiment (here: the probability of a coin flip being heads). </a:t>
                </a:r>
              </a:p>
              <a:p>
                <a:r>
                  <a:rPr lang="en-US" dirty="0"/>
                  <a:t>The likelihood of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under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the experiment is run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We’ll use the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probability when run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where the semicolon means “extra rules” rather than conditioning</a:t>
                </a:r>
              </a:p>
              <a:p>
                <a:endParaRPr lang="en-US" dirty="0"/>
              </a:p>
              <a:p>
                <a:r>
                  <a:rPr lang="en-US" dirty="0"/>
                  <a:t>We will choose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is the argument that produces the maximum so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causes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maximized.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65B05-2984-427D-8147-497871107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187259" cy="4845504"/>
              </a:xfrm>
              <a:blipFill>
                <a:blip r:embed="rId3"/>
                <a:stretch>
                  <a:fillRect l="-1525" t="-3019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3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B1D15-0A8D-4B68-86A6-A29FBFDF1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Argmax?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9CEB8-723E-4B0F-93BE-578034BBA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example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func>
                  </m:oMath>
                </a14:m>
                <a:r>
                  <a:rPr lang="en-US" dirty="0"/>
                  <a:t>, the input (argument) which produces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so the argmax is 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9CEB8-723E-4B0F-93BE-578034BBA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B6965C2-D56F-4FA7-BDCB-53E853193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645" y="3323333"/>
            <a:ext cx="4944825" cy="29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D918-BADC-40FD-989E-313145F4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Notation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80C6D-2E28-49E6-B0E1-2B8BBECA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probability of </a:t>
                </a:r>
                <a:r>
                  <a:rPr lang="en-US" b="1" dirty="0"/>
                  <a:t>event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conditioned on the </a:t>
                </a:r>
                <a:r>
                  <a:rPr lang="en-US" b="1" dirty="0"/>
                  <a:t>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having happened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a subset of the sample space).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where to properly define our probability space we need to know the extra piece of information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isn’t an event, this is not conditioning.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likelihood of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given that an experiment was run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Likelihoods don’t have all the properties we associate with probabilities (e.g. summing them up doesn’t give 1) and this isn’t conditioning on an event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a parameter/rule of how the event could be generated).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80C6D-2E28-49E6-B0E1-2B8BBECA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15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E080-2D5F-452F-95F9-1A061C10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D5A11-D462-4EBF-9B41-0861A1701C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97599"/>
                <a:ext cx="11187258" cy="21117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a variable,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number (or formula given the event).</a:t>
                </a:r>
              </a:p>
              <a:p>
                <a:pPr marL="0" indent="0">
                  <a:buNone/>
                </a:pPr>
                <a:r>
                  <a:rPr lang="en-US" dirty="0"/>
                  <a:t>We’ll also use the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MLE</m:t>
                        </m:r>
                      </m:sub>
                    </m:sSub>
                  </m:oMath>
                </a14:m>
                <a:r>
                  <a:rPr lang="en-US" dirty="0"/>
                  <a:t> if we want to emphasize how we found this estimator.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D5A11-D462-4EBF-9B41-0861A1701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97599"/>
                <a:ext cx="11187258" cy="2111761"/>
              </a:xfrm>
              <a:blipFill>
                <a:blip r:embed="rId3"/>
                <a:stretch>
                  <a:fillRect l="-1525" t="-4335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F5ECB43-513E-4120-BEE7-19C7DC692988}"/>
              </a:ext>
            </a:extLst>
          </p:cNvPr>
          <p:cNvGrpSpPr/>
          <p:nvPr/>
        </p:nvGrpSpPr>
        <p:grpSpPr>
          <a:xfrm>
            <a:off x="450192" y="1551681"/>
            <a:ext cx="10045114" cy="2217439"/>
            <a:chOff x="1185842" y="3429000"/>
            <a:chExt cx="7902274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94BA9F3-2815-4DA4-AF61-CCE85AB53E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7892750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The maximum likelihood estimator of the parameter</a:t>
                  </a:r>
                  <a:r>
                    <a:rPr lang="en-US" sz="2800" i="1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sz="2800" i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is:</a:t>
                  </a: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94BA9F3-2815-4DA4-AF61-CCE85AB53E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7892750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0D0BFF-362F-4ACF-8E34-DBA2F5050318}"/>
                </a:ext>
              </a:extLst>
            </p:cNvPr>
            <p:cNvSpPr/>
            <p:nvPr/>
          </p:nvSpPr>
          <p:spPr>
            <a:xfrm>
              <a:off x="1195367" y="3429001"/>
              <a:ext cx="7892749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Maximum Likelihood Estimator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17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C408C-F1FC-48AC-9F9A-AF28AB3F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Coin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B8FB6-14C3-4C81-BAA6-1DB8BB7B55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/>
                      <m:t>HTTTHHTHHH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maximized?</a:t>
                </a:r>
              </a:p>
              <a:p>
                <a:r>
                  <a:rPr lang="en-US" dirty="0"/>
                  <a:t>How do we usually find a maximum?</a:t>
                </a:r>
              </a:p>
              <a:p>
                <a:r>
                  <a:rPr lang="en-US" dirty="0"/>
                  <a:t>Calculus!!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Set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solve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⇒6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=0⇒−10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=−6⇒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B8FB6-14C3-4C81-BAA6-1DB8BB7B55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84ABD8B-61CB-4F5A-B9D3-45FE5CECA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928" y="147918"/>
            <a:ext cx="4819939" cy="3470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6D93F7-9E60-4C5F-8812-0D1DB78F31D5}"/>
                  </a:ext>
                </a:extLst>
              </p:cNvPr>
              <p:cNvSpPr txBox="1"/>
              <p:nvPr/>
            </p:nvSpPr>
            <p:spPr>
              <a:xfrm>
                <a:off x="9758083" y="3581400"/>
                <a:ext cx="44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6D93F7-9E60-4C5F-8812-0D1DB78F3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083" y="3581400"/>
                <a:ext cx="44016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55252A-7917-47CC-9FB3-BA09A222DF33}"/>
                  </a:ext>
                </a:extLst>
              </p:cNvPr>
              <p:cNvSpPr txBox="1"/>
              <p:nvPr/>
            </p:nvSpPr>
            <p:spPr>
              <a:xfrm>
                <a:off x="6678707" y="363973"/>
                <a:ext cx="1057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55252A-7917-47CC-9FB3-BA09A222D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707" y="363973"/>
                <a:ext cx="105783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4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7068</TotalTime>
  <Words>1466</Words>
  <Application>Microsoft Office PowerPoint</Application>
  <PresentationFormat>Widescreen</PresentationFormat>
  <Paragraphs>143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Maximum Likelihood Estimation</vt:lpstr>
      <vt:lpstr>Asking The Opposite Question</vt:lpstr>
      <vt:lpstr>Example</vt:lpstr>
      <vt:lpstr>Maximum Likelihood Estimation</vt:lpstr>
      <vt:lpstr>Maximum Likelihood Estimation</vt:lpstr>
      <vt:lpstr>Argmax?</vt:lpstr>
      <vt:lpstr>Notation comparison</vt:lpstr>
      <vt:lpstr>MLE</vt:lpstr>
      <vt:lpstr>The Coin Example</vt:lpstr>
      <vt:lpstr>The Coin Example</vt:lpstr>
      <vt:lpstr>Maximizing a Function</vt:lpstr>
      <vt:lpstr>A Math Trick</vt:lpstr>
      <vt:lpstr>Coin flips is easier</vt:lpstr>
      <vt:lpstr>Coin flips is easier</vt:lpstr>
      <vt:lpstr>What about continuous random variables?</vt:lpstr>
      <vt:lpstr>Continuous Example</vt:lpstr>
      <vt:lpstr>Finding μ ̂</vt:lpstr>
      <vt:lpstr>Summary</vt:lpstr>
      <vt:lpstr>What about X and Y from last lecture</vt:lpstr>
      <vt:lpstr>What about X and Y from last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Likelihood Estimation</dc:title>
  <dc:creator>rtweber2</dc:creator>
  <cp:lastModifiedBy>Robert Weber</cp:lastModifiedBy>
  <cp:revision>49</cp:revision>
  <cp:lastPrinted>2025-03-04T00:01:22Z</cp:lastPrinted>
  <dcterms:created xsi:type="dcterms:W3CDTF">2021-05-22T20:16:59Z</dcterms:created>
  <dcterms:modified xsi:type="dcterms:W3CDTF">2025-03-05T21:06:00Z</dcterms:modified>
</cp:coreProperties>
</file>