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14" r:id="rId3"/>
    <p:sldId id="294" r:id="rId4"/>
    <p:sldId id="295" r:id="rId5"/>
    <p:sldId id="315" r:id="rId6"/>
    <p:sldId id="329" r:id="rId7"/>
    <p:sldId id="276" r:id="rId8"/>
    <p:sldId id="296" r:id="rId9"/>
    <p:sldId id="297" r:id="rId10"/>
    <p:sldId id="298" r:id="rId11"/>
    <p:sldId id="299" r:id="rId12"/>
    <p:sldId id="300" r:id="rId13"/>
    <p:sldId id="301" r:id="rId14"/>
    <p:sldId id="319" r:id="rId15"/>
    <p:sldId id="326" r:id="rId16"/>
    <p:sldId id="302" r:id="rId17"/>
    <p:sldId id="303" r:id="rId18"/>
    <p:sldId id="304" r:id="rId19"/>
    <p:sldId id="306" r:id="rId20"/>
    <p:sldId id="305" r:id="rId21"/>
    <p:sldId id="307" r:id="rId22"/>
    <p:sldId id="308" r:id="rId23"/>
    <p:sldId id="309" r:id="rId24"/>
    <p:sldId id="310" r:id="rId25"/>
    <p:sldId id="312" r:id="rId26"/>
    <p:sldId id="328" r:id="rId27"/>
    <p:sldId id="313" r:id="rId28"/>
    <p:sldId id="325" r:id="rId29"/>
    <p:sldId id="316" r:id="rId30"/>
    <p:sldId id="32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3402" autoAdjust="0"/>
  </p:normalViewPr>
  <p:slideViewPr>
    <p:cSldViewPr snapToGrid="0">
      <p:cViewPr>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1B545-B8ED-49FE-A726-E1EF80E4E1B3}"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5DD81-9A02-4705-8BB0-A0D66B07475E}" type="slidenum">
              <a:rPr lang="en-US" smtClean="0"/>
              <a:t>‹#›</a:t>
            </a:fld>
            <a:endParaRPr lang="en-US"/>
          </a:p>
        </p:txBody>
      </p:sp>
    </p:spTree>
    <p:extLst>
      <p:ext uri="{BB962C8B-B14F-4D97-AF65-F5344CB8AC3E}">
        <p14:creationId xmlns:p14="http://schemas.microsoft.com/office/powerpoint/2010/main" val="281275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absolute increase is between .15 and .2, happens at P(C)approx. .4. Plot x-x/(.5(1-x)+.5) </a:t>
            </a:r>
          </a:p>
        </p:txBody>
      </p:sp>
      <p:sp>
        <p:nvSpPr>
          <p:cNvPr id="4" name="Slide Number Placeholder 3"/>
          <p:cNvSpPr>
            <a:spLocks noGrp="1"/>
          </p:cNvSpPr>
          <p:nvPr>
            <p:ph type="sldNum" sz="quarter" idx="5"/>
          </p:nvPr>
        </p:nvSpPr>
        <p:spPr/>
        <p:txBody>
          <a:bodyPr/>
          <a:lstStyle/>
          <a:p>
            <a:fld id="{2BB5DD81-9A02-4705-8BB0-A0D66B07475E}" type="slidenum">
              <a:rPr lang="en-US" smtClean="0"/>
              <a:t>14</a:t>
            </a:fld>
            <a:endParaRPr lang="en-US"/>
          </a:p>
        </p:txBody>
      </p:sp>
    </p:spTree>
    <p:extLst>
      <p:ext uri="{BB962C8B-B14F-4D97-AF65-F5344CB8AC3E}">
        <p14:creationId xmlns:p14="http://schemas.microsoft.com/office/powerpoint/2010/main" val="255067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dubious logic. We’ve found *an* unbiased estimator, but we should really use a more justified method. Tune in next week for MLEs, this is actually also the MLE.</a:t>
            </a:r>
          </a:p>
        </p:txBody>
      </p:sp>
      <p:sp>
        <p:nvSpPr>
          <p:cNvPr id="4" name="Slide Number Placeholder 3"/>
          <p:cNvSpPr>
            <a:spLocks noGrp="1"/>
          </p:cNvSpPr>
          <p:nvPr>
            <p:ph type="sldNum" sz="quarter" idx="5"/>
          </p:nvPr>
        </p:nvSpPr>
        <p:spPr/>
        <p:txBody>
          <a:bodyPr/>
          <a:lstStyle/>
          <a:p>
            <a:fld id="{2BB5DD81-9A02-4705-8BB0-A0D66B07475E}" type="slidenum">
              <a:rPr lang="en-US" smtClean="0"/>
              <a:t>15</a:t>
            </a:fld>
            <a:endParaRPr lang="en-US"/>
          </a:p>
        </p:txBody>
      </p:sp>
    </p:spTree>
    <p:extLst>
      <p:ext uri="{BB962C8B-B14F-4D97-AF65-F5344CB8AC3E}">
        <p14:creationId xmlns:p14="http://schemas.microsoft.com/office/powerpoint/2010/main" val="39464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dubious logic. We’ve found *an* unbiased estimator, but we should really use a more justified method. Tune in next week for MLEs, this is actually also the MLE.</a:t>
            </a:r>
          </a:p>
        </p:txBody>
      </p:sp>
      <p:sp>
        <p:nvSpPr>
          <p:cNvPr id="4" name="Slide Number Placeholder 3"/>
          <p:cNvSpPr>
            <a:spLocks noGrp="1"/>
          </p:cNvSpPr>
          <p:nvPr>
            <p:ph type="sldNum" sz="quarter" idx="5"/>
          </p:nvPr>
        </p:nvSpPr>
        <p:spPr/>
        <p:txBody>
          <a:bodyPr/>
          <a:lstStyle/>
          <a:p>
            <a:fld id="{2BB5DD81-9A02-4705-8BB0-A0D66B07475E}" type="slidenum">
              <a:rPr lang="en-US" smtClean="0"/>
              <a:t>16</a:t>
            </a:fld>
            <a:endParaRPr lang="en-US"/>
          </a:p>
        </p:txBody>
      </p:sp>
    </p:spTree>
    <p:extLst>
      <p:ext uri="{BB962C8B-B14F-4D97-AF65-F5344CB8AC3E}">
        <p14:creationId xmlns:p14="http://schemas.microsoft.com/office/powerpoint/2010/main" val="197784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surveying students, Nathan agreed to “answer” any embarrassing question the students asked him first using the protocol.</a:t>
            </a:r>
          </a:p>
        </p:txBody>
      </p:sp>
      <p:sp>
        <p:nvSpPr>
          <p:cNvPr id="4" name="Slide Number Placeholder 3"/>
          <p:cNvSpPr>
            <a:spLocks noGrp="1"/>
          </p:cNvSpPr>
          <p:nvPr>
            <p:ph type="sldNum" sz="quarter" idx="5"/>
          </p:nvPr>
        </p:nvSpPr>
        <p:spPr/>
        <p:txBody>
          <a:bodyPr/>
          <a:lstStyle/>
          <a:p>
            <a:fld id="{2BB5DD81-9A02-4705-8BB0-A0D66B07475E}" type="slidenum">
              <a:rPr lang="en-US" smtClean="0"/>
              <a:t>26</a:t>
            </a:fld>
            <a:endParaRPr lang="en-US"/>
          </a:p>
        </p:txBody>
      </p:sp>
    </p:spTree>
    <p:extLst>
      <p:ext uri="{BB962C8B-B14F-4D97-AF65-F5344CB8AC3E}">
        <p14:creationId xmlns:p14="http://schemas.microsoft.com/office/powerpoint/2010/main" val="256147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data is very useful. If you’re planning to open a toy-store, it’s great to know how many 8-10 year olds there are in town. </a:t>
            </a:r>
            <a:br>
              <a:rPr lang="en-US" dirty="0"/>
            </a:br>
            <a:r>
              <a:rPr lang="en-US" dirty="0"/>
              <a:t>If you’re a politician trying to determine housing policy, knowing the number of unoccupied units block by block (at least on that one day in 2020) can be very useful.</a:t>
            </a:r>
            <a:br>
              <a:rPr lang="en-US" dirty="0"/>
            </a:br>
            <a:r>
              <a:rPr lang="en-US" dirty="0"/>
              <a:t>But if you’re the only person with your name and age in your city (or the country) reconstruction attacks are a concern (use public database A to determine you live in town and your name/age, use census database b to determine what block you’re in and therefore determine your race/ethnicity information) or maybe whether you’re legally married to the person you’re living with or how many people are in your unit and so on…</a:t>
            </a:r>
          </a:p>
        </p:txBody>
      </p:sp>
      <p:sp>
        <p:nvSpPr>
          <p:cNvPr id="4" name="Slide Number Placeholder 3"/>
          <p:cNvSpPr>
            <a:spLocks noGrp="1"/>
          </p:cNvSpPr>
          <p:nvPr>
            <p:ph type="sldNum" sz="quarter" idx="5"/>
          </p:nvPr>
        </p:nvSpPr>
        <p:spPr/>
        <p:txBody>
          <a:bodyPr/>
          <a:lstStyle/>
          <a:p>
            <a:fld id="{2BB5DD81-9A02-4705-8BB0-A0D66B07475E}" type="slidenum">
              <a:rPr lang="en-US" smtClean="0"/>
              <a:t>27</a:t>
            </a:fld>
            <a:endParaRPr lang="en-US"/>
          </a:p>
        </p:txBody>
      </p:sp>
    </p:spTree>
    <p:extLst>
      <p:ext uri="{BB962C8B-B14F-4D97-AF65-F5344CB8AC3E}">
        <p14:creationId xmlns:p14="http://schemas.microsoft.com/office/powerpoint/2010/main" val="62325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FE0BD4F-7293-4E3F-AF49-CED5C6A5B77D}"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66E11-B8B2-4014-89A8-324ACFC5EC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00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FE0BD4F-7293-4E3F-AF49-CED5C6A5B77D}" type="datetimeFigureOut">
              <a:rPr lang="en-US" smtClean="0"/>
              <a:t>3/2/2025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8466E11-B8B2-4014-89A8-324ACFC5EC99}"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54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7FE0BD4F-7293-4E3F-AF49-CED5C6A5B77D}" type="datetimeFigureOut">
              <a:rPr lang="en-US" smtClean="0"/>
              <a:t>3/2/2025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8466E11-B8B2-4014-89A8-324ACFC5EC99}"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599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92041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E0BD4F-7293-4E3F-AF49-CED5C6A5B77D}"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66E11-B8B2-4014-89A8-324ACFC5EC99}" type="slidenum">
              <a:rPr lang="en-US" smtClean="0"/>
              <a:t>‹#›</a:t>
            </a:fld>
            <a:endParaRPr lang="en-US"/>
          </a:p>
        </p:txBody>
      </p:sp>
    </p:spTree>
    <p:extLst>
      <p:ext uri="{BB962C8B-B14F-4D97-AF65-F5344CB8AC3E}">
        <p14:creationId xmlns:p14="http://schemas.microsoft.com/office/powerpoint/2010/main" val="68844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7FE0BD4F-7293-4E3F-AF49-CED5C6A5B77D}" type="datetimeFigureOut">
              <a:rPr lang="en-US" smtClean="0"/>
              <a:t>3/2/2025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08466E11-B8B2-4014-89A8-324ACFC5EC99}"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9957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7FE0BD4F-7293-4E3F-AF49-CED5C6A5B77D}" type="datetimeFigureOut">
              <a:rPr lang="en-US" smtClean="0"/>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66E11-B8B2-4014-89A8-324ACFC5EC99}"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9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E0BD4F-7293-4E3F-AF49-CED5C6A5B77D}" type="datetimeFigureOut">
              <a:rPr lang="en-US" smtClean="0"/>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66E11-B8B2-4014-89A8-324ACFC5EC99}" type="slidenum">
              <a:rPr lang="en-US" smtClean="0"/>
              <a:t>‹#›</a:t>
            </a:fld>
            <a:endParaRPr lang="en-US"/>
          </a:p>
        </p:txBody>
      </p:sp>
    </p:spTree>
    <p:extLst>
      <p:ext uri="{BB962C8B-B14F-4D97-AF65-F5344CB8AC3E}">
        <p14:creationId xmlns:p14="http://schemas.microsoft.com/office/powerpoint/2010/main" val="164997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FE0BD4F-7293-4E3F-AF49-CED5C6A5B77D}"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66E11-B8B2-4014-89A8-324ACFC5EC99}"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6515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E0BD4F-7293-4E3F-AF49-CED5C6A5B77D}"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66E11-B8B2-4014-89A8-324ACFC5EC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1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0BD4F-7293-4E3F-AF49-CED5C6A5B77D}" type="datetimeFigureOut">
              <a:rPr lang="en-US" smtClean="0"/>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66E11-B8B2-4014-89A8-324ACFC5EC99}" type="slidenum">
              <a:rPr lang="en-US" smtClean="0"/>
              <a:t>‹#›</a:t>
            </a:fld>
            <a:endParaRPr lang="en-US"/>
          </a:p>
        </p:txBody>
      </p:sp>
    </p:spTree>
    <p:extLst>
      <p:ext uri="{BB962C8B-B14F-4D97-AF65-F5344CB8AC3E}">
        <p14:creationId xmlns:p14="http://schemas.microsoft.com/office/powerpoint/2010/main" val="352525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E0BD4F-7293-4E3F-AF49-CED5C6A5B77D}"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66E11-B8B2-4014-89A8-324ACFC5EC9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84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FE0BD4F-7293-4E3F-AF49-CED5C6A5B77D}" type="datetimeFigureOut">
              <a:rPr lang="en-US" smtClean="0"/>
              <a:t>3/2/2025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8466E11-B8B2-4014-89A8-324ACFC5EC99}"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245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l.acm.org/doi/pdf/10.1145/3328778.337265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pT19VwBAqK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B802-6089-4B3A-A7F1-CB24725751BE}"/>
              </a:ext>
            </a:extLst>
          </p:cNvPr>
          <p:cNvSpPr>
            <a:spLocks noGrp="1"/>
          </p:cNvSpPr>
          <p:nvPr>
            <p:ph type="ctrTitle"/>
          </p:nvPr>
        </p:nvSpPr>
        <p:spPr/>
        <p:txBody>
          <a:bodyPr/>
          <a:lstStyle/>
          <a:p>
            <a:r>
              <a:rPr lang="en-US" dirty="0"/>
              <a:t>Application: Tail Bounds</a:t>
            </a:r>
          </a:p>
        </p:txBody>
      </p:sp>
      <p:sp>
        <p:nvSpPr>
          <p:cNvPr id="3" name="Subtitle 2">
            <a:extLst>
              <a:ext uri="{FF2B5EF4-FFF2-40B4-BE49-F238E27FC236}">
                <a16:creationId xmlns:a16="http://schemas.microsoft.com/office/drawing/2014/main" id="{90E5F27D-0D79-4141-8501-9E156A06F9A7}"/>
              </a:ext>
            </a:extLst>
          </p:cNvPr>
          <p:cNvSpPr>
            <a:spLocks noGrp="1"/>
          </p:cNvSpPr>
          <p:nvPr>
            <p:ph type="subTitle" idx="1"/>
          </p:nvPr>
        </p:nvSpPr>
        <p:spPr/>
        <p:txBody>
          <a:bodyPr/>
          <a:lstStyle/>
          <a:p>
            <a:r>
              <a:rPr lang="en-US" dirty="0"/>
              <a:t>CSE 312 Winter 24</a:t>
            </a:r>
          </a:p>
          <a:p>
            <a:r>
              <a:rPr lang="en-US" dirty="0"/>
              <a:t>Lecture 22</a:t>
            </a:r>
          </a:p>
        </p:txBody>
      </p:sp>
    </p:spTree>
    <p:extLst>
      <p:ext uri="{BB962C8B-B14F-4D97-AF65-F5344CB8AC3E}">
        <p14:creationId xmlns:p14="http://schemas.microsoft.com/office/powerpoint/2010/main" val="115965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F598-6232-46C6-8648-CA6DC096605D}"/>
              </a:ext>
            </a:extLst>
          </p:cNvPr>
          <p:cNvSpPr>
            <a:spLocks noGrp="1"/>
          </p:cNvSpPr>
          <p:nvPr>
            <p:ph type="title"/>
          </p:nvPr>
        </p:nvSpPr>
        <p:spPr/>
        <p:txBody>
          <a:bodyPr/>
          <a:lstStyle/>
          <a:p>
            <a:r>
              <a:rPr lang="en-US" dirty="0"/>
              <a:t>Privacy Preservation with Randomness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DF4CDA-F402-469A-9F64-9EE83FF66973}"/>
                  </a:ext>
                </a:extLst>
              </p:cNvPr>
              <p:cNvSpPr>
                <a:spLocks noGrp="1"/>
              </p:cNvSpPr>
              <p:nvPr>
                <p:ph idx="1"/>
              </p:nvPr>
            </p:nvSpPr>
            <p:spPr/>
            <p:txBody>
              <a:bodyPr/>
              <a:lstStyle/>
              <a:p>
                <a:r>
                  <a:rPr lang="en-US" dirty="0"/>
                  <a:t>You’re working with a social scientist. They want to get accurate data on the rate at which people cheat on their romantic partners. </a:t>
                </a:r>
              </a:p>
              <a:p>
                <a:endParaRPr lang="en-US" dirty="0"/>
              </a:p>
              <a:p>
                <a:r>
                  <a:rPr lang="en-US" dirty="0"/>
                  <a:t>We know about polling accuracy! </a:t>
                </a:r>
              </a:p>
              <a:p>
                <a:r>
                  <a:rPr lang="en-US" dirty="0"/>
                  <a:t>Do a poll, call up a random sample of adults and ask them “have you ever cheated on your romantic partner?”</a:t>
                </a:r>
              </a:p>
              <a:p>
                <a:r>
                  <a:rPr lang="en-US" dirty="0"/>
                  <a:t>Use a tail-bound to estimate the needed number </a:t>
                </a:r>
                <a14:m>
                  <m:oMath xmlns:m="http://schemas.openxmlformats.org/officeDocument/2006/math">
                    <m:r>
                      <a:rPr lang="en-US" b="0" i="1" smtClean="0">
                        <a:latin typeface="Cambria Math" panose="02040503050406030204" pitchFamily="18" charset="0"/>
                      </a:rPr>
                      <m:t>𝑛</m:t>
                    </m:r>
                  </m:oMath>
                </a14:m>
                <a:r>
                  <a:rPr lang="en-US" dirty="0"/>
                  <a:t> get a guaranteed good estimate, right?</a:t>
                </a:r>
              </a:p>
              <a:p>
                <a:r>
                  <a:rPr lang="en-US" dirty="0"/>
                  <a:t>You do that, and somehow, no one says they cheated.</a:t>
                </a:r>
              </a:p>
            </p:txBody>
          </p:sp>
        </mc:Choice>
        <mc:Fallback xmlns="">
          <p:sp>
            <p:nvSpPr>
              <p:cNvPr id="3" name="Content Placeholder 2">
                <a:extLst>
                  <a:ext uri="{FF2B5EF4-FFF2-40B4-BE49-F238E27FC236}">
                    <a16:creationId xmlns:a16="http://schemas.microsoft.com/office/drawing/2014/main" id="{79DF4CDA-F402-469A-9F64-9EE83FF66973}"/>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36526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1C36-A59C-4CCF-91A8-CCEFD52A693B}"/>
              </a:ext>
            </a:extLst>
          </p:cNvPr>
          <p:cNvSpPr>
            <a:spLocks noGrp="1"/>
          </p:cNvSpPr>
          <p:nvPr>
            <p:ph type="title"/>
          </p:nvPr>
        </p:nvSpPr>
        <p:spPr/>
        <p:txBody>
          <a:bodyPr/>
          <a:lstStyle/>
          <a:p>
            <a:r>
              <a:rPr lang="en-US" dirty="0"/>
              <a:t>What’s the problem?</a:t>
            </a:r>
          </a:p>
        </p:txBody>
      </p:sp>
      <p:sp>
        <p:nvSpPr>
          <p:cNvPr id="3" name="Content Placeholder 2">
            <a:extLst>
              <a:ext uri="{FF2B5EF4-FFF2-40B4-BE49-F238E27FC236}">
                <a16:creationId xmlns:a16="http://schemas.microsoft.com/office/drawing/2014/main" id="{19367E12-B203-4C4E-87D6-233B2D8954BD}"/>
              </a:ext>
            </a:extLst>
          </p:cNvPr>
          <p:cNvSpPr>
            <a:spLocks noGrp="1"/>
          </p:cNvSpPr>
          <p:nvPr>
            <p:ph idx="1"/>
          </p:nvPr>
        </p:nvSpPr>
        <p:spPr/>
        <p:txBody>
          <a:bodyPr/>
          <a:lstStyle/>
          <a:p>
            <a:r>
              <a:rPr lang="en-US" dirty="0"/>
              <a:t>People lie. </a:t>
            </a:r>
          </a:p>
          <a:p>
            <a:endParaRPr lang="en-US" dirty="0"/>
          </a:p>
          <a:p>
            <a:r>
              <a:rPr lang="en-US" dirty="0"/>
              <a:t>Or they might be concerned about you keeping this data.</a:t>
            </a:r>
          </a:p>
          <a:p>
            <a:r>
              <a:rPr lang="en-US" dirty="0"/>
              <a:t>Databases can be leaked (or infiltrated. Or subpoenaed).</a:t>
            </a:r>
          </a:p>
          <a:p>
            <a:r>
              <a:rPr lang="en-US" dirty="0"/>
              <a:t>You don’t want to hold this data, and the people you’re calling don’t want you to hold this data.</a:t>
            </a:r>
          </a:p>
          <a:p>
            <a:endParaRPr lang="en-US" dirty="0"/>
          </a:p>
        </p:txBody>
      </p:sp>
    </p:spTree>
    <p:extLst>
      <p:ext uri="{BB962C8B-B14F-4D97-AF65-F5344CB8AC3E}">
        <p14:creationId xmlns:p14="http://schemas.microsoft.com/office/powerpoint/2010/main" val="331235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65CC-FB9E-4E89-81BD-109E86937FBD}"/>
              </a:ext>
            </a:extLst>
          </p:cNvPr>
          <p:cNvSpPr>
            <a:spLocks noGrp="1"/>
          </p:cNvSpPr>
          <p:nvPr>
            <p:ph type="title"/>
          </p:nvPr>
        </p:nvSpPr>
        <p:spPr/>
        <p:txBody>
          <a:bodyPr/>
          <a:lstStyle/>
          <a:p>
            <a:r>
              <a:rPr lang="en-US" dirty="0"/>
              <a:t>Doing Better With Randomness</a:t>
            </a:r>
          </a:p>
        </p:txBody>
      </p:sp>
      <p:sp>
        <p:nvSpPr>
          <p:cNvPr id="3" name="Content Placeholder 2">
            <a:extLst>
              <a:ext uri="{FF2B5EF4-FFF2-40B4-BE49-F238E27FC236}">
                <a16:creationId xmlns:a16="http://schemas.microsoft.com/office/drawing/2014/main" id="{690A2FD0-CBBB-4AD7-A20D-4FE74B7709AF}"/>
              </a:ext>
            </a:extLst>
          </p:cNvPr>
          <p:cNvSpPr>
            <a:spLocks noGrp="1"/>
          </p:cNvSpPr>
          <p:nvPr>
            <p:ph idx="1"/>
          </p:nvPr>
        </p:nvSpPr>
        <p:spPr/>
        <p:txBody>
          <a:bodyPr/>
          <a:lstStyle/>
          <a:p>
            <a:r>
              <a:rPr lang="en-US" dirty="0"/>
              <a:t>You don’t really need to know </a:t>
            </a:r>
            <a:r>
              <a:rPr lang="en-US" b="1" dirty="0"/>
              <a:t>who </a:t>
            </a:r>
            <a:r>
              <a:rPr lang="en-US" dirty="0"/>
              <a:t>was cheating. Just how many people were. </a:t>
            </a:r>
          </a:p>
          <a:p>
            <a:r>
              <a:rPr lang="en-US" dirty="0"/>
              <a:t>Here’s a protocol:</a:t>
            </a:r>
          </a:p>
          <a:p>
            <a:endParaRPr lang="en-US" dirty="0"/>
          </a:p>
          <a:p>
            <a:r>
              <a:rPr lang="en-US" dirty="0"/>
              <a:t>Please flip a coin. </a:t>
            </a:r>
          </a:p>
          <a:p>
            <a:pPr lvl="1"/>
            <a:r>
              <a:rPr lang="en-US" dirty="0"/>
              <a:t>If the coin is heads, or you have ever cheated, please tell me “heads”</a:t>
            </a:r>
          </a:p>
          <a:p>
            <a:pPr lvl="1"/>
            <a:r>
              <a:rPr lang="en-US" dirty="0"/>
              <a:t>If the coin is tails and you have not ever cheated, please tell me “tails”</a:t>
            </a:r>
          </a:p>
        </p:txBody>
      </p:sp>
    </p:spTree>
    <p:extLst>
      <p:ext uri="{BB962C8B-B14F-4D97-AF65-F5344CB8AC3E}">
        <p14:creationId xmlns:p14="http://schemas.microsoft.com/office/powerpoint/2010/main" val="426393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01D3-CF44-4E3C-8875-9CB0474633EA}"/>
              </a:ext>
            </a:extLst>
          </p:cNvPr>
          <p:cNvSpPr>
            <a:spLocks noGrp="1"/>
          </p:cNvSpPr>
          <p:nvPr>
            <p:ph type="title"/>
          </p:nvPr>
        </p:nvSpPr>
        <p:spPr/>
        <p:txBody>
          <a:bodyPr/>
          <a:lstStyle/>
          <a:p>
            <a:r>
              <a:rPr lang="en-US" dirty="0"/>
              <a:t>Will it be private?</a:t>
            </a:r>
          </a:p>
        </p:txBody>
      </p:sp>
      <p:sp>
        <p:nvSpPr>
          <p:cNvPr id="3" name="Content Placeholder 2">
            <a:extLst>
              <a:ext uri="{FF2B5EF4-FFF2-40B4-BE49-F238E27FC236}">
                <a16:creationId xmlns:a16="http://schemas.microsoft.com/office/drawing/2014/main" id="{C9C69CBB-D5B5-46FF-BAD4-BDA22ED7DADC}"/>
              </a:ext>
            </a:extLst>
          </p:cNvPr>
          <p:cNvSpPr>
            <a:spLocks noGrp="1"/>
          </p:cNvSpPr>
          <p:nvPr>
            <p:ph idx="1"/>
          </p:nvPr>
        </p:nvSpPr>
        <p:spPr/>
        <p:txBody>
          <a:bodyPr/>
          <a:lstStyle/>
          <a:p>
            <a:r>
              <a:rPr lang="en-US" dirty="0"/>
              <a:t>If you are someone who has cheated, and you report heads can that be used against you? Not substantially – just say “no the coin came up heads!”</a:t>
            </a:r>
          </a:p>
          <a:p>
            <a:endParaRPr lang="en-US" dirty="0"/>
          </a:p>
          <a:p>
            <a:r>
              <a:rPr lang="en-US" dirty="0"/>
              <a:t>You discover your partner said heads, what’s the probability that they cheated? </a:t>
            </a:r>
          </a:p>
        </p:txBody>
      </p:sp>
    </p:spTree>
    <p:extLst>
      <p:ext uri="{BB962C8B-B14F-4D97-AF65-F5344CB8AC3E}">
        <p14:creationId xmlns:p14="http://schemas.microsoft.com/office/powerpoint/2010/main" val="247192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01D3-CF44-4E3C-8875-9CB0474633EA}"/>
              </a:ext>
            </a:extLst>
          </p:cNvPr>
          <p:cNvSpPr>
            <a:spLocks noGrp="1"/>
          </p:cNvSpPr>
          <p:nvPr>
            <p:ph type="title"/>
          </p:nvPr>
        </p:nvSpPr>
        <p:spPr/>
        <p:txBody>
          <a:bodyPr/>
          <a:lstStyle/>
          <a:p>
            <a:r>
              <a:rPr lang="en-US" dirty="0"/>
              <a:t>Will it be private?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C69CBB-D5B5-46FF-BAD4-BDA22ED7DADC}"/>
                  </a:ext>
                </a:extLst>
              </p:cNvPr>
              <p:cNvSpPr>
                <a:spLocks noGrp="1"/>
              </p:cNvSpPr>
              <p:nvPr>
                <p:ph idx="1"/>
              </p:nvPr>
            </p:nvSpPr>
            <p:spPr/>
            <p:txBody>
              <a:bodyPr/>
              <a:lstStyle/>
              <a:p>
                <a:r>
                  <a:rPr lang="en-US" dirty="0"/>
                  <a:t>If you are someone who has cheated on your spouse, and you report heads can that be used against you? Not substantially – just say “no the coin came up heads!”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r>
                          <a:rPr lang="en-US" b="0" i="1" smtClean="0">
                            <a:latin typeface="Cambria Math" panose="02040503050406030204" pitchFamily="18" charset="0"/>
                          </a:rPr>
                          <m:t>𝐻</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r>
                          <a:rPr lang="en-US" b="0" i="1" dirty="0" smtClean="0">
                            <a:latin typeface="Cambria Math" panose="02040503050406030204" pitchFamily="18" charset="0"/>
                          </a:rPr>
                          <m:t>ℙ</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b="0" i="1" dirty="0" smtClean="0">
                            <a:latin typeface="Cambria Math" panose="02040503050406030204" pitchFamily="18" charset="0"/>
                          </a:rPr>
                          <m:t>)</m:t>
                        </m:r>
                      </m:num>
                      <m:den>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ℙ</m:t>
                        </m:r>
                        <m:r>
                          <a:rPr lang="en-US" b="0" i="1" dirty="0" smtClean="0">
                            <a:latin typeface="Cambria Math" panose="02040503050406030204" pitchFamily="18" charset="0"/>
                          </a:rPr>
                          <m:t>(</m:t>
                        </m:r>
                        <m:bar>
                          <m:barPr>
                            <m:pos m:val="top"/>
                            <m:ctrlPr>
                              <a:rPr lang="en-US" b="0" i="1" dirty="0" smtClean="0">
                                <a:latin typeface="Cambria Math" panose="02040503050406030204" pitchFamily="18" charset="0"/>
                              </a:rPr>
                            </m:ctrlPr>
                          </m:barPr>
                          <m:e>
                            <m:r>
                              <a:rPr lang="en-US" b="0" i="1" dirty="0" smtClean="0">
                                <a:latin typeface="Cambria Math" panose="02040503050406030204" pitchFamily="18" charset="0"/>
                              </a:rPr>
                              <m:t>𝐶</m:t>
                            </m:r>
                          </m:e>
                        </m:bar>
                        <m:r>
                          <a:rPr lang="en-US" b="0" i="1" dirty="0" smtClean="0">
                            <a:latin typeface="Cambria Math" panose="02040503050406030204" pitchFamily="18" charset="0"/>
                          </a:rPr>
                          <m:t>) +1⋅</m:t>
                        </m:r>
                        <m:r>
                          <a:rPr lang="en-US" b="0" i="1" dirty="0" smtClean="0">
                            <a:latin typeface="Cambria Math" panose="02040503050406030204" pitchFamily="18" charset="0"/>
                          </a:rPr>
                          <m:t>ℙ</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b="0" i="1" dirty="0" smtClean="0">
                            <a:latin typeface="Cambria Math" panose="02040503050406030204" pitchFamily="18" charset="0"/>
                          </a:rPr>
                          <m:t>)</m:t>
                        </m:r>
                      </m:den>
                    </m:f>
                  </m:oMath>
                </a14:m>
                <a:endParaRPr lang="en-US" dirty="0"/>
              </a:p>
              <a:p>
                <a:endParaRPr lang="en-US" dirty="0"/>
              </a:p>
              <a:p>
                <a:r>
                  <a:rPr lang="en-US" dirty="0"/>
                  <a:t>Is this a substantial change?</a:t>
                </a:r>
              </a:p>
              <a:p>
                <a:r>
                  <a:rPr lang="en-US" dirty="0"/>
                  <a:t>No. For real world values (~15%) of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the probability estimate would increase (to ~26%). But that isn’t too damaging. </a:t>
                </a:r>
              </a:p>
            </p:txBody>
          </p:sp>
        </mc:Choice>
        <mc:Fallback xmlns="">
          <p:sp>
            <p:nvSpPr>
              <p:cNvPr id="3" name="Content Placeholder 2">
                <a:extLst>
                  <a:ext uri="{FF2B5EF4-FFF2-40B4-BE49-F238E27FC236}">
                    <a16:creationId xmlns:a16="http://schemas.microsoft.com/office/drawing/2014/main" id="{C9C69CBB-D5B5-46FF-BAD4-BDA22ED7DADC}"/>
                  </a:ext>
                </a:extLst>
              </p:cNvPr>
              <p:cNvSpPr>
                <a:spLocks noGrp="1" noRot="1" noChangeAspect="1" noMove="1" noResize="1" noEditPoints="1" noAdjustHandles="1" noChangeArrowheads="1" noChangeShapeType="1" noTextEdit="1"/>
              </p:cNvSpPr>
              <p:nvPr>
                <p:ph idx="1"/>
              </p:nvPr>
            </p:nvSpPr>
            <p:spPr>
              <a:blipFill>
                <a:blip r:embed="rId3"/>
                <a:stretch>
                  <a:fillRect l="-708" t="-2138" r="-2179" b="-1761"/>
                </a:stretch>
              </a:blipFill>
            </p:spPr>
            <p:txBody>
              <a:bodyPr/>
              <a:lstStyle/>
              <a:p>
                <a:r>
                  <a:rPr lang="en-US">
                    <a:noFill/>
                  </a:rPr>
                  <a:t> </a:t>
                </a:r>
              </a:p>
            </p:txBody>
          </p:sp>
        </mc:Fallback>
      </mc:AlternateContent>
    </p:spTree>
    <p:extLst>
      <p:ext uri="{BB962C8B-B14F-4D97-AF65-F5344CB8AC3E}">
        <p14:creationId xmlns:p14="http://schemas.microsoft.com/office/powerpoint/2010/main" val="254387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a:bodyPr>
              <a:lstStyle/>
              <a:p>
                <a:r>
                  <a:rPr lang="en-US" dirty="0"/>
                  <a:t>But we’ve lost our data haven’t we? People answered a different question. Can we still estimate how many people cheated?</a:t>
                </a:r>
              </a:p>
              <a:p>
                <a:r>
                  <a:rPr lang="en-US" dirty="0"/>
                  <a:t>Suppose you asked 100 people the “heads/tails” question, and 60 people said “heads.” What do you predict would be the number of people who cheated on a partner?</a:t>
                </a:r>
              </a:p>
              <a:p>
                <a:r>
                  <a:rPr lang="en-US" dirty="0"/>
                  <a:t>Can you generalize your idea for </a:t>
                </a:r>
                <a14:m>
                  <m:oMath xmlns:m="http://schemas.openxmlformats.org/officeDocument/2006/math">
                    <m:r>
                      <a:rPr lang="en-US" b="0" i="1" smtClean="0">
                        <a:latin typeface="Cambria Math" panose="02040503050406030204" pitchFamily="18" charset="0"/>
                      </a:rPr>
                      <m:t>𝑛</m:t>
                    </m:r>
                  </m:oMath>
                </a14:m>
                <a:r>
                  <a:rPr lang="en-US" dirty="0"/>
                  <a:t> people polled, and </a:t>
                </a:r>
                <a14:m>
                  <m:oMath xmlns:m="http://schemas.openxmlformats.org/officeDocument/2006/math">
                    <m:r>
                      <a:rPr lang="en-US" b="0" i="1" smtClean="0">
                        <a:latin typeface="Cambria Math" panose="02040503050406030204" pitchFamily="18" charset="0"/>
                      </a:rPr>
                      <m:t>𝑋</m:t>
                    </m:r>
                  </m:oMath>
                </a14:m>
                <a:r>
                  <a:rPr lang="en-US" dirty="0"/>
                  <a:t> the number of people that said “heads”?</a:t>
                </a:r>
              </a:p>
            </p:txBody>
          </p:sp>
        </mc:Choice>
        <mc:Fallback xmlns="">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3"/>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126186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fontScale="92500"/>
              </a:bodyPr>
              <a:lstStyle/>
              <a:p>
                <a:r>
                  <a:rPr lang="en-US" dirty="0"/>
                  <a:t>But we’ve lost our data haven’t we? People answered a different question. Can we still estimate how many people cheated?</a:t>
                </a:r>
              </a:p>
              <a:p>
                <a:r>
                  <a:rPr lang="en-US" dirty="0"/>
                  <a:t>Suppose you poll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people, and let </a:t>
                </a:r>
                <a14:m>
                  <m:oMath xmlns:m="http://schemas.openxmlformats.org/officeDocument/2006/math">
                    <m:r>
                      <a:rPr lang="en-US" b="0" i="1" smtClean="0">
                        <a:latin typeface="Cambria Math" panose="02040503050406030204" pitchFamily="18" charset="0"/>
                      </a:rPr>
                      <m:t>𝑋</m:t>
                    </m:r>
                  </m:oMath>
                </a14:m>
                <a:r>
                  <a:rPr lang="en-US" dirty="0"/>
                  <a:t> be the number of people who said “heads” We’ll find an estimate </a:t>
                </a:r>
                <a14:m>
                  <m:oMath xmlns:m="http://schemas.openxmlformats.org/officeDocument/2006/math">
                    <m:r>
                      <a:rPr lang="en-US" b="0" i="1" smtClean="0">
                        <a:latin typeface="Cambria Math" panose="02040503050406030204" pitchFamily="18" charset="0"/>
                      </a:rPr>
                      <m:t>𝑌</m:t>
                    </m:r>
                  </m:oMath>
                </a14:m>
                <a:r>
                  <a:rPr lang="en-US" dirty="0"/>
                  <a:t> of the number of people who cheated in the sample, and let </a:t>
                </a:r>
                <a14:m>
                  <m:oMath xmlns:m="http://schemas.openxmlformats.org/officeDocument/2006/math">
                    <m:r>
                      <a:rPr lang="en-US" b="0" i="1" smtClean="0">
                        <a:latin typeface="Cambria Math" panose="02040503050406030204" pitchFamily="18" charset="0"/>
                      </a:rPr>
                      <m:t>𝑝</m:t>
                    </m:r>
                  </m:oMath>
                </a14:m>
                <a:r>
                  <a:rPr lang="en-US" dirty="0"/>
                  <a:t> be the true probability of cheating in the population.</a:t>
                </a:r>
                <a:br>
                  <a:rPr lang="en-US" dirty="0"/>
                </a:br>
                <a:r>
                  <a:rPr lang="en-US" dirty="0"/>
                  <a:t> What should </a:t>
                </a:r>
                <a14:m>
                  <m:oMath xmlns:m="http://schemas.openxmlformats.org/officeDocument/2006/math">
                    <m:r>
                      <a:rPr lang="en-US" b="0" i="1" smtClean="0">
                        <a:latin typeface="Cambria Math" panose="02040503050406030204" pitchFamily="18" charset="0"/>
                      </a:rPr>
                      <m:t>𝑌</m:t>
                    </m:r>
                  </m:oMath>
                </a14:m>
                <a:r>
                  <a:rPr lang="en-US" dirty="0"/>
                  <a:t> be? Can we draw a margin of error around </a:t>
                </a:r>
                <a14:m>
                  <m:oMath xmlns:m="http://schemas.openxmlformats.org/officeDocument/2006/math">
                    <m:r>
                      <a:rPr lang="en-US" b="0" i="1" smtClean="0">
                        <a:latin typeface="Cambria Math" panose="02040503050406030204" pitchFamily="18" charset="0"/>
                      </a:rPr>
                      <m:t>𝑌</m:t>
                    </m:r>
                  </m:oMath>
                </a14:m>
                <a:r>
                  <a:rPr lang="en-US" dirty="0"/>
                  <a:t>?</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oMath>
                </a14:m>
                <a:endParaRPr lang="en-US" b="0" dirty="0"/>
              </a:p>
              <a:p>
                <a:r>
                  <a:rPr lang="en-US" b="0" dirty="0"/>
                  <a:t>We’ll defin</a:t>
                </a:r>
                <a:r>
                  <a:rPr lang="en-US" dirty="0"/>
                  <a:t>e </a:t>
                </a:r>
                <a14:m>
                  <m:oMath xmlns:m="http://schemas.openxmlformats.org/officeDocument/2006/math">
                    <m:r>
                      <a:rPr lang="en-US" b="0" i="1" smtClean="0">
                        <a:latin typeface="Cambria Math" panose="02040503050406030204" pitchFamily="18" charset="0"/>
                      </a:rPr>
                      <m:t>𝑌</m:t>
                    </m:r>
                  </m:oMath>
                </a14:m>
                <a:r>
                  <a:rPr lang="en-US" b="0" dirty="0"/>
                  <a:t> to be: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r>
                  <a:rPr lang="en-US" b="0" dirty="0"/>
                  <a:t>. </a:t>
                </a:r>
                <a:br>
                  <a:rPr lang="en-US" b="0" dirty="0"/>
                </a:br>
                <a:r>
                  <a:rPr lang="en-US" b="0" dirty="0"/>
                  <a:t>This is a </a:t>
                </a:r>
                <a:r>
                  <a:rPr lang="en-US" b="1" dirty="0"/>
                  <a:t>definition</a:t>
                </a:r>
                <a:r>
                  <a:rPr lang="en-US" b="0" dirty="0"/>
                  <a:t>, based on how the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b="0" dirty="0"/>
                  <a:t> should relate to the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b="0" dirty="0"/>
                  <a:t>.</a:t>
                </a:r>
              </a:p>
            </p:txBody>
          </p:sp>
        </mc:Choice>
        <mc:Fallback xmlns="">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3"/>
                <a:stretch>
                  <a:fillRect l="-545" t="-1887" r="-980" b="-3270"/>
                </a:stretch>
              </a:blipFill>
            </p:spPr>
            <p:txBody>
              <a:bodyPr/>
              <a:lstStyle/>
              <a:p>
                <a:r>
                  <a:rPr lang="en-US">
                    <a:noFill/>
                  </a:rPr>
                  <a:t> </a:t>
                </a:r>
              </a:p>
            </p:txBody>
          </p:sp>
        </mc:Fallback>
      </mc:AlternateContent>
    </p:spTree>
    <p:extLst>
      <p:ext uri="{BB962C8B-B14F-4D97-AF65-F5344CB8AC3E}">
        <p14:creationId xmlns:p14="http://schemas.microsoft.com/office/powerpoint/2010/main" val="39509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oMath>
                </a14:m>
                <a:r>
                  <a:rPr lang="en-US" dirty="0"/>
                  <a:t>? It’s an indicator with parameter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oMath>
                </a14:m>
                <a:endParaRPr lang="en-US" dirty="0"/>
              </a:p>
              <a:p>
                <a:r>
                  <a:rPr lang="en-US" dirty="0"/>
                  <a:t>So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=4</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=4</m:t>
                    </m:r>
                    <m:r>
                      <a:rPr lang="en-US" b="0" i="1" smtClean="0">
                        <a:latin typeface="Cambria Math" panose="02040503050406030204" pitchFamily="18" charset="0"/>
                      </a:rPr>
                      <m:t>𝑛</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=4</m:t>
                    </m:r>
                    <m:r>
                      <a:rPr lang="en-US" b="0" i="1" smtClean="0">
                        <a:latin typeface="Cambria Math" panose="02040503050406030204" pitchFamily="18" charset="0"/>
                      </a:rPr>
                      <m:t>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rPr>
                          <m:t>𝑛</m:t>
                        </m:r>
                      </m:num>
                      <m:den>
                        <m:r>
                          <a:rPr lang="en-US" b="0" i="1" smtClean="0">
                            <a:latin typeface="Cambria Math" panose="02040503050406030204" pitchFamily="18" charset="0"/>
                          </a:rPr>
                          <m:t>4</m:t>
                        </m:r>
                      </m:den>
                    </m:f>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r>
                  <a:rPr lang="en-US" dirty="0"/>
                  <a:t>The variance is 4 times as much as it would have been for a non-anonymous poll.</a:t>
                </a:r>
              </a:p>
            </p:txBody>
          </p:sp>
        </mc:Choice>
        <mc:Fallback xmlns="">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6532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2319-4385-4590-BE97-6BF894658E13}"/>
              </a:ext>
            </a:extLst>
          </p:cNvPr>
          <p:cNvSpPr>
            <a:spLocks noGrp="1"/>
          </p:cNvSpPr>
          <p:nvPr>
            <p:ph type="title"/>
          </p:nvPr>
        </p:nvSpPr>
        <p:spPr/>
        <p:txBody>
          <a:bodyPr/>
          <a:lstStyle/>
          <a:p>
            <a:r>
              <a:rPr lang="en-US" dirty="0"/>
              <a:t>Can we use Chernoff?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E4E0DF-D7E5-4E2B-B1D6-8E6B574F2476}"/>
                  </a:ext>
                </a:extLst>
              </p:cNvPr>
              <p:cNvSpPr>
                <a:spLocks noGrp="1"/>
              </p:cNvSpPr>
              <p:nvPr>
                <p:ph idx="1"/>
              </p:nvPr>
            </p:nvSpPr>
            <p:spPr>
              <a:xfrm>
                <a:off x="575240" y="5087815"/>
                <a:ext cx="11187258" cy="1221546"/>
              </a:xfrm>
            </p:spPr>
            <p:txBody>
              <a:bodyPr/>
              <a:lstStyle/>
              <a:p>
                <a:r>
                  <a:rPr lang="en-US" dirty="0"/>
                  <a:t>What happens with </a:t>
                </a:r>
                <a14:m>
                  <m:oMath xmlns:m="http://schemas.openxmlformats.org/officeDocument/2006/math">
                    <m:r>
                      <m:rPr>
                        <m:sty m:val="p"/>
                      </m:rPr>
                      <a:rPr lang="en-US" b="0" i="0" smtClean="0">
                        <a:latin typeface="Cambria Math" panose="02040503050406030204" pitchFamily="18" charset="0"/>
                      </a:rPr>
                      <m:t>n</m:t>
                    </m:r>
                    <m:r>
                      <a:rPr lang="en-US" b="0" i="0" smtClean="0">
                        <a:latin typeface="Cambria Math" panose="02040503050406030204" pitchFamily="18" charset="0"/>
                      </a:rPr>
                      <m:t>=</m:t>
                    </m:r>
                    <m:r>
                      <a:rPr lang="en-US" b="0" i="1" smtClean="0">
                        <a:latin typeface="Cambria Math" panose="02040503050406030204" pitchFamily="18" charset="0"/>
                      </a:rPr>
                      <m:t>1000</m:t>
                    </m:r>
                  </m:oMath>
                </a14:m>
                <a:r>
                  <a:rPr lang="en-US" dirty="0"/>
                  <a:t> people?</a:t>
                </a:r>
              </a:p>
              <a:p>
                <a:r>
                  <a:rPr lang="en-US" dirty="0"/>
                  <a:t>What range will we be within at least </a:t>
                </a:r>
                <a14:m>
                  <m:oMath xmlns:m="http://schemas.openxmlformats.org/officeDocument/2006/math">
                    <m:r>
                      <a:rPr lang="en-US" b="0" i="1" smtClean="0">
                        <a:latin typeface="Cambria Math" panose="02040503050406030204" pitchFamily="18" charset="0"/>
                      </a:rPr>
                      <m:t>95%</m:t>
                    </m:r>
                  </m:oMath>
                </a14:m>
                <a:r>
                  <a:rPr lang="en-US" dirty="0"/>
                  <a:t> of the time?</a:t>
                </a:r>
              </a:p>
            </p:txBody>
          </p:sp>
        </mc:Choice>
        <mc:Fallback xmlns="">
          <p:sp>
            <p:nvSpPr>
              <p:cNvPr id="3" name="Content Placeholder 2">
                <a:extLst>
                  <a:ext uri="{FF2B5EF4-FFF2-40B4-BE49-F238E27FC236}">
                    <a16:creationId xmlns:a16="http://schemas.microsoft.com/office/drawing/2014/main" id="{B5E4E0DF-D7E5-4E2B-B1D6-8E6B574F2476}"/>
                  </a:ext>
                </a:extLst>
              </p:cNvPr>
              <p:cNvSpPr>
                <a:spLocks noGrp="1" noRot="1" noChangeAspect="1" noMove="1" noResize="1" noEditPoints="1" noAdjustHandles="1" noChangeArrowheads="1" noChangeShapeType="1" noTextEdit="1"/>
              </p:cNvSpPr>
              <p:nvPr>
                <p:ph idx="1"/>
              </p:nvPr>
            </p:nvSpPr>
            <p:spPr>
              <a:xfrm>
                <a:off x="575240" y="5087815"/>
                <a:ext cx="11187258" cy="1221546"/>
              </a:xfrm>
              <a:blipFill>
                <a:blip r:embed="rId2"/>
                <a:stretch>
                  <a:fillRect l="-654" t="-900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667444A-B1CC-49BC-9266-236ED0EA3266}"/>
              </a:ext>
            </a:extLst>
          </p:cNvPr>
          <p:cNvGrpSpPr/>
          <p:nvPr/>
        </p:nvGrpSpPr>
        <p:grpSpPr>
          <a:xfrm>
            <a:off x="575239" y="1409995"/>
            <a:ext cx="11339157" cy="3545767"/>
            <a:chOff x="708005" y="3429000"/>
            <a:chExt cx="6589148"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00DCB8D-9F2F-455D-8081-8EE96CEF8A13}"/>
                    </a:ext>
                  </a:extLst>
                </p:cNvPr>
                <p:cNvSpPr/>
                <p:nvPr/>
              </p:nvSpPr>
              <p:spPr>
                <a:xfrm>
                  <a:off x="708005" y="3429000"/>
                  <a:ext cx="658914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1562E252-D2E0-4F5C-9CBE-07E86FF49C1D}"/>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1EB44ED-05E8-47F2-B04E-36EBD7CECCC1}"/>
                </a:ext>
              </a:extLst>
            </p:cNvPr>
            <p:cNvSpPr/>
            <p:nvPr/>
          </p:nvSpPr>
          <p:spPr>
            <a:xfrm>
              <a:off x="708005" y="3429001"/>
              <a:ext cx="6589148" cy="54723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(Multiplicative) Chernoff Bound</a:t>
              </a:r>
            </a:p>
          </p:txBody>
        </p:sp>
      </p:grpSp>
    </p:spTree>
    <p:extLst>
      <p:ext uri="{BB962C8B-B14F-4D97-AF65-F5344CB8AC3E}">
        <p14:creationId xmlns:p14="http://schemas.microsoft.com/office/powerpoint/2010/main" val="415978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08EE-30EB-4F24-9DD6-82AA9901A7F0}"/>
              </a:ext>
            </a:extLst>
          </p:cNvPr>
          <p:cNvSpPr>
            <a:spLocks noGrp="1"/>
          </p:cNvSpPr>
          <p:nvPr>
            <p:ph type="title"/>
          </p:nvPr>
        </p:nvSpPr>
        <p:spPr/>
        <p:txBody>
          <a:bodyPr/>
          <a:lstStyle/>
          <a:p>
            <a:r>
              <a:rPr lang="en-US" dirty="0"/>
              <a:t>A different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7EC96E-FFCE-4D08-8124-7530E8A06478}"/>
                  </a:ext>
                </a:extLst>
              </p:cNvPr>
              <p:cNvSpPr>
                <a:spLocks noGrp="1"/>
              </p:cNvSpPr>
              <p:nvPr>
                <p:ph idx="1"/>
              </p:nvPr>
            </p:nvSpPr>
            <p:spPr/>
            <p:txBody>
              <a:bodyPr/>
              <a:lstStyle/>
              <a:p>
                <a:r>
                  <a:rPr lang="en-US" dirty="0"/>
                  <a:t>If we try to use Chernoff, we’ll hit a frustrating block.</a:t>
                </a:r>
              </a:p>
              <a:p>
                <a:r>
                  <a:rPr lang="en-US" dirty="0"/>
                  <a:t>Since </a:t>
                </a:r>
                <a14:m>
                  <m:oMath xmlns:m="http://schemas.openxmlformats.org/officeDocument/2006/math">
                    <m:r>
                      <a:rPr lang="en-US" b="0" i="1" smtClean="0">
                        <a:latin typeface="Cambria Math" panose="02040503050406030204" pitchFamily="18" charset="0"/>
                      </a:rPr>
                      <m:t>𝜇</m:t>
                    </m:r>
                  </m:oMath>
                </a14:m>
                <a:r>
                  <a:rPr lang="en-US" dirty="0"/>
                  <a:t> depends on </a:t>
                </a:r>
                <a14:m>
                  <m:oMath xmlns:m="http://schemas.openxmlformats.org/officeDocument/2006/math">
                    <m:r>
                      <a:rPr lang="en-US" b="0" i="1" smtClean="0">
                        <a:latin typeface="Cambria Math" panose="02040503050406030204" pitchFamily="18" charset="0"/>
                      </a:rPr>
                      <m:t>𝑝</m:t>
                    </m:r>
                  </m:oMath>
                </a14:m>
                <a:r>
                  <a:rPr lang="en-US" dirty="0"/>
                  <a:t>, </a:t>
                </a:r>
                <a14:m>
                  <m:oMath xmlns:m="http://schemas.openxmlformats.org/officeDocument/2006/math">
                    <m:r>
                      <a:rPr lang="en-US" b="0" i="1" smtClean="0">
                        <a:latin typeface="Cambria Math" panose="02040503050406030204" pitchFamily="18" charset="0"/>
                      </a:rPr>
                      <m:t>𝑝</m:t>
                    </m:r>
                  </m:oMath>
                </a14:m>
                <a:r>
                  <a:rPr lang="en-US" dirty="0"/>
                  <a:t> appears in the formula for </a:t>
                </a:r>
                <a14:m>
                  <m:oMath xmlns:m="http://schemas.openxmlformats.org/officeDocument/2006/math">
                    <m:r>
                      <a:rPr lang="en-US" b="0" i="1" smtClean="0">
                        <a:latin typeface="Cambria Math" panose="02040503050406030204" pitchFamily="18" charset="0"/>
                      </a:rPr>
                      <m:t>𝛿</m:t>
                    </m:r>
                  </m:oMath>
                </a14:m>
                <a:r>
                  <a:rPr lang="en-US" dirty="0"/>
                  <a:t>. And we wouldn’t get an absolute guarantee unless we could plug in a </a:t>
                </a:r>
                <a14:m>
                  <m:oMath xmlns:m="http://schemas.openxmlformats.org/officeDocument/2006/math">
                    <m:r>
                      <a:rPr lang="en-US" b="0" i="1" smtClean="0">
                        <a:latin typeface="Cambria Math" panose="02040503050406030204" pitchFamily="18" charset="0"/>
                      </a:rPr>
                      <m:t>𝑝</m:t>
                    </m:r>
                  </m:oMath>
                </a14:m>
                <a:r>
                  <a:rPr lang="en-US" dirty="0"/>
                  <a:t>.</a:t>
                </a:r>
              </a:p>
              <a:p>
                <a:r>
                  <a:rPr lang="en-US" dirty="0"/>
                  <a:t>And it’ll turn out that 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m:t>
                    </m:r>
                  </m:oMath>
                </a14:m>
                <a:r>
                  <a:rPr lang="en-US" dirty="0"/>
                  <a:t> that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so we don’t say anything then.</a:t>
                </a:r>
              </a:p>
              <a:p>
                <a:endParaRPr lang="en-US" dirty="0"/>
              </a:p>
              <a:p>
                <a:r>
                  <a:rPr lang="en-US" dirty="0"/>
                  <a:t>Luckily, there’s always another bound…</a:t>
                </a:r>
              </a:p>
            </p:txBody>
          </p:sp>
        </mc:Choice>
        <mc:Fallback xmlns="">
          <p:sp>
            <p:nvSpPr>
              <p:cNvPr id="3" name="Content Placeholder 2">
                <a:extLst>
                  <a:ext uri="{FF2B5EF4-FFF2-40B4-BE49-F238E27FC236}">
                    <a16:creationId xmlns:a16="http://schemas.microsoft.com/office/drawing/2014/main" id="{E37EC96E-FFCE-4D08-8124-7530E8A06478}"/>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108503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2B3CA1E-A815-4976-B3FE-9FAC2A5E5410}"/>
              </a:ext>
            </a:extLst>
          </p:cNvPr>
          <p:cNvGrpSpPr/>
          <p:nvPr/>
        </p:nvGrpSpPr>
        <p:grpSpPr>
          <a:xfrm>
            <a:off x="265958" y="-29254"/>
            <a:ext cx="5682126" cy="3163577"/>
            <a:chOff x="1185842" y="3429000"/>
            <a:chExt cx="6111311"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628E2BC-8FF6-4A53-A9B7-7DB3A55DCDFF}"/>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73D64EA-B282-4A98-9512-535837114F12}"/>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10" name="Group 9">
            <a:extLst>
              <a:ext uri="{FF2B5EF4-FFF2-40B4-BE49-F238E27FC236}">
                <a16:creationId xmlns:a16="http://schemas.microsoft.com/office/drawing/2014/main" id="{1AB62D1D-BEF8-42D6-A9F1-BA407EB6EBC4}"/>
              </a:ext>
            </a:extLst>
          </p:cNvPr>
          <p:cNvGrpSpPr/>
          <p:nvPr/>
        </p:nvGrpSpPr>
        <p:grpSpPr>
          <a:xfrm>
            <a:off x="6295532" y="37177"/>
            <a:ext cx="5682126" cy="3163577"/>
            <a:chOff x="1185842" y="3429000"/>
            <a:chExt cx="6111311" cy="1927846"/>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916A5FF-80B0-43BA-A9AF-D3DB3EB25EA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2AEFB4D-3AB8-441A-A643-EEFDAFFC6A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69F94AD-2695-4A0A-A896-7928AE3A2DB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grpSp>
        <p:nvGrpSpPr>
          <p:cNvPr id="13" name="Group 12">
            <a:extLst>
              <a:ext uri="{FF2B5EF4-FFF2-40B4-BE49-F238E27FC236}">
                <a16:creationId xmlns:a16="http://schemas.microsoft.com/office/drawing/2014/main" id="{22CE081C-161A-4322-8DFF-7A5915A3FFD0}"/>
              </a:ext>
            </a:extLst>
          </p:cNvPr>
          <p:cNvGrpSpPr/>
          <p:nvPr/>
        </p:nvGrpSpPr>
        <p:grpSpPr>
          <a:xfrm>
            <a:off x="468339" y="3275602"/>
            <a:ext cx="11339157" cy="3545767"/>
            <a:chOff x="708005" y="3429000"/>
            <a:chExt cx="6589148" cy="1927846"/>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09B089B-DB58-41D5-AAE5-868C7F52E4EB}"/>
                    </a:ext>
                  </a:extLst>
                </p:cNvPr>
                <p:cNvSpPr/>
                <p:nvPr/>
              </p:nvSpPr>
              <p:spPr>
                <a:xfrm>
                  <a:off x="708005" y="3429000"/>
                  <a:ext cx="658914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1562E252-D2E0-4F5C-9CBE-07E86FF49C1D}"/>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4"/>
                  <a:stretch>
                    <a:fillRect/>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9D7F79A6-920F-40D3-A219-C0DA3E57C5CB}"/>
                </a:ext>
              </a:extLst>
            </p:cNvPr>
            <p:cNvSpPr/>
            <p:nvPr/>
          </p:nvSpPr>
          <p:spPr>
            <a:xfrm>
              <a:off x="708005" y="3429001"/>
              <a:ext cx="6589148" cy="54723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(Multiplicative) Chernoff Bound</a:t>
              </a:r>
            </a:p>
          </p:txBody>
        </p:sp>
      </p:grpSp>
    </p:spTree>
    <p:extLst>
      <p:ext uri="{BB962C8B-B14F-4D97-AF65-F5344CB8AC3E}">
        <p14:creationId xmlns:p14="http://schemas.microsoft.com/office/powerpoint/2010/main" val="127349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C60A550-512C-478F-86CF-054D902232E5}"/>
                  </a:ext>
                </a:extLst>
              </p:cNvPr>
              <p:cNvSpPr>
                <a:spLocks noGrp="1"/>
              </p:cNvSpPr>
              <p:nvPr>
                <p:ph type="title"/>
              </p:nvPr>
            </p:nvSpPr>
            <p:spPr/>
            <p:txBody>
              <a:bodyPr>
                <a:normAutofit/>
              </a:bodyPr>
              <a:lstStyle/>
              <a:p>
                <a:r>
                  <a:rPr lang="en-US" dirty="0">
                    <a:sym typeface="Wingdings" panose="05000000000000000000" pitchFamily="2" charset="2"/>
                  </a:rPr>
                  <a:t> Can’t bound </a:t>
                </a:r>
                <a14:m>
                  <m:oMath xmlns:m="http://schemas.openxmlformats.org/officeDocument/2006/math">
                    <m:r>
                      <a:rPr lang="en-US" b="0" i="1" smtClean="0">
                        <a:latin typeface="Cambria Math" panose="02040503050406030204" pitchFamily="18" charset="0"/>
                        <a:sym typeface="Wingdings" panose="05000000000000000000" pitchFamily="2" charset="2"/>
                      </a:rPr>
                      <m:t>𝛿</m:t>
                    </m:r>
                  </m:oMath>
                </a14:m>
                <a:r>
                  <a:rPr lang="en-US" dirty="0"/>
                  <a:t> without bounding </a:t>
                </a:r>
                <a14:m>
                  <m:oMath xmlns:m="http://schemas.openxmlformats.org/officeDocument/2006/math">
                    <m:r>
                      <a:rPr lang="en-US" b="0" i="1" smtClean="0">
                        <a:latin typeface="Cambria Math" panose="02040503050406030204" pitchFamily="18" charset="0"/>
                      </a:rPr>
                      <m:t>𝑝</m:t>
                    </m:r>
                  </m:oMath>
                </a14:m>
                <a:endParaRPr lang="en-US" dirty="0"/>
              </a:p>
            </p:txBody>
          </p:sp>
        </mc:Choice>
        <mc:Fallback xmlns="">
          <p:sp>
            <p:nvSpPr>
              <p:cNvPr id="2" name="Title 1">
                <a:extLst>
                  <a:ext uri="{FF2B5EF4-FFF2-40B4-BE49-F238E27FC236}">
                    <a16:creationId xmlns:a16="http://schemas.microsoft.com/office/drawing/2014/main" id="{7C60A550-512C-478F-86CF-054D902232E5}"/>
                  </a:ext>
                </a:extLst>
              </p:cNvPr>
              <p:cNvSpPr>
                <a:spLocks noGrp="1" noRot="1" noChangeAspect="1" noMove="1" noResize="1" noEditPoints="1" noAdjustHandles="1" noChangeArrowheads="1" noChangeShapeType="1" noTextEdit="1"/>
              </p:cNvSpPr>
              <p:nvPr>
                <p:ph type="title"/>
              </p:nvPr>
            </p:nvSpPr>
            <p:spPr>
              <a:blipFill>
                <a:blip r:embed="rId2"/>
                <a:stretch>
                  <a:fillRect l="-2179" t="-7186"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40D577-CFBE-4D42-9176-72FBD18CAAFF}"/>
                  </a:ext>
                </a:extLst>
              </p:cNvPr>
              <p:cNvSpPr>
                <a:spLocks noGrp="1"/>
              </p:cNvSpPr>
              <p:nvPr>
                <p:ph idx="1"/>
              </p:nvPr>
            </p:nvSpPr>
            <p:spPr/>
            <p:txBody>
              <a:bodyPr/>
              <a:lstStyle/>
              <a:p>
                <a:r>
                  <a:rPr lang="en-US" b="0" dirty="0">
                    <a:latin typeface="Cambria Math" panose="02040503050406030204" pitchFamily="18" charset="0"/>
                  </a:rPr>
                  <a:t>The right tail is the looser bound, so ensuring the right tail is less than </a:t>
                </a:r>
                <a14:m>
                  <m:oMath xmlns:m="http://schemas.openxmlformats.org/officeDocument/2006/math">
                    <m:r>
                      <a:rPr lang="en-US" b="0" i="1" smtClean="0">
                        <a:latin typeface="Cambria Math" panose="02040503050406030204" pitchFamily="18" charset="0"/>
                      </a:rPr>
                      <m:t>2.5</m:t>
                    </m:r>
                  </m:oMath>
                </a14:m>
                <a:r>
                  <a:rPr lang="en-US" b="0" dirty="0">
                    <a:latin typeface="Cambria Math" panose="02040503050406030204" pitchFamily="18" charset="0"/>
                  </a:rPr>
                  <a:t>% gives us the needed guarantee.</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𝛿</m:t>
                            </m:r>
                          </m:e>
                        </m:d>
                        <m:r>
                          <a:rPr lang="en-US" b="0" i="1" smtClean="0">
                            <a:latin typeface="Cambria Math" panose="02040503050406030204" pitchFamily="18" charset="0"/>
                          </a:rPr>
                          <m:t>𝜇</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𝜇</m:t>
                                </m:r>
                              </m:num>
                              <m:den>
                                <m:r>
                                  <a:rPr lang="en-US" b="0" i="1" smtClean="0">
                                    <a:latin typeface="Cambria Math" panose="02040503050406030204" pitchFamily="18" charset="0"/>
                                  </a:rPr>
                                  <m:t>3</m:t>
                                </m:r>
                              </m:den>
                            </m:f>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1000</m:t>
                                </m:r>
                                <m:r>
                                  <a:rPr lang="en-US" b="0" i="1" smtClean="0">
                                    <a:latin typeface="Cambria Math" panose="02040503050406030204" pitchFamily="18" charset="0"/>
                                  </a:rPr>
                                  <m:t>𝑝</m:t>
                                </m:r>
                              </m:num>
                              <m:den>
                                <m:r>
                                  <a:rPr lang="en-US" b="0" i="1" smtClean="0">
                                    <a:latin typeface="Cambria Math" panose="02040503050406030204" pitchFamily="18" charset="0"/>
                                  </a:rPr>
                                  <m:t>3</m:t>
                                </m:r>
                              </m:den>
                            </m:f>
                          </m:e>
                        </m:d>
                      </m:e>
                    </m:func>
                    <m:r>
                      <a:rPr lang="en-US" b="0" i="1" smtClean="0">
                        <a:latin typeface="Cambria Math" panose="02040503050406030204" pitchFamily="18" charset="0"/>
                      </a:rPr>
                      <m:t>≤.025</m:t>
                    </m:r>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1000</m:t>
                        </m:r>
                        <m:r>
                          <a:rPr lang="en-US" b="0" i="1" smtClean="0">
                            <a:latin typeface="Cambria Math" panose="02040503050406030204" pitchFamily="18" charset="0"/>
                          </a:rPr>
                          <m:t>𝑝</m:t>
                        </m:r>
                      </m:num>
                      <m:den>
                        <m:r>
                          <a:rPr lang="en-US" b="0" i="1" smtClean="0">
                            <a:latin typeface="Cambria Math" panose="02040503050406030204" pitchFamily="18" charset="0"/>
                          </a:rPr>
                          <m:t>3</m:t>
                        </m:r>
                      </m:den>
                    </m:f>
                    <m:r>
                      <a:rPr lang="en-US" b="0" i="1" smtClean="0">
                        <a:latin typeface="Cambria Math" panose="02040503050406030204" pitchFamily="18" charset="0"/>
                      </a:rPr>
                      <m:t>≤</m:t>
                    </m:r>
                    <m:r>
                      <m:rPr>
                        <m:sty m:val="p"/>
                      </m:rPr>
                      <a:rPr lang="en-US" b="0" i="0" smtClean="0">
                        <a:latin typeface="Cambria Math" panose="02040503050406030204" pitchFamily="18" charset="0"/>
                      </a:rPr>
                      <m:t>ln</m:t>
                    </m:r>
                    <m:r>
                      <a:rPr lang="en-US" b="0" i="1" smtClean="0">
                        <a:latin typeface="Cambria Math" panose="02040503050406030204" pitchFamily="18" charset="0"/>
                      </a:rPr>
                      <m:t>⁡(.025)</m:t>
                    </m:r>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.025</m:t>
                                </m:r>
                              </m:e>
                            </m:d>
                          </m:e>
                        </m:func>
                      </m:num>
                      <m:den>
                        <m:r>
                          <a:rPr lang="en-US" b="0" i="1" smtClean="0">
                            <a:latin typeface="Cambria Math" panose="02040503050406030204" pitchFamily="18" charset="0"/>
                          </a:rPr>
                          <m:t>1000</m:t>
                        </m:r>
                        <m:r>
                          <a:rPr lang="en-US" b="0" i="1" smtClean="0">
                            <a:latin typeface="Cambria Math" panose="02040503050406030204" pitchFamily="18" charset="0"/>
                          </a:rPr>
                          <m:t>𝑝</m:t>
                        </m:r>
                      </m:den>
                    </m:f>
                  </m:oMath>
                </a14:m>
                <a:endParaRPr lang="en-US" dirty="0"/>
              </a:p>
              <a:p>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−3</m:t>
                            </m:r>
                            <m:r>
                              <m:rPr>
                                <m:sty m:val="p"/>
                              </m:rPr>
                              <a:rPr lang="en-US" b="0" i="0" smtClean="0">
                                <a:latin typeface="Cambria Math" panose="02040503050406030204" pitchFamily="18" charset="0"/>
                              </a:rPr>
                              <m:t>ln</m:t>
                            </m:r>
                            <m:r>
                              <a:rPr lang="en-US" b="0" i="1" smtClean="0">
                                <a:latin typeface="Cambria Math" panose="02040503050406030204" pitchFamily="18" charset="0"/>
                              </a:rPr>
                              <m:t>⁡(.025)</m:t>
                            </m:r>
                          </m:num>
                          <m:den>
                            <m:r>
                              <a:rPr lang="en-US" b="0" i="1" smtClean="0">
                                <a:latin typeface="Cambria Math" panose="02040503050406030204" pitchFamily="18" charset="0"/>
                              </a:rPr>
                              <m:t>1000</m:t>
                            </m:r>
                            <m:r>
                              <a:rPr lang="en-US" b="0" i="1" smtClean="0">
                                <a:latin typeface="Cambria Math" panose="02040503050406030204" pitchFamily="18" charset="0"/>
                              </a:rPr>
                              <m:t>𝑝</m:t>
                            </m:r>
                          </m:den>
                        </m:f>
                      </m:e>
                    </m:rad>
                  </m:oMath>
                </a14:m>
                <a:endParaRPr lang="en-US" dirty="0"/>
              </a:p>
              <a:p>
                <a:r>
                  <a:rPr lang="en-US" dirty="0"/>
                  <a:t>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m:t>
                    </m:r>
                  </m:oMath>
                </a14:m>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 we’re not actually making a claim anymore.</a:t>
                </a:r>
              </a:p>
            </p:txBody>
          </p:sp>
        </mc:Choice>
        <mc:Fallback xmlns="">
          <p:sp>
            <p:nvSpPr>
              <p:cNvPr id="3" name="Content Placeholder 2">
                <a:extLst>
                  <a:ext uri="{FF2B5EF4-FFF2-40B4-BE49-F238E27FC236}">
                    <a16:creationId xmlns:a16="http://schemas.microsoft.com/office/drawing/2014/main" id="{4B40D577-CFBE-4D42-9176-72FBD18CAAFF}"/>
                  </a:ext>
                </a:extLst>
              </p:cNvPr>
              <p:cNvSpPr>
                <a:spLocks noGrp="1" noRot="1" noChangeAspect="1" noMove="1" noResize="1" noEditPoints="1" noAdjustHandles="1" noChangeArrowheads="1" noChangeShapeType="1" noTextEdit="1"/>
              </p:cNvSpPr>
              <p:nvPr>
                <p:ph idx="1"/>
              </p:nvPr>
            </p:nvSpPr>
            <p:spPr>
              <a:blipFill>
                <a:blip r:embed="rId3"/>
                <a:stretch>
                  <a:fillRect l="-708" t="-2138" b="-2642"/>
                </a:stretch>
              </a:blipFill>
            </p:spPr>
            <p:txBody>
              <a:bodyPr/>
              <a:lstStyle/>
              <a:p>
                <a:r>
                  <a:rPr lang="en-US">
                    <a:noFill/>
                  </a:rPr>
                  <a:t> </a:t>
                </a:r>
              </a:p>
            </p:txBody>
          </p:sp>
        </mc:Fallback>
      </mc:AlternateContent>
    </p:spTree>
    <p:extLst>
      <p:ext uri="{BB962C8B-B14F-4D97-AF65-F5344CB8AC3E}">
        <p14:creationId xmlns:p14="http://schemas.microsoft.com/office/powerpoint/2010/main" val="4210159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err="1"/>
              <a:t>Hoeffding’s</a:t>
            </a:r>
            <a:r>
              <a:rPr lang="en-US" dirty="0"/>
              <a: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Why?</a:t>
                </a:r>
              </a:p>
            </p:txBody>
          </p:sp>
        </mc:Choice>
        <mc:Fallback xmlns="">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t="-942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F17DB420-0FD3-4873-ACC0-00C54B14EB50}"/>
              </a:ext>
            </a:extLst>
          </p:cNvPr>
          <p:cNvGrpSpPr/>
          <p:nvPr/>
        </p:nvGrpSpPr>
        <p:grpSpPr>
          <a:xfrm>
            <a:off x="575239" y="1409995"/>
            <a:ext cx="11339157" cy="3545767"/>
            <a:chOff x="708005" y="3429000"/>
            <a:chExt cx="6589148"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5DAF5E9-D951-47E8-89CD-73BB1AC63649}"/>
                    </a:ext>
                  </a:extLst>
                </p:cNvPr>
                <p:cNvSpPr/>
                <p:nvPr/>
              </p:nvSpPr>
              <p:spPr>
                <a:xfrm>
                  <a:off x="708005" y="3429000"/>
                  <a:ext cx="658914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[0,1]</m:t>
                      </m:r>
                    </m:oMath>
                  </a14:m>
                  <a:r>
                    <a:rPr lang="en-US" sz="2800" dirty="0">
                      <a:latin typeface="Segoe UI Semibold" panose="020B0702040204020203" pitchFamily="34" charset="0"/>
                      <a:cs typeface="Segoe UI Semibold" panose="020B0702040204020203" pitchFamily="34" charset="0"/>
                    </a:rPr>
                    <a:t>.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latin typeface="Cambria Math" panose="02040503050406030204" pitchFamily="18" charset="0"/>
                              <a:cs typeface="Segoe UI Semibold" panose="020B0702040204020203" pitchFamily="34" charset="0"/>
                            </a:rPr>
                          </m:ctrlPr>
                        </m:accPr>
                        <m:e>
                          <m:r>
                            <a:rPr lang="en-US" sz="2800" b="0" i="1" smtClean="0">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m:t>
                      </m:r>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𝑡</m:t>
                      </m:r>
                      <m:r>
                        <a:rPr lang="en-US" sz="2800" b="0" i="1" smtClean="0">
                          <a:latin typeface="Cambria Math" panose="02040503050406030204" pitchFamily="18" charset="0"/>
                          <a:cs typeface="Segoe UI Semibold" panose="020B0702040204020203" pitchFamily="34" charset="0"/>
                        </a:rPr>
                        <m:t>≥0</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𝑡</m:t>
                            </m:r>
                          </m:e>
                        </m:d>
                        <m:r>
                          <a:rPr lang="en-US" sz="2800" b="0" i="1" smtClean="0">
                            <a:latin typeface="Cambria Math" panose="02040503050406030204" pitchFamily="18" charset="0"/>
                            <a:cs typeface="Segoe UI Semibold" panose="020B0702040204020203" pitchFamily="34" charset="0"/>
                          </a:rPr>
                          <m:t>≤2</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−2</m:t>
                                </m:r>
                                <m:r>
                                  <a:rPr lang="en-US" sz="2800" b="0" i="1" smtClean="0">
                                    <a:latin typeface="Cambria Math" panose="02040503050406030204" pitchFamily="18" charset="0"/>
                                    <a:cs typeface="Segoe UI Semibold" panose="020B0702040204020203" pitchFamily="34" charset="0"/>
                                  </a:rPr>
                                  <m:t>𝑛</m:t>
                                </m:r>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𝑡</m:t>
                                    </m:r>
                                  </m:e>
                                  <m:sup>
                                    <m:r>
                                      <a:rPr lang="en-US" sz="2800" b="0" i="1" smtClean="0">
                                        <a:latin typeface="Cambria Math" panose="02040503050406030204" pitchFamily="18" charset="0"/>
                                        <a:cs typeface="Segoe UI Semibold" panose="020B0702040204020203" pitchFamily="34" charset="0"/>
                                      </a:rPr>
                                      <m:t>2</m:t>
                                    </m:r>
                                  </m:sup>
                                </m:sSup>
                              </m:e>
                            </m:d>
                          </m:e>
                        </m:func>
                      </m:oMath>
                    </m:oMathPara>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45DAF5E9-D951-47E8-89CD-73BB1AC63649}"/>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833F463-9019-40B7-B611-7F3E388078B4}"/>
                </a:ext>
              </a:extLst>
            </p:cNvPr>
            <p:cNvSpPr/>
            <p:nvPr/>
          </p:nvSpPr>
          <p:spPr>
            <a:xfrm>
              <a:off x="708005" y="3429000"/>
              <a:ext cx="6589148" cy="54723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Segoe UI Semibold" panose="020B0702040204020203" pitchFamily="34" charset="0"/>
                  <a:cs typeface="Segoe UI Semibold" panose="020B0702040204020203" pitchFamily="34" charset="0"/>
                </a:rPr>
                <a:t>Hoeffding’s</a:t>
              </a:r>
              <a:r>
                <a:rPr lang="en-US" sz="3200" b="1" dirty="0">
                  <a:latin typeface="Segoe UI Semibold" panose="020B0702040204020203" pitchFamily="34" charset="0"/>
                  <a:cs typeface="Segoe UI Semibold" panose="020B0702040204020203" pitchFamily="34" charset="0"/>
                </a:rPr>
                <a:t> Inequality</a:t>
              </a:r>
            </a:p>
          </p:txBody>
        </p:sp>
      </p:grpSp>
    </p:spTree>
    <p:extLst>
      <p:ext uri="{BB962C8B-B14F-4D97-AF65-F5344CB8AC3E}">
        <p14:creationId xmlns:p14="http://schemas.microsoft.com/office/powerpoint/2010/main" val="3663803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DCA2F64-5432-4F2B-828B-026954D644D2}"/>
                  </a:ext>
                </a:extLst>
              </p:cNvPr>
              <p:cNvSpPr>
                <a:spLocks noGrp="1"/>
              </p:cNvSpPr>
              <p:nvPr>
                <p:ph type="title"/>
              </p:nvPr>
            </p:nvSpPr>
            <p:spPr/>
            <p:txBody>
              <a:bodyPr>
                <a:normAutofit/>
              </a:bodyPr>
              <a:lstStyle/>
              <a:p>
                <a14:m>
                  <m:oMath xmlns:m="http://schemas.openxmlformats.org/officeDocument/2006/math">
                    <m:r>
                      <a:rPr lang="en-US" i="1" smtClean="0">
                        <a:latin typeface="Cambria Math" panose="02040503050406030204" pitchFamily="18" charset="0"/>
                      </a:rPr>
                      <m:t>𝑌</m:t>
                    </m:r>
                    <m:r>
                      <a:rPr lang="en-US" i="1" smtClean="0">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oMath>
                </a14:m>
                <a:r>
                  <a:rPr lang="en-US" dirty="0"/>
                  <a:t> or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endParaRPr lang="en-US" dirty="0"/>
              </a:p>
            </p:txBody>
          </p:sp>
        </mc:Choice>
        <mc:Fallback xmlns="">
          <p:sp>
            <p:nvSpPr>
              <p:cNvPr id="2" name="Title 1">
                <a:extLst>
                  <a:ext uri="{FF2B5EF4-FFF2-40B4-BE49-F238E27FC236}">
                    <a16:creationId xmlns:a16="http://schemas.microsoft.com/office/drawing/2014/main" id="{4DCA2F64-5432-4F2B-828B-026954D644D2}"/>
                  </a:ext>
                </a:extLst>
              </p:cNvPr>
              <p:cNvSpPr>
                <a:spLocks noGrp="1" noRot="1" noChangeAspect="1" noMove="1" noResize="1" noEditPoints="1" noAdjustHandles="1" noChangeArrowheads="1" noChangeShapeType="1" noTextEdit="1"/>
              </p:cNvSpPr>
              <p:nvPr>
                <p:ph type="title"/>
              </p:nvPr>
            </p:nvSpPr>
            <p:spPr>
              <a:blipFill>
                <a:blip r:embed="rId2"/>
                <a:stretch>
                  <a:fillRect t="-7784" b="-8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60D97E-4EEA-48C5-B30A-5DA2552A6ED9}"/>
                  </a:ext>
                </a:extLst>
              </p:cNvPr>
              <p:cNvSpPr>
                <a:spLocks noGrp="1"/>
              </p:cNvSpPr>
              <p:nvPr>
                <p:ph idx="1"/>
              </p:nvPr>
            </p:nvSpPr>
            <p:spPr/>
            <p:txBody>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oMath>
                </a14:m>
                <a:endParaRPr lang="en-US" b="0"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e>
                        </m:d>
                      </m:e>
                    </m:d>
                  </m:oMath>
                </a14:m>
                <a:endParaRPr lang="en-US"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endParaRPr lang="en-US"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e>
                        </m:d>
                      </m:e>
                    </m:d>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 </m:t>
                    </m:r>
                  </m:oMath>
                </a14:m>
                <a:endParaRPr lang="en-US" dirty="0"/>
              </a:p>
              <a:p>
                <a:endParaRPr lang="en-US" dirty="0"/>
              </a:p>
              <a:p>
                <a:r>
                  <a:rPr lang="en-US" dirty="0"/>
                  <a:t>So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a:t>
                </a:r>
                <a:r>
                  <a:rPr lang="en-US" dirty="0" err="1"/>
                  <a:t>iff</a:t>
                </a:r>
                <a:r>
                  <a:rPr lang="en-US"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a:t>
                </a:r>
              </a:p>
            </p:txBody>
          </p:sp>
        </mc:Choice>
        <mc:Fallback xmlns="">
          <p:sp>
            <p:nvSpPr>
              <p:cNvPr id="3" name="Content Placeholder 2">
                <a:extLst>
                  <a:ext uri="{FF2B5EF4-FFF2-40B4-BE49-F238E27FC236}">
                    <a16:creationId xmlns:a16="http://schemas.microsoft.com/office/drawing/2014/main" id="{7760D97E-4EEA-48C5-B30A-5DA2552A6ED9}"/>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90477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err="1"/>
              <a:t>Hoeffding’s</a:t>
            </a:r>
            <a:r>
              <a:rPr lang="en-US" dirty="0"/>
              <a: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normAutofit/>
              </a:bodyPr>
              <a:lstStyle/>
              <a:p>
                <a:pPr marL="0" indent="0">
                  <a:buNone/>
                </a:pPr>
                <a:r>
                  <a:rPr lang="en-US" dirty="0">
                    <a:latin typeface="Cambria Math" panose="02040503050406030204" pitchFamily="18" charset="0"/>
                  </a:rPr>
                  <a:t>How close will we be with</a:t>
                </a:r>
                <a:r>
                  <a:rPr lang="en-US" i="1" dirty="0">
                    <a:latin typeface="Cambria Math" panose="02040503050406030204" pitchFamily="18" charset="0"/>
                  </a:rPr>
                  <a:t> n=1000 with probability at least </a:t>
                </a:r>
                <a14:m>
                  <m:oMath xmlns:m="http://schemas.openxmlformats.org/officeDocument/2006/math">
                    <m:r>
                      <a:rPr lang="en-US" b="0" i="1" smtClean="0">
                        <a:latin typeface="Cambria Math" panose="02040503050406030204" pitchFamily="18" charset="0"/>
                      </a:rPr>
                      <m:t>.95</m:t>
                    </m:r>
                  </m:oMath>
                </a14:m>
                <a:r>
                  <a:rPr lang="en-US" b="0" i="1" dirty="0">
                    <a:latin typeface="Cambria Math" panose="02040503050406030204" pitchFamily="18" charset="0"/>
                  </a:rPr>
                  <a:t>?</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a:t>
                </a:r>
              </a:p>
            </p:txBody>
          </p:sp>
        </mc:Choice>
        <mc:Fallback xmlns="">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l="-1525" t="-9424" b="-3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2B507CC-BE21-4228-81A9-2BC9007019DA}"/>
                  </a:ext>
                </a:extLst>
              </p:cNvPr>
              <p:cNvSpPr/>
              <p:nvPr/>
            </p:nvSpPr>
            <p:spPr>
              <a:xfrm>
                <a:off x="575239" y="1409995"/>
                <a:ext cx="11339157" cy="35457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[0,1]</m:t>
                    </m:r>
                  </m:oMath>
                </a14:m>
                <a:r>
                  <a:rPr lang="en-US" sz="2800" dirty="0">
                    <a:latin typeface="Segoe UI Semibold" panose="020B0702040204020203" pitchFamily="34" charset="0"/>
                    <a:cs typeface="Segoe UI Semibold" panose="020B0702040204020203" pitchFamily="34" charset="0"/>
                  </a:rPr>
                  <a:t>.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latin typeface="Cambria Math" panose="02040503050406030204" pitchFamily="18" charset="0"/>
                            <a:cs typeface="Segoe UI Semibold" panose="020B0702040204020203" pitchFamily="34" charset="0"/>
                          </a:rPr>
                        </m:ctrlPr>
                      </m:accPr>
                      <m:e>
                        <m:r>
                          <a:rPr lang="en-US" sz="2800" b="0" i="1" smtClean="0">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m:t>
                    </m:r>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𝑡</m:t>
                    </m:r>
                    <m:r>
                      <a:rPr lang="en-US" sz="2800" b="0" i="1" smtClean="0">
                        <a:latin typeface="Cambria Math" panose="02040503050406030204" pitchFamily="18" charset="0"/>
                        <a:cs typeface="Segoe UI Semibold" panose="020B0702040204020203" pitchFamily="34" charset="0"/>
                      </a:rPr>
                      <m:t>≥0</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𝑡</m:t>
                          </m:r>
                        </m:e>
                      </m:d>
                      <m:r>
                        <a:rPr lang="en-US" sz="2800" b="0" i="1" smtClean="0">
                          <a:latin typeface="Cambria Math" panose="02040503050406030204" pitchFamily="18" charset="0"/>
                          <a:cs typeface="Segoe UI Semibold" panose="020B0702040204020203" pitchFamily="34" charset="0"/>
                        </a:rPr>
                        <m:t>≤2</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−2</m:t>
                              </m:r>
                              <m:r>
                                <a:rPr lang="en-US" sz="2800" b="0" i="1" smtClean="0">
                                  <a:latin typeface="Cambria Math" panose="02040503050406030204" pitchFamily="18" charset="0"/>
                                  <a:cs typeface="Segoe UI Semibold" panose="020B0702040204020203" pitchFamily="34" charset="0"/>
                                </a:rPr>
                                <m:t>𝑛</m:t>
                              </m:r>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𝑡</m:t>
                                  </m:r>
                                </m:e>
                                <m:sup>
                                  <m:r>
                                    <a:rPr lang="en-US" sz="2800" b="0" i="1" smtClean="0">
                                      <a:latin typeface="Cambria Math" panose="02040503050406030204" pitchFamily="18" charset="0"/>
                                      <a:cs typeface="Segoe UI Semibold" panose="020B0702040204020203" pitchFamily="34" charset="0"/>
                                    </a:rPr>
                                    <m:t>2</m:t>
                                  </m:r>
                                </m:sup>
                              </m:sSup>
                            </m:e>
                          </m:d>
                        </m:e>
                      </m:func>
                    </m:oMath>
                  </m:oMathPara>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62B507CC-BE21-4228-81A9-2BC9007019DA}"/>
                  </a:ext>
                </a:extLst>
              </p:cNvPr>
              <p:cNvSpPr>
                <a:spLocks noRot="1" noChangeAspect="1" noMove="1" noResize="1" noEditPoints="1" noAdjustHandles="1" noChangeArrowheads="1" noChangeShapeType="1" noTextEdit="1"/>
              </p:cNvSpPr>
              <p:nvPr/>
            </p:nvSpPr>
            <p:spPr>
              <a:xfrm>
                <a:off x="575239" y="1409995"/>
                <a:ext cx="11339157" cy="3545767"/>
              </a:xfrm>
              <a:prstGeom prst="rect">
                <a:avLst/>
              </a:prstGeom>
              <a:blipFill>
                <a:blip r:embed="rId3"/>
                <a:stretch>
                  <a:fillRect/>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650CDF8F-9A4A-47D0-945C-21FC8397C59B}"/>
              </a:ext>
            </a:extLst>
          </p:cNvPr>
          <p:cNvSpPr/>
          <p:nvPr/>
        </p:nvSpPr>
        <p:spPr>
          <a:xfrm>
            <a:off x="575239" y="1409995"/>
            <a:ext cx="11339157" cy="100649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Segoe UI Semibold" panose="020B0702040204020203" pitchFamily="34" charset="0"/>
                <a:cs typeface="Segoe UI Semibold" panose="020B0702040204020203" pitchFamily="34" charset="0"/>
              </a:rPr>
              <a:t>Hoeffding’s</a:t>
            </a:r>
            <a:r>
              <a:rPr lang="en-US" sz="3200" b="1" dirty="0">
                <a:latin typeface="Segoe UI Semibold" panose="020B0702040204020203" pitchFamily="34" charset="0"/>
                <a:cs typeface="Segoe UI Semibold" panose="020B0702040204020203" pitchFamily="34" charset="0"/>
              </a:rPr>
              <a:t> Inequality</a:t>
            </a:r>
          </a:p>
        </p:txBody>
      </p:sp>
    </p:spTree>
    <p:extLst>
      <p:ext uri="{BB962C8B-B14F-4D97-AF65-F5344CB8AC3E}">
        <p14:creationId xmlns:p14="http://schemas.microsoft.com/office/powerpoint/2010/main" val="4017762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2730-A9B6-4C33-8EE3-D7B3A8C0972B}"/>
              </a:ext>
            </a:extLst>
          </p:cNvPr>
          <p:cNvSpPr>
            <a:spLocks noGrp="1"/>
          </p:cNvSpPr>
          <p:nvPr>
            <p:ph type="title"/>
          </p:nvPr>
        </p:nvSpPr>
        <p:spPr/>
        <p:txBody>
          <a:bodyPr/>
          <a:lstStyle/>
          <a:p>
            <a:r>
              <a:rPr lang="en-US" dirty="0"/>
              <a:t>Margin of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6A0549-FDDB-427B-B35B-F17321DD519A}"/>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cs typeface="Segoe UI Semibold" panose="020B0702040204020203" pitchFamily="34" charset="0"/>
                      </a:rPr>
                      <m:t>ℙ</m:t>
                    </m:r>
                    <m:d>
                      <m:dPr>
                        <m:ctrlPr>
                          <a:rPr lang="en-US" b="0" i="1" smtClean="0">
                            <a:latin typeface="Cambria Math" panose="02040503050406030204" pitchFamily="18" charset="0"/>
                            <a:cs typeface="Segoe UI Semibold" panose="020B0702040204020203" pitchFamily="34" charset="0"/>
                          </a:rPr>
                        </m:ctrlPr>
                      </m:dPr>
                      <m:e>
                        <m:d>
                          <m:dPr>
                            <m:begChr m:val="|"/>
                            <m:endChr m:val="|"/>
                            <m:ctrlPr>
                              <a:rPr lang="en-US" b="0" i="1" smtClean="0">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𝑌</m:t>
                            </m:r>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𝑌</m:t>
                                </m:r>
                              </m:e>
                            </m:d>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𝑡</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𝑋</m:t>
                            </m:r>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𝑋</m:t>
                                </m:r>
                              </m:e>
                            </m:d>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𝑡</m:t>
                        </m:r>
                        <m:r>
                          <a:rPr lang="en-US" b="0" i="1" smtClean="0">
                            <a:latin typeface="Cambria Math" panose="02040503050406030204" pitchFamily="18" charset="0"/>
                            <a:cs typeface="Segoe UI Semibold" panose="020B0702040204020203" pitchFamily="34" charset="0"/>
                          </a:rPr>
                          <m:t>/2</m:t>
                        </m:r>
                      </m:e>
                    </m:d>
                    <m:r>
                      <a:rPr lang="en-US" i="1">
                        <a:latin typeface="Cambria Math" panose="02040503050406030204" pitchFamily="18" charset="0"/>
                        <a:cs typeface="Segoe UI Semibold" panose="020B0702040204020203" pitchFamily="34" charset="0"/>
                      </a:rPr>
                      <m:t>≤2</m:t>
                    </m:r>
                    <m:func>
                      <m:funcPr>
                        <m:ctrlPr>
                          <a:rPr lang="en-US" i="1">
                            <a:latin typeface="Cambria Math" panose="02040503050406030204" pitchFamily="18" charset="0"/>
                            <a:cs typeface="Segoe UI Semibold" panose="020B0702040204020203" pitchFamily="34" charset="0"/>
                          </a:rPr>
                        </m:ctrlPr>
                      </m:funcPr>
                      <m:fName>
                        <m:r>
                          <m:rPr>
                            <m:sty m:val="p"/>
                          </m:rPr>
                          <a:rPr lang="en-US">
                            <a:latin typeface="Cambria Math" panose="02040503050406030204" pitchFamily="18" charset="0"/>
                            <a:cs typeface="Segoe UI Semibold" panose="020B0702040204020203" pitchFamily="34" charset="0"/>
                          </a:rPr>
                          <m:t>exp</m:t>
                        </m:r>
                      </m:fName>
                      <m:e>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2</m:t>
                            </m:r>
                            <m:r>
                              <a:rPr lang="en-US" b="0" i="1" smtClean="0">
                                <a:latin typeface="Cambria Math" panose="02040503050406030204" pitchFamily="18" charset="0"/>
                                <a:cs typeface="Segoe UI Semibold" panose="020B0702040204020203" pitchFamily="34" charset="0"/>
                              </a:rPr>
                              <m:t>𝑛</m:t>
                            </m:r>
                            <m:sSup>
                              <m:sSupPr>
                                <m:ctrlPr>
                                  <a:rPr lang="en-US" b="0" i="1" smtClean="0">
                                    <a:latin typeface="Cambria Math" panose="02040503050406030204" pitchFamily="18" charset="0"/>
                                    <a:cs typeface="Segoe UI Semibold" panose="020B0702040204020203" pitchFamily="34" charset="0"/>
                                  </a:rPr>
                                </m:ctrlPr>
                              </m:sSupPr>
                              <m:e>
                                <m:r>
                                  <a:rPr lang="en-US" b="0" i="1" smtClean="0">
                                    <a:latin typeface="Cambria Math" panose="02040503050406030204" pitchFamily="18" charset="0"/>
                                    <a:cs typeface="Segoe UI Semibold" panose="020B0702040204020203" pitchFamily="34" charset="0"/>
                                  </a:rPr>
                                  <m:t>𝑡</m:t>
                                </m:r>
                              </m:e>
                              <m:sup>
                                <m:r>
                                  <a:rPr lang="en-US" b="0" i="1" smtClean="0">
                                    <a:latin typeface="Cambria Math" panose="02040503050406030204" pitchFamily="18" charset="0"/>
                                    <a:cs typeface="Segoe UI Semibold" panose="020B0702040204020203" pitchFamily="34" charset="0"/>
                                  </a:rPr>
                                  <m:t>2</m:t>
                                </m:r>
                              </m:sup>
                            </m:sSup>
                          </m:e>
                        </m:d>
                      </m:e>
                    </m:func>
                    <m:r>
                      <a:rPr lang="en-US" b="0" i="1" smtClean="0">
                        <a:latin typeface="Cambria Math" panose="02040503050406030204" pitchFamily="18" charset="0"/>
                        <a:cs typeface="Segoe UI Semibold" panose="020B0702040204020203" pitchFamily="34" charset="0"/>
                      </a:rPr>
                      <m:t>≤.05</m:t>
                    </m:r>
                  </m:oMath>
                </a14:m>
                <a:endParaRPr lang="en-US" i="1" dirty="0">
                  <a:latin typeface="Segoe UI Semibold" panose="020B0702040204020203" pitchFamily="34" charset="0"/>
                  <a:cs typeface="Segoe UI Semibold" panose="020B0702040204020203" pitchFamily="34" charset="0"/>
                </a:endParaRPr>
              </a:p>
              <a:p>
                <a:r>
                  <a:rPr lang="en-US" dirty="0"/>
                  <a:t>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=1000</m:t>
                    </m:r>
                  </m:oMath>
                </a14:m>
                <a:r>
                  <a:rPr lang="en-US" dirty="0"/>
                  <a:t>, we get:</a:t>
                </a:r>
              </a:p>
              <a:p>
                <a14:m>
                  <m:oMath xmlns:m="http://schemas.openxmlformats.org/officeDocument/2006/math">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𝑡</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e>
                        </m:d>
                      </m:e>
                    </m:func>
                    <m:r>
                      <a:rPr lang="en-US" b="0" i="1" smtClean="0">
                        <a:latin typeface="Cambria Math" panose="02040503050406030204" pitchFamily="18" charset="0"/>
                      </a:rPr>
                      <m:t>≤.05</m:t>
                    </m:r>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2000</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𝑡</m:t>
                            </m:r>
                          </m:e>
                          <m:sup>
                            <m:r>
                              <a:rPr lang="en-US" b="0" i="1" dirty="0" smtClean="0">
                                <a:latin typeface="Cambria Math" panose="02040503050406030204" pitchFamily="18" charset="0"/>
                              </a:rPr>
                              <m:t>2</m:t>
                            </m:r>
                          </m:sup>
                        </m:sSup>
                      </m:num>
                      <m:den>
                        <m:r>
                          <a:rPr lang="en-US" b="0" i="1" dirty="0" smtClean="0">
                            <a:latin typeface="Cambria Math" panose="02040503050406030204" pitchFamily="18" charset="0"/>
                          </a:rPr>
                          <m:t>4</m:t>
                        </m:r>
                      </m:den>
                    </m:f>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ln</m:t>
                        </m:r>
                      </m:fName>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.025</m:t>
                            </m:r>
                          </m:e>
                        </m:d>
                      </m:e>
                    </m:func>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≤.086</m:t>
                    </m:r>
                  </m:oMath>
                </a14:m>
                <a:r>
                  <a:rPr lang="en-US" dirty="0"/>
                  <a:t>.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≥.086</m:t>
                        </m:r>
                      </m:e>
                    </m:d>
                    <m:r>
                      <a:rPr lang="en-US" b="0" i="1" smtClean="0">
                        <a:latin typeface="Cambria Math" panose="02040503050406030204" pitchFamily="18" charset="0"/>
                      </a:rPr>
                      <m:t>≤.05</m:t>
                    </m:r>
                  </m:oMath>
                </a14:m>
                <a:endParaRPr lang="en-US" dirty="0"/>
              </a:p>
              <a:p>
                <a:r>
                  <a:rPr lang="en-US" dirty="0"/>
                  <a:t>So our margin of error is about 8.6%.</a:t>
                </a:r>
              </a:p>
              <a:p>
                <a:pPr marL="0" indent="0">
                  <a:buNone/>
                </a:pPr>
                <a:endParaRPr lang="en-US" dirty="0"/>
              </a:p>
              <a:p>
                <a:pPr marL="0" indent="0">
                  <a:buNone/>
                </a:pPr>
                <a:r>
                  <a:rPr lang="en-US" dirty="0"/>
                  <a:t>To get a margin-of-error of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m:t>
                    </m:r>
                  </m:oMath>
                </a14:m>
                <a:r>
                  <a:rPr lang="en-US" dirty="0"/>
                  <a:t> need </a:t>
                </a:r>
                <a14:m>
                  <m:oMath xmlns:m="http://schemas.openxmlformats.org/officeDocument/2006/math">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.05</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e>
                        </m:d>
                      </m:e>
                    </m:func>
                    <m:r>
                      <a:rPr lang="en-US" b="0" i="1" smtClean="0">
                        <a:latin typeface="Cambria Math" panose="02040503050406030204" pitchFamily="18" charset="0"/>
                      </a:rPr>
                      <m:t>≤.05</m:t>
                    </m:r>
                  </m:oMath>
                </a14:m>
                <a:endParaRPr lang="en-US" dirty="0"/>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≥2952</m:t>
                    </m:r>
                  </m:oMath>
                </a14:m>
                <a:endParaRPr lang="en-US" dirty="0"/>
              </a:p>
            </p:txBody>
          </p:sp>
        </mc:Choice>
        <mc:Fallback xmlns="">
          <p:sp>
            <p:nvSpPr>
              <p:cNvPr id="3" name="Content Placeholder 2">
                <a:extLst>
                  <a:ext uri="{FF2B5EF4-FFF2-40B4-BE49-F238E27FC236}">
                    <a16:creationId xmlns:a16="http://schemas.microsoft.com/office/drawing/2014/main" id="{7B6A0549-FDDB-427B-B35B-F17321DD519A}"/>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837562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8D72-8A21-411D-A5E7-81A4B29AC741}"/>
              </a:ext>
            </a:extLst>
          </p:cNvPr>
          <p:cNvSpPr>
            <a:spLocks noGrp="1"/>
          </p:cNvSpPr>
          <p:nvPr>
            <p:ph type="title"/>
          </p:nvPr>
        </p:nvSpPr>
        <p:spPr/>
        <p:txBody>
          <a:bodyPr/>
          <a:lstStyle/>
          <a:p>
            <a:r>
              <a:rPr lang="en-US" dirty="0"/>
              <a:t>How much do we lose?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F39F77-38FA-4898-BC11-32955C4FCC0E}"/>
                  </a:ext>
                </a:extLst>
              </p:cNvPr>
              <p:cNvSpPr>
                <a:spLocks noGrp="1"/>
              </p:cNvSpPr>
              <p:nvPr>
                <p:ph idx="1"/>
              </p:nvPr>
            </p:nvSpPr>
            <p:spPr/>
            <p:txBody>
              <a:bodyPr/>
              <a:lstStyle/>
              <a:p>
                <a:r>
                  <a:rPr lang="en-US" dirty="0"/>
                  <a:t>We lose a factor of two in the length of the margin (equivalently, we’d need to talk to </a:t>
                </a:r>
                <a14:m>
                  <m:oMath xmlns:m="http://schemas.openxmlformats.org/officeDocument/2006/math">
                    <m:r>
                      <a:rPr lang="en-US" b="0" i="1" smtClean="0">
                        <a:latin typeface="Cambria Math" panose="02040503050406030204" pitchFamily="18" charset="0"/>
                      </a:rPr>
                      <m:t>4</m:t>
                    </m:r>
                  </m:oMath>
                </a14:m>
                <a:r>
                  <a:rPr lang="en-US" dirty="0"/>
                  <a:t> times as many people to have the same confidence.</a:t>
                </a:r>
              </a:p>
              <a:p>
                <a:endParaRPr lang="en-US" dirty="0"/>
              </a:p>
              <a:p>
                <a:r>
                  <a:rPr lang="en-US" dirty="0"/>
                  <a:t>You can also control this tradeoff. </a:t>
                </a:r>
              </a:p>
              <a:p>
                <a:r>
                  <a:rPr lang="en-US" dirty="0"/>
                  <a:t>Want more accuracy? Make it roll a die: report 1 if cheated (truth o/w)</a:t>
                </a:r>
              </a:p>
              <a:p>
                <a:r>
                  <a:rPr lang="en-US" dirty="0"/>
                  <a:t>Want more security? Make it Bernoulli with probability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or cheated have the same report (e.g. report “die roll 1 [and didn’t cheat]” or “die roll 2-6 [or did cheat]”</a:t>
                </a:r>
              </a:p>
            </p:txBody>
          </p:sp>
        </mc:Choice>
        <mc:Fallback xmlns="">
          <p:sp>
            <p:nvSpPr>
              <p:cNvPr id="3" name="Content Placeholder 2">
                <a:extLst>
                  <a:ext uri="{FF2B5EF4-FFF2-40B4-BE49-F238E27FC236}">
                    <a16:creationId xmlns:a16="http://schemas.microsoft.com/office/drawing/2014/main" id="{F7F39F77-38FA-4898-BC11-32955C4FCC0E}"/>
                  </a:ext>
                </a:extLst>
              </p:cNvPr>
              <p:cNvSpPr>
                <a:spLocks noGrp="1" noRot="1" noChangeAspect="1" noMove="1" noResize="1" noEditPoints="1" noAdjustHandles="1" noChangeArrowheads="1" noChangeShapeType="1" noTextEdit="1"/>
              </p:cNvSpPr>
              <p:nvPr>
                <p:ph idx="1"/>
              </p:nvPr>
            </p:nvSpPr>
            <p:spPr>
              <a:blipFill>
                <a:blip r:embed="rId2"/>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510443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DC83-5559-415B-F64C-5EFE5394B541}"/>
              </a:ext>
            </a:extLst>
          </p:cNvPr>
          <p:cNvSpPr>
            <a:spLocks noGrp="1"/>
          </p:cNvSpPr>
          <p:nvPr>
            <p:ph type="title"/>
          </p:nvPr>
        </p:nvSpPr>
        <p:spPr/>
        <p:txBody>
          <a:bodyPr/>
          <a:lstStyle/>
          <a:p>
            <a:r>
              <a:rPr lang="en-US" dirty="0"/>
              <a:t>Will people actually admit to anything?</a:t>
            </a:r>
          </a:p>
        </p:txBody>
      </p:sp>
      <p:sp>
        <p:nvSpPr>
          <p:cNvPr id="3" name="Content Placeholder 2">
            <a:extLst>
              <a:ext uri="{FF2B5EF4-FFF2-40B4-BE49-F238E27FC236}">
                <a16:creationId xmlns:a16="http://schemas.microsoft.com/office/drawing/2014/main" id="{66DACD2E-D0B1-535C-8BCB-7B20F2335CAE}"/>
              </a:ext>
            </a:extLst>
          </p:cNvPr>
          <p:cNvSpPr>
            <a:spLocks noGrp="1"/>
          </p:cNvSpPr>
          <p:nvPr>
            <p:ph idx="1"/>
          </p:nvPr>
        </p:nvSpPr>
        <p:spPr/>
        <p:txBody>
          <a:bodyPr/>
          <a:lstStyle/>
          <a:p>
            <a:r>
              <a:rPr lang="en-US" dirty="0"/>
              <a:t>Yes, they actually will.</a:t>
            </a:r>
          </a:p>
          <a:p>
            <a:r>
              <a:rPr lang="en-US" dirty="0">
                <a:hlinkClick r:id="rId3"/>
              </a:rPr>
              <a:t>Ask Me Anything: Assessing Academic Dishonesty</a:t>
            </a:r>
            <a:endParaRPr lang="en-US" dirty="0"/>
          </a:p>
          <a:p>
            <a:r>
              <a:rPr lang="en-US" dirty="0"/>
              <a:t>By Nathan Brunelle and John R. Hott</a:t>
            </a:r>
          </a:p>
          <a:p>
            <a:endParaRPr lang="en-US" dirty="0"/>
          </a:p>
          <a:p>
            <a:r>
              <a:rPr lang="en-US" dirty="0"/>
              <a:t>When Nathan was at University of Virginia, he and a colleague ran this protocol, asking students whether they had cheated in their course.</a:t>
            </a:r>
          </a:p>
          <a:p>
            <a:r>
              <a:rPr lang="en-US" dirty="0"/>
              <a:t>They estimated about 40% of students cheated in one of their courses.</a:t>
            </a:r>
          </a:p>
        </p:txBody>
      </p:sp>
    </p:spTree>
    <p:extLst>
      <p:ext uri="{BB962C8B-B14F-4D97-AF65-F5344CB8AC3E}">
        <p14:creationId xmlns:p14="http://schemas.microsoft.com/office/powerpoint/2010/main" val="2925004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D800-56EF-40FB-B92E-7CC7CCA29E15}"/>
              </a:ext>
            </a:extLst>
          </p:cNvPr>
          <p:cNvSpPr>
            <a:spLocks noGrp="1"/>
          </p:cNvSpPr>
          <p:nvPr>
            <p:ph type="title"/>
          </p:nvPr>
        </p:nvSpPr>
        <p:spPr/>
        <p:txBody>
          <a:bodyPr/>
          <a:lstStyle/>
          <a:p>
            <a:r>
              <a:rPr lang="en-US" dirty="0"/>
              <a:t>In The Real World</a:t>
            </a:r>
          </a:p>
        </p:txBody>
      </p:sp>
      <p:sp>
        <p:nvSpPr>
          <p:cNvPr id="3" name="Content Placeholder 2">
            <a:extLst>
              <a:ext uri="{FF2B5EF4-FFF2-40B4-BE49-F238E27FC236}">
                <a16:creationId xmlns:a16="http://schemas.microsoft.com/office/drawing/2014/main" id="{83D0F262-FA45-478C-89CC-775833517DED}"/>
              </a:ext>
            </a:extLst>
          </p:cNvPr>
          <p:cNvSpPr>
            <a:spLocks noGrp="1"/>
          </p:cNvSpPr>
          <p:nvPr>
            <p:ph idx="1"/>
          </p:nvPr>
        </p:nvSpPr>
        <p:spPr/>
        <p:txBody>
          <a:bodyPr/>
          <a:lstStyle/>
          <a:p>
            <a:r>
              <a:rPr lang="en-US" dirty="0"/>
              <a:t>Injecting randomness to preserve privacy is a real thing.</a:t>
            </a:r>
          </a:p>
          <a:p>
            <a:r>
              <a:rPr lang="en-US" dirty="0"/>
              <a:t>Instead of having everyone flip a coin, “random noise” can be inserted after all the data has been collected.</a:t>
            </a:r>
          </a:p>
          <a:p>
            <a:r>
              <a:rPr lang="en-US" b="1" dirty="0"/>
              <a:t>Differential privacy </a:t>
            </a:r>
            <a:r>
              <a:rPr lang="en-US" dirty="0"/>
              <a:t>is being used to protect the 2020 Census data. </a:t>
            </a:r>
          </a:p>
          <a:p>
            <a:r>
              <a:rPr lang="en-US" dirty="0"/>
              <a:t>The overall count of people in each state is exact (well, exactly the data they collected). But the data per block or per city has been randomized to protect against revealing who lives where. 	</a:t>
            </a:r>
          </a:p>
          <a:p>
            <a:r>
              <a:rPr lang="en-US" dirty="0">
                <a:hlinkClick r:id="rId3"/>
              </a:rPr>
              <a:t>This video</a:t>
            </a:r>
            <a:r>
              <a:rPr lang="en-US" dirty="0"/>
              <a:t> nicely explains what’s involved. Notice that the accuracy guarantees come in the same “inside-margin-of-error-with-probability” guarantees we’ve been giving for our randomness (just much stronger).</a:t>
            </a:r>
          </a:p>
        </p:txBody>
      </p:sp>
    </p:spTree>
    <p:extLst>
      <p:ext uri="{BB962C8B-B14F-4D97-AF65-F5344CB8AC3E}">
        <p14:creationId xmlns:p14="http://schemas.microsoft.com/office/powerpoint/2010/main" val="2241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20DA-48B8-4097-8194-AB76EA701CDF}"/>
              </a:ext>
            </a:extLst>
          </p:cNvPr>
          <p:cNvSpPr>
            <a:spLocks noGrp="1"/>
          </p:cNvSpPr>
          <p:nvPr>
            <p:ph type="title"/>
          </p:nvPr>
        </p:nvSpPr>
        <p:spPr/>
        <p:txBody>
          <a:bodyPr/>
          <a:lstStyle/>
          <a:p>
            <a:r>
              <a:rPr lang="en-US" dirty="0"/>
              <a:t>More applications?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BEFC4F-1D8A-42F5-85EC-BA1B0C3C5C37}"/>
                  </a:ext>
                </a:extLst>
              </p:cNvPr>
              <p:cNvSpPr>
                <a:spLocks noGrp="1"/>
              </p:cNvSpPr>
              <p:nvPr>
                <p:ph idx="1"/>
              </p:nvPr>
            </p:nvSpPr>
            <p:spPr/>
            <p:txBody>
              <a:bodyPr/>
              <a:lstStyle/>
              <a:p>
                <a:r>
                  <a:rPr lang="en-US" dirty="0"/>
                  <a:t>Concentration inequalities can help you tell the accuracy of predictions you make (or that you learn from data).</a:t>
                </a:r>
              </a:p>
              <a:p>
                <a:endParaRPr lang="en-US" dirty="0"/>
              </a:p>
              <a:p>
                <a:r>
                  <a:rPr lang="en-US" dirty="0"/>
                  <a:t>Next, we’ll see “maximum likelihood estimation”, a method of making predictions from data.</a:t>
                </a:r>
              </a:p>
              <a:p>
                <a:endParaRPr lang="en-US" dirty="0"/>
              </a:p>
              <a:p>
                <a:r>
                  <a:rPr lang="en-US" dirty="0"/>
                  <a:t>Later, we’ll hint at some other ML-related uses of running an experiment, designed such that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some unknown-to-you value that’s too expensive to compute. </a:t>
                </a:r>
              </a:p>
            </p:txBody>
          </p:sp>
        </mc:Choice>
        <mc:Fallback>
          <p:sp>
            <p:nvSpPr>
              <p:cNvPr id="3" name="Content Placeholder 2">
                <a:extLst>
                  <a:ext uri="{FF2B5EF4-FFF2-40B4-BE49-F238E27FC236}">
                    <a16:creationId xmlns:a16="http://schemas.microsoft.com/office/drawing/2014/main" id="{2DBEFC4F-1D8A-42F5-85EC-BA1B0C3C5C37}"/>
                  </a:ext>
                </a:extLst>
              </p:cNvPr>
              <p:cNvSpPr>
                <a:spLocks noGrp="1" noRot="1" noChangeAspect="1" noMove="1" noResize="1" noEditPoints="1" noAdjustHandles="1" noChangeArrowheads="1" noChangeShapeType="1" noTextEdit="1"/>
              </p:cNvSpPr>
              <p:nvPr>
                <p:ph idx="1"/>
              </p:nvPr>
            </p:nvSpPr>
            <p:spPr>
              <a:blipFill>
                <a:blip r:embed="rId2"/>
                <a:stretch>
                  <a:fillRect l="-708" t="-2138" r="-109"/>
                </a:stretch>
              </a:blipFill>
            </p:spPr>
            <p:txBody>
              <a:bodyPr/>
              <a:lstStyle/>
              <a:p>
                <a:r>
                  <a:rPr lang="en-US">
                    <a:noFill/>
                  </a:rPr>
                  <a:t> </a:t>
                </a:r>
              </a:p>
            </p:txBody>
          </p:sp>
        </mc:Fallback>
      </mc:AlternateContent>
    </p:spTree>
    <p:extLst>
      <p:ext uri="{BB962C8B-B14F-4D97-AF65-F5344CB8AC3E}">
        <p14:creationId xmlns:p14="http://schemas.microsoft.com/office/powerpoint/2010/main" val="435503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2CE081C-161A-4322-8DFF-7A5915A3FFD0}"/>
              </a:ext>
            </a:extLst>
          </p:cNvPr>
          <p:cNvGrpSpPr/>
          <p:nvPr/>
        </p:nvGrpSpPr>
        <p:grpSpPr>
          <a:xfrm>
            <a:off x="468339" y="3275602"/>
            <a:ext cx="11339157" cy="3545767"/>
            <a:chOff x="708005" y="3429000"/>
            <a:chExt cx="6589148" cy="1927846"/>
          </a:xfrm>
          <a:noFill/>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09B089B-DB58-41D5-AAE5-868C7F52E4EB}"/>
                    </a:ext>
                  </a:extLst>
                </p:cNvPr>
                <p:cNvSpPr/>
                <p:nvPr/>
              </p:nvSpPr>
              <p:spPr>
                <a:xfrm>
                  <a:off x="708005" y="3429000"/>
                  <a:ext cx="6589148" cy="192784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1</m:t>
                          </m:r>
                        </m:sub>
                      </m:sSub>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2</m:t>
                          </m:r>
                        </m:sub>
                      </m:sSub>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𝑛</m:t>
                          </m:r>
                        </m:sub>
                      </m:sSub>
                    </m:oMath>
                  </a14:m>
                  <a:r>
                    <a:rPr lang="en-US" sz="2800" b="1" dirty="0">
                      <a:solidFill>
                        <a:schemeClr val="tx1"/>
                      </a:solidFill>
                      <a:latin typeface="Segoe UI Semibold" panose="020B0702040204020203" pitchFamily="34" charset="0"/>
                      <a:cs typeface="Segoe UI Semibold" panose="020B0702040204020203" pitchFamily="34" charset="0"/>
                    </a:rPr>
                    <a:t> be </a:t>
                  </a:r>
                  <a:r>
                    <a:rPr lang="en-US" sz="2800" i="1" dirty="0">
                      <a:solidFill>
                        <a:schemeClr val="tx1"/>
                      </a:solidFill>
                      <a:latin typeface="Segoe UI Semibold" panose="020B0702040204020203" pitchFamily="34" charset="0"/>
                      <a:cs typeface="Segoe UI Semibold" panose="020B0702040204020203" pitchFamily="34" charset="0"/>
                    </a:rPr>
                    <a:t>independent </a:t>
                  </a:r>
                  <a:r>
                    <a:rPr lang="en-US" sz="2800" dirty="0">
                      <a:solidFill>
                        <a:schemeClr val="tx1"/>
                      </a:solidFill>
                      <a:latin typeface="Segoe UI Semibold" panose="020B0702040204020203" pitchFamily="34" charset="0"/>
                      <a:cs typeface="Segoe UI Semibold" panose="020B0702040204020203" pitchFamily="34" charset="0"/>
                    </a:rPr>
                    <a:t>Bernoulli random variables. </a:t>
                  </a:r>
                </a:p>
                <a:p>
                  <a:pPr algn="ctr"/>
                  <a:r>
                    <a:rPr lang="en-US" sz="2800" i="1"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sSub>
                        <m:sSubPr>
                          <m:ctrlPr>
                            <a:rPr lang="en-US" sz="2800" b="0" i="1" smtClean="0">
                              <a:solidFill>
                                <a:schemeClr val="tx1"/>
                              </a:solidFill>
                              <a:latin typeface="Cambria Math" panose="02040503050406030204" pitchFamily="18" charset="0"/>
                              <a:cs typeface="Segoe UI Semibold" panose="020B0702040204020203" pitchFamily="34" charset="0"/>
                            </a:rPr>
                          </m:ctrlPr>
                        </m:sSubPr>
                        <m:e>
                          <m:r>
                            <a:rPr lang="en-US" sz="2800" b="0" i="1" smtClean="0">
                              <a:solidFill>
                                <a:schemeClr val="tx1"/>
                              </a:solidFill>
                              <a:latin typeface="Cambria Math" panose="02040503050406030204" pitchFamily="18" charset="0"/>
                              <a:cs typeface="Segoe UI Semibold" panose="020B0702040204020203" pitchFamily="34" charset="0"/>
                            </a:rPr>
                            <m:t>𝑋</m:t>
                          </m:r>
                        </m:e>
                        <m:sub>
                          <m:r>
                            <a:rPr lang="en-US" sz="2800" b="0" i="1" smtClean="0">
                              <a:solidFill>
                                <a:schemeClr val="tx1"/>
                              </a:solidFill>
                              <a:latin typeface="Cambria Math" panose="02040503050406030204" pitchFamily="18" charset="0"/>
                              <a:cs typeface="Segoe UI Semibold" panose="020B0702040204020203" pitchFamily="34" charset="0"/>
                            </a:rPr>
                            <m:t>𝑖</m:t>
                          </m:r>
                        </m:sub>
                      </m:sSub>
                    </m:oMath>
                  </a14:m>
                  <a:r>
                    <a:rPr lang="en-US" sz="2800" i="1" dirty="0">
                      <a:solidFill>
                        <a:schemeClr val="tx1"/>
                      </a:solidFill>
                      <a:latin typeface="Segoe UI Semibold" panose="020B0702040204020203" pitchFamily="34" charset="0"/>
                      <a:cs typeface="Segoe UI Semibold" panose="020B0702040204020203" pitchFamily="34" charset="0"/>
                    </a:rPr>
                    <a:t>,  </a:t>
                  </a:r>
                  <a:r>
                    <a:rPr lang="en-US" sz="2800" dirty="0">
                      <a:solidFill>
                        <a:schemeClr val="tx1"/>
                      </a:solidFill>
                      <a:latin typeface="Segoe UI Semibold" panose="020B0702040204020203" pitchFamily="34" charset="0"/>
                      <a:cs typeface="Segoe UI Semibold" panose="020B0702040204020203" pitchFamily="34" charset="0"/>
                    </a:rPr>
                    <a:t>and</a:t>
                  </a:r>
                  <a:r>
                    <a:rPr lang="en-US" sz="2800" i="1" dirty="0">
                      <a:solidFill>
                        <a:schemeClr val="tx1"/>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𝜇</m:t>
                      </m:r>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e>
                      </m:d>
                    </m:oMath>
                  </a14:m>
                  <a:r>
                    <a:rPr lang="en-US" sz="2800" i="1" dirty="0">
                      <a:solidFill>
                        <a:schemeClr val="tx1"/>
                      </a:solidFill>
                      <a:latin typeface="Segoe UI Semibold" panose="020B0702040204020203" pitchFamily="34" charset="0"/>
                      <a:cs typeface="Segoe UI Semibold" panose="020B0702040204020203" pitchFamily="34" charset="0"/>
                    </a:rPr>
                    <a:t>. </a:t>
                  </a:r>
                  <a:r>
                    <a:rPr lang="en-US" sz="2800" dirty="0">
                      <a:solidFill>
                        <a:schemeClr val="tx1"/>
                      </a:solidFill>
                      <a:latin typeface="Segoe UI Semibold" panose="020B0702040204020203" pitchFamily="34" charset="0"/>
                      <a:cs typeface="Segoe UI Semibold" panose="020B0702040204020203" pitchFamily="34" charset="0"/>
                    </a:rPr>
                    <a:t>For any</a:t>
                  </a:r>
                  <a:r>
                    <a:rPr lang="en-US" sz="2800" i="1" dirty="0">
                      <a:solidFill>
                        <a:schemeClr val="tx1"/>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0≤</m:t>
                      </m:r>
                      <m:r>
                        <a:rPr lang="en-US" sz="2800" b="0" i="1" smtClean="0">
                          <a:solidFill>
                            <a:schemeClr val="tx1"/>
                          </a:solidFill>
                          <a:latin typeface="Cambria Math" panose="02040503050406030204" pitchFamily="18" charset="0"/>
                          <a:cs typeface="Segoe UI Semibold" panose="020B0702040204020203" pitchFamily="34" charset="0"/>
                        </a:rPr>
                        <m:t>𝛿</m:t>
                      </m:r>
                      <m:r>
                        <a:rPr lang="en-US" sz="2800" b="0" i="1" smtClean="0">
                          <a:solidFill>
                            <a:schemeClr val="tx1"/>
                          </a:solidFill>
                          <a:latin typeface="Cambria Math" panose="02040503050406030204" pitchFamily="18" charset="0"/>
                          <a:cs typeface="Segoe UI Semibold" panose="020B0702040204020203" pitchFamily="34" charset="0"/>
                        </a:rPr>
                        <m:t>≤1</m:t>
                      </m:r>
                    </m:oMath>
                  </a14:m>
                  <a:endParaRPr lang="en-US" sz="2800" i="1" dirty="0">
                    <a:solidFill>
                      <a:schemeClr val="tx1"/>
                    </a:solidFill>
                    <a:latin typeface="Segoe UI Semibold" panose="020B0702040204020203" pitchFamily="34" charset="0"/>
                    <a:cs typeface="Segoe UI Semibold" panose="020B0702040204020203" pitchFamily="34" charset="0"/>
                  </a:endParaRPr>
                </a:p>
                <a:p>
                  <a:pPr algn="ctr"/>
                  <a:endParaRPr lang="en-US" sz="2800" i="1" dirty="0">
                    <a:solidFill>
                      <a:schemeClr val="tx1"/>
                    </a:solidFill>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ℙ</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1+</m:t>
                              </m:r>
                              <m:r>
                                <a:rPr lang="en-US" sz="2800" b="0" i="1" smtClean="0">
                                  <a:solidFill>
                                    <a:schemeClr val="tx1"/>
                                  </a:solidFill>
                                  <a:latin typeface="Cambria Math" panose="02040503050406030204" pitchFamily="18" charset="0"/>
                                  <a:cs typeface="Segoe UI Semibold" panose="020B0702040204020203" pitchFamily="34" charset="0"/>
                                </a:rPr>
                                <m:t>𝛿</m:t>
                              </m:r>
                            </m:e>
                          </m:d>
                          <m:r>
                            <a:rPr lang="en-US" sz="2800" b="0" i="1" smtClean="0">
                              <a:solidFill>
                                <a:schemeClr val="tx1"/>
                              </a:solidFill>
                              <a:latin typeface="Cambria Math" panose="02040503050406030204" pitchFamily="18" charset="0"/>
                              <a:cs typeface="Segoe UI Semibold" panose="020B0702040204020203" pitchFamily="34" charset="0"/>
                            </a:rPr>
                            <m:t>𝜇</m:t>
                          </m:r>
                        </m:e>
                      </m:d>
                      <m:r>
                        <a:rPr lang="en-US" sz="2800" b="0" i="1" smtClean="0">
                          <a:solidFill>
                            <a:schemeClr val="tx1"/>
                          </a:solidFill>
                          <a:latin typeface="Cambria Math" panose="02040503050406030204" pitchFamily="18" charset="0"/>
                          <a:cs typeface="Segoe UI Semibold" panose="020B0702040204020203" pitchFamily="34" charset="0"/>
                        </a:rPr>
                        <m:t>≤</m:t>
                      </m:r>
                      <m:func>
                        <m:funcPr>
                          <m:ctrlPr>
                            <a:rPr lang="en-US" sz="2800" b="0" i="1" smtClean="0">
                              <a:solidFill>
                                <a:schemeClr val="tx1"/>
                              </a:solidFill>
                              <a:latin typeface="Cambria Math" panose="02040503050406030204" pitchFamily="18" charset="0"/>
                              <a:cs typeface="Segoe UI Semibold" panose="020B0702040204020203" pitchFamily="34" charset="0"/>
                            </a:rPr>
                          </m:ctrlPr>
                        </m:funcPr>
                        <m:fName>
                          <m:r>
                            <m:rPr>
                              <m:sty m:val="p"/>
                            </m:rPr>
                            <a:rPr lang="en-US" sz="2800" b="0" i="0" smtClean="0">
                              <a:solidFill>
                                <a:schemeClr val="tx1"/>
                              </a:solidFill>
                              <a:latin typeface="Cambria Math" panose="02040503050406030204" pitchFamily="18" charset="0"/>
                              <a:cs typeface="Segoe UI Semibold" panose="020B0702040204020203" pitchFamily="34" charset="0"/>
                            </a:rPr>
                            <m:t>exp</m:t>
                          </m:r>
                        </m:fName>
                        <m:e>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m:t>
                              </m:r>
                              <m:f>
                                <m:fPr>
                                  <m:ctrlPr>
                                    <a:rPr lang="en-US" sz="2800" b="0" i="1" smtClean="0">
                                      <a:solidFill>
                                        <a:schemeClr val="tx1"/>
                                      </a:solidFill>
                                      <a:latin typeface="Cambria Math" panose="02040503050406030204" pitchFamily="18" charset="0"/>
                                      <a:cs typeface="Segoe UI Semibold" panose="020B0702040204020203" pitchFamily="34" charset="0"/>
                                    </a:rPr>
                                  </m:ctrlPr>
                                </m:fPr>
                                <m:num>
                                  <m:sSup>
                                    <m:sSupPr>
                                      <m:ctrlPr>
                                        <a:rPr lang="en-US" sz="2800" b="0" i="1" smtClean="0">
                                          <a:solidFill>
                                            <a:schemeClr val="tx1"/>
                                          </a:solidFill>
                                          <a:latin typeface="Cambria Math" panose="02040503050406030204" pitchFamily="18" charset="0"/>
                                          <a:cs typeface="Segoe UI Semibold" panose="020B0702040204020203" pitchFamily="34" charset="0"/>
                                        </a:rPr>
                                      </m:ctrlPr>
                                    </m:sSupPr>
                                    <m:e>
                                      <m:r>
                                        <a:rPr lang="en-US" sz="2800" b="0" i="1" smtClean="0">
                                          <a:solidFill>
                                            <a:schemeClr val="tx1"/>
                                          </a:solidFill>
                                          <a:latin typeface="Cambria Math" panose="02040503050406030204" pitchFamily="18" charset="0"/>
                                          <a:cs typeface="Segoe UI Semibold" panose="020B0702040204020203" pitchFamily="34" charset="0"/>
                                        </a:rPr>
                                        <m:t>𝛿</m:t>
                                      </m:r>
                                    </m:e>
                                    <m:sup>
                                      <m:r>
                                        <a:rPr lang="en-US" sz="2800" b="0" i="1" smtClean="0">
                                          <a:solidFill>
                                            <a:schemeClr val="tx1"/>
                                          </a:solidFill>
                                          <a:latin typeface="Cambria Math" panose="02040503050406030204" pitchFamily="18" charset="0"/>
                                          <a:cs typeface="Segoe UI Semibold" panose="020B0702040204020203" pitchFamily="34" charset="0"/>
                                        </a:rPr>
                                        <m:t>2</m:t>
                                      </m:r>
                                    </m:sup>
                                  </m:sSup>
                                  <m:r>
                                    <a:rPr lang="en-US" sz="2800" b="0" i="1" smtClean="0">
                                      <a:solidFill>
                                        <a:schemeClr val="tx1"/>
                                      </a:solidFill>
                                      <a:latin typeface="Cambria Math" panose="02040503050406030204" pitchFamily="18" charset="0"/>
                                      <a:cs typeface="Segoe UI Semibold" panose="020B0702040204020203" pitchFamily="34" charset="0"/>
                                    </a:rPr>
                                    <m:t>𝜇</m:t>
                                  </m:r>
                                </m:num>
                                <m:den>
                                  <m:r>
                                    <a:rPr lang="en-US" sz="2800" b="0" i="1" smtClean="0">
                                      <a:solidFill>
                                        <a:schemeClr val="tx1"/>
                                      </a:solidFill>
                                      <a:latin typeface="Cambria Math" panose="02040503050406030204" pitchFamily="18" charset="0"/>
                                      <a:cs typeface="Segoe UI Semibold" panose="020B0702040204020203" pitchFamily="34" charset="0"/>
                                    </a:rPr>
                                    <m:t>3</m:t>
                                  </m:r>
                                </m:den>
                              </m:f>
                            </m:e>
                          </m:d>
                        </m:e>
                      </m:func>
                    </m:oMath>
                  </a14:m>
                  <a:r>
                    <a:rPr lang="en-US" sz="2800" i="1" dirty="0">
                      <a:solidFill>
                        <a:schemeClr val="tx1"/>
                      </a:solidFill>
                      <a:latin typeface="Segoe UI Semibold" panose="020B0702040204020203" pitchFamily="34" charset="0"/>
                      <a:cs typeface="Segoe UI Semibold" panose="020B0702040204020203" pitchFamily="34" charset="0"/>
                    </a:rPr>
                    <a:t> </a:t>
                  </a:r>
                  <a:r>
                    <a:rPr lang="en-US" sz="2800" dirty="0">
                      <a:solidFill>
                        <a:schemeClr val="tx1"/>
                      </a:solidFill>
                      <a:latin typeface="Segoe UI Semibold" panose="020B0702040204020203" pitchFamily="34" charset="0"/>
                      <a:cs typeface="Segoe UI Semibold" panose="020B0702040204020203" pitchFamily="34" charset="0"/>
                    </a:rPr>
                    <a:t>and</a:t>
                  </a:r>
                  <a:r>
                    <a:rPr lang="en-US" sz="2800" i="1" dirty="0">
                      <a:solidFill>
                        <a:schemeClr val="tx1"/>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ℙ</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𝑋</m:t>
                          </m:r>
                          <m:r>
                            <a:rPr lang="en-US" sz="2800" b="0" i="1" smtClean="0">
                              <a:solidFill>
                                <a:schemeClr val="tx1"/>
                              </a:solidFill>
                              <a:latin typeface="Cambria Math" panose="02040503050406030204" pitchFamily="18" charset="0"/>
                              <a:cs typeface="Segoe UI Semibold" panose="020B0702040204020203" pitchFamily="34" charset="0"/>
                            </a:rPr>
                            <m:t>≤</m:t>
                          </m:r>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1−</m:t>
                              </m:r>
                              <m:r>
                                <a:rPr lang="en-US" sz="2800" b="0" i="1" smtClean="0">
                                  <a:solidFill>
                                    <a:schemeClr val="tx1"/>
                                  </a:solidFill>
                                  <a:latin typeface="Cambria Math" panose="02040503050406030204" pitchFamily="18" charset="0"/>
                                  <a:cs typeface="Segoe UI Semibold" panose="020B0702040204020203" pitchFamily="34" charset="0"/>
                                </a:rPr>
                                <m:t>𝛿</m:t>
                              </m:r>
                            </m:e>
                          </m:d>
                          <m:r>
                            <a:rPr lang="en-US" sz="2800" b="0" i="1" smtClean="0">
                              <a:solidFill>
                                <a:schemeClr val="tx1"/>
                              </a:solidFill>
                              <a:latin typeface="Cambria Math" panose="02040503050406030204" pitchFamily="18" charset="0"/>
                              <a:cs typeface="Segoe UI Semibold" panose="020B0702040204020203" pitchFamily="34" charset="0"/>
                            </a:rPr>
                            <m:t>𝜇</m:t>
                          </m:r>
                        </m:e>
                      </m:d>
                      <m:r>
                        <a:rPr lang="en-US" sz="2800" b="0" i="1" smtClean="0">
                          <a:solidFill>
                            <a:schemeClr val="tx1"/>
                          </a:solidFill>
                          <a:latin typeface="Cambria Math" panose="02040503050406030204" pitchFamily="18" charset="0"/>
                          <a:cs typeface="Segoe UI Semibold" panose="020B0702040204020203" pitchFamily="34" charset="0"/>
                        </a:rPr>
                        <m:t>≤</m:t>
                      </m:r>
                      <m:func>
                        <m:funcPr>
                          <m:ctrlPr>
                            <a:rPr lang="en-US" sz="2800" b="0" i="1" smtClean="0">
                              <a:solidFill>
                                <a:schemeClr val="tx1"/>
                              </a:solidFill>
                              <a:latin typeface="Cambria Math" panose="02040503050406030204" pitchFamily="18" charset="0"/>
                              <a:cs typeface="Segoe UI Semibold" panose="020B0702040204020203" pitchFamily="34" charset="0"/>
                            </a:rPr>
                          </m:ctrlPr>
                        </m:funcPr>
                        <m:fName>
                          <m:r>
                            <m:rPr>
                              <m:sty m:val="p"/>
                            </m:rPr>
                            <a:rPr lang="en-US" sz="2800" b="0" i="0" smtClean="0">
                              <a:solidFill>
                                <a:schemeClr val="tx1"/>
                              </a:solidFill>
                              <a:latin typeface="Cambria Math" panose="02040503050406030204" pitchFamily="18" charset="0"/>
                              <a:cs typeface="Segoe UI Semibold" panose="020B0702040204020203" pitchFamily="34" charset="0"/>
                            </a:rPr>
                            <m:t>exp</m:t>
                          </m:r>
                        </m:fName>
                        <m:e>
                          <m:d>
                            <m:dPr>
                              <m:ctrlPr>
                                <a:rPr lang="en-US" sz="2800" b="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m:t>
                              </m:r>
                              <m:f>
                                <m:fPr>
                                  <m:ctrlPr>
                                    <a:rPr lang="en-US" sz="2800" b="0" i="1" smtClean="0">
                                      <a:solidFill>
                                        <a:schemeClr val="tx1"/>
                                      </a:solidFill>
                                      <a:latin typeface="Cambria Math" panose="02040503050406030204" pitchFamily="18" charset="0"/>
                                      <a:cs typeface="Segoe UI Semibold" panose="020B0702040204020203" pitchFamily="34" charset="0"/>
                                    </a:rPr>
                                  </m:ctrlPr>
                                </m:fPr>
                                <m:num>
                                  <m:sSup>
                                    <m:sSupPr>
                                      <m:ctrlPr>
                                        <a:rPr lang="en-US" sz="2800" b="0" i="1" smtClean="0">
                                          <a:solidFill>
                                            <a:schemeClr val="tx1"/>
                                          </a:solidFill>
                                          <a:latin typeface="Cambria Math" panose="02040503050406030204" pitchFamily="18" charset="0"/>
                                          <a:cs typeface="Segoe UI Semibold" panose="020B0702040204020203" pitchFamily="34" charset="0"/>
                                        </a:rPr>
                                      </m:ctrlPr>
                                    </m:sSupPr>
                                    <m:e>
                                      <m:r>
                                        <a:rPr lang="en-US" sz="2800" b="0" i="1" smtClean="0">
                                          <a:solidFill>
                                            <a:schemeClr val="tx1"/>
                                          </a:solidFill>
                                          <a:latin typeface="Cambria Math" panose="02040503050406030204" pitchFamily="18" charset="0"/>
                                          <a:cs typeface="Segoe UI Semibold" panose="020B0702040204020203" pitchFamily="34" charset="0"/>
                                        </a:rPr>
                                        <m:t>𝛿</m:t>
                                      </m:r>
                                    </m:e>
                                    <m:sup>
                                      <m:r>
                                        <a:rPr lang="en-US" sz="2800" b="0" i="1" smtClean="0">
                                          <a:solidFill>
                                            <a:schemeClr val="tx1"/>
                                          </a:solidFill>
                                          <a:latin typeface="Cambria Math" panose="02040503050406030204" pitchFamily="18" charset="0"/>
                                          <a:cs typeface="Segoe UI Semibold" panose="020B0702040204020203" pitchFamily="34" charset="0"/>
                                        </a:rPr>
                                        <m:t>2</m:t>
                                      </m:r>
                                    </m:sup>
                                  </m:sSup>
                                  <m:r>
                                    <a:rPr lang="en-US" sz="2800" b="0" i="1" smtClean="0">
                                      <a:solidFill>
                                        <a:schemeClr val="tx1"/>
                                      </a:solidFill>
                                      <a:latin typeface="Cambria Math" panose="02040503050406030204" pitchFamily="18" charset="0"/>
                                      <a:cs typeface="Segoe UI Semibold" panose="020B0702040204020203" pitchFamily="34" charset="0"/>
                                    </a:rPr>
                                    <m:t>𝜇</m:t>
                                  </m:r>
                                </m:num>
                                <m:den>
                                  <m:r>
                                    <a:rPr lang="en-US" sz="2800" b="0" i="1" smtClean="0">
                                      <a:solidFill>
                                        <a:schemeClr val="tx1"/>
                                      </a:solidFill>
                                      <a:latin typeface="Cambria Math" panose="02040503050406030204" pitchFamily="18" charset="0"/>
                                      <a:cs typeface="Segoe UI Semibold" panose="020B0702040204020203" pitchFamily="34" charset="0"/>
                                    </a:rPr>
                                    <m:t>2</m:t>
                                  </m:r>
                                </m:den>
                              </m:f>
                            </m:e>
                          </m:d>
                        </m:e>
                      </m:func>
                    </m:oMath>
                  </a14:m>
                  <a:endParaRPr lang="en-US" sz="2800" i="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14" name="Rectangle 13">
                  <a:extLst>
                    <a:ext uri="{FF2B5EF4-FFF2-40B4-BE49-F238E27FC236}">
                      <a16:creationId xmlns:a16="http://schemas.microsoft.com/office/drawing/2014/main" id="{909B089B-DB58-41D5-AAE5-868C7F52E4EB}"/>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9D7F79A6-920F-40D3-A219-C0DA3E57C5CB}"/>
                </a:ext>
              </a:extLst>
            </p:cNvPr>
            <p:cNvSpPr/>
            <p:nvPr/>
          </p:nvSpPr>
          <p:spPr>
            <a:xfrm>
              <a:off x="708005" y="3429001"/>
              <a:ext cx="6589148" cy="54723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(Multiplicative) Chernoff Bound</a:t>
              </a:r>
            </a:p>
          </p:txBody>
        </p:sp>
      </p:grpSp>
      <p:grpSp>
        <p:nvGrpSpPr>
          <p:cNvPr id="16" name="Group 15">
            <a:extLst>
              <a:ext uri="{FF2B5EF4-FFF2-40B4-BE49-F238E27FC236}">
                <a16:creationId xmlns:a16="http://schemas.microsoft.com/office/drawing/2014/main" id="{8361CA34-895B-4151-A9D1-D6F8881E0D1C}"/>
              </a:ext>
            </a:extLst>
          </p:cNvPr>
          <p:cNvGrpSpPr/>
          <p:nvPr/>
        </p:nvGrpSpPr>
        <p:grpSpPr>
          <a:xfrm>
            <a:off x="571225" y="657396"/>
            <a:ext cx="5682126" cy="1959654"/>
            <a:chOff x="1185842" y="3429000"/>
            <a:chExt cx="6111311" cy="1612695"/>
          </a:xfrm>
          <a:noFill/>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BBE4ED5-194F-4366-B3C4-9D74E37DF684}"/>
                    </a:ext>
                  </a:extLst>
                </p:cNvPr>
                <p:cNvSpPr/>
                <p:nvPr/>
              </p:nvSpPr>
              <p:spPr>
                <a:xfrm>
                  <a:off x="1185842" y="3429000"/>
                  <a:ext cx="6111311" cy="161269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For any events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𝐸</m:t>
                      </m:r>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𝐹</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𝑬</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𝑭</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𝑬</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ℙ</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𝑭</m:t>
                        </m:r>
                        <m:r>
                          <a:rPr lang="en-US" sz="2800" b="1" i="1" smtClean="0">
                            <a:solidFill>
                              <a:schemeClr val="tx1"/>
                            </a:solidFill>
                            <a:latin typeface="Cambria Math" panose="02040503050406030204" pitchFamily="18" charset="0"/>
                            <a:cs typeface="Segoe UI Semibold" panose="020B0702040204020203" pitchFamily="34" charset="0"/>
                          </a:rPr>
                          <m:t>)</m:t>
                        </m:r>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8B772CF-D022-4B45-A721-C48C93F70497}"/>
                    </a:ext>
                  </a:extLst>
                </p:cNvPr>
                <p:cNvSpPr>
                  <a:spLocks noRot="1" noChangeAspect="1" noMove="1" noResize="1" noEditPoints="1" noAdjustHandles="1" noChangeArrowheads="1" noChangeShapeType="1" noTextEdit="1"/>
                </p:cNvSpPr>
                <p:nvPr/>
              </p:nvSpPr>
              <p:spPr>
                <a:xfrm>
                  <a:off x="1185842" y="3429000"/>
                  <a:ext cx="6111311" cy="1612695"/>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18" name="Rectangle 17">
              <a:extLst>
                <a:ext uri="{FF2B5EF4-FFF2-40B4-BE49-F238E27FC236}">
                  <a16:creationId xmlns:a16="http://schemas.microsoft.com/office/drawing/2014/main" id="{20DC937A-609F-4AAB-9DF4-4751D1FC7F96}"/>
                </a:ext>
              </a:extLst>
            </p:cNvPr>
            <p:cNvSpPr/>
            <p:nvPr/>
          </p:nvSpPr>
          <p:spPr>
            <a:xfrm>
              <a:off x="1195367" y="3429001"/>
              <a:ext cx="6101786" cy="64627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Union Bound</a:t>
              </a:r>
            </a:p>
          </p:txBody>
        </p:sp>
      </p:grpSp>
    </p:spTree>
    <p:extLst>
      <p:ext uri="{BB962C8B-B14F-4D97-AF65-F5344CB8AC3E}">
        <p14:creationId xmlns:p14="http://schemas.microsoft.com/office/powerpoint/2010/main" val="119152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56D2-D103-497A-9969-E29DF14D69BB}"/>
              </a:ext>
            </a:extLst>
          </p:cNvPr>
          <p:cNvSpPr>
            <a:spLocks noGrp="1"/>
          </p:cNvSpPr>
          <p:nvPr>
            <p:ph type="title"/>
          </p:nvPr>
        </p:nvSpPr>
        <p:spPr/>
        <p:txBody>
          <a:bodyPr/>
          <a:lstStyle/>
          <a:p>
            <a:r>
              <a:rPr lang="en-US" dirty="0"/>
              <a:t>Concentration Applications</a:t>
            </a:r>
          </a:p>
        </p:txBody>
      </p:sp>
      <p:sp>
        <p:nvSpPr>
          <p:cNvPr id="3" name="Content Placeholder 2">
            <a:extLst>
              <a:ext uri="{FF2B5EF4-FFF2-40B4-BE49-F238E27FC236}">
                <a16:creationId xmlns:a16="http://schemas.microsoft.com/office/drawing/2014/main" id="{733D52F0-F088-458A-B1C9-3004D96C309C}"/>
              </a:ext>
            </a:extLst>
          </p:cNvPr>
          <p:cNvSpPr>
            <a:spLocks noGrp="1"/>
          </p:cNvSpPr>
          <p:nvPr>
            <p:ph idx="1"/>
          </p:nvPr>
        </p:nvSpPr>
        <p:spPr/>
        <p:txBody>
          <a:bodyPr/>
          <a:lstStyle/>
          <a:p>
            <a:r>
              <a:rPr lang="en-US" dirty="0"/>
              <a:t>A common pattern:</a:t>
            </a:r>
          </a:p>
          <a:p>
            <a:endParaRPr lang="en-US" dirty="0"/>
          </a:p>
          <a:p>
            <a:r>
              <a:rPr lang="en-US" dirty="0"/>
              <a:t>Figure out “what could possibly go wrong” – often these are dependent.</a:t>
            </a:r>
          </a:p>
          <a:p>
            <a:r>
              <a:rPr lang="en-US" dirty="0"/>
              <a:t>Use a concentration inequality for each of the things that could go wrong.</a:t>
            </a:r>
          </a:p>
          <a:p>
            <a:r>
              <a:rPr lang="en-US" dirty="0"/>
              <a:t>Union bound over everything that could go wrong. </a:t>
            </a:r>
          </a:p>
          <a:p>
            <a:endParaRPr lang="en-US" dirty="0"/>
          </a:p>
        </p:txBody>
      </p:sp>
    </p:spTree>
    <p:extLst>
      <p:ext uri="{BB962C8B-B14F-4D97-AF65-F5344CB8AC3E}">
        <p14:creationId xmlns:p14="http://schemas.microsoft.com/office/powerpoint/2010/main" val="2119441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err="1"/>
              <a:t>Hoeffding’s</a:t>
            </a:r>
            <a:r>
              <a:rPr lang="en-US" dirty="0"/>
              <a: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normAutofit/>
              </a:bodyPr>
              <a:lstStyle/>
              <a:p>
                <a:pPr marL="0" indent="0">
                  <a:buNone/>
                </a:pPr>
                <a:r>
                  <a:rPr lang="en-US" dirty="0">
                    <a:latin typeface="Cambria Math" panose="02040503050406030204" pitchFamily="18" charset="0"/>
                  </a:rPr>
                  <a:t>How close will we be with</a:t>
                </a:r>
                <a:r>
                  <a:rPr lang="en-US" i="1" dirty="0">
                    <a:latin typeface="Cambria Math" panose="02040503050406030204" pitchFamily="18" charset="0"/>
                  </a:rPr>
                  <a:t> n=1000 with probability at least </a:t>
                </a:r>
                <a14:m>
                  <m:oMath xmlns:m="http://schemas.openxmlformats.org/officeDocument/2006/math">
                    <m:r>
                      <a:rPr lang="en-US" b="0" i="1" smtClean="0">
                        <a:latin typeface="Cambria Math" panose="02040503050406030204" pitchFamily="18" charset="0"/>
                      </a:rPr>
                      <m:t>.95</m:t>
                    </m:r>
                  </m:oMath>
                </a14:m>
                <a:r>
                  <a:rPr lang="en-US" b="0" i="1" dirty="0">
                    <a:latin typeface="Cambria Math" panose="02040503050406030204" pitchFamily="18" charset="0"/>
                  </a:rPr>
                  <a:t>?</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a:t>
                </a:r>
              </a:p>
            </p:txBody>
          </p:sp>
        </mc:Choice>
        <mc:Fallback xmlns="">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l="-1525" t="-9424" b="-3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2B507CC-BE21-4228-81A9-2BC9007019DA}"/>
                  </a:ext>
                </a:extLst>
              </p:cNvPr>
              <p:cNvSpPr/>
              <p:nvPr/>
            </p:nvSpPr>
            <p:spPr>
              <a:xfrm>
                <a:off x="575239" y="1409995"/>
                <a:ext cx="11339157" cy="35457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3"/>
                  </a:solidFill>
                  <a:latin typeface="Segoe UI Semibold" panose="020B0702040204020203" pitchFamily="34" charset="0"/>
                  <a:cs typeface="Segoe UI Semibold" panose="020B0702040204020203" pitchFamily="34" charset="0"/>
                </a:endParaRPr>
              </a:p>
              <a:p>
                <a:pPr algn="ctr"/>
                <a:endParaRPr lang="en-US" sz="2800" dirty="0">
                  <a:solidFill>
                    <a:schemeClr val="accent3"/>
                  </a:solidFill>
                  <a:latin typeface="Segoe UI Semibold" panose="020B0702040204020203" pitchFamily="34" charset="0"/>
                  <a:cs typeface="Segoe UI Semibold" panose="020B0702040204020203" pitchFamily="34" charset="0"/>
                </a:endParaRPr>
              </a:p>
              <a:p>
                <a:pPr algn="ctr"/>
                <a:r>
                  <a:rPr lang="en-US" sz="2800" dirty="0">
                    <a:solidFill>
                      <a:schemeClr val="accent3"/>
                    </a:solidFill>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1</m:t>
                        </m:r>
                      </m:sub>
                    </m:sSub>
                    <m:r>
                      <a:rPr lang="en-US" sz="2800" b="0" i="1" smtClean="0">
                        <a:solidFill>
                          <a:schemeClr val="accent3"/>
                        </a:solidFill>
                        <a:latin typeface="Cambria Math" panose="02040503050406030204" pitchFamily="18" charset="0"/>
                        <a:cs typeface="Segoe UI Semibold" panose="020B0702040204020203" pitchFamily="34" charset="0"/>
                      </a:rPr>
                      <m:t>,</m:t>
                    </m:r>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2</m:t>
                        </m:r>
                      </m:sub>
                    </m:sSub>
                    <m:r>
                      <a:rPr lang="en-US" sz="2800" b="0" i="1" smtClean="0">
                        <a:solidFill>
                          <a:schemeClr val="accent3"/>
                        </a:solidFill>
                        <a:latin typeface="Cambria Math" panose="02040503050406030204" pitchFamily="18" charset="0"/>
                        <a:cs typeface="Segoe UI Semibold" panose="020B0702040204020203" pitchFamily="34" charset="0"/>
                      </a:rPr>
                      <m:t>,…,</m:t>
                    </m:r>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𝑛</m:t>
                        </m:r>
                      </m:sub>
                    </m:sSub>
                  </m:oMath>
                </a14:m>
                <a:r>
                  <a:rPr lang="en-US" sz="2800" b="1" dirty="0">
                    <a:solidFill>
                      <a:schemeClr val="accent3"/>
                    </a:solidFill>
                    <a:latin typeface="Segoe UI Semibold" panose="020B0702040204020203" pitchFamily="34" charset="0"/>
                    <a:cs typeface="Segoe UI Semibold" panose="020B0702040204020203" pitchFamily="34" charset="0"/>
                  </a:rPr>
                  <a:t> be </a:t>
                </a:r>
                <a:r>
                  <a:rPr lang="en-US" sz="2800" i="1" dirty="0">
                    <a:solidFill>
                      <a:schemeClr val="accent3"/>
                    </a:solidFill>
                    <a:latin typeface="Segoe UI Semibold" panose="020B0702040204020203" pitchFamily="34" charset="0"/>
                    <a:cs typeface="Segoe UI Semibold" panose="020B0702040204020203" pitchFamily="34" charset="0"/>
                  </a:rPr>
                  <a:t>independent </a:t>
                </a:r>
                <a:r>
                  <a:rPr lang="en-US" sz="2800" dirty="0">
                    <a:solidFill>
                      <a:schemeClr val="accent3"/>
                    </a:solidFill>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solidFill>
                          <a:schemeClr val="accent3"/>
                        </a:solidFill>
                        <a:latin typeface="Cambria Math" panose="02040503050406030204" pitchFamily="18" charset="0"/>
                        <a:cs typeface="Segoe UI Semibold" panose="020B0702040204020203" pitchFamily="34" charset="0"/>
                      </a:rPr>
                      <m:t> </m:t>
                    </m:r>
                    <m:r>
                      <a:rPr lang="en-US" sz="2800" b="0" i="1" smtClean="0">
                        <a:solidFill>
                          <a:schemeClr val="accent3"/>
                        </a:solidFill>
                        <a:latin typeface="Cambria Math" panose="02040503050406030204" pitchFamily="18" charset="0"/>
                        <a:cs typeface="Segoe UI Semibold" panose="020B0702040204020203" pitchFamily="34" charset="0"/>
                      </a:rPr>
                      <m:t>[0,1]</m:t>
                    </m:r>
                  </m:oMath>
                </a14:m>
                <a:r>
                  <a:rPr lang="en-US" sz="2800" dirty="0">
                    <a:solidFill>
                      <a:schemeClr val="accent3"/>
                    </a:solidFill>
                    <a:latin typeface="Segoe UI Semibold" panose="020B0702040204020203" pitchFamily="34" charset="0"/>
                    <a:cs typeface="Segoe UI Semibold" panose="020B0702040204020203" pitchFamily="34" charset="0"/>
                  </a:rPr>
                  <a:t>. </a:t>
                </a:r>
              </a:p>
              <a:p>
                <a:pPr algn="ctr"/>
                <a:r>
                  <a:rPr lang="en-US" sz="2800" i="1" dirty="0">
                    <a:solidFill>
                      <a:schemeClr val="accent3"/>
                    </a:solidFill>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solidFill>
                              <a:schemeClr val="accent3"/>
                            </a:solidFill>
                            <a:latin typeface="Cambria Math" panose="02040503050406030204" pitchFamily="18" charset="0"/>
                            <a:cs typeface="Segoe UI Semibold" panose="020B0702040204020203" pitchFamily="34" charset="0"/>
                          </a:rPr>
                        </m:ctrlPr>
                      </m:accPr>
                      <m:e>
                        <m:r>
                          <a:rPr lang="en-US" sz="2800" b="0" i="1" smtClean="0">
                            <a:solidFill>
                              <a:schemeClr val="accent3"/>
                            </a:solidFill>
                            <a:latin typeface="Cambria Math" panose="02040503050406030204" pitchFamily="18" charset="0"/>
                            <a:cs typeface="Segoe UI Semibold" panose="020B0702040204020203" pitchFamily="34" charset="0"/>
                          </a:rPr>
                          <m:t>𝑋</m:t>
                        </m:r>
                      </m:e>
                    </m:acc>
                    <m:r>
                      <a:rPr lang="en-US" sz="2800" b="0" i="1" smtClean="0">
                        <a:solidFill>
                          <a:schemeClr val="accent3"/>
                        </a:solidFill>
                        <a:latin typeface="Cambria Math" panose="02040503050406030204" pitchFamily="18" charset="0"/>
                        <a:cs typeface="Segoe UI Semibold" panose="020B0702040204020203" pitchFamily="34" charset="0"/>
                      </a:rPr>
                      <m:t>=∑</m:t>
                    </m:r>
                    <m:sSub>
                      <m:sSubPr>
                        <m:ctrlPr>
                          <a:rPr lang="en-US" sz="2800" b="0" i="1" smtClean="0">
                            <a:solidFill>
                              <a:schemeClr val="accent3"/>
                            </a:solidFill>
                            <a:latin typeface="Cambria Math" panose="02040503050406030204" pitchFamily="18" charset="0"/>
                            <a:cs typeface="Segoe UI Semibold" panose="020B0702040204020203" pitchFamily="34" charset="0"/>
                          </a:rPr>
                        </m:ctrlPr>
                      </m:sSubPr>
                      <m:e>
                        <m:r>
                          <a:rPr lang="en-US" sz="2800" b="0" i="1" smtClean="0">
                            <a:solidFill>
                              <a:schemeClr val="accent3"/>
                            </a:solidFill>
                            <a:latin typeface="Cambria Math" panose="02040503050406030204" pitchFamily="18" charset="0"/>
                            <a:cs typeface="Segoe UI Semibold" panose="020B0702040204020203" pitchFamily="34" charset="0"/>
                          </a:rPr>
                          <m:t>𝑋</m:t>
                        </m:r>
                      </m:e>
                      <m:sub>
                        <m:r>
                          <a:rPr lang="en-US" sz="2800" b="0" i="1" smtClean="0">
                            <a:solidFill>
                              <a:schemeClr val="accent3"/>
                            </a:solidFill>
                            <a:latin typeface="Cambria Math" panose="02040503050406030204" pitchFamily="18" charset="0"/>
                            <a:cs typeface="Segoe UI Semibold" panose="020B0702040204020203" pitchFamily="34" charset="0"/>
                          </a:rPr>
                          <m:t>𝑖</m:t>
                        </m:r>
                      </m:sub>
                    </m:sSub>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𝑛</m:t>
                    </m:r>
                  </m:oMath>
                </a14:m>
                <a:r>
                  <a:rPr lang="en-US" sz="2800" i="1" dirty="0">
                    <a:solidFill>
                      <a:schemeClr val="accent3"/>
                    </a:solidFill>
                    <a:latin typeface="Segoe UI Semibold" panose="020B0702040204020203" pitchFamily="34" charset="0"/>
                    <a:cs typeface="Segoe UI Semibold" panose="020B0702040204020203" pitchFamily="34" charset="0"/>
                  </a:rPr>
                  <a:t>,  </a:t>
                </a:r>
                <a:r>
                  <a:rPr lang="en-US" sz="2800" dirty="0">
                    <a:solidFill>
                      <a:schemeClr val="accent3"/>
                    </a:solidFill>
                    <a:latin typeface="Segoe UI Semibold" panose="020B0702040204020203" pitchFamily="34" charset="0"/>
                    <a:cs typeface="Segoe UI Semibold" panose="020B0702040204020203" pitchFamily="34" charset="0"/>
                  </a:rPr>
                  <a:t>and</a:t>
                </a:r>
                <a:r>
                  <a:rPr lang="en-US" sz="2800" i="1" dirty="0">
                    <a:solidFill>
                      <a:schemeClr val="accent3"/>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accent3"/>
                        </a:solidFill>
                        <a:latin typeface="Cambria Math" panose="02040503050406030204" pitchFamily="18" charset="0"/>
                        <a:cs typeface="Segoe UI Semibold" panose="020B0702040204020203" pitchFamily="34" charset="0"/>
                      </a:rPr>
                      <m:t>𝜇</m:t>
                    </m:r>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𝔼</m:t>
                    </m:r>
                    <m:d>
                      <m:dPr>
                        <m:begChr m:val="["/>
                        <m:endChr m:val="]"/>
                        <m:ctrlPr>
                          <a:rPr lang="en-US" sz="2800" b="0" i="1" smtClean="0">
                            <a:solidFill>
                              <a:schemeClr val="accent3"/>
                            </a:solidFill>
                            <a:latin typeface="Cambria Math" panose="02040503050406030204" pitchFamily="18" charset="0"/>
                            <a:cs typeface="Segoe UI Semibold" panose="020B0702040204020203" pitchFamily="34" charset="0"/>
                          </a:rPr>
                        </m:ctrlPr>
                      </m:dPr>
                      <m:e>
                        <m:acc>
                          <m:accPr>
                            <m:chr m:val="̅"/>
                            <m:ctrlPr>
                              <a:rPr lang="en-US" sz="2800" i="1">
                                <a:solidFill>
                                  <a:schemeClr val="accent3"/>
                                </a:solidFill>
                                <a:latin typeface="Cambria Math" panose="02040503050406030204" pitchFamily="18" charset="0"/>
                                <a:cs typeface="Segoe UI Semibold" panose="020B0702040204020203" pitchFamily="34" charset="0"/>
                              </a:rPr>
                            </m:ctrlPr>
                          </m:accPr>
                          <m:e>
                            <m:r>
                              <a:rPr lang="en-US" sz="2800" i="1">
                                <a:solidFill>
                                  <a:schemeClr val="accent3"/>
                                </a:solidFill>
                                <a:latin typeface="Cambria Math" panose="02040503050406030204" pitchFamily="18" charset="0"/>
                                <a:cs typeface="Segoe UI Semibold" panose="020B0702040204020203" pitchFamily="34" charset="0"/>
                              </a:rPr>
                              <m:t>𝑋</m:t>
                            </m:r>
                          </m:e>
                        </m:acc>
                      </m:e>
                    </m:d>
                  </m:oMath>
                </a14:m>
                <a:r>
                  <a:rPr lang="en-US" sz="2800" i="1" dirty="0">
                    <a:solidFill>
                      <a:schemeClr val="accent3"/>
                    </a:solidFill>
                    <a:latin typeface="Segoe UI Semibold" panose="020B0702040204020203" pitchFamily="34" charset="0"/>
                    <a:cs typeface="Segoe UI Semibold" panose="020B0702040204020203" pitchFamily="34" charset="0"/>
                  </a:rPr>
                  <a:t>. </a:t>
                </a:r>
                <a:r>
                  <a:rPr lang="en-US" sz="2800" dirty="0">
                    <a:solidFill>
                      <a:schemeClr val="accent3"/>
                    </a:solidFill>
                    <a:latin typeface="Segoe UI Semibold" panose="020B0702040204020203" pitchFamily="34" charset="0"/>
                    <a:cs typeface="Segoe UI Semibold" panose="020B0702040204020203" pitchFamily="34" charset="0"/>
                  </a:rPr>
                  <a:t>For any</a:t>
                </a:r>
                <a:r>
                  <a:rPr lang="en-US" sz="2800" i="1" dirty="0">
                    <a:solidFill>
                      <a:schemeClr val="accent3"/>
                    </a:solidFill>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solidFill>
                          <a:schemeClr val="accent3"/>
                        </a:solidFill>
                        <a:latin typeface="Cambria Math" panose="02040503050406030204" pitchFamily="18" charset="0"/>
                        <a:cs typeface="Segoe UI Semibold" panose="020B0702040204020203" pitchFamily="34" charset="0"/>
                      </a:rPr>
                      <m:t>𝑡</m:t>
                    </m:r>
                    <m:r>
                      <a:rPr lang="en-US" sz="2800" b="0" i="1" smtClean="0">
                        <a:solidFill>
                          <a:schemeClr val="accent3"/>
                        </a:solidFill>
                        <a:latin typeface="Cambria Math" panose="02040503050406030204" pitchFamily="18" charset="0"/>
                        <a:cs typeface="Segoe UI Semibold" panose="020B0702040204020203" pitchFamily="34" charset="0"/>
                      </a:rPr>
                      <m:t>≥0</m:t>
                    </m:r>
                  </m:oMath>
                </a14:m>
                <a:endParaRPr lang="en-US" sz="2800" i="1" dirty="0">
                  <a:solidFill>
                    <a:schemeClr val="accent3"/>
                  </a:solidFill>
                  <a:latin typeface="Segoe UI Semibold" panose="020B0702040204020203" pitchFamily="34" charset="0"/>
                  <a:cs typeface="Segoe UI Semibold" panose="020B0702040204020203" pitchFamily="34" charset="0"/>
                </a:endParaRPr>
              </a:p>
              <a:p>
                <a:pPr algn="ctr"/>
                <a:endParaRPr lang="en-US" sz="2800" i="1" dirty="0">
                  <a:solidFill>
                    <a:schemeClr val="accent3"/>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bold" panose="020B0702040204020203" pitchFamily="34" charset="0"/>
                        </a:rPr>
                        <m:t>ℙ</m:t>
                      </m:r>
                      <m:d>
                        <m:dPr>
                          <m:ctrlPr>
                            <a:rPr lang="en-US" sz="2800" b="0" i="1" smtClean="0">
                              <a:solidFill>
                                <a:schemeClr val="accent3"/>
                              </a:solidFill>
                              <a:latin typeface="Cambria Math" panose="02040503050406030204" pitchFamily="18" charset="0"/>
                              <a:cs typeface="Segoe UI Semibold" panose="020B0702040204020203" pitchFamily="34" charset="0"/>
                            </a:rPr>
                          </m:ctrlPr>
                        </m:dPr>
                        <m:e>
                          <m:d>
                            <m:dPr>
                              <m:begChr m:val="|"/>
                              <m:endChr m:val="|"/>
                              <m:ctrlPr>
                                <a:rPr lang="en-US" sz="2800" b="0" i="1" smtClean="0">
                                  <a:solidFill>
                                    <a:schemeClr val="accent3"/>
                                  </a:solidFill>
                                  <a:latin typeface="Cambria Math" panose="02040503050406030204" pitchFamily="18" charset="0"/>
                                  <a:cs typeface="Segoe UI Semibold" panose="020B0702040204020203" pitchFamily="34" charset="0"/>
                                </a:rPr>
                              </m:ctrlPr>
                            </m:dPr>
                            <m:e>
                              <m:acc>
                                <m:accPr>
                                  <m:chr m:val="̅"/>
                                  <m:ctrlPr>
                                    <a:rPr lang="en-US" sz="2800" i="1">
                                      <a:solidFill>
                                        <a:schemeClr val="accent3"/>
                                      </a:solidFill>
                                      <a:latin typeface="Cambria Math" panose="02040503050406030204" pitchFamily="18" charset="0"/>
                                      <a:cs typeface="Segoe UI Semibold" panose="020B0702040204020203" pitchFamily="34" charset="0"/>
                                    </a:rPr>
                                  </m:ctrlPr>
                                </m:accPr>
                                <m:e>
                                  <m:r>
                                    <a:rPr lang="en-US" sz="2800" i="1">
                                      <a:solidFill>
                                        <a:schemeClr val="accent3"/>
                                      </a:solidFill>
                                      <a:latin typeface="Cambria Math" panose="02040503050406030204" pitchFamily="18" charset="0"/>
                                      <a:cs typeface="Segoe UI Semibold" panose="020B0702040204020203" pitchFamily="34" charset="0"/>
                                    </a:rPr>
                                    <m:t>𝑋</m:t>
                                  </m:r>
                                </m:e>
                              </m:acc>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𝔼</m:t>
                              </m:r>
                              <m:d>
                                <m:dPr>
                                  <m:begChr m:val="["/>
                                  <m:endChr m:val="]"/>
                                  <m:ctrlPr>
                                    <a:rPr lang="en-US" sz="2800" b="0" i="1" smtClean="0">
                                      <a:solidFill>
                                        <a:schemeClr val="accent3"/>
                                      </a:solidFill>
                                      <a:latin typeface="Cambria Math" panose="02040503050406030204" pitchFamily="18" charset="0"/>
                                      <a:cs typeface="Segoe UI Semibold" panose="020B0702040204020203" pitchFamily="34" charset="0"/>
                                    </a:rPr>
                                  </m:ctrlPr>
                                </m:dPr>
                                <m:e>
                                  <m:acc>
                                    <m:accPr>
                                      <m:chr m:val="̅"/>
                                      <m:ctrlPr>
                                        <a:rPr lang="en-US" sz="2800" i="1">
                                          <a:solidFill>
                                            <a:schemeClr val="accent3"/>
                                          </a:solidFill>
                                          <a:latin typeface="Cambria Math" panose="02040503050406030204" pitchFamily="18" charset="0"/>
                                          <a:cs typeface="Segoe UI Semibold" panose="020B0702040204020203" pitchFamily="34" charset="0"/>
                                        </a:rPr>
                                      </m:ctrlPr>
                                    </m:accPr>
                                    <m:e>
                                      <m:r>
                                        <a:rPr lang="en-US" sz="2800" i="1">
                                          <a:solidFill>
                                            <a:schemeClr val="accent3"/>
                                          </a:solidFill>
                                          <a:latin typeface="Cambria Math" panose="02040503050406030204" pitchFamily="18" charset="0"/>
                                          <a:cs typeface="Segoe UI Semibold" panose="020B0702040204020203" pitchFamily="34" charset="0"/>
                                        </a:rPr>
                                        <m:t>𝑋</m:t>
                                      </m:r>
                                    </m:e>
                                  </m:acc>
                                </m:e>
                              </m:d>
                            </m:e>
                          </m:d>
                          <m:r>
                            <a:rPr lang="en-US" sz="2800" b="0" i="1" smtClean="0">
                              <a:solidFill>
                                <a:schemeClr val="accent3"/>
                              </a:solidFill>
                              <a:latin typeface="Cambria Math" panose="02040503050406030204" pitchFamily="18" charset="0"/>
                              <a:cs typeface="Segoe UI Semibold" panose="020B0702040204020203" pitchFamily="34" charset="0"/>
                            </a:rPr>
                            <m:t>≥</m:t>
                          </m:r>
                          <m:r>
                            <a:rPr lang="en-US" sz="2800" b="0" i="1" smtClean="0">
                              <a:solidFill>
                                <a:schemeClr val="accent3"/>
                              </a:solidFill>
                              <a:latin typeface="Cambria Math" panose="02040503050406030204" pitchFamily="18" charset="0"/>
                              <a:cs typeface="Segoe UI Semibold" panose="020B0702040204020203" pitchFamily="34" charset="0"/>
                            </a:rPr>
                            <m:t>𝑡</m:t>
                          </m:r>
                        </m:e>
                      </m:d>
                      <m:r>
                        <a:rPr lang="en-US" sz="2800" b="0" i="1" smtClean="0">
                          <a:solidFill>
                            <a:schemeClr val="accent3"/>
                          </a:solidFill>
                          <a:latin typeface="Cambria Math" panose="02040503050406030204" pitchFamily="18" charset="0"/>
                          <a:cs typeface="Segoe UI Semibold" panose="020B0702040204020203" pitchFamily="34" charset="0"/>
                        </a:rPr>
                        <m:t>≤2</m:t>
                      </m:r>
                      <m:func>
                        <m:funcPr>
                          <m:ctrlPr>
                            <a:rPr lang="en-US" sz="2800" b="0" i="1" smtClean="0">
                              <a:solidFill>
                                <a:schemeClr val="accent3"/>
                              </a:solidFill>
                              <a:latin typeface="Cambria Math" panose="02040503050406030204" pitchFamily="18" charset="0"/>
                              <a:cs typeface="Segoe UI Semibold" panose="020B0702040204020203" pitchFamily="34" charset="0"/>
                            </a:rPr>
                          </m:ctrlPr>
                        </m:funcPr>
                        <m:fName>
                          <m:r>
                            <m:rPr>
                              <m:sty m:val="p"/>
                            </m:rPr>
                            <a:rPr lang="en-US" sz="2800" b="0" i="0" smtClean="0">
                              <a:solidFill>
                                <a:schemeClr val="accent3"/>
                              </a:solidFill>
                              <a:latin typeface="Cambria Math" panose="02040503050406030204" pitchFamily="18" charset="0"/>
                              <a:cs typeface="Segoe UI Semibold" panose="020B0702040204020203" pitchFamily="34" charset="0"/>
                            </a:rPr>
                            <m:t>exp</m:t>
                          </m:r>
                        </m:fName>
                        <m:e>
                          <m:d>
                            <m:dPr>
                              <m:ctrlPr>
                                <a:rPr lang="en-US" sz="2800" b="0" i="1" smtClean="0">
                                  <a:solidFill>
                                    <a:schemeClr val="accent3"/>
                                  </a:solidFill>
                                  <a:latin typeface="Cambria Math" panose="02040503050406030204" pitchFamily="18" charset="0"/>
                                  <a:cs typeface="Segoe UI Semibold" panose="020B0702040204020203" pitchFamily="34" charset="0"/>
                                </a:rPr>
                              </m:ctrlPr>
                            </m:dPr>
                            <m:e>
                              <m:r>
                                <a:rPr lang="en-US" sz="2800" b="0" i="1" smtClean="0">
                                  <a:solidFill>
                                    <a:schemeClr val="accent3"/>
                                  </a:solidFill>
                                  <a:latin typeface="Cambria Math" panose="02040503050406030204" pitchFamily="18" charset="0"/>
                                  <a:cs typeface="Segoe UI Semibold" panose="020B0702040204020203" pitchFamily="34" charset="0"/>
                                </a:rPr>
                                <m:t>−2</m:t>
                              </m:r>
                              <m:r>
                                <a:rPr lang="en-US" sz="2800" b="0" i="1" smtClean="0">
                                  <a:solidFill>
                                    <a:schemeClr val="accent3"/>
                                  </a:solidFill>
                                  <a:latin typeface="Cambria Math" panose="02040503050406030204" pitchFamily="18" charset="0"/>
                                  <a:cs typeface="Segoe UI Semibold" panose="020B0702040204020203" pitchFamily="34" charset="0"/>
                                </a:rPr>
                                <m:t>𝑛</m:t>
                              </m:r>
                              <m:sSup>
                                <m:sSupPr>
                                  <m:ctrlPr>
                                    <a:rPr lang="en-US" sz="2800" b="0" i="1" smtClean="0">
                                      <a:solidFill>
                                        <a:schemeClr val="accent3"/>
                                      </a:solidFill>
                                      <a:latin typeface="Cambria Math" panose="02040503050406030204" pitchFamily="18" charset="0"/>
                                      <a:cs typeface="Segoe UI Semibold" panose="020B0702040204020203" pitchFamily="34" charset="0"/>
                                    </a:rPr>
                                  </m:ctrlPr>
                                </m:sSupPr>
                                <m:e>
                                  <m:r>
                                    <a:rPr lang="en-US" sz="2800" b="0" i="1" smtClean="0">
                                      <a:solidFill>
                                        <a:schemeClr val="accent3"/>
                                      </a:solidFill>
                                      <a:latin typeface="Cambria Math" panose="02040503050406030204" pitchFamily="18" charset="0"/>
                                      <a:cs typeface="Segoe UI Semibold" panose="020B0702040204020203" pitchFamily="34" charset="0"/>
                                    </a:rPr>
                                    <m:t>𝑡</m:t>
                                  </m:r>
                                </m:e>
                                <m:sup>
                                  <m:r>
                                    <a:rPr lang="en-US" sz="2800" b="0" i="1" smtClean="0">
                                      <a:solidFill>
                                        <a:schemeClr val="accent3"/>
                                      </a:solidFill>
                                      <a:latin typeface="Cambria Math" panose="02040503050406030204" pitchFamily="18" charset="0"/>
                                      <a:cs typeface="Segoe UI Semibold" panose="020B0702040204020203" pitchFamily="34" charset="0"/>
                                    </a:rPr>
                                    <m:t>2</m:t>
                                  </m:r>
                                </m:sup>
                              </m:sSup>
                            </m:e>
                          </m:d>
                        </m:e>
                      </m:func>
                    </m:oMath>
                  </m:oMathPara>
                </a14:m>
                <a:endParaRPr lang="en-US" sz="2800" i="1" dirty="0">
                  <a:solidFill>
                    <a:schemeClr val="accent3"/>
                  </a:solidFill>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62B507CC-BE21-4228-81A9-2BC9007019DA}"/>
                  </a:ext>
                </a:extLst>
              </p:cNvPr>
              <p:cNvSpPr>
                <a:spLocks noRot="1" noChangeAspect="1" noMove="1" noResize="1" noEditPoints="1" noAdjustHandles="1" noChangeArrowheads="1" noChangeShapeType="1" noTextEdit="1"/>
              </p:cNvSpPr>
              <p:nvPr/>
            </p:nvSpPr>
            <p:spPr>
              <a:xfrm>
                <a:off x="575239" y="1409995"/>
                <a:ext cx="11339157" cy="3545767"/>
              </a:xfrm>
              <a:prstGeom prst="rect">
                <a:avLst/>
              </a:prstGeom>
              <a:blipFill>
                <a:blip r:embed="rId3"/>
                <a:stretch>
                  <a:fillRect/>
                </a:stretch>
              </a:blipFill>
              <a:ln w="28575">
                <a:solidFill>
                  <a:schemeClr val="tx1"/>
                </a:solid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650CDF8F-9A4A-47D0-945C-21FC8397C59B}"/>
              </a:ext>
            </a:extLst>
          </p:cNvPr>
          <p:cNvSpPr/>
          <p:nvPr/>
        </p:nvSpPr>
        <p:spPr>
          <a:xfrm>
            <a:off x="575239" y="1409995"/>
            <a:ext cx="11339157" cy="10064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accent3"/>
                </a:solidFill>
                <a:latin typeface="Segoe UI Semibold" panose="020B0702040204020203" pitchFamily="34" charset="0"/>
                <a:cs typeface="Segoe UI Semibold" panose="020B0702040204020203" pitchFamily="34" charset="0"/>
              </a:rPr>
              <a:t>Hoeffding’s</a:t>
            </a:r>
            <a:r>
              <a:rPr lang="en-US" sz="3200" b="1" dirty="0">
                <a:solidFill>
                  <a:schemeClr val="accent3"/>
                </a:solidFill>
                <a:latin typeface="Segoe UI Semibold" panose="020B0702040204020203" pitchFamily="34" charset="0"/>
                <a:cs typeface="Segoe UI Semibold" panose="020B0702040204020203" pitchFamily="34" charset="0"/>
              </a:rPr>
              <a:t> Inequality</a:t>
            </a:r>
          </a:p>
        </p:txBody>
      </p:sp>
    </p:spTree>
    <p:extLst>
      <p:ext uri="{BB962C8B-B14F-4D97-AF65-F5344CB8AC3E}">
        <p14:creationId xmlns:p14="http://schemas.microsoft.com/office/powerpoint/2010/main" val="25817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6436-7F2A-4FCF-A5EC-F29CD4F67746}"/>
              </a:ext>
            </a:extLst>
          </p:cNvPr>
          <p:cNvSpPr>
            <a:spLocks noGrp="1"/>
          </p:cNvSpPr>
          <p:nvPr>
            <p:ph type="title"/>
          </p:nvPr>
        </p:nvSpPr>
        <p:spPr/>
        <p:txBody>
          <a:bodyPr/>
          <a:lstStyle/>
          <a:p>
            <a:r>
              <a:rPr lang="en-US" dirty="0"/>
              <a:t>Frogs</a:t>
            </a:r>
          </a:p>
        </p:txBody>
      </p:sp>
      <p:sp>
        <p:nvSpPr>
          <p:cNvPr id="3" name="Content Placeholder 2">
            <a:extLst>
              <a:ext uri="{FF2B5EF4-FFF2-40B4-BE49-F238E27FC236}">
                <a16:creationId xmlns:a16="http://schemas.microsoft.com/office/drawing/2014/main" id="{1A537CCD-03BC-4CD0-8E3B-23107D254EA6}"/>
              </a:ext>
            </a:extLst>
          </p:cNvPr>
          <p:cNvSpPr>
            <a:spLocks noGrp="1"/>
          </p:cNvSpPr>
          <p:nvPr>
            <p:ph idx="1"/>
          </p:nvPr>
        </p:nvSpPr>
        <p:spPr/>
        <p:txBody>
          <a:bodyPr/>
          <a:lstStyle/>
          <a:p>
            <a:r>
              <a:rPr lang="en-US" dirty="0"/>
              <a:t>There are 20 frogs on each location in a 5x5 grid. Each frog will independently jump to the left, right, up, down, or stay where it is with equal probability. A frog jumping off an edge of the grid magically warps to the opposite edge (</a:t>
            </a:r>
            <a:r>
              <a:rPr lang="en-US" dirty="0" err="1"/>
              <a:t>pac</a:t>
            </a:r>
            <a:r>
              <a:rPr lang="en-US" dirty="0"/>
              <a:t>-man-style).</a:t>
            </a:r>
          </a:p>
          <a:p>
            <a:endParaRPr lang="en-US" dirty="0"/>
          </a:p>
          <a:p>
            <a:r>
              <a:rPr lang="en-US" dirty="0"/>
              <a:t>Bound the probability that at least one square ends up with at least 36 frogs.</a:t>
            </a:r>
          </a:p>
          <a:p>
            <a:endParaRPr lang="en-US" dirty="0"/>
          </a:p>
          <a:p>
            <a:r>
              <a:rPr lang="en-US" dirty="0"/>
              <a:t>These events are dependent – adjacent squares affect each other! </a:t>
            </a:r>
          </a:p>
        </p:txBody>
      </p:sp>
    </p:spTree>
    <p:extLst>
      <p:ext uri="{BB962C8B-B14F-4D97-AF65-F5344CB8AC3E}">
        <p14:creationId xmlns:p14="http://schemas.microsoft.com/office/powerpoint/2010/main" val="366684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C86C-1488-45C0-A6CE-051B8073C19B}"/>
              </a:ext>
            </a:extLst>
          </p:cNvPr>
          <p:cNvSpPr>
            <a:spLocks noGrp="1"/>
          </p:cNvSpPr>
          <p:nvPr>
            <p:ph type="title"/>
          </p:nvPr>
        </p:nvSpPr>
        <p:spPr/>
        <p:txBody>
          <a:bodyPr/>
          <a:lstStyle/>
          <a:p>
            <a:r>
              <a:rPr lang="en-US" dirty="0"/>
              <a:t>Frogs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8B80D4-E598-4B07-8CF6-9BF80EBCF2D0}"/>
                  </a:ext>
                </a:extLst>
              </p:cNvPr>
              <p:cNvSpPr>
                <a:spLocks noGrp="1"/>
              </p:cNvSpPr>
              <p:nvPr>
                <p:ph idx="1"/>
              </p:nvPr>
            </p:nvSpPr>
            <p:spPr/>
            <p:txBody>
              <a:bodyPr/>
              <a:lstStyle/>
              <a:p>
                <a:r>
                  <a:rPr lang="en-US" dirty="0"/>
                  <a:t>For an arbitrary location:</a:t>
                </a:r>
              </a:p>
              <a:p>
                <a:r>
                  <a:rPr lang="en-US" dirty="0"/>
                  <a:t>There are 100 frogs who could end up there (those above, below, left, right, and at that location). Each with probability </a:t>
                </a:r>
                <a14:m>
                  <m:oMath xmlns:m="http://schemas.openxmlformats.org/officeDocument/2006/math">
                    <m:r>
                      <a:rPr lang="en-US" b="0" i="1" smtClean="0">
                        <a:latin typeface="Cambria Math" panose="02040503050406030204" pitchFamily="18" charset="0"/>
                      </a:rPr>
                      <m:t>.2</m:t>
                    </m:r>
                    <m:r>
                      <a:rPr lang="en-US" b="0" i="0" smtClean="0">
                        <a:latin typeface="Cambria Math" panose="02040503050406030204" pitchFamily="18" charset="0"/>
                      </a:rPr>
                      <m:t>.</m:t>
                    </m:r>
                  </m:oMath>
                </a14:m>
                <a:r>
                  <a:rPr lang="en-US" dirty="0"/>
                  <a:t> Let </a:t>
                </a:r>
                <a14:m>
                  <m:oMath xmlns:m="http://schemas.openxmlformats.org/officeDocument/2006/math">
                    <m:r>
                      <a:rPr lang="en-US" b="0" i="1" smtClean="0">
                        <a:latin typeface="Cambria Math" panose="02040503050406030204" pitchFamily="18" charset="0"/>
                      </a:rPr>
                      <m:t>𝑋</m:t>
                    </m:r>
                  </m:oMath>
                </a14:m>
                <a:r>
                  <a:rPr lang="en-US" dirty="0"/>
                  <a:t> be the number that land at the location we’re interested in.</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≥36</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𝛿</m:t>
                            </m:r>
                          </m:e>
                        </m:d>
                        <m:r>
                          <a:rPr lang="en-US" b="0" i="1" smtClean="0">
                            <a:latin typeface="Cambria Math" panose="02040503050406030204" pitchFamily="18" charset="0"/>
                          </a:rPr>
                          <m:t>20</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⋅20</m:t>
                                </m:r>
                              </m:num>
                              <m:den>
                                <m:r>
                                  <a:rPr lang="en-US" b="0" i="1" smtClean="0">
                                    <a:latin typeface="Cambria Math" panose="02040503050406030204" pitchFamily="18" charset="0"/>
                                  </a:rPr>
                                  <m:t>3</m:t>
                                </m:r>
                              </m:den>
                            </m:f>
                          </m:e>
                        </m:d>
                        <m:r>
                          <a:rPr lang="en-US" b="0" i="1" smtClean="0">
                            <a:latin typeface="Cambria Math" panose="02040503050406030204" pitchFamily="18" charset="0"/>
                          </a:rPr>
                          <m:t>≤0.015</m:t>
                        </m:r>
                      </m:e>
                    </m:func>
                  </m:oMath>
                </a14:m>
                <a:endParaRPr lang="en-US" dirty="0"/>
              </a:p>
              <a:p>
                <a:r>
                  <a:rPr lang="en-US" dirty="0"/>
                  <a:t>There are 25 locations. Since all locations are symmetric, by the union bound the probability of at least one location having 36 or more frogs is at most </a:t>
                </a:r>
                <a14:m>
                  <m:oMath xmlns:m="http://schemas.openxmlformats.org/officeDocument/2006/math">
                    <m:r>
                      <a:rPr lang="en-US" b="0" i="1" smtClean="0">
                        <a:latin typeface="Cambria Math" panose="02040503050406030204" pitchFamily="18" charset="0"/>
                      </a:rPr>
                      <m:t>25⋅0.015≤0.375</m:t>
                    </m:r>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C8B80D4-E598-4B07-8CF6-9BF80EBCF2D0}"/>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57968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89747-EE62-33A7-9EEB-16C5BF745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A1EC2-0E86-089C-94EA-2555F883C746}"/>
              </a:ext>
            </a:extLst>
          </p:cNvPr>
          <p:cNvSpPr>
            <a:spLocks noGrp="1"/>
          </p:cNvSpPr>
          <p:nvPr>
            <p:ph type="title"/>
          </p:nvPr>
        </p:nvSpPr>
        <p:spPr/>
        <p:txBody>
          <a:bodyPr/>
          <a:lstStyle/>
          <a:p>
            <a:r>
              <a:rPr lang="en-US" dirty="0"/>
              <a:t>Tail Bounds – Takeaways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3A7B414-695D-BAED-DA39-0383E1D2BE98}"/>
                  </a:ext>
                </a:extLst>
              </p:cNvPr>
              <p:cNvSpPr>
                <a:spLocks noGrp="1"/>
              </p:cNvSpPr>
              <p:nvPr>
                <p:ph idx="1"/>
              </p:nvPr>
            </p:nvSpPr>
            <p:spPr/>
            <p:txBody>
              <a:bodyPr>
                <a:normAutofit/>
              </a:bodyPr>
              <a:lstStyle/>
              <a:p>
                <a:r>
                  <a:rPr lang="en-US" dirty="0"/>
                  <a:t>Useful when an experiment is random, but the expected value is the desired outcome (or just a good outcome).</a:t>
                </a:r>
              </a:p>
              <a:p>
                <a:r>
                  <a:rPr lang="en-US" dirty="0"/>
                  <a:t>Running a poll? What’s the probability that a random person says they will vote for you? Well it’s the fraction of people in the population that would vote for you. So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oMath>
                </a14:m>
                <a:r>
                  <a:rPr lang="en-US" dirty="0"/>
                  <a:t> is your desired value.</a:t>
                </a:r>
              </a:p>
              <a:p>
                <a:r>
                  <a:rPr lang="en-US" dirty="0"/>
                  <a:t>Making widgets, some of which are defective, but on average you get more than you need?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 is a good value.</a:t>
                </a:r>
              </a:p>
              <a:p>
                <a:r>
                  <a:rPr lang="en-US" dirty="0"/>
                  <a:t>In both cases you want to be close to your mean---tail bounds let you evaluate those chances.</a:t>
                </a:r>
              </a:p>
            </p:txBody>
          </p:sp>
        </mc:Choice>
        <mc:Fallback>
          <p:sp>
            <p:nvSpPr>
              <p:cNvPr id="3" name="Content Placeholder 2">
                <a:extLst>
                  <a:ext uri="{FF2B5EF4-FFF2-40B4-BE49-F238E27FC236}">
                    <a16:creationId xmlns:a16="http://schemas.microsoft.com/office/drawing/2014/main" id="{A3A7B414-695D-BAED-DA39-0383E1D2BE9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537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2F4-3397-49A7-A425-ED2A02C1E8E3}"/>
              </a:ext>
            </a:extLst>
          </p:cNvPr>
          <p:cNvSpPr>
            <a:spLocks noGrp="1"/>
          </p:cNvSpPr>
          <p:nvPr>
            <p:ph type="title"/>
          </p:nvPr>
        </p:nvSpPr>
        <p:spPr/>
        <p:txBody>
          <a:bodyPr/>
          <a:lstStyle/>
          <a:p>
            <a:r>
              <a:rPr lang="en-US" dirty="0"/>
              <a:t>Tail Bounds – Takeaways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DB1BCB-315E-4990-A27E-DA6451E7AFC4}"/>
                  </a:ext>
                </a:extLst>
              </p:cNvPr>
              <p:cNvSpPr>
                <a:spLocks noGrp="1"/>
              </p:cNvSpPr>
              <p:nvPr>
                <p:ph idx="1"/>
              </p:nvPr>
            </p:nvSpPr>
            <p:spPr/>
            <p:txBody>
              <a:bodyPr>
                <a:normAutofit/>
              </a:bodyPr>
              <a:lstStyle/>
              <a:p>
                <a:r>
                  <a:rPr lang="en-US" dirty="0"/>
                  <a:t>Useful when an experiment is complicated and you just need the probability to be small (you don’t need the exact value).</a:t>
                </a:r>
              </a:p>
              <a:p>
                <a:r>
                  <a:rPr lang="en-US" dirty="0"/>
                  <a:t>Choosing a minimum </a:t>
                </a:r>
                <a14:m>
                  <m:oMath xmlns:m="http://schemas.openxmlformats.org/officeDocument/2006/math">
                    <m:r>
                      <a:rPr lang="en-US" b="0" i="1" smtClean="0">
                        <a:latin typeface="Cambria Math" panose="02040503050406030204" pitchFamily="18" charset="0"/>
                      </a:rPr>
                      <m:t>𝑛</m:t>
                    </m:r>
                  </m:oMath>
                </a14:m>
                <a:r>
                  <a:rPr lang="en-US" dirty="0"/>
                  <a:t> for a poll – don’t need exact probability of failure, just to make sure it’s small.</a:t>
                </a:r>
              </a:p>
              <a:p>
                <a:r>
                  <a:rPr lang="en-US" dirty="0"/>
                  <a:t>Designing probabilistic algorithms – just need a guarantee that they’ll be extremely accurate </a:t>
                </a:r>
              </a:p>
              <a:p>
                <a:endParaRPr lang="en-US" dirty="0"/>
              </a:p>
              <a:p>
                <a:r>
                  <a:rPr lang="en-US" dirty="0"/>
                  <a:t>Learning more about the situation (e.g. learning variance instead of just mean, knowing bounds on the support of the starting variables) usually lets you get more accurate bounds.</a:t>
                </a:r>
              </a:p>
            </p:txBody>
          </p:sp>
        </mc:Choice>
        <mc:Fallback xmlns="">
          <p:sp>
            <p:nvSpPr>
              <p:cNvPr id="3" name="Content Placeholder 2">
                <a:extLst>
                  <a:ext uri="{FF2B5EF4-FFF2-40B4-BE49-F238E27FC236}">
                    <a16:creationId xmlns:a16="http://schemas.microsoft.com/office/drawing/2014/main" id="{32DB1BCB-315E-4990-A27E-DA6451E7AFC4}"/>
                  </a:ext>
                </a:extLst>
              </p:cNvPr>
              <p:cNvSpPr>
                <a:spLocks noGrp="1" noRot="1" noChangeAspect="1" noMove="1" noResize="1" noEditPoints="1" noAdjustHandles="1" noChangeArrowheads="1" noChangeShapeType="1" noTextEdit="1"/>
              </p:cNvSpPr>
              <p:nvPr>
                <p:ph idx="1"/>
              </p:nvPr>
            </p:nvSpPr>
            <p:spPr>
              <a:blipFill>
                <a:blip r:embed="rId2"/>
                <a:stretch>
                  <a:fillRect l="-708"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2678611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ED15A-103E-4910-B875-8E1DC51DF7C0}"/>
              </a:ext>
            </a:extLst>
          </p:cNvPr>
          <p:cNvSpPr>
            <a:spLocks noGrp="1"/>
          </p:cNvSpPr>
          <p:nvPr>
            <p:ph type="title"/>
          </p:nvPr>
        </p:nvSpPr>
        <p:spPr/>
        <p:txBody>
          <a:bodyPr/>
          <a:lstStyle/>
          <a:p>
            <a:r>
              <a:rPr lang="en-US" dirty="0"/>
              <a:t>Applications</a:t>
            </a:r>
          </a:p>
        </p:txBody>
      </p:sp>
      <p:sp>
        <p:nvSpPr>
          <p:cNvPr id="5" name="Text Placeholder 4">
            <a:extLst>
              <a:ext uri="{FF2B5EF4-FFF2-40B4-BE49-F238E27FC236}">
                <a16:creationId xmlns:a16="http://schemas.microsoft.com/office/drawing/2014/main" id="{B69B433F-5DE7-4986-B917-78E06934A0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336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9A5B3E-CF81-43CA-8678-A74D18827E24}"/>
              </a:ext>
            </a:extLst>
          </p:cNvPr>
          <p:cNvSpPr>
            <a:spLocks noGrp="1"/>
          </p:cNvSpPr>
          <p:nvPr>
            <p:ph type="title"/>
          </p:nvPr>
        </p:nvSpPr>
        <p:spPr/>
        <p:txBody>
          <a:bodyPr/>
          <a:lstStyle/>
          <a:p>
            <a:r>
              <a:rPr lang="en-US" dirty="0"/>
              <a:t>Privacy Preservation</a:t>
            </a:r>
          </a:p>
        </p:txBody>
      </p:sp>
      <p:sp>
        <p:nvSpPr>
          <p:cNvPr id="5" name="Content Placeholder 4">
            <a:extLst>
              <a:ext uri="{FF2B5EF4-FFF2-40B4-BE49-F238E27FC236}">
                <a16:creationId xmlns:a16="http://schemas.microsoft.com/office/drawing/2014/main" id="{80812D24-5421-4DCA-B23C-218741F56B5F}"/>
              </a:ext>
            </a:extLst>
          </p:cNvPr>
          <p:cNvSpPr>
            <a:spLocks noGrp="1"/>
          </p:cNvSpPr>
          <p:nvPr>
            <p:ph idx="1"/>
          </p:nvPr>
        </p:nvSpPr>
        <p:spPr/>
        <p:txBody>
          <a:bodyPr/>
          <a:lstStyle/>
          <a:p>
            <a:r>
              <a:rPr lang="en-US" dirty="0"/>
              <a:t>A real-world</a:t>
            </a:r>
            <a:r>
              <a:rPr lang="en-US" b="1" dirty="0"/>
              <a:t> </a:t>
            </a:r>
            <a:r>
              <a:rPr lang="en-US" dirty="0"/>
              <a:t>example (adapted from </a:t>
            </a:r>
            <a:r>
              <a:rPr lang="en-US" i="1" dirty="0"/>
              <a:t>The Ethical Algorithm </a:t>
            </a:r>
            <a:r>
              <a:rPr lang="en-US" dirty="0"/>
              <a:t>by Kearns and Roth; based on protocol by Warner [1965]).</a:t>
            </a:r>
          </a:p>
          <a:p>
            <a:r>
              <a:rPr lang="en-US" dirty="0"/>
              <a:t>And gives a sense of how randomness is actually used to protect privacy.</a:t>
            </a:r>
          </a:p>
        </p:txBody>
      </p:sp>
    </p:spTree>
    <p:extLst>
      <p:ext uri="{BB962C8B-B14F-4D97-AF65-F5344CB8AC3E}">
        <p14:creationId xmlns:p14="http://schemas.microsoft.com/office/powerpoint/2010/main" val="309052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3467</TotalTime>
  <Words>2453</Words>
  <Application>Microsoft Office PowerPoint</Application>
  <PresentationFormat>Widescreen</PresentationFormat>
  <Paragraphs>216</Paragraphs>
  <Slides>30</Slides>
  <Notes>5</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Calibri</vt:lpstr>
      <vt:lpstr>Cambria Math</vt:lpstr>
      <vt:lpstr>Segoe UI</vt:lpstr>
      <vt:lpstr>Segoe UI Light</vt:lpstr>
      <vt:lpstr>Segoe UI Semibold</vt:lpstr>
      <vt:lpstr>Segoe UI Semilight</vt:lpstr>
      <vt:lpstr>Tw Cen MT</vt:lpstr>
      <vt:lpstr>Wingdings</vt:lpstr>
      <vt:lpstr>Wingdings 3</vt:lpstr>
      <vt:lpstr>Integral</vt:lpstr>
      <vt:lpstr>Application: Tail Bounds</vt:lpstr>
      <vt:lpstr>PowerPoint Presentation</vt:lpstr>
      <vt:lpstr>Concentration Applications</vt:lpstr>
      <vt:lpstr>Frogs</vt:lpstr>
      <vt:lpstr>Frogs</vt:lpstr>
      <vt:lpstr>Tail Bounds – Takeaways </vt:lpstr>
      <vt:lpstr>Tail Bounds – Takeaways </vt:lpstr>
      <vt:lpstr>Applications</vt:lpstr>
      <vt:lpstr>Privacy Preservation</vt:lpstr>
      <vt:lpstr>Privacy Preservation with Randomness</vt:lpstr>
      <vt:lpstr>What’s the problem?</vt:lpstr>
      <vt:lpstr>Doing Better With Randomness</vt:lpstr>
      <vt:lpstr>Will it be private?</vt:lpstr>
      <vt:lpstr>Will it be private?</vt:lpstr>
      <vt:lpstr>But will it be accurate?</vt:lpstr>
      <vt:lpstr>But will it be accurate?</vt:lpstr>
      <vt:lpstr>But will it be accurate?</vt:lpstr>
      <vt:lpstr>Can we use Chernoff?</vt:lpstr>
      <vt:lpstr>A different inequality</vt:lpstr>
      <vt:lpstr> Can’t bound δ without bounding p</vt:lpstr>
      <vt:lpstr>Hoeffding’s Inequality</vt:lpstr>
      <vt:lpstr>Y=2(X-n/2) or X=(Y+n)/2</vt:lpstr>
      <vt:lpstr>Hoeffding’s Inequality</vt:lpstr>
      <vt:lpstr>Margin of Error</vt:lpstr>
      <vt:lpstr>How much do we lose?</vt:lpstr>
      <vt:lpstr>Will people actually admit to anything?</vt:lpstr>
      <vt:lpstr>In The Real World</vt:lpstr>
      <vt:lpstr>More applications?</vt:lpstr>
      <vt:lpstr>PowerPoint Presentation</vt:lpstr>
      <vt:lpstr>Hoeffding’s Inequality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Robert Weber</cp:lastModifiedBy>
  <cp:revision>57</cp:revision>
  <cp:lastPrinted>2025-03-03T16:11:48Z</cp:lastPrinted>
  <dcterms:created xsi:type="dcterms:W3CDTF">2021-05-20T16:10:50Z</dcterms:created>
  <dcterms:modified xsi:type="dcterms:W3CDTF">2025-03-03T16:17:32Z</dcterms:modified>
</cp:coreProperties>
</file>