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5" r:id="rId3"/>
    <p:sldId id="257" r:id="rId4"/>
    <p:sldId id="258" r:id="rId5"/>
    <p:sldId id="302" r:id="rId6"/>
    <p:sldId id="265" r:id="rId7"/>
    <p:sldId id="259" r:id="rId8"/>
    <p:sldId id="260" r:id="rId9"/>
    <p:sldId id="266" r:id="rId10"/>
    <p:sldId id="267" r:id="rId11"/>
    <p:sldId id="268" r:id="rId12"/>
    <p:sldId id="261" r:id="rId13"/>
    <p:sldId id="262" r:id="rId14"/>
    <p:sldId id="269" r:id="rId15"/>
    <p:sldId id="270" r:id="rId16"/>
    <p:sldId id="271" r:id="rId17"/>
    <p:sldId id="272" r:id="rId18"/>
    <p:sldId id="273" r:id="rId19"/>
    <p:sldId id="274" r:id="rId20"/>
    <p:sldId id="264" r:id="rId21"/>
    <p:sldId id="275" r:id="rId22"/>
    <p:sldId id="276" r:id="rId23"/>
    <p:sldId id="303" r:id="rId24"/>
    <p:sldId id="30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9" autoAdjust="0"/>
    <p:restoredTop sz="94660"/>
  </p:normalViewPr>
  <p:slideViewPr>
    <p:cSldViewPr snapToGrid="0">
      <p:cViewPr varScale="1">
        <p:scale>
          <a:sx n="82" d="100"/>
          <a:sy n="82" d="100"/>
        </p:scale>
        <p:origin x="43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10T22:14:52.267"/>
    </inkml:context>
    <inkml:brush xml:id="br0">
      <inkml:brushProperty name="width" value="0.05" units="cm"/>
      <inkml:brushProperty name="height" value="0.05" units="cm"/>
      <inkml:brushProperty name="ignorePressure" value="1"/>
    </inkml:brush>
    <inkml:brush xml:id="br1">
      <inkml:brushProperty name="width" value="0.05" units="cm"/>
      <inkml:brushProperty name="height" value="0.05" units="cm"/>
      <inkml:brushProperty name="color" value="#008C3A"/>
      <inkml:brushProperty name="ignorePressure" value="1"/>
    </inkml:brush>
  </inkml:definitions>
  <inkml:trace contextRef="#ctx0" brushRef="#br0">11688 3256,'0'0,"0"0,0 0,0 0,0 0,-15 0,-104-23,-138-15,200 35,0 4,0 1,-44 9,26-2,-1-4,0-4,0-2,7 0,-189-11,-125-37,265 34,64 6,-1 3,-33 1,-221 10,9-12,-504 6,456-12,-758 13,672-13,47 14,203 11,-55-1,-360-35,244 17,-551-2,389-11,147 7,-57 0,-151-10,535 21,-347-22,246 24,-14-1,-24-8,-19-3,-30 9,-55-10,147 14,139-1</inkml:trace>
  <inkml:trace contextRef="#ctx0" brushRef="#br0" timeOffset="4119.357">10901 3058,'0'0,"0"0,0 0,0 0,-14 0,-4-1,1-1,0-1,0-1,0-1,1 0,-1-1,1 0,1-2,-1 0,1 0,-13-11,-97-49,-73-71,-8-50,-53-8,118 97,114 83,1 0,0-1,2-2,0 0,2-2,0-1,-11-14,-114-126,88 105,-1 2,-11-3,-32-29,-112-147,47 86,-67-17,79 22,108 98,-1 3,-3 3,-31-19,-30-23,54 40,-1 4,-18-7,16 10,-205-86,38 8,60 43,50 25,76 26,-1 1,-1 2,-37-7,-167-28,1 13,-32 4,71 21,166 10,23 1,-1 0,0 2,0 1,0 0,0 2,-5 1,-218 66,206-56,0 1,1 1,0 2,-8 8,-62 31,49-27,1 2,-22 18,57-35,0-1,0-1,-2-2,-22 9,-2 0,2 3,0 1,2 2,0 2,2 2,-18 18,-64 45,-31-5,-30 25,-35 4,22-30,-19 24,-14 2,88-47,46-21,45-22,1 2,1 2,-9 9,-59 25,83-44,0 1,1 1,0 2,2 1,-2 4,-125 85,26-9,83-69,-1-2,-39 16,31-16,22-9,2 2,1 2,1 0,-6 10,12-13,-105 83,86-74,-1-3,-2-1,0-3,-47 17,7-2,50-24,0-2,-1-1,0-3,-1-1,0-2,-1-2,-16 0,34-5,0-2,0 0,0-1,0-1,-13-5,-19-3,12 5,27 4</inkml:trace>
  <inkml:trace contextRef="#ctx0" brushRef="#br0" timeOffset="5780.151">5445 280,'0'0,"0"0,0 0,0 0,0 0,0 0,0 0,0 0,0 2,0 5,-2 5,-1 8,-2 6,-1 3,2-2,1-4</inkml:trace>
  <inkml:trace contextRef="#ctx0" brushRef="#br0" timeOffset="6030.045">5383 1000,'0'0,"0"0,0 0,0 1,0 2,0 2,0 2,0 2,-3-1,1-1</inkml:trace>
  <inkml:trace contextRef="#ctx0" brushRef="#br0" timeOffset="6216.185">5294 1310,'0'0,"0"0,0 0,0 2,0 3,0 2,3 5,2 4,0 4,2 2,0 0,-2 1,-2-2,0-3,-2-1,-1-3,0-3,0-3</inkml:trace>
  <inkml:trace contextRef="#ctx0" brushRef="#br0" timeOffset="6387.051">5270 1780,'0'0,"0"0,0 0,0 2,0 1,0 2,0 2,0 2,0 2,0 1,0 0,0 1,0 2,0 0,0 1,0-4</inkml:trace>
  <inkml:trace contextRef="#ctx0" brushRef="#br0" timeOffset="6542.469">5208 2463,'0'0,"0"0,0 0,0 2,0 1,0 1,0 4,0-1,0-2,0 0</inkml:trace>
  <inkml:trace contextRef="#ctx0" brushRef="#br0" timeOffset="6715.192">5132 3045,'0'0,"0"0,0 0,0 0,0 0,0 0,0 0</inkml:trace>
  <inkml:trace contextRef="#ctx0" brushRef="#br0" timeOffset="7775.476">5033 3356,'-124'7,"-28"11,41 6,107-23,-1 1,1-1,0 1,0 0,-1 1,1-1,1 1,-1 0,0 0,1 0,-1 0,1 1,0-1,0 1,0 0,1 0,-1 0,1 0,0 0,0 0,1 1,-2 2,-14 25,17-32,-8 13,0-1,0 1,1 1,1-1,0 1,1 0,-2 10,-9 73,44-77,-24-18,9 2,0-1,0-1,0 0,0 0,1-2,-1 1,0-2,1 0,9-2,25 0,-20 2,-4 0</inkml:trace>
  <inkml:trace contextRef="#ctx0" brushRef="#br0" timeOffset="8010.115">4871 3542,'0'0,"0"0,0 0,0 0,0 0,-3 0,-2 0,-5 0,-5 0,-3 0,-7 0,-4 0,-4 0,-2 0,-5 0,1 0,5 0,8 0</inkml:trace>
  <inkml:trace contextRef="#ctx0" brushRef="#br0" timeOffset="8229.866">4658 3343,'0'0,"0"0,0 0,0 0,0 0,0 0,0 0,0 0,0 2,0 3,-2 5,-1 7,0 9,1 8,0 5,1-2,1-7,-1-9</inkml:trace>
  <inkml:trace contextRef="#ctx0" brushRef="#br0" timeOffset="8988.372">5432 3281,'0'0,"-61"11,54-10,0 0,-1 0,1 0,0 1,0 0,0 0,0 1,1 0,-6 3,0 25,-65 272,31-180,42-99,-8 9,50-29,-10-5,-18 0</inkml:trace>
  <inkml:trace contextRef="#ctx0" brushRef="#br0" timeOffset="9239.88">5370 3431,'5'5,"-1"1,1 0,-1 0,0 0,0 1,-1-1,0 1,0 0,-1 0,1 0,-1 3,13 31,62 101,-68-129</inkml:trace>
  <inkml:trace contextRef="#ctx0" brushRef="#br0" timeOffset="9518.526">5507 3480,'0'0,"0"0,0 0,0 2,-2 0,-3 5,-5 9,-5 9,-4 6,-3 2,0-1,2-1,2-4,1-4,5-7,4-3,0-4,3-4</inkml:trace>
  <inkml:trace contextRef="#ctx0" brushRef="#br0" timeOffset="10201.529">5793 3369,'0'0,"0"0,0 0,0 0,0 0,0 0,0 0,0 0,0 0,0 0,0 0,0 0,0 0,0 0,0 0,8 0,8-1,1-1,-1 0,0-1,0-1,0 0,-1-1,4-3,29-2,-32 38,-9-8,-2 1,0 0,-2 0,0 0,-2 0,0 1,-2 14,4 46,37 134,-35-193,9 92,-39-82,15-26</inkml:trace>
  <inkml:trace contextRef="#ctx0" brushRef="#br0" timeOffset="12755.988">2610 2636,'0'0,"0"0,-1 3,-49 113,22-41,3 1,3 1,4 0,0 15,14-73,1 0,1 0,1 0,0 0,1 0,1 0,1 0,1 0,1-1,0 1,1-1,1 0,1 0,0 0,6 8,70 75,-60-77</inkml:trace>
  <inkml:trace contextRef="#ctx0" brushRef="#br0" timeOffset="13636.763">8292 2835,'0'0,"0"0,0 0,0 0,0 0,0 0,3 3,4 5,0 1,0 0,0 1,-1-1,-1 1,0 1,0 0,4 7,45 93,-4 3,13 57,-54-148,-2 1,-1 0,0 0,-2 0,-1 1,-1-1,-1 1,-1 0,-1-1,-1 1,-1-1,-1 1,-2-1,-4 13,6-29,0 0,0-1,0 1,-1-1,0 0,-1-1,0 1,0-1,0 0,0 0,-1-1,0 0,0 0,-1-1,1 0,-1 0,0-1,0 1,0-2,0 1,-1-1,1-1,-1 1,1-2,-6 1,-34 1,30-2</inkml:trace>
  <inkml:trace contextRef="#ctx0" brushRef="#br0" timeOffset="15238.786">2610 2970,'0'-32,"0"24</inkml:trace>
  <inkml:trace contextRef="#ctx0" brushRef="#br0" timeOffset="15397.826">2860 2512,'0'0,"0"0,0 0,0 0,0 0,0 0,2 0,3 0,4 0,6 0,2 0,2 0,3 0,1 0,-1 0,-2 0,-4 2,-6 1</inkml:trace>
  <inkml:trace contextRef="#ctx0" brushRef="#br0" timeOffset="15681.968">3421 2748,'0'0,"0"0,0 0,0 0,50 18,-12-1,-35-16,0-1,0 1,0-1,0 1,0-1,1 0,-1 0,0 0,0-1,0 1,0-1,0 0,1 0,-1 0,0 0,-1 0,1-1,0 1,0-1,-1 0,1 0,-1 0,1 0,-1 0,1-1,5-4,0 0,0 0,-1 0,0-1,0 0,-1 0,0-1,-1 0,0 0,0 0,-1-1,0 1,-1-1,0 0,0 0,1-11,-2 20</inkml:trace>
  <inkml:trace contextRef="#ctx0" brushRef="#br0" timeOffset="16105.309">3971 2760,'62'31,"-55"-29,0 0,0 0,1-1,-1 1,0-2,1 1,-1-1,0 0,1-1,-1 0,0 0,0-1,1 1,-1-2,0 1,-1-1,1 0,0 0,-1-1,3-2,76-80,12 5,-84 73,-5 3,0 0,0 1,0 0,0 1,0-1,1 1,0 1,-1 0,6-1,117 6,-117 2,0 0,0 1,0 1,-1 0,0 1,-1 0,1 1,-1 1,-1 0,0 0,-1 1,0 0,0 1,-1 0,-1 1,0 0,0 0,-1 2,17 33,-23-47</inkml:trace>
  <inkml:trace contextRef="#ctx0" brushRef="#br0" timeOffset="17253.993">2485 2970,'1'-9,"0"0,0 0,1 0,0 0,0 0,1 0,4-8,0-2,2-11,-7 19</inkml:trace>
  <inkml:trace contextRef="#ctx0" brushRef="#br0" timeOffset="18045.587">2685 2512,'61'1,"24"5,-64 1,-1 1,0 0,0 2,-1 0,-1 1,0 1,0 1,-1 0,-1 1,8 9,1-1,1-2,0 0,2-2,0-1,1-1,1-2,18 6,-24-9,-14-6,-1 0,2-1,-1-1,0 1,1-2,-1 1,1-1,10 0,-16-2,-1 0,0 0,0 0,1-1,-1 1,0-1,0 0,0 0,0-1,0 1,0-1,0 0,0 0,-1 0,1 0,-1-1,1 0,-1 1,0-1,0 0,0-1,-1 1,1-1,22-60,11 2,-34 59,1 0,1 0,-1 0,0 0,1 0,-1 1,1-1,0 1,0 0,0 0,0 0,0 1,0 0,1-1,-1 1,0 1,1-1,-1 1,1 0,-1 0,0 0,1 0,-1 1,1-1,-1 1,3 1,1-1,0 1,0 1,0 0,-1 0,1 1,-1 0,0 0,0 1,-1 0,1 0,-1 0,0 1,-1 0,1 0,1 3,6 5,66 41,-76-53,1 0,0-1,-1 0,1 1,0-1,0-1,0 1,0 0,-1-1,1 0,0 0,0 0,0 0,0-1,0 1,0-1,0 0,-1-1,1 1,0 0,2-2,5-3,1 2,1-1,-1 2,1-1,0 2,-1 0,10-1,37 3,-43 1</inkml:trace>
  <inkml:trace contextRef="#ctx0" brushRef="#br0" timeOffset="20892.633">4021 1707,'0'0,"-31"-1,1 1,-1 2,1 1,0 2,-18 5,22-2,0 1,1 1,1 1,-1 2,-7 5,31-17,0-1,0 0,0 1,0 0,0-1,0 1,0-1,0 1,0 0,0 0,0-1,0 1,1 0,-1 0,0 0,1 0,-1 0,1 0,-1 0,1 0,-1 0,1 0,0 1,-1-1,1 0,0 0,0 0,0 0,0 1,0-1,0 0,0 0,1 0,-1 0,0 0,0 0,1 1,-1-1,1 0,-1 0,1 0,0 0,-1 0,1 0,0-1,0 1,-1 0,1 0,0 0,0-1,0 1,0 0,0-1,0 1,0-1,0 1,0-1,6 3,-1 0,1-1,0 0,0 0,0 0,0-1,0 0,0-1,0 1,0-2,0 1,7-1,110-4,-144 9,1 2,0 0,0 1,0 1,1 1,0 1,1 0,0 1,1 1,0 1,1 0,0 1,1 1,0 0,11-12,0-1,1 1,-1 0,1 0,0 0,0 0,0 0,0 0,0 0,1 1,0-1,-1 1,1-1,0 1,1-1,-1 1,1 0,-1-1,1 1,0 0,1-1,-1 1,1 0,-1-1,1 1,6 5,-1 0,2 0,-1 0,1-1,0-1,1 1,0-1,0-1,0 1,1-2,0 1,0-1,1-1,-1 0,1 0,0-1,5 0,19 7,1-2,0-2,33 1,-40-5</inkml:trace>
  <inkml:trace contextRef="#ctx0" brushRef="#br1" timeOffset="28409.496">2210 2908,'9'20,"47"118,-53-133,-1 1,-1 0,1 0,-1 0,0 0,0 0,0 0,-1 1,0-1,0 1,1 2,4-24,-4 7,8-39,-2 0,-2 0,-1-42,-12-17,-5 0,-10-29,15 87,-2-9,-23-175,30 161,1 14,-2 1,-3 0,-2 0,-7-19,5 16,0 40,10 18</inkml:trace>
  <inkml:trace contextRef="#ctx0" brushRef="#br1" timeOffset="29501.35">0 2797,'0'0,"0"0,0 0,0 0,0 0,27 15,312 189,-248-142,-73-47</inkml:trace>
  <inkml:trace contextRef="#ctx0" brushRef="#br1" timeOffset="29794.861">399 2810,'40'23,"63"67,-84-75,1-1,0 0,1-2,1 0,0-2,0 0,1-1,21 5,-26-11</inkml:trace>
  <inkml:trace contextRef="#ctx0" brushRef="#br1" timeOffset="30061.209">587 2662,'8'7,"156"163,120 72,-267-228</inkml:trace>
  <inkml:trace contextRef="#ctx0" brushRef="#br1" timeOffset="30310.615">787 2735,'10'8,"314"242,-292-228,-7-6</inkml:trace>
  <inkml:trace contextRef="#ctx0" brushRef="#br1" timeOffset="30544.208">962 2476,'0'0,"3"0,72 59,195 200,19-26,-262-211</inkml:trace>
  <inkml:trace contextRef="#ctx0" brushRef="#br1" timeOffset="30775.761">1224 2463,'0'0,"2"2,3 1,6 6,11 10,12 12,13 14,9 9,5 6,2 2,-7-4,-6-5,-7-5,-6-7,-9-6,-8-10</inkml:trace>
  <inkml:trace contextRef="#ctx0" brushRef="#br1" timeOffset="30993.157">1386 2487,'0'0,"2"0,3 0,7 4,7 6,12 10,11 11,7 12,3 6,2 4,-2-1,-4-3,-3-6,-6-8,-8-7,-11-9</inkml:trace>
  <inkml:trace contextRef="#ctx0" brushRef="#br1" timeOffset="31241.243">1648 2363,'0'0,"2"0,1 0,4 2,5 3,7 7,6 7,8 10,9 8,6 6,3 2,-3-3,-8-3,-10-9</inkml:trace>
  <inkml:trace contextRef="#ctx0" brushRef="#br1" timeOffset="31490.314">1811 2190,'0'0,"2"2,1 1,6 4,10 7,12 7,12 9,7 6,4 0,-2 1,-3 1,-5-3,-11-4,-10-9</inkml:trace>
  <inkml:trace contextRef="#ctx0" brushRef="#br1" timeOffset="31754.568">2335 2203,'0'0,"2"2,1 0,2 3,2 2,2 2,0 0,-2-2</inkml:trace>
  <inkml:trace contextRef="#ctx0" brushRef="#br1" timeOffset="33105.54">8267 3070,'0'0,"0"0,0 0,0 0,0 0,0 0,0 0,0 0,0 0,0 0,0 0,0 0,0 0,2-10,15-58,7-33,-5 0,-4-2,1-81,11-228,15 170,-34 81,2 104,11-111,-22 102,1 65</inkml:trace>
  <inkml:trace contextRef="#ctx0" brushRef="#br1" timeOffset="33712.276">8454 2463,'0'15,"23"78,3-31,4-1,2-2,3-1,2-2,3-2,1-1,21 17,-28-29,11 18,-31-38</inkml:trace>
  <inkml:trace contextRef="#ctx0" brushRef="#br1" timeOffset="33992.519">8367 2214,'0'0,"17"3,-8 2,0 0,0 1,-1 0,0 0,0 1,0 0,-1 1,5 5,7 7,179 191,84 128,-190-238,-81-91</inkml:trace>
  <inkml:trace contextRef="#ctx0" brushRef="#br1" timeOffset="34271.262">8254 1769,'11'12,"211"286,130 127,-199-251,68 55,-69-106,-134-111</inkml:trace>
  <inkml:trace contextRef="#ctx0" brushRef="#br1" timeOffset="34549.772">8316 1718,'8'7,"330"358,215 216,-356-362,-156-173</inkml:trace>
  <inkml:trace contextRef="#ctx0" brushRef="#br1" timeOffset="34799.375">8354 1532,'21'11,"261"211,76 111,-177-159,18 11,9-10,45 20,-187-149,-19-12</inkml:trace>
  <inkml:trace contextRef="#ctx0" brushRef="#br1" timeOffset="35049.398">8742 1656,'0'0,"4"4,4 6,10 14,20 21,23 23,21 23,19 14,11 9,14 10,17 12,9 3,-2-5,-17-18,-33-32,-34-30</inkml:trace>
  <inkml:trace contextRef="#ctx0" brushRef="#br1" timeOffset="35252.651">8828 1644,'0'0,"0"0,0 0,0 0,0 0,0 0,0 0,3 2,4 5,7 12,11 17,15 22,18 24,16 17,15 11,3-3,-11-16,-18-23</inkml:trace>
  <inkml:trace contextRef="#ctx0" brushRef="#br1" timeOffset="35501.369">8879 1520,'0'0,"0"0,0 0,2 2,5 3,8 9,9 12,16 22,20 29,21 27,18 22,23 18,23 14,13 4,1-5,-26-29</inkml:trace>
  <inkml:trace contextRef="#ctx0" brushRef="#br1" timeOffset="38362.447">10451 3591,'0'0,"0"0,0 0,0 0,-17 0,-41-2,1-2,0-2,0-3,0-2,-1-4,-294-76,336 86,1 0,0 1,-1 1,0 0,0 1,0 1,0 1,0 0,-3 1,14 13,-10 27,2 0,2 1,2 1,-1 20,-2 5,3-32,-2 0,-1-1,-2 0,-15 26,22-47,-47 80,28-60,70-34,160 12,131-9,-212 23,-41-5,-31-8,-21-24,-24 7,-1 0,0 0,-1 0,1-1,-1 0,0 0,0 0,0 0,-1-1,1 1,0-3,-1 2,16-30,-2 0,-1-1,-2-1,-1-5,16-41,-12 35,-15 40</inkml:trace>
  <inkml:trace contextRef="#ctx0" brushRef="#br1" timeOffset="39870.421">9453 3752,'13'18,"108"196,-114-200,-1 0,2-1,0 0,0 0,1-1,0 0,1-1,1 0,0 0,0-1,1-1,1 0,4 3,-18-13,1 1,0 0,0-1,-1 1,1-1,0 1,0 0,0-1,0 1,-1-1,1 1,0-1,0 1,0 0,0-1,0 1,0-1,0 1,0-1,0 1,0 0,1-1,-1 1,0-1,0 1,0-1,0 1,1 0,-1-1,0 1,0 0,1-1,-1 1,0 0,1-1,-1 1,0 0,1-1,-1 1,1 0,-1 0,0 0,1-1,-1 1,1 0,-1 0,0 0,1 0,-1 0,1 0,-1 0,1 0,-1 0,1 0,-1 0,0 0,1 0,-1 0,1 0,-1 1,-95-248,36 90,52 123,7 34,0 0,0-1,0 1,1 0,-1-1,0 1,0 0,1-1,-1 1,0 0,1 0,-1-1,0 1,1 0,-1 0,0 0,1-1,-1 1,0 0,1 0,-1 0,1 0,-1 0,0 0,1 0,-1 0,1 0,-1 0,0 0,1 0,-1 0,0 0,1 0,-1 0,1 1,-1-1,0 0,1 0,-1 0,0 0,1 1,-1-1,0 0,1 1,-1-1,0 0,0 0,1 1,-1-1,171 118,-131-90,15 9,-1 2,-2 3,23 26,48 54,-127-144,-18-26,-3 1,-2 0,-2 2,-2 1,-2 2,-18-17,-20-24,-64-57,129 134,0 0,-1 1,1 0,-1-1,-1 2,1-1,0 1,-5-1,7 8,13 6,277 251,-281-256,55 70,-57-67,-6-11,-6-12,-10-12,-1 2,-1 0,-2 1,-12-9,3 1,-156-154,203 193,133 112,-123-96,88 84,93 115,-176-180,-44-77,-2 0,-1 1,-20-27,12 20,-54-101,110 164,36 38,-2 4,21 30,-50-45,-74-137,-3 1,-23-31,43 84</inkml:trace>
  <inkml:trace contextRef="#ctx0" brushRef="#br1" timeOffset="41238.774">11551 3827,'-3'-8,"-4"0,1 0,-2 1,1 0,-1 0,0 1,0 0,-1 0,-7-4,2 1,3 2,-5-4,0 0,-2 0,1 2,-1 0,0 1,-1 1,0 0,0 2,-6-1,22 5,-1 0,0 1,-1-1,1 1,0 0,0 0,0 0,0 1,0-1,0 1,0 0,0 0,1 1,-1-1,0 1,1 0,-1 0,1 0,-1 0,1 1,0-1,0 1,0 0,0 0,0 0,1 0,-1 0,1 1,0-1,0 1,1-1,-1 1,0 0,1 0,0 0,0 0,0-1,1 2,-1-1,1 0,0 2,5 9,1 0,0-1,1 1,0-1,1-1,1 0,0 0,1 0,0-1,3 1,1 5,34 34,2-1,44 33,-37-35,-2 4,13 18,-51-50,0 0,-2 1,0 1,-2 1,0 0,-2 0,-1 1,0 1,-2 0,3 20,-8-39,-2 1,1-1,-1 0,0 1,0-1,-1 0,0 1,0-1,0 1,-1-1,-1 1,1-1,-1 0,0 0,-1 0,0 0,0 0,0 0,-1-1,0 0,0 0,-1 0,0 0,-3 3,-2-3,0 0,0-1,0 0,-1-1,0 0,0-1,0 0,0-1,0 0,-1-1,1 0,0 0,-1-1,1-1,0 0,-1-1,1 0,0-1,0 0,-5-2,-13-3,0-2,1-1,0-1,1-1,1-1,-9-8,-92-73,111 81</inkml:trace>
  <inkml:trace contextRef="#ctx0" brushRef="#br1" timeOffset="41393.781">11026 4435,'0'0,"0"0,0 0,0 0,0 0,2 0,3-2,5-3,5-3,4-2,3-1,2-1,4 1,5 1,5-3,3 0,-3-1,-8 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22:58:42.054"/>
    </inkml:context>
    <inkml:brush xml:id="br0">
      <inkml:brushProperty name="width" value="0.05" units="cm"/>
      <inkml:brushProperty name="height" value="0.05" units="cm"/>
      <inkml:brushProperty name="color" value="#00A0D7"/>
      <inkml:brushProperty name="ignorePressure" value="1"/>
    </inkml:brush>
  </inkml:definitions>
  <inkml:trace contextRef="#ctx0" brushRef="#br0">1 1,'0'57,"0"-40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22:58:39.896"/>
    </inkml:context>
    <inkml:brush xml:id="br0">
      <inkml:brushProperty name="width" value="0.05" units="cm"/>
      <inkml:brushProperty name="height" value="0.05" units="cm"/>
      <inkml:brushProperty name="color" value="#00A0D7"/>
      <inkml:brushProperty name="ignorePressure" value="1"/>
    </inkml:brush>
  </inkml:definitions>
  <inkml:trace contextRef="#ctx0" brushRef="#br0">10368 174,'0'0,"0"0,0 0,0-18,0 11,-8-7,-87-15,70 23,0 1,-1 2,0 0,1 1,-5 2,-108 8,-112-3,157-6,-85 9,-63 5,-239-3,-69-2,356-9,-447-6,44-6,37 8,197 18,-305 12,78-13,-1296-13,1709-5,-10-9,137 10,-638-40,400 17,-108-10,-112 14,121 25,371-1</inkml:trace>
  <inkml:trace contextRef="#ctx0" brushRef="#br0" timeOffset="3155.662">4785 223,'0'0,"0"0,0 0,0 0,0 0,0 0,2 0,1 0,-1 2,0 1</inkml:trace>
  <inkml:trace contextRef="#ctx0" brushRef="#br0" timeOffset="3664.709">689 150,'0'0,"0"0,0 0,0 0,0 0,0 0,0 0,0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22:58:50.641"/>
    </inkml:context>
    <inkml:brush xml:id="br0">
      <inkml:brushProperty name="width" value="0.05" units="cm"/>
      <inkml:brushProperty name="height" value="0.05" units="cm"/>
      <inkml:brushProperty name="color" value="#00A0D7"/>
      <inkml:brushProperty name="ignorePressure" value="1"/>
    </inkml:brush>
  </inkml:definitions>
  <inkml:trace contextRef="#ctx0" brushRef="#br0">0 0,'0'0,"0"0,0 0,0 0,0 0,0 0,0 0,0 0,0 0,0 2,0 5,0 8,2 7,1 4,-1 0,0-4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22:58:42.333"/>
    </inkml:context>
    <inkml:brush xml:id="br0">
      <inkml:brushProperty name="width" value="0.05" units="cm"/>
      <inkml:brushProperty name="height" value="0.05" units="cm"/>
      <inkml:brushProperty name="color" value="#00A0D7"/>
      <inkml:brushProperty name="ignorePressure" value="1"/>
    </inkml:brush>
  </inkml:definitions>
  <inkml:trace contextRef="#ctx0" brushRef="#br0">4946 467,'0'0,"0"15,0 19,-1 0,-1 0,-2-1,-4 13,3-28,2-4</inkml:trace>
  <inkml:trace contextRef="#ctx0" brushRef="#br0" timeOffset="265.945">4933 1298,'0'0,"0"0,0 0,0 0,0 0,0 0,0 2,0 3,0 0,0 2,0 2,0 1,0-1,0-2</inkml:trace>
  <inkml:trace contextRef="#ctx0" brushRef="#br0" timeOffset="513.539">4858 2005,'0'0,"0"0,0 0,0 0,0 0,0 0,0 0,0 0,0 0</inkml:trace>
  <inkml:trace contextRef="#ctx0" brushRef="#br0" timeOffset="514.539">4884 2674,'0'0,"0"0,0 0,0 0,0 0,0 0,0 0,0 0,0 0</inkml:trace>
  <inkml:trace contextRef="#ctx0" brushRef="#br0" timeOffset="2895.82">0 2650,'141'5,"27"15,-44-4,-52-8,0 3,10 6,-41-9,1-2,0-1,33-2,53 6,-96-5,-9 0,1-1,-1-1,0-1,1-1,-1-2,6-1,128-23,-67 12,74-23,-157 35,164-60,-107 36,-27 10,0-1,0-2,-2-2,0-1,-2-1,30-27,46-61,-62 63,-3-1,-3-3,9-16,-38 53,1 1,0 0,0 1,1 1,1 0,0 1,3-1,2-1,5-9,0 0,-2-2,0-1,19-26,-12 13,41-42,47-61,76-118,19 24,-142 145,63-49,-35-8,25-26,-110 153,0 0,2 1,0 1,2 0,-1 2,16-11,71-40,-45 32,-46 28</inkml:trace>
  <inkml:trace contextRef="#ctx0" brushRef="#br0" timeOffset="4328.919">4272 170,'0'0,"7"-3,193-69,-191 67,14-8,0 2,1 0,0 1,0 1,1 2,0 0,1 2,-1 0,1 2,1 1,108-5,26 26,-105-10,0 3,0 1,-2 4,37 15,-69-24,243 68,-222-66,-1 3,-1 0,0 3,37 20,-62-26,0 1,0 1,-1 1,0 0,12 15,12 10,11 9,3-2,1-3,53 31,112 84,-182-132,88 68,138 138,-150-83,-52-79,3-4,3-2,26 15,-32-25,-2 2,14 22,67 62,9-17,-103-79,2-3,1-2,2-2,38 19,-65-42,-2 1,1 2,-2 0,0 1,8 10,-22-20,15 16,1 0,0-2,2-1,1 0,4 0,31 13,2-3,1-3,2-2,-28-11,0-2,1-2,0-2,1-1,1-1,100 14,64-11,88-15,-96 7,-184 1,-3 0</inkml:trace>
  <inkml:trace contextRef="#ctx0" brushRef="#br0" timeOffset="6390.42">4696 1794,'17'-16,"21"-29,-3-5,-25 25,-11 50,1 10,0-24</inkml:trace>
  <inkml:trace contextRef="#ctx0" brushRef="#br0" timeOffset="6897.083">4758 2092,'10'80,"1"70,-8-128</inkml:trace>
  <inkml:trace contextRef="#ctx0" brushRef="#br0" timeOffset="7450.603">4771 2700,'0'0,"0"0,0 0,0 0,0 0,0 0,0 0,0 0,0 0,0 0,0 0,0 2,0 3,0 7,0 10,0 7,0 3,0-4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23:07:15.061"/>
    </inkml:context>
    <inkml:brush xml:id="br0">
      <inkml:brushProperty name="width" value="0.05" units="cm"/>
      <inkml:brushProperty name="height" value="0.05" units="cm"/>
      <inkml:brushProperty name="color" value="#00A0D7"/>
      <inkml:brushProperty name="ignorePressure" value="1"/>
    </inkml:brush>
  </inkml:definitions>
  <inkml:trace contextRef="#ctx0" brushRef="#br0">1605 5068,'0'0,"0"0,0 0,0 0,0 0,0 0,0 0,0 0,0 0,0 0,0 0</inkml:trace>
  <inkml:trace contextRef="#ctx0" brushRef="#br0" timeOffset="5401.872">1943 1917,'0'0,"0"0,0 0,0 0,0-2,0-3,0-5,0-3,0 0,0 4</inkml:trace>
  <inkml:trace contextRef="#ctx0" brushRef="#br0" timeOffset="16231.759">7408 3151,'0'0,"0"0,0 0,0 0,0 0,0 0,0 0,0 0,0 0,0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23:07:06.030"/>
    </inkml:context>
    <inkml:brush xml:id="br0">
      <inkml:brushProperty name="width" value="0.05" units="cm"/>
      <inkml:brushProperty name="height" value="0.05" units="cm"/>
      <inkml:brushProperty name="color" value="#00A0D7"/>
      <inkml:brushProperty name="ignorePressure" value="1"/>
    </inkml:brush>
  </inkml:definitions>
  <inkml:trace contextRef="#ctx0" brushRef="#br0">1638 5739,'0'0,"0"0,0 0,0 0</inkml:trace>
  <inkml:trace contextRef="#ctx0" brushRef="#br0" timeOffset="3299.245">12478 3822,'0'0,"0"0,0 0,0 0,0 0,-2 0,-3 0,-3-2,-2-1,0 0,2 1,3 0,1 1,3 1,0-1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23:07:38.298"/>
    </inkml:context>
    <inkml:brush xml:id="br0">
      <inkml:brushProperty name="width" value="0.05" units="cm"/>
      <inkml:brushProperty name="height" value="0.05" units="cm"/>
      <inkml:brushProperty name="color" value="#00A0D7"/>
      <inkml:brushProperty name="ignorePressure" value="1"/>
    </inkml:brush>
  </inkml:definitions>
  <inkml:trace contextRef="#ctx0" brushRef="#br0">1 0,'0'0,"0"0,0 0,0 0,0 0,0 0,0 0,0 0,0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10T23:42:18.818"/>
    </inkml:context>
    <inkml:brush xml:id="br0">
      <inkml:brushProperty name="width" value="0.05" units="cm"/>
      <inkml:brushProperty name="height" value="0.05" units="cm"/>
      <inkml:brushProperty name="ignorePressure" value="1"/>
    </inkml:brush>
  </inkml:definitions>
  <inkml:trace contextRef="#ctx0" brushRef="#br0">23001 6089,'0'0,"0"0,0 0,0 0,0 0,0 0,0 0,0 0,0 0,-7-4,-11-2,-1 2,1 0,-1 1,0 0,0 2,0 0,-13 2,-14-1,-302-22,-142-15,448 34,-86-4,-108 9,-318 50,-208-16,196-7,-34-6,168-13,-1372 19,768-16,772-13,-1050 25,1112-14,-595 40,169-6,-2-27,25-12,-277 17,54-52,259 4,-168-25,226 23,423 24,-509-34,186 8,-222-9,-231 1,238 21,576 15,-658-22,7 10,75 0,14-14,244 7,75 0,94 5,-159 10,332 8,0 1,1 1,-1 2,1 0,-7 4,-34 10,49-16,1-1,0-1,-1 0,0-1,1-1,-10-1,25-23,-1 17</inkml:trace>
  <inkml:trace contextRef="#ctx0" brushRef="#br0" timeOffset="1224.124">212 744,'0'17,"-19"97,11-83,-34 162,8 2,-1 106,-14 949,43-983,-11 444,22-73,-8-70,-1-437,6 0,9 42,28 4,-35-151,0 0,-2 0,0 1,-2-1,-2 10,1 49,1-86,0 1</inkml:trace>
  <inkml:trace contextRef="#ctx0" brushRef="#br0" timeOffset="4133.146">325 1,'7'9,"-1"1,1 0,-1 1,-1 0,0-1,-1 2,0-1,0 0,-1 1,-1 0,1 9,0-8,77 394,-8-167,-57-188,12 41,32 71,94 225,-125-328,3-2,2-1,3-1,33 40,36 36,6-5,5-4,92 72,-109-104,254 220,-10-61,326 177,-505-334,96 36,74 29,357 156,23-49,-673-250,363 143,94 9,406 68,-444-134,-252-53,2-10,88 1,241 1,83-9,117 21,267-2,-658-42,580 2,-283-34,105 3,246-22,-732 27,484-17,-387 26,421 1,23 2,-136-41,164 10,-671 22,-8 0,47 8,72-13,-221 10,-43 5</inkml:trace>
  <inkml:trace contextRef="#ctx0" brushRef="#br0" timeOffset="6302.022">2272 3188,'7'7,"1"4,-1 1,0-1,-1 1,-1 0,0 1,0-1,-1 1,2 12,-5-19,35 152,-7 1,3 105,-14-103,28 163,-8-72,3 247,-32-81,-7-255,-9-194,-10-54,4-1,-1-71,9 87,-45-499,-68-256,100 736,-60-376,73 425,2 24,0 0,2-1,0 0,1 1,0-1,3-10,-3 28,0-1,0 0,0 0,1 0,-1 0,0 0,0 0,0 0,1 0,-1 0,0 0,0 0,0 0,1 0,-1 0,0 0,0 0,0 0,1 0,-1 0,0 0,0 0,0 0,1 0,-1 0,0 0,0 0,0 0,0 0,1-1,-1 1,0 0,0 0,0 0,0 0,0 0,1-1,-1 1,0 0,0 0,0 0,0-1,0 1,0 0,0 0,0 0,0-1,0 1,0 0,0 0,0 0,0-1,0 1,0 0,0 0,0 0,0-1,0 1,0 0,0 0,0 0,0 0,0-1,6 19,-5-17,35 138,-7 1,0 35,10 112,-13 2,-10 146,-54 389,26-640,0-29,-7-1,-8 7,3-81,21-100,-27-602,38-314,28 156,-24-198,3 1130,9 207,-20 274,-6-450,6 1098,-3-1244,3 693,-4-699,-2 0,-1-1,-2 0,-1 0,-1 0,-5 10,6-24</inkml:trace>
  <inkml:trace contextRef="#ctx0" brushRef="#br0" timeOffset="7826.656">2097 6783,'-3'14,"-144"-3,118-10,-1 1,1 2,0 1,0 1,0 1,-9 5,-117 49,151-59,0 1,1-1,-1 1,1-1,-1 1,1 0,0 0,0 1,0-1,1 1,-1-1,1 1,0 0,0 0,0 0,0 0,1 0,0 1,0-1,0 0,0 0,1 1,-1-1,1 2,-1 15,0 1,1-1,2 1,0-1,1 1,1-1,4 9,-3-8,10 47,7 30,-5 0,-3 0,-5 10,-7-64,-2-1,-2 0,-2 0,-2 0,-5 15,5-38,-7 59,33-76,122-59,206-101,-315 142</inkml:trace>
  <inkml:trace contextRef="#ctx0" brushRef="#br0" timeOffset="8260.73">2309 7479,'-99'19,"-295"63,389-81,-12 3,1-1,-1-1,0-1,0 0,1-1,-1 0,0-2,0 0,1-1,-1 0,-10-5,23 6,1 0,-1 0,0 0,1-1,0 0,0 0,0 0,0 0,0 0,0 0,1-1,0 1,0-1,0 0,0 1,0-1,1 0,-1 0,1 0,0-1,1 1,-1 0,1 0,-1 0,1-1,1-1,-2-13,1 1,0-1,2 0,0 1,1 0,1-1,0 1,2 1,0-1,1 1,0 0,2 0,1 0,-9 14,0 1,0 0,1 0,-1 0,1 0,-1 0,1 0,0 0,0 0,0 1,0-1,0 1,0-1,0 1,0 0,0 0,1 0,-1 0,1 0,-1 1,1-1,-1 1,1-1,-1 1,1 0,-1 0,1 0,-1 0,1 1,-1-1,1 1,-1-1,1 1,-1 0,0 0,1 0,0 1,3 5,0-1,0 2,-1-1,0 1,-1-1,1 1,-2 1,1-1,-1 0,0 1,-1 0,0-1,0 1,-1 3,8 49,-2 1,-4 0,-2 24,0-18,2 0,9 47,3-35,-13-65</inkml:trace>
  <inkml:trace contextRef="#ctx0" brushRef="#br0" timeOffset="8868.467">3145 6672,'-17'3,"-98"30,63-15,-1-3,0-2,-1-2,0-3,-1-2,0-2,-28-3,81 0,1 0,-1 0,1 0,-1 0,1 0,0 0,-1 0,1 0,0 0,0 1,0-1,0 0,0 1,0-1,0 1,0 0,1-1,-1 1,1-1,-1 1,1 0,0 0,-1-1,1 1,0 0,0-1,0 1,0 1,0-3,-1 20,1 0,0 0,2 0,0 0,2 5,0 3,61 356,-57-319,-2 1,-3 0,-3 0,-3 0,-3 0,-2 0,-4-1,-13 42,23-100,0-2,0 1,1-1,-1 1,1-1,1 1,-1-1,1 1,0 0,0 0,1 2,22 2,-3-9,0 0,0-1,0-1,-1-1,1-1,0 0,-1-2,12-4,-9 4,147-51,-142 45</inkml:trace>
  <inkml:trace contextRef="#ctx0" brushRef="#br0" timeOffset="9134.813">2934 7181,'15'3,"55"52,291 269,-211-198,-146-122,-1-1,1-1,0 1,0-1,0 1,0-1,0 0,0-1,1 1,-1-1,1 0,-1 0,1 0,4 0,-2-1</inkml:trace>
  <inkml:trace contextRef="#ctx0" brushRef="#br0" timeOffset="9383.151">3533 7057,'0'0,"0"0,-8 8,-175 213,105-113,4 3,-43 93,100-174,-39 81,51-104,4-8</inkml:trace>
  <inkml:trace contextRef="#ctx0" brushRef="#br0" timeOffset="9909.694">3695 6834,'18'-8,"39"-21,-1-2,-2-3,-1-2,12-14,-29 24,-29 38,-4-2,0 0,0 1,-1-1,0 0,-1 1,0-1,-1 1,0 1,1 3,4 174,-4-59,6 1,5-1,6-1,8 9,92 306,-113-425,-1-1,-1 1,0 0,-2 0,0 1,-1-1,-3 15,3-32,-1 1,1-1,-1 0,0 0,0 0,0 1,0-1,0 0,0 0,-1 0,1-1,-1 1,1 0,-1-1,0 1,0-1,1 1,-1-1,0 0,0 1,0-1,-1 0,1-1,0 1,-1 0,-62 10,56-10,-166 4,153-5</inkml:trace>
  <inkml:trace contextRef="#ctx0" brushRef="#br0" timeOffset="12610.994">19068 5395,'2'0,"3"0,5 2,5 3,2 3,0 1,-3 1</inkml:trace>
  <inkml:trace contextRef="#ctx0" brushRef="#br0" timeOffset="14534.415">19081 5345,'0'0,"0"0,0 0,7 3,46 49,144 177,-76-85,25 13,-93-98,-64-57,-205-74,45-5,4-7,4-7,-10-17,-55-30,36 36,192 102,0 0,0 0,0-1,-1 1,1 0,0 0,0 0,0-1,-1 1,1 0,0 0,0 0,0 0,-1-1,1 1,0 0,0 0,-1 0,1 0,0 0,-1 0,1 0,0 0,0 0,-1 0,1 0,0 0,0 0,-1 0,1 0,0 0,-1 0,1 0,0 0,0 0,-1 0,1 0,0 0,0 1,-1-1,1 0,0 0,0 0,0 0,-1 1,1-1,0 0,0 0,0 1,0-1,-1 0,1 0,0 1,0-1,0 0,0 0,0 1,0-1,0 0,0 0,0 1,0-1,0 0,10 20,41 52,4-2,10 6,279 299,-295-317,-49-57,-1-1,0 1,1-1,-1 1,0-1,0 1,1-1,-1 0,0 1,0-1,0 0,1 1,-1-1,0 0,0 0,0 0,0 0,0 0,0 0,1 0,-1 0,0 0,0 0,0-1,0 1,1 0,-1-1,0 1,0 0,0-1,1 1,-1-1,0 1,-56-17,0-2,2-3,-20-12,65 30,-219-110,-137-96,168 94,90 59,114 72,55 62,141 149,80 58,28 30,-276-275,-51-43,-109-68,-43-36,111 70,-221-146,-415-258,479 332,211 109,-15-6,19 7,-1 0,1 0,0 0,0 0,-1 0,1 0,0 0,0 0,-1 0,1 0,0 0,0 0,-1 0,1 0,0 0,0 0,-1 0,1 0,0 0,0 0,0 1,-1-1,1 0,0 0,0 0,0 0,-1 1,1-1,0 0,0 0,0 0,0 1,0-1,0 0,-1 0,1 0,0 1,0-1,0 0,0 0,0 1,0-1,0 0,0 0,0 1,0-1,0 0,0 0,0 1,0-1,0 0,1 0,-1 1,0-1,0 0,0 0,0 0,0 1,0-1,1 0,-1 0,0 0,0 1,0-1,1 0,42 67,108 134,153 151,-29-42,-244-261,-30-48,-1-1,0 1,0-1,0 1,0 0,0-1,0 1,0 0,0-1,0 1,0-1,0 1,0 0,0-1,-1 1,1-1,0 1,0-1,-1 1,1-1,0 1,-1-1,1 1,0-1,-1 1,1-1,-1 1,1-1,-1 0,1 1,-1-1,1 0,-1 1,1-1,-1 0,1 0,-1 1,0-1,1 0,-1 0,1 0,-1 0,0 0,1 0,-1 0,1 0,-1 0,0 0,1 0,-1 0,0-1,-83-21,71 17,-141-62,3-7,-3-10,37 21,7 4,-698-359,624 334,182 83,2 1,0-1,-1 1,1-1,-1 1,1-1,-1 1,1-1,-1 1,1 0,-1-1,1 1,-1 0,1-1,-1 1,1 0,-1 0,0 0,1-1,-1 1,1 0,-1 0,0 0,1 0,-1 0,1 0,-1 0,0 0,1 1,-1-1,1 0,-1 0,0 0,1 1,-1-1,1 0,-1 1,1-1,-1 0,1 1,-1-1,1 0,-1 1,1-1,0 1,-1-1,1 1,0-1,-1 1,1 0,0-1,-1 1,43 60,103 126,91 83,-144-165,-37-41,-51-50,-26-20,22 6,-245-108,-165-102,-146-68,332 193,182 74,42 12,-1-1,0 0,0 0,1 1,-1-1,0 0,1 1,-1-1,0 1,1-1,-1 1,1-1,-1 1,0 0,1-1,-1 1,1-1,0 1,-1 0,1 0,0-1,-1 1,1 0,0 0,0-1,-1 1,1 0,0 0,0-1,0 1,0 0,0 0,0 0,0-1,1 1,-1 0,0 0,0-1,1 1,-1 0,0 0,1-1,-1 1,0 0,1-1,-1 1,1 0,-1-1,1 1,0-1,-1 1,1-1,0 1,-1-1,17 28,0 0,2-1,1-1,20 19,-26-28,178 189,63 43,-239-233,-18-8,-13-11,-25-11,-1-2,2-1,-3-4,11 6,-1066-573,1059 566,-23-13,-1 3,-31-10,80 37,12 6,1-1,0 0,-1 0,1 0,0 1,0-1,0 0,-1 0,1 1,0-1,0 0,0 1,0-1,-1 0,1 0,0 1,0-1,0 0,0 1,0-1,0 0,0 1,0-1,0 0,0 1,0-1,0 0,0 1,0-1,0 0,0 1,1-1,-1 0,0 0,0 1,0-1,0 0,1 1,-1-1,0 0,0 0,1 1,-1-1,0 0,0 0,1 0,-1 0,0 1,0-1,1 0,-1 0,1 0,-1 1,35 48,2-2,34 32,-45-50,130 136,130 104,-265-251,-5-5,-1 0,-1 1,0 0,-1 1,0 2,-13-17,-1 0,1 0,0 0,0 0,-1 0,1 0,0 0,0 0,-1 0,1 0,0 0,0 0,-1 0,1 1,0-1,0 0,0 0,-1 0,1 0,0 0,0 1,0-1,0 0,-1 0,1 0,0 1,0-1,0 0,0 0,0 1,0-1,0 0,0 0,0 1,0-1,0 0,0 0,0 1,0-1,0 0,0 0,0 1,0-1,0 0,0 0,0 1,0-1,0 0,0 0,0 0,1 1,-1-1,0 0,0 0,0 0,0 1,1-1,-1 0,0 0,0 0,0 0,1 0,-1 1,-22-10,21 9,-122-64,4-4,-69-55,177 115,-607-410,577 394,63 48,454 393,-266-240,34 39,-213-181,-35-33,-53-38,-596-454,611 460,-10-8,-1 2,-50-25,99 59,-1 0,1 0,-1 0,1 0,-1 0,0 1,0 0,0 0,1 0,-1 1,-4 0,8 0,1 1,-1-1,0 1,1-1,-1 1,1 0,-1-1,1 1,-1 0,1 0,0-1,-1 1,1 0,0 0,0 0,-1 0,1-1,0 1,0 0,0 0,0 0,0 0,0-1,0 1,1 0,-1 0,0 0,0 0,1-1,-1 1,0 0,1 0,-1-1,1 1,-1 0,1-1,-1 1,1 0,-1-1,1 1,0-1,-1 1,1-1,0 1,-1-1,1 1,0-1,1 2,202 262,36 52,-204-266</inkml:trace>
  <inkml:trace contextRef="#ctx0" brushRef="#br0" timeOffset="15407.097">12836 5258,'0'0,"0"0,0 0,0 0,0 0,0 0,3 3,4 5,-1 1,0 0,0 0,0 1,-1 0,-1 0,0 0,0 2,-1-6,25 76,-3 1,-3 4,-10-43,22 102,-7 0,1 63,-16-102,-1-20,-3 1,-5-1,-4 17,-7-141,-20-131,3-39,10 70,-65-565,77 678,0-1,1 1,0-1,2 0,2-17,4 61,2 171,-8-65,19 425,-11-476,2-1,4-1,7 17,-19-83,2 5,-1 0,0 1,-1-1,0 1,-1 0,0-1,-1 1,0 2,-2-13,2-2</inkml:trace>
  <inkml:trace contextRef="#ctx0" brushRef="#br0" timeOffset="16727.546">13024 5768,'-1'-1,"0"1,1 0,-1-1,0 1,0 0,0 0,0 0,1 0,-1 0,0 0,0 0,0 0,0 0,1 0,-1 1,0-1,0 0,0 0,1 1,-1-1,0 1,0-1,1 1,-1-1,0 1,1-1,-1 1,0-1,1 1,-1 0,1-1,-1 1,1 0,0 0,-1-1,1 1,0 0,-1 0,1 0,0-1,0 1,0 0,0 0,0 0,0 0,0-1,0 1,0 0,0 0,0 0,0 0,1-1,-1 1,0 0,1 0,-1 0,7 13,1 0,1-1,0 0,1 0,0-1,1 0,0-1,2 1,-6-5,112 103,5-4,35 15,-128-97,-187-115,-97-93,169 119,-43-30,123 92,13 8,-4-2,407 216,1-6,-410-211,-3-2,0 1,1-1,-1 1,0-1,0 1,1-1,-1 0,0 1,1-1,-1 0,1 1,-1-1,0 0,1 1,-1-1,1 0,-1 0,1 1,-1-1,1 0,-1 0,1 0,-1 0,1 0,-1 0,1 0,-1 0,1 0,-1 0,1 0,-1 0,1 0,-1 0,1 0,-1 0,1-1,-1 1,0 0,1 0,-1-1,1 1,-1 0,1-1,-1 1,0 0,1-1,-1 1,0 0,1-1,-1 1,0-1,-35-78,27 66,-51-78,-5 3,-3 3,-41-37,79 89,-118-132,123 131,31 24,-1 9,-1 0,1 0,0 0,0 1,0 0,0 0,0 1,-1 0,1 0,0 0,0 1,-1-1,7 2,94 24,-2 5,54 26,726 334,-395-163,-462-217,12 6,0-2,1-1,25 4,-62-18,0 1,-1-1,2 0,-1 0,0 0,0-1,0 1,0-1,0 1,0-1,1 0,-1 0,0-1,0 1,0-1,0 1,1-1,-1 0,0 0,-1-1,1 1,0 0,0-1,0 0,-1 0,1 0,-1 0,1 0,-1 0,0 0,0-1,0 1,0-1,0-1,0-10,-1 1,0-1,-1 0,0 0,-2 1,1-1,-2 1,0-1,0 1,-1 0,-4-8,5 11,-127-344,127 346,-10-44,13 50,0 1,0-1,0 0,0 1,0-1,0 1,0-1,1 1,-1-1,0 1,1-1,-1 1,1-1,0 1,-1 0,1-1,0 1,0 0,0-1,0 1,0 0,0 0,0 0,0 0,1 0,-1 0,0 0,1 1,-1-1,1 0,7-1,0 0,0 1,0 0,0 0,0 1,1 1,-1-1,0 1,3 2,-5-3,91 18,-1 4,-1 4,-1 5,-1 3,20 15,443 213,-478-223,-58-28,24 12,1-1,1-2,0-3,1-1,5-2,-50-12,1-1,-1 0,1 0,-1 0,1 0,0-1,0 1,-1-1,1 0,0 0,0 0,-1-1,1 0,0 1,-1-1,1 0,-1-1,1 1,-1 0,1-1,-1 0,0 0,0 0,0 0,0-1,0 1,0-1,-1 0,1 1,-1-1,1-1,1-12,-1 1,-1 0,0-1,-1 1,-1-1,0 1,-1-1,-1 1,-1 0,0-2,3 15,-52-261,51 259,0 0,0 0,0 0,0-1,1 1,-1 0,1 0,0 0,0-1,1 1,0 0,-1 0,1 0,1-1,-1 1,0 0,1 1,0-1,0 0,0 0,1 1,-1-1,1 1,-1 0,1 0,0 0,1 0,-1 0,2 0,3 1,0 0,0 0,1 1,-1 0,0 1,1 0,-1 0,1 1,-1 0,0 1,3 0,85 19,-1 5,-2 3,47 24,405 185,-318-133,-207-95,-13-6,1-1,-1 1,1-1,-1-1,1 1,0-1,0-1,-1 1,4-1,-9-2,0 0,0 1,0-1,0 0,0-1,-1 1,1 0,0 0,0-1,-1 1,1-1,-1 1,1-1,-1 0,0 0,0 1,0-1,0 0,0 0,0 0,0 0,0 0,-1 0,1-1,-1 1,0 0,0 0,0 0,0 0,0-1,0 1,0 0,-1 0,1 0,-1 0,1 0,-1-1,-4-25,-1 1,-1 0,-1 0,-12-25,8 19,-62-157,73 187,-14-53,15 54,0 1,0-1,0 1,0 0,0-1,1 1,-1-1,0 1,1-1,-1 1,1 0,-1-1,1 1,0 0,-1 0,1-1,0 1,0 0,0 0,0 0,0 0,0 0,0 0,0 0,1 0,-1 1,0-1,0 0,1 1,-1-1,1 1,-1-1,0 1,1 0,-1 0,1-1,0 1,12 0,-1 0,1 1,-1 1,1 0,-1 0,8 4,126 36,-1 6,103 52,-91-36,139 53,-278-110,0-1,1 0,0-1,0-1,9 0,-17-4</inkml:trace>
  <inkml:trace contextRef="#ctx0" brushRef="#br0" timeOffset="17460.339">18930 5134,'16'3,"72"43,6-5,1-5,2-4,37 5,-105-29,739 185,142-44,-889-147,935 109,-308-43,-263-28,91-13,-319-29,0-8,-1-5,76-22,-93 27,-34-14,-100 24</inkml:trace>
  <inkml:trace contextRef="#ctx0" brushRef="#br0" timeOffset="17659.813">24200 6089,'0'0,"0"0,0 0,-2 0,-3 0,-7 0,-12 0,-12 0,-13-2,-11 0,-8-1,-8-1,-7-3,-11-1,-15-4,11-1</inkml:trace>
  <inkml:trace contextRef="#ctx0" brushRef="#br0" timeOffset="18764.894">19343 5617,'0'0,"-10"3,-9 4,10-3,23 3,452 185,-144-55,16-2,-360-154,-447-271,156 127,262 144,54 22,49 30,179 96,4-9,117 35,-201-102,-151-53,0 1,1-1,-1 0,1 0,-1 0,1 0,-1 0,0 0,1 0,-1 0,1 0,-1 0,1 0,-1 0,0 0,1 0,-1 0,1-1,-1 1,0 0,1 0,-1 0,1-1,-1 1,0 0,1 0,-1-1,0 1,1 0,-1-1,0 1,0 0,1-1,-1 1,0 0,0-1,0 1,0-1,1 1,-1-1,0 1,0 0,0-1,0 1,0-1,0 1,0-1,0 1,0 0,0-1,0 1,-1-1,1 1,0 0,0-1,0 1,0-1,-11-25,11 25,-27-41,-1 1,-3 2,0 0,-3 3,-1 0,-2 2,-19-12,-24-27,79 73,0 0,1 0,-1-1,1 1,-1 0,1 0,-1-1,1 1,-1 0,1-1,-1 1,1-1,-1 1,1-1,0 1,-1-1,1 1,-1-1,1 1,0-1,0 1,-1-1,1 0,0 1,0-1,0 1,0-1,0 0,0 1,0-1,0 0,0 1,0-1,0 1,0-1,0 0,0 1,1-1,-1 1,0-1,0 0,1 1,-1-1,0 1,1-1,-1 1,1-1,-1 1,1 0,-1-1,1 1,-1-1,1 1,-1 0,1-1,-1 1,1 0,-1 0,1 0,0-1,-1 1,1 0,44 3,14 10,-2 3,0 2,10 8,-33-14,1042 430,-1012-416,-63-27,-1 1,0-1,1 1,-1-1,1 0,-1 1,0-1,0 1,1-1,-1 0,0 1,0-1,0 0,0 1,0-1,0 0,0 0,0 1,0-1,0 0,0 1,0-1,0 0,-1 1,1-1,0 0,-1 1,1-1,0 1,-1-1,1 1,0-1,-1 0,1 1,-1-1,1 1,-1 0,0-1,1 1,-1-1,-139-177,24 45,112 124,17 11,41 19,-1 2,33 20,-42-20,517 254,-551-272,-3-1,0-1,0 1,1-1,-1 0,1-1,-1 0,1 0,0-1,0 1,0-2,0 1,1-1,25-23,-13 5,-6 12,-1 1,1 0,0 1,0 1,0 0,0 1,1 1,-1 0,0 1,1 1,-1 0,0 1,12 3,72 16,-1 4,-1 4,-2 5,84 42,-136-58,586 248,-573-242,-41-17</inkml:trace>
  <inkml:trace contextRef="#ctx0" brushRef="#br0" timeOffset="21025.466">14722 9265,'0'0,"0"12,-1-9,-1 0,1 0,-1-1,0 1,0-1,0 1,0-1,0 0,0 0,-1 0,1 0,0 0,-1-1,0 1,0-1,0 1,2-2,-1-1,0 1,0-1,0 1,0-1,1 0,-1 1,0-1,1 0,-1 0,0 0,1-1,-1 1,1 0,0 0,-1-1,1 1,0-1,0 1,0-1,0 0,0 1,0-1,1 0,-1 0,0 0,1 1,-1-3,-4-13,1 1,0-1,1 0,1-1,0 1,1-8,1 11,-2-79,4-1,4 1,4 0,20-78,46-185,79-213,-117 458,5 2,5 2,4 1,5 4,24-27,-1 8,6 3,74-77,-47 76,-112 119,-1 0,1-1,0 1,-1 0,1-1,-1 1,1-1,-1 1,0-1,1 1,-1-1,1 0,-1 1,0-1,1 1,-1-1,0 0,0 1,0-1,1 0,-1 1,0-1,0 0,0 1,0-1,0 0,0 1,0-1,0 0,-1 1,1-1,0 0,0 1,0-1,-1 0,1 1,0-1,-1 1,1-1,-1 0,1 1,-1-1,1 1,-1 0,1-1,-1 1,1-1,-1 1,1 0,-1-1,0 1,1 0,-1-1,1 1,-1 0,0 0,1 0,-1 0,-10-4,0 1,0 0,0 0,-1 2,1-1,-1 1,1 1,-1 0,1 1,0 0,-1 0,1 2,0-1,-4 2,-43 12,2 3,0 2,1 2,1 2,1 3,2 2,-7 8,-15 9,125-101,40-38,4 4,27-14,-100 84,1 1,0 1,1 1,10-3,-27 14,1 0,-1 1,1 0,0 1,0 0,0 0,0 1,1 0,-1 0,0 1,0 0,1 1,-1 0,0 0,5 2,-9-1,1 0,0 0,-1 1,1 0,-1 0,0 0,0 0,0 1,-1 0,1 0,-1 0,0 1,0-1,0 1,-1 0,0 0,1 0,-2 1,1-1,-1 1,2 3,-1 3,0 0,-1 0,0 0,-1 0,0 0,-1 0,0 0,-1 0,-1 0,-1 6,-3 9,-1-1,-2 1,-1-1,-1-1,-1 0,-1 0,-1-1,-12 14,-4 2</inkml:trace>
  <inkml:trace contextRef="#ctx0" brushRef="#br0" timeOffset="21540.163">12561 9549,'8'10,"23"43,-3 0,9 27,-10-23,4 9,4 10,3-1,15 16,-14-45,-31-40</inkml:trace>
  <inkml:trace contextRef="#ctx0" brushRef="#br0" timeOffset="21790.161">13186 9637,'0'0,"13"58,6 10,4 0,3-1,13 22,35 47,-68-126</inkml:trace>
  <inkml:trace contextRef="#ctx0" brushRef="#br0" timeOffset="22087.229">14148 9525,'-17'153,"9"-101,-37 276,9 90,33-373,2 1,2 0,2-1,2 1,2-1,2 0,2-1,1 0,18 38,63 91,-92-170,1 0,0 1,0-1,1 0,-1 0,1 0,-1 0,1 0,0-1,0 1,0-1,0 0,1 0,-1 0,1 0,-1-1,1 1,-1-1,1 0,0 0,0 0,0 0,0-1,-1 0,1 0,0 0,0 0,0 0,0-1,0 0,-1 0,2 0,11-5,-1-2,0 1,-1-2,0 0,0 0,-1-1,0-1,1-3,15-11</inkml:trace>
  <inkml:trace contextRef="#ctx0" brushRef="#br0" timeOffset="22339.37">14498 10058,'0'0,"0"0,0 0,0 0,-2 2,-5 3,-6 3,-5 4,-5 4,-8 4,-11 4,-9 5,-6 4,-3 1,1-2,6-4,8-7,12-6</inkml:trace>
  <inkml:trace contextRef="#ctx0" brushRef="#br0" timeOffset="22799.141">15197 10628,'-20'-2,"-113"-12,89 9,0 3,0 1,0 3,0 1,0 2,0 2,-36 11,72-15,0 0,0 1,1 0,-1 0,1 0,0 1,1 0,-1 0,1 1,0 0,0 0,-1 2,5-5,-1 0,1 0,0 1,1-1,-1 0,0 1,1-1,0 1,0-1,0 1,0-1,1 1,-1 0,1-1,0 1,0 0,0 0,1-1,-1 1,1 0,0-1,0 1,0-1,0 1,1-1,-1 1,1-1,1 2,1 0,0 1,0-1,0-1,0 1,1-1,0 1,0-1,0-1,0 1,1-1,-1 0,1 0,0 0,0-1,0 0,0 0,0-1,0 1,0-1,1-1,-1 1,1-1,-1 0,0-1,1 1,-1-1,0-1,0 1,0-1,4-1,4-3,-1 0,0 0,-1-1,0-1,0 0,0-1,-1 0,0 0,-1-1,0-1,-1 0,0 0,-1-1,0 0,0 0,-2-1,1 0,-2 0,0-1,0 1,-1-1,-1 0,-1 0,0-1,0 1,-1 0,-1-5,-1 13,2 6,4 6,46 55,-26-29,2 0,2-2,1-1,5 2,-18-19</inkml:trace>
  <inkml:trace contextRef="#ctx0" brushRef="#br0" timeOffset="23053.461">15609 10579,'0'0,"0"11,-6 38,2 1,3 0,2 0,2 0,3 6,17 57,-21-100</inkml:trace>
  <inkml:trace contextRef="#ctx0" brushRef="#br0" timeOffset="23308.779">15584 9587,'0'0,"0"0,0 0,0 0,0 0,0 0,0 0,0 0,0 0,2 0,3-2,3-1,-1 1,-1 0</inkml:trace>
  <inkml:trace contextRef="#ctx0" brushRef="#br0" timeOffset="23563.1">16296 9203,'-19'336,"21"-96,18 82,-3-63,2 188,-8-301,-11-143</inkml:trace>
  <inkml:trace contextRef="#ctx0" brushRef="#br0" timeOffset="23910.171">17245 9190,'0'10,"-33"91,-91 203,94-223,27-75</inkml:trace>
  <inkml:trace contextRef="#ctx0" brushRef="#br0" timeOffset="24164.501">17693 9203,'0'0,"0"0,0 0,0 2,-1 3,-6 8,-8 16,-9 21,-14 26,-11 20,-10 16,-5 10,-6 2,11-19</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B99A838-FFB3-4178-874B-9345471713A3}"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CE6DF-9F34-4EC4-9316-111D489C4FF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523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8B99A838-FFB3-4178-874B-9345471713A3}" type="datetimeFigureOut">
              <a:rPr lang="en-US" smtClean="0"/>
              <a:t>5/10/2024</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057CE6DF-9F34-4EC4-9316-111D489C4FFB}"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17587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39090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B99A838-FFB3-4178-874B-9345471713A3}"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CE6DF-9F34-4EC4-9316-111D489C4FFB}" type="slidenum">
              <a:rPr lang="en-US" smtClean="0"/>
              <a:t>‹#›</a:t>
            </a:fld>
            <a:endParaRPr lang="en-US"/>
          </a:p>
        </p:txBody>
      </p:sp>
    </p:spTree>
    <p:extLst>
      <p:ext uri="{BB962C8B-B14F-4D97-AF65-F5344CB8AC3E}">
        <p14:creationId xmlns:p14="http://schemas.microsoft.com/office/powerpoint/2010/main" val="2038246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8B99A838-FFB3-4178-874B-9345471713A3}" type="datetimeFigureOut">
              <a:rPr lang="en-US" smtClean="0"/>
              <a:t>5/10/2024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7CE6DF-9F34-4EC4-9316-111D489C4FFB}"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7139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99A838-FFB3-4178-874B-9345471713A3}" type="datetimeFigureOut">
              <a:rPr lang="en-US" smtClean="0"/>
              <a:t>5/10/2024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7CE6DF-9F34-4EC4-9316-111D489C4FFB}" type="slidenum">
              <a:rPr lang="en-US" smtClean="0"/>
              <a:t>‹#›</a:t>
            </a:fld>
            <a:endParaRPr lang="en-US"/>
          </a:p>
        </p:txBody>
      </p:sp>
    </p:spTree>
    <p:extLst>
      <p:ext uri="{BB962C8B-B14F-4D97-AF65-F5344CB8AC3E}">
        <p14:creationId xmlns:p14="http://schemas.microsoft.com/office/powerpoint/2010/main" val="4256373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B99A838-FFB3-4178-874B-9345471713A3}"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CE6DF-9F34-4EC4-9316-111D489C4FFB}"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22204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99A838-FFB3-4178-874B-9345471713A3}"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CE6DF-9F34-4EC4-9316-111D489C4FF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697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9A838-FFB3-4178-874B-9345471713A3}" type="datetimeFigureOut">
              <a:rPr lang="en-US" smtClean="0"/>
              <a:t>5/10/2024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7CE6DF-9F34-4EC4-9316-111D489C4FFB}" type="slidenum">
              <a:rPr lang="en-US" smtClean="0"/>
              <a:t>‹#›</a:t>
            </a:fld>
            <a:endParaRPr lang="en-US"/>
          </a:p>
        </p:txBody>
      </p:sp>
    </p:spTree>
    <p:extLst>
      <p:ext uri="{BB962C8B-B14F-4D97-AF65-F5344CB8AC3E}">
        <p14:creationId xmlns:p14="http://schemas.microsoft.com/office/powerpoint/2010/main" val="44569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99A838-FFB3-4178-874B-9345471713A3}"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CE6DF-9F34-4EC4-9316-111D489C4FF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043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8B99A838-FFB3-4178-874B-9345471713A3}" type="datetimeFigureOut">
              <a:rPr lang="en-US" smtClean="0"/>
              <a:t>5/10/2024</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057CE6DF-9F34-4EC4-9316-111D489C4FFB}"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5799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8B99A838-FFB3-4178-874B-9345471713A3}" type="datetimeFigureOut">
              <a:rPr lang="en-US" smtClean="0"/>
              <a:t>5/10/2024</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057CE6DF-9F34-4EC4-9316-111D489C4FFB}"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8593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0.png"/><Relationship Id="rId1" Type="http://schemas.openxmlformats.org/officeDocument/2006/relationships/slideLayout" Target="../slideLayouts/slideLayout2.xml"/><Relationship Id="rId5" Type="http://schemas.openxmlformats.org/officeDocument/2006/relationships/image" Target="../media/image150.png"/><Relationship Id="rId4" Type="http://schemas.openxmlformats.org/officeDocument/2006/relationships/image" Target="../media/image140.png"/></Relationships>
</file>

<file path=ppt/slides/_rels/slide15.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0.png"/><Relationship Id="rId1" Type="http://schemas.openxmlformats.org/officeDocument/2006/relationships/slideLayout" Target="../slideLayouts/slideLayout2.xml"/><Relationship Id="rId4" Type="http://schemas.openxmlformats.org/officeDocument/2006/relationships/image" Target="../media/image220.png"/></Relationships>
</file>

<file path=ppt/slides/_rels/slide22.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image" Target="../media/image51.png"/><Relationship Id="rId7" Type="http://schemas.openxmlformats.org/officeDocument/2006/relationships/image" Target="../media/image71.png"/><Relationship Id="rId2" Type="http://schemas.openxmlformats.org/officeDocument/2006/relationships/customXml" Target="../ink/ink2.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61.png"/><Relationship Id="rId4" Type="http://schemas.openxmlformats.org/officeDocument/2006/relationships/customXml" Target="../ink/ink3.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ustomXml" Target="../ink/ink9.xml"/><Relationship Id="rId3" Type="http://schemas.openxmlformats.org/officeDocument/2006/relationships/image" Target="../media/image151.png"/><Relationship Id="rId7" Type="http://schemas.openxmlformats.org/officeDocument/2006/relationships/image" Target="../media/image20.png"/><Relationship Id="rId2" Type="http://schemas.openxmlformats.org/officeDocument/2006/relationships/customXml" Target="../ink/ink6.xml"/><Relationship Id="rId1" Type="http://schemas.openxmlformats.org/officeDocument/2006/relationships/slideLayout" Target="../slideLayouts/slideLayout2.xml"/><Relationship Id="rId6" Type="http://schemas.openxmlformats.org/officeDocument/2006/relationships/customXml" Target="../ink/ink8.xml"/><Relationship Id="rId5" Type="http://schemas.openxmlformats.org/officeDocument/2006/relationships/image" Target="../media/image172.png"/><Relationship Id="rId4" Type="http://schemas.openxmlformats.org/officeDocument/2006/relationships/customXml" Target="../ink/ink7.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250.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E9C4B-6F6B-4408-8167-9C280DEC4B5F}"/>
              </a:ext>
            </a:extLst>
          </p:cNvPr>
          <p:cNvSpPr>
            <a:spLocks noGrp="1"/>
          </p:cNvSpPr>
          <p:nvPr>
            <p:ph type="ctrTitle"/>
          </p:nvPr>
        </p:nvSpPr>
        <p:spPr/>
        <p:txBody>
          <a:bodyPr/>
          <a:lstStyle/>
          <a:p>
            <a:r>
              <a:rPr lang="en-US" dirty="0"/>
              <a:t>Tail Bounds</a:t>
            </a:r>
          </a:p>
        </p:txBody>
      </p:sp>
      <p:sp>
        <p:nvSpPr>
          <p:cNvPr id="3" name="Subtitle 2">
            <a:extLst>
              <a:ext uri="{FF2B5EF4-FFF2-40B4-BE49-F238E27FC236}">
                <a16:creationId xmlns:a16="http://schemas.microsoft.com/office/drawing/2014/main" id="{25946613-D9AB-4247-8A28-5550764693A0}"/>
              </a:ext>
            </a:extLst>
          </p:cNvPr>
          <p:cNvSpPr>
            <a:spLocks noGrp="1"/>
          </p:cNvSpPr>
          <p:nvPr>
            <p:ph type="subTitle" idx="1"/>
          </p:nvPr>
        </p:nvSpPr>
        <p:spPr/>
        <p:txBody>
          <a:bodyPr/>
          <a:lstStyle/>
          <a:p>
            <a:r>
              <a:rPr lang="en-US" dirty="0"/>
              <a:t>CSE 312 Spring 24</a:t>
            </a:r>
          </a:p>
          <a:p>
            <a:r>
              <a:rPr lang="en-US" dirty="0"/>
              <a:t>Lecture 21</a:t>
            </a:r>
          </a:p>
        </p:txBody>
      </p:sp>
    </p:spTree>
    <p:extLst>
      <p:ext uri="{BB962C8B-B14F-4D97-AF65-F5344CB8AC3E}">
        <p14:creationId xmlns:p14="http://schemas.microsoft.com/office/powerpoint/2010/main" val="1181689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Useless Example</a:t>
            </a:r>
          </a:p>
        </p:txBody>
      </p:sp>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lstStyle/>
          <a:p>
            <a:r>
              <a:rPr lang="en-US" dirty="0"/>
              <a:t>Suppose the average number of ads you see on a website is 25. Give an upper bound on the probability of seeing a website with 20 or more ads.</a:t>
            </a:r>
          </a:p>
          <a:p>
            <a:endParaRPr lang="en-US" dirty="0"/>
          </a:p>
          <a:p>
            <a:pPr marL="0" indent="0">
              <a:buNone/>
            </a:pPr>
            <a:endParaRPr lang="en-US" dirty="0"/>
          </a:p>
        </p:txBody>
      </p:sp>
      <p:grpSp>
        <p:nvGrpSpPr>
          <p:cNvPr id="4" name="Group 3">
            <a:extLst>
              <a:ext uri="{FF2B5EF4-FFF2-40B4-BE49-F238E27FC236}">
                <a16:creationId xmlns:a16="http://schemas.microsoft.com/office/drawing/2014/main" id="{05051BD2-C841-460D-A6C7-C4059233656D}"/>
              </a:ext>
            </a:extLst>
          </p:cNvPr>
          <p:cNvGrpSpPr/>
          <p:nvPr/>
        </p:nvGrpSpPr>
        <p:grpSpPr>
          <a:xfrm>
            <a:off x="6465052" y="3703387"/>
            <a:ext cx="5682126" cy="316357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14BD286-86CF-45C2-8FDC-3A4FF9D54C1E}"/>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7F37DE1-84F7-403E-93C8-E3768F6A479A}"/>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2"/>
                  <a:stretch>
                    <a:fillRect l="-2039" r="-375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3F939F69-E417-45FE-8EE9-5A80596018EC}"/>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p:spTree>
    <p:extLst>
      <p:ext uri="{BB962C8B-B14F-4D97-AF65-F5344CB8AC3E}">
        <p14:creationId xmlns:p14="http://schemas.microsoft.com/office/powerpoint/2010/main" val="3582353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Useless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normAutofit/>
              </a:bodyPr>
              <a:lstStyle/>
              <a:p>
                <a:r>
                  <a:rPr lang="en-US" dirty="0"/>
                  <a:t>Suppose the average number of ads you see on a website is 25. Give an upper bound on the probability of seeing a website with 20 or more ads.</a:t>
                </a:r>
              </a:p>
              <a:p>
                <a:endParaRPr lang="en-US" dirty="0"/>
              </a:p>
              <a:p>
                <a:pPr marL="0" indent="0">
                  <a:buNone/>
                </a:pP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≥20</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num>
                      <m:den>
                        <m:r>
                          <a:rPr lang="en-US" b="0" i="1" smtClean="0">
                            <a:latin typeface="Cambria Math" panose="02040503050406030204" pitchFamily="18" charset="0"/>
                          </a:rPr>
                          <m:t>20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25</m:t>
                        </m:r>
                      </m:num>
                      <m:den>
                        <m:r>
                          <a:rPr lang="en-US" b="0" i="1" smtClean="0">
                            <a:latin typeface="Cambria Math" panose="02040503050406030204" pitchFamily="18" charset="0"/>
                          </a:rPr>
                          <m:t>20</m:t>
                        </m:r>
                      </m:den>
                    </m:f>
                    <m:r>
                      <a:rPr lang="en-US" b="0" i="1" smtClean="0">
                        <a:latin typeface="Cambria Math" panose="02040503050406030204" pitchFamily="18" charset="0"/>
                      </a:rPr>
                      <m:t>=1.25</m:t>
                    </m:r>
                  </m:oMath>
                </a14:m>
                <a:r>
                  <a:rPr lang="en-US" dirty="0"/>
                  <a:t> </a:t>
                </a:r>
              </a:p>
              <a:p>
                <a:pPr marL="0" indent="0">
                  <a:buNone/>
                </a:pPr>
                <a:endParaRPr lang="en-US" dirty="0"/>
              </a:p>
              <a:p>
                <a:pPr marL="0" indent="0">
                  <a:buNone/>
                </a:pPr>
                <a:r>
                  <a:rPr lang="en-US" dirty="0"/>
                  <a:t>Well, that’s…true. Technically.</a:t>
                </a:r>
              </a:p>
              <a:p>
                <a:pPr marL="0" indent="0">
                  <a:buNone/>
                </a:pPr>
                <a:r>
                  <a:rPr lang="en-US" dirty="0"/>
                  <a:t>But without more information we couldn’t hope to do much better. What if every page gives exactly 25 ads? Then the probability really is </a:t>
                </a:r>
                <a14:m>
                  <m:oMath xmlns:m="http://schemas.openxmlformats.org/officeDocument/2006/math">
                    <m:r>
                      <a:rPr lang="en-US" b="0" i="1" smtClean="0">
                        <a:latin typeface="Cambria Math" panose="02040503050406030204" pitchFamily="18" charset="0"/>
                      </a:rPr>
                      <m:t>1</m:t>
                    </m:r>
                  </m:oMath>
                </a14:m>
                <a:r>
                  <a:rPr lang="en-US" dirty="0"/>
                  <a:t>.</a:t>
                </a:r>
              </a:p>
            </p:txBody>
          </p:sp>
        </mc:Choice>
        <mc:Fallback xmlns="">
          <p:sp>
            <p:nvSpPr>
              <p:cNvPr id="3" name="Content Placeholder 2">
                <a:extLst>
                  <a:ext uri="{FF2B5EF4-FFF2-40B4-BE49-F238E27FC236}">
                    <a16:creationId xmlns:a16="http://schemas.microsoft.com/office/drawing/2014/main" id="{5E7A80A8-B07E-4836-909A-15418CB26FDF}"/>
                  </a:ext>
                </a:extLst>
              </p:cNvPr>
              <p:cNvSpPr>
                <a:spLocks noGrp="1" noRot="1" noChangeAspect="1" noMove="1" noResize="1" noEditPoints="1" noAdjustHandles="1" noChangeArrowheads="1" noChangeShapeType="1" noTextEdit="1"/>
              </p:cNvSpPr>
              <p:nvPr>
                <p:ph idx="1"/>
              </p:nvPr>
            </p:nvSpPr>
            <p:spPr>
              <a:blipFill>
                <a:blip r:embed="rId2"/>
                <a:stretch>
                  <a:fillRect l="-1525" t="-2138" r="-2179"/>
                </a:stretch>
              </a:blipFill>
            </p:spPr>
            <p:txBody>
              <a:bodyPr/>
              <a:lstStyle/>
              <a:p>
                <a:r>
                  <a:rPr lang="en-US">
                    <a:noFill/>
                  </a:rPr>
                  <a:t> </a:t>
                </a:r>
              </a:p>
            </p:txBody>
          </p:sp>
        </mc:Fallback>
      </mc:AlternateContent>
    </p:spTree>
    <p:extLst>
      <p:ext uri="{BB962C8B-B14F-4D97-AF65-F5344CB8AC3E}">
        <p14:creationId xmlns:p14="http://schemas.microsoft.com/office/powerpoint/2010/main" val="2454376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4F54F-15F0-462D-88A1-045078C4D9DC}"/>
              </a:ext>
            </a:extLst>
          </p:cNvPr>
          <p:cNvSpPr>
            <a:spLocks noGrp="1"/>
          </p:cNvSpPr>
          <p:nvPr>
            <p:ph type="title"/>
          </p:nvPr>
        </p:nvSpPr>
        <p:spPr/>
        <p:txBody>
          <a:bodyPr/>
          <a:lstStyle/>
          <a:p>
            <a:r>
              <a:rPr lang="en-US" dirty="0"/>
              <a:t>So…what do we do?</a:t>
            </a:r>
          </a:p>
        </p:txBody>
      </p:sp>
      <p:sp>
        <p:nvSpPr>
          <p:cNvPr id="3" name="Content Placeholder 2">
            <a:extLst>
              <a:ext uri="{FF2B5EF4-FFF2-40B4-BE49-F238E27FC236}">
                <a16:creationId xmlns:a16="http://schemas.microsoft.com/office/drawing/2014/main" id="{BA03800D-0281-46F0-A4CB-FAA94F49229D}"/>
              </a:ext>
            </a:extLst>
          </p:cNvPr>
          <p:cNvSpPr>
            <a:spLocks noGrp="1"/>
          </p:cNvSpPr>
          <p:nvPr>
            <p:ph idx="1"/>
          </p:nvPr>
        </p:nvSpPr>
        <p:spPr/>
        <p:txBody>
          <a:bodyPr/>
          <a:lstStyle/>
          <a:p>
            <a:r>
              <a:rPr lang="en-US" dirty="0"/>
              <a:t>A better inequality!</a:t>
            </a:r>
          </a:p>
          <a:p>
            <a:endParaRPr lang="en-US" dirty="0"/>
          </a:p>
          <a:p>
            <a:r>
              <a:rPr lang="en-US" dirty="0"/>
              <a:t>We’re trying to bound the tails of the distribution. </a:t>
            </a:r>
          </a:p>
          <a:p>
            <a:r>
              <a:rPr lang="en-US" dirty="0"/>
              <a:t>What parameter of a random variable describes the tails?</a:t>
            </a:r>
          </a:p>
          <a:p>
            <a:r>
              <a:rPr lang="en-US" dirty="0"/>
              <a:t>The variance!</a:t>
            </a:r>
          </a:p>
        </p:txBody>
      </p:sp>
    </p:spTree>
    <p:extLst>
      <p:ext uri="{BB962C8B-B14F-4D97-AF65-F5344CB8AC3E}">
        <p14:creationId xmlns:p14="http://schemas.microsoft.com/office/powerpoint/2010/main" val="1871158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A4CBE-6419-4AD8-B041-53F064EFC5F5}"/>
              </a:ext>
            </a:extLst>
          </p:cNvPr>
          <p:cNvSpPr>
            <a:spLocks noGrp="1"/>
          </p:cNvSpPr>
          <p:nvPr>
            <p:ph type="title"/>
          </p:nvPr>
        </p:nvSpPr>
        <p:spPr/>
        <p:txBody>
          <a:bodyPr/>
          <a:lstStyle/>
          <a:p>
            <a:r>
              <a:rPr lang="en-US" dirty="0"/>
              <a:t>Chebyshev’s Inequality</a:t>
            </a:r>
          </a:p>
        </p:txBody>
      </p:sp>
      <p:sp>
        <p:nvSpPr>
          <p:cNvPr id="3" name="Content Placeholder 2">
            <a:extLst>
              <a:ext uri="{FF2B5EF4-FFF2-40B4-BE49-F238E27FC236}">
                <a16:creationId xmlns:a16="http://schemas.microsoft.com/office/drawing/2014/main" id="{D4943289-6EB7-4E92-9486-71DBFDF5F442}"/>
              </a:ext>
            </a:extLst>
          </p:cNvPr>
          <p:cNvSpPr>
            <a:spLocks noGrp="1"/>
          </p:cNvSpPr>
          <p:nvPr>
            <p:ph idx="1"/>
          </p:nvPr>
        </p:nvSpPr>
        <p:spPr>
          <a:xfrm>
            <a:off x="575240" y="4890735"/>
            <a:ext cx="11187258" cy="1418625"/>
          </a:xfrm>
        </p:spPr>
        <p:txBody>
          <a:bodyPr/>
          <a:lstStyle/>
          <a:p>
            <a:endParaRPr lang="en-US" dirty="0"/>
          </a:p>
        </p:txBody>
      </p:sp>
      <p:grpSp>
        <p:nvGrpSpPr>
          <p:cNvPr id="5" name="Group 4">
            <a:extLst>
              <a:ext uri="{FF2B5EF4-FFF2-40B4-BE49-F238E27FC236}">
                <a16:creationId xmlns:a16="http://schemas.microsoft.com/office/drawing/2014/main" id="{24C941FF-F7AC-4F91-B552-1EAC84C90B21}"/>
              </a:ext>
            </a:extLst>
          </p:cNvPr>
          <p:cNvGrpSpPr/>
          <p:nvPr/>
        </p:nvGrpSpPr>
        <p:grpSpPr>
          <a:xfrm>
            <a:off x="265958" y="1502552"/>
            <a:ext cx="5682126" cy="3163577"/>
            <a:chOff x="1185842" y="3429000"/>
            <a:chExt cx="6111311" cy="1927846"/>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2AEFB4D-3AB8-441A-A643-EEFDAFFC6A28}"/>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0" smtClean="0">
                                <a:latin typeface="Cambria Math" panose="02040503050406030204" pitchFamily="18" charset="0"/>
                                <a:cs typeface="Segoe UI Semibold" panose="020B0702040204020203" pitchFamily="34" charset="0"/>
                              </a:rPr>
                              <m:t>𝐕𝐚𝐫</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𝒕</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6" name="Rectangle 5">
                  <a:extLst>
                    <a:ext uri="{FF2B5EF4-FFF2-40B4-BE49-F238E27FC236}">
                      <a16:creationId xmlns:a16="http://schemas.microsoft.com/office/drawing/2014/main" id="{A2AEFB4D-3AB8-441A-A643-EEFDAFFC6A28}"/>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2"/>
                  <a:stretch>
                    <a:fillRect/>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51E28C02-8B35-4E12-B467-1CFC15B8F1A1}"/>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grpSp>
        <p:nvGrpSpPr>
          <p:cNvPr id="8" name="Group 7">
            <a:extLst>
              <a:ext uri="{FF2B5EF4-FFF2-40B4-BE49-F238E27FC236}">
                <a16:creationId xmlns:a16="http://schemas.microsoft.com/office/drawing/2014/main" id="{DFEDB786-DFCA-48DD-9F7D-1E5D5A9F6828}"/>
              </a:ext>
            </a:extLst>
          </p:cNvPr>
          <p:cNvGrpSpPr/>
          <p:nvPr/>
        </p:nvGrpSpPr>
        <p:grpSpPr>
          <a:xfrm>
            <a:off x="6263346" y="1502551"/>
            <a:ext cx="5682126" cy="3163577"/>
            <a:chOff x="1185842" y="3429000"/>
            <a:chExt cx="6111311" cy="1927846"/>
          </a:xfrm>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3B83D06B-E721-4345-B6D5-F8E1CF9CA366}"/>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0" smtClean="0">
                          <a:latin typeface="Cambria Math" panose="02040503050406030204" pitchFamily="18" charset="0"/>
                          <a:cs typeface="Segoe UI Semibold" panose="020B0702040204020203" pitchFamily="34" charset="0"/>
                        </a:rPr>
                        <m:t>𝐤</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rad>
                              <m:radPr>
                                <m:degHide m:val="on"/>
                                <m:ctrlPr>
                                  <a:rPr lang="en-US" sz="2800" b="1" i="1" smtClean="0">
                                    <a:latin typeface="Cambria Math" panose="02040503050406030204" pitchFamily="18" charset="0"/>
                                    <a:cs typeface="Segoe UI Semibold" panose="020B0702040204020203" pitchFamily="34" charset="0"/>
                                  </a:rPr>
                                </m:ctrlPr>
                              </m:radPr>
                              <m:deg/>
                              <m:e>
                                <m:r>
                                  <a:rPr lang="en-US" sz="2800" b="1" i="0" smtClean="0">
                                    <a:latin typeface="Cambria Math" panose="02040503050406030204" pitchFamily="18" charset="0"/>
                                    <a:cs typeface="Segoe UI Semibold" panose="020B0702040204020203" pitchFamily="34" charset="0"/>
                                  </a:rPr>
                                  <m:t>𝐕𝐚𝐫</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rad>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𝟏</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𝒌</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9" name="Rectangle 8">
                  <a:extLst>
                    <a:ext uri="{FF2B5EF4-FFF2-40B4-BE49-F238E27FC236}">
                      <a16:creationId xmlns:a16="http://schemas.microsoft.com/office/drawing/2014/main" id="{3B83D06B-E721-4345-B6D5-F8E1CF9CA366}"/>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noFill/>
                </a:ln>
              </p:spPr>
              <p:txBody>
                <a:bodyPr/>
                <a:lstStyle/>
                <a:p>
                  <a:r>
                    <a:rPr lang="en-US">
                      <a:noFill/>
                    </a:rPr>
                    <a:t> </a:t>
                  </a:r>
                </a:p>
              </p:txBody>
            </p:sp>
          </mc:Fallback>
        </mc:AlternateContent>
        <p:sp>
          <p:nvSpPr>
            <p:cNvPr id="10" name="Rectangle 9">
              <a:extLst>
                <a:ext uri="{FF2B5EF4-FFF2-40B4-BE49-F238E27FC236}">
                  <a16:creationId xmlns:a16="http://schemas.microsoft.com/office/drawing/2014/main" id="{D2BCC505-0E8B-4C0F-A150-31FD2FA41E15}"/>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sp>
        <p:nvSpPr>
          <p:cNvPr id="11" name="TextBox 10">
            <a:extLst>
              <a:ext uri="{FF2B5EF4-FFF2-40B4-BE49-F238E27FC236}">
                <a16:creationId xmlns:a16="http://schemas.microsoft.com/office/drawing/2014/main" id="{59983BD8-59E0-4E88-B8DF-DAEB41381318}"/>
              </a:ext>
            </a:extLst>
          </p:cNvPr>
          <p:cNvSpPr txBox="1"/>
          <p:nvPr/>
        </p:nvSpPr>
        <p:spPr>
          <a:xfrm>
            <a:off x="8626831" y="509865"/>
            <a:ext cx="3565169" cy="923330"/>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Two statements are equivalent. Left form is often easier to use. Right form is more intuitive.</a:t>
            </a:r>
          </a:p>
        </p:txBody>
      </p:sp>
    </p:spTree>
    <p:extLst>
      <p:ext uri="{BB962C8B-B14F-4D97-AF65-F5344CB8AC3E}">
        <p14:creationId xmlns:p14="http://schemas.microsoft.com/office/powerpoint/2010/main" val="801162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A2C12-1F3A-43DF-93D9-194ADC52F652}"/>
              </a:ext>
            </a:extLst>
          </p:cNvPr>
          <p:cNvSpPr>
            <a:spLocks noGrp="1"/>
          </p:cNvSpPr>
          <p:nvPr>
            <p:ph type="title"/>
          </p:nvPr>
        </p:nvSpPr>
        <p:spPr/>
        <p:txBody>
          <a:bodyPr/>
          <a:lstStyle/>
          <a:p>
            <a:r>
              <a:rPr lang="en-US" dirty="0"/>
              <a:t>Proof of Chebyshev</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E30359-CC4B-4008-8BE5-0874610C6CB9}"/>
                  </a:ext>
                </a:extLst>
              </p:cNvPr>
              <p:cNvSpPr>
                <a:spLocks noGrp="1"/>
              </p:cNvSpPr>
              <p:nvPr>
                <p:ph idx="1"/>
              </p:nvPr>
            </p:nvSpPr>
            <p:spPr>
              <a:xfrm>
                <a:off x="575240" y="3499657"/>
                <a:ext cx="11187258" cy="2152998"/>
              </a:xfrm>
            </p:spPr>
            <p:txBody>
              <a:bodyPr>
                <a:normAutofit/>
              </a:bodyPr>
              <a:lstStyle/>
              <a:p>
                <a:r>
                  <a:rPr lang="en-US" dirty="0"/>
                  <a:t>Let </a:t>
                </a:r>
                <a14:m>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oMath>
                </a14:m>
                <a:endParaRPr lang="en-US" dirty="0"/>
              </a:p>
              <a:p>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𝑍</m:t>
                        </m:r>
                        <m:r>
                          <a:rPr lang="en-US" b="0" i="1" smtClean="0">
                            <a:latin typeface="Cambria Math" panose="02040503050406030204" pitchFamily="18" charset="0"/>
                          </a:rPr>
                          <m:t>|≥</m:t>
                        </m:r>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𝑍</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𝑍</m:t>
                                </m:r>
                              </m:e>
                              <m:sup>
                                <m:r>
                                  <a:rPr lang="en-US" b="0" i="1" smtClean="0">
                                    <a:latin typeface="Cambria Math" panose="02040503050406030204" pitchFamily="18" charset="0"/>
                                  </a:rPr>
                                  <m:t>2</m:t>
                                </m:r>
                              </m:sup>
                            </m:sSup>
                          </m:e>
                        </m:d>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𝑍</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𝑍</m:t>
                                    </m:r>
                                  </m:e>
                                </m:d>
                              </m:e>
                            </m:d>
                          </m:e>
                          <m:sup>
                            <m:r>
                              <a:rPr lang="en-US" b="0" i="1" smtClean="0">
                                <a:latin typeface="Cambria Math" panose="02040503050406030204" pitchFamily="18" charset="0"/>
                              </a:rPr>
                              <m:t>2</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𝑍</m:t>
                            </m:r>
                          </m:e>
                        </m:d>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Var</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61E30359-CC4B-4008-8BE5-0874610C6CB9}"/>
                  </a:ext>
                </a:extLst>
              </p:cNvPr>
              <p:cNvSpPr>
                <a:spLocks noGrp="1" noRot="1" noChangeAspect="1" noMove="1" noResize="1" noEditPoints="1" noAdjustHandles="1" noChangeArrowheads="1" noChangeShapeType="1" noTextEdit="1"/>
              </p:cNvSpPr>
              <p:nvPr>
                <p:ph idx="1"/>
              </p:nvPr>
            </p:nvSpPr>
            <p:spPr>
              <a:xfrm>
                <a:off x="575240" y="3499657"/>
                <a:ext cx="11187258" cy="2152998"/>
              </a:xfrm>
              <a:blipFill>
                <a:blip r:embed="rId2"/>
                <a:stretch>
                  <a:fillRect l="-654" t="-4816"/>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12E36BC0-DC89-49E5-BDE2-E6DB7CF13B06}"/>
              </a:ext>
            </a:extLst>
          </p:cNvPr>
          <p:cNvGrpSpPr/>
          <p:nvPr/>
        </p:nvGrpSpPr>
        <p:grpSpPr>
          <a:xfrm>
            <a:off x="6334249" y="263276"/>
            <a:ext cx="5682126" cy="316357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ED4CD3D-511B-4BC5-B598-8DB8D7035628}"/>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0" smtClean="0">
                                <a:latin typeface="Cambria Math" panose="02040503050406030204" pitchFamily="18" charset="0"/>
                                <a:cs typeface="Segoe UI Semibold" panose="020B0702040204020203" pitchFamily="34" charset="0"/>
                              </a:rPr>
                              <m:t>𝐕𝐚𝐫</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𝒕</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DED4CD3D-511B-4BC5-B598-8DB8D7035628}"/>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r="-107"/>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6FFCD76B-C975-46B7-A636-2FA6E3763DEA}"/>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sp>
        <p:nvSpPr>
          <p:cNvPr id="7" name="Speech Bubble: Rectangle with Corners Rounded 6">
            <a:extLst>
              <a:ext uri="{FF2B5EF4-FFF2-40B4-BE49-F238E27FC236}">
                <a16:creationId xmlns:a16="http://schemas.microsoft.com/office/drawing/2014/main" id="{3D0128E0-33CD-4746-98D7-A22479D5C292}"/>
              </a:ext>
            </a:extLst>
          </p:cNvPr>
          <p:cNvSpPr/>
          <p:nvPr/>
        </p:nvSpPr>
        <p:spPr>
          <a:xfrm rot="10800000">
            <a:off x="1770611" y="5461463"/>
            <a:ext cx="2759825" cy="1180406"/>
          </a:xfrm>
          <a:prstGeom prst="wedgeRoundRectCallout">
            <a:avLst>
              <a:gd name="adj1" fmla="val 22363"/>
              <a:gd name="adj2" fmla="val 74498"/>
              <a:gd name="adj3" fmla="val 1666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a:extLst>
              <a:ext uri="{FF2B5EF4-FFF2-40B4-BE49-F238E27FC236}">
                <a16:creationId xmlns:a16="http://schemas.microsoft.com/office/drawing/2014/main" id="{5759A2A3-87F1-4FB6-B7B7-C90D354CCE82}"/>
              </a:ext>
            </a:extLst>
          </p:cNvPr>
          <p:cNvSpPr txBox="1"/>
          <p:nvPr/>
        </p:nvSpPr>
        <p:spPr>
          <a:xfrm>
            <a:off x="1770610" y="5473072"/>
            <a:ext cx="2685011"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Inequalities are equivalent (square each side).</a:t>
            </a:r>
          </a:p>
        </p:txBody>
      </p:sp>
      <p:sp>
        <p:nvSpPr>
          <p:cNvPr id="9" name="Speech Bubble: Rectangle with Corners Rounded 8">
            <a:extLst>
              <a:ext uri="{FF2B5EF4-FFF2-40B4-BE49-F238E27FC236}">
                <a16:creationId xmlns:a16="http://schemas.microsoft.com/office/drawing/2014/main" id="{DCD6AC57-154A-42C2-A547-AAF102CC5D14}"/>
              </a:ext>
            </a:extLst>
          </p:cNvPr>
          <p:cNvSpPr/>
          <p:nvPr/>
        </p:nvSpPr>
        <p:spPr>
          <a:xfrm>
            <a:off x="3410159" y="3536484"/>
            <a:ext cx="1974545" cy="825731"/>
          </a:xfrm>
          <a:prstGeom prst="wedgeRoundRectCallout">
            <a:avLst>
              <a:gd name="adj1" fmla="val 19416"/>
              <a:gd name="adj2" fmla="val 75505"/>
              <a:gd name="adj3" fmla="val 1666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Semilight" panose="020B0402040204020203" pitchFamily="34" charset="0"/>
                <a:cs typeface="Segoe UI Semilight" panose="020B0402040204020203" pitchFamily="34" charset="0"/>
              </a:rPr>
              <a:t>Markov’s Inequality</a:t>
            </a:r>
          </a:p>
        </p:txBody>
      </p:sp>
      <mc:AlternateContent xmlns:mc="http://schemas.openxmlformats.org/markup-compatibility/2006" xmlns:a14="http://schemas.microsoft.com/office/drawing/2010/main">
        <mc:Choice Requires="a14">
          <p:sp>
            <p:nvSpPr>
              <p:cNvPr id="11" name="Speech Bubble: Rectangle with Corners Rounded 10">
                <a:extLst>
                  <a:ext uri="{FF2B5EF4-FFF2-40B4-BE49-F238E27FC236}">
                    <a16:creationId xmlns:a16="http://schemas.microsoft.com/office/drawing/2014/main" id="{DB484EFF-F829-4530-B166-3936EA4CF50D}"/>
                  </a:ext>
                </a:extLst>
              </p:cNvPr>
              <p:cNvSpPr/>
              <p:nvPr/>
            </p:nvSpPr>
            <p:spPr>
              <a:xfrm>
                <a:off x="6096000" y="3605756"/>
                <a:ext cx="1974545" cy="825731"/>
              </a:xfrm>
              <a:prstGeom prst="wedgeRoundRectCallout">
                <a:avLst>
                  <a:gd name="adj1" fmla="val 19416"/>
                  <a:gd name="adj2" fmla="val 75505"/>
                  <a:gd name="adj3" fmla="val 1666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tx1"/>
                          </a:solidFill>
                          <a:latin typeface="Cambria Math" panose="02040503050406030204" pitchFamily="18" charset="0"/>
                          <a:cs typeface="Segoe UI Semilight" panose="020B0402040204020203" pitchFamily="34" charset="0"/>
                        </a:rPr>
                        <m:t>𝔼</m:t>
                      </m:r>
                      <m:d>
                        <m:dPr>
                          <m:begChr m:val="["/>
                          <m:endChr m:val="]"/>
                          <m:ctrlPr>
                            <a:rPr lang="en-US" sz="2400" b="0" i="1" dirty="0" smtClean="0">
                              <a:solidFill>
                                <a:schemeClr val="tx1"/>
                              </a:solidFill>
                              <a:latin typeface="Cambria Math" panose="02040503050406030204" pitchFamily="18" charset="0"/>
                              <a:cs typeface="Segoe UI Semilight" panose="020B0402040204020203" pitchFamily="34" charset="0"/>
                            </a:rPr>
                          </m:ctrlPr>
                        </m:dPr>
                        <m:e>
                          <m:r>
                            <a:rPr lang="en-US" sz="2400" b="0" i="1" dirty="0" smtClean="0">
                              <a:solidFill>
                                <a:schemeClr val="tx1"/>
                              </a:solidFill>
                              <a:latin typeface="Cambria Math" panose="02040503050406030204" pitchFamily="18" charset="0"/>
                              <a:cs typeface="Segoe UI Semilight" panose="020B0402040204020203" pitchFamily="34" charset="0"/>
                            </a:rPr>
                            <m:t>𝑍</m:t>
                          </m:r>
                        </m:e>
                      </m:d>
                      <m:r>
                        <a:rPr lang="en-US" sz="2400" b="0" i="1" dirty="0" smtClean="0">
                          <a:solidFill>
                            <a:schemeClr val="tx1"/>
                          </a:solidFill>
                          <a:latin typeface="Cambria Math" panose="02040503050406030204" pitchFamily="18" charset="0"/>
                          <a:cs typeface="Segoe UI Semilight" panose="020B0402040204020203" pitchFamily="34" charset="0"/>
                        </a:rPr>
                        <m:t>=0</m:t>
                      </m:r>
                    </m:oMath>
                  </m:oMathPara>
                </a14:m>
                <a:endParaRPr lang="en-US" sz="2400" dirty="0">
                  <a:solidFill>
                    <a:schemeClr val="tx1"/>
                  </a:solidFill>
                  <a:latin typeface="Segoe UI Semilight" panose="020B0402040204020203" pitchFamily="34" charset="0"/>
                  <a:cs typeface="Segoe UI Semilight" panose="020B0402040204020203" pitchFamily="34" charset="0"/>
                </a:endParaRPr>
              </a:p>
            </p:txBody>
          </p:sp>
        </mc:Choice>
        <mc:Fallback xmlns="">
          <p:sp>
            <p:nvSpPr>
              <p:cNvPr id="11" name="Speech Bubble: Rectangle with Corners Rounded 10">
                <a:extLst>
                  <a:ext uri="{FF2B5EF4-FFF2-40B4-BE49-F238E27FC236}">
                    <a16:creationId xmlns:a16="http://schemas.microsoft.com/office/drawing/2014/main" id="{DB484EFF-F829-4530-B166-3936EA4CF50D}"/>
                  </a:ext>
                </a:extLst>
              </p:cNvPr>
              <p:cNvSpPr>
                <a:spLocks noRot="1" noChangeAspect="1" noMove="1" noResize="1" noEditPoints="1" noAdjustHandles="1" noChangeArrowheads="1" noChangeShapeType="1" noTextEdit="1"/>
              </p:cNvSpPr>
              <p:nvPr/>
            </p:nvSpPr>
            <p:spPr>
              <a:xfrm>
                <a:off x="6096000" y="3605756"/>
                <a:ext cx="1974545" cy="825731"/>
              </a:xfrm>
              <a:prstGeom prst="wedgeRoundRectCallout">
                <a:avLst>
                  <a:gd name="adj1" fmla="val 19416"/>
                  <a:gd name="adj2" fmla="val 75505"/>
                  <a:gd name="adj3" fmla="val 16667"/>
                </a:avLst>
              </a:prstGeom>
              <a:blipFill>
                <a:blip r:embed="rId4"/>
                <a:stretch>
                  <a:fillRect/>
                </a:stretch>
              </a:blipFill>
              <a:ln w="28575">
                <a:solidFill>
                  <a:schemeClr val="accent2"/>
                </a:solidFill>
              </a:ln>
            </p:spPr>
            <p:txBody>
              <a:bodyPr/>
              <a:lstStyle/>
              <a:p>
                <a:r>
                  <a:rPr lang="en-US">
                    <a:noFill/>
                  </a:rPr>
                  <a:t> </a:t>
                </a:r>
              </a:p>
            </p:txBody>
          </p:sp>
        </mc:Fallback>
      </mc:AlternateContent>
      <p:sp>
        <p:nvSpPr>
          <p:cNvPr id="12" name="Speech Bubble: Rectangle with Corners Rounded 11">
            <a:extLst>
              <a:ext uri="{FF2B5EF4-FFF2-40B4-BE49-F238E27FC236}">
                <a16:creationId xmlns:a16="http://schemas.microsoft.com/office/drawing/2014/main" id="{A89A9465-7CA4-4683-A745-15DE1B395CF6}"/>
              </a:ext>
            </a:extLst>
          </p:cNvPr>
          <p:cNvSpPr/>
          <p:nvPr/>
        </p:nvSpPr>
        <p:spPr>
          <a:xfrm rot="10800000">
            <a:off x="8656320" y="5636958"/>
            <a:ext cx="2759825" cy="1180406"/>
          </a:xfrm>
          <a:prstGeom prst="wedgeRoundRectCallout">
            <a:avLst>
              <a:gd name="adj1" fmla="val 22363"/>
              <a:gd name="adj2" fmla="val 74498"/>
              <a:gd name="adj3" fmla="val 1666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5B98B52-B7E5-4C3E-9414-97F0A4DFF3BD}"/>
                  </a:ext>
                </a:extLst>
              </p:cNvPr>
              <p:cNvSpPr txBox="1"/>
              <p:nvPr/>
            </p:nvSpPr>
            <p:spPr>
              <a:xfrm>
                <a:off x="8656319" y="5648567"/>
                <a:ext cx="2685011" cy="1200329"/>
              </a:xfrm>
              <a:prstGeom prst="rect">
                <a:avLst/>
              </a:prstGeom>
              <a:noFill/>
            </p:spPr>
            <p:txBody>
              <a:bodyPr wrap="square" rtlCol="0">
                <a:spAutoFit/>
              </a:bodyPr>
              <a:lstStyle/>
              <a:p>
                <a14:m>
                  <m:oMath xmlns:m="http://schemas.openxmlformats.org/officeDocument/2006/math">
                    <m:r>
                      <a:rPr lang="en-US" sz="2400" b="0" i="1" dirty="0" smtClean="0">
                        <a:latin typeface="Cambria Math" panose="02040503050406030204" pitchFamily="18" charset="0"/>
                        <a:cs typeface="Segoe UI Semilight" panose="020B0402040204020203" pitchFamily="34" charset="0"/>
                      </a:rPr>
                      <m:t>𝑍</m:t>
                    </m:r>
                  </m:oMath>
                </a14:m>
                <a:r>
                  <a:rPr lang="en-US" sz="2400" dirty="0">
                    <a:latin typeface="Segoe UI Semilight" panose="020B0402040204020203" pitchFamily="34" charset="0"/>
                    <a:cs typeface="Segoe UI Semilight" panose="020B0402040204020203" pitchFamily="34" charset="0"/>
                  </a:rPr>
                  <a:t> is just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𝑋</m:t>
                    </m:r>
                  </m:oMath>
                </a14:m>
                <a:r>
                  <a:rPr lang="en-US" sz="2400" dirty="0">
                    <a:latin typeface="Segoe UI Semilight" panose="020B0402040204020203" pitchFamily="34" charset="0"/>
                    <a:cs typeface="Segoe UI Semilight" panose="020B0402040204020203" pitchFamily="34" charset="0"/>
                  </a:rPr>
                  <a:t> shifted. Variance is unchanged.</a:t>
                </a:r>
              </a:p>
            </p:txBody>
          </p:sp>
        </mc:Choice>
        <mc:Fallback xmlns="">
          <p:sp>
            <p:nvSpPr>
              <p:cNvPr id="13" name="TextBox 12">
                <a:extLst>
                  <a:ext uri="{FF2B5EF4-FFF2-40B4-BE49-F238E27FC236}">
                    <a16:creationId xmlns:a16="http://schemas.microsoft.com/office/drawing/2014/main" id="{15B98B52-B7E5-4C3E-9414-97F0A4DFF3BD}"/>
                  </a:ext>
                </a:extLst>
              </p:cNvPr>
              <p:cNvSpPr txBox="1">
                <a:spLocks noRot="1" noChangeAspect="1" noMove="1" noResize="1" noEditPoints="1" noAdjustHandles="1" noChangeArrowheads="1" noChangeShapeType="1" noTextEdit="1"/>
              </p:cNvSpPr>
              <p:nvPr/>
            </p:nvSpPr>
            <p:spPr>
              <a:xfrm>
                <a:off x="8656319" y="5648567"/>
                <a:ext cx="2685011" cy="1200329"/>
              </a:xfrm>
              <a:prstGeom prst="rect">
                <a:avLst/>
              </a:prstGeom>
              <a:blipFill>
                <a:blip r:embed="rId5"/>
                <a:stretch>
                  <a:fillRect l="-3409" t="-3553" r="-227" b="-11168"/>
                </a:stretch>
              </a:blipFill>
            </p:spPr>
            <p:txBody>
              <a:bodyPr/>
              <a:lstStyle/>
              <a:p>
                <a:r>
                  <a:rPr lang="en-US">
                    <a:noFill/>
                  </a:rPr>
                  <a:t> </a:t>
                </a:r>
              </a:p>
            </p:txBody>
          </p:sp>
        </mc:Fallback>
      </mc:AlternateContent>
    </p:spTree>
    <p:extLst>
      <p:ext uri="{BB962C8B-B14F-4D97-AF65-F5344CB8AC3E}">
        <p14:creationId xmlns:p14="http://schemas.microsoft.com/office/powerpoint/2010/main" val="137775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1" grpId="0" animBg="1"/>
      <p:bldP spid="12"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9160-E573-48A7-A864-2BB308345D97}"/>
              </a:ext>
            </a:extLst>
          </p:cNvPr>
          <p:cNvSpPr>
            <a:spLocks noGrp="1"/>
          </p:cNvSpPr>
          <p:nvPr>
            <p:ph type="title"/>
          </p:nvPr>
        </p:nvSpPr>
        <p:spPr/>
        <p:txBody>
          <a:bodyPr/>
          <a:lstStyle/>
          <a:p>
            <a:r>
              <a:rPr lang="en-US" dirty="0"/>
              <a:t>Example with geometric RV</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5C8417-82D1-4558-AA7C-62207418DF6A}"/>
                  </a:ext>
                </a:extLst>
              </p:cNvPr>
              <p:cNvSpPr>
                <a:spLocks noGrp="1"/>
              </p:cNvSpPr>
              <p:nvPr>
                <p:ph idx="1"/>
              </p:nvPr>
            </p:nvSpPr>
            <p:spPr/>
            <p:txBody>
              <a:bodyPr/>
              <a:lstStyle/>
              <a:p>
                <a:r>
                  <a:rPr lang="en-US" dirty="0"/>
                  <a:t>Suppose you roll a fair (6-sided) die until you see a 6. Let </a:t>
                </a:r>
                <a14:m>
                  <m:oMath xmlns:m="http://schemas.openxmlformats.org/officeDocument/2006/math">
                    <m:r>
                      <a:rPr lang="en-US" b="0" i="1" smtClean="0">
                        <a:latin typeface="Cambria Math" panose="02040503050406030204" pitchFamily="18" charset="0"/>
                      </a:rPr>
                      <m:t>𝑋</m:t>
                    </m:r>
                  </m:oMath>
                </a14:m>
                <a:r>
                  <a:rPr lang="en-US" dirty="0"/>
                  <a:t> be the number of rolls. </a:t>
                </a:r>
              </a:p>
              <a:p>
                <a:r>
                  <a:rPr lang="en-US" dirty="0"/>
                  <a:t>Bound the probability that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≥12</m:t>
                    </m:r>
                  </m:oMath>
                </a14:m>
                <a:endParaRPr lang="en-US" dirty="0"/>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≥12</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−6</m:t>
                            </m:r>
                          </m:e>
                        </m:d>
                        <m:r>
                          <a:rPr lang="en-US" b="0" i="1" smtClean="0">
                            <a:latin typeface="Cambria Math" panose="02040503050406030204" pitchFamily="18" charset="0"/>
                          </a:rPr>
                          <m:t>≥6</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r>
                              <a:rPr lang="en-US" b="0" i="1" smtClean="0">
                                <a:latin typeface="Cambria Math" panose="02040503050406030204" pitchFamily="18" charset="0"/>
                              </a:rPr>
                              <m:t>5/6</m:t>
                            </m:r>
                          </m:num>
                          <m:den>
                            <m:r>
                              <a:rPr lang="en-US" b="0" i="1" smtClean="0">
                                <a:latin typeface="Cambria Math" panose="02040503050406030204" pitchFamily="18" charset="0"/>
                              </a:rPr>
                              <m:t>1/36</m:t>
                            </m:r>
                          </m:den>
                        </m:f>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6</m:t>
                            </m:r>
                          </m:e>
                          <m:sup>
                            <m:r>
                              <a:rPr lang="en-US" b="0" i="1" smtClean="0">
                                <a:latin typeface="Cambria Math" panose="02040503050406030204" pitchFamily="18" charset="0"/>
                              </a:rPr>
                              <m:t>2</m:t>
                            </m:r>
                          </m:sup>
                        </m:sSup>
                      </m:den>
                    </m:f>
                  </m:oMath>
                </a14:m>
                <a:r>
                  <a:rPr lang="en-US" dirty="0"/>
                  <a:t> </a:t>
                </a:r>
                <a14:m>
                  <m:oMath xmlns:m="http://schemas.openxmlformats.org/officeDocument/2006/math">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5</m:t>
                        </m:r>
                      </m:num>
                      <m:den>
                        <m:r>
                          <a:rPr lang="en-US" b="0" i="1" dirty="0" smtClean="0">
                            <a:latin typeface="Cambria Math" panose="02040503050406030204" pitchFamily="18" charset="0"/>
                          </a:rPr>
                          <m:t>6</m:t>
                        </m:r>
                      </m:den>
                    </m:f>
                  </m:oMath>
                </a14:m>
                <a:endParaRPr lang="en-US" dirty="0"/>
              </a:p>
              <a:p>
                <a:endParaRPr lang="en-US" dirty="0"/>
              </a:p>
              <a:p>
                <a:r>
                  <a:rPr lang="en-US" dirty="0"/>
                  <a:t>Not any better than Markov </a:t>
                </a:r>
                <a:r>
                  <a:rPr lang="en-US" dirty="0">
                    <a:sym typeface="Wingdings" panose="05000000000000000000" pitchFamily="2" charset="2"/>
                  </a:rPr>
                  <a:t></a:t>
                </a:r>
                <a:endParaRPr lang="en-US" dirty="0"/>
              </a:p>
            </p:txBody>
          </p:sp>
        </mc:Choice>
        <mc:Fallback xmlns="">
          <p:sp>
            <p:nvSpPr>
              <p:cNvPr id="3" name="Content Placeholder 2">
                <a:extLst>
                  <a:ext uri="{FF2B5EF4-FFF2-40B4-BE49-F238E27FC236}">
                    <a16:creationId xmlns:a16="http://schemas.microsoft.com/office/drawing/2014/main" id="{725C8417-82D1-4558-AA7C-62207418DF6A}"/>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7B49DE77-0D52-490F-B1D3-FA62873C5D48}"/>
              </a:ext>
            </a:extLst>
          </p:cNvPr>
          <p:cNvGrpSpPr/>
          <p:nvPr/>
        </p:nvGrpSpPr>
        <p:grpSpPr>
          <a:xfrm>
            <a:off x="6367500" y="4444579"/>
            <a:ext cx="5682126" cy="2313668"/>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8B69513-784F-46AC-94D8-FBA15D3F1AE1}"/>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0" smtClean="0">
                                <a:latin typeface="Cambria Math" panose="02040503050406030204" pitchFamily="18" charset="0"/>
                                <a:cs typeface="Segoe UI Semibold" panose="020B0702040204020203" pitchFamily="34" charset="0"/>
                              </a:rPr>
                              <m:t>𝐕𝐚𝐫</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𝒕</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8B69513-784F-46AC-94D8-FBA15D3F1AE1}"/>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08932124-1544-40B9-AD48-BB49324C00C7}"/>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spTree>
    <p:extLst>
      <p:ext uri="{BB962C8B-B14F-4D97-AF65-F5344CB8AC3E}">
        <p14:creationId xmlns:p14="http://schemas.microsoft.com/office/powerpoint/2010/main" val="304763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9160-E573-48A7-A864-2BB308345D97}"/>
              </a:ext>
            </a:extLst>
          </p:cNvPr>
          <p:cNvSpPr>
            <a:spLocks noGrp="1"/>
          </p:cNvSpPr>
          <p:nvPr>
            <p:ph type="title"/>
          </p:nvPr>
        </p:nvSpPr>
        <p:spPr/>
        <p:txBody>
          <a:bodyPr/>
          <a:lstStyle/>
          <a:p>
            <a:r>
              <a:rPr lang="en-US" dirty="0"/>
              <a:t>Example with geometric RV</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5C8417-82D1-4558-AA7C-62207418DF6A}"/>
                  </a:ext>
                </a:extLst>
              </p:cNvPr>
              <p:cNvSpPr>
                <a:spLocks noGrp="1"/>
              </p:cNvSpPr>
              <p:nvPr>
                <p:ph idx="1"/>
              </p:nvPr>
            </p:nvSpPr>
            <p:spPr/>
            <p:txBody>
              <a:bodyPr/>
              <a:lstStyle/>
              <a:p>
                <a:r>
                  <a:rPr lang="en-US" dirty="0"/>
                  <a:t>Suppose you roll a fair (6-sided) die until you see a 6. Let </a:t>
                </a:r>
                <a14:m>
                  <m:oMath xmlns:m="http://schemas.openxmlformats.org/officeDocument/2006/math">
                    <m:r>
                      <a:rPr lang="en-US" b="0" i="1" smtClean="0">
                        <a:latin typeface="Cambria Math" panose="02040503050406030204" pitchFamily="18" charset="0"/>
                      </a:rPr>
                      <m:t>𝑋</m:t>
                    </m:r>
                  </m:oMath>
                </a14:m>
                <a:r>
                  <a:rPr lang="en-US" dirty="0"/>
                  <a:t> be the number of rolls. </a:t>
                </a:r>
              </a:p>
              <a:p>
                <a:r>
                  <a:rPr lang="en-US" dirty="0"/>
                  <a:t>Bound the probability that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≥12</m:t>
                    </m:r>
                  </m:oMath>
                </a14:m>
                <a:endParaRPr lang="en-US" dirty="0"/>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≥12</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−6</m:t>
                            </m:r>
                          </m:e>
                        </m:d>
                        <m:r>
                          <a:rPr lang="en-US" b="0" i="1" smtClean="0">
                            <a:latin typeface="Cambria Math" panose="02040503050406030204" pitchFamily="18" charset="0"/>
                          </a:rPr>
                          <m:t>≥6</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r>
                              <a:rPr lang="en-US" b="0" i="1" smtClean="0">
                                <a:latin typeface="Cambria Math" panose="02040503050406030204" pitchFamily="18" charset="0"/>
                              </a:rPr>
                              <m:t>5/6</m:t>
                            </m:r>
                          </m:num>
                          <m:den>
                            <m:r>
                              <a:rPr lang="en-US" b="0" i="1" smtClean="0">
                                <a:latin typeface="Cambria Math" panose="02040503050406030204" pitchFamily="18" charset="0"/>
                              </a:rPr>
                              <m:t>1/36</m:t>
                            </m:r>
                          </m:den>
                        </m:f>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6</m:t>
                            </m:r>
                          </m:e>
                          <m:sup>
                            <m:r>
                              <a:rPr lang="en-US" b="0" i="1" smtClean="0">
                                <a:latin typeface="Cambria Math" panose="02040503050406030204" pitchFamily="18" charset="0"/>
                              </a:rPr>
                              <m:t>2</m:t>
                            </m:r>
                          </m:sup>
                        </m:sSup>
                      </m:den>
                    </m:f>
                  </m:oMath>
                </a14:m>
                <a:r>
                  <a:rPr lang="en-US" dirty="0"/>
                  <a:t> </a:t>
                </a:r>
                <a14:m>
                  <m:oMath xmlns:m="http://schemas.openxmlformats.org/officeDocument/2006/math">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5</m:t>
                        </m:r>
                      </m:num>
                      <m:den>
                        <m:r>
                          <a:rPr lang="en-US" b="0" i="1" dirty="0" smtClean="0">
                            <a:latin typeface="Cambria Math" panose="02040503050406030204" pitchFamily="18" charset="0"/>
                          </a:rPr>
                          <m:t>6</m:t>
                        </m:r>
                      </m:den>
                    </m:f>
                  </m:oMath>
                </a14:m>
                <a:endParaRPr lang="en-US" dirty="0"/>
              </a:p>
              <a:p>
                <a:endParaRPr lang="en-US" dirty="0"/>
              </a:p>
              <a:p>
                <a:r>
                  <a:rPr lang="en-US" dirty="0"/>
                  <a:t>Not any better than Markov </a:t>
                </a:r>
                <a:r>
                  <a:rPr lang="en-US" dirty="0">
                    <a:sym typeface="Wingdings" panose="05000000000000000000" pitchFamily="2" charset="2"/>
                  </a:rPr>
                  <a:t></a:t>
                </a:r>
                <a:endParaRPr lang="en-US" dirty="0"/>
              </a:p>
            </p:txBody>
          </p:sp>
        </mc:Choice>
        <mc:Fallback xmlns="">
          <p:sp>
            <p:nvSpPr>
              <p:cNvPr id="3" name="Content Placeholder 2">
                <a:extLst>
                  <a:ext uri="{FF2B5EF4-FFF2-40B4-BE49-F238E27FC236}">
                    <a16:creationId xmlns:a16="http://schemas.microsoft.com/office/drawing/2014/main" id="{725C8417-82D1-4558-AA7C-62207418DF6A}"/>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7B49DE77-0D52-490F-B1D3-FA62873C5D48}"/>
              </a:ext>
            </a:extLst>
          </p:cNvPr>
          <p:cNvGrpSpPr/>
          <p:nvPr/>
        </p:nvGrpSpPr>
        <p:grpSpPr>
          <a:xfrm>
            <a:off x="6367500" y="4444579"/>
            <a:ext cx="5682126" cy="2313668"/>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8B69513-784F-46AC-94D8-FBA15D3F1AE1}"/>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0" smtClean="0">
                                <a:latin typeface="Cambria Math" panose="02040503050406030204" pitchFamily="18" charset="0"/>
                                <a:cs typeface="Segoe UI Semibold" panose="020B0702040204020203" pitchFamily="34" charset="0"/>
                              </a:rPr>
                              <m:t>𝐕𝐚𝐫</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𝒕</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8B69513-784F-46AC-94D8-FBA15D3F1AE1}"/>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08932124-1544-40B9-AD48-BB49324C00C7}"/>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spTree>
    <p:extLst>
      <p:ext uri="{BB962C8B-B14F-4D97-AF65-F5344CB8AC3E}">
        <p14:creationId xmlns:p14="http://schemas.microsoft.com/office/powerpoint/2010/main" val="3094866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9160-E573-48A7-A864-2BB308345D97}"/>
              </a:ext>
            </a:extLst>
          </p:cNvPr>
          <p:cNvSpPr>
            <a:spLocks noGrp="1"/>
          </p:cNvSpPr>
          <p:nvPr>
            <p:ph type="title"/>
          </p:nvPr>
        </p:nvSpPr>
        <p:spPr/>
        <p:txBody>
          <a:bodyPr/>
          <a:lstStyle/>
          <a:p>
            <a:r>
              <a:rPr lang="en-US" dirty="0"/>
              <a:t>Example with geometric RV</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5C8417-82D1-4558-AA7C-62207418DF6A}"/>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𝑋</m:t>
                    </m:r>
                  </m:oMath>
                </a14:m>
                <a:r>
                  <a:rPr lang="en-US" dirty="0"/>
                  <a:t> be a geometric </a:t>
                </a:r>
                <a:r>
                  <a:rPr lang="en-US" dirty="0" err="1"/>
                  <a:t>rv</a:t>
                </a:r>
                <a:r>
                  <a:rPr lang="en-US" dirty="0"/>
                  <a:t> with parameter </a:t>
                </a:r>
                <a14:m>
                  <m:oMath xmlns:m="http://schemas.openxmlformats.org/officeDocument/2006/math">
                    <m:r>
                      <a:rPr lang="en-US" b="0" i="1" smtClean="0">
                        <a:latin typeface="Cambria Math" panose="02040503050406030204" pitchFamily="18" charset="0"/>
                      </a:rPr>
                      <m:t>𝑝</m:t>
                    </m:r>
                  </m:oMath>
                </a14:m>
                <a:endParaRPr lang="en-US" dirty="0"/>
              </a:p>
              <a:p>
                <a:r>
                  <a:rPr lang="en-US" dirty="0"/>
                  <a:t>Bound the probability that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𝑝</m:t>
                        </m:r>
                      </m:den>
                    </m:f>
                  </m:oMath>
                </a14:m>
                <a:endParaRPr lang="en-US" dirty="0"/>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≥2/</m:t>
                        </m:r>
                        <m:r>
                          <a:rPr lang="en-US" b="0" i="1" smtClean="0">
                            <a:latin typeface="Cambria Math" panose="02040503050406030204" pitchFamily="18" charset="0"/>
                          </a:rPr>
                          <m:t>𝑝</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−1/</m:t>
                            </m:r>
                            <m:r>
                              <a:rPr lang="en-US" b="0" i="1" smtClean="0">
                                <a:latin typeface="Cambria Math" panose="02040503050406030204" pitchFamily="18" charset="0"/>
                              </a:rPr>
                              <m:t>𝑝</m:t>
                            </m:r>
                          </m:e>
                        </m:d>
                        <m:r>
                          <a:rPr lang="en-US" b="0" i="1" smtClean="0">
                            <a:latin typeface="Cambria Math" panose="02040503050406030204" pitchFamily="18" charset="0"/>
                          </a:rPr>
                          <m:t>≥1/</m:t>
                        </m:r>
                        <m:r>
                          <a:rPr lang="en-US" b="0" i="1" smtClean="0">
                            <a:latin typeface="Cambria Math" panose="02040503050406030204" pitchFamily="18" charset="0"/>
                          </a:rPr>
                          <m:t>𝑝</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r>
                              <a:rPr lang="en-US" b="0" i="1" smtClean="0">
                                <a:latin typeface="Cambria Math" panose="02040503050406030204" pitchFamily="18" charset="0"/>
                              </a:rPr>
                              <m:t>1−</m:t>
                            </m:r>
                            <m:r>
                              <a:rPr lang="en-US" b="0" i="1" smtClean="0">
                                <a:latin typeface="Cambria Math" panose="02040503050406030204" pitchFamily="18" charset="0"/>
                              </a:rPr>
                              <m:t>𝑝</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den>
                        </m:f>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r>
                              <a:rPr lang="en-US" b="0" i="1" smtClean="0">
                                <a:latin typeface="Cambria Math" panose="02040503050406030204" pitchFamily="18" charset="0"/>
                              </a:rPr>
                              <m:t>𝑝</m:t>
                            </m:r>
                          </m:e>
                          <m:sup>
                            <m:r>
                              <a:rPr lang="en-US" b="0" i="1" smtClean="0">
                                <a:latin typeface="Cambria Math" panose="02040503050406030204" pitchFamily="18" charset="0"/>
                              </a:rPr>
                              <m:t>2</m:t>
                            </m:r>
                          </m:sup>
                        </m:sSup>
                      </m:den>
                    </m:f>
                  </m:oMath>
                </a14:m>
                <a:r>
                  <a:rPr lang="en-US" dirty="0"/>
                  <a:t> </a:t>
                </a:r>
                <a14:m>
                  <m:oMath xmlns:m="http://schemas.openxmlformats.org/officeDocument/2006/math">
                    <m:r>
                      <a:rPr lang="en-US" b="0" i="1" dirty="0" smtClean="0">
                        <a:latin typeface="Cambria Math" panose="02040503050406030204" pitchFamily="18" charset="0"/>
                      </a:rPr>
                      <m:t>=1−</m:t>
                    </m:r>
                    <m:r>
                      <a:rPr lang="en-US" b="0" i="1" dirty="0" smtClean="0">
                        <a:latin typeface="Cambria Math" panose="02040503050406030204" pitchFamily="18" charset="0"/>
                      </a:rPr>
                      <m:t>𝑝</m:t>
                    </m:r>
                  </m:oMath>
                </a14:m>
                <a:endParaRPr lang="en-US" dirty="0"/>
              </a:p>
              <a:p>
                <a:r>
                  <a:rPr lang="en-US" dirty="0"/>
                  <a:t>Markov gives:</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𝑝</m:t>
                            </m:r>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num>
                      <m:den>
                        <m:r>
                          <a:rPr lang="en-US" b="0" i="1" smtClean="0">
                            <a:latin typeface="Cambria Math" panose="02040503050406030204" pitchFamily="18" charset="0"/>
                          </a:rPr>
                          <m:t>2/</m:t>
                        </m:r>
                        <m:r>
                          <a:rPr lang="en-US" b="0" i="1" smtClean="0">
                            <a:latin typeface="Cambria Math" panose="02040503050406030204" pitchFamily="18" charset="0"/>
                          </a:rPr>
                          <m:t>𝑝</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𝑝</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𝑝</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a:t>.</a:t>
                </a:r>
              </a:p>
              <a:p>
                <a:r>
                  <a:rPr lang="en-US" dirty="0"/>
                  <a:t>For large </a:t>
                </a:r>
                <a14:m>
                  <m:oMath xmlns:m="http://schemas.openxmlformats.org/officeDocument/2006/math">
                    <m:r>
                      <a:rPr lang="en-US" b="0" i="1" smtClean="0">
                        <a:latin typeface="Cambria Math" panose="02040503050406030204" pitchFamily="18" charset="0"/>
                      </a:rPr>
                      <m:t>𝑝</m:t>
                    </m:r>
                  </m:oMath>
                </a14:m>
                <a:r>
                  <a:rPr lang="en-US" dirty="0"/>
                  <a:t>, Chebyshev is better.</a:t>
                </a:r>
              </a:p>
            </p:txBody>
          </p:sp>
        </mc:Choice>
        <mc:Fallback xmlns="">
          <p:sp>
            <p:nvSpPr>
              <p:cNvPr id="3" name="Content Placeholder 2">
                <a:extLst>
                  <a:ext uri="{FF2B5EF4-FFF2-40B4-BE49-F238E27FC236}">
                    <a16:creationId xmlns:a16="http://schemas.microsoft.com/office/drawing/2014/main" id="{725C8417-82D1-4558-AA7C-62207418DF6A}"/>
                  </a:ext>
                </a:extLst>
              </p:cNvPr>
              <p:cNvSpPr>
                <a:spLocks noGrp="1" noRot="1" noChangeAspect="1" noMove="1" noResize="1" noEditPoints="1" noAdjustHandles="1" noChangeArrowheads="1" noChangeShapeType="1" noTextEdit="1"/>
              </p:cNvSpPr>
              <p:nvPr>
                <p:ph idx="1"/>
              </p:nvPr>
            </p:nvSpPr>
            <p:spPr>
              <a:blipFill>
                <a:blip r:embed="rId2"/>
                <a:stretch>
                  <a:fillRect l="-654" t="-2138" b="-1761"/>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7B49DE77-0D52-490F-B1D3-FA62873C5D48}"/>
              </a:ext>
            </a:extLst>
          </p:cNvPr>
          <p:cNvGrpSpPr/>
          <p:nvPr/>
        </p:nvGrpSpPr>
        <p:grpSpPr>
          <a:xfrm>
            <a:off x="6367500" y="4444579"/>
            <a:ext cx="5682126" cy="2313668"/>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8B69513-784F-46AC-94D8-FBA15D3F1AE1}"/>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0" smtClean="0">
                                <a:latin typeface="Cambria Math" panose="02040503050406030204" pitchFamily="18" charset="0"/>
                                <a:cs typeface="Segoe UI Semibold" panose="020B0702040204020203" pitchFamily="34" charset="0"/>
                              </a:rPr>
                              <m:t>𝐕𝐚𝐫</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𝒕</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8B69513-784F-46AC-94D8-FBA15D3F1AE1}"/>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08932124-1544-40B9-AD48-BB49324C00C7}"/>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spTree>
    <p:extLst>
      <p:ext uri="{BB962C8B-B14F-4D97-AF65-F5344CB8AC3E}">
        <p14:creationId xmlns:p14="http://schemas.microsoft.com/office/powerpoint/2010/main" val="258614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Better Example</a:t>
            </a:r>
          </a:p>
        </p:txBody>
      </p:sp>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lstStyle/>
          <a:p>
            <a:r>
              <a:rPr lang="en-US" dirty="0"/>
              <a:t>Suppose the average number of ads you see on a website is 25. </a:t>
            </a:r>
            <a:r>
              <a:rPr lang="en-US" dirty="0">
                <a:solidFill>
                  <a:srgbClr val="7030A0"/>
                </a:solidFill>
              </a:rPr>
              <a:t>And the variance of the number of ads is 16</a:t>
            </a:r>
            <a:r>
              <a:rPr lang="en-US" dirty="0"/>
              <a:t>. Give an upper bound on the probability of seeing a website with 30 or more ads.</a:t>
            </a:r>
          </a:p>
          <a:p>
            <a:endParaRPr lang="en-US" dirty="0"/>
          </a:p>
          <a:p>
            <a:endParaRPr lang="en-US" dirty="0"/>
          </a:p>
        </p:txBody>
      </p:sp>
    </p:spTree>
    <p:extLst>
      <p:ext uri="{BB962C8B-B14F-4D97-AF65-F5344CB8AC3E}">
        <p14:creationId xmlns:p14="http://schemas.microsoft.com/office/powerpoint/2010/main" val="3992660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Better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lstStyle/>
              <a:p>
                <a:r>
                  <a:rPr lang="en-US" dirty="0"/>
                  <a:t>Suppose the average number of ads you see on a website is 25. </a:t>
                </a:r>
                <a:r>
                  <a:rPr lang="en-US" dirty="0">
                    <a:solidFill>
                      <a:srgbClr val="7030A0"/>
                    </a:solidFill>
                  </a:rPr>
                  <a:t>And the variance of the number of ads is 16</a:t>
                </a:r>
                <a:r>
                  <a:rPr lang="en-US" dirty="0"/>
                  <a:t>. Give an upper bound on the probability of seeing a website with 30 or more ads.</a:t>
                </a:r>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≥30</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−25</m:t>
                            </m:r>
                          </m:e>
                        </m:d>
                        <m:r>
                          <a:rPr lang="en-US" b="0" i="1" smtClean="0">
                            <a:latin typeface="Cambria Math" panose="02040503050406030204" pitchFamily="18" charset="0"/>
                          </a:rPr>
                          <m:t>≥5</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16</m:t>
                        </m:r>
                      </m:num>
                      <m:den>
                        <m:r>
                          <a:rPr lang="en-US" b="0" i="1" smtClean="0">
                            <a:latin typeface="Cambria Math" panose="02040503050406030204" pitchFamily="18" charset="0"/>
                          </a:rPr>
                          <m:t>25</m:t>
                        </m:r>
                      </m:den>
                    </m:f>
                  </m:oMath>
                </a14:m>
                <a:endParaRPr lang="en-US" dirty="0"/>
              </a:p>
            </p:txBody>
          </p:sp>
        </mc:Choice>
        <mc:Fallback xmlns="">
          <p:sp>
            <p:nvSpPr>
              <p:cNvPr id="3" name="Content Placeholder 2">
                <a:extLst>
                  <a:ext uri="{FF2B5EF4-FFF2-40B4-BE49-F238E27FC236}">
                    <a16:creationId xmlns:a16="http://schemas.microsoft.com/office/drawing/2014/main" id="{5E7A80A8-B07E-4836-909A-15418CB26FDF}"/>
                  </a:ext>
                </a:extLst>
              </p:cNvPr>
              <p:cNvSpPr>
                <a:spLocks noGrp="1" noRot="1" noChangeAspect="1" noMove="1" noResize="1" noEditPoints="1" noAdjustHandles="1" noChangeArrowheads="1" noChangeShapeType="1" noTextEdit="1"/>
              </p:cNvSpPr>
              <p:nvPr>
                <p:ph idx="1"/>
              </p:nvPr>
            </p:nvSpPr>
            <p:spPr>
              <a:blipFill>
                <a:blip r:embed="rId2"/>
                <a:stretch>
                  <a:fillRect l="-708" t="-2138" r="-2288"/>
                </a:stretch>
              </a:blipFill>
            </p:spPr>
            <p:txBody>
              <a:bodyPr/>
              <a:lstStyle/>
              <a:p>
                <a:r>
                  <a:rPr lang="en-US">
                    <a:noFill/>
                  </a:rPr>
                  <a:t> </a:t>
                </a:r>
              </a:p>
            </p:txBody>
          </p:sp>
        </mc:Fallback>
      </mc:AlternateContent>
    </p:spTree>
    <p:extLst>
      <p:ext uri="{BB962C8B-B14F-4D97-AF65-F5344CB8AC3E}">
        <p14:creationId xmlns:p14="http://schemas.microsoft.com/office/powerpoint/2010/main" val="3582948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796C7-2E49-4BB1-8446-F47BDA95D452}"/>
              </a:ext>
            </a:extLst>
          </p:cNvPr>
          <p:cNvSpPr>
            <a:spLocks noGrp="1"/>
          </p:cNvSpPr>
          <p:nvPr>
            <p:ph type="title"/>
          </p:nvPr>
        </p:nvSpPr>
        <p:spPr/>
        <p:txBody>
          <a:bodyPr/>
          <a:lstStyle/>
          <a:p>
            <a:r>
              <a:rPr lang="en-US" dirty="0"/>
              <a:t>Confidence Intervals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FC32BB4-5C22-4C01-BBD5-60040F6E8232}"/>
                  </a:ext>
                </a:extLst>
              </p:cNvPr>
              <p:cNvSpPr>
                <a:spLocks noGrp="1"/>
              </p:cNvSpPr>
              <p:nvPr>
                <p:ph idx="1"/>
              </p:nvPr>
            </p:nvSpPr>
            <p:spPr/>
            <p:txBody>
              <a:bodyPr/>
              <a:lstStyle/>
              <a:p>
                <a:r>
                  <a:rPr lang="en-US" dirty="0"/>
                  <a:t>A “confidence interval” tells you the probability (how confident you should be) that your random variable fell in a certain range (interval)</a:t>
                </a:r>
              </a:p>
              <a:p>
                <a:r>
                  <a:rPr lang="en-US" dirty="0"/>
                  <a:t>Usually “close to its expected value”</a:t>
                </a:r>
              </a:p>
              <a:p>
                <a:endParaRPr lang="en-US" dirty="0"/>
              </a:p>
              <a:p>
                <a:pPr algn="ctr"/>
                <a:r>
                  <a:rPr lang="en-US" b="0" dirty="0"/>
                  <a:t> </a:t>
                </a:r>
                <a14:m>
                  <m:oMath xmlns:m="http://schemas.openxmlformats.org/officeDocument/2006/math">
                    <m:r>
                      <a:rPr lang="en-US" sz="4000" b="0" i="1" smtClean="0">
                        <a:latin typeface="Cambria Math" panose="02040503050406030204" pitchFamily="18" charset="0"/>
                      </a:rPr>
                      <m:t>ℙ</m:t>
                    </m:r>
                    <m:d>
                      <m:dPr>
                        <m:ctrlPr>
                          <a:rPr lang="en-US" sz="4000" b="0" i="1" smtClean="0">
                            <a:latin typeface="Cambria Math" panose="02040503050406030204" pitchFamily="18" charset="0"/>
                          </a:rPr>
                        </m:ctrlPr>
                      </m:dPr>
                      <m:e>
                        <m:d>
                          <m:dPr>
                            <m:begChr m:val="|"/>
                            <m:endChr m:val="|"/>
                            <m:ctrlPr>
                              <a:rPr lang="en-US" sz="4000" b="0" i="1" smtClean="0">
                                <a:latin typeface="Cambria Math" panose="02040503050406030204" pitchFamily="18" charset="0"/>
                              </a:rPr>
                            </m:ctrlPr>
                          </m:dPr>
                          <m:e>
                            <m:r>
                              <a:rPr lang="en-US" sz="4000" b="0" i="1" smtClean="0">
                                <a:latin typeface="Cambria Math" panose="02040503050406030204" pitchFamily="18" charset="0"/>
                              </a:rPr>
                              <m:t>𝑋</m:t>
                            </m:r>
                            <m:r>
                              <a:rPr lang="en-US" sz="4000" b="0" i="1" smtClean="0">
                                <a:latin typeface="Cambria Math" panose="02040503050406030204" pitchFamily="18" charset="0"/>
                              </a:rPr>
                              <m:t>−</m:t>
                            </m:r>
                            <m:r>
                              <a:rPr lang="en-US" sz="4000" b="0" i="1" smtClean="0">
                                <a:latin typeface="Cambria Math" panose="02040503050406030204" pitchFamily="18" charset="0"/>
                              </a:rPr>
                              <m:t>𝜇</m:t>
                            </m:r>
                          </m:e>
                        </m:d>
                        <m:r>
                          <a:rPr lang="en-US" sz="4000" b="0" i="1" smtClean="0">
                            <a:latin typeface="Cambria Math" panose="02040503050406030204" pitchFamily="18" charset="0"/>
                          </a:rPr>
                          <m:t>&gt;</m:t>
                        </m:r>
                        <m:r>
                          <a:rPr lang="en-US" sz="4000" b="0" i="1" smtClean="0">
                            <a:latin typeface="Cambria Math" panose="02040503050406030204" pitchFamily="18" charset="0"/>
                          </a:rPr>
                          <m:t>𝜀</m:t>
                        </m:r>
                      </m:e>
                    </m:d>
                    <m:r>
                      <a:rPr lang="en-US" sz="4000" b="0" i="1" smtClean="0">
                        <a:latin typeface="Cambria Math" panose="02040503050406030204" pitchFamily="18" charset="0"/>
                      </a:rPr>
                      <m:t>≤</m:t>
                    </m:r>
                    <m:r>
                      <a:rPr lang="en-US" sz="4000" b="0" i="1" smtClean="0">
                        <a:latin typeface="Cambria Math" panose="02040503050406030204" pitchFamily="18" charset="0"/>
                      </a:rPr>
                      <m:t>𝛿</m:t>
                    </m:r>
                  </m:oMath>
                </a14:m>
                <a:r>
                  <a:rPr lang="en-US" sz="4000" dirty="0"/>
                  <a:t> </a:t>
                </a:r>
              </a:p>
              <a:p>
                <a:pPr algn="ctr"/>
                <a:r>
                  <a:rPr lang="en-US" sz="3200" dirty="0">
                    <a:solidFill>
                      <a:schemeClr val="accent3"/>
                    </a:solidFill>
                  </a:rPr>
                  <a:t>equivalently </a:t>
                </a:r>
                <a14:m>
                  <m:oMath xmlns:m="http://schemas.openxmlformats.org/officeDocument/2006/math">
                    <m:r>
                      <a:rPr lang="en-US" sz="3200" b="0" i="1" smtClean="0">
                        <a:solidFill>
                          <a:schemeClr val="accent3"/>
                        </a:solidFill>
                        <a:latin typeface="Cambria Math" panose="02040503050406030204" pitchFamily="18" charset="0"/>
                      </a:rPr>
                      <m:t>ℙ</m:t>
                    </m:r>
                    <m:d>
                      <m:dPr>
                        <m:ctrlPr>
                          <a:rPr lang="en-US" sz="3200" b="0" i="1" smtClean="0">
                            <a:solidFill>
                              <a:schemeClr val="accent3"/>
                            </a:solidFill>
                            <a:latin typeface="Cambria Math" panose="02040503050406030204" pitchFamily="18" charset="0"/>
                          </a:rPr>
                        </m:ctrlPr>
                      </m:dPr>
                      <m:e>
                        <m:d>
                          <m:dPr>
                            <m:begChr m:val="|"/>
                            <m:endChr m:val="|"/>
                            <m:ctrlPr>
                              <a:rPr lang="en-US" sz="3200" b="0" i="1" smtClean="0">
                                <a:solidFill>
                                  <a:schemeClr val="accent3"/>
                                </a:solidFill>
                                <a:latin typeface="Cambria Math" panose="02040503050406030204" pitchFamily="18" charset="0"/>
                              </a:rPr>
                            </m:ctrlPr>
                          </m:dPr>
                          <m:e>
                            <m:r>
                              <a:rPr lang="en-US" sz="3200" b="0" i="1" smtClean="0">
                                <a:solidFill>
                                  <a:schemeClr val="accent3"/>
                                </a:solidFill>
                                <a:latin typeface="Cambria Math" panose="02040503050406030204" pitchFamily="18" charset="0"/>
                              </a:rPr>
                              <m:t>𝑋</m:t>
                            </m:r>
                            <m:r>
                              <a:rPr lang="en-US" sz="3200" b="0" i="1" smtClean="0">
                                <a:solidFill>
                                  <a:schemeClr val="accent3"/>
                                </a:solidFill>
                                <a:latin typeface="Cambria Math" panose="02040503050406030204" pitchFamily="18" charset="0"/>
                              </a:rPr>
                              <m:t>−</m:t>
                            </m:r>
                            <m:r>
                              <a:rPr lang="en-US" sz="3200" b="0" i="1" smtClean="0">
                                <a:solidFill>
                                  <a:schemeClr val="accent3"/>
                                </a:solidFill>
                                <a:latin typeface="Cambria Math" panose="02040503050406030204" pitchFamily="18" charset="0"/>
                              </a:rPr>
                              <m:t>𝜇</m:t>
                            </m:r>
                          </m:e>
                        </m:d>
                        <m:r>
                          <a:rPr lang="en-US" sz="3200" b="0" i="1" smtClean="0">
                            <a:solidFill>
                              <a:schemeClr val="accent3"/>
                            </a:solidFill>
                            <a:latin typeface="Cambria Math" panose="02040503050406030204" pitchFamily="18" charset="0"/>
                          </a:rPr>
                          <m:t>≤</m:t>
                        </m:r>
                        <m:r>
                          <a:rPr lang="en-US" sz="3200" b="0" i="1" smtClean="0">
                            <a:solidFill>
                              <a:schemeClr val="accent3"/>
                            </a:solidFill>
                            <a:latin typeface="Cambria Math" panose="02040503050406030204" pitchFamily="18" charset="0"/>
                          </a:rPr>
                          <m:t>𝜀</m:t>
                        </m:r>
                      </m:e>
                    </m:d>
                    <m:r>
                      <a:rPr lang="en-US" sz="3200" b="0" i="1" smtClean="0">
                        <a:solidFill>
                          <a:schemeClr val="accent3"/>
                        </a:solidFill>
                        <a:latin typeface="Cambria Math" panose="02040503050406030204" pitchFamily="18" charset="0"/>
                      </a:rPr>
                      <m:t>&gt;1−</m:t>
                    </m:r>
                    <m:r>
                      <a:rPr lang="en-US" sz="3200" b="0" i="1" smtClean="0">
                        <a:solidFill>
                          <a:schemeClr val="accent3"/>
                        </a:solidFill>
                        <a:latin typeface="Cambria Math" panose="02040503050406030204" pitchFamily="18" charset="0"/>
                      </a:rPr>
                      <m:t>𝛿</m:t>
                    </m:r>
                  </m:oMath>
                </a14:m>
                <a:endParaRPr lang="en-US" sz="3200" dirty="0">
                  <a:solidFill>
                    <a:schemeClr val="accent3"/>
                  </a:solidFill>
                </a:endParaRPr>
              </a:p>
              <a:p>
                <a:r>
                  <a:rPr lang="en-US" dirty="0"/>
                  <a:t>If your RV has expectation equal to the value you’re searching for (like our polling example) you get a probability of being “close enough” to the target value.</a:t>
                </a:r>
              </a:p>
            </p:txBody>
          </p:sp>
        </mc:Choice>
        <mc:Fallback>
          <p:sp>
            <p:nvSpPr>
              <p:cNvPr id="3" name="Content Placeholder 2">
                <a:extLst>
                  <a:ext uri="{FF2B5EF4-FFF2-40B4-BE49-F238E27FC236}">
                    <a16:creationId xmlns:a16="http://schemas.microsoft.com/office/drawing/2014/main" id="{2FC32BB4-5C22-4C01-BBD5-60040F6E8232}"/>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61" name="Ink 60">
                <a:extLst>
                  <a:ext uri="{FF2B5EF4-FFF2-40B4-BE49-F238E27FC236}">
                    <a16:creationId xmlns:a16="http://schemas.microsoft.com/office/drawing/2014/main" id="{9B8537A1-E08D-49F5-B65B-79A4BD4A1945}"/>
                  </a:ext>
                </a:extLst>
              </p14:cNvPr>
              <p14:cNvContentPartPr/>
              <p14:nvPr/>
            </p14:nvContentPartPr>
            <p14:xfrm>
              <a:off x="7615940" y="114774"/>
              <a:ext cx="4237560" cy="1719720"/>
            </p14:xfrm>
          </p:contentPart>
        </mc:Choice>
        <mc:Fallback>
          <p:pic>
            <p:nvPicPr>
              <p:cNvPr id="61" name="Ink 60">
                <a:extLst>
                  <a:ext uri="{FF2B5EF4-FFF2-40B4-BE49-F238E27FC236}">
                    <a16:creationId xmlns:a16="http://schemas.microsoft.com/office/drawing/2014/main" id="{9B8537A1-E08D-49F5-B65B-79A4BD4A1945}"/>
                  </a:ext>
                </a:extLst>
              </p:cNvPr>
              <p:cNvPicPr/>
              <p:nvPr/>
            </p:nvPicPr>
            <p:blipFill>
              <a:blip r:embed="rId4"/>
              <a:stretch>
                <a:fillRect/>
              </a:stretch>
            </p:blipFill>
            <p:spPr>
              <a:xfrm>
                <a:off x="7606940" y="105776"/>
                <a:ext cx="4255200" cy="1737356"/>
              </a:xfrm>
              <a:prstGeom prst="rect">
                <a:avLst/>
              </a:prstGeom>
            </p:spPr>
          </p:pic>
        </mc:Fallback>
      </mc:AlternateContent>
    </p:spTree>
    <p:extLst>
      <p:ext uri="{BB962C8B-B14F-4D97-AF65-F5344CB8AC3E}">
        <p14:creationId xmlns:p14="http://schemas.microsoft.com/office/powerpoint/2010/main" val="3581015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3EBE7-EBF2-4925-A491-7AA15E5BC4BD}"/>
              </a:ext>
            </a:extLst>
          </p:cNvPr>
          <p:cNvSpPr>
            <a:spLocks noGrp="1"/>
          </p:cNvSpPr>
          <p:nvPr>
            <p:ph type="title"/>
          </p:nvPr>
        </p:nvSpPr>
        <p:spPr/>
        <p:txBody>
          <a:bodyPr/>
          <a:lstStyle/>
          <a:p>
            <a:r>
              <a:rPr lang="en-US" dirty="0"/>
              <a:t>Chebyshev’s – Repeated Experiments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703932-F255-4E98-9D58-B9BAEB195B95}"/>
                  </a:ext>
                </a:extLst>
              </p:cNvPr>
              <p:cNvSpPr>
                <a:spLocks noGrp="1"/>
              </p:cNvSpPr>
              <p:nvPr>
                <p:ph idx="1"/>
              </p:nvPr>
            </p:nvSpPr>
            <p:spPr/>
            <p:txBody>
              <a:bodyPr/>
              <a:lstStyle/>
              <a:p>
                <a:pPr marL="0" indent="0">
                  <a:buNone/>
                </a:pPr>
                <a:r>
                  <a:rPr lang="en-US" dirty="0"/>
                  <a:t>How many coin flips (each head with probability </a:t>
                </a:r>
                <a14:m>
                  <m:oMath xmlns:m="http://schemas.openxmlformats.org/officeDocument/2006/math">
                    <m:r>
                      <a:rPr lang="en-US" b="0" i="1" smtClean="0">
                        <a:latin typeface="Cambria Math" panose="02040503050406030204" pitchFamily="18" charset="0"/>
                      </a:rPr>
                      <m:t>𝑝</m:t>
                    </m:r>
                  </m:oMath>
                </a14:m>
                <a:r>
                  <a:rPr lang="en-US" dirty="0"/>
                  <a:t>) are needed until you get </a:t>
                </a:r>
                <a14:m>
                  <m:oMath xmlns:m="http://schemas.openxmlformats.org/officeDocument/2006/math">
                    <m:r>
                      <a:rPr lang="en-US" b="0" i="1" smtClean="0">
                        <a:latin typeface="Cambria Math" panose="02040503050406030204" pitchFamily="18" charset="0"/>
                      </a:rPr>
                      <m:t>𝑛</m:t>
                    </m:r>
                  </m:oMath>
                </a14:m>
                <a:r>
                  <a:rPr lang="en-US" dirty="0"/>
                  <a:t> heads.</a:t>
                </a:r>
              </a:p>
              <a:p>
                <a:pPr marL="0" indent="0">
                  <a:buNone/>
                </a:pPr>
                <a:r>
                  <a:rPr lang="en-US" dirty="0"/>
                  <a:t>Let </a:t>
                </a:r>
                <a14:m>
                  <m:oMath xmlns:m="http://schemas.openxmlformats.org/officeDocument/2006/math">
                    <m:r>
                      <a:rPr lang="en-US" b="0" i="1" smtClean="0">
                        <a:latin typeface="Cambria Math" panose="02040503050406030204" pitchFamily="18" charset="0"/>
                      </a:rPr>
                      <m:t>𝑋</m:t>
                    </m:r>
                  </m:oMath>
                </a14:m>
                <a:r>
                  <a:rPr lang="en-US" dirty="0"/>
                  <a:t> be the number necessary. What is probability </a:t>
                </a:r>
                <a14:m>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≥2</m:t>
                    </m:r>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𝑝</m:t>
                    </m:r>
                  </m:oMath>
                </a14:m>
                <a:r>
                  <a:rPr lang="en-US" dirty="0"/>
                  <a:t>?</a:t>
                </a:r>
              </a:p>
              <a:p>
                <a:pPr marL="0" indent="0">
                  <a:buNone/>
                </a:pPr>
                <a:endParaRPr lang="en-US" dirty="0"/>
              </a:p>
              <a:p>
                <a:pPr marL="0" indent="0">
                  <a:buNone/>
                </a:pPr>
                <a:r>
                  <a:rPr lang="en-US" dirty="0"/>
                  <a:t>Markov</a:t>
                </a:r>
              </a:p>
              <a:p>
                <a:pPr marL="0" indent="0">
                  <a:buNone/>
                </a:pPr>
                <a:endParaRPr lang="en-US" dirty="0"/>
              </a:p>
              <a:p>
                <a:pPr marL="0" indent="0">
                  <a:buNone/>
                </a:pPr>
                <a:r>
                  <a:rPr lang="en-US" dirty="0"/>
                  <a:t>Chebyshev</a:t>
                </a:r>
              </a:p>
            </p:txBody>
          </p:sp>
        </mc:Choice>
        <mc:Fallback xmlns="">
          <p:sp>
            <p:nvSpPr>
              <p:cNvPr id="3" name="Content Placeholder 2">
                <a:extLst>
                  <a:ext uri="{FF2B5EF4-FFF2-40B4-BE49-F238E27FC236}">
                    <a16:creationId xmlns:a16="http://schemas.microsoft.com/office/drawing/2014/main" id="{86703932-F255-4E98-9D58-B9BAEB195B95}"/>
                  </a:ext>
                </a:extLst>
              </p:cNvPr>
              <p:cNvSpPr>
                <a:spLocks noGrp="1" noRot="1" noChangeAspect="1" noMove="1" noResize="1" noEditPoints="1" noAdjustHandles="1" noChangeArrowheads="1" noChangeShapeType="1" noTextEdit="1"/>
              </p:cNvSpPr>
              <p:nvPr>
                <p:ph idx="1"/>
              </p:nvPr>
            </p:nvSpPr>
            <p:spPr>
              <a:blipFill>
                <a:blip r:embed="rId2"/>
                <a:stretch>
                  <a:fillRect l="-1525" t="-2138" r="-1035"/>
                </a:stretch>
              </a:blipFill>
            </p:spPr>
            <p:txBody>
              <a:bodyPr/>
              <a:lstStyle/>
              <a:p>
                <a:r>
                  <a:rPr lang="en-US">
                    <a:noFill/>
                  </a:rPr>
                  <a:t> </a:t>
                </a:r>
              </a:p>
            </p:txBody>
          </p:sp>
        </mc:Fallback>
      </mc:AlternateContent>
    </p:spTree>
    <p:extLst>
      <p:ext uri="{BB962C8B-B14F-4D97-AF65-F5344CB8AC3E}">
        <p14:creationId xmlns:p14="http://schemas.microsoft.com/office/powerpoint/2010/main" val="2935499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3EBE7-EBF2-4925-A491-7AA15E5BC4BD}"/>
              </a:ext>
            </a:extLst>
          </p:cNvPr>
          <p:cNvSpPr>
            <a:spLocks noGrp="1"/>
          </p:cNvSpPr>
          <p:nvPr>
            <p:ph type="title"/>
          </p:nvPr>
        </p:nvSpPr>
        <p:spPr/>
        <p:txBody>
          <a:bodyPr/>
          <a:lstStyle/>
          <a:p>
            <a:r>
              <a:rPr lang="en-US" dirty="0"/>
              <a:t>Chebyshev’s – Repeated Experiments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703932-F255-4E98-9D58-B9BAEB195B95}"/>
                  </a:ext>
                </a:extLst>
              </p:cNvPr>
              <p:cNvSpPr>
                <a:spLocks noGrp="1"/>
              </p:cNvSpPr>
              <p:nvPr>
                <p:ph idx="1"/>
              </p:nvPr>
            </p:nvSpPr>
            <p:spPr/>
            <p:txBody>
              <a:bodyPr/>
              <a:lstStyle/>
              <a:p>
                <a:pPr marL="0" indent="0">
                  <a:buNone/>
                </a:pPr>
                <a:r>
                  <a:rPr lang="en-US" dirty="0"/>
                  <a:t>How many coin flips (each head with probability </a:t>
                </a:r>
                <a14:m>
                  <m:oMath xmlns:m="http://schemas.openxmlformats.org/officeDocument/2006/math">
                    <m:r>
                      <a:rPr lang="en-US" b="0" i="1" smtClean="0">
                        <a:latin typeface="Cambria Math" panose="02040503050406030204" pitchFamily="18" charset="0"/>
                      </a:rPr>
                      <m:t>𝑝</m:t>
                    </m:r>
                  </m:oMath>
                </a14:m>
                <a:r>
                  <a:rPr lang="en-US" dirty="0"/>
                  <a:t>) are needed until you get </a:t>
                </a:r>
                <a14:m>
                  <m:oMath xmlns:m="http://schemas.openxmlformats.org/officeDocument/2006/math">
                    <m:r>
                      <a:rPr lang="en-US" b="0" i="1" smtClean="0">
                        <a:latin typeface="Cambria Math" panose="02040503050406030204" pitchFamily="18" charset="0"/>
                      </a:rPr>
                      <m:t>𝑛</m:t>
                    </m:r>
                  </m:oMath>
                </a14:m>
                <a:r>
                  <a:rPr lang="en-US" dirty="0"/>
                  <a:t> heads.</a:t>
                </a:r>
              </a:p>
              <a:p>
                <a:pPr marL="0" indent="0">
                  <a:buNone/>
                </a:pPr>
                <a:r>
                  <a:rPr lang="en-US" dirty="0"/>
                  <a:t>Let </a:t>
                </a:r>
                <a14:m>
                  <m:oMath xmlns:m="http://schemas.openxmlformats.org/officeDocument/2006/math">
                    <m:r>
                      <a:rPr lang="en-US" b="0" i="1" smtClean="0">
                        <a:latin typeface="Cambria Math" panose="02040503050406030204" pitchFamily="18" charset="0"/>
                      </a:rPr>
                      <m:t>𝑋</m:t>
                    </m:r>
                  </m:oMath>
                </a14:m>
                <a:r>
                  <a:rPr lang="en-US" dirty="0"/>
                  <a:t> be the number necessary. What is probability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≥2</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𝑝</m:t>
                    </m:r>
                  </m:oMath>
                </a14:m>
                <a:r>
                  <a:rPr lang="en-US" dirty="0"/>
                  <a:t>?</a:t>
                </a:r>
              </a:p>
              <a:p>
                <a:pPr marL="0" indent="0">
                  <a:buNone/>
                </a:pPr>
                <a:endParaRPr lang="en-US" dirty="0"/>
              </a:p>
              <a:p>
                <a:pPr marL="0" indent="0">
                  <a:buNone/>
                </a:pPr>
                <a:r>
                  <a:rPr lang="en-US" dirty="0"/>
                  <a:t>Markov</a:t>
                </a:r>
              </a:p>
              <a:p>
                <a:pPr marL="0" indent="0">
                  <a:buNone/>
                </a:pPr>
                <a:endParaRPr lang="en-US" dirty="0"/>
              </a:p>
              <a:p>
                <a:pPr marL="0" indent="0">
                  <a:buNone/>
                </a:pPr>
                <a:r>
                  <a:rPr lang="en-US" dirty="0"/>
                  <a:t>Chebyshev</a:t>
                </a:r>
              </a:p>
            </p:txBody>
          </p:sp>
        </mc:Choice>
        <mc:Fallback xmlns="">
          <p:sp>
            <p:nvSpPr>
              <p:cNvPr id="3" name="Content Placeholder 2">
                <a:extLst>
                  <a:ext uri="{FF2B5EF4-FFF2-40B4-BE49-F238E27FC236}">
                    <a16:creationId xmlns:a16="http://schemas.microsoft.com/office/drawing/2014/main" id="{86703932-F255-4E98-9D58-B9BAEB195B95}"/>
                  </a:ext>
                </a:extLst>
              </p:cNvPr>
              <p:cNvSpPr>
                <a:spLocks noGrp="1" noRot="1" noChangeAspect="1" noMove="1" noResize="1" noEditPoints="1" noAdjustHandles="1" noChangeArrowheads="1" noChangeShapeType="1" noTextEdit="1"/>
              </p:cNvSpPr>
              <p:nvPr>
                <p:ph idx="1"/>
              </p:nvPr>
            </p:nvSpPr>
            <p:spPr>
              <a:blipFill>
                <a:blip r:embed="rId2"/>
                <a:stretch>
                  <a:fillRect l="-1525" t="-2138" r="-10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1A94AF4-5C6D-487D-A36E-2DF73F3290A1}"/>
                  </a:ext>
                </a:extLst>
              </p:cNvPr>
              <p:cNvSpPr txBox="1"/>
              <p:nvPr/>
            </p:nvSpPr>
            <p:spPr>
              <a:xfrm>
                <a:off x="2834641" y="3459472"/>
                <a:ext cx="4023360" cy="854273"/>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rPr>
                      <m:t>ℙ</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𝑋</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m:t>
                            </m:r>
                            <m:r>
                              <a:rPr lang="en-US" sz="2800" b="0" i="1" smtClean="0">
                                <a:latin typeface="Cambria Math" panose="02040503050406030204" pitchFamily="18" charset="0"/>
                              </a:rPr>
                              <m:t>𝑛</m:t>
                            </m:r>
                          </m:num>
                          <m:den>
                            <m:r>
                              <a:rPr lang="en-US" sz="2800" b="0" i="1" smtClean="0">
                                <a:latin typeface="Cambria Math" panose="02040503050406030204" pitchFamily="18" charset="0"/>
                              </a:rPr>
                              <m:t>𝑝</m:t>
                            </m:r>
                          </m:den>
                        </m:f>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𝑝</m:t>
                        </m:r>
                      </m:num>
                      <m:den>
                        <m:r>
                          <a:rPr lang="en-US" sz="2800" b="0" i="1" smtClean="0">
                            <a:latin typeface="Cambria Math" panose="02040503050406030204" pitchFamily="18" charset="0"/>
                          </a:rPr>
                          <m:t>2</m:t>
                        </m:r>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𝑝</m:t>
                        </m:r>
                      </m:den>
                    </m:f>
                  </m:oMath>
                </a14:m>
                <a:r>
                  <a:rPr lang="en-US" sz="2800" dirty="0"/>
                  <a:t>  </a:t>
                </a:r>
                <a14:m>
                  <m:oMath xmlns:m="http://schemas.openxmlformats.org/officeDocument/2006/math">
                    <m:r>
                      <a:rPr lang="en-US" sz="2800" b="0" i="1" dirty="0" smtClean="0">
                        <a:latin typeface="Cambria Math" panose="02040503050406030204" pitchFamily="18" charset="0"/>
                      </a:rPr>
                      <m:t>=</m:t>
                    </m:r>
                    <m:f>
                      <m:fPr>
                        <m:ctrlPr>
                          <a:rPr lang="en-US" sz="2800" b="0" i="1" dirty="0" smtClean="0">
                            <a:latin typeface="Cambria Math" panose="02040503050406030204" pitchFamily="18" charset="0"/>
                          </a:rPr>
                        </m:ctrlPr>
                      </m:fPr>
                      <m:num>
                        <m:r>
                          <a:rPr lang="en-US" sz="2800" b="0" i="1" dirty="0" smtClean="0">
                            <a:latin typeface="Cambria Math" panose="02040503050406030204" pitchFamily="18" charset="0"/>
                          </a:rPr>
                          <m:t>1</m:t>
                        </m:r>
                      </m:num>
                      <m:den>
                        <m:r>
                          <a:rPr lang="en-US" sz="2800" b="0" i="1" dirty="0" smtClean="0">
                            <a:latin typeface="Cambria Math" panose="02040503050406030204" pitchFamily="18" charset="0"/>
                          </a:rPr>
                          <m:t>2</m:t>
                        </m:r>
                      </m:den>
                    </m:f>
                  </m:oMath>
                </a14:m>
                <a:endParaRPr lang="en-US" sz="2800" dirty="0"/>
              </a:p>
            </p:txBody>
          </p:sp>
        </mc:Choice>
        <mc:Fallback xmlns="">
          <p:sp>
            <p:nvSpPr>
              <p:cNvPr id="4" name="TextBox 3">
                <a:extLst>
                  <a:ext uri="{FF2B5EF4-FFF2-40B4-BE49-F238E27FC236}">
                    <a16:creationId xmlns:a16="http://schemas.microsoft.com/office/drawing/2014/main" id="{51A94AF4-5C6D-487D-A36E-2DF73F3290A1}"/>
                  </a:ext>
                </a:extLst>
              </p:cNvPr>
              <p:cNvSpPr txBox="1">
                <a:spLocks noRot="1" noChangeAspect="1" noMove="1" noResize="1" noEditPoints="1" noAdjustHandles="1" noChangeArrowheads="1" noChangeShapeType="1" noTextEdit="1"/>
              </p:cNvSpPr>
              <p:nvPr/>
            </p:nvSpPr>
            <p:spPr>
              <a:xfrm>
                <a:off x="2834641" y="3459472"/>
                <a:ext cx="4023360" cy="85427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E6304EE-2765-4656-855C-A6526A5C7BAF}"/>
                  </a:ext>
                </a:extLst>
              </p:cNvPr>
              <p:cNvSpPr txBox="1"/>
              <p:nvPr/>
            </p:nvSpPr>
            <p:spPr>
              <a:xfrm>
                <a:off x="2834640" y="4539870"/>
                <a:ext cx="8782119" cy="859210"/>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rPr>
                      <m:t>ℙ</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𝑋</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m:t>
                            </m:r>
                            <m:r>
                              <a:rPr lang="en-US" sz="2800" b="0" i="1" smtClean="0">
                                <a:latin typeface="Cambria Math" panose="02040503050406030204" pitchFamily="18" charset="0"/>
                              </a:rPr>
                              <m:t>𝑛</m:t>
                            </m:r>
                          </m:num>
                          <m:den>
                            <m:r>
                              <a:rPr lang="en-US" sz="2800" b="0" i="1" smtClean="0">
                                <a:latin typeface="Cambria Math" panose="02040503050406030204" pitchFamily="18" charset="0"/>
                              </a:rPr>
                              <m:t>𝑝</m:t>
                            </m:r>
                          </m:den>
                        </m:f>
                      </m:e>
                    </m:d>
                    <m:r>
                      <a:rPr lang="en-US" sz="2800" b="0" i="1" smtClean="0">
                        <a:latin typeface="Cambria Math" panose="02040503050406030204" pitchFamily="18" charset="0"/>
                      </a:rPr>
                      <m:t>≤</m:t>
                    </m:r>
                    <m:r>
                      <a:rPr lang="en-US" sz="2800" b="0" i="1" smtClean="0">
                        <a:latin typeface="Cambria Math" panose="02040503050406030204" pitchFamily="18" charset="0"/>
                      </a:rPr>
                      <m:t>ℙ</m:t>
                    </m:r>
                    <m:d>
                      <m:dPr>
                        <m:ctrlPr>
                          <a:rPr lang="en-US" sz="2800" b="0" i="1" smtClean="0">
                            <a:latin typeface="Cambria Math" panose="02040503050406030204" pitchFamily="18" charset="0"/>
                          </a:rPr>
                        </m:ctrlPr>
                      </m:d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𝑋</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num>
                              <m:den>
                                <m:r>
                                  <a:rPr lang="en-US" sz="2800" b="0" i="1" smtClean="0">
                                    <a:latin typeface="Cambria Math" panose="02040503050406030204" pitchFamily="18" charset="0"/>
                                  </a:rPr>
                                  <m:t>𝑝</m:t>
                                </m:r>
                              </m:den>
                            </m:f>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num>
                          <m:den>
                            <m:r>
                              <a:rPr lang="en-US" sz="2800" b="0" i="1" smtClean="0">
                                <a:latin typeface="Cambria Math" panose="02040503050406030204" pitchFamily="18" charset="0"/>
                              </a:rPr>
                              <m:t>𝑝</m:t>
                            </m:r>
                          </m:den>
                        </m:f>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m:rPr>
                            <m:sty m:val="p"/>
                          </m:rPr>
                          <a:rPr lang="en-US" sz="2800" b="0" i="0" smtClean="0">
                            <a:latin typeface="Cambria Math" panose="02040503050406030204" pitchFamily="18" charset="0"/>
                          </a:rPr>
                          <m:t>Var</m:t>
                        </m:r>
                        <m:r>
                          <a:rPr lang="en-US" sz="2800" b="0" i="1" smtClean="0">
                            <a:latin typeface="Cambria Math" panose="02040503050406030204" pitchFamily="18" charset="0"/>
                          </a:rPr>
                          <m:t>(</m:t>
                        </m:r>
                        <m:r>
                          <a:rPr lang="en-US" sz="2800" b="0" i="1" smtClean="0">
                            <a:latin typeface="Cambria Math" panose="02040503050406030204" pitchFamily="18" charset="0"/>
                          </a:rPr>
                          <m:t>𝑋</m:t>
                        </m:r>
                        <m:r>
                          <a:rPr lang="en-US" sz="2800" b="0" i="1" smtClean="0">
                            <a:latin typeface="Cambria Math" panose="02040503050406030204" pitchFamily="18" charset="0"/>
                          </a:rPr>
                          <m:t>)</m:t>
                        </m:r>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𝑝</m:t>
                            </m:r>
                          </m:e>
                          <m:sup>
                            <m:r>
                              <a:rPr lang="en-US" sz="2800" b="0" i="1" smtClean="0">
                                <a:latin typeface="Cambria Math" panose="02040503050406030204" pitchFamily="18" charset="0"/>
                              </a:rPr>
                              <m:t>2</m:t>
                            </m:r>
                          </m:sup>
                        </m:sSup>
                      </m:den>
                    </m:f>
                  </m:oMath>
                </a14:m>
                <a:r>
                  <a:rPr lang="en-US" sz="2800" dirty="0"/>
                  <a:t> </a:t>
                </a:r>
                <a14:m>
                  <m:oMath xmlns:m="http://schemas.openxmlformats.org/officeDocument/2006/math">
                    <m:r>
                      <a:rPr lang="en-US" sz="2800" b="0" i="1" dirty="0" smtClean="0">
                        <a:latin typeface="Cambria Math" panose="02040503050406030204" pitchFamily="18" charset="0"/>
                      </a:rPr>
                      <m:t>=</m:t>
                    </m:r>
                    <m:f>
                      <m:fPr>
                        <m:ctrlPr>
                          <a:rPr lang="en-US" sz="2800" b="0" i="1" dirty="0" smtClean="0">
                            <a:latin typeface="Cambria Math" panose="02040503050406030204" pitchFamily="18" charset="0"/>
                          </a:rPr>
                        </m:ctrlPr>
                      </m:fPr>
                      <m:num>
                        <m:r>
                          <a:rPr lang="en-US" sz="2800" b="0" i="1" dirty="0" smtClean="0">
                            <a:latin typeface="Cambria Math" panose="02040503050406030204" pitchFamily="18" charset="0"/>
                          </a:rPr>
                          <m:t>𝑛</m:t>
                        </m:r>
                        <m:r>
                          <a:rPr lang="en-US" sz="2800" b="0" i="1" dirty="0" smtClean="0">
                            <a:latin typeface="Cambria Math" panose="02040503050406030204" pitchFamily="18" charset="0"/>
                          </a:rPr>
                          <m:t>(1−</m:t>
                        </m:r>
                        <m:r>
                          <a:rPr lang="en-US" sz="2800" b="0" i="1" dirty="0" smtClean="0">
                            <a:latin typeface="Cambria Math" panose="02040503050406030204" pitchFamily="18" charset="0"/>
                          </a:rPr>
                          <m:t>𝑝</m:t>
                        </m:r>
                        <m:r>
                          <a:rPr lang="en-US" sz="2800" b="0" i="1" dirty="0" smtClean="0">
                            <a:latin typeface="Cambria Math" panose="02040503050406030204" pitchFamily="18" charset="0"/>
                          </a:rPr>
                          <m:t>)/</m:t>
                        </m:r>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𝑝</m:t>
                            </m:r>
                          </m:e>
                          <m:sup>
                            <m:r>
                              <a:rPr lang="en-US" sz="2800" b="0" i="1" dirty="0" smtClean="0">
                                <a:latin typeface="Cambria Math" panose="02040503050406030204" pitchFamily="18" charset="0"/>
                              </a:rPr>
                              <m:t>2</m:t>
                            </m:r>
                          </m:sup>
                        </m:sSup>
                      </m:num>
                      <m:den>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𝑛</m:t>
                            </m:r>
                          </m:e>
                          <m:sup>
                            <m:r>
                              <a:rPr lang="en-US" sz="2800" b="0" i="1" dirty="0" smtClean="0">
                                <a:latin typeface="Cambria Math" panose="02040503050406030204" pitchFamily="18" charset="0"/>
                              </a:rPr>
                              <m:t>2</m:t>
                            </m:r>
                          </m:sup>
                        </m:sSup>
                        <m:r>
                          <a:rPr lang="en-US" sz="2800" b="0" i="1" dirty="0" smtClean="0">
                            <a:latin typeface="Cambria Math" panose="02040503050406030204" pitchFamily="18" charset="0"/>
                          </a:rPr>
                          <m:t>/</m:t>
                        </m:r>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𝑝</m:t>
                            </m:r>
                          </m:e>
                          <m:sup>
                            <m:r>
                              <a:rPr lang="en-US" sz="2800" b="0" i="1" dirty="0" smtClean="0">
                                <a:latin typeface="Cambria Math" panose="02040503050406030204" pitchFamily="18" charset="0"/>
                              </a:rPr>
                              <m:t>2</m:t>
                            </m:r>
                          </m:sup>
                        </m:sSup>
                      </m:den>
                    </m:f>
                  </m:oMath>
                </a14:m>
                <a:r>
                  <a:rPr lang="en-US" sz="2800" dirty="0"/>
                  <a:t> </a:t>
                </a:r>
                <a14:m>
                  <m:oMath xmlns:m="http://schemas.openxmlformats.org/officeDocument/2006/math">
                    <m:r>
                      <a:rPr lang="en-US" sz="2800" b="0" i="1" dirty="0" smtClean="0">
                        <a:latin typeface="Cambria Math" panose="02040503050406030204" pitchFamily="18" charset="0"/>
                      </a:rPr>
                      <m:t>=</m:t>
                    </m:r>
                    <m:f>
                      <m:fPr>
                        <m:ctrlPr>
                          <a:rPr lang="en-US" sz="2800" b="0" i="1" dirty="0" smtClean="0">
                            <a:latin typeface="Cambria Math" panose="02040503050406030204" pitchFamily="18" charset="0"/>
                          </a:rPr>
                        </m:ctrlPr>
                      </m:fPr>
                      <m:num>
                        <m:r>
                          <a:rPr lang="en-US" sz="2800" b="0" i="1" dirty="0" smtClean="0">
                            <a:latin typeface="Cambria Math" panose="02040503050406030204" pitchFamily="18" charset="0"/>
                          </a:rPr>
                          <m:t>1−</m:t>
                        </m:r>
                        <m:r>
                          <a:rPr lang="en-US" sz="2800" b="0" i="1" dirty="0" smtClean="0">
                            <a:latin typeface="Cambria Math" panose="02040503050406030204" pitchFamily="18" charset="0"/>
                          </a:rPr>
                          <m:t>𝑝</m:t>
                        </m:r>
                      </m:num>
                      <m:den>
                        <m:r>
                          <a:rPr lang="en-US" sz="2800" b="0" i="1" dirty="0" smtClean="0">
                            <a:latin typeface="Cambria Math" panose="02040503050406030204" pitchFamily="18" charset="0"/>
                          </a:rPr>
                          <m:t>𝑛</m:t>
                        </m:r>
                      </m:den>
                    </m:f>
                  </m:oMath>
                </a14:m>
                <a:endParaRPr lang="en-US" sz="2800" dirty="0"/>
              </a:p>
            </p:txBody>
          </p:sp>
        </mc:Choice>
        <mc:Fallback xmlns="">
          <p:sp>
            <p:nvSpPr>
              <p:cNvPr id="5" name="TextBox 4">
                <a:extLst>
                  <a:ext uri="{FF2B5EF4-FFF2-40B4-BE49-F238E27FC236}">
                    <a16:creationId xmlns:a16="http://schemas.microsoft.com/office/drawing/2014/main" id="{4E6304EE-2765-4656-855C-A6526A5C7BAF}"/>
                  </a:ext>
                </a:extLst>
              </p:cNvPr>
              <p:cNvSpPr txBox="1">
                <a:spLocks noRot="1" noChangeAspect="1" noMove="1" noResize="1" noEditPoints="1" noAdjustHandles="1" noChangeArrowheads="1" noChangeShapeType="1" noTextEdit="1"/>
              </p:cNvSpPr>
              <p:nvPr/>
            </p:nvSpPr>
            <p:spPr>
              <a:xfrm>
                <a:off x="2834640" y="4539870"/>
                <a:ext cx="8782119" cy="85921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24271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292F4-3397-49A7-A425-ED2A02C1E8E3}"/>
              </a:ext>
            </a:extLst>
          </p:cNvPr>
          <p:cNvSpPr>
            <a:spLocks noGrp="1"/>
          </p:cNvSpPr>
          <p:nvPr>
            <p:ph type="title"/>
          </p:nvPr>
        </p:nvSpPr>
        <p:spPr/>
        <p:txBody>
          <a:bodyPr/>
          <a:lstStyle/>
          <a:p>
            <a:r>
              <a:rPr lang="en-US" dirty="0"/>
              <a:t>Tail Bounds – Takeaways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DB1BCB-315E-4990-A27E-DA6451E7AFC4}"/>
                  </a:ext>
                </a:extLst>
              </p:cNvPr>
              <p:cNvSpPr>
                <a:spLocks noGrp="1"/>
              </p:cNvSpPr>
              <p:nvPr>
                <p:ph idx="1"/>
              </p:nvPr>
            </p:nvSpPr>
            <p:spPr/>
            <p:txBody>
              <a:bodyPr/>
              <a:lstStyle/>
              <a:p>
                <a:r>
                  <a:rPr lang="en-US" dirty="0"/>
                  <a:t>Useful when an experiment is complicated and you just need the probability to be small (you don’t need the exact value).</a:t>
                </a:r>
              </a:p>
              <a:p>
                <a:r>
                  <a:rPr lang="en-US" dirty="0"/>
                  <a:t>Choosing a minimum </a:t>
                </a:r>
                <a14:m>
                  <m:oMath xmlns:m="http://schemas.openxmlformats.org/officeDocument/2006/math">
                    <m:r>
                      <a:rPr lang="en-US" b="0" i="1" smtClean="0">
                        <a:latin typeface="Cambria Math" panose="02040503050406030204" pitchFamily="18" charset="0"/>
                      </a:rPr>
                      <m:t>𝑛</m:t>
                    </m:r>
                  </m:oMath>
                </a14:m>
                <a:r>
                  <a:rPr lang="en-US" dirty="0"/>
                  <a:t> for a poll – don’t need exact probability of failure, just to make sure it’s small.</a:t>
                </a:r>
              </a:p>
              <a:p>
                <a:r>
                  <a:rPr lang="en-US" dirty="0"/>
                  <a:t>Designing probabilistic algorithms – just need a guarantee that they’ll be extremely accurate </a:t>
                </a:r>
              </a:p>
              <a:p>
                <a:endParaRPr lang="en-US" dirty="0"/>
              </a:p>
              <a:p>
                <a:r>
                  <a:rPr lang="en-US" dirty="0"/>
                  <a:t>Learning more about the situation (e.g. learning variance instead of just mean) usually lets you get more accurate bounds.</a:t>
                </a:r>
              </a:p>
              <a:p>
                <a:r>
                  <a:rPr lang="en-US" dirty="0"/>
                  <a:t>Next time: more assumptions to get better bounds.</a:t>
                </a:r>
              </a:p>
            </p:txBody>
          </p:sp>
        </mc:Choice>
        <mc:Fallback xmlns="">
          <p:sp>
            <p:nvSpPr>
              <p:cNvPr id="3" name="Content Placeholder 2">
                <a:extLst>
                  <a:ext uri="{FF2B5EF4-FFF2-40B4-BE49-F238E27FC236}">
                    <a16:creationId xmlns:a16="http://schemas.microsoft.com/office/drawing/2014/main" id="{32DB1BCB-315E-4990-A27E-DA6451E7AFC4}"/>
                  </a:ext>
                </a:extLst>
              </p:cNvPr>
              <p:cNvSpPr>
                <a:spLocks noGrp="1" noRot="1" noChangeAspect="1" noMove="1" noResize="1" noEditPoints="1" noAdjustHandles="1" noChangeArrowheads="1" noChangeShapeType="1" noTextEdit="1"/>
              </p:cNvSpPr>
              <p:nvPr>
                <p:ph idx="1"/>
              </p:nvPr>
            </p:nvSpPr>
            <p:spPr>
              <a:blipFill>
                <a:blip r:embed="rId2"/>
                <a:stretch>
                  <a:fillRect l="-708" t="-2138" r="-871" b="-3019"/>
                </a:stretch>
              </a:blipFill>
            </p:spPr>
            <p:txBody>
              <a:bodyPr/>
              <a:lstStyle/>
              <a:p>
                <a:r>
                  <a:rPr lang="en-US">
                    <a:noFill/>
                  </a:rPr>
                  <a:t> </a:t>
                </a:r>
              </a:p>
            </p:txBody>
          </p:sp>
        </mc:Fallback>
      </mc:AlternateContent>
    </p:spTree>
    <p:extLst>
      <p:ext uri="{BB962C8B-B14F-4D97-AF65-F5344CB8AC3E}">
        <p14:creationId xmlns:p14="http://schemas.microsoft.com/office/powerpoint/2010/main" val="2678611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A Second Example</a:t>
            </a:r>
          </a:p>
        </p:txBody>
      </p:sp>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lstStyle/>
          <a:p>
            <a:r>
              <a:rPr lang="en-US" dirty="0"/>
              <a:t>Suppose the average number of ads you see on a website is 25. Give an upper bound on the probability of seeing a website with 75 or more ads.</a:t>
            </a:r>
          </a:p>
          <a:p>
            <a:endParaRPr lang="en-US" dirty="0"/>
          </a:p>
          <a:p>
            <a:endParaRPr lang="en-US" dirty="0"/>
          </a:p>
        </p:txBody>
      </p:sp>
      <p:grpSp>
        <p:nvGrpSpPr>
          <p:cNvPr id="7" name="Group 6">
            <a:extLst>
              <a:ext uri="{FF2B5EF4-FFF2-40B4-BE49-F238E27FC236}">
                <a16:creationId xmlns:a16="http://schemas.microsoft.com/office/drawing/2014/main" id="{B41AEDBC-30BE-4AD2-9E44-D86ACB34CD81}"/>
              </a:ext>
            </a:extLst>
          </p:cNvPr>
          <p:cNvGrpSpPr/>
          <p:nvPr/>
        </p:nvGrpSpPr>
        <p:grpSpPr>
          <a:xfrm>
            <a:off x="6405060" y="3640992"/>
            <a:ext cx="5690982" cy="3163577"/>
            <a:chOff x="1393509" y="3429001"/>
            <a:chExt cx="6120836" cy="1927846"/>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C2D969A-AF3F-4B7A-829F-A6CF9C5919A7}"/>
                    </a:ext>
                  </a:extLst>
                </p:cNvPr>
                <p:cNvSpPr/>
                <p:nvPr/>
              </p:nvSpPr>
              <p:spPr>
                <a:xfrm>
                  <a:off x="1393509" y="3429001"/>
                  <a:ext cx="6111311" cy="19278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r>
                    <a:rPr lang="en-US" sz="2800" dirty="0">
                      <a:solidFill>
                        <a:schemeClr val="tx1"/>
                      </a:solidFill>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𝑋</m:t>
                      </m:r>
                    </m:oMath>
                  </a14:m>
                  <a:r>
                    <a:rPr lang="en-US" sz="2800" b="1" dirty="0">
                      <a:solidFill>
                        <a:schemeClr val="tx1"/>
                      </a:solidFill>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solidFill>
                            <a:schemeClr val="tx1"/>
                          </a:solidFill>
                          <a:latin typeface="Cambria Math" panose="02040503050406030204" pitchFamily="18" charset="0"/>
                          <a:cs typeface="Segoe UI Semibold" panose="020B0702040204020203" pitchFamily="34" charset="0"/>
                        </a:rPr>
                        <m:t>𝒕</m:t>
                      </m:r>
                      <m:r>
                        <a:rPr lang="en-US" sz="2800" b="1" i="1" smtClean="0">
                          <a:solidFill>
                            <a:schemeClr val="tx1"/>
                          </a:solidFill>
                          <a:latin typeface="Cambria Math" panose="02040503050406030204" pitchFamily="18" charset="0"/>
                          <a:cs typeface="Segoe UI Semibold" panose="020B0702040204020203" pitchFamily="34" charset="0"/>
                        </a:rPr>
                        <m:t>&gt;</m:t>
                      </m:r>
                      <m:r>
                        <a:rPr lang="en-US" sz="2800" b="1" i="1" smtClean="0">
                          <a:solidFill>
                            <a:schemeClr val="tx1"/>
                          </a:solidFill>
                          <a:latin typeface="Cambria Math" panose="02040503050406030204" pitchFamily="18" charset="0"/>
                          <a:cs typeface="Segoe UI Semibold" panose="020B0702040204020203" pitchFamily="34" charset="0"/>
                        </a:rPr>
                        <m:t>𝟎</m:t>
                      </m:r>
                    </m:oMath>
                  </a14:m>
                  <a:endParaRPr lang="en-US" sz="2800" b="1" dirty="0">
                    <a:solidFill>
                      <a:schemeClr val="tx1"/>
                    </a:solidFill>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panose="02040503050406030204" pitchFamily="18" charset="0"/>
                            <a:cs typeface="Segoe UI Semibold" panose="020B0702040204020203" pitchFamily="34" charset="0"/>
                          </a:rPr>
                          <m:t>ℙ</m:t>
                        </m:r>
                        <m:d>
                          <m:dPr>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𝑿</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𝒕</m:t>
                            </m:r>
                          </m:e>
                        </m:d>
                        <m:r>
                          <a:rPr lang="en-US" sz="2800" b="1" i="1" smtClean="0">
                            <a:solidFill>
                              <a:schemeClr val="tx1"/>
                            </a:solidFill>
                            <a:latin typeface="Cambria Math" panose="02040503050406030204" pitchFamily="18" charset="0"/>
                            <a:cs typeface="Segoe UI Semibold" panose="020B0702040204020203" pitchFamily="34" charset="0"/>
                          </a:rPr>
                          <m:t>≤</m:t>
                        </m:r>
                        <m:f>
                          <m:fPr>
                            <m:ctrlPr>
                              <a:rPr lang="en-US" sz="2800" b="1" i="1" smtClean="0">
                                <a:solidFill>
                                  <a:schemeClr val="tx1"/>
                                </a:solidFill>
                                <a:latin typeface="Cambria Math" panose="02040503050406030204" pitchFamily="18" charset="0"/>
                                <a:cs typeface="Segoe UI Semibold" panose="020B0702040204020203" pitchFamily="34" charset="0"/>
                              </a:rPr>
                            </m:ctrlPr>
                          </m:fPr>
                          <m:num>
                            <m:r>
                              <a:rPr lang="en-US" sz="2800" b="1" i="1" smtClean="0">
                                <a:solidFill>
                                  <a:schemeClr val="tx1"/>
                                </a:solidFill>
                                <a:latin typeface="Cambria Math" panose="02040503050406030204" pitchFamily="18" charset="0"/>
                                <a:cs typeface="Segoe UI Semibold" panose="020B0702040204020203" pitchFamily="34" charset="0"/>
                              </a:rPr>
                              <m:t>𝔼</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𝑿</m:t>
                            </m:r>
                            <m:r>
                              <a:rPr lang="en-US" sz="2800" b="1" i="1" smtClean="0">
                                <a:solidFill>
                                  <a:schemeClr val="tx1"/>
                                </a:solidFill>
                                <a:latin typeface="Cambria Math" panose="02040503050406030204" pitchFamily="18" charset="0"/>
                                <a:cs typeface="Segoe UI Semibold" panose="020B0702040204020203" pitchFamily="34" charset="0"/>
                              </a:rPr>
                              <m:t>]</m:t>
                            </m:r>
                          </m:num>
                          <m:den>
                            <m:r>
                              <a:rPr lang="en-US" sz="2800" b="1" i="1" smtClean="0">
                                <a:solidFill>
                                  <a:schemeClr val="tx1"/>
                                </a:solidFill>
                                <a:latin typeface="Cambria Math" panose="02040503050406030204" pitchFamily="18" charset="0"/>
                                <a:cs typeface="Segoe UI Semibold" panose="020B0702040204020203" pitchFamily="34" charset="0"/>
                              </a:rPr>
                              <m:t>𝒕</m:t>
                            </m:r>
                          </m:den>
                        </m:f>
                      </m:oMath>
                    </m:oMathPara>
                  </a14:m>
                  <a:endParaRPr lang="en-US" sz="2800" b="1" dirty="0">
                    <a:solidFill>
                      <a:schemeClr val="tx1"/>
                    </a:solidFill>
                    <a:latin typeface="Segoe UI Semibold" panose="020B0702040204020203" pitchFamily="34" charset="0"/>
                    <a:cs typeface="Segoe UI Semibold" panose="020B0702040204020203" pitchFamily="34" charset="0"/>
                  </a:endParaRPr>
                </a:p>
              </p:txBody>
            </p:sp>
          </mc:Choice>
          <mc:Fallback xmlns="">
            <p:sp>
              <p:nvSpPr>
                <p:cNvPr id="8" name="Rectangle 7">
                  <a:extLst>
                    <a:ext uri="{FF2B5EF4-FFF2-40B4-BE49-F238E27FC236}">
                      <a16:creationId xmlns:a16="http://schemas.microsoft.com/office/drawing/2014/main" id="{3C2D969A-AF3F-4B7A-829F-A6CF9C5919A7}"/>
                    </a:ext>
                  </a:extLst>
                </p:cNvPr>
                <p:cNvSpPr>
                  <a:spLocks noRot="1" noChangeAspect="1" noMove="1" noResize="1" noEditPoints="1" noAdjustHandles="1" noChangeArrowheads="1" noChangeShapeType="1" noTextEdit="1"/>
                </p:cNvSpPr>
                <p:nvPr/>
              </p:nvSpPr>
              <p:spPr>
                <a:xfrm>
                  <a:off x="1393509" y="3429001"/>
                  <a:ext cx="6111311" cy="1927846"/>
                </a:xfrm>
                <a:prstGeom prst="rect">
                  <a:avLst/>
                </a:prstGeom>
                <a:blipFill>
                  <a:blip r:embed="rId2"/>
                  <a:stretch>
                    <a:fillRect l="-1925" r="-3529"/>
                  </a:stretch>
                </a:blipFill>
                <a:ln>
                  <a:solidFill>
                    <a:schemeClr val="tx1"/>
                  </a:solid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2E24D89B-E8B2-4401-ABE8-02F314A8EBEF}"/>
                </a:ext>
              </a:extLst>
            </p:cNvPr>
            <p:cNvSpPr/>
            <p:nvPr/>
          </p:nvSpPr>
          <p:spPr>
            <a:xfrm>
              <a:off x="1412559" y="3435720"/>
              <a:ext cx="6101786" cy="5089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Segoe UI Semibold" panose="020B0702040204020203" pitchFamily="34" charset="0"/>
                  <a:cs typeface="Segoe UI Semibold" panose="020B0702040204020203" pitchFamily="34" charset="0"/>
                </a:rPr>
                <a:t>Markov’s Inequality</a:t>
              </a:r>
            </a:p>
          </p:txBody>
        </p:sp>
      </p:grpSp>
    </p:spTree>
    <p:extLst>
      <p:ext uri="{BB962C8B-B14F-4D97-AF65-F5344CB8AC3E}">
        <p14:creationId xmlns:p14="http://schemas.microsoft.com/office/powerpoint/2010/main" val="2335990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FE8B8-0AA2-4394-A25D-E0EFE10BC80E}"/>
              </a:ext>
            </a:extLst>
          </p:cNvPr>
          <p:cNvSpPr>
            <a:spLocks noGrp="1"/>
          </p:cNvSpPr>
          <p:nvPr>
            <p:ph type="title"/>
          </p:nvPr>
        </p:nvSpPr>
        <p:spPr/>
        <p:txBody>
          <a:bodyPr/>
          <a:lstStyle/>
          <a:p>
            <a:r>
              <a:rPr lang="en-US" dirty="0"/>
              <a:t>Our First Two Inequalities</a:t>
            </a:r>
          </a:p>
        </p:txBody>
      </p:sp>
      <p:grpSp>
        <p:nvGrpSpPr>
          <p:cNvPr id="5" name="Group 4">
            <a:extLst>
              <a:ext uri="{FF2B5EF4-FFF2-40B4-BE49-F238E27FC236}">
                <a16:creationId xmlns:a16="http://schemas.microsoft.com/office/drawing/2014/main" id="{763C04E3-2820-41C6-807A-7EEB0030F4AE}"/>
              </a:ext>
            </a:extLst>
          </p:cNvPr>
          <p:cNvGrpSpPr/>
          <p:nvPr/>
        </p:nvGrpSpPr>
        <p:grpSpPr>
          <a:xfrm>
            <a:off x="459041" y="1502554"/>
            <a:ext cx="5690982" cy="3163577"/>
            <a:chOff x="1393509" y="3429001"/>
            <a:chExt cx="6120836" cy="1927846"/>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12CFD73E-6C23-488E-9809-8B768E02C46F}"/>
                    </a:ext>
                  </a:extLst>
                </p:cNvPr>
                <p:cNvSpPr/>
                <p:nvPr/>
              </p:nvSpPr>
              <p:spPr>
                <a:xfrm>
                  <a:off x="1393509" y="3429001"/>
                  <a:ext cx="6111311" cy="19278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r>
                    <a:rPr lang="en-US" sz="2800" dirty="0">
                      <a:solidFill>
                        <a:schemeClr val="tx1"/>
                      </a:solidFill>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𝑋</m:t>
                      </m:r>
                    </m:oMath>
                  </a14:m>
                  <a:r>
                    <a:rPr lang="en-US" sz="2800" b="1" dirty="0">
                      <a:solidFill>
                        <a:schemeClr val="tx1"/>
                      </a:solidFill>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solidFill>
                            <a:schemeClr val="tx1"/>
                          </a:solidFill>
                          <a:latin typeface="Cambria Math" panose="02040503050406030204" pitchFamily="18" charset="0"/>
                          <a:cs typeface="Segoe UI Semibold" panose="020B0702040204020203" pitchFamily="34" charset="0"/>
                        </a:rPr>
                        <m:t>𝒕</m:t>
                      </m:r>
                      <m:r>
                        <a:rPr lang="en-US" sz="2800" b="1" i="1" smtClean="0">
                          <a:solidFill>
                            <a:schemeClr val="tx1"/>
                          </a:solidFill>
                          <a:latin typeface="Cambria Math" panose="02040503050406030204" pitchFamily="18" charset="0"/>
                          <a:cs typeface="Segoe UI Semibold" panose="020B0702040204020203" pitchFamily="34" charset="0"/>
                        </a:rPr>
                        <m:t>&gt;</m:t>
                      </m:r>
                      <m:r>
                        <a:rPr lang="en-US" sz="2800" b="1" i="1" smtClean="0">
                          <a:solidFill>
                            <a:schemeClr val="tx1"/>
                          </a:solidFill>
                          <a:latin typeface="Cambria Math" panose="02040503050406030204" pitchFamily="18" charset="0"/>
                          <a:cs typeface="Segoe UI Semibold" panose="020B0702040204020203" pitchFamily="34" charset="0"/>
                        </a:rPr>
                        <m:t>𝟎</m:t>
                      </m:r>
                    </m:oMath>
                  </a14:m>
                  <a:endParaRPr lang="en-US" sz="2800" b="1" dirty="0">
                    <a:solidFill>
                      <a:schemeClr val="tx1"/>
                    </a:solidFill>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panose="02040503050406030204" pitchFamily="18" charset="0"/>
                            <a:cs typeface="Segoe UI Semibold" panose="020B0702040204020203" pitchFamily="34" charset="0"/>
                          </a:rPr>
                          <m:t>ℙ</m:t>
                        </m:r>
                        <m:d>
                          <m:dPr>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𝑿</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𝒕</m:t>
                            </m:r>
                          </m:e>
                        </m:d>
                        <m:r>
                          <a:rPr lang="en-US" sz="2800" b="1" i="1" smtClean="0">
                            <a:solidFill>
                              <a:schemeClr val="tx1"/>
                            </a:solidFill>
                            <a:latin typeface="Cambria Math" panose="02040503050406030204" pitchFamily="18" charset="0"/>
                            <a:cs typeface="Segoe UI Semibold" panose="020B0702040204020203" pitchFamily="34" charset="0"/>
                          </a:rPr>
                          <m:t>≤</m:t>
                        </m:r>
                        <m:f>
                          <m:fPr>
                            <m:ctrlPr>
                              <a:rPr lang="en-US" sz="2800" b="1" i="1" smtClean="0">
                                <a:solidFill>
                                  <a:schemeClr val="tx1"/>
                                </a:solidFill>
                                <a:latin typeface="Cambria Math" panose="02040503050406030204" pitchFamily="18" charset="0"/>
                                <a:cs typeface="Segoe UI Semibold" panose="020B0702040204020203" pitchFamily="34" charset="0"/>
                              </a:rPr>
                            </m:ctrlPr>
                          </m:fPr>
                          <m:num>
                            <m:r>
                              <a:rPr lang="en-US" sz="2800" b="1" i="1" smtClean="0">
                                <a:solidFill>
                                  <a:schemeClr val="tx1"/>
                                </a:solidFill>
                                <a:latin typeface="Cambria Math" panose="02040503050406030204" pitchFamily="18" charset="0"/>
                                <a:cs typeface="Segoe UI Semibold" panose="020B0702040204020203" pitchFamily="34" charset="0"/>
                              </a:rPr>
                              <m:t>𝔼</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𝑿</m:t>
                            </m:r>
                            <m:r>
                              <a:rPr lang="en-US" sz="2800" b="1" i="1" smtClean="0">
                                <a:solidFill>
                                  <a:schemeClr val="tx1"/>
                                </a:solidFill>
                                <a:latin typeface="Cambria Math" panose="02040503050406030204" pitchFamily="18" charset="0"/>
                                <a:cs typeface="Segoe UI Semibold" panose="020B0702040204020203" pitchFamily="34" charset="0"/>
                              </a:rPr>
                              <m:t>]</m:t>
                            </m:r>
                          </m:num>
                          <m:den>
                            <m:r>
                              <a:rPr lang="en-US" sz="2800" b="1" i="1" smtClean="0">
                                <a:solidFill>
                                  <a:schemeClr val="tx1"/>
                                </a:solidFill>
                                <a:latin typeface="Cambria Math" panose="02040503050406030204" pitchFamily="18" charset="0"/>
                                <a:cs typeface="Segoe UI Semibold" panose="020B0702040204020203" pitchFamily="34" charset="0"/>
                              </a:rPr>
                              <m:t>𝒕</m:t>
                            </m:r>
                          </m:den>
                        </m:f>
                      </m:oMath>
                    </m:oMathPara>
                  </a14:m>
                  <a:endParaRPr lang="en-US" sz="2800" b="1" dirty="0">
                    <a:solidFill>
                      <a:schemeClr val="tx1"/>
                    </a:solidFill>
                    <a:latin typeface="Segoe UI Semibold" panose="020B0702040204020203" pitchFamily="34" charset="0"/>
                    <a:cs typeface="Segoe UI Semibold" panose="020B0702040204020203" pitchFamily="34" charset="0"/>
                  </a:endParaRPr>
                </a:p>
              </p:txBody>
            </p:sp>
          </mc:Choice>
          <mc:Fallback xmlns="">
            <p:sp>
              <p:nvSpPr>
                <p:cNvPr id="6" name="Rectangle 5">
                  <a:extLst>
                    <a:ext uri="{FF2B5EF4-FFF2-40B4-BE49-F238E27FC236}">
                      <a16:creationId xmlns:a16="http://schemas.microsoft.com/office/drawing/2014/main" id="{12CFD73E-6C23-488E-9809-8B768E02C46F}"/>
                    </a:ext>
                  </a:extLst>
                </p:cNvPr>
                <p:cNvSpPr>
                  <a:spLocks noRot="1" noChangeAspect="1" noMove="1" noResize="1" noEditPoints="1" noAdjustHandles="1" noChangeArrowheads="1" noChangeShapeType="1" noTextEdit="1"/>
                </p:cNvSpPr>
                <p:nvPr/>
              </p:nvSpPr>
              <p:spPr>
                <a:xfrm>
                  <a:off x="1393509" y="3429001"/>
                  <a:ext cx="6111311" cy="1927846"/>
                </a:xfrm>
                <a:prstGeom prst="rect">
                  <a:avLst/>
                </a:prstGeom>
                <a:blipFill>
                  <a:blip r:embed="rId2"/>
                  <a:stretch>
                    <a:fillRect l="-1818" r="-3636"/>
                  </a:stretch>
                </a:blipFill>
                <a:ln>
                  <a:solidFill>
                    <a:schemeClr val="tx1"/>
                  </a:solid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1A46935E-51CB-442B-AABD-60E90E00C86E}"/>
                </a:ext>
              </a:extLst>
            </p:cNvPr>
            <p:cNvSpPr/>
            <p:nvPr/>
          </p:nvSpPr>
          <p:spPr>
            <a:xfrm>
              <a:off x="1412559" y="3435720"/>
              <a:ext cx="6101786" cy="5089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Segoe UI Semibold" panose="020B0702040204020203" pitchFamily="34" charset="0"/>
                  <a:cs typeface="Segoe UI Semibold" panose="020B0702040204020203" pitchFamily="34" charset="0"/>
                </a:rPr>
                <a:t>Markov’s Inequality</a:t>
              </a:r>
            </a:p>
          </p:txBody>
        </p:sp>
      </p:grpSp>
      <p:grpSp>
        <p:nvGrpSpPr>
          <p:cNvPr id="8" name="Group 7">
            <a:extLst>
              <a:ext uri="{FF2B5EF4-FFF2-40B4-BE49-F238E27FC236}">
                <a16:creationId xmlns:a16="http://schemas.microsoft.com/office/drawing/2014/main" id="{E090254B-927E-4B5C-945E-F2420FB18E2F}"/>
              </a:ext>
            </a:extLst>
          </p:cNvPr>
          <p:cNvGrpSpPr/>
          <p:nvPr/>
        </p:nvGrpSpPr>
        <p:grpSpPr>
          <a:xfrm>
            <a:off x="6334249" y="1513578"/>
            <a:ext cx="5682126" cy="3163577"/>
            <a:chOff x="1185842" y="3429000"/>
            <a:chExt cx="6111311" cy="1927846"/>
          </a:xfrm>
          <a:noFill/>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C8E2D12F-4AF0-44C7-83D1-630733DCD866}"/>
                    </a:ext>
                  </a:extLst>
                </p:cNvPr>
                <p:cNvSpPr/>
                <p:nvPr/>
              </p:nvSpPr>
              <p:spPr>
                <a:xfrm>
                  <a:off x="1185842" y="3429000"/>
                  <a:ext cx="6111311" cy="192784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r>
                    <a:rPr lang="en-US" sz="2800" dirty="0">
                      <a:solidFill>
                        <a:schemeClr val="tx1"/>
                      </a:solidFill>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𝑋</m:t>
                      </m:r>
                    </m:oMath>
                  </a14:m>
                  <a:r>
                    <a:rPr lang="en-US" sz="2800" b="1" dirty="0">
                      <a:solidFill>
                        <a:schemeClr val="tx1"/>
                      </a:solidFill>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solidFill>
                            <a:schemeClr val="tx1"/>
                          </a:solidFill>
                          <a:latin typeface="Cambria Math" panose="02040503050406030204" pitchFamily="18" charset="0"/>
                          <a:cs typeface="Segoe UI Semibold" panose="020B0702040204020203" pitchFamily="34" charset="0"/>
                        </a:rPr>
                        <m:t>𝒕</m:t>
                      </m:r>
                      <m:r>
                        <a:rPr lang="en-US" sz="2800" b="1" i="1" smtClean="0">
                          <a:solidFill>
                            <a:schemeClr val="tx1"/>
                          </a:solidFill>
                          <a:latin typeface="Cambria Math" panose="02040503050406030204" pitchFamily="18" charset="0"/>
                          <a:cs typeface="Segoe UI Semibold" panose="020B0702040204020203" pitchFamily="34" charset="0"/>
                        </a:rPr>
                        <m:t>&gt;</m:t>
                      </m:r>
                      <m:r>
                        <a:rPr lang="en-US" sz="2800" b="1" i="1" smtClean="0">
                          <a:solidFill>
                            <a:schemeClr val="tx1"/>
                          </a:solidFill>
                          <a:latin typeface="Cambria Math" panose="02040503050406030204" pitchFamily="18" charset="0"/>
                          <a:cs typeface="Segoe UI Semibold" panose="020B0702040204020203" pitchFamily="34" charset="0"/>
                        </a:rPr>
                        <m:t>𝟎</m:t>
                      </m:r>
                    </m:oMath>
                  </a14:m>
                  <a:endParaRPr lang="en-US" sz="2800" b="1" dirty="0">
                    <a:solidFill>
                      <a:schemeClr val="tx1"/>
                    </a:solidFill>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panose="02040503050406030204" pitchFamily="18" charset="0"/>
                            <a:cs typeface="Segoe UI Semibold" panose="020B0702040204020203" pitchFamily="34" charset="0"/>
                          </a:rPr>
                          <m:t>ℙ</m:t>
                        </m:r>
                        <m:d>
                          <m:dPr>
                            <m:ctrlPr>
                              <a:rPr lang="en-US" sz="2800" b="1" i="1" smtClean="0">
                                <a:solidFill>
                                  <a:schemeClr val="tx1"/>
                                </a:solidFill>
                                <a:latin typeface="Cambria Math" panose="02040503050406030204" pitchFamily="18" charset="0"/>
                                <a:cs typeface="Segoe UI Semibold" panose="020B0702040204020203" pitchFamily="34" charset="0"/>
                              </a:rPr>
                            </m:ctrlPr>
                          </m:dPr>
                          <m:e>
                            <m:d>
                              <m:dPr>
                                <m:begChr m:val="|"/>
                                <m:endChr m:val="|"/>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𝑿</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𝔼</m:t>
                                </m:r>
                                <m:d>
                                  <m:dPr>
                                    <m:begChr m:val="["/>
                                    <m:endChr m:val="]"/>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𝑿</m:t>
                                    </m:r>
                                  </m:e>
                                </m:d>
                              </m:e>
                            </m:d>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𝒕</m:t>
                            </m:r>
                          </m:e>
                        </m:d>
                        <m:r>
                          <a:rPr lang="en-US" sz="2800" b="1" i="1" smtClean="0">
                            <a:solidFill>
                              <a:schemeClr val="tx1"/>
                            </a:solidFill>
                            <a:latin typeface="Cambria Math" panose="02040503050406030204" pitchFamily="18" charset="0"/>
                            <a:cs typeface="Segoe UI Semibold" panose="020B0702040204020203" pitchFamily="34" charset="0"/>
                          </a:rPr>
                          <m:t>≤</m:t>
                        </m:r>
                        <m:f>
                          <m:fPr>
                            <m:ctrlPr>
                              <a:rPr lang="en-US" sz="2800" b="1" i="1" smtClean="0">
                                <a:solidFill>
                                  <a:schemeClr val="tx1"/>
                                </a:solidFill>
                                <a:latin typeface="Cambria Math" panose="02040503050406030204" pitchFamily="18" charset="0"/>
                                <a:cs typeface="Segoe UI Semibold" panose="020B0702040204020203" pitchFamily="34" charset="0"/>
                              </a:rPr>
                            </m:ctrlPr>
                          </m:fPr>
                          <m:num>
                            <m:r>
                              <a:rPr lang="en-US" sz="2800" b="1" i="0" smtClean="0">
                                <a:solidFill>
                                  <a:schemeClr val="tx1"/>
                                </a:solidFill>
                                <a:latin typeface="Cambria Math" panose="02040503050406030204" pitchFamily="18" charset="0"/>
                                <a:cs typeface="Segoe UI Semibold" panose="020B0702040204020203" pitchFamily="34" charset="0"/>
                              </a:rPr>
                              <m:t>𝐕𝐚𝐫</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𝑿</m:t>
                            </m:r>
                            <m:r>
                              <a:rPr lang="en-US" sz="2800" b="1" i="1" smtClean="0">
                                <a:solidFill>
                                  <a:schemeClr val="tx1"/>
                                </a:solidFill>
                                <a:latin typeface="Cambria Math" panose="02040503050406030204" pitchFamily="18" charset="0"/>
                                <a:cs typeface="Segoe UI Semibold" panose="020B0702040204020203" pitchFamily="34" charset="0"/>
                              </a:rPr>
                              <m:t>)</m:t>
                            </m:r>
                          </m:num>
                          <m:den>
                            <m:sSup>
                              <m:sSupPr>
                                <m:ctrlPr>
                                  <a:rPr lang="en-US" sz="2800" b="1" i="1" smtClean="0">
                                    <a:solidFill>
                                      <a:schemeClr val="tx1"/>
                                    </a:solidFill>
                                    <a:latin typeface="Cambria Math" panose="02040503050406030204" pitchFamily="18" charset="0"/>
                                    <a:cs typeface="Segoe UI Semibold" panose="020B0702040204020203" pitchFamily="34" charset="0"/>
                                  </a:rPr>
                                </m:ctrlPr>
                              </m:sSupPr>
                              <m:e>
                                <m:r>
                                  <a:rPr lang="en-US" sz="2800" b="1" i="1" smtClean="0">
                                    <a:solidFill>
                                      <a:schemeClr val="tx1"/>
                                    </a:solidFill>
                                    <a:latin typeface="Cambria Math" panose="02040503050406030204" pitchFamily="18" charset="0"/>
                                    <a:cs typeface="Segoe UI Semibold" panose="020B0702040204020203" pitchFamily="34" charset="0"/>
                                  </a:rPr>
                                  <m:t>𝒕</m:t>
                                </m:r>
                              </m:e>
                              <m:sup>
                                <m:r>
                                  <a:rPr lang="en-US" sz="2800" b="1" i="1" smtClean="0">
                                    <a:solidFill>
                                      <a:schemeClr val="tx1"/>
                                    </a:solidFill>
                                    <a:latin typeface="Cambria Math" panose="02040503050406030204" pitchFamily="18" charset="0"/>
                                    <a:cs typeface="Segoe UI Semibold" panose="020B0702040204020203" pitchFamily="34" charset="0"/>
                                  </a:rPr>
                                  <m:t>𝟐</m:t>
                                </m:r>
                              </m:sup>
                            </m:sSup>
                          </m:den>
                        </m:f>
                      </m:oMath>
                    </m:oMathPara>
                  </a14:m>
                  <a:endParaRPr lang="en-US" sz="2800" b="1" dirty="0">
                    <a:solidFill>
                      <a:schemeClr val="tx1"/>
                    </a:solidFill>
                    <a:latin typeface="Segoe UI Semibold" panose="020B0702040204020203" pitchFamily="34" charset="0"/>
                    <a:cs typeface="Segoe UI Semibold" panose="020B0702040204020203" pitchFamily="34" charset="0"/>
                  </a:endParaRPr>
                </a:p>
              </p:txBody>
            </p:sp>
          </mc:Choice>
          <mc:Fallback xmlns="">
            <p:sp>
              <p:nvSpPr>
                <p:cNvPr id="9" name="Rectangle 8">
                  <a:extLst>
                    <a:ext uri="{FF2B5EF4-FFF2-40B4-BE49-F238E27FC236}">
                      <a16:creationId xmlns:a16="http://schemas.microsoft.com/office/drawing/2014/main" id="{C8E2D12F-4AF0-44C7-83D1-630733DCD866}"/>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solidFill>
                    <a:schemeClr val="tx1"/>
                  </a:solidFill>
                </a:ln>
              </p:spPr>
              <p:txBody>
                <a:bodyPr/>
                <a:lstStyle/>
                <a:p>
                  <a:r>
                    <a:rPr lang="en-US">
                      <a:noFill/>
                    </a:rPr>
                    <a:t> </a:t>
                  </a:r>
                </a:p>
              </p:txBody>
            </p:sp>
          </mc:Fallback>
        </mc:AlternateContent>
        <p:sp>
          <p:nvSpPr>
            <p:cNvPr id="10" name="Rectangle 9">
              <a:extLst>
                <a:ext uri="{FF2B5EF4-FFF2-40B4-BE49-F238E27FC236}">
                  <a16:creationId xmlns:a16="http://schemas.microsoft.com/office/drawing/2014/main" id="{094D128F-6866-40A2-B963-8D2082E760C1}"/>
                </a:ext>
              </a:extLst>
            </p:cNvPr>
            <p:cNvSpPr/>
            <p:nvPr/>
          </p:nvSpPr>
          <p:spPr>
            <a:xfrm>
              <a:off x="1195367" y="3429001"/>
              <a:ext cx="6101786" cy="50898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Segoe UI Semibold" panose="020B0702040204020203" pitchFamily="34" charset="0"/>
                  <a:cs typeface="Segoe UI Semibold" panose="020B0702040204020203" pitchFamily="34" charset="0"/>
                </a:rPr>
                <a:t>Chebyshev’s Inequality</a:t>
              </a:r>
            </a:p>
          </p:txBody>
        </p:sp>
      </p:grpSp>
    </p:spTree>
    <p:extLst>
      <p:ext uri="{BB962C8B-B14F-4D97-AF65-F5344CB8AC3E}">
        <p14:creationId xmlns:p14="http://schemas.microsoft.com/office/powerpoint/2010/main" val="2563928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0C58E-BE4D-4764-BA0A-59F92F76B48D}"/>
              </a:ext>
            </a:extLst>
          </p:cNvPr>
          <p:cNvSpPr>
            <a:spLocks noGrp="1"/>
          </p:cNvSpPr>
          <p:nvPr>
            <p:ph type="title"/>
          </p:nvPr>
        </p:nvSpPr>
        <p:spPr/>
        <p:txBody>
          <a:bodyPr/>
          <a:lstStyle/>
          <a:p>
            <a:r>
              <a:rPr lang="en-US" dirty="0"/>
              <a:t>What’s a Tail Bound?</a:t>
            </a:r>
          </a:p>
        </p:txBody>
      </p:sp>
      <p:sp>
        <p:nvSpPr>
          <p:cNvPr id="3" name="Content Placeholder 2">
            <a:extLst>
              <a:ext uri="{FF2B5EF4-FFF2-40B4-BE49-F238E27FC236}">
                <a16:creationId xmlns:a16="http://schemas.microsoft.com/office/drawing/2014/main" id="{546C961D-DD68-4343-8AD0-E525143BFD3A}"/>
              </a:ext>
            </a:extLst>
          </p:cNvPr>
          <p:cNvSpPr>
            <a:spLocks noGrp="1"/>
          </p:cNvSpPr>
          <p:nvPr>
            <p:ph idx="1"/>
          </p:nvPr>
        </p:nvSpPr>
        <p:spPr/>
        <p:txBody>
          <a:bodyPr/>
          <a:lstStyle/>
          <a:p>
            <a:r>
              <a:rPr lang="en-US" dirty="0"/>
              <a:t>When we were finding our margin of error, we didn’t need an exact calculation of the probability.</a:t>
            </a:r>
          </a:p>
          <a:p>
            <a:r>
              <a:rPr lang="en-US" dirty="0"/>
              <a:t>We needed an inequality: the probability of being outside the margin of error was </a:t>
            </a:r>
            <a:r>
              <a:rPr lang="en-US" b="1" dirty="0"/>
              <a:t>at most </a:t>
            </a:r>
            <a:r>
              <a:rPr lang="en-US" dirty="0"/>
              <a:t>5%.</a:t>
            </a:r>
          </a:p>
          <a:p>
            <a:endParaRPr lang="en-US" b="1" dirty="0"/>
          </a:p>
          <a:p>
            <a:r>
              <a:rPr lang="en-US" dirty="0"/>
              <a:t>A tail bound (or concentration inequality) is a statement that bounds the probability in the “tails” of the distribution (says there’s very little probability far from the center) or (equivalently) says that the probability is concentrated near the expectation.</a:t>
            </a: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E28AFE3F-09AE-4C07-9D9D-6E1B275A92DE}"/>
                  </a:ext>
                </a:extLst>
              </p14:cNvPr>
              <p14:cNvContentPartPr/>
              <p14:nvPr/>
            </p14:nvContentPartPr>
            <p14:xfrm>
              <a:off x="9139460" y="5443494"/>
              <a:ext cx="360" cy="27360"/>
            </p14:xfrm>
          </p:contentPart>
        </mc:Choice>
        <mc:Fallback xmlns="">
          <p:pic>
            <p:nvPicPr>
              <p:cNvPr id="5" name="Ink 4">
                <a:extLst>
                  <a:ext uri="{FF2B5EF4-FFF2-40B4-BE49-F238E27FC236}">
                    <a16:creationId xmlns:a16="http://schemas.microsoft.com/office/drawing/2014/main" id="{E28AFE3F-09AE-4C07-9D9D-6E1B275A92DE}"/>
                  </a:ext>
                </a:extLst>
              </p:cNvPr>
              <p:cNvPicPr/>
              <p:nvPr/>
            </p:nvPicPr>
            <p:blipFill>
              <a:blip r:embed="rId3"/>
              <a:stretch>
                <a:fillRect/>
              </a:stretch>
            </p:blipFill>
            <p:spPr>
              <a:xfrm>
                <a:off x="9130820" y="5434854"/>
                <a:ext cx="180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A2A565EB-75B5-4C16-B740-BC2D9A102F35}"/>
                  </a:ext>
                </a:extLst>
              </p14:cNvPr>
              <p14:cNvContentPartPr/>
              <p14:nvPr/>
            </p14:nvContentPartPr>
            <p14:xfrm>
              <a:off x="7435220" y="6640134"/>
              <a:ext cx="3732840" cy="82440"/>
            </p14:xfrm>
          </p:contentPart>
        </mc:Choice>
        <mc:Fallback xmlns="">
          <p:pic>
            <p:nvPicPr>
              <p:cNvPr id="14" name="Ink 13">
                <a:extLst>
                  <a:ext uri="{FF2B5EF4-FFF2-40B4-BE49-F238E27FC236}">
                    <a16:creationId xmlns:a16="http://schemas.microsoft.com/office/drawing/2014/main" id="{A2A565EB-75B5-4C16-B740-BC2D9A102F35}"/>
                  </a:ext>
                </a:extLst>
              </p:cNvPr>
              <p:cNvPicPr/>
              <p:nvPr/>
            </p:nvPicPr>
            <p:blipFill>
              <a:blip r:embed="rId5"/>
              <a:stretch>
                <a:fillRect/>
              </a:stretch>
            </p:blipFill>
            <p:spPr>
              <a:xfrm>
                <a:off x="7426220" y="6631134"/>
                <a:ext cx="37504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8" name="Ink 17">
                <a:extLst>
                  <a:ext uri="{FF2B5EF4-FFF2-40B4-BE49-F238E27FC236}">
                    <a16:creationId xmlns:a16="http://schemas.microsoft.com/office/drawing/2014/main" id="{7C471B3D-F37C-4B0E-931F-9A0E39CCDA7B}"/>
                  </a:ext>
                </a:extLst>
              </p14:cNvPr>
              <p14:cNvContentPartPr/>
              <p14:nvPr/>
            </p14:nvContentPartPr>
            <p14:xfrm>
              <a:off x="9099500" y="5278614"/>
              <a:ext cx="3600" cy="43560"/>
            </p14:xfrm>
          </p:contentPart>
        </mc:Choice>
        <mc:Fallback xmlns="">
          <p:pic>
            <p:nvPicPr>
              <p:cNvPr id="18" name="Ink 17">
                <a:extLst>
                  <a:ext uri="{FF2B5EF4-FFF2-40B4-BE49-F238E27FC236}">
                    <a16:creationId xmlns:a16="http://schemas.microsoft.com/office/drawing/2014/main" id="{7C471B3D-F37C-4B0E-931F-9A0E39CCDA7B}"/>
                  </a:ext>
                </a:extLst>
              </p:cNvPr>
              <p:cNvPicPr/>
              <p:nvPr/>
            </p:nvPicPr>
            <p:blipFill>
              <a:blip r:embed="rId7"/>
              <a:stretch>
                <a:fillRect/>
              </a:stretch>
            </p:blipFill>
            <p:spPr>
              <a:xfrm>
                <a:off x="9090500" y="5269614"/>
                <a:ext cx="212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Ink 18">
                <a:extLst>
                  <a:ext uri="{FF2B5EF4-FFF2-40B4-BE49-F238E27FC236}">
                    <a16:creationId xmlns:a16="http://schemas.microsoft.com/office/drawing/2014/main" id="{1A6D0E46-0804-4578-90FB-C9E2BC8FC899}"/>
                  </a:ext>
                </a:extLst>
              </p14:cNvPr>
              <p14:cNvContentPartPr/>
              <p14:nvPr/>
            </p14:nvContentPartPr>
            <p14:xfrm>
              <a:off x="7390940" y="5570214"/>
              <a:ext cx="3513600" cy="1019160"/>
            </p14:xfrm>
          </p:contentPart>
        </mc:Choice>
        <mc:Fallback xmlns="">
          <p:pic>
            <p:nvPicPr>
              <p:cNvPr id="19" name="Ink 18">
                <a:extLst>
                  <a:ext uri="{FF2B5EF4-FFF2-40B4-BE49-F238E27FC236}">
                    <a16:creationId xmlns:a16="http://schemas.microsoft.com/office/drawing/2014/main" id="{1A6D0E46-0804-4578-90FB-C9E2BC8FC899}"/>
                  </a:ext>
                </a:extLst>
              </p:cNvPr>
              <p:cNvPicPr/>
              <p:nvPr/>
            </p:nvPicPr>
            <p:blipFill>
              <a:blip r:embed="rId9"/>
              <a:stretch>
                <a:fillRect/>
              </a:stretch>
            </p:blipFill>
            <p:spPr>
              <a:xfrm>
                <a:off x="7381941" y="5561214"/>
                <a:ext cx="3531238" cy="1036800"/>
              </a:xfrm>
              <a:prstGeom prst="rect">
                <a:avLst/>
              </a:prstGeom>
            </p:spPr>
          </p:pic>
        </mc:Fallback>
      </mc:AlternateContent>
    </p:spTree>
    <p:extLst>
      <p:ext uri="{BB962C8B-B14F-4D97-AF65-F5344CB8AC3E}">
        <p14:creationId xmlns:p14="http://schemas.microsoft.com/office/powerpoint/2010/main" val="1721699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5BD47-E03B-4D92-A9F2-0E61EE057E52}"/>
              </a:ext>
            </a:extLst>
          </p:cNvPr>
          <p:cNvSpPr>
            <a:spLocks noGrp="1"/>
          </p:cNvSpPr>
          <p:nvPr>
            <p:ph type="title"/>
          </p:nvPr>
        </p:nvSpPr>
        <p:spPr/>
        <p:txBody>
          <a:bodyPr/>
          <a:lstStyle/>
          <a:p>
            <a:r>
              <a:rPr lang="en-US" dirty="0"/>
              <a:t>Our First bound</a:t>
            </a:r>
          </a:p>
        </p:txBody>
      </p:sp>
      <p:sp>
        <p:nvSpPr>
          <p:cNvPr id="3" name="Content Placeholder 2">
            <a:extLst>
              <a:ext uri="{FF2B5EF4-FFF2-40B4-BE49-F238E27FC236}">
                <a16:creationId xmlns:a16="http://schemas.microsoft.com/office/drawing/2014/main" id="{6939340D-54FC-420E-9792-22D5FC6C0AFA}"/>
              </a:ext>
            </a:extLst>
          </p:cNvPr>
          <p:cNvSpPr>
            <a:spLocks noGrp="1"/>
          </p:cNvSpPr>
          <p:nvPr>
            <p:ph idx="1"/>
          </p:nvPr>
        </p:nvSpPr>
        <p:spPr>
          <a:xfrm>
            <a:off x="575240" y="4821381"/>
            <a:ext cx="11187258" cy="1487979"/>
          </a:xfrm>
        </p:spPr>
        <p:txBody>
          <a:bodyPr>
            <a:normAutofit lnSpcReduction="10000"/>
          </a:bodyPr>
          <a:lstStyle/>
          <a:p>
            <a:r>
              <a:rPr lang="en-US" dirty="0"/>
              <a:t>To apply this bound you only need to know:</a:t>
            </a:r>
          </a:p>
          <a:p>
            <a:r>
              <a:rPr lang="en-US" dirty="0"/>
              <a:t>1. it’s non-negative</a:t>
            </a:r>
          </a:p>
          <a:p>
            <a:r>
              <a:rPr lang="en-US" dirty="0"/>
              <a:t>2. Its expectation. </a:t>
            </a:r>
          </a:p>
        </p:txBody>
      </p:sp>
      <p:grpSp>
        <p:nvGrpSpPr>
          <p:cNvPr id="4" name="Group 3">
            <a:extLst>
              <a:ext uri="{FF2B5EF4-FFF2-40B4-BE49-F238E27FC236}">
                <a16:creationId xmlns:a16="http://schemas.microsoft.com/office/drawing/2014/main" id="{03303DAE-7009-4871-BF35-1D6AEC2AB6FD}"/>
              </a:ext>
            </a:extLst>
          </p:cNvPr>
          <p:cNvGrpSpPr/>
          <p:nvPr/>
        </p:nvGrpSpPr>
        <p:grpSpPr>
          <a:xfrm>
            <a:off x="265958" y="1502552"/>
            <a:ext cx="5682126" cy="316357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7F37DE1-84F7-403E-93C8-E3768F6A479A}"/>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7F37DE1-84F7-403E-93C8-E3768F6A479A}"/>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2"/>
                  <a:stretch>
                    <a:fillRect l="-2039" r="-375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33115B67-279E-4868-BE7E-9B97752FC6E6}"/>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p:grpSp>
        <p:nvGrpSpPr>
          <p:cNvPr id="7" name="Group 6">
            <a:extLst>
              <a:ext uri="{FF2B5EF4-FFF2-40B4-BE49-F238E27FC236}">
                <a16:creationId xmlns:a16="http://schemas.microsoft.com/office/drawing/2014/main" id="{F036D141-1DD1-448C-B797-1386A32FAAEF}"/>
              </a:ext>
            </a:extLst>
          </p:cNvPr>
          <p:cNvGrpSpPr/>
          <p:nvPr/>
        </p:nvGrpSpPr>
        <p:grpSpPr>
          <a:xfrm>
            <a:off x="6263346" y="1502551"/>
            <a:ext cx="5682126" cy="3163577"/>
            <a:chOff x="1185842" y="3429000"/>
            <a:chExt cx="6111311" cy="1927846"/>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01DD6B0F-102C-4A9A-8F7A-CC0908E53198}"/>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0" smtClean="0">
                          <a:latin typeface="Cambria Math" panose="02040503050406030204" pitchFamily="18" charset="0"/>
                          <a:cs typeface="Segoe UI Semibold" panose="020B0702040204020203" pitchFamily="34" charset="0"/>
                        </a:rPr>
                        <m:t>𝐤</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𝟏</m:t>
                            </m:r>
                          </m:num>
                          <m:den>
                            <m:r>
                              <a:rPr lang="en-US" sz="2800" b="1" i="1" smtClean="0">
                                <a:latin typeface="Cambria Math" panose="02040503050406030204" pitchFamily="18" charset="0"/>
                                <a:cs typeface="Segoe UI Semibold" panose="020B0702040204020203" pitchFamily="34" charset="0"/>
                              </a:rPr>
                              <m:t>𝒌</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8" name="Rectangle 7">
                  <a:extLst>
                    <a:ext uri="{FF2B5EF4-FFF2-40B4-BE49-F238E27FC236}">
                      <a16:creationId xmlns:a16="http://schemas.microsoft.com/office/drawing/2014/main" id="{01DD6B0F-102C-4A9A-8F7A-CC0908E53198}"/>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l="-1929" r="-3751"/>
                  </a:stretch>
                </a:blipFill>
                <a:ln>
                  <a:no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F9314213-7AA8-443D-9F00-3C47B649669C}"/>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p:sp>
        <p:nvSpPr>
          <p:cNvPr id="10" name="TextBox 9">
            <a:extLst>
              <a:ext uri="{FF2B5EF4-FFF2-40B4-BE49-F238E27FC236}">
                <a16:creationId xmlns:a16="http://schemas.microsoft.com/office/drawing/2014/main" id="{B8637204-03E1-43ED-9CD4-805F9B29C303}"/>
              </a:ext>
            </a:extLst>
          </p:cNvPr>
          <p:cNvSpPr txBox="1"/>
          <p:nvPr/>
        </p:nvSpPr>
        <p:spPr>
          <a:xfrm>
            <a:off x="8626831" y="509865"/>
            <a:ext cx="3565169" cy="923330"/>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Two statements are equivalent. Left form is often easier to use. Right form is more intuitive.</a:t>
            </a:r>
          </a:p>
        </p:txBody>
      </p:sp>
    </p:spTree>
    <p:extLst>
      <p:ext uri="{BB962C8B-B14F-4D97-AF65-F5344CB8AC3E}">
        <p14:creationId xmlns:p14="http://schemas.microsoft.com/office/powerpoint/2010/main" val="1652653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89F47-80BA-4831-91A0-BF147D3A885B}"/>
              </a:ext>
            </a:extLst>
          </p:cNvPr>
          <p:cNvSpPr>
            <a:spLocks noGrp="1"/>
          </p:cNvSpPr>
          <p:nvPr>
            <p:ph type="title"/>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47" name="Ink 46">
                <a:extLst>
                  <a:ext uri="{FF2B5EF4-FFF2-40B4-BE49-F238E27FC236}">
                    <a16:creationId xmlns:a16="http://schemas.microsoft.com/office/drawing/2014/main" id="{EDB67AF2-8CE8-4833-A0BE-DE7F3F33322D}"/>
                  </a:ext>
                </a:extLst>
              </p14:cNvPr>
              <p14:cNvContentPartPr/>
              <p14:nvPr/>
            </p14:nvContentPartPr>
            <p14:xfrm>
              <a:off x="2694520" y="5283288"/>
              <a:ext cx="2089440" cy="1153440"/>
            </p14:xfrm>
          </p:contentPart>
        </mc:Choice>
        <mc:Fallback xmlns="">
          <p:pic>
            <p:nvPicPr>
              <p:cNvPr id="47" name="Ink 46">
                <a:extLst>
                  <a:ext uri="{FF2B5EF4-FFF2-40B4-BE49-F238E27FC236}">
                    <a16:creationId xmlns:a16="http://schemas.microsoft.com/office/drawing/2014/main" id="{EDB67AF2-8CE8-4833-A0BE-DE7F3F33322D}"/>
                  </a:ext>
                </a:extLst>
              </p:cNvPr>
              <p:cNvPicPr/>
              <p:nvPr/>
            </p:nvPicPr>
            <p:blipFill>
              <a:blip r:embed="rId3"/>
              <a:stretch>
                <a:fillRect/>
              </a:stretch>
            </p:blipFill>
            <p:spPr>
              <a:xfrm>
                <a:off x="2107720" y="4602888"/>
                <a:ext cx="9436320" cy="2143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8" name="Ink 47">
                <a:extLst>
                  <a:ext uri="{FF2B5EF4-FFF2-40B4-BE49-F238E27FC236}">
                    <a16:creationId xmlns:a16="http://schemas.microsoft.com/office/drawing/2014/main" id="{9A1AE1BC-253B-4E1C-BEEF-DDB19B3BA5ED}"/>
                  </a:ext>
                </a:extLst>
              </p14:cNvPr>
              <p14:cNvContentPartPr/>
              <p14:nvPr/>
            </p14:nvContentPartPr>
            <p14:xfrm>
              <a:off x="2620000" y="3454128"/>
              <a:ext cx="3902760" cy="695520"/>
            </p14:xfrm>
          </p:contentPart>
        </mc:Choice>
        <mc:Fallback xmlns="">
          <p:pic>
            <p:nvPicPr>
              <p:cNvPr id="48" name="Ink 47">
                <a:extLst>
                  <a:ext uri="{FF2B5EF4-FFF2-40B4-BE49-F238E27FC236}">
                    <a16:creationId xmlns:a16="http://schemas.microsoft.com/office/drawing/2014/main" id="{9A1AE1BC-253B-4E1C-BEEF-DDB19B3BA5ED}"/>
                  </a:ext>
                </a:extLst>
              </p:cNvPr>
              <p:cNvPicPr/>
              <p:nvPr/>
            </p:nvPicPr>
            <p:blipFill>
              <a:blip r:embed="rId5"/>
              <a:stretch>
                <a:fillRect/>
              </a:stretch>
            </p:blipFill>
            <p:spPr>
              <a:xfrm>
                <a:off x="2021320" y="2074249"/>
                <a:ext cx="8621640" cy="2357637"/>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6" name="Ink 55">
                <a:extLst>
                  <a:ext uri="{FF2B5EF4-FFF2-40B4-BE49-F238E27FC236}">
                    <a16:creationId xmlns:a16="http://schemas.microsoft.com/office/drawing/2014/main" id="{86360CC4-1041-479F-9F97-4D85F15A9A43}"/>
                  </a:ext>
                </a:extLst>
              </p14:cNvPr>
              <p14:cNvContentPartPr/>
              <p14:nvPr/>
            </p14:nvContentPartPr>
            <p14:xfrm>
              <a:off x="1155880" y="5283648"/>
              <a:ext cx="360" cy="360"/>
            </p14:xfrm>
          </p:contentPart>
        </mc:Choice>
        <mc:Fallback xmlns="">
          <p:pic>
            <p:nvPicPr>
              <p:cNvPr id="56" name="Ink 55">
                <a:extLst>
                  <a:ext uri="{FF2B5EF4-FFF2-40B4-BE49-F238E27FC236}">
                    <a16:creationId xmlns:a16="http://schemas.microsoft.com/office/drawing/2014/main" id="{86360CC4-1041-479F-9F97-4D85F15A9A43}"/>
                  </a:ext>
                </a:extLst>
              </p:cNvPr>
              <p:cNvPicPr/>
              <p:nvPr/>
            </p:nvPicPr>
            <p:blipFill>
              <a:blip r:embed="rId7"/>
              <a:stretch>
                <a:fillRect/>
              </a:stretch>
            </p:blipFill>
            <p:spPr>
              <a:xfrm>
                <a:off x="1147240" y="5274648"/>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6" name="Ink 35">
                <a:extLst>
                  <a:ext uri="{FF2B5EF4-FFF2-40B4-BE49-F238E27FC236}">
                    <a16:creationId xmlns:a16="http://schemas.microsoft.com/office/drawing/2014/main" id="{9872DC18-5F37-4008-B171-1834A0E3C149}"/>
                  </a:ext>
                </a:extLst>
              </p14:cNvPr>
              <p14:cNvContentPartPr/>
              <p14:nvPr/>
            </p14:nvContentPartPr>
            <p14:xfrm>
              <a:off x="1470740" y="1349574"/>
              <a:ext cx="8855640" cy="4028040"/>
            </p14:xfrm>
          </p:contentPart>
        </mc:Choice>
        <mc:Fallback>
          <p:pic>
            <p:nvPicPr>
              <p:cNvPr id="36" name="Ink 35">
                <a:extLst>
                  <a:ext uri="{FF2B5EF4-FFF2-40B4-BE49-F238E27FC236}">
                    <a16:creationId xmlns:a16="http://schemas.microsoft.com/office/drawing/2014/main" id="{9872DC18-5F37-4008-B171-1834A0E3C149}"/>
                  </a:ext>
                </a:extLst>
              </p:cNvPr>
              <p:cNvPicPr/>
              <p:nvPr/>
            </p:nvPicPr>
            <p:blipFill>
              <a:blip r:embed="rId9"/>
              <a:stretch>
                <a:fillRect/>
              </a:stretch>
            </p:blipFill>
            <p:spPr>
              <a:xfrm>
                <a:off x="1461740" y="1340934"/>
                <a:ext cx="8873280" cy="4045680"/>
              </a:xfrm>
              <a:prstGeom prst="rect">
                <a:avLst/>
              </a:prstGeom>
            </p:spPr>
          </p:pic>
        </mc:Fallback>
      </mc:AlternateContent>
    </p:spTree>
    <p:extLst>
      <p:ext uri="{BB962C8B-B14F-4D97-AF65-F5344CB8AC3E}">
        <p14:creationId xmlns:p14="http://schemas.microsoft.com/office/powerpoint/2010/main" val="2642727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AF012-2218-4089-8F73-7F243DE3EC19}"/>
              </a:ext>
            </a:extLst>
          </p:cNvPr>
          <p:cNvSpPr>
            <a:spLocks noGrp="1"/>
          </p:cNvSpPr>
          <p:nvPr>
            <p:ph type="title"/>
          </p:nvPr>
        </p:nvSpPr>
        <p:spPr/>
        <p:txBody>
          <a:bodyPr/>
          <a:lstStyle/>
          <a:p>
            <a:r>
              <a:rPr lang="en-US" dirty="0"/>
              <a:t>Proof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6C357E-CAF6-43FB-B46C-B74BFFAD5D21}"/>
                  </a:ext>
                </a:extLst>
              </p:cNvPr>
              <p:cNvSpPr>
                <a:spLocks noGrp="1"/>
              </p:cNvSpPr>
              <p:nvPr>
                <p:ph idx="1"/>
              </p:nvPr>
            </p:nvSpPr>
            <p:spPr>
              <a:xfrm>
                <a:off x="575240" y="1463857"/>
                <a:ext cx="6224571" cy="4845504"/>
              </a:xfrm>
            </p:spPr>
            <p:txBody>
              <a:bodyPr>
                <a:normAutofit/>
              </a:bodyPr>
              <a:lstStyle/>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𝑥</m:t>
                        </m:r>
                        <m:r>
                          <a:rPr lang="en-US" b="0" i="1" smtClean="0">
                            <a:latin typeface="Cambria Math" panose="02040503050406030204" pitchFamily="18" charset="0"/>
                          </a:rPr>
                          <m:t>∈</m:t>
                        </m:r>
                        <m:r>
                          <m:rPr>
                            <m:sty m:val="p"/>
                          </m:rPr>
                          <a:rPr lang="en-US" b="0" i="0" smtClean="0">
                            <a:latin typeface="Cambria Math" panose="02040503050406030204" pitchFamily="18" charset="0"/>
                          </a:rPr>
                          <m:t>Ω</m:t>
                        </m:r>
                      </m:sub>
                      <m:sup/>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nary>
                  </m:oMath>
                </a14:m>
                <a:endParaRPr lang="en-US" b="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𝑡</m:t>
                          </m:r>
                        </m:sub>
                        <m:sup/>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nary>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&lt;</m:t>
                          </m:r>
                          <m:r>
                            <a:rPr lang="en-US" i="1">
                              <a:latin typeface="Cambria Math" panose="02040503050406030204" pitchFamily="18" charset="0"/>
                            </a:rPr>
                            <m:t>𝑡</m:t>
                          </m:r>
                        </m:sub>
                        <m:sup/>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ℙ</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nary>
                    </m:oMath>
                  </m:oMathPara>
                </a14:m>
                <a:endParaRPr lang="en-US"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𝑡</m:t>
                          </m:r>
                        </m:sub>
                        <m:sup/>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ℙ</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nary>
                      <m:r>
                        <a:rPr lang="en-US" i="1">
                          <a:latin typeface="Cambria Math" panose="02040503050406030204" pitchFamily="18" charset="0"/>
                        </a:rPr>
                        <m:t>+</m:t>
                      </m:r>
                      <m:r>
                        <a:rPr lang="en-US" b="0" i="1" smtClean="0">
                          <a:latin typeface="Cambria Math" panose="02040503050406030204" pitchFamily="18" charset="0"/>
                        </a:rPr>
                        <m:t>0</m:t>
                      </m:r>
                    </m:oMath>
                  </m:oMathPara>
                </a14:m>
                <a:endParaRPr lang="en-US" dirty="0"/>
              </a:p>
              <a:p>
                <a:pPr marL="0" indent="0">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𝑡</m:t>
                          </m:r>
                        </m:sub>
                        <m:sup/>
                        <m:e>
                          <m:r>
                            <a:rPr lang="en-US" b="0" i="1" smtClean="0">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e>
                          </m:d>
                        </m:e>
                      </m:nary>
                    </m:oMath>
                  </m:oMathPara>
                </a14:m>
                <a:endParaRPr lang="en-US"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𝑡</m:t>
                          </m:r>
                        </m:sub>
                        <m:sup/>
                        <m:e>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e>
                          </m:d>
                        </m:e>
                      </m:nary>
                    </m:oMath>
                  </m:oMathPara>
                </a14:m>
                <a:endParaRPr lang="en-US" dirty="0"/>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m:oMathPara>
                </a14:m>
                <a:endParaRPr lang="en-US" dirty="0"/>
              </a:p>
            </p:txBody>
          </p:sp>
        </mc:Choice>
        <mc:Fallback xmlns="">
          <p:sp>
            <p:nvSpPr>
              <p:cNvPr id="3" name="Content Placeholder 2">
                <a:extLst>
                  <a:ext uri="{FF2B5EF4-FFF2-40B4-BE49-F238E27FC236}">
                    <a16:creationId xmlns:a16="http://schemas.microsoft.com/office/drawing/2014/main" id="{C16C357E-CAF6-43FB-B46C-B74BFFAD5D21}"/>
                  </a:ext>
                </a:extLst>
              </p:cNvPr>
              <p:cNvSpPr>
                <a:spLocks noGrp="1" noRot="1" noChangeAspect="1" noMove="1" noResize="1" noEditPoints="1" noAdjustHandles="1" noChangeArrowheads="1" noChangeShapeType="1" noTextEdit="1"/>
              </p:cNvSpPr>
              <p:nvPr>
                <p:ph idx="1"/>
              </p:nvPr>
            </p:nvSpPr>
            <p:spPr>
              <a:xfrm>
                <a:off x="575240" y="1463857"/>
                <a:ext cx="6224571"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45481E7-54AD-4E87-B9CE-69A0CBCD218E}"/>
                  </a:ext>
                </a:extLst>
              </p:cNvPr>
              <p:cNvSpPr txBox="1"/>
              <p:nvPr/>
            </p:nvSpPr>
            <p:spPr>
              <a:xfrm>
                <a:off x="6334298" y="3046923"/>
                <a:ext cx="4912822" cy="461665"/>
              </a:xfrm>
              <a:prstGeom prst="rect">
                <a:avLst/>
              </a:prstGeom>
              <a:noFill/>
              <a:ln w="38100">
                <a:solidFill>
                  <a:schemeClr val="accent2"/>
                </a:solidFill>
              </a:ln>
            </p:spPr>
            <p:txBody>
              <a:bodyPr wrap="square" rtlCol="0">
                <a:spAutoFit/>
              </a:bodyPr>
              <a:lstStyle/>
              <a:p>
                <a14:m>
                  <m:oMath xmlns:m="http://schemas.openxmlformats.org/officeDocument/2006/math">
                    <m:r>
                      <a:rPr lang="en-US" sz="2400" i="1" dirty="0">
                        <a:latin typeface="Cambria Math" panose="02040503050406030204" pitchFamily="18" charset="0"/>
                      </a:rPr>
                      <m:t>𝑥</m:t>
                    </m:r>
                    <m:r>
                      <a:rPr lang="en-US" sz="2400" i="1" dirty="0">
                        <a:latin typeface="Cambria Math" panose="02040503050406030204" pitchFamily="18" charset="0"/>
                      </a:rPr>
                      <m:t>≥0</m:t>
                    </m:r>
                  </m:oMath>
                </a14:m>
                <a:r>
                  <a:rPr lang="en-US" sz="2400" dirty="0"/>
                  <a:t> whenever </a:t>
                </a:r>
                <a14:m>
                  <m:oMath xmlns:m="http://schemas.openxmlformats.org/officeDocument/2006/math">
                    <m:r>
                      <a:rPr lang="en-US" sz="2400" i="1">
                        <a:latin typeface="Cambria Math" panose="02040503050406030204" pitchFamily="18" charset="0"/>
                      </a:rPr>
                      <m:t>ℙ</m:t>
                    </m:r>
                    <m:d>
                      <m:dPr>
                        <m:ctrlPr>
                          <a:rPr lang="en-US" sz="2400" i="1">
                            <a:latin typeface="Cambria Math" panose="02040503050406030204" pitchFamily="18" charset="0"/>
                          </a:rPr>
                        </m:ctrlPr>
                      </m:dPr>
                      <m:e>
                        <m:r>
                          <a:rPr lang="en-US" sz="2400" i="1">
                            <a:latin typeface="Cambria Math" panose="02040503050406030204" pitchFamily="18" charset="0"/>
                          </a:rPr>
                          <m:t>𝑋</m:t>
                        </m:r>
                        <m:r>
                          <a:rPr lang="en-US" sz="2400" i="1">
                            <a:latin typeface="Cambria Math" panose="02040503050406030204" pitchFamily="18" charset="0"/>
                          </a:rPr>
                          <m:t>=</m:t>
                        </m:r>
                        <m:r>
                          <a:rPr lang="en-US" sz="2400" i="1">
                            <a:latin typeface="Cambria Math" panose="02040503050406030204" pitchFamily="18" charset="0"/>
                          </a:rPr>
                          <m:t>𝑥</m:t>
                        </m:r>
                      </m:e>
                    </m:d>
                    <m:r>
                      <a:rPr lang="en-US" sz="2400" i="1">
                        <a:latin typeface="Cambria Math" panose="02040503050406030204" pitchFamily="18" charset="0"/>
                      </a:rPr>
                      <m:t>&gt;0</m:t>
                    </m:r>
                  </m:oMath>
                </a14:m>
                <a:endParaRPr lang="en-US" sz="2400" dirty="0"/>
              </a:p>
            </p:txBody>
          </p:sp>
        </mc:Choice>
        <mc:Fallback xmlns="">
          <p:sp>
            <p:nvSpPr>
              <p:cNvPr id="4" name="TextBox 3">
                <a:extLst>
                  <a:ext uri="{FF2B5EF4-FFF2-40B4-BE49-F238E27FC236}">
                    <a16:creationId xmlns:a16="http://schemas.microsoft.com/office/drawing/2014/main" id="{745481E7-54AD-4E87-B9CE-69A0CBCD218E}"/>
                  </a:ext>
                </a:extLst>
              </p:cNvPr>
              <p:cNvSpPr txBox="1">
                <a:spLocks noRot="1" noChangeAspect="1" noMove="1" noResize="1" noEditPoints="1" noAdjustHandles="1" noChangeArrowheads="1" noChangeShapeType="1" noTextEdit="1"/>
              </p:cNvSpPr>
              <p:nvPr/>
            </p:nvSpPr>
            <p:spPr>
              <a:xfrm>
                <a:off x="6334298" y="3046923"/>
                <a:ext cx="4912822" cy="461665"/>
              </a:xfrm>
              <a:prstGeom prst="rect">
                <a:avLst/>
              </a:prstGeom>
              <a:blipFill>
                <a:blip r:embed="rId3"/>
                <a:stretch>
                  <a:fillRect t="-6098" b="-23171"/>
                </a:stretch>
              </a:blipFill>
              <a:ln w="38100">
                <a:solidFill>
                  <a:schemeClr val="accent2"/>
                </a:solidFill>
              </a:ln>
            </p:spPr>
            <p:txBody>
              <a:bodyPr/>
              <a:lstStyle/>
              <a:p>
                <a:r>
                  <a:rPr lang="en-US">
                    <a:noFill/>
                  </a:rPr>
                  <a:t> </a:t>
                </a:r>
              </a:p>
            </p:txBody>
          </p:sp>
        </mc:Fallback>
      </mc:AlternateContent>
      <p:grpSp>
        <p:nvGrpSpPr>
          <p:cNvPr id="5" name="Group 4">
            <a:extLst>
              <a:ext uri="{FF2B5EF4-FFF2-40B4-BE49-F238E27FC236}">
                <a16:creationId xmlns:a16="http://schemas.microsoft.com/office/drawing/2014/main" id="{14689D1D-1AAF-4DCF-BE1A-03C771DC6984}"/>
              </a:ext>
            </a:extLst>
          </p:cNvPr>
          <p:cNvGrpSpPr/>
          <p:nvPr/>
        </p:nvGrpSpPr>
        <p:grpSpPr>
          <a:xfrm>
            <a:off x="6465052" y="3741076"/>
            <a:ext cx="5682126" cy="3163577"/>
            <a:chOff x="1185842" y="3429000"/>
            <a:chExt cx="6111311" cy="1927846"/>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5644AE7-C18D-475D-9BB9-89B162E6D35F}"/>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7F37DE1-84F7-403E-93C8-E3768F6A479A}"/>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4"/>
                  <a:stretch>
                    <a:fillRect l="-2039" r="-3755"/>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384046F4-A139-41E3-92E0-88A0866BAD31}"/>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C9A84D97-7775-4982-BF3E-2EFA0CE8304A}"/>
                  </a:ext>
                </a:extLst>
              </p:cNvPr>
              <p:cNvSpPr/>
              <p:nvPr/>
            </p:nvSpPr>
            <p:spPr>
              <a:xfrm>
                <a:off x="2887824" y="5910943"/>
                <a:ext cx="3446474" cy="87707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𝔼</m:t>
                      </m:r>
                      <m:d>
                        <m:dPr>
                          <m:begChr m:val="["/>
                          <m:endChr m:val="]"/>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𝑋</m:t>
                          </m:r>
                        </m:e>
                      </m:d>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𝑡</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ℙ</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𝑋</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𝑡</m:t>
                      </m:r>
                      <m:r>
                        <a:rPr lang="en-US" sz="2800" b="0" i="1" smtClean="0">
                          <a:solidFill>
                            <a:schemeClr val="tx1"/>
                          </a:solidFill>
                          <a:latin typeface="Cambria Math" panose="02040503050406030204" pitchFamily="18" charset="0"/>
                        </a:rPr>
                        <m:t>)</m:t>
                      </m:r>
                    </m:oMath>
                  </m:oMathPara>
                </a14:m>
                <a:endParaRPr lang="en-US" sz="2800" dirty="0">
                  <a:solidFill>
                    <a:schemeClr val="tx1"/>
                  </a:solidFill>
                </a:endParaRPr>
              </a:p>
            </p:txBody>
          </p:sp>
        </mc:Choice>
        <mc:Fallback xmlns="">
          <p:sp>
            <p:nvSpPr>
              <p:cNvPr id="8" name="Rectangle 7">
                <a:extLst>
                  <a:ext uri="{FF2B5EF4-FFF2-40B4-BE49-F238E27FC236}">
                    <a16:creationId xmlns:a16="http://schemas.microsoft.com/office/drawing/2014/main" id="{C9A84D97-7775-4982-BF3E-2EFA0CE8304A}"/>
                  </a:ext>
                </a:extLst>
              </p:cNvPr>
              <p:cNvSpPr>
                <a:spLocks noRot="1" noChangeAspect="1" noMove="1" noResize="1" noEditPoints="1" noAdjustHandles="1" noChangeArrowheads="1" noChangeShapeType="1" noTextEdit="1"/>
              </p:cNvSpPr>
              <p:nvPr/>
            </p:nvSpPr>
            <p:spPr>
              <a:xfrm>
                <a:off x="2887824" y="5910943"/>
                <a:ext cx="3446474" cy="877077"/>
              </a:xfrm>
              <a:prstGeom prst="rect">
                <a:avLst/>
              </a:prstGeom>
              <a:blipFill>
                <a:blip r:embed="rId5"/>
                <a:stretch>
                  <a:fillRect/>
                </a:stretch>
              </a:blipFill>
              <a:ln w="38100">
                <a:solidFill>
                  <a:schemeClr val="accent2"/>
                </a:solidFill>
              </a:ln>
            </p:spPr>
            <p:txBody>
              <a:bodyPr/>
              <a:lstStyle/>
              <a:p>
                <a:r>
                  <a:rPr lang="en-US">
                    <a:noFill/>
                  </a:rPr>
                  <a:t> </a:t>
                </a:r>
              </a:p>
            </p:txBody>
          </p:sp>
        </mc:Fallback>
      </mc:AlternateContent>
    </p:spTree>
    <p:extLst>
      <p:ext uri="{BB962C8B-B14F-4D97-AF65-F5344CB8AC3E}">
        <p14:creationId xmlns:p14="http://schemas.microsoft.com/office/powerpoint/2010/main" val="138178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9160-E573-48A7-A864-2BB308345D97}"/>
              </a:ext>
            </a:extLst>
          </p:cNvPr>
          <p:cNvSpPr>
            <a:spLocks noGrp="1"/>
          </p:cNvSpPr>
          <p:nvPr>
            <p:ph type="title"/>
          </p:nvPr>
        </p:nvSpPr>
        <p:spPr/>
        <p:txBody>
          <a:bodyPr/>
          <a:lstStyle/>
          <a:p>
            <a:r>
              <a:rPr lang="en-US" dirty="0"/>
              <a:t>Example with geometric RV</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5C8417-82D1-4558-AA7C-62207418DF6A}"/>
                  </a:ext>
                </a:extLst>
              </p:cNvPr>
              <p:cNvSpPr>
                <a:spLocks noGrp="1"/>
              </p:cNvSpPr>
              <p:nvPr>
                <p:ph idx="1"/>
              </p:nvPr>
            </p:nvSpPr>
            <p:spPr/>
            <p:txBody>
              <a:bodyPr/>
              <a:lstStyle/>
              <a:p>
                <a:r>
                  <a:rPr lang="en-US" dirty="0"/>
                  <a:t>Suppose you roll a fair (6-sided) die until you see a 6. Let </a:t>
                </a:r>
                <a14:m>
                  <m:oMath xmlns:m="http://schemas.openxmlformats.org/officeDocument/2006/math">
                    <m:r>
                      <a:rPr lang="en-US" b="0" i="1" smtClean="0">
                        <a:latin typeface="Cambria Math" panose="02040503050406030204" pitchFamily="18" charset="0"/>
                      </a:rPr>
                      <m:t>𝑋</m:t>
                    </m:r>
                  </m:oMath>
                </a14:m>
                <a:r>
                  <a:rPr lang="en-US" dirty="0"/>
                  <a:t> be the number of rolls. </a:t>
                </a:r>
              </a:p>
              <a:p>
                <a:r>
                  <a:rPr lang="en-US" dirty="0"/>
                  <a:t>Bound the probability that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≥12</m:t>
                    </m:r>
                  </m:oMath>
                </a14:m>
                <a:endParaRPr lang="en-US" dirty="0"/>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≥12</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num>
                      <m:den>
                        <m:r>
                          <a:rPr lang="en-US" b="0" i="1" smtClean="0">
                            <a:latin typeface="Cambria Math" panose="02040503050406030204" pitchFamily="18" charset="0"/>
                          </a:rPr>
                          <m:t>12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12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a:t>.</a:t>
                </a:r>
              </a:p>
              <a:p>
                <a:endParaRPr lang="en-US" dirty="0"/>
              </a:p>
              <a:p>
                <a:r>
                  <a:rPr lang="en-US" dirty="0"/>
                  <a:t>Exact probability?</a:t>
                </a:r>
              </a:p>
              <a:p>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&lt;12</m:t>
                        </m:r>
                      </m:e>
                    </m:d>
                    <m:r>
                      <a:rPr lang="en-US" b="0" i="1" smtClean="0">
                        <a:latin typeface="Cambria Math" panose="02040503050406030204" pitchFamily="18" charset="0"/>
                      </a:rPr>
                      <m:t>≈1−0.865=.135</m:t>
                    </m:r>
                  </m:oMath>
                </a14:m>
                <a:endParaRPr lang="en-US" dirty="0"/>
              </a:p>
            </p:txBody>
          </p:sp>
        </mc:Choice>
        <mc:Fallback xmlns="">
          <p:sp>
            <p:nvSpPr>
              <p:cNvPr id="3" name="Content Placeholder 2">
                <a:extLst>
                  <a:ext uri="{FF2B5EF4-FFF2-40B4-BE49-F238E27FC236}">
                    <a16:creationId xmlns:a16="http://schemas.microsoft.com/office/drawing/2014/main" id="{725C8417-82D1-4558-AA7C-62207418DF6A}"/>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AB2BA0AB-DFA2-48BF-8764-4E6006E33E6E}"/>
              </a:ext>
            </a:extLst>
          </p:cNvPr>
          <p:cNvGrpSpPr/>
          <p:nvPr/>
        </p:nvGrpSpPr>
        <p:grpSpPr>
          <a:xfrm>
            <a:off x="6465052" y="3694423"/>
            <a:ext cx="5682126" cy="316357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B7A1A52-A096-427C-84A0-EA80276089F5}"/>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7F37DE1-84F7-403E-93C8-E3768F6A479A}"/>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l="-2039" r="-375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8EC42035-4925-4C8A-A443-5B5451AE9A8D}"/>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p:spTree>
    <p:extLst>
      <p:ext uri="{BB962C8B-B14F-4D97-AF65-F5344CB8AC3E}">
        <p14:creationId xmlns:p14="http://schemas.microsoft.com/office/powerpoint/2010/main" val="389534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A Second Example</a:t>
            </a:r>
          </a:p>
        </p:txBody>
      </p:sp>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lstStyle/>
          <a:p>
            <a:r>
              <a:rPr lang="en-US" dirty="0"/>
              <a:t>Suppose the average number of ads you see on a website is 25. Give an upper bound on the probability of seeing a website with 75 or more ads.</a:t>
            </a:r>
          </a:p>
          <a:p>
            <a:endParaRPr lang="en-US" dirty="0"/>
          </a:p>
          <a:p>
            <a:endParaRPr lang="en-US" dirty="0"/>
          </a:p>
        </p:txBody>
      </p:sp>
      <p:grpSp>
        <p:nvGrpSpPr>
          <p:cNvPr id="4" name="Group 3">
            <a:extLst>
              <a:ext uri="{FF2B5EF4-FFF2-40B4-BE49-F238E27FC236}">
                <a16:creationId xmlns:a16="http://schemas.microsoft.com/office/drawing/2014/main" id="{4FD5186B-B1DF-4905-87EF-E198EC254607}"/>
              </a:ext>
            </a:extLst>
          </p:cNvPr>
          <p:cNvGrpSpPr/>
          <p:nvPr/>
        </p:nvGrpSpPr>
        <p:grpSpPr>
          <a:xfrm>
            <a:off x="6465052" y="3698905"/>
            <a:ext cx="5682126" cy="316357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1271D51-1E2C-4670-B85A-2804B5828505}"/>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7F37DE1-84F7-403E-93C8-E3768F6A479A}"/>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2"/>
                  <a:stretch>
                    <a:fillRect l="-2039" r="-375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FF27ECCF-5A9C-489A-8111-F517F82E4074}"/>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p:spTree>
    <p:extLst>
      <p:ext uri="{BB962C8B-B14F-4D97-AF65-F5344CB8AC3E}">
        <p14:creationId xmlns:p14="http://schemas.microsoft.com/office/powerpoint/2010/main" val="2627176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A Second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lstStyle/>
              <a:p>
                <a:r>
                  <a:rPr lang="en-US" dirty="0"/>
                  <a:t>Suppose the average number of ads you see on a website is 25. Give an upper bound on the probability of seeing a website with 75 or more ads.</a:t>
                </a:r>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≥75</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num>
                      <m:den>
                        <m:r>
                          <a:rPr lang="en-US" b="0" i="1" smtClean="0">
                            <a:latin typeface="Cambria Math" panose="02040503050406030204" pitchFamily="18" charset="0"/>
                          </a:rPr>
                          <m:t>75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25</m:t>
                        </m:r>
                      </m:num>
                      <m:den>
                        <m:r>
                          <a:rPr lang="en-US" b="0" i="1" smtClean="0">
                            <a:latin typeface="Cambria Math" panose="02040503050406030204" pitchFamily="18" charset="0"/>
                          </a:rPr>
                          <m:t>75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oMath>
                </a14:m>
                <a:endParaRPr lang="en-US" dirty="0"/>
              </a:p>
            </p:txBody>
          </p:sp>
        </mc:Choice>
        <mc:Fallback xmlns="">
          <p:sp>
            <p:nvSpPr>
              <p:cNvPr id="3" name="Content Placeholder 2">
                <a:extLst>
                  <a:ext uri="{FF2B5EF4-FFF2-40B4-BE49-F238E27FC236}">
                    <a16:creationId xmlns:a16="http://schemas.microsoft.com/office/drawing/2014/main" id="{5E7A80A8-B07E-4836-909A-15418CB26FDF}"/>
                  </a:ext>
                </a:extLst>
              </p:cNvPr>
              <p:cNvSpPr>
                <a:spLocks noGrp="1" noRot="1" noChangeAspect="1" noMove="1" noResize="1" noEditPoints="1" noAdjustHandles="1" noChangeArrowheads="1" noChangeShapeType="1" noTextEdit="1"/>
              </p:cNvSpPr>
              <p:nvPr>
                <p:ph idx="1"/>
              </p:nvPr>
            </p:nvSpPr>
            <p:spPr>
              <a:blipFill>
                <a:blip r:embed="rId2"/>
                <a:stretch>
                  <a:fillRect l="-708" t="-2138" r="-1580"/>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A536D337-2E10-4B67-BEA3-29A02E83CBC6}"/>
              </a:ext>
            </a:extLst>
          </p:cNvPr>
          <p:cNvGrpSpPr/>
          <p:nvPr/>
        </p:nvGrpSpPr>
        <p:grpSpPr>
          <a:xfrm>
            <a:off x="6465052" y="3694423"/>
            <a:ext cx="5682126" cy="316357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2BC69E7-95D9-44D5-BA4D-DF7C2EF328C9}"/>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7F37DE1-84F7-403E-93C8-E3768F6A479A}"/>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l="-2039" r="-375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532FFB39-939C-4B7A-A568-904C35ED7C21}"/>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p:spTree>
    <p:extLst>
      <p:ext uri="{BB962C8B-B14F-4D97-AF65-F5344CB8AC3E}">
        <p14:creationId xmlns:p14="http://schemas.microsoft.com/office/powerpoint/2010/main" val="2325768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UW-accent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2_template" id="{E9E1C34E-321A-4CCF-AB4F-B7BF45CD4E83}" vid="{4E8A6AA9-08E3-46AB-AEAF-6FC73982C910}"/>
    </a:ext>
  </a:extLst>
</a:theme>
</file>

<file path=docProps/app.xml><?xml version="1.0" encoding="utf-8"?>
<Properties xmlns="http://schemas.openxmlformats.org/officeDocument/2006/extended-properties" xmlns:vt="http://schemas.openxmlformats.org/officeDocument/2006/docPropsVTypes">
  <Template>312_template</Template>
  <TotalTime>1757</TotalTime>
  <Words>1447</Words>
  <Application>Microsoft Office PowerPoint</Application>
  <PresentationFormat>Widescreen</PresentationFormat>
  <Paragraphs>199</Paragraphs>
  <Slides>24</Slides>
  <Notes>0</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Cambria Math</vt:lpstr>
      <vt:lpstr>Segoe UI</vt:lpstr>
      <vt:lpstr>Segoe UI Light</vt:lpstr>
      <vt:lpstr>Segoe UI Semibold</vt:lpstr>
      <vt:lpstr>Segoe UI Semilight</vt:lpstr>
      <vt:lpstr>Tw Cen MT</vt:lpstr>
      <vt:lpstr>Wingdings</vt:lpstr>
      <vt:lpstr>Wingdings 3</vt:lpstr>
      <vt:lpstr>Integral</vt:lpstr>
      <vt:lpstr>Tail Bounds</vt:lpstr>
      <vt:lpstr>Confidence Intervals</vt:lpstr>
      <vt:lpstr>What’s a Tail Bound?</vt:lpstr>
      <vt:lpstr>Our First bound</vt:lpstr>
      <vt:lpstr>PowerPoint Presentation</vt:lpstr>
      <vt:lpstr>Proof</vt:lpstr>
      <vt:lpstr>Example with geometric RV</vt:lpstr>
      <vt:lpstr>A Second Example</vt:lpstr>
      <vt:lpstr>A Second Example</vt:lpstr>
      <vt:lpstr>Useless Example</vt:lpstr>
      <vt:lpstr>Useless Example</vt:lpstr>
      <vt:lpstr>So…what do we do?</vt:lpstr>
      <vt:lpstr>Chebyshev’s Inequality</vt:lpstr>
      <vt:lpstr>Proof of Chebyshev</vt:lpstr>
      <vt:lpstr>Example with geometric RV</vt:lpstr>
      <vt:lpstr>Example with geometric RV</vt:lpstr>
      <vt:lpstr>Example with geometric RV</vt:lpstr>
      <vt:lpstr>Better Example</vt:lpstr>
      <vt:lpstr>Better Example</vt:lpstr>
      <vt:lpstr>Chebyshev’s – Repeated Experiments</vt:lpstr>
      <vt:lpstr>Chebyshev’s – Repeated Experiments</vt:lpstr>
      <vt:lpstr>Tail Bounds – Takeaways </vt:lpstr>
      <vt:lpstr>A Second Example</vt:lpstr>
      <vt:lpstr>Our First Two Inequalities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Tail Bounds 1</dc:title>
  <dc:creator>rtweber2</dc:creator>
  <cp:lastModifiedBy>rtweber2</cp:lastModifiedBy>
  <cp:revision>38</cp:revision>
  <cp:lastPrinted>2024-05-10T23:38:36Z</cp:lastPrinted>
  <dcterms:created xsi:type="dcterms:W3CDTF">2021-05-15T16:55:40Z</dcterms:created>
  <dcterms:modified xsi:type="dcterms:W3CDTF">2024-05-10T23:56:28Z</dcterms:modified>
</cp:coreProperties>
</file>