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338" r:id="rId3"/>
    <p:sldId id="337" r:id="rId4"/>
    <p:sldId id="265" r:id="rId5"/>
    <p:sldId id="270" r:id="rId6"/>
    <p:sldId id="348" r:id="rId7"/>
    <p:sldId id="356" r:id="rId8"/>
    <p:sldId id="349" r:id="rId9"/>
    <p:sldId id="357" r:id="rId10"/>
    <p:sldId id="358" r:id="rId11"/>
    <p:sldId id="353" r:id="rId12"/>
    <p:sldId id="355" r:id="rId13"/>
    <p:sldId id="350" r:id="rId14"/>
    <p:sldId id="267" r:id="rId15"/>
    <p:sldId id="340" r:id="rId16"/>
    <p:sldId id="272" r:id="rId17"/>
    <p:sldId id="297" r:id="rId18"/>
    <p:sldId id="347" r:id="rId19"/>
    <p:sldId id="344" r:id="rId20"/>
    <p:sldId id="345" r:id="rId21"/>
    <p:sldId id="346" r:id="rId22"/>
    <p:sldId id="351" r:id="rId23"/>
    <p:sldId id="342" r:id="rId24"/>
    <p:sldId id="352" r:id="rId25"/>
    <p:sldId id="35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70073" autoAdjust="0"/>
  </p:normalViewPr>
  <p:slideViewPr>
    <p:cSldViewPr snapToGrid="0">
      <p:cViewPr varScale="1">
        <p:scale>
          <a:sx n="52" d="100"/>
          <a:sy n="52" d="100"/>
        </p:scale>
        <p:origin x="12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C2CEA-0C3F-4832-AD1C-46701011287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1ACDB-4AF7-4ACB-A8DD-4020649C8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8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from last example can have their dependence verified this way.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𝑈,𝑉</a:t>
                </a:r>
                <a:r>
                  <a:rPr lang="en-US" dirty="0"/>
                  <a:t> from last example can have their dependence verified this way.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1ACDB-4AF7-4ACB-A8DD-4020649C8D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48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 use of conditional density is a conditional expectation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1ACDB-4AF7-4ACB-A8DD-4020649C8D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11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Covariance can be positive or negative! Positive covariance means (linearly) vary together---X bigger than expectation predicts Y bigger than expectation</a:t>
            </a:r>
            <a:br>
              <a:rPr lang="en-US" dirty="0"/>
            </a:br>
            <a:r>
              <a:rPr lang="en-US" dirty="0"/>
              <a:t>If covariance is negative than X bigger than expectation predicts Y less than expectation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1ACDB-4AF7-4ACB-A8DD-4020649C8D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59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Cov</a:t>
            </a:r>
            <a:r>
              <a:rPr lang="en-US" dirty="0"/>
              <a:t>(</a:t>
            </a:r>
            <a:r>
              <a:rPr lang="en-US" dirty="0" err="1"/>
              <a:t>aX,Y</a:t>
            </a:r>
            <a:r>
              <a:rPr lang="en-US" dirty="0"/>
              <a:t>)=</a:t>
            </a:r>
            <a:r>
              <a:rPr lang="en-US" dirty="0" err="1"/>
              <a:t>aCov</a:t>
            </a:r>
            <a:r>
              <a:rPr lang="en-US" dirty="0"/>
              <a:t>(X,Y) in general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1ACDB-4AF7-4ACB-A8DD-4020649C8D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59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Converse is </a:t>
                </a:r>
                <a:r>
                  <a:rPr lang="en-US" b="1" dirty="0"/>
                  <a:t>not </a:t>
                </a:r>
                <a:r>
                  <a:rPr lang="en-US" b="0" dirty="0"/>
                  <a:t>a general pattern; there are “uncorrelated” random variables which are dependent but have covariance 0. </a:t>
                </a:r>
              </a:p>
              <a:p>
                <a:r>
                  <a:rPr lang="en-US" b="0" dirty="0"/>
                  <a:t>Covariance only measures “linear” relationship; sometimes higher dimensional relationships are hidden. Taking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^2</m:t>
                    </m:r>
                  </m:oMath>
                </a14:m>
                <a:r>
                  <a:rPr lang="en-US" b="0" dirty="0"/>
                  <a:t> is a standard example, but not worth the effort</a:t>
                </a:r>
                <a:r>
                  <a:rPr lang="en-US" b="0" baseline="0" dirty="0"/>
                  <a:t> to compute here.</a:t>
                </a:r>
                <a:endParaRPr lang="en-US" b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Converse is </a:t>
                </a:r>
                <a:r>
                  <a:rPr lang="en-US" b="1" dirty="0"/>
                  <a:t>not </a:t>
                </a:r>
                <a:r>
                  <a:rPr lang="en-US" b="0" dirty="0"/>
                  <a:t>a general pattern; there are “uncorrelated” random variables which are dependent but have covariance 0. </a:t>
                </a:r>
              </a:p>
              <a:p>
                <a:r>
                  <a:rPr lang="en-US" b="0" dirty="0"/>
                  <a:t>Covariance only measures “linear” relationship; sometimes higher dimensional relationships are hidden. Taking </a:t>
                </a:r>
                <a:r>
                  <a:rPr lang="en-US" b="0" i="0">
                    <a:latin typeface="Cambria Math" panose="02040503050406030204" pitchFamily="18" charset="0"/>
                  </a:rPr>
                  <a:t>𝑋~𝑁(0,1), 𝑌=𝑋^2</a:t>
                </a:r>
                <a:r>
                  <a:rPr lang="en-US" b="0" dirty="0"/>
                  <a:t> is a standard example, but not worth the effort</a:t>
                </a:r>
                <a:r>
                  <a:rPr lang="en-US" b="0" baseline="0" dirty="0"/>
                  <a:t> to compute here.</a:t>
                </a:r>
                <a:endParaRPr lang="en-US" b="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1ACDB-4AF7-4ACB-A8DD-4020649C8D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51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Covariance can be positive or negative! Positive covariance means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1ACDB-4AF7-4ACB-A8DD-4020649C8D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12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an unusual example as it mixes discrete and continuous.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1ACDB-4AF7-4ACB-A8DD-4020649C8D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52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as we got with LTE!</a:t>
            </a:r>
          </a:p>
          <a:p>
            <a:r>
              <a:rPr lang="en-US" dirty="0"/>
              <a:t>Could also get this directly by doing the integrals (requires a bit of integration by parts)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1ACDB-4AF7-4ACB-A8DD-4020649C8DD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1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4E3274-D6B6-4653-BE93-096E98D05FF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869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3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41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8521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45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372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3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89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19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7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80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46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D4E3274-D6B6-4653-BE93-096E98D05FF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1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F0D4F-E721-432E-A724-2D953B0EB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Joint Distributions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0357D3-0A66-466F-AC21-82F2E84029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25</a:t>
            </a:r>
          </a:p>
          <a:p>
            <a:r>
              <a:rPr lang="en-US" dirty="0"/>
              <a:t>Lecture 19</a:t>
            </a:r>
          </a:p>
        </p:txBody>
      </p:sp>
    </p:spTree>
    <p:extLst>
      <p:ext uri="{BB962C8B-B14F-4D97-AF65-F5344CB8AC3E}">
        <p14:creationId xmlns:p14="http://schemas.microsoft.com/office/powerpoint/2010/main" val="3465922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DB8ED-4EAF-A210-C62E-15031410C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on probability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633EC4-D604-D504-D5DC-4CCF554947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said for discrete spaces,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undefined </a:t>
                </a:r>
              </a:p>
              <a:p>
                <a:pPr lvl="1"/>
                <a:r>
                  <a:rPr lang="en-US" dirty="0"/>
                  <a:t>How can you condition on something that doesn’t happen?</a:t>
                </a:r>
              </a:p>
              <a:p>
                <a:pPr lvl="1"/>
                <a:r>
                  <a:rPr lang="en-US" dirty="0"/>
                  <a:t>Also, how can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the denominator?</a:t>
                </a:r>
              </a:p>
              <a:p>
                <a:r>
                  <a:rPr lang="en-US" dirty="0"/>
                  <a:t>For continuous spaces, we have to use densities to avoid the problem, but we can avoid the problem with densities!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but the density might not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there so this expression can be defined (and it works!). </a:t>
                </a:r>
                <a:br>
                  <a:rPr lang="en-US" dirty="0"/>
                </a:br>
                <a:r>
                  <a:rPr lang="en-US" dirty="0"/>
                  <a:t>If density is 0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the conditional density is undefined there.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633EC4-D604-D504-D5DC-4CCF554947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8240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298BE-FC1B-9167-096E-C879DF19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109D43-339B-5A7D-3BAB-DF97435676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definition of independence says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independent if and only if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(as appropriate)</a:t>
                </a:r>
              </a:p>
              <a:p>
                <a:endParaRPr lang="en-US" dirty="0"/>
              </a:p>
              <a:p>
                <a:r>
                  <a:rPr lang="en-US" dirty="0"/>
                  <a:t>There’s often a nice shortcut.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independent then joint support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(denoted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dirty="0"/>
                  <a:t>) must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Joint support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&gt;0}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Often easier to verify </a:t>
                </a:r>
                <a:r>
                  <a:rPr lang="en-US" u="sng" dirty="0"/>
                  <a:t>dependence</a:t>
                </a:r>
                <a:r>
                  <a:rPr lang="en-US" dirty="0"/>
                  <a:t> when those are different (especially in the continuous case).</a:t>
                </a:r>
              </a:p>
              <a:p>
                <a:r>
                  <a:rPr lang="en-US" dirty="0"/>
                  <a:t>But note this is a single implication not an if-and-only-if.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109D43-339B-5A7D-3BAB-DF97435676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989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92FF0-EEFD-89DB-D5ED-3B6742E0C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definitions and theorems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A3371C-DBBD-C34B-39AF-3D6574D101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Conditional expectation: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LTE: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]⋅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LTP: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)⋅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continuous; integrating over all values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gives the full space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A3371C-DBBD-C34B-39AF-3D6574D101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926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4EEBBE-EC91-4860-F0C9-F30175C45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15126B-2582-A9E4-1F12-C57662818F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53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9D701-644B-4898-9857-B965EFB1B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013724-7D57-4486-82D5-99CB8090ED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965143"/>
              </a:xfrm>
            </p:spPr>
            <p:txBody>
              <a:bodyPr/>
              <a:lstStyle/>
              <a:p>
                <a:r>
                  <a:rPr lang="en-US" dirty="0"/>
                  <a:t>We sometimes want to measure how “intertwined”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– how much knowing about one of them will affect the other.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turns out “big” how likely is it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will be “big” how much do they “vary together”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013724-7D57-4486-82D5-99CB8090ED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965143"/>
              </a:xfrm>
              <a:blipFill>
                <a:blip r:embed="rId3"/>
                <a:stretch>
                  <a:fillRect l="-708" t="-5263" r="-1580" b="-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3ED776E-BE8F-4C73-AFF5-149D976889C0}"/>
              </a:ext>
            </a:extLst>
          </p:cNvPr>
          <p:cNvGrpSpPr/>
          <p:nvPr/>
        </p:nvGrpSpPr>
        <p:grpSpPr>
          <a:xfrm>
            <a:off x="647154" y="3429001"/>
            <a:ext cx="9432027" cy="2057400"/>
            <a:chOff x="1185841" y="3429000"/>
            <a:chExt cx="7419972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85B053-6015-439F-BCCF-AB53874F1596}"/>
                    </a:ext>
                  </a:extLst>
                </p:cNvPr>
                <p:cNvSpPr/>
                <p:nvPr/>
              </p:nvSpPr>
              <p:spPr>
                <a:xfrm>
                  <a:off x="1185841" y="3429000"/>
                  <a:ext cx="7419972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i="0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𝐂𝐨𝐯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𝐗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𝐘</m:t>
                            </m:r>
                          </m:e>
                        </m:d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𝒀</m:t>
                                </m:r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85B053-6015-439F-BCCF-AB53874F15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1" y="3429000"/>
                  <a:ext cx="7419972" cy="19278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A724517-3E6F-48A6-B4A9-9F54740A6B12}"/>
                </a:ext>
              </a:extLst>
            </p:cNvPr>
            <p:cNvSpPr/>
            <p:nvPr/>
          </p:nvSpPr>
          <p:spPr>
            <a:xfrm>
              <a:off x="1195367" y="3429001"/>
              <a:ext cx="741044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Covariance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1142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FA27C-706C-ACD0-C0B9-000F1C96C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9F1B03-CF2A-27FE-709B-7366C3453B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836857"/>
                <a:ext cx="4429246" cy="3472504"/>
              </a:xfrm>
            </p:spPr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go in the same direction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9F1B03-CF2A-27FE-709B-7366C3453B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836857"/>
                <a:ext cx="4429246" cy="3472504"/>
              </a:xfrm>
              <a:blipFill>
                <a:blip r:embed="rId2"/>
                <a:stretch>
                  <a:fillRect l="-1788" t="-2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2AC321A9-AD25-C8E3-0AD0-A46A240FCB9B}"/>
              </a:ext>
            </a:extLst>
          </p:cNvPr>
          <p:cNvGrpSpPr/>
          <p:nvPr/>
        </p:nvGrpSpPr>
        <p:grpSpPr>
          <a:xfrm>
            <a:off x="575239" y="1371600"/>
            <a:ext cx="9432027" cy="1371600"/>
            <a:chOff x="1185841" y="3429000"/>
            <a:chExt cx="7419972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C9F6B8A-4DB6-89CE-DAB1-FB99ABFB6A44}"/>
                    </a:ext>
                  </a:extLst>
                </p:cNvPr>
                <p:cNvSpPr/>
                <p:nvPr/>
              </p:nvSpPr>
              <p:spPr>
                <a:xfrm>
                  <a:off x="1185841" y="3429000"/>
                  <a:ext cx="7419972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i="0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𝐂𝐨𝐯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𝐗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𝐘</m:t>
                            </m:r>
                          </m:e>
                        </m:d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𝒀</m:t>
                                </m:r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85B053-6015-439F-BCCF-AB53874F15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1" y="3429000"/>
                  <a:ext cx="7419972" cy="19278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F4C68D7-8D6E-CBC7-C69D-FC9A5A3CE261}"/>
                </a:ext>
              </a:extLst>
            </p:cNvPr>
            <p:cNvSpPr/>
            <p:nvPr/>
          </p:nvSpPr>
          <p:spPr>
            <a:xfrm>
              <a:off x="1195367" y="3429001"/>
              <a:ext cx="7410446" cy="85103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Covariance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9CCD0B8-C5D1-11E7-13E2-E19B658613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2836857"/>
                <a:ext cx="4429246" cy="3472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go in the opposite directions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9CCD0B8-C5D1-11E7-13E2-E19B65861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836857"/>
                <a:ext cx="4429246" cy="3472504"/>
              </a:xfrm>
              <a:prstGeom prst="rect">
                <a:avLst/>
              </a:prstGeom>
              <a:blipFill>
                <a:blip r:embed="rId5"/>
                <a:stretch>
                  <a:fillRect l="-1788" t="-2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043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9E5D9-B8AE-4FB4-A4ED-3198BE1D3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3F169-9EDC-401A-B936-10C5944A8A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That’s consistent with our previous knowledge for independent variables.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independent,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). </a:t>
                </a:r>
              </a:p>
              <a:p>
                <a:endParaRPr lang="en-US" dirty="0"/>
              </a:p>
              <a:p>
                <a:r>
                  <a:rPr lang="en-US" dirty="0"/>
                  <a:t>You and your friend are playing a game, you flip a coin: if heads you pay your friend a dollar, if tails they pay you a dollar.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your profit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your friend’s profit.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3F169-9EDC-401A-B936-10C5944A8A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A114553-3166-4268-94C0-B827438D0F66}"/>
              </a:ext>
            </a:extLst>
          </p:cNvPr>
          <p:cNvSpPr/>
          <p:nvPr/>
        </p:nvSpPr>
        <p:spPr>
          <a:xfrm>
            <a:off x="7025951" y="5612363"/>
            <a:ext cx="4506686" cy="8829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Before you calculate, make a prediction. What should it be?</a:t>
            </a:r>
          </a:p>
        </p:txBody>
      </p:sp>
    </p:spTree>
    <p:extLst>
      <p:ext uri="{BB962C8B-B14F-4D97-AF65-F5344CB8AC3E}">
        <p14:creationId xmlns:p14="http://schemas.microsoft.com/office/powerpoint/2010/main" val="3349416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9E5D9-B8AE-4FB4-A4ED-3198BE1D3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3F169-9EDC-401A-B936-10C5944A8A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You and your friend are playing a game, you flip a coin: if heads you pay your friend a dollar, if tails they pay you a dollar.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your profit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your friend’s profit.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Cov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−1⋅1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1⋅−1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=−1−0⋅0=−1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=1+1+2⋅−1=0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3F169-9EDC-401A-B936-10C5944A8A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697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BB7D6-8B7E-9F87-23DA-D2EF844D4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3684D-2BBA-EE43-3A02-5E9BA0C1F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Covariance, 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103FCE-77BE-1098-71E0-D38FC7F304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Bernoulli RV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success.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u="sng" dirty="0"/>
                  <a:t>is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not an </a:t>
                </a:r>
                <a:r>
                  <a:rPr lang="en-US" dirty="0" err="1"/>
                  <a:t>iid</a:t>
                </a:r>
                <a:r>
                  <a:rPr lang="en-US" dirty="0"/>
                  <a:t> copy, literally the same experiment)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be an independent Bernoulli, indentically distributed to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endParaRPr lang="en-US" b="0" i="0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</a:rPr>
                  <a:t>Find</a:t>
                </a:r>
                <a:endParaRPr lang="en-US" b="0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103FCE-77BE-1098-71E0-D38FC7F304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7410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E48FD-625D-DA14-C6C8-F7D9CE9F3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Covariance, 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DC55D-A2B5-247D-D7F6-E90CC16266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Bernoulli RV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success.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u="sng" dirty="0"/>
                  <a:t>is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u="sng" dirty="0"/>
                  <a:t>,</a:t>
                </a:r>
                <a:r>
                  <a:rPr lang="en-US" dirty="0"/>
                  <a:t> not an </a:t>
                </a:r>
                <a:r>
                  <a:rPr lang="en-US" dirty="0" err="1"/>
                  <a:t>iid</a:t>
                </a:r>
                <a:r>
                  <a:rPr lang="en-US" dirty="0"/>
                  <a:t> copy, literally the same experiment)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be an independent Bernoulli, indentically distributed to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1⋅1⋅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+0⋅0⋅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Hey, that’s the variance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This is a pattern: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Cov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DC55D-A2B5-247D-D7F6-E90CC16266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2116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584A7-55D0-4C64-B2E3-EA7135F2C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A60A7-A031-4E67-954E-35C81E3BA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Ed’s interface for the coding question is broken at the moment.</a:t>
            </a:r>
          </a:p>
          <a:p>
            <a:pPr lvl="1"/>
            <a:r>
              <a:rPr lang="en-US" dirty="0"/>
              <a:t>The underlying code is fine, but it won’t import a library we need.</a:t>
            </a:r>
          </a:p>
          <a:p>
            <a:pPr lvl="1"/>
            <a:r>
              <a:rPr lang="en-US" dirty="0" err="1"/>
              <a:t>Gradescope</a:t>
            </a:r>
            <a:r>
              <a:rPr lang="en-US" dirty="0"/>
              <a:t> can run the code properly. </a:t>
            </a:r>
          </a:p>
          <a:p>
            <a:pPr lvl="1"/>
            <a:r>
              <a:rPr lang="en-US" dirty="0"/>
              <a:t>Robbie has a ticket with Ed support to get our environment fixed; in the meantime, the coding question will be due with HW7 not HW6 in case you weren’t able to work on it. That’s just the coding question; 1-3 (including the math for distinct elements) still due Wednesday.</a:t>
            </a:r>
          </a:p>
          <a:p>
            <a:pPr lvl="1"/>
            <a:r>
              <a:rPr lang="en-US" dirty="0"/>
              <a:t>	</a:t>
            </a:r>
          </a:p>
          <a:p>
            <a:pPr lvl="1"/>
            <a:r>
              <a:rPr lang="en-US" sz="2800" dirty="0"/>
              <a:t>Robbie is traveling at the end of this week (at SIGCSE)</a:t>
            </a:r>
          </a:p>
          <a:p>
            <a:pPr lvl="1"/>
            <a:r>
              <a:rPr lang="en-US" sz="2800" dirty="0"/>
              <a:t>TAs will guest lecture on Wednesday/Friday. </a:t>
            </a:r>
          </a:p>
          <a:p>
            <a:pPr lvl="1"/>
            <a:r>
              <a:rPr lang="en-US" sz="2800" dirty="0"/>
              <a:t>Robbie will have access to email but will be slower.</a:t>
            </a:r>
          </a:p>
        </p:txBody>
      </p:sp>
    </p:spTree>
    <p:extLst>
      <p:ext uri="{BB962C8B-B14F-4D97-AF65-F5344CB8AC3E}">
        <p14:creationId xmlns:p14="http://schemas.microsoft.com/office/powerpoint/2010/main" val="3042431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8CF86-7999-4A34-9DD0-EF0685EF1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EDB2B-1CF9-2026-B8DD-D132B5BB7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Covariance, 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6D73E4-FE48-FF0C-0E87-F7ECB47FE4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Bernoulli RV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success.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u="sng" dirty="0"/>
                  <a:t>is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u="sng" dirty="0"/>
                  <a:t>,</a:t>
                </a:r>
                <a:r>
                  <a:rPr lang="en-US" dirty="0"/>
                  <a:t> not an </a:t>
                </a:r>
                <a:r>
                  <a:rPr lang="en-US" dirty="0" err="1"/>
                  <a:t>iid</a:t>
                </a:r>
                <a:r>
                  <a:rPr lang="en-US" dirty="0"/>
                  <a:t> copy, literally the same experiment)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be an independent Bernoulli, indentically distributed to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1⋅−1⋅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+0⋅−0⋅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General pattern: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6D73E4-FE48-FF0C-0E87-F7ECB47FE4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4714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F3EB6-2429-653F-56E8-BF4EEF2EB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4D40-9165-0487-BD82-02E7DB1AE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Covariance, 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EFF93F-69FC-3301-63AE-725D3D96C5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Bernoulli RV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success.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u="sng" dirty="0"/>
                  <a:t>is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u="sng" dirty="0"/>
                  <a:t>,</a:t>
                </a:r>
                <a:r>
                  <a:rPr lang="en-US" dirty="0"/>
                  <a:t> not an </a:t>
                </a:r>
                <a:r>
                  <a:rPr lang="en-US" dirty="0" err="1"/>
                  <a:t>iid</a:t>
                </a:r>
                <a:r>
                  <a:rPr lang="en-US" dirty="0"/>
                  <a:t> copy, literally the same experiment)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be an independent Bernoulli, indentically distributed to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𝑋𝑊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1⋅1⋅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+1⋅0⋅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+0⋅1⋅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+0⋅0⋅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General pattern: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independent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Cov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EFF93F-69FC-3301-63AE-725D3D96C5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766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B247-E0C1-332B-A435-07C769594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Notes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C51A27-DC74-2F52-E377-0F66C68BEC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Covariance is an un-normalized number.</a:t>
                </a:r>
              </a:p>
              <a:p>
                <a:r>
                  <a:rPr lang="en-US" dirty="0"/>
                  <a:t>It measures both how intertwined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and in some sense how much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vary in the first place (if you multiply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the strength of the relationship intuitively is the same, but covariance increases).</a:t>
                </a:r>
              </a:p>
              <a:p>
                <a:r>
                  <a:rPr lang="en-US" dirty="0"/>
                  <a:t>If you want just the strength of the relationship, you probably want the “correlation coefficient”: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Cov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Var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Var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</m:e>
                        </m:rad>
                      </m:den>
                    </m:f>
                  </m:oMath>
                </a14:m>
                <a:r>
                  <a:rPr lang="en-US" dirty="0"/>
                  <a:t>   always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Covariance directly measures only “linear” relationships;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depends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the covariance might not be as high as you expect. </a:t>
                </a:r>
              </a:p>
              <a:p>
                <a:r>
                  <a:rPr lang="en-US" dirty="0"/>
                  <a:t>If dealing with real data, look at a plot to see if you should be looking for a linear relationship in the first place.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C51A27-DC74-2F52-E377-0F66C68BEC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2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845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9D701-644B-4898-9857-B965EFB1B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013724-7D57-4486-82D5-99CB8090ED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965143"/>
              </a:xfrm>
            </p:spPr>
            <p:txBody>
              <a:bodyPr/>
              <a:lstStyle/>
              <a:p>
                <a:r>
                  <a:rPr lang="en-US" dirty="0"/>
                  <a:t>We sometimes want to measure how “intertwined”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– how much knowing about one of them will affect the other.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turns out “big” how likely is it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will be “big” how much do they “vary together”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013724-7D57-4486-82D5-99CB8090ED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965143"/>
              </a:xfrm>
              <a:blipFill>
                <a:blip r:embed="rId3"/>
                <a:stretch>
                  <a:fillRect l="-708" t="-5263" r="-1580" b="-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3ED776E-BE8F-4C73-AFF5-149D976889C0}"/>
              </a:ext>
            </a:extLst>
          </p:cNvPr>
          <p:cNvGrpSpPr/>
          <p:nvPr/>
        </p:nvGrpSpPr>
        <p:grpSpPr>
          <a:xfrm>
            <a:off x="647154" y="3429001"/>
            <a:ext cx="9432027" cy="2057400"/>
            <a:chOff x="1185841" y="3429000"/>
            <a:chExt cx="7419972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85B053-6015-439F-BCCF-AB53874F1596}"/>
                    </a:ext>
                  </a:extLst>
                </p:cNvPr>
                <p:cNvSpPr/>
                <p:nvPr/>
              </p:nvSpPr>
              <p:spPr>
                <a:xfrm>
                  <a:off x="1185841" y="3429000"/>
                  <a:ext cx="7419972" cy="1927846"/>
                </a:xfrm>
                <a:prstGeom prst="rect">
                  <a:avLst/>
                </a:pr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i="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𝐂𝐨𝐯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𝐗</m:t>
                            </m:r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</m:t>
                            </m:r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𝐘</m:t>
                            </m:r>
                          </m:e>
                        </m:d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𝒀</m:t>
                                </m:r>
                              </m:e>
                            </m:d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𝑿𝒀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85B053-6015-439F-BCCF-AB53874F15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1" y="3429000"/>
                  <a:ext cx="7419972" cy="19278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A724517-3E6F-48A6-B4A9-9F54740A6B12}"/>
                </a:ext>
              </a:extLst>
            </p:cNvPr>
            <p:cNvSpPr/>
            <p:nvPr/>
          </p:nvSpPr>
          <p:spPr>
            <a:xfrm>
              <a:off x="1195367" y="3429001"/>
              <a:ext cx="7410446" cy="599067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Covariance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3778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B93C-D61E-E742-5D19-19B646DC8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Continuous-</a:t>
            </a:r>
            <a:r>
              <a:rPr lang="en-US" dirty="0" err="1"/>
              <a:t>ish</a:t>
            </a:r>
            <a:r>
              <a:rPr lang="en-US" dirty="0"/>
              <a:t>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9237E9-3E8F-C204-2F04-E2A0798416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Recall from Friday: You will flip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(independent, fair coins). Call the number of heads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Then (independently of the coin flips) draw an exponential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from the distribution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Let’s find the PDF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, i.e. density for Exp(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)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⋅2⋅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Notice this isn’t an exponential random variable!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9237E9-3E8F-C204-2F04-E2A0798416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9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AE788-3DDB-8FDB-D60D-95FA9041B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Continuous-</a:t>
            </a:r>
            <a:r>
              <a:rPr lang="en-US" dirty="0" err="1"/>
              <a:t>ish</a:t>
            </a:r>
            <a:r>
              <a:rPr lang="en-US" dirty="0"/>
              <a:t> 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0C1BF8-A372-D372-AE84-73D23E6452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Now we can check that expectation…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nary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⋅2⋅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⋅3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nary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nary>
                      </m:e>
                    </m:nary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⋅3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Integral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dirty="0"/>
                  <a:t> will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since that’s the expectation of Exp(1)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⋅1+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nary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𝑑𝑦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Setup for same trick, Exp(2), Exp(3)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⋅1+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0C1BF8-A372-D372-AE84-73D23E6452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05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5E1462-4271-4139-B615-367575023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</a:t>
            </a:r>
            <a:r>
              <a:rPr lang="en-US"/>
              <a:t>Random Variables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A93D0D-1B52-49AE-8BC5-D2F8F1C61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86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E7BEE-EA2B-465D-870A-3EBDFB8EE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7"/>
            <a:ext cx="11187259" cy="727324"/>
          </a:xfrm>
        </p:spPr>
        <p:txBody>
          <a:bodyPr/>
          <a:lstStyle/>
          <a:p>
            <a:r>
              <a:rPr lang="en-US" dirty="0"/>
              <a:t>Analogues for continuous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DFDC5-819E-4D9B-81B7-E8C2CE233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055148"/>
            <a:ext cx="11187258" cy="1528725"/>
          </a:xfrm>
        </p:spPr>
        <p:txBody>
          <a:bodyPr/>
          <a:lstStyle/>
          <a:p>
            <a:r>
              <a:rPr lang="en-US" dirty="0"/>
              <a:t>Everything we saw today has a continuous version.</a:t>
            </a:r>
          </a:p>
          <a:p>
            <a:r>
              <a:rPr lang="en-US" dirty="0"/>
              <a:t>There are “no surprises”– replace </a:t>
            </a:r>
            <a:r>
              <a:rPr lang="en-US" dirty="0" err="1"/>
              <a:t>pmf</a:t>
            </a:r>
            <a:r>
              <a:rPr lang="en-US" dirty="0"/>
              <a:t> with pdf and sums with integrals.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60E9AA-5099-43C0-A1C1-891F0D589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836" y="2101538"/>
            <a:ext cx="9712036" cy="470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6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9135E-48D0-4FA5-AC6D-526EC71E5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dice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53E481-11DC-4B9A-B9F4-4906C21745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465342" cy="4845504"/>
              </a:xfrm>
            </p:spPr>
            <p:txBody>
              <a:bodyPr/>
              <a:lstStyle/>
              <a:p>
                <a:r>
                  <a:rPr lang="en-US" dirty="0"/>
                  <a:t>Roll two fair dice independently.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 the minimum of the two rolls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the maximum</a:t>
                </a:r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=3)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=2∩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=3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=3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2/16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5/16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53E481-11DC-4B9A-B9F4-4906C2174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465342" cy="4845504"/>
              </a:xfrm>
              <a:blipFill>
                <a:blip r:embed="rId2"/>
                <a:stretch>
                  <a:fillRect l="-1449" t="-2138" r="-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EF4B8DF-65B4-48BD-BDED-A6A2FF308E0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82265757"/>
                  </p:ext>
                </p:extLst>
              </p:nvPr>
            </p:nvGraphicFramePr>
            <p:xfrm>
              <a:off x="5985164" y="1668987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EF4B8DF-65B4-48BD-BDED-A6A2FF308E0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82265757"/>
                  </p:ext>
                </p:extLst>
              </p:nvPr>
            </p:nvGraphicFramePr>
            <p:xfrm>
              <a:off x="5985164" y="1668987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7353" r="-4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03" t="-7353" r="-3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515" t="-7353" r="-203535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7353" r="-102513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7353" r="-2513" b="-4007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107353" r="-402010" b="-3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208889" r="-402010" b="-20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306618" r="-402010" b="-10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406618" r="-402010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2190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E2802-5750-D55A-C326-7D4946992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7BD0F-19F8-F10A-8C17-BA914BD20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dice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B653E9-8A98-5C07-A491-2676F951B6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465342" cy="4845504"/>
              </a:xfrm>
            </p:spPr>
            <p:txBody>
              <a:bodyPr/>
              <a:lstStyle/>
              <a:p>
                <a:r>
                  <a:rPr lang="en-US" dirty="0"/>
                  <a:t>Find these values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2|1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B653E9-8A98-5C07-A491-2676F951B6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465342" cy="4845504"/>
              </a:xfrm>
              <a:blipFill>
                <a:blip r:embed="rId2"/>
                <a:stretch>
                  <a:fillRect l="-133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D49A3319-CBB1-A26E-1A10-CF2BFE2D3D29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5985164" y="1668987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D49A3319-CBB1-A26E-1A10-CF2BFE2D3D29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5985164" y="1668987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7353" r="-4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03" t="-7353" r="-3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515" t="-7353" r="-203535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7353" r="-102513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7353" r="-2513" b="-4007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107353" r="-402010" b="-3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208889" r="-402010" b="-20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306618" r="-402010" b="-10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406618" r="-402010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61083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A8BD5-BCDD-B81F-B550-FDB1E4957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0D0CE-258D-58C5-C587-61534CFE5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dice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1A4850-5858-B40E-5092-37DDBAB8D6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465342" cy="4845504"/>
              </a:xfrm>
            </p:spPr>
            <p:txBody>
              <a:bodyPr/>
              <a:lstStyle/>
              <a:p>
                <a:r>
                  <a:rPr lang="en-US" dirty="0"/>
                  <a:t>Find these values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2|1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(2,1)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2/16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7/16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(1,2)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2/16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3/16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(4,1)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1A4850-5858-B40E-5092-37DDBAB8D6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465342" cy="4845504"/>
              </a:xfrm>
              <a:blipFill>
                <a:blip r:embed="rId2"/>
                <a:stretch>
                  <a:fillRect l="-133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1F414ABD-5FBA-D97F-5C77-3886D79B2451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5985164" y="1668987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1F414ABD-5FBA-D97F-5C77-3886D79B2451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5985164" y="1668987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7353" r="-4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03" t="-7353" r="-3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515" t="-7353" r="-203535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7353" r="-102513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7353" r="-2513" b="-4007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107353" r="-402010" b="-3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208889" r="-402010" b="-20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306618" r="-402010" b="-10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406618" r="-402010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89877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191FF-5441-77C2-3B77-26A32A83B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continuous versions?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95A854-54EC-7BE1-CB18-8C0515A7B3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the continuous case, everything is still a density function, not a mass function.</a:t>
                </a:r>
              </a:p>
              <a:p>
                <a:r>
                  <a:rPr lang="en-US" dirty="0"/>
                  <a:t>Joint density</a:t>
                </a:r>
              </a:p>
              <a:p>
                <a:r>
                  <a:rPr lang="en-US" dirty="0"/>
                  <a:t>Marginal density</a:t>
                </a:r>
              </a:p>
              <a:p>
                <a:r>
                  <a:rPr lang="en-US" dirty="0"/>
                  <a:t>Conditional density</a:t>
                </a:r>
              </a:p>
              <a:p>
                <a:r>
                  <a:rPr lang="en-US" dirty="0"/>
                  <a:t>Expectations, conditional expectations integrate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cond</a:t>
                </a:r>
                <a:r>
                  <a:rPr lang="en-US" dirty="0"/>
                  <a:t>)density(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You aren’t getting a probability, you’re getting a density; have to integrate to get a value.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95A854-54EC-7BE1-CB18-8C0515A7B3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7431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E2722-DA8E-C71F-7F68-CABB70167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69B7C-2E52-569E-097C-7BC7FD5A1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7"/>
            <a:ext cx="11187259" cy="727324"/>
          </a:xfrm>
        </p:spPr>
        <p:txBody>
          <a:bodyPr/>
          <a:lstStyle/>
          <a:p>
            <a:r>
              <a:rPr lang="en-US" dirty="0"/>
              <a:t>Analogues for continuous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02741-3E4D-D6B9-E063-6F75D6487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055148"/>
            <a:ext cx="11187258" cy="1528725"/>
          </a:xfrm>
        </p:spPr>
        <p:txBody>
          <a:bodyPr/>
          <a:lstStyle/>
          <a:p>
            <a:r>
              <a:rPr lang="en-US" dirty="0"/>
              <a:t>Everything we saw today has a continuous version.</a:t>
            </a:r>
          </a:p>
          <a:p>
            <a:r>
              <a:rPr lang="en-US" dirty="0"/>
              <a:t>There are “no surprises”– replace </a:t>
            </a:r>
            <a:r>
              <a:rPr lang="en-US" dirty="0" err="1"/>
              <a:t>pmf</a:t>
            </a:r>
            <a:r>
              <a:rPr lang="en-US" dirty="0"/>
              <a:t> with pdf and sums with integrals.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EC5028-E5FE-2F1F-5048-BEFC720E7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836" y="2101538"/>
            <a:ext cx="9712036" cy="470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157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4135</TotalTime>
  <Words>2027</Words>
  <Application>Microsoft Office PowerPoint</Application>
  <PresentationFormat>Widescreen</PresentationFormat>
  <Paragraphs>253</Paragraphs>
  <Slides>25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More Joint Distributions</vt:lpstr>
      <vt:lpstr>Announcements</vt:lpstr>
      <vt:lpstr>Multiple Random Variables</vt:lpstr>
      <vt:lpstr>Analogues for continuous</vt:lpstr>
      <vt:lpstr>Different dice</vt:lpstr>
      <vt:lpstr>Different dice</vt:lpstr>
      <vt:lpstr>Different dice</vt:lpstr>
      <vt:lpstr>What about the continuous versions?</vt:lpstr>
      <vt:lpstr>Analogues for continuous</vt:lpstr>
      <vt:lpstr>Conditioning on probability 0</vt:lpstr>
      <vt:lpstr>A note on independence</vt:lpstr>
      <vt:lpstr>Continuous definitions and theorems</vt:lpstr>
      <vt:lpstr>Covariance</vt:lpstr>
      <vt:lpstr>Covariance</vt:lpstr>
      <vt:lpstr>PowerPoint Presentation</vt:lpstr>
      <vt:lpstr>Covariance</vt:lpstr>
      <vt:lpstr>Covariance</vt:lpstr>
      <vt:lpstr>Covariance, Another example</vt:lpstr>
      <vt:lpstr>Covariance, Another example</vt:lpstr>
      <vt:lpstr>Covariance, Another example</vt:lpstr>
      <vt:lpstr>Covariance, Another example</vt:lpstr>
      <vt:lpstr>A Few Notes</vt:lpstr>
      <vt:lpstr>Covariance</vt:lpstr>
      <vt:lpstr>A Continuous-ish Example</vt:lpstr>
      <vt:lpstr>A Continuous-ish Example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Distributions</dc:title>
  <dc:creator>rtweber2</dc:creator>
  <cp:lastModifiedBy>Robert Weber</cp:lastModifiedBy>
  <cp:revision>56</cp:revision>
  <cp:lastPrinted>2025-02-24T16:56:35Z</cp:lastPrinted>
  <dcterms:created xsi:type="dcterms:W3CDTF">2021-05-13T15:17:04Z</dcterms:created>
  <dcterms:modified xsi:type="dcterms:W3CDTF">2025-02-24T21:12:21Z</dcterms:modified>
</cp:coreProperties>
</file>