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38" r:id="rId3"/>
    <p:sldId id="337" r:id="rId4"/>
    <p:sldId id="266" r:id="rId5"/>
    <p:sldId id="339" r:id="rId6"/>
    <p:sldId id="258" r:id="rId7"/>
    <p:sldId id="259" r:id="rId8"/>
    <p:sldId id="260" r:id="rId9"/>
    <p:sldId id="268" r:id="rId10"/>
    <p:sldId id="269" r:id="rId11"/>
    <p:sldId id="270" r:id="rId12"/>
    <p:sldId id="261" r:id="rId13"/>
    <p:sldId id="343" r:id="rId14"/>
    <p:sldId id="348" r:id="rId15"/>
    <p:sldId id="262" r:id="rId16"/>
    <p:sldId id="271" r:id="rId17"/>
    <p:sldId id="263" r:id="rId18"/>
    <p:sldId id="264" r:id="rId19"/>
    <p:sldId id="273" r:id="rId20"/>
    <p:sldId id="265" r:id="rId21"/>
    <p:sldId id="267" r:id="rId22"/>
    <p:sldId id="340" r:id="rId23"/>
    <p:sldId id="272" r:id="rId24"/>
    <p:sldId id="297" r:id="rId25"/>
    <p:sldId id="347" r:id="rId26"/>
    <p:sldId id="344" r:id="rId27"/>
    <p:sldId id="345" r:id="rId28"/>
    <p:sldId id="346" r:id="rId29"/>
    <p:sldId id="341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0073" autoAdjust="0"/>
  </p:normalViewPr>
  <p:slideViewPr>
    <p:cSldViewPr snapToGrid="0">
      <p:cViewPr varScale="1">
        <p:scale>
          <a:sx n="52" d="100"/>
          <a:sy n="52" d="100"/>
        </p:scale>
        <p:origin x="1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CEA-0C3F-4832-AD1C-46701011287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ACDB-4AF7-4ACB-A8DD-4020649C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kind of dependence matters---we’d want positive covariance (or something like that)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conditional independence, once we know the number of coin flips; certainly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impacts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since it changes the distribution!</a:t>
                </a:r>
              </a:p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conditional independence, once we know the number of coin flips; certainly the value of </a:t>
                </a:r>
                <a:r>
                  <a:rPr lang="en-US" b="0" i="0">
                    <a:latin typeface="Cambria Math" panose="02040503050406030204" pitchFamily="18" charset="0"/>
                  </a:rPr>
                  <a:t>𝑋</a:t>
                </a:r>
                <a:r>
                  <a:rPr lang="en-US" dirty="0"/>
                  <a:t> impacts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𝑌</a:t>
                </a:r>
                <a:r>
                  <a:rPr lang="en-US" dirty="0"/>
                  <a:t> since it changes the distribution!</a:t>
                </a:r>
              </a:p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(linearly) vary together---X bigger than expectation predicts Y bigger than expectation</a:t>
            </a:r>
            <a:br>
              <a:rPr lang="en-US" dirty="0"/>
            </a:br>
            <a:r>
              <a:rPr lang="en-US" dirty="0"/>
              <a:t>If covariance is negative than X bigger than expectation predicts Y less than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:r>
                  <a:rPr lang="en-US" b="0" i="0">
                    <a:latin typeface="Cambria Math" panose="02040503050406030204" pitchFamily="18" charset="0"/>
                  </a:rPr>
                  <a:t>𝑋~𝑁(0,1), 𝑌=𝑋^2</a:t>
                </a:r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independent?</a:t>
                </a:r>
              </a:p>
              <a:p>
                <a:r>
                  <a:rPr lang="en-US" dirty="0"/>
                  <a:t>Write the joint distribution in the table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(the marginal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11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see.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2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575239" y="1627070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1C27-3306-7545-707E-5FCA7D78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3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B4E4-C9B3-68AF-8A2B-BAEFEDAE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DBF6-7C11-54F6-F1A5-A39D8195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=1⋅1⋅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=5.75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5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4A7-55D0-4C64-B2E3-EA7135F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60A7-A031-4E67-954E-35C81E3B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is out (back to the Wed-&gt;Wed schedule)</a:t>
            </a:r>
          </a:p>
          <a:p>
            <a:r>
              <a:rPr lang="en-US" dirty="0"/>
              <a:t>More </a:t>
            </a:r>
            <a:r>
              <a:rPr lang="en-US" dirty="0" err="1"/>
              <a:t>gradescope</a:t>
            </a:r>
            <a:r>
              <a:rPr lang="en-US" dirty="0"/>
              <a:t> questions than usual</a:t>
            </a:r>
          </a:p>
          <a:p>
            <a:pPr lvl="1"/>
            <a:r>
              <a:rPr lang="en-US" dirty="0"/>
              <a:t>Since we’re just passed the midterm, we’re hoping saving you the extra writing will make this week more manageable.</a:t>
            </a:r>
          </a:p>
          <a:p>
            <a:r>
              <a:rPr lang="en-US" dirty="0"/>
              <a:t>Also a coding question this week</a:t>
            </a:r>
          </a:p>
          <a:p>
            <a:pPr lvl="1"/>
            <a:r>
              <a:rPr lang="en-US" dirty="0"/>
              <a:t>You’ll want to read the motivation in the chapter to understand why you’re looking at these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0424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7BEE-EA2B-465D-870A-3EBDFB8E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C5-819E-4D9B-81B7-E8C2CE23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E9AA-5099-43C0-A1C1-891F0D5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A27C-706C-ACD0-C0B9-000F1C96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same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  <a:blipFill>
                <a:blip r:embed="rId2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AC321A9-AD25-C8E3-0AD0-A46A240FCB9B}"/>
              </a:ext>
            </a:extLst>
          </p:cNvPr>
          <p:cNvGrpSpPr/>
          <p:nvPr/>
        </p:nvGrpSpPr>
        <p:grpSpPr>
          <a:xfrm>
            <a:off x="575239" y="1371600"/>
            <a:ext cx="9432027" cy="13716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C9F6B8A-4DB6-89CE-DAB1-FB99ABFB6A44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C68D7-8D6E-CBC7-C69D-FC9A5A3CE261}"/>
                </a:ext>
              </a:extLst>
            </p:cNvPr>
            <p:cNvSpPr/>
            <p:nvPr/>
          </p:nvSpPr>
          <p:spPr>
            <a:xfrm>
              <a:off x="1195367" y="3429001"/>
              <a:ext cx="7410446" cy="85103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opposite directions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  <a:blipFill>
                <a:blip r:embed="rId5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4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114553-3166-4268-94C0-B827438D0F66}"/>
              </a:ext>
            </a:extLst>
          </p:cNvPr>
          <p:cNvSpPr/>
          <p:nvPr/>
        </p:nvSpPr>
        <p:spPr>
          <a:xfrm>
            <a:off x="7025951" y="5612363"/>
            <a:ext cx="4506686" cy="882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Before you calculate, make a prediction. 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B7D6-8B7E-9F87-23DA-D2EF844D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84D-2BBA-EE43-3A02-5E9BA0C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Find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41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8FD-625D-DA14-C6C8-F7D9CE9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Hey, that’s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This is a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116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CF86-7999-4A34-9DD0-EF0685EF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B2B-1CF9-2026-B8DD-D132B5BB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+0⋅−0⋅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General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1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EB6-2429-653F-56E8-BF4EEF2E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4D40-9165-0487-BD82-02E7DB1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+1⋅0⋅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+0⋅1⋅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 pattern: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66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8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/>
              <a:t>Random Variables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77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FBA4-5EEA-49B0-B3B8-9C93E1E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and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CF7-EEBF-4423-90E6-BFCA6836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Somewhat out-of-place content.</a:t>
            </a:r>
          </a:p>
          <a:p>
            <a:r>
              <a:rPr lang="en-US" dirty="0"/>
              <a:t>When we introduced multiple random variables, we’ve always had them be independent.</a:t>
            </a:r>
          </a:p>
          <a:p>
            <a:r>
              <a:rPr lang="en-US" dirty="0"/>
              <a:t>Because it’s hard to deal with non-independent random variables.</a:t>
            </a:r>
          </a:p>
          <a:p>
            <a:endParaRPr lang="en-US" dirty="0"/>
          </a:p>
          <a:p>
            <a:r>
              <a:rPr lang="en-US" dirty="0"/>
              <a:t>Today and Monday are a crash-course in the toolkit for when you have multiple random variables and they aren’t independent.</a:t>
            </a:r>
          </a:p>
          <a:p>
            <a:r>
              <a:rPr lang="en-US" dirty="0"/>
              <a:t>Going to focus on discrete RVs, we’ll talk about continuous at the end.</a:t>
            </a:r>
          </a:p>
        </p:txBody>
      </p:sp>
    </p:spTree>
    <p:extLst>
      <p:ext uri="{BB962C8B-B14F-4D97-AF65-F5344CB8AC3E}">
        <p14:creationId xmlns:p14="http://schemas.microsoft.com/office/powerpoint/2010/main" val="39261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F2A7-435C-215F-F4A0-F6B3599D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4317-9E88-D88D-D307-1728EAF3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random variables are easier to interact with.</a:t>
            </a:r>
          </a:p>
          <a:p>
            <a:r>
              <a:rPr lang="en-US" dirty="0"/>
              <a:t>But sometimes you </a:t>
            </a:r>
            <a:r>
              <a:rPr lang="en-US" b="1" dirty="0"/>
              <a:t>want</a:t>
            </a:r>
            <a:r>
              <a:rPr lang="en-US" dirty="0"/>
              <a:t> to interact with the dependence</a:t>
            </a:r>
          </a:p>
          <a:p>
            <a:r>
              <a:rPr lang="en-US" dirty="0"/>
              <a:t>ML/Data science takes advantage of dependence: Netflix knows you like movie A; people liking movie A is dependent on people liking movie B, and so recommends you movie B</a:t>
            </a:r>
          </a:p>
          <a:p>
            <a:pPr lvl="1"/>
            <a:r>
              <a:rPr lang="en-US" dirty="0"/>
              <a:t>Random variables might be indicators for specific individual people liking movies, or “if we select a person at random, will they like this movie”</a:t>
            </a:r>
          </a:p>
          <a:p>
            <a:r>
              <a:rPr lang="en-US" dirty="0"/>
              <a:t>Our examples today and Monday are artificial/simple; we’re just hoping to get the tools down today and Monday.</a:t>
            </a:r>
          </a:p>
        </p:txBody>
      </p:sp>
    </p:spTree>
    <p:extLst>
      <p:ext uri="{BB962C8B-B14F-4D97-AF65-F5344CB8AC3E}">
        <p14:creationId xmlns:p14="http://schemas.microsoft.com/office/powerpoint/2010/main" val="99092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2D-FF68-46BC-B17B-F2B9692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PMF,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their joint </a:t>
                </a:r>
                <a:r>
                  <a:rPr lang="en-US" dirty="0" err="1"/>
                  <a:t>pmf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5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Roll a blue die and a red die. Each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-sided.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blue die’s result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red die’s result.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die (individually) is fair. But not all results are equally likely when looking at them both together.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=3/16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blipFill>
                <a:blip r:embed="rId3"/>
                <a:stretch>
                  <a:fillRect l="-1887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6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4183-0686-4453-8718-156EFF4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I just want to talk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Well, use the law of total probability: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artition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possible outcomes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dice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“marginal”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(we “marginalized out”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it’s the same </a:t>
                </a:r>
                <a:r>
                  <a:rPr lang="en-US" dirty="0" err="1"/>
                  <a:t>pmf</a:t>
                </a:r>
                <a:r>
                  <a:rPr lang="en-US" dirty="0"/>
                  <a:t> we’ve always used; the name comes from being in the margin of the paper when people printed these on paper.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  <a:blipFill>
                <a:blip r:embed="rId2"/>
                <a:stretch>
                  <a:fillRect l="-532" t="-2642" r="-904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blipFill>
                <a:blip r:embed="rId3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99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3990</TotalTime>
  <Words>2161</Words>
  <Application>Microsoft Office PowerPoint</Application>
  <PresentationFormat>Widescreen</PresentationFormat>
  <Paragraphs>269</Paragraphs>
  <Slides>30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Joint Distributions</vt:lpstr>
      <vt:lpstr>Announcements</vt:lpstr>
      <vt:lpstr>Multiple Random Variables</vt:lpstr>
      <vt:lpstr>This lecture and next lecture</vt:lpstr>
      <vt:lpstr>Why </vt:lpstr>
      <vt:lpstr>Joint PMF, support</vt:lpstr>
      <vt:lpstr>Examples</vt:lpstr>
      <vt:lpstr>Marginals</vt:lpstr>
      <vt:lpstr>Marginals</vt:lpstr>
      <vt:lpstr>Different dice</vt:lpstr>
      <vt:lpstr>Different dice</vt:lpstr>
      <vt:lpstr>Joint Expectation</vt:lpstr>
      <vt:lpstr>Expectation of a function of two RVs</vt:lpstr>
      <vt:lpstr>Expectation of a function of two RVs</vt:lpstr>
      <vt:lpstr>Conditional Expectation</vt:lpstr>
      <vt:lpstr>Conditional Expectations</vt:lpstr>
      <vt:lpstr>Law of Total Expectation</vt:lpstr>
      <vt:lpstr>LTE</vt:lpstr>
      <vt:lpstr>LTE</vt:lpstr>
      <vt:lpstr>Analogues for continuous</vt:lpstr>
      <vt:lpstr>Covariance</vt:lpstr>
      <vt:lpstr>PowerPoint Presentation</vt:lpstr>
      <vt:lpstr>Covariance</vt:lpstr>
      <vt:lpstr>Covariance</vt:lpstr>
      <vt:lpstr>Covariance, Another example</vt:lpstr>
      <vt:lpstr>Covariance, Another example</vt:lpstr>
      <vt:lpstr>Covariance, Another example</vt:lpstr>
      <vt:lpstr>Covariance, Another example</vt:lpstr>
      <vt:lpstr>Conditional Expectation</vt:lpstr>
      <vt:lpstr>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Robert Weber</cp:lastModifiedBy>
  <cp:revision>47</cp:revision>
  <cp:lastPrinted>2025-02-21T17:29:50Z</cp:lastPrinted>
  <dcterms:created xsi:type="dcterms:W3CDTF">2021-05-13T15:17:04Z</dcterms:created>
  <dcterms:modified xsi:type="dcterms:W3CDTF">2025-02-21T21:07:02Z</dcterms:modified>
</cp:coreProperties>
</file>