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6" r:id="rId3"/>
    <p:sldId id="340" r:id="rId4"/>
    <p:sldId id="343" r:id="rId5"/>
    <p:sldId id="341" r:id="rId6"/>
    <p:sldId id="342" r:id="rId7"/>
    <p:sldId id="277" r:id="rId8"/>
    <p:sldId id="329" r:id="rId9"/>
    <p:sldId id="274" r:id="rId10"/>
    <p:sldId id="275" r:id="rId11"/>
    <p:sldId id="257" r:id="rId12"/>
    <p:sldId id="276" r:id="rId13"/>
    <p:sldId id="258" r:id="rId14"/>
    <p:sldId id="279" r:id="rId15"/>
    <p:sldId id="278" r:id="rId16"/>
    <p:sldId id="330" r:id="rId17"/>
    <p:sldId id="259" r:id="rId18"/>
    <p:sldId id="260" r:id="rId19"/>
    <p:sldId id="281" r:id="rId20"/>
    <p:sldId id="280" r:id="rId21"/>
    <p:sldId id="262" r:id="rId22"/>
    <p:sldId id="282" r:id="rId23"/>
    <p:sldId id="263" r:id="rId24"/>
    <p:sldId id="265" r:id="rId25"/>
    <p:sldId id="266" r:id="rId26"/>
    <p:sldId id="267" r:id="rId27"/>
    <p:sldId id="269" r:id="rId28"/>
    <p:sldId id="268" r:id="rId29"/>
    <p:sldId id="271" r:id="rId30"/>
    <p:sldId id="347" r:id="rId31"/>
    <p:sldId id="272" r:id="rId32"/>
    <p:sldId id="273" r:id="rId33"/>
    <p:sldId id="270" r:id="rId34"/>
    <p:sldId id="33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3F5163-3850-436A-BCE0-06200C4419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6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6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78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27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52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1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6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2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46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A3F5163-3850-436A-BCE0-06200C4419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6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30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90.png"/><Relationship Id="rId33" Type="http://schemas.openxmlformats.org/officeDocument/2006/relationships/image" Target="../media/image40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9.png"/><Relationship Id="rId32" Type="http://schemas.openxmlformats.org/officeDocument/2006/relationships/image" Target="../media/image34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8.png"/><Relationship Id="rId28" Type="http://schemas.openxmlformats.org/officeDocument/2006/relationships/image" Target="../media/image32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7.png"/><Relationship Id="rId27" Type="http://schemas.openxmlformats.org/officeDocument/2006/relationships/image" Target="../media/image31.png"/><Relationship Id="rId30" Type="http://schemas.openxmlformats.org/officeDocument/2006/relationships/image" Target="../media/image33.png"/><Relationship Id="rId35" Type="http://schemas.openxmlformats.org/officeDocument/2006/relationships/image" Target="../media/image42.png"/><Relationship Id="rId8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1B73-23CC-4EA8-A9BC-BBB4A8B85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650F5-C590-4EB6-9227-C8A1883E04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</a:p>
          <a:p>
            <a:r>
              <a:rPr lang="en-US" dirty="0"/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323216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F5FF-F28A-464B-9999-084357DD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DEB1-024B-4FF6-A2E8-F31429E59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Wait, we’re computer scientists. Computers don’t do real numbers, why should we?</a:t>
            </a:r>
          </a:p>
          <a:p>
            <a:endParaRPr lang="en-US" dirty="0"/>
          </a:p>
          <a:p>
            <a:r>
              <a:rPr lang="en-US" dirty="0"/>
              <a:t>Continuous random variables will be a useful model for enormous sample spaces. The math will be easier.</a:t>
            </a:r>
          </a:p>
          <a:p>
            <a:endParaRPr lang="en-US" dirty="0"/>
          </a:p>
          <a:p>
            <a:r>
              <a:rPr lang="en-US" dirty="0"/>
              <a:t>Example: polling a large population. The sample space is actually discrete. But we’re going to round the result anyway. Make it continuous first for easier math, then round.</a:t>
            </a:r>
          </a:p>
        </p:txBody>
      </p:sp>
    </p:spTree>
    <p:extLst>
      <p:ext uri="{BB962C8B-B14F-4D97-AF65-F5344CB8AC3E}">
        <p14:creationId xmlns:p14="http://schemas.microsoft.com/office/powerpoint/2010/main" val="351010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E53C-8915-43F9-8777-5FE5826A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Need New Rules?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choose a uniformly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the number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For discrete random variables, we’d ask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mathematical tools to get consistent answers from expressions like those is calculus.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A7DD-93A6-4E5E-A795-38F505B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the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discrete random variables, we defined the </a:t>
                </a:r>
                <a:r>
                  <a:rPr lang="en-US" dirty="0" err="1"/>
                  <a:t>pmf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can’t have a </a:t>
                </a:r>
                <a:r>
                  <a:rPr lang="en-US" dirty="0" err="1"/>
                  <a:t>pmf</a:t>
                </a:r>
                <a:r>
                  <a:rPr lang="en-US" dirty="0"/>
                  <a:t> quite like we did for discrete random variables.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/>
                  <a:t>??</a:t>
                </a:r>
              </a:p>
              <a:p>
                <a:r>
                  <a:rPr lang="en-US" dirty="0"/>
                  <a:t>Let’s try to maintain as many rules as we can…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/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to remember it’s different 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932863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932863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110465" r="-100600" b="-2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110465" r="-600" b="-217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97838" r="-100600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97838" r="-600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7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4519164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4519164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4683823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</p:spTree>
    <p:extLst>
      <p:ext uri="{BB962C8B-B14F-4D97-AF65-F5344CB8AC3E}">
        <p14:creationId xmlns:p14="http://schemas.microsoft.com/office/powerpoint/2010/main" val="3933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568816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2D3B5-DBA4-46B9-B9C3-AE357540DA2C}"/>
              </a:ext>
            </a:extLst>
          </p:cNvPr>
          <p:cNvSpPr/>
          <p:nvPr/>
        </p:nvSpPr>
        <p:spPr>
          <a:xfrm>
            <a:off x="2509934" y="4623318"/>
            <a:ext cx="6382139" cy="162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Let’s derive an example PDF together!</a:t>
            </a:r>
          </a:p>
          <a:p>
            <a:pPr algn="ctr"/>
            <a:r>
              <a:rPr lang="en-US" sz="2800" dirty="0"/>
              <a:t>For a uniform random real number in [0,1]</a:t>
            </a:r>
          </a:p>
        </p:txBody>
      </p:sp>
    </p:spTree>
    <p:extLst>
      <p:ext uri="{BB962C8B-B14F-4D97-AF65-F5344CB8AC3E}">
        <p14:creationId xmlns:p14="http://schemas.microsoft.com/office/powerpoint/2010/main" val="381991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negative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606137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</p:spTree>
    <p:extLst>
      <p:ext uri="{BB962C8B-B14F-4D97-AF65-F5344CB8AC3E}">
        <p14:creationId xmlns:p14="http://schemas.microsoft.com/office/powerpoint/2010/main" val="174941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negative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41478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41478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606137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/>
              <p:nvPr/>
            </p:nvSpPr>
            <p:spPr>
              <a:xfrm>
                <a:off x="4082901" y="4336229"/>
                <a:ext cx="3062177" cy="790985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1" y="4336229"/>
                <a:ext cx="3062177" cy="790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/>
              <p:nvPr/>
            </p:nvSpPr>
            <p:spPr>
              <a:xfrm>
                <a:off x="4082902" y="5284533"/>
                <a:ext cx="3062177" cy="79098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.5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=.1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5284533"/>
                <a:ext cx="3062177" cy="790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8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2687-55FA-43F9-A5A7-C00BA9DC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for uniform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to make all those events integrate to the right values?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25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CCDB-06D4-462E-85C6-4150F90A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number that best represents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=.1)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is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So…what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???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/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continuous probability spaces:</a:t>
                </a:r>
              </a:p>
              <a:p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Impossible events have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b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but some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events might be possible.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blipFill>
                <a:blip r:embed="rId3"/>
                <a:stretch>
                  <a:fillRect l="-1267" t="-10945" b="-199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1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look at a different pdf…</a:t>
                </a:r>
              </a:p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382225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2724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Let’s look at a different pdf…</a:t>
                </a:r>
              </a:p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.2−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≤.2+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≤.5+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.2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48650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F58A-3CCE-486D-BD56-EDC0D137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the pdf?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the number that when integrated over gives the probability of an event. </a:t>
                </a:r>
              </a:p>
              <a:p>
                <a:r>
                  <a:rPr lang="en-US" dirty="0"/>
                  <a:t>Equivalently, it’s number such that:</a:t>
                </a:r>
              </a:p>
              <a:p>
                <a:r>
                  <a:rPr lang="en-US" dirty="0"/>
                  <a:t>-integrating over all real numbers gives 1.</a:t>
                </a:r>
              </a:p>
              <a:p>
                <a:r>
                  <a:rPr lang="en-US" dirty="0"/>
                  <a:t>-comparing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(ℓ)</m:t>
                    </m:r>
                  </m:oMath>
                </a14:m>
                <a:r>
                  <a:rPr lang="en-US" dirty="0"/>
                  <a:t> gives the relative chances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being 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82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DA26CB-34B9-4DD5-A7FC-60D4AF50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3DFDE-35E6-4E1F-9D26-BE2F08DF9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4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1F60-9F33-485B-96D2-BF1EFD98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So how do I get from CDF to PDF? Taking the derivative!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/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 Cumulative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analogous to the CDF for discrete variables.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85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68566996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68566996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2263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A5E0-5262-4BCB-B54A-7FBEB5B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define: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replace summing over the </a:t>
                </a:r>
                <a:r>
                  <a:rPr lang="en-US" dirty="0" err="1"/>
                  <a:t>pmf</a:t>
                </a:r>
                <a:r>
                  <a:rPr lang="en-US" dirty="0"/>
                  <a:t> with integrating the pdf.</a:t>
                </a:r>
              </a:p>
              <a:p>
                <a:r>
                  <a:rPr lang="en-US" dirty="0"/>
                  <a:t>It still represents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557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ADD-6D8E-433E-9D93-CE408BE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</p:spPr>
            <p:txBody>
              <a:bodyPr/>
              <a:lstStyle/>
              <a:p>
                <a:r>
                  <a:rPr lang="en-US" dirty="0"/>
                  <a:t>Again, analogous to the discrete case; just replace summation with integration and </a:t>
                </a:r>
                <a:r>
                  <a:rPr lang="en-US" dirty="0" err="1"/>
                  <a:t>pmf</a:t>
                </a:r>
                <a:r>
                  <a:rPr lang="en-US" dirty="0"/>
                  <a:t> with the pdf.</a:t>
                </a:r>
              </a:p>
              <a:p>
                <a:r>
                  <a:rPr lang="en-US" dirty="0"/>
                  <a:t>We’re going to treat this as a definition.</a:t>
                </a:r>
              </a:p>
              <a:p>
                <a:r>
                  <a:rPr lang="en-US" dirty="0"/>
                  <a:t>Technically, this is really a theorem;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it only gives relative likelihoods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need a proof to guarantee it “works”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Sometimes called “Law of the Unconscious Statistician.”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  <a:blipFill>
                <a:blip r:embed="rId2"/>
                <a:stretch>
                  <a:fillRect l="-708" t="-3303" r="-272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/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𝒈</m:t>
                    </m:r>
                  </m:oMath>
                </a14:m>
                <a:r>
                  <a:rPr lang="en-US" sz="2800" b="1" dirty="0">
                    <a:cs typeface="Segoe UI Semibold" panose="020B0702040204020203" pitchFamily="34" charset="0"/>
                  </a:rPr>
                  <a:t> and any continuous random variable,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</m:oMath>
                </a14:m>
                <a:endParaRPr lang="en-US" sz="2800" b="1" dirty="0"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𝐝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𝒛</m:t>
                        </m:r>
                      </m:e>
                    </m:nary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blipFill>
                <a:blip r:embed="rId3"/>
                <a:stretch>
                  <a:fillRect l="-598" t="-1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09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263-E667-4AA9-A17E-C5BA1384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Still true!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Won’t show you the proof – for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it’s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/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; even if they’re continuous.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16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34B6-B566-48A8-8392-7BBE556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974E-CED2-40A5-A117-88330B31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surprises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/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𝐝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877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2F79-9501-4DFE-AB14-AEE6940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09AAF97-D5E8-03FA-AEA1-0421F20CC1CF}"/>
                  </a:ext>
                </a:extLst>
              </p:cNvPr>
              <p:cNvSpPr/>
              <p:nvPr/>
            </p:nvSpPr>
            <p:spPr>
              <a:xfrm>
                <a:off x="8238225" y="77638"/>
                <a:ext cx="3824377" cy="138621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09AAF97-D5E8-03FA-AEA1-0421F20CC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225" y="77638"/>
                <a:ext cx="3824377" cy="1386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56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B047-F920-4B2B-BE64-508D170E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5E1B-6C45-4D95-9436-90F4F2D1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skipped hypergeometric; slides are there, you can use the formulas!</a:t>
            </a:r>
          </a:p>
          <a:p>
            <a:pPr lvl="1"/>
            <a:r>
              <a:rPr lang="en-US" dirty="0"/>
              <a:t>Drawing without replacement from an urn is the situation.</a:t>
            </a:r>
          </a:p>
          <a:p>
            <a:r>
              <a:rPr lang="en-US" dirty="0"/>
              <a:t>You can do relatively complicated counting/probability calculations much more quickly than you could week 1!</a:t>
            </a:r>
          </a:p>
          <a:p>
            <a:r>
              <a:rPr lang="en-US" dirty="0"/>
              <a:t>You can now explain why your problem is a zoo variable and save explanation on homework (and save yourself calculations in the future).</a:t>
            </a:r>
          </a:p>
          <a:p>
            <a:r>
              <a:rPr lang="en-US" dirty="0"/>
              <a:t>Don’t spend extra effort memorizing…but be careful when looking up Wikipedia articles.</a:t>
            </a:r>
          </a:p>
          <a:p>
            <a:pPr lvl="1"/>
            <a:r>
              <a:rPr lang="en-US" dirty="0"/>
              <a:t>The exact definitions of the parameters can differ (is a geometric random variable the number of failures before the first success, or the total number of trials including the success?)</a:t>
            </a:r>
          </a:p>
        </p:txBody>
      </p:sp>
    </p:spTree>
    <p:extLst>
      <p:ext uri="{BB962C8B-B14F-4D97-AF65-F5344CB8AC3E}">
        <p14:creationId xmlns:p14="http://schemas.microsoft.com/office/powerpoint/2010/main" val="1748381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9EDDE-AC80-60C3-9271-15CF5EB53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DBB2-359E-936E-73BF-191A0643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9601FC-20F0-E4A3-F392-B8EF2CB2C6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9601FC-20F0-E4A3-F392-B8EF2CB2C6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29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30-87CD-4151-836D-B281EF3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assemble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673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1502630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but not conversely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PMF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1502630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62857" r="-399457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62857" r="-257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280328" r="-11273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280328" r="-257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PMF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320968" r="-399457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320968" r="-11273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320968" r="-257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417600" r="-399457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417600" r="-11273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417600" r="-257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577679" r="-399457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577679" r="-11273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577679" r="-257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920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84C6A-EC67-4B09-B0B4-859BE938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C2926-B483-4FD8-9B9A-3144E71F8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F8B-5808-488C-B9EE-D4FB5BA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have we done over the past 5 weeks?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E40E-6165-44E4-B6CD-DF04C93B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Combinations, permutations, indistinguishable elements, starts and bars, inclusion-exclusion…</a:t>
            </a:r>
          </a:p>
          <a:p>
            <a:pPr lvl="1"/>
            <a:r>
              <a:rPr lang="en-US" sz="2800" dirty="0"/>
              <a:t>Probability foundations</a:t>
            </a:r>
          </a:p>
          <a:p>
            <a:pPr lvl="1"/>
            <a:r>
              <a:rPr lang="en-US" dirty="0"/>
              <a:t>Events, sample space, axioms of probability, expectation, variance</a:t>
            </a:r>
          </a:p>
          <a:p>
            <a:pPr lvl="1"/>
            <a:r>
              <a:rPr lang="en-US" sz="2800" dirty="0"/>
              <a:t>Conditional probability</a:t>
            </a:r>
          </a:p>
          <a:p>
            <a:pPr lvl="1"/>
            <a:r>
              <a:rPr lang="en-US" dirty="0"/>
              <a:t>Conditioning, independence, Bayes’ Rule</a:t>
            </a:r>
          </a:p>
          <a:p>
            <a:pPr lvl="1"/>
            <a:r>
              <a:rPr lang="en-US" sz="2800" dirty="0"/>
              <a:t>Refined our intuition</a:t>
            </a:r>
          </a:p>
          <a:p>
            <a:pPr lvl="1"/>
            <a:r>
              <a:rPr lang="en-US" dirty="0"/>
              <a:t>Especially around Bayes’ Rule</a:t>
            </a:r>
          </a:p>
        </p:txBody>
      </p:sp>
    </p:spTree>
    <p:extLst>
      <p:ext uri="{BB962C8B-B14F-4D97-AF65-F5344CB8AC3E}">
        <p14:creationId xmlns:p14="http://schemas.microsoft.com/office/powerpoint/2010/main" val="173467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751-6CE4-4FE4-A84F-F7C81F4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01FA-3102-4B8C-B357-CCE6CF27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random variables.</a:t>
            </a:r>
          </a:p>
          <a:p>
            <a:pPr lvl="1"/>
            <a:r>
              <a:rPr lang="en-US" dirty="0"/>
              <a:t>So far our sample spaces have been countable. What happens if we want to choose a random real number?</a:t>
            </a:r>
          </a:p>
          <a:p>
            <a:pPr lvl="1"/>
            <a:r>
              <a:rPr lang="en-US" dirty="0"/>
              <a:t>How do expectation, variance, conditioning, etc. change in this new context?</a:t>
            </a:r>
          </a:p>
          <a:p>
            <a:pPr lvl="1"/>
            <a:r>
              <a:rPr lang="en-US" dirty="0"/>
              <a:t>Mostly analogous to discrete cases, but with integrals instead of sums.</a:t>
            </a:r>
          </a:p>
          <a:p>
            <a:pPr lvl="1"/>
            <a:r>
              <a:rPr lang="en-US" sz="2800" dirty="0"/>
              <a:t>Analysis when it’s inconvenient (or impossible) to exactly calculate probabilities.</a:t>
            </a:r>
          </a:p>
          <a:p>
            <a:pPr lvl="1"/>
            <a:r>
              <a:rPr lang="en-US" dirty="0"/>
              <a:t>Central Limit Theorem (approximating discrete distributions with continuous ones)</a:t>
            </a:r>
          </a:p>
          <a:p>
            <a:pPr lvl="1"/>
            <a:r>
              <a:rPr lang="en-US" dirty="0"/>
              <a:t>Tail Bounds/Concentration (arguing it’s unlikely that a random variable is far from its expectation)</a:t>
            </a:r>
          </a:p>
          <a:p>
            <a:pPr lvl="1"/>
            <a:r>
              <a:rPr lang="en-US" sz="2800" dirty="0"/>
              <a:t>A first taste of making predictions from data (i.e., a bit of ML)</a:t>
            </a:r>
          </a:p>
        </p:txBody>
      </p:sp>
    </p:spTree>
    <p:extLst>
      <p:ext uri="{BB962C8B-B14F-4D97-AF65-F5344CB8AC3E}">
        <p14:creationId xmlns:p14="http://schemas.microsoft.com/office/powerpoint/2010/main" val="297158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47B7-FF60-4B2F-941B-EEF03C41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18C0-5B33-4EEC-A648-AD46D213C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Probability</a:t>
            </a:r>
          </a:p>
          <a:p>
            <a:pPr lvl="1"/>
            <a:r>
              <a:rPr lang="en-US" dirty="0"/>
              <a:t>Probability Density Function</a:t>
            </a:r>
          </a:p>
          <a:p>
            <a:pPr lvl="1"/>
            <a:r>
              <a:rPr lang="en-US" dirty="0"/>
              <a:t>Cumulative Distribution Function</a:t>
            </a:r>
          </a:p>
          <a:p>
            <a:endParaRPr lang="en-US" dirty="0"/>
          </a:p>
          <a:p>
            <a:r>
              <a:rPr lang="en-US" dirty="0"/>
              <a:t>Goal for today is to get intuition on what’s different in the continuous case. Your goal today is to start building up a gut-feeling of what’s happening.</a:t>
            </a:r>
          </a:p>
          <a:p>
            <a:r>
              <a:rPr lang="en-US" dirty="0"/>
              <a:t>ASK QUESTIONS, (always, but today especially).</a:t>
            </a:r>
          </a:p>
        </p:txBody>
      </p:sp>
    </p:spTree>
    <p:extLst>
      <p:ext uri="{BB962C8B-B14F-4D97-AF65-F5344CB8AC3E}">
        <p14:creationId xmlns:p14="http://schemas.microsoft.com/office/powerpoint/2010/main" val="336028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990A3A-6B16-4937-918F-F3F9C5D2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DED76-ECEE-43E8-95D8-258FAE5F8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795D-252E-49EB-B3E5-491FEDA7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9A866-13FF-481F-B66A-9871A200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need continuous probability spaces and continuous random variables to describe experiments that have uncountably-infinite sample spaces. </a:t>
            </a:r>
          </a:p>
          <a:p>
            <a:pPr lvl="1"/>
            <a:r>
              <a:rPr lang="en-US" dirty="0"/>
              <a:t>e.g. all real numbers</a:t>
            </a:r>
          </a:p>
          <a:p>
            <a:r>
              <a:rPr lang="en-US" dirty="0"/>
              <a:t>How long until the next bus shows up?</a:t>
            </a:r>
          </a:p>
          <a:p>
            <a:r>
              <a:rPr lang="en-US" dirty="0"/>
              <a:t>What location does a dart land?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3571</TotalTime>
  <Words>2055</Words>
  <Application>Microsoft Office PowerPoint</Application>
  <PresentationFormat>Widescreen</PresentationFormat>
  <Paragraphs>305</Paragraphs>
  <Slides>34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Probability</vt:lpstr>
      <vt:lpstr>Zoo! </vt:lpstr>
      <vt:lpstr>Zoo Takeaways</vt:lpstr>
      <vt:lpstr>Where Are We?</vt:lpstr>
      <vt:lpstr>What have we done over the past 5 weeks?</vt:lpstr>
      <vt:lpstr>What’s next?</vt:lpstr>
      <vt:lpstr>Today</vt:lpstr>
      <vt:lpstr>Continuous Random Variables</vt:lpstr>
      <vt:lpstr>Continuous Random Variables</vt:lpstr>
      <vt:lpstr>Continuous Random Variables</vt:lpstr>
      <vt:lpstr>Why Need New Rules?</vt:lpstr>
      <vt:lpstr>Let’s start with the pmf</vt:lpstr>
      <vt:lpstr>The probability density function</vt:lpstr>
      <vt:lpstr>The probability density function</vt:lpstr>
      <vt:lpstr>The probability density function</vt:lpstr>
      <vt:lpstr>The probability density function</vt:lpstr>
      <vt:lpstr>PDF for uniform</vt:lpstr>
      <vt:lpstr>Probability Density Function</vt:lpstr>
      <vt:lpstr>Using the PDF</vt:lpstr>
      <vt:lpstr>Using the PDF</vt:lpstr>
      <vt:lpstr>So what’s the pdf?</vt:lpstr>
      <vt:lpstr>CDFs</vt:lpstr>
      <vt:lpstr>What’s a CDF?</vt:lpstr>
      <vt:lpstr>Comparing Discrete and Continuous</vt:lpstr>
      <vt:lpstr>What about expectation?</vt:lpstr>
      <vt:lpstr>Expectation of a function</vt:lpstr>
      <vt:lpstr>Linearity of Expectation</vt:lpstr>
      <vt:lpstr>Variance</vt:lpstr>
      <vt:lpstr>Let’s calculate an expectation</vt:lpstr>
      <vt:lpstr>Let’s calculate an expectation</vt:lpstr>
      <vt:lpstr>What about E[g(X)]</vt:lpstr>
      <vt:lpstr>Let’s assemble the variance</vt:lpstr>
      <vt:lpstr>Continuous Uniform Distribution</vt:lpstr>
      <vt:lpstr>Comparing Discrete and Continuous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Probability</dc:title>
  <dc:creator>rtweber2</dc:creator>
  <cp:lastModifiedBy>Robert Weber</cp:lastModifiedBy>
  <cp:revision>48</cp:revision>
  <cp:lastPrinted>2025-02-06T17:56:21Z</cp:lastPrinted>
  <dcterms:created xsi:type="dcterms:W3CDTF">2021-05-01T16:25:56Z</dcterms:created>
  <dcterms:modified xsi:type="dcterms:W3CDTF">2025-02-08T01:54:01Z</dcterms:modified>
</cp:coreProperties>
</file>