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0"/>
  </p:notesMasterIdLst>
  <p:sldIdLst>
    <p:sldId id="256" r:id="rId2"/>
    <p:sldId id="355" r:id="rId3"/>
    <p:sldId id="353" r:id="rId4"/>
    <p:sldId id="323" r:id="rId5"/>
    <p:sldId id="358" r:id="rId6"/>
    <p:sldId id="257" r:id="rId7"/>
    <p:sldId id="259" r:id="rId8"/>
    <p:sldId id="344" r:id="rId9"/>
    <p:sldId id="258" r:id="rId10"/>
    <p:sldId id="324" r:id="rId11"/>
    <p:sldId id="261" r:id="rId12"/>
    <p:sldId id="260" r:id="rId13"/>
    <p:sldId id="262" r:id="rId14"/>
    <p:sldId id="263" r:id="rId15"/>
    <p:sldId id="264" r:id="rId16"/>
    <p:sldId id="265" r:id="rId17"/>
    <p:sldId id="349" r:id="rId18"/>
    <p:sldId id="266" r:id="rId19"/>
    <p:sldId id="328" r:id="rId20"/>
    <p:sldId id="329" r:id="rId21"/>
    <p:sldId id="348" r:id="rId22"/>
    <p:sldId id="330" r:id="rId23"/>
    <p:sldId id="331" r:id="rId24"/>
    <p:sldId id="345" r:id="rId25"/>
    <p:sldId id="268" r:id="rId26"/>
    <p:sldId id="269" r:id="rId27"/>
    <p:sldId id="270" r:id="rId28"/>
    <p:sldId id="271" r:id="rId29"/>
    <p:sldId id="325" r:id="rId30"/>
    <p:sldId id="272" r:id="rId31"/>
    <p:sldId id="326" r:id="rId32"/>
    <p:sldId id="327" r:id="rId33"/>
    <p:sldId id="332" r:id="rId34"/>
    <p:sldId id="267" r:id="rId35"/>
    <p:sldId id="333" r:id="rId36"/>
    <p:sldId id="334" r:id="rId37"/>
    <p:sldId id="335" r:id="rId38"/>
    <p:sldId id="336" r:id="rId39"/>
    <p:sldId id="337" r:id="rId40"/>
    <p:sldId id="338" r:id="rId41"/>
    <p:sldId id="273" r:id="rId42"/>
    <p:sldId id="275" r:id="rId43"/>
    <p:sldId id="276" r:id="rId44"/>
    <p:sldId id="274" r:id="rId45"/>
    <p:sldId id="346" r:id="rId46"/>
    <p:sldId id="340" r:id="rId47"/>
    <p:sldId id="343" r:id="rId48"/>
    <p:sldId id="341" r:id="rId49"/>
    <p:sldId id="342" r:id="rId50"/>
    <p:sldId id="277" r:id="rId51"/>
    <p:sldId id="278" r:id="rId52"/>
    <p:sldId id="279" r:id="rId53"/>
    <p:sldId id="280" r:id="rId54"/>
    <p:sldId id="281" r:id="rId55"/>
    <p:sldId id="282" r:id="rId56"/>
    <p:sldId id="283" r:id="rId57"/>
    <p:sldId id="284" r:id="rId58"/>
    <p:sldId id="347" r:id="rId5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7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PMF</a:t>
            </a:r>
            <a:r>
              <a:rPr lang="en-US" baseline="0"/>
              <a:t> 2 with E=3/2, Var=3/4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val>
            <c:numRef>
              <c:f>Sheet1!$A$1:$A$10</c:f>
              <c:numCache>
                <c:formatCode>0.000000000000000</c:formatCode>
                <c:ptCount val="10"/>
                <c:pt idx="0" formatCode="0.00">
                  <c:v>0.66666666666666663</c:v>
                </c:pt>
                <c:pt idx="1">
                  <c:v>0.44444444444444442</c:v>
                </c:pt>
                <c:pt idx="2" formatCode="0.0000000000000000">
                  <c:v>0.29629629629629628</c:v>
                </c:pt>
                <c:pt idx="3">
                  <c:v>0.19753086419753085</c:v>
                </c:pt>
                <c:pt idx="4" formatCode="0.0000000000000000">
                  <c:v>0.13168724279835389</c:v>
                </c:pt>
                <c:pt idx="5">
                  <c:v>8.77914951989026E-2</c:v>
                </c:pt>
                <c:pt idx="6" formatCode="0.0000000000000000">
                  <c:v>5.8527663465935062E-2</c:v>
                </c:pt>
                <c:pt idx="7">
                  <c:v>3.9018442310623375E-2</c:v>
                </c:pt>
                <c:pt idx="8" formatCode="0.0000000000000000">
                  <c:v>2.6012294873748915E-2</c:v>
                </c:pt>
                <c:pt idx="9">
                  <c:v>1.7341529915832609E-2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D3-4558-AD90-47AA96749F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473827760"/>
        <c:axId val="636120416"/>
      </c:barChart>
      <c:catAx>
        <c:axId val="473827760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6120416"/>
        <c:crosses val="autoZero"/>
        <c:auto val="1"/>
        <c:lblAlgn val="ctr"/>
        <c:lblOffset val="100"/>
        <c:noMultiLvlLbl val="0"/>
      </c:catAx>
      <c:valAx>
        <c:axId val="636120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38277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PMF 1 with E=3/2, Var=3/4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val>
            <c:numRef>
              <c:f>Sheet1!$C$1:$C$4</c:f>
              <c:numCache>
                <c:formatCode>General</c:formatCode>
                <c:ptCount val="4"/>
                <c:pt idx="0">
                  <c:v>0.125</c:v>
                </c:pt>
                <c:pt idx="1">
                  <c:v>0.375</c:v>
                </c:pt>
                <c:pt idx="2">
                  <c:v>0.375</c:v>
                </c:pt>
                <c:pt idx="3">
                  <c:v>0.125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43-4323-AF4C-D1B02E0C83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531317968"/>
        <c:axId val="863309248"/>
      </c:barChart>
      <c:catAx>
        <c:axId val="531317968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3309248"/>
        <c:crosses val="autoZero"/>
        <c:auto val="1"/>
        <c:lblAlgn val="ctr"/>
        <c:lblOffset val="100"/>
        <c:noMultiLvlLbl val="0"/>
      </c:catAx>
      <c:valAx>
        <c:axId val="863309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13179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/>
              <a:t>PMF for Poisson</a:t>
            </a:r>
            <a:r>
              <a:rPr lang="en-US" sz="2400" baseline="0"/>
              <a:t> with lambda=1</a:t>
            </a:r>
            <a:endParaRPr lang="en-US" sz="24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Sheet1!$B$29:$B$39</c:f>
              <c:numCache>
                <c:formatCode>General</c:formatCode>
                <c:ptCount val="11"/>
                <c:pt idx="0">
                  <c:v>0.36787944117144233</c:v>
                </c:pt>
                <c:pt idx="1">
                  <c:v>0.36787944117144233</c:v>
                </c:pt>
                <c:pt idx="2">
                  <c:v>0.18393972058572117</c:v>
                </c:pt>
                <c:pt idx="3">
                  <c:v>6.1313240195240391E-2</c:v>
                </c:pt>
                <c:pt idx="4">
                  <c:v>1.5328310048810098E-2</c:v>
                </c:pt>
                <c:pt idx="5">
                  <c:v>3.0656620097620196E-3</c:v>
                </c:pt>
                <c:pt idx="6">
                  <c:v>5.1094366829366989E-4</c:v>
                </c:pt>
                <c:pt idx="7">
                  <c:v>7.2991952613381413E-5</c:v>
                </c:pt>
                <c:pt idx="8">
                  <c:v>9.1239940766726766E-6</c:v>
                </c:pt>
                <c:pt idx="9">
                  <c:v>1.0137771196302974E-6</c:v>
                </c:pt>
                <c:pt idx="10">
                  <c:v>1.0137771196302975E-7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54-4C5C-B864-C3E6AB92A0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76438656"/>
        <c:axId val="1119314880"/>
      </c:barChart>
      <c:catAx>
        <c:axId val="876438656"/>
        <c:scaling>
          <c:orientation val="minMax"/>
        </c:scaling>
        <c:delete val="0"/>
        <c:axPos val="b"/>
        <c:majorTickMark val="none"/>
        <c:minorTickMark val="none"/>
        <c:tickLblPos val="none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9314880"/>
        <c:crosses val="autoZero"/>
        <c:auto val="1"/>
        <c:lblAlgn val="ctr"/>
        <c:lblOffset val="100"/>
        <c:tickLblSkip val="2"/>
        <c:noMultiLvlLbl val="0"/>
      </c:catAx>
      <c:valAx>
        <c:axId val="1119314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6438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/>
              <a:t>PMF for Poisson with lambda=5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Sheet1!$C$29:$C$39</c:f>
              <c:numCache>
                <c:formatCode>General</c:formatCode>
                <c:ptCount val="11"/>
                <c:pt idx="0">
                  <c:v>6.737946999085467E-3</c:v>
                </c:pt>
                <c:pt idx="1">
                  <c:v>3.3689734995427337E-2</c:v>
                </c:pt>
                <c:pt idx="2">
                  <c:v>8.4224337488568335E-2</c:v>
                </c:pt>
                <c:pt idx="3">
                  <c:v>0.14037389581428056</c:v>
                </c:pt>
                <c:pt idx="4">
                  <c:v>0.17546736976785071</c:v>
                </c:pt>
                <c:pt idx="5">
                  <c:v>0.17546736976785071</c:v>
                </c:pt>
                <c:pt idx="6">
                  <c:v>0.14622280813987559</c:v>
                </c:pt>
                <c:pt idx="7">
                  <c:v>0.104444862957054</c:v>
                </c:pt>
                <c:pt idx="8">
                  <c:v>6.5278039348158748E-2</c:v>
                </c:pt>
                <c:pt idx="9">
                  <c:v>3.6265577415643749E-2</c:v>
                </c:pt>
                <c:pt idx="10">
                  <c:v>1.8132788707821871E-2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81-4F4A-ACD2-0CEFB666F2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62076288"/>
        <c:axId val="1354415712"/>
      </c:barChart>
      <c:catAx>
        <c:axId val="862076288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noFill/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54415712"/>
        <c:crosses val="autoZero"/>
        <c:auto val="1"/>
        <c:lblAlgn val="ctr"/>
        <c:lblOffset val="100"/>
        <c:noMultiLvlLbl val="0"/>
      </c:catAx>
      <c:valAx>
        <c:axId val="1354415712"/>
        <c:scaling>
          <c:orientation val="minMax"/>
          <c:max val="0.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2076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21T22:47:29.6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76 37,'0'0,"0"0,0 0,0 0,0 0,0 0,0 0,0 0,0 0,0 0,0 0,0 0,0 0,0 0,0 0,-14 4,-24 71,34-68,1 0,0 1,1 0,0-1,0 1,1 0,0 0,0 0,0 3,-1 15,2-22,-1-1,1 0,-1 1,1-1,0 1,0-1,1 0,-1 1,1-1,0 0,0 1,0-1,0 0,1 2,0-1,1 0,-1 0,1 0,0 0,0 0,1-1,-1 1,1-1,-1 0,1 0,0 0,0 0,1-1,-1 0,0 0,1 0,0 0,3 0,30-1,-29-4,0-1,0-1,-1 1,1-2,-1 1,0-1,-1 0,1-1,-1 0,0 0,-1 0,0-1,0 0,-1 0,2-3,-5 4,1-2,-1 1,0 0,-1 0,0 0,0-1,-1 1,0-1,-1 1,0-1,-1 0,0 1,-1-1,0 1,0 0,-1 0,0 0,-1 0,0 0,0 1,0 0,-1 0,0 1,-1 0,1-1,2 4,0 1,1-1,-1 1,0-1,0 1,0 0,-1 0,1 1,0-1,-1 1,1 0,-1 0,1 1,-1-1,1 1,-1 0,1 0,-1 1,0-1,4 0,0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21T22:47:31.2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4,'0'-4,"0"7,18 90,-12 51,-6-144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21T22:47:32.8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47 107,'0'0,"0"0,0 0,-1-2,1 1,-1-1,1 1,-1 0,1-1,0 1,0-1,-1 1,1-1,0 0,0 1,0-1,1 1,-1-1,0 1,1-1,-1 1,0-1,1 1,0 0,-1-1,1 1,0 0,0-1,0 1,0 0,0 0,0 0,3-5,0 1,1 0,0 0,0 0,0 1,1 0,-1 0,1 0,0 0,0 1,0 0,0 1,1-1,-1 1,1 0,0 1,-1 0,1 0,3 0,-8 1,0 0,-1 0,1 0,0 0,-1 0,1 1,-1-1,1 1,0-1,-1 1,1 0,-1-1,1 1,-1 0,0 0,1 0,-1 0,0 0,0 0,0 1,1-1,-1 0,0 1,-1-1,1 0,0 1,0-1,-1 1,1 0,-1-1,1 1,-1-1,1 2,6 57,-7-53,0 0,0 0,0 1,-1-1,0 0,-1 0,1 0,-1 0,-1 0,1 0,-1-1,0 1,-1-1,0 0,0 0,0 0,0 0,-1-1,0 0,0 0,-1 0,0 0,1-1,-3 1,-1 0,0-1,0-1,0 0,0 0,0-1,-1 0,1 0,-1-1,0-1,1 1,-1-1,1-1,-7-1,17 2,-1 0,1-1,-1 1,0 0,1 0,-1-1,1 1,-1-1,0 1,1 0,-1-1,0 1,1-1,-1 1,0-1,0 1,1-1,-1 1,0-1,0 1,0-1,0 1,0-1,0 1,0-1,0 1,0-1,0 1,0-1,0 1,0-1,0 1,0-1,-1 1,1-1,0 1,0-1,-1 1,1-1,0 1,-1 0,1-1,0 1,-1-1,1 1,0 0,-1-1,1 1,-1 0,1 0,-1-1,1 1,-1 0,1 0,-1 0,1-1,-1 1,1 0,-1 0,1 0,-1 0,12-2,1 0,0 1,0 0,-1 1,1 0,0 0,0 2,-1-1,1 2,-1 0,1 0,-1 1,0 0,0 0,2 3,54 16,-20-7,-40-13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21T22:47:34.5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84,'0'0,"0"0,0 0,0 0,0 0,0 0,0 0,0 0,0 0,0 0,0 0,0 0,0 0,0 0,6-7,-2 1,0 0,0 1,0-1,1 1,-1 1,1-1,1 1,-1-1,0 1,1 1,0-1,0 1,0 0,0 0,0 1,1 0,-1 0,1 1,0-1,-1 1,5 0,-10 2,0-1,1 0,-1 0,0 0,1 1,-1-1,0 0,0 1,1-1,-1 1,0 0,0-1,0 1,0 0,0 0,0-1,0 1,0 0,0 0,0 0,0 0,-1 0,1 1,0-1,-1 0,1 0,-1 0,1 1,-1-1,0 0,1 0,-1 1,0-1,0 0,0 1,0-1,0 0,0 1,0-1,-1 0,2 4,-1 0,-1-1,1 1,0 0,-1-1,0 1,0 0,-1-1,1 1,-1-1,0 0,0 0,0 0,-1 0,1 0,-1 0,0 0,0-1,-1 1,-1-1,18-1,-8 0,-1-1,0 0,1 1,-1 0,0 0,0 0,0 0,0 1,-1 0,1-1,-1 1,0 1,1-1,-1 0,-1 1,1 0,0-1,-1 1,0 0,0 0,0 1,0-1,-1 0,0 0,0 1,0-1,0 1,-1-1,1 1,-1-1,0 1,-1 3,-1-2,0 0,0 0,-1 0,0 0,0 0,0-1,-1 1,1-1,-1 0,-1 0,1-1,-1 1,0-1,0 0,0 0,0-1,-1 1,1-1,-1 0,0-1,0 1,0-1,0 0,-1-1,1 0,0 0,-4 0,-67-3,74 1,1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62074-1319-441F-8252-75338C644FEF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6CE025-BEFC-46DD-A7FA-756B68431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016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6CE025-BEFC-46DD-A7FA-756B68431FD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881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Simeon Davis Poisson was a French mathematician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6CE025-BEFC-46DD-A7FA-756B68431FD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086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2F9E819-A141-450C-935E-DA84BE981DBB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A5C9C-C587-4A6D-82B4-3B0434ACEA3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0196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9E819-A141-450C-935E-DA84BE981DBB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A5C9C-C587-4A6D-82B4-3B0434ACEA36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47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9E819-A141-450C-935E-DA84BE981DBB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A5C9C-C587-4A6D-82B4-3B0434ACEA3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088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5709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9E819-A141-450C-935E-DA84BE981DBB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A5C9C-C587-4A6D-82B4-3B0434ACE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625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9E819-A141-450C-935E-DA84BE981DBB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A5C9C-C587-4A6D-82B4-3B0434ACEA3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1145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9E819-A141-450C-935E-DA84BE981DBB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A5C9C-C587-4A6D-82B4-3B0434ACEA3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4008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9E819-A141-450C-935E-DA84BE981DBB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A5C9C-C587-4A6D-82B4-3B0434ACE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774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9E819-A141-450C-935E-DA84BE981DBB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A5C9C-C587-4A6D-82B4-3B0434ACEA3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916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9E819-A141-450C-935E-DA84BE981DBB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A5C9C-C587-4A6D-82B4-3B0434ACEA3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9917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9E819-A141-450C-935E-DA84BE981DBB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A5C9C-C587-4A6D-82B4-3B0434ACE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359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9E819-A141-450C-935E-DA84BE981DBB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A5C9C-C587-4A6D-82B4-3B0434ACEA3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4001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B2F9E819-A141-450C-935E-DA84BE981DBB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9C8A5C9C-C587-4A6D-82B4-3B0434ACEA36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1020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chart" Target="../charts/chart2.xml"/><Relationship Id="rId7" Type="http://schemas.openxmlformats.org/officeDocument/2006/relationships/image" Target="../media/image6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customXml" Target="../ink/ink4.xml"/><Relationship Id="rId4" Type="http://schemas.openxmlformats.org/officeDocument/2006/relationships/customXml" Target="../ink/ink1.xml"/><Relationship Id="rId9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0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0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2" Type="http://schemas.openxmlformats.org/officeDocument/2006/relationships/image" Target="../media/image41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.svg"/><Relationship Id="rId18" Type="http://schemas.openxmlformats.org/officeDocument/2006/relationships/image" Target="../media/image24.png"/><Relationship Id="rId26" Type="http://schemas.openxmlformats.org/officeDocument/2006/relationships/image" Target="../media/image300.png"/><Relationship Id="rId3" Type="http://schemas.openxmlformats.org/officeDocument/2006/relationships/image" Target="../media/image8.svg"/><Relationship Id="rId21" Type="http://schemas.openxmlformats.org/officeDocument/2006/relationships/image" Target="../media/image27.svg"/><Relationship Id="rId34" Type="http://schemas.openxmlformats.org/officeDocument/2006/relationships/image" Target="../media/image35.png"/><Relationship Id="rId7" Type="http://schemas.openxmlformats.org/officeDocument/2006/relationships/image" Target="../media/image13.svg"/><Relationship Id="rId12" Type="http://schemas.openxmlformats.org/officeDocument/2006/relationships/image" Target="../media/image18.png"/><Relationship Id="rId17" Type="http://schemas.openxmlformats.org/officeDocument/2006/relationships/image" Target="../media/image23.svg"/><Relationship Id="rId25" Type="http://schemas.openxmlformats.org/officeDocument/2006/relationships/image" Target="../media/image290.png"/><Relationship Id="rId33" Type="http://schemas.openxmlformats.org/officeDocument/2006/relationships/image" Target="../media/image40.png"/><Relationship Id="rId2" Type="http://schemas.openxmlformats.org/officeDocument/2006/relationships/image" Target="../media/image7.png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29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svg"/><Relationship Id="rId24" Type="http://schemas.openxmlformats.org/officeDocument/2006/relationships/image" Target="../media/image292.png"/><Relationship Id="rId32" Type="http://schemas.openxmlformats.org/officeDocument/2006/relationships/image" Target="../media/image34.png"/><Relationship Id="rId5" Type="http://schemas.openxmlformats.org/officeDocument/2006/relationships/image" Target="../media/image10.svg"/><Relationship Id="rId15" Type="http://schemas.openxmlformats.org/officeDocument/2006/relationships/image" Target="../media/image21.svg"/><Relationship Id="rId23" Type="http://schemas.openxmlformats.org/officeDocument/2006/relationships/image" Target="../media/image28.png"/><Relationship Id="rId28" Type="http://schemas.openxmlformats.org/officeDocument/2006/relationships/image" Target="../media/image321.png"/><Relationship Id="rId10" Type="http://schemas.openxmlformats.org/officeDocument/2006/relationships/image" Target="../media/image16.png"/><Relationship Id="rId19" Type="http://schemas.openxmlformats.org/officeDocument/2006/relationships/image" Target="../media/image25.svg"/><Relationship Id="rId31" Type="http://schemas.openxmlformats.org/officeDocument/2006/relationships/image" Target="../media/image38.png"/><Relationship Id="rId4" Type="http://schemas.openxmlformats.org/officeDocument/2006/relationships/image" Target="../media/image9.png"/><Relationship Id="rId9" Type="http://schemas.openxmlformats.org/officeDocument/2006/relationships/image" Target="../media/image15.svg"/><Relationship Id="rId14" Type="http://schemas.openxmlformats.org/officeDocument/2006/relationships/image" Target="../media/image20.png"/><Relationship Id="rId22" Type="http://schemas.openxmlformats.org/officeDocument/2006/relationships/image" Target="../media/image271.png"/><Relationship Id="rId27" Type="http://schemas.openxmlformats.org/officeDocument/2006/relationships/image" Target="../media/image312.png"/><Relationship Id="rId30" Type="http://schemas.openxmlformats.org/officeDocument/2006/relationships/image" Target="../media/image331.png"/><Relationship Id="rId35" Type="http://schemas.openxmlformats.org/officeDocument/2006/relationships/image" Target="../media/image42.png"/><Relationship Id="rId8" Type="http://schemas.openxmlformats.org/officeDocument/2006/relationships/image" Target="../media/image14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.svg"/><Relationship Id="rId18" Type="http://schemas.openxmlformats.org/officeDocument/2006/relationships/image" Target="../media/image24.png"/><Relationship Id="rId26" Type="http://schemas.openxmlformats.org/officeDocument/2006/relationships/image" Target="../media/image61.png"/><Relationship Id="rId3" Type="http://schemas.openxmlformats.org/officeDocument/2006/relationships/image" Target="../media/image8.svg"/><Relationship Id="rId21" Type="http://schemas.openxmlformats.org/officeDocument/2006/relationships/image" Target="../media/image27.svg"/><Relationship Id="rId34" Type="http://schemas.openxmlformats.org/officeDocument/2006/relationships/image" Target="../media/image69.png"/><Relationship Id="rId7" Type="http://schemas.openxmlformats.org/officeDocument/2006/relationships/image" Target="../media/image13.svg"/><Relationship Id="rId12" Type="http://schemas.openxmlformats.org/officeDocument/2006/relationships/image" Target="../media/image18.png"/><Relationship Id="rId17" Type="http://schemas.openxmlformats.org/officeDocument/2006/relationships/image" Target="../media/image23.svg"/><Relationship Id="rId25" Type="http://schemas.openxmlformats.org/officeDocument/2006/relationships/image" Target="../media/image60.png"/><Relationship Id="rId33" Type="http://schemas.openxmlformats.org/officeDocument/2006/relationships/image" Target="../media/image68.png"/><Relationship Id="rId2" Type="http://schemas.openxmlformats.org/officeDocument/2006/relationships/image" Target="../media/image7.png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29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svg"/><Relationship Id="rId24" Type="http://schemas.openxmlformats.org/officeDocument/2006/relationships/image" Target="../media/image59.png"/><Relationship Id="rId32" Type="http://schemas.openxmlformats.org/officeDocument/2006/relationships/image" Target="../media/image67.png"/><Relationship Id="rId5" Type="http://schemas.openxmlformats.org/officeDocument/2006/relationships/image" Target="../media/image10.svg"/><Relationship Id="rId15" Type="http://schemas.openxmlformats.org/officeDocument/2006/relationships/image" Target="../media/image21.svg"/><Relationship Id="rId23" Type="http://schemas.openxmlformats.org/officeDocument/2006/relationships/image" Target="../media/image58.png"/><Relationship Id="rId28" Type="http://schemas.openxmlformats.org/officeDocument/2006/relationships/image" Target="../media/image63.png"/><Relationship Id="rId10" Type="http://schemas.openxmlformats.org/officeDocument/2006/relationships/image" Target="../media/image16.png"/><Relationship Id="rId19" Type="http://schemas.openxmlformats.org/officeDocument/2006/relationships/image" Target="../media/image25.svg"/><Relationship Id="rId31" Type="http://schemas.openxmlformats.org/officeDocument/2006/relationships/image" Target="../media/image66.png"/><Relationship Id="rId4" Type="http://schemas.openxmlformats.org/officeDocument/2006/relationships/image" Target="../media/image9.png"/><Relationship Id="rId9" Type="http://schemas.openxmlformats.org/officeDocument/2006/relationships/image" Target="../media/image15.svg"/><Relationship Id="rId14" Type="http://schemas.openxmlformats.org/officeDocument/2006/relationships/image" Target="../media/image20.png"/><Relationship Id="rId22" Type="http://schemas.openxmlformats.org/officeDocument/2006/relationships/image" Target="../media/image57.png"/><Relationship Id="rId27" Type="http://schemas.openxmlformats.org/officeDocument/2006/relationships/image" Target="../media/image62.png"/><Relationship Id="rId30" Type="http://schemas.openxmlformats.org/officeDocument/2006/relationships/image" Target="../media/image65.png"/><Relationship Id="rId35" Type="http://schemas.openxmlformats.org/officeDocument/2006/relationships/image" Target="../media/image70.png"/><Relationship Id="rId8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.svg"/><Relationship Id="rId18" Type="http://schemas.openxmlformats.org/officeDocument/2006/relationships/image" Target="../media/image24.png"/><Relationship Id="rId26" Type="http://schemas.openxmlformats.org/officeDocument/2006/relationships/image" Target="../media/image300.png"/><Relationship Id="rId3" Type="http://schemas.openxmlformats.org/officeDocument/2006/relationships/image" Target="../media/image8.svg"/><Relationship Id="rId21" Type="http://schemas.openxmlformats.org/officeDocument/2006/relationships/image" Target="../media/image27.svg"/><Relationship Id="rId34" Type="http://schemas.openxmlformats.org/officeDocument/2006/relationships/image" Target="../media/image35.png"/><Relationship Id="rId7" Type="http://schemas.openxmlformats.org/officeDocument/2006/relationships/image" Target="../media/image13.svg"/><Relationship Id="rId12" Type="http://schemas.openxmlformats.org/officeDocument/2006/relationships/image" Target="../media/image18.png"/><Relationship Id="rId17" Type="http://schemas.openxmlformats.org/officeDocument/2006/relationships/image" Target="../media/image23.svg"/><Relationship Id="rId25" Type="http://schemas.openxmlformats.org/officeDocument/2006/relationships/image" Target="../media/image290.png"/><Relationship Id="rId33" Type="http://schemas.openxmlformats.org/officeDocument/2006/relationships/image" Target="../media/image40.png"/><Relationship Id="rId2" Type="http://schemas.openxmlformats.org/officeDocument/2006/relationships/image" Target="../media/image7.png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29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svg"/><Relationship Id="rId24" Type="http://schemas.openxmlformats.org/officeDocument/2006/relationships/image" Target="../media/image292.png"/><Relationship Id="rId32" Type="http://schemas.openxmlformats.org/officeDocument/2006/relationships/image" Target="../media/image34.png"/><Relationship Id="rId5" Type="http://schemas.openxmlformats.org/officeDocument/2006/relationships/image" Target="../media/image10.svg"/><Relationship Id="rId15" Type="http://schemas.openxmlformats.org/officeDocument/2006/relationships/image" Target="../media/image21.svg"/><Relationship Id="rId23" Type="http://schemas.openxmlformats.org/officeDocument/2006/relationships/image" Target="../media/image28.png"/><Relationship Id="rId28" Type="http://schemas.openxmlformats.org/officeDocument/2006/relationships/image" Target="../media/image321.png"/><Relationship Id="rId10" Type="http://schemas.openxmlformats.org/officeDocument/2006/relationships/image" Target="../media/image16.png"/><Relationship Id="rId19" Type="http://schemas.openxmlformats.org/officeDocument/2006/relationships/image" Target="../media/image25.svg"/><Relationship Id="rId31" Type="http://schemas.openxmlformats.org/officeDocument/2006/relationships/image" Target="../media/image38.png"/><Relationship Id="rId4" Type="http://schemas.openxmlformats.org/officeDocument/2006/relationships/image" Target="../media/image9.png"/><Relationship Id="rId9" Type="http://schemas.openxmlformats.org/officeDocument/2006/relationships/image" Target="../media/image15.svg"/><Relationship Id="rId14" Type="http://schemas.openxmlformats.org/officeDocument/2006/relationships/image" Target="../media/image20.png"/><Relationship Id="rId22" Type="http://schemas.openxmlformats.org/officeDocument/2006/relationships/image" Target="../media/image271.png"/><Relationship Id="rId27" Type="http://schemas.openxmlformats.org/officeDocument/2006/relationships/image" Target="../media/image312.png"/><Relationship Id="rId30" Type="http://schemas.openxmlformats.org/officeDocument/2006/relationships/image" Target="../media/image331.png"/><Relationship Id="rId35" Type="http://schemas.openxmlformats.org/officeDocument/2006/relationships/image" Target="../media/image42.png"/><Relationship Id="rId8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70143-A701-48ED-992B-643D7DCEEA0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Discrete RV Zoo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EDD435-1D49-47AE-99B8-F10DBB2CFBE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312 Winter 25</a:t>
            </a:r>
          </a:p>
          <a:p>
            <a:r>
              <a:rPr lang="en-US" dirty="0"/>
              <a:t>Lecture 12</a:t>
            </a:r>
          </a:p>
        </p:txBody>
      </p:sp>
    </p:spTree>
    <p:extLst>
      <p:ext uri="{BB962C8B-B14F-4D97-AF65-F5344CB8AC3E}">
        <p14:creationId xmlns:p14="http://schemas.microsoft.com/office/powerpoint/2010/main" val="5853292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2AA6538-1074-4194-B496-94BA7CD2D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More Familiar Variables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687C1C-7310-4E69-90EC-6939B2B788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9520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08CB4-DE70-40F1-ADF1-AF4735D79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Situation: Bernoulli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2091B2-A9A6-4A9E-A78C-1015BA0B467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You flip a biased coin (once) and want to record whether its heads.</a:t>
                </a:r>
              </a:p>
              <a:p>
                <a:endParaRPr lang="en-US" dirty="0"/>
              </a:p>
              <a:p>
                <a:r>
                  <a:rPr lang="en-US" dirty="0"/>
                  <a:t>You define an indicator random variable, and want to know whether it’s 1 or not.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More generally: you have one trial, and some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of “success.”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2091B2-A9A6-4A9E-A78C-1015BA0B46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77062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F726A-7C46-4DF8-A72C-E69F0A51E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Bernoulli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F2FEE4C-458C-417B-AB12-DEA669A7C30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Ber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r>
                  <a:rPr lang="en-US" dirty="0"/>
                  <a:t>Parameter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b="0" dirty="0"/>
                  <a:t> is probability of success.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the indicator random variable that the trial was a success.</a:t>
                </a:r>
                <a:endParaRPr lang="en-US" b="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&lt;0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0≤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&lt;1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≥1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F2FEE4C-458C-417B-AB12-DEA669A7C30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772564EA-AA60-4C6A-83C0-7013CE0D8C3D}"/>
              </a:ext>
            </a:extLst>
          </p:cNvPr>
          <p:cNvSpPr/>
          <p:nvPr/>
        </p:nvSpPr>
        <p:spPr>
          <a:xfrm>
            <a:off x="6483350" y="4184650"/>
            <a:ext cx="5279148" cy="241007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Some other uses:</a:t>
            </a:r>
          </a:p>
          <a:p>
            <a:r>
              <a: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Did a particular bit get written correctly on the device?</a:t>
            </a:r>
          </a:p>
          <a:p>
            <a:r>
              <a: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Did you guess right on a multiple choice test?</a:t>
            </a:r>
          </a:p>
          <a:p>
            <a:r>
              <a: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Did a server in a cluster fail?</a:t>
            </a:r>
          </a:p>
        </p:txBody>
      </p:sp>
    </p:spTree>
    <p:extLst>
      <p:ext uri="{BB962C8B-B14F-4D97-AF65-F5344CB8AC3E}">
        <p14:creationId xmlns:p14="http://schemas.microsoft.com/office/powerpoint/2010/main" val="38297822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E4FB1-6674-4295-A04D-F9BAD5265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Situation: Binomial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40788A3-C9FA-4772-98DB-A04626E4BC1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You flip a coin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times independently, each with a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of coming up heads. How many heads are there?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More generally: How many success did you see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independent trials, where each trial has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of success?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40788A3-C9FA-4772-98DB-A04626E4BC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24769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7A68E-FFBD-430F-8192-CECD25853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Binomial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9EDAFF-94EB-49D7-A363-38C1D3A9DCD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Bin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is the number of independent trials. 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is the probability of success for one trial.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the number of successes across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trials.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∈{0,1,…,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</m:oMath>
                </a14:m>
                <a:r>
                  <a:rPr lang="en-US" dirty="0"/>
                  <a:t> is ugly.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𝑛𝑝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9EDAFF-94EB-49D7-A363-38C1D3A9DC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2592008C-6393-4DDF-9D4E-4409C208AB7B}"/>
              </a:ext>
            </a:extLst>
          </p:cNvPr>
          <p:cNvSpPr/>
          <p:nvPr/>
        </p:nvSpPr>
        <p:spPr>
          <a:xfrm>
            <a:off x="8058150" y="2933700"/>
            <a:ext cx="3905250" cy="36610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Some other uses:</a:t>
            </a:r>
          </a:p>
          <a:p>
            <a:r>
              <a: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How many bits were written correctly on the device?</a:t>
            </a:r>
          </a:p>
          <a:p>
            <a:r>
              <a: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How many questions did you guess right on a multiple choice test?</a:t>
            </a:r>
          </a:p>
          <a:p>
            <a:r>
              <a: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How many servers in a cluster failed?</a:t>
            </a:r>
          </a:p>
          <a:p>
            <a:r>
              <a: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How many keys went to one bucket in a hash table?</a:t>
            </a:r>
          </a:p>
        </p:txBody>
      </p:sp>
    </p:spTree>
    <p:extLst>
      <p:ext uri="{BB962C8B-B14F-4D97-AF65-F5344CB8AC3E}">
        <p14:creationId xmlns:p14="http://schemas.microsoft.com/office/powerpoint/2010/main" val="13681677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DA685-9493-4C65-98C0-9F15F237B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Situation: Geometric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62545D3-2AC8-4E0A-890C-8FFD1E0E23C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You flip a coin (which comes up heads with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) until you get a heads. How many flips did you need?</a:t>
                </a:r>
              </a:p>
              <a:p>
                <a:endParaRPr lang="en-US" dirty="0"/>
              </a:p>
              <a:p>
                <a:r>
                  <a:rPr lang="en-US" dirty="0"/>
                  <a:t>More generally: how many independent trials are needed until the first success?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62545D3-2AC8-4E0A-890C-8FFD1E0E23C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60019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7A68E-FFBD-430F-8192-CECD25853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Geometric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9EDAFF-94EB-49D7-A363-38C1D3A9DCD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Geo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is the probability of success for one trial.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the number of trials needed to see the first success.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∈{1,2,3,…}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</m:t>
                        </m:r>
                      </m:den>
                    </m:f>
                  </m:oMath>
                </a14:m>
                <a:endParaRPr lang="en-US" b="0" i="0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9EDAFF-94EB-49D7-A363-38C1D3A9DC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2592008C-6393-4DDF-9D4E-4409C208AB7B}"/>
              </a:ext>
            </a:extLst>
          </p:cNvPr>
          <p:cNvSpPr/>
          <p:nvPr/>
        </p:nvSpPr>
        <p:spPr>
          <a:xfrm>
            <a:off x="8058150" y="3251200"/>
            <a:ext cx="3905250" cy="33435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Some other uses:</a:t>
            </a:r>
          </a:p>
          <a:p>
            <a:r>
              <a: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How many bits can we write before one is incorrect?</a:t>
            </a:r>
          </a:p>
          <a:p>
            <a:r>
              <a: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How many questions do you have to answer until you get one right?</a:t>
            </a:r>
          </a:p>
          <a:p>
            <a:r>
              <a: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How many times can you run an experiment until it fails for the first time?</a:t>
            </a:r>
          </a:p>
        </p:txBody>
      </p:sp>
    </p:spTree>
    <p:extLst>
      <p:ext uri="{BB962C8B-B14F-4D97-AF65-F5344CB8AC3E}">
        <p14:creationId xmlns:p14="http://schemas.microsoft.com/office/powerpoint/2010/main" val="24604660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16AC2-E203-417F-A142-A4436753A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Geometric: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4F874B-9F1F-4A69-AAC4-8037551D0C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Both the expectation and variance are new to us. </a:t>
            </a:r>
          </a:p>
          <a:p>
            <a:r>
              <a:rPr lang="en-US" dirty="0"/>
              <a:t>The derivations of both are uninformative</a:t>
            </a:r>
          </a:p>
          <a:p>
            <a:pPr lvl="1"/>
            <a:r>
              <a:rPr lang="en-US" dirty="0"/>
              <a:t>Every derivation I’ve ever seen has wild algebra tricks.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830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E3434-E826-4F7B-8EF1-FF5B60D30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Geometric: Expectation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0780300-87A8-42FE-8579-20F7E2A42EC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𝔼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0780300-87A8-42FE-8579-20F7E2A42EC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4738A0A-889B-4097-BA2B-4E2CDB0CAD98}"/>
                  </a:ext>
                </a:extLst>
              </p:cNvPr>
              <p:cNvSpPr/>
              <p:nvPr/>
            </p:nvSpPr>
            <p:spPr>
              <a:xfrm>
                <a:off x="5010539" y="4040155"/>
                <a:ext cx="6158204" cy="175882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Intuition: for small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400" dirty="0"/>
                  <a:t> lots of variance (might have to wait a long time, and it’s variable)</a:t>
                </a:r>
              </a:p>
              <a:p>
                <a:pPr algn="ctr"/>
                <a:r>
                  <a:rPr lang="en-US" sz="2400" dirty="0"/>
                  <a:t>For large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400" dirty="0"/>
                  <a:t> very little variance (for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dirty="0"/>
                  <a:t> there’s no variation at all!) 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4738A0A-889B-4097-BA2B-4E2CDB0CAD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0539" y="4040155"/>
                <a:ext cx="6158204" cy="1758821"/>
              </a:xfrm>
              <a:prstGeom prst="rect">
                <a:avLst/>
              </a:prstGeom>
              <a:blipFill>
                <a:blip r:embed="rId3"/>
                <a:stretch>
                  <a:fillRect l="-1086" r="-2172" b="-17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DAB1D1B-2A9A-400C-AFB3-4E722D23FE6C}"/>
                  </a:ext>
                </a:extLst>
              </p:cNvPr>
              <p:cNvSpPr/>
              <p:nvPr/>
            </p:nvSpPr>
            <p:spPr>
              <a:xfrm>
                <a:off x="6601408" y="2164702"/>
                <a:ext cx="5292012" cy="58730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Intuition: Smaller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400" dirty="0"/>
                  <a:t> means longer wait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DAB1D1B-2A9A-400C-AFB3-4E722D23FE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1408" y="2164702"/>
                <a:ext cx="5292012" cy="587304"/>
              </a:xfrm>
              <a:prstGeom prst="rect">
                <a:avLst/>
              </a:prstGeom>
              <a:blipFill>
                <a:blip r:embed="rId4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19659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3C2EA-E866-4BBE-8F1C-07716D655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Geometric Property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FF877E-CB5C-4A2C-8B9A-A7AC80D1F7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Geometric random variables are called “memoryless”</a:t>
            </a:r>
          </a:p>
          <a:p>
            <a:endParaRPr lang="en-US" dirty="0"/>
          </a:p>
          <a:p>
            <a:r>
              <a:rPr lang="en-US" dirty="0"/>
              <a:t>Suppose you’re flipping coins (independently) until you see a heads.</a:t>
            </a:r>
          </a:p>
          <a:p>
            <a:r>
              <a:rPr lang="en-US" dirty="0"/>
              <a:t>The first two came up tails. </a:t>
            </a:r>
          </a:p>
          <a:p>
            <a:r>
              <a:rPr lang="en-US" dirty="0"/>
              <a:t>How many flips are </a:t>
            </a:r>
            <a:r>
              <a:rPr lang="en-US" b="1" i="1" dirty="0"/>
              <a:t>left </a:t>
            </a:r>
            <a:r>
              <a:rPr lang="en-US" dirty="0"/>
              <a:t>until you see the first heads?</a:t>
            </a:r>
          </a:p>
          <a:p>
            <a:endParaRPr lang="en-US" b="1" i="1" dirty="0"/>
          </a:p>
          <a:p>
            <a:r>
              <a:rPr lang="en-US" dirty="0"/>
              <a:t>It’s another independent copy of the original!</a:t>
            </a:r>
          </a:p>
          <a:p>
            <a:r>
              <a:rPr lang="en-US" dirty="0"/>
              <a:t>The coin “forgot” it already came up tails 2 times.</a:t>
            </a:r>
          </a:p>
        </p:txBody>
      </p:sp>
    </p:spTree>
    <p:extLst>
      <p:ext uri="{BB962C8B-B14F-4D97-AF65-F5344CB8AC3E}">
        <p14:creationId xmlns:p14="http://schemas.microsoft.com/office/powerpoint/2010/main" val="1142627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0CB1F-9A47-43B7-8FE3-D34D87087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are we?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47A5FE-EF32-4F3F-B43B-4EC7B1FAD3F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A random variable is a numerical summary of the outcome of an experiment.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is the weighted average of possibilities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For </a:t>
                </a:r>
                <a:r>
                  <a:rPr lang="en-US" b="1" u="sng" dirty="0"/>
                  <a:t>all</a:t>
                </a:r>
                <a:r>
                  <a:rPr lang="en-US" dirty="0"/>
                  <a:t> </a:t>
                </a:r>
                <a:r>
                  <a:rPr lang="en-US" dirty="0" err="1"/>
                  <a:t>rv’s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Indicator </a:t>
                </a:r>
                <a:r>
                  <a:rPr lang="en-US" dirty="0" err="1"/>
                  <a:t>rv’s</a:t>
                </a:r>
                <a:r>
                  <a:rPr lang="en-US" dirty="0"/>
                  <a:t> are a great trick to simplify expectation computations.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𝔼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measures how “spread out” a </a:t>
                </a:r>
                <a:r>
                  <a:rPr lang="en-US" dirty="0" err="1"/>
                  <a:t>rv</a:t>
                </a:r>
                <a:r>
                  <a:rPr lang="en-US" dirty="0"/>
                  <a:t> is.</a:t>
                </a:r>
              </a:p>
              <a:p>
                <a:r>
                  <a:rPr lang="en-US" dirty="0"/>
                  <a:t>For </a:t>
                </a:r>
                <a:r>
                  <a:rPr lang="en-US" b="1" u="sng" dirty="0"/>
                  <a:t>independent</a:t>
                </a:r>
                <a:r>
                  <a:rPr lang="en-US" dirty="0"/>
                  <a:t> </a:t>
                </a:r>
                <a:r>
                  <a:rPr lang="en-US" dirty="0" err="1"/>
                  <a:t>rv’s</a:t>
                </a:r>
                <a:r>
                  <a:rPr lang="en-US" dirty="0"/>
                  <a:t>: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𝑋𝑌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47A5FE-EF32-4F3F-B43B-4EC7B1FAD3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26117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704C3-90FC-4AC5-A65A-FFA23EA31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Formally…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BEF4BB-21E8-4372-8DF2-BED7F36BB0D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the total number of flips needed,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be the flips after the second.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≥3)=?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…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Which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BEF4BB-21E8-4372-8DF2-BED7F36BB0D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04342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704C3-90FC-4AC5-A65A-FFA23EA31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Formally…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BEF4BB-21E8-4372-8DF2-BED7F36BB0D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the total number of flips needed,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be the flips after the second.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≥3)=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≥3)/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≥3)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+2−1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Which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</a:t>
                </a:r>
                <a:br>
                  <a:rPr lang="en-US" dirty="0"/>
                </a:br>
                <a:br>
                  <a:rPr lang="en-US" dirty="0"/>
                </a:br>
                <a:r>
                  <a:rPr lang="en-US" dirty="0"/>
                  <a:t>So, the (conditional) PMF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matches that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. The coin “forgot” it did the first two flips.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BEF4BB-21E8-4372-8DF2-BED7F36BB0D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83737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7C86D-090F-4F67-B0D5-92DE925E4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Scenario: Uniform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28B001-8D5E-4396-9407-CB53CC2376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Roll a Fair Die (or draw a random integer from 1,…,n).</a:t>
            </a:r>
          </a:p>
          <a:p>
            <a:endParaRPr lang="en-US" dirty="0"/>
          </a:p>
          <a:p>
            <a:r>
              <a:rPr lang="en-US" dirty="0"/>
              <a:t>More generally: you want an integer in some range, with each equally likely.</a:t>
            </a:r>
          </a:p>
        </p:txBody>
      </p:sp>
    </p:spTree>
    <p:extLst>
      <p:ext uri="{BB962C8B-B14F-4D97-AF65-F5344CB8AC3E}">
        <p14:creationId xmlns:p14="http://schemas.microsoft.com/office/powerpoint/2010/main" val="5858735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8BF2C-25D3-45DC-A889-139C9F636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Discrete Uniform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27CE53D-0961-45BC-BA67-6568F855E6B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Unif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Parameter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is the minimum value in the support,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is the maximum value in the support.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a uniformly random integer between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(inclusive)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+2)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27CE53D-0961-45BC-BA67-6568F855E6B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19557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781EDE9-257D-4558-A0E7-F8300DECB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774694" cy="590415"/>
          </a:xfrm>
        </p:spPr>
        <p:txBody>
          <a:bodyPr/>
          <a:lstStyle/>
          <a:p>
            <a:r>
              <a:rPr lang="en-US" dirty="0"/>
              <a:t>Some Less Familiar Distributions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6847EC-B5DF-4D50-A2A7-C4D6369621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8900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4694621-9B03-46F9-9E15-56BF7ECE2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Poisson Distribution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99D4AF8-97DF-4AFA-B742-64C8293719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new kind of random variable.</a:t>
            </a:r>
          </a:p>
          <a:p>
            <a:endParaRPr lang="en-US" dirty="0"/>
          </a:p>
          <a:p>
            <a:r>
              <a:rPr lang="en-US" dirty="0"/>
              <a:t>We use a Poisson distribution when:</a:t>
            </a:r>
          </a:p>
          <a:p>
            <a:r>
              <a:rPr lang="en-US" dirty="0"/>
              <a:t>We’re trying to count the number of times something happens in some interval of time.</a:t>
            </a:r>
          </a:p>
          <a:p>
            <a:r>
              <a:rPr lang="en-US" dirty="0"/>
              <a:t>We know the average number that happen (i.e. the expectation)</a:t>
            </a:r>
          </a:p>
          <a:p>
            <a:r>
              <a:rPr lang="en-US" dirty="0"/>
              <a:t>Each occurrence is independent of the others. </a:t>
            </a:r>
          </a:p>
          <a:p>
            <a:r>
              <a:rPr lang="en-US" dirty="0"/>
              <a:t>There are a VERY large number of “potential sources” for those events, few of which happen.</a:t>
            </a:r>
          </a:p>
        </p:txBody>
      </p:sp>
    </p:spTree>
    <p:extLst>
      <p:ext uri="{BB962C8B-B14F-4D97-AF65-F5344CB8AC3E}">
        <p14:creationId xmlns:p14="http://schemas.microsoft.com/office/powerpoint/2010/main" val="10919390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1A3E2-816F-44BC-8A1B-5E4468625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Poisson Distribution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9B9EA3-ABA9-4C3C-A94C-D644C0F6D4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Classic applications:</a:t>
            </a:r>
          </a:p>
          <a:p>
            <a:pPr lvl="1"/>
            <a:r>
              <a:rPr lang="en-US" dirty="0"/>
              <a:t>How many traffic accidents occur in Seattle in a day</a:t>
            </a:r>
          </a:p>
          <a:p>
            <a:pPr lvl="1"/>
            <a:r>
              <a:rPr lang="en-US" dirty="0"/>
              <a:t>How many major earthquakes occur in a year (not including aftershocks)</a:t>
            </a:r>
          </a:p>
          <a:p>
            <a:pPr lvl="1"/>
            <a:r>
              <a:rPr lang="en-US" dirty="0"/>
              <a:t>How many customers visit a bakery in an hour.</a:t>
            </a:r>
          </a:p>
          <a:p>
            <a:r>
              <a:rPr lang="en-US" dirty="0"/>
              <a:t>Why not just use counting coin flips? </a:t>
            </a:r>
          </a:p>
          <a:p>
            <a:r>
              <a:rPr lang="en-US" dirty="0"/>
              <a:t>What are the flips…the number of cars? Every person who might visit the bakery? There are way too many of these to count exactly or think about dependency between. But a Poisson might accurately model what’s happening.</a:t>
            </a:r>
          </a:p>
        </p:txBody>
      </p:sp>
    </p:spTree>
    <p:extLst>
      <p:ext uri="{BB962C8B-B14F-4D97-AF65-F5344CB8AC3E}">
        <p14:creationId xmlns:p14="http://schemas.microsoft.com/office/powerpoint/2010/main" val="1148963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5AFEE-953A-4396-A819-BEF0C6359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It’s a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D9F3C4-4518-4E5C-A973-7077786FC7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By modeling choice, we mean that we’re choosing math that we think represents the real world as best as possible</a:t>
            </a:r>
          </a:p>
          <a:p>
            <a:endParaRPr lang="en-US" dirty="0"/>
          </a:p>
          <a:p>
            <a:r>
              <a:rPr lang="en-US" dirty="0"/>
              <a:t>Is every traffic accident really independent? </a:t>
            </a:r>
          </a:p>
          <a:p>
            <a:r>
              <a:rPr lang="en-US" dirty="0"/>
              <a:t>Not </a:t>
            </a:r>
            <a:r>
              <a:rPr lang="en-US" i="1" dirty="0"/>
              <a:t>really,</a:t>
            </a:r>
            <a:r>
              <a:rPr lang="en-US" dirty="0"/>
              <a:t> one causes congestion, which causes angrier drivers. Or both might be caused by bad weather/more cars on the road. </a:t>
            </a:r>
          </a:p>
          <a:p>
            <a:r>
              <a:rPr lang="en-US" dirty="0"/>
              <a:t>But we assume they are (because the dependence is so weak that the model is useful). </a:t>
            </a:r>
          </a:p>
        </p:txBody>
      </p:sp>
    </p:spTree>
    <p:extLst>
      <p:ext uri="{BB962C8B-B14F-4D97-AF65-F5344CB8AC3E}">
        <p14:creationId xmlns:p14="http://schemas.microsoft.com/office/powerpoint/2010/main" val="35940141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BD628-DE85-4CCD-81A4-FBA41C35F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Poisson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C5FFCB3-8ECB-4F4C-ACE6-8A505D3AC5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Poi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 be the average number of incidents in a time interval.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the number of incidents seen in a particular interval.</a:t>
                </a:r>
              </a:p>
              <a:p>
                <a:r>
                  <a:rPr lang="en-US" dirty="0"/>
                  <a:t>Support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lang="en-US" dirty="0"/>
                  <a:t> (for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sup>
                    </m:sSup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⌊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⌋</m:t>
                        </m:r>
                      </m:sup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!</m:t>
                            </m:r>
                          </m:den>
                        </m:f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C5FFCB3-8ECB-4F4C-ACE6-8A505D3AC5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30567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2CD69-954A-4C4B-B3B0-5474E2A84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Sample PMFs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EFAEE60C-DF91-442E-913E-3FE4BEAF463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2092619"/>
              </p:ext>
            </p:extLst>
          </p:nvPr>
        </p:nvGraphicFramePr>
        <p:xfrm>
          <a:off x="158751" y="1463856"/>
          <a:ext cx="5464100" cy="39463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2379ABF-7D9B-44C0-B144-72A11DD2412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197502"/>
              </p:ext>
            </p:extLst>
          </p:nvPr>
        </p:nvGraphicFramePr>
        <p:xfrm>
          <a:off x="6095999" y="1612900"/>
          <a:ext cx="5656733" cy="37972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9B15FE4-CFF7-456A-BBFF-5CD5875A4EF6}"/>
              </a:ext>
            </a:extLst>
          </p:cNvPr>
          <p:cNvSpPr txBox="1"/>
          <p:nvPr/>
        </p:nvSpPr>
        <p:spPr>
          <a:xfrm>
            <a:off x="825500" y="5298893"/>
            <a:ext cx="317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0B3F78-FF28-417E-8E9B-A9EB2C6710C6}"/>
              </a:ext>
            </a:extLst>
          </p:cNvPr>
          <p:cNvSpPr txBox="1"/>
          <p:nvPr/>
        </p:nvSpPr>
        <p:spPr>
          <a:xfrm>
            <a:off x="2965450" y="5298893"/>
            <a:ext cx="317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562261-FCD2-471B-A583-22270378EFE9}"/>
              </a:ext>
            </a:extLst>
          </p:cNvPr>
          <p:cNvSpPr txBox="1"/>
          <p:nvPr/>
        </p:nvSpPr>
        <p:spPr>
          <a:xfrm>
            <a:off x="5105399" y="5298893"/>
            <a:ext cx="517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FB21026-EDF2-4E95-8055-643450DCA66D}"/>
              </a:ext>
            </a:extLst>
          </p:cNvPr>
          <p:cNvSpPr txBox="1"/>
          <p:nvPr/>
        </p:nvSpPr>
        <p:spPr>
          <a:xfrm>
            <a:off x="6832600" y="5260793"/>
            <a:ext cx="317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A0A1636-FCE2-40EF-8690-3DE81C804794}"/>
              </a:ext>
            </a:extLst>
          </p:cNvPr>
          <p:cNvSpPr txBox="1"/>
          <p:nvPr/>
        </p:nvSpPr>
        <p:spPr>
          <a:xfrm>
            <a:off x="8972550" y="5260793"/>
            <a:ext cx="317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1E6B01-7374-42AF-930E-B1B8A33A8CC0}"/>
              </a:ext>
            </a:extLst>
          </p:cNvPr>
          <p:cNvSpPr txBox="1"/>
          <p:nvPr/>
        </p:nvSpPr>
        <p:spPr>
          <a:xfrm>
            <a:off x="11112499" y="5260793"/>
            <a:ext cx="517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0C3FED1-9342-48CD-A8E1-7A603B7E9ADD}"/>
              </a:ext>
            </a:extLst>
          </p:cNvPr>
          <p:cNvSpPr txBox="1"/>
          <p:nvPr/>
        </p:nvSpPr>
        <p:spPr>
          <a:xfrm>
            <a:off x="5378450" y="4991100"/>
            <a:ext cx="594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1429D14-CCBA-419A-905E-FD02575F5ECC}"/>
              </a:ext>
            </a:extLst>
          </p:cNvPr>
          <p:cNvSpPr txBox="1"/>
          <p:nvPr/>
        </p:nvSpPr>
        <p:spPr>
          <a:xfrm>
            <a:off x="11525250" y="4846296"/>
            <a:ext cx="594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830023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9F2F9-FA5A-4F69-AFBE-CB909CF8A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Expectation and Variance aren’t everything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BE21E-7810-4D7E-85BC-ADC72D5CD9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Alright, so expectation and variance is everything right?</a:t>
            </a:r>
          </a:p>
          <a:p>
            <a:r>
              <a:rPr lang="en-US" dirty="0"/>
              <a:t>No!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 PMF or CDF *does* fully describe a random variable. 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3EAD60F-1336-4D2B-834B-841FEF30E2BB}"/>
              </a:ext>
            </a:extLst>
          </p:cNvPr>
          <p:cNvGraphicFramePr>
            <a:graphicFrameLocks/>
          </p:cNvGraphicFramePr>
          <p:nvPr/>
        </p:nvGraphicFramePr>
        <p:xfrm>
          <a:off x="6441422" y="258104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7CEC11A2-CCA9-4AD6-A79B-821102CB2E14}"/>
              </a:ext>
            </a:extLst>
          </p:cNvPr>
          <p:cNvGraphicFramePr>
            <a:graphicFrameLocks/>
          </p:cNvGraphicFramePr>
          <p:nvPr/>
        </p:nvGraphicFramePr>
        <p:xfrm>
          <a:off x="1524000" y="2470185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F689976-BB0A-482E-BE84-934E37E66FCA}"/>
              </a:ext>
            </a:extLst>
          </p:cNvPr>
          <p:cNvSpPr txBox="1"/>
          <p:nvPr/>
        </p:nvSpPr>
        <p:spPr>
          <a:xfrm>
            <a:off x="1696711" y="2100853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Flip a fair coin 3 times </a:t>
            </a:r>
            <a:r>
              <a:rPr lang="en-US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indep</a:t>
            </a:r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. Count heads.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5BE36F-B979-4DB1-8322-AE3D7BBEE705}"/>
              </a:ext>
            </a:extLst>
          </p:cNvPr>
          <p:cNvSpPr txBox="1"/>
          <p:nvPr/>
        </p:nvSpPr>
        <p:spPr>
          <a:xfrm>
            <a:off x="6441422" y="2071968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Flip a biased coin (prob heads=2/3) until heads. Count flips.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875E52-63C0-4DB7-B3D3-47CD053CD775}"/>
              </a:ext>
            </a:extLst>
          </p:cNvPr>
          <p:cNvSpPr txBox="1"/>
          <p:nvPr/>
        </p:nvSpPr>
        <p:spPr>
          <a:xfrm>
            <a:off x="10821351" y="4857500"/>
            <a:ext cx="742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34A068FC-7736-4484-9AB8-09BBD33B911A}"/>
                  </a:ext>
                </a:extLst>
              </p14:cNvPr>
              <p14:cNvContentPartPr/>
              <p14:nvPr/>
            </p14:nvContentPartPr>
            <p14:xfrm>
              <a:off x="2398732" y="5020682"/>
              <a:ext cx="90000" cy="1202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34A068FC-7736-4484-9AB8-09BBD33B911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80732" y="5002682"/>
                <a:ext cx="12564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7A6A4224-8DF0-4AF3-A601-1CFE9411C7BB}"/>
                  </a:ext>
                </a:extLst>
              </p14:cNvPr>
              <p14:cNvContentPartPr/>
              <p14:nvPr/>
            </p14:nvContentPartPr>
            <p14:xfrm>
              <a:off x="3433012" y="5045162"/>
              <a:ext cx="9000" cy="867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7A6A4224-8DF0-4AF3-A601-1CFE9411C7B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415372" y="5027162"/>
                <a:ext cx="44640" cy="12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3378EB46-0467-4A86-A7B1-966678E2E6F9}"/>
                  </a:ext>
                </a:extLst>
              </p14:cNvPr>
              <p14:cNvContentPartPr/>
              <p14:nvPr/>
            </p14:nvContentPartPr>
            <p14:xfrm>
              <a:off x="4385212" y="5040122"/>
              <a:ext cx="110880" cy="1141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3378EB46-0467-4A86-A7B1-966678E2E6F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367572" y="5022482"/>
                <a:ext cx="14652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1BD07C57-2A84-4A86-954A-6009E2689D18}"/>
                  </a:ext>
                </a:extLst>
              </p14:cNvPr>
              <p14:cNvContentPartPr/>
              <p14:nvPr/>
            </p14:nvContentPartPr>
            <p14:xfrm>
              <a:off x="5411572" y="5048402"/>
              <a:ext cx="78840" cy="1270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1BD07C57-2A84-4A86-954A-6009E2689D1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393572" y="5030402"/>
                <a:ext cx="114480" cy="162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74274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5" grpId="0">
        <p:bldAsOne/>
      </p:bldGraphic>
      <p:bldP spid="6" grpId="0"/>
      <p:bldP spid="7" grpId="0"/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BDF54-926A-4922-B661-371B4E3E9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take a closer look at that </a:t>
            </a:r>
            <a:r>
              <a:rPr lang="en-US" dirty="0" err="1"/>
              <a:t>pmf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5D2593B-9BD4-421B-B8DE-66AEE7B094F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lang="en-US" dirty="0"/>
                  <a:t> (for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)</a:t>
                </a:r>
              </a:p>
              <a:p>
                <a:endParaRPr lang="en-US" dirty="0"/>
              </a:p>
              <a:p>
                <a:r>
                  <a:rPr lang="en-US" dirty="0"/>
                  <a:t>If this is a real PMF, it should sum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. </a:t>
                </a:r>
                <a:br>
                  <a:rPr lang="en-US" dirty="0"/>
                </a:br>
                <a:r>
                  <a:rPr lang="en-US" dirty="0"/>
                  <a:t>Let’s check that to understand the PMF a little better.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sup>
                            </m:sSup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!</m:t>
                            </m:r>
                          </m:den>
                        </m:f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sup>
                    </m:sSup>
                    <m:nary>
                      <m:naryPr>
                        <m:chr m:val="∑"/>
                        <m:limLoc m:val="subSu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!</m:t>
                            </m:r>
                          </m:den>
                        </m:f>
                      </m:e>
                    </m:nary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5D2593B-9BD4-421B-B8DE-66AEE7B094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9BB84B5-5E96-4D8A-AA4D-AA6DDE85CAF8}"/>
                  </a:ext>
                </a:extLst>
              </p:cNvPr>
              <p:cNvSpPr/>
              <p:nvPr/>
            </p:nvSpPr>
            <p:spPr>
              <a:xfrm>
                <a:off x="3162300" y="4946650"/>
                <a:ext cx="3409950" cy="1254761"/>
              </a:xfrm>
              <a:prstGeom prst="rect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Taylor Series for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subSup"/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!</m:t>
                              </m:r>
                            </m:den>
                          </m:f>
                        </m:e>
                      </m:nary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9BB84B5-5E96-4D8A-AA4D-AA6DDE85CA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2300" y="4946650"/>
                <a:ext cx="3409950" cy="1254761"/>
              </a:xfrm>
              <a:prstGeom prst="rect">
                <a:avLst/>
              </a:prstGeom>
              <a:blipFill>
                <a:blip r:embed="rId3"/>
                <a:stretch>
                  <a:fillRect t="-2871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4D94A1D-E0BE-4654-AFF4-765FA84D160D}"/>
                  </a:ext>
                </a:extLst>
              </p:cNvPr>
              <p:cNvSpPr txBox="1"/>
              <p:nvPr/>
            </p:nvSpPr>
            <p:spPr>
              <a:xfrm>
                <a:off x="6477000" y="5302321"/>
                <a:ext cx="3556000" cy="5434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sup>
                      </m:sSup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4D94A1D-E0BE-4654-AFF4-765FA84D16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0" y="5302321"/>
                <a:ext cx="3556000" cy="54341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5296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12B8E-8A46-47C5-8144-FB96F50A8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check something…the expectation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281978-8A14-4ACC-B44E-A087C0DD540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sup>
                        </m:sSup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!</m:t>
                            </m:r>
                          </m:den>
                        </m:f>
                      </m:e>
                    </m:nary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⋅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sup>
                        </m:sSup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!</m:t>
                            </m:r>
                          </m:den>
                        </m:f>
                      </m:e>
                    </m:nary>
                  </m:oMath>
                </a14:m>
                <a:r>
                  <a:rPr lang="en-US" dirty="0"/>
                  <a:t> first term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.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sup>
                        </m:sSup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−1)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!</m:t>
                            </m:r>
                          </m:den>
                        </m:f>
                      </m:e>
                    </m:nary>
                  </m:oMath>
                </a14:m>
                <a:r>
                  <a:rPr lang="en-US" dirty="0"/>
                  <a:t>   cancel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sup>
                        </m:sSup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−1)!</m:t>
                            </m:r>
                          </m:den>
                        </m:f>
                      </m:e>
                    </m:nary>
                  </m:oMath>
                </a14:m>
                <a:r>
                  <a:rPr lang="en-US" dirty="0"/>
                  <a:t>   factor 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sup>
                        </m:sSup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p>
                            </m:sSup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)!</m:t>
                            </m:r>
                          </m:den>
                        </m:f>
                      </m:e>
                    </m:nary>
                  </m:oMath>
                </a14:m>
                <a:r>
                  <a:rPr lang="en-US" dirty="0"/>
                  <a:t>   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⋅1</m:t>
                    </m:r>
                  </m:oMath>
                </a14:m>
                <a:r>
                  <a:rPr lang="en-US" dirty="0"/>
                  <a:t> The summation is just the </a:t>
                </a:r>
                <a:r>
                  <a:rPr lang="en-US" dirty="0" err="1"/>
                  <a:t>pmf</a:t>
                </a:r>
                <a:r>
                  <a:rPr lang="en-US" dirty="0"/>
                  <a:t>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281978-8A14-4ACC-B44E-A087C0DD540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23054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7E6A7-4559-4D92-84EE-890F28403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did this expression come from?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B1BC98-3C44-4C56-980A-9B407D6E5C3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For the cars we said “it’s like every car in Seattle independently might cause an accident.”</a:t>
                </a:r>
              </a:p>
              <a:p>
                <a:endParaRPr lang="en-US" dirty="0"/>
              </a:p>
              <a:p>
                <a:r>
                  <a:rPr lang="en-US" dirty="0"/>
                  <a:t>If we knew the exact number of cars, and they all had identical probabilities of causing an accident…</a:t>
                </a:r>
              </a:p>
              <a:p>
                <a:r>
                  <a:rPr lang="en-US" dirty="0"/>
                  <a:t>It’d be just like counting the number of heads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flips of a bunch of coins (the coins are just VERY biased).</a:t>
                </a:r>
              </a:p>
              <a:p>
                <a:r>
                  <a:rPr lang="en-US" dirty="0"/>
                  <a:t>The Poisson is a certain limit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n-US" dirty="0"/>
                  <a:t> but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𝑛𝑝</m:t>
                    </m:r>
                  </m:oMath>
                </a14:m>
                <a:r>
                  <a:rPr lang="en-US" dirty="0"/>
                  <a:t> (the expected number of accidents) stays constant.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B1BC98-3C44-4C56-980A-9B407D6E5C3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03261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96171-0A51-4764-BA38-17A348AF8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Scenario: Negative Binomial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4786E90-8DA2-4B80-AA46-4140F5FBAC5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You’re playing a carnival game, and there are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little kids nearby who all want a stuffed animal. You can win a single game (and thus win one stuffed animal) with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(independently each time) How many times will you need to play the game before every kid gets their toy?</a:t>
                </a:r>
              </a:p>
              <a:p>
                <a:endParaRPr lang="en-US" dirty="0"/>
              </a:p>
              <a:p>
                <a:r>
                  <a:rPr lang="en-US" dirty="0"/>
                  <a:t>More generally, run independent trials with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. How many trials do you need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successes?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4786E90-8DA2-4B80-AA46-4140F5FBAC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IT'S SO FLUFFY! - It's so fluffy I'm gonna die | Meme Generator">
            <a:extLst>
              <a:ext uri="{FF2B5EF4-FFF2-40B4-BE49-F238E27FC236}">
                <a16:creationId xmlns:a16="http://schemas.microsoft.com/office/drawing/2014/main" id="{8A590F0B-2702-4212-B766-8A77803034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0982" y="4542912"/>
            <a:ext cx="2339467" cy="223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10169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2150C-6411-4421-83C8-377CBEE7B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C3D2A7-1814-4FA2-9A7D-DAB0E7ACE50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More generally, run independent trials with probability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. How many trials do you need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successes?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What’s the </a:t>
                </a:r>
                <a:r>
                  <a:rPr lang="en-US" dirty="0" err="1"/>
                  <a:t>pmf</a:t>
                </a:r>
                <a:r>
                  <a:rPr lang="en-US" dirty="0"/>
                  <a:t>? </a:t>
                </a:r>
              </a:p>
              <a:p>
                <a:r>
                  <a:rPr lang="en-US" dirty="0"/>
                  <a:t>What’s the expectation and variance (hint: linearity)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C3D2A7-1814-4FA2-9A7D-DAB0E7ACE50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80534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E6899-A571-4860-A27E-86E3C51C9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Negative Binomial Analysis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D9F551-B72F-4F68-A9B2-DF3474DF581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What’s the </a:t>
                </a:r>
                <a:r>
                  <a:rPr lang="en-US" dirty="0" err="1"/>
                  <a:t>pmf</a:t>
                </a:r>
                <a:r>
                  <a:rPr lang="en-US" dirty="0"/>
                  <a:t>? Well how would we know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?</a:t>
                </a:r>
              </a:p>
              <a:p>
                <a:r>
                  <a:rPr lang="en-US" dirty="0"/>
                  <a:t>Of the first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trials,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must be successes. </a:t>
                </a:r>
                <a:br>
                  <a:rPr lang="en-US" dirty="0"/>
                </a:br>
                <a:r>
                  <a:rPr lang="en-US" dirty="0"/>
                  <a:t>And trial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must be a success.</a:t>
                </a:r>
              </a:p>
              <a:p>
                <a:r>
                  <a:rPr lang="en-US" dirty="0"/>
                  <a:t>That first part is a lot like a binomial!</a:t>
                </a:r>
              </a:p>
              <a:p>
                <a:r>
                  <a:rPr lang="en-US" dirty="0"/>
                  <a:t>It’s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Bin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First part gives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den>
                        </m:f>
                      </m:e>
                    </m:d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−1−(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−1)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den>
                        </m:f>
                      </m:e>
                    </m:d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Second part, multiply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Total: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den>
                        </m:f>
                      </m:e>
                    </m:d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D9F551-B72F-4F68-A9B2-DF3474DF581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6855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BDEF3-D41D-48DA-B492-32E9C6B60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Negative Binomial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AE2BCDD-077A-4C94-9AC0-446C736C665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What about the expectation?</a:t>
                </a:r>
              </a:p>
              <a:p>
                <a:r>
                  <a:rPr lang="en-US" dirty="0"/>
                  <a:t>To see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successes:</a:t>
                </a:r>
              </a:p>
              <a:p>
                <a:r>
                  <a:rPr lang="en-US" dirty="0"/>
                  <a:t>We flip until we see success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Then flip until success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… Flip until success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The total number of flips is…the sum of geometric random variables!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AE2BCDD-077A-4C94-9AC0-446C736C665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53908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17DD2-276C-4650-A370-B9F695B45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Negative Binomial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9C3A84-7ECE-4BC5-846C-F702383D5D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dirty="0"/>
                  <a:t> be independent copies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Geo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are called “independent and identically distributed” or “</a:t>
                </a:r>
                <a:r>
                  <a:rPr lang="en-US" dirty="0" err="1"/>
                  <a:t>i.i.d</a:t>
                </a:r>
                <a:r>
                  <a:rPr lang="en-US" dirty="0"/>
                  <a:t>.’</a:t>
                </a:r>
              </a:p>
              <a:p>
                <a:r>
                  <a:rPr lang="en-US" dirty="0"/>
                  <a:t>Because they are independent…and have identical </a:t>
                </a:r>
                <a:r>
                  <a:rPr lang="en-US" dirty="0" err="1"/>
                  <a:t>pmfs</a:t>
                </a:r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NegBin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+…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+…+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9C3A84-7ECE-4BC5-846C-F702383D5D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37050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17DD2-276C-4650-A370-B9F695B45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Negative Binomial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9C3A84-7ECE-4BC5-846C-F702383D5D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dirty="0"/>
                  <a:t> be independent copies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Geo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NegBin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Up until now we’ve just used the observation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+…+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because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are independent.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9C3A84-7ECE-4BC5-846C-F702383D5D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4354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48787-66D2-4A21-93B1-C56D97BDA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Negative Binomial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D3B0BC3-503B-440F-8A5C-435A7410D7D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NegBin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Parameters: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: the number of successes needed,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the probability of success in a single trial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the number of trials needed to get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th</m:t>
                        </m:r>
                      </m:sup>
                    </m:sSup>
                  </m:oMath>
                </a14:m>
                <a:r>
                  <a:rPr lang="en-US" dirty="0"/>
                  <a:t> success.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den>
                        </m:f>
                      </m:e>
                    </m:d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ugly, don’t bother with it.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r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p</m:t>
                            </m:r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D3B0BC3-503B-440F-8A5C-435A7410D7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0637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6106A-ADDE-469C-BC25-6464CB6E5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Shifting a random variable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6226EB4E-140A-417F-A864-557ADCB8CC39}"/>
                  </a:ext>
                </a:extLst>
              </p:cNvPr>
              <p:cNvSpPr/>
              <p:nvPr/>
            </p:nvSpPr>
            <p:spPr>
              <a:xfrm>
                <a:off x="575238" y="1463857"/>
                <a:ext cx="9032311" cy="1380943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For any random variable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𝐗</m:t>
                    </m:r>
                    <m:r>
                      <a:rPr lang="en-US" sz="2800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,</m:t>
                    </m:r>
                  </m:oMath>
                </a14:m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and any constants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𝐚</m:t>
                    </m:r>
                    <m:r>
                      <a:rPr lang="en-US" sz="2800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,</m:t>
                    </m:r>
                    <m:r>
                      <a:rPr lang="en-US" sz="2800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𝐛</m:t>
                    </m:r>
                  </m:oMath>
                </a14:m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𝒂𝑿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+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𝒃</m:t>
                          </m:r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𝒂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𝑿</m:t>
                          </m:r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+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𝒃</m:t>
                      </m:r>
                    </m:oMath>
                  </m:oMathPara>
                </a14:m>
                <a:endParaRPr lang="en-US" sz="2800" b="1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6226EB4E-140A-417F-A864-557ADCB8CC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8" y="1463857"/>
                <a:ext cx="9032311" cy="13809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CFCE8D8F-66EA-48F0-8877-7AC655E32504}"/>
                  </a:ext>
                </a:extLst>
              </p:cNvPr>
              <p:cNvSpPr/>
              <p:nvPr/>
            </p:nvSpPr>
            <p:spPr>
              <a:xfrm>
                <a:off x="575237" y="3235507"/>
                <a:ext cx="9032311" cy="1380943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For any random variable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𝐗</m:t>
                    </m:r>
                    <m:r>
                      <a:rPr lang="en-US" sz="2800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,</m:t>
                    </m:r>
                  </m:oMath>
                </a14:m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and any constants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𝐚</m:t>
                    </m:r>
                    <m:r>
                      <a:rPr lang="en-US" sz="2800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,</m:t>
                    </m:r>
                    <m:r>
                      <a:rPr lang="en-US" sz="2800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𝐛</m:t>
                    </m:r>
                  </m:oMath>
                </a14:m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𝐕𝐚𝐫</m:t>
                      </m:r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𝒂𝑿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+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𝒃</m:t>
                          </m:r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𝒂</m:t>
                          </m:r>
                        </m:e>
                        <m:sup>
                          <m:r>
                            <a:rPr lang="en-US" sz="2800" b="1" i="0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2800" b="1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𝐕𝐚𝐫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(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𝐗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m:oMathPara>
                </a14:m>
                <a:endParaRPr lang="en-US" sz="2800" b="1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CFCE8D8F-66EA-48F0-8877-7AC655E325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7" y="3235507"/>
                <a:ext cx="9032311" cy="13809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104234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8D6F8-3059-41BC-AA84-8EAE6D162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Scenario: Hypergeometric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2A445C-9E90-48C9-A9C8-C6CB07F3334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You have an urn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balls, of which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are purple. You are going to draw balls out of the urn </a:t>
                </a:r>
                <a:r>
                  <a:rPr lang="en-US" b="1" dirty="0"/>
                  <a:t>without </a:t>
                </a:r>
                <a:r>
                  <a:rPr lang="en-US" dirty="0"/>
                  <a:t>replacement.</a:t>
                </a:r>
              </a:p>
              <a:p>
                <a:r>
                  <a:rPr lang="en-US" dirty="0"/>
                  <a:t>If you draw 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balls, what is the probability you see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purple ones?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2A445C-9E90-48C9-A9C8-C6CB07F3334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384894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8D6F8-3059-41BC-AA84-8EAE6D162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Hypergeometric: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2A445C-9E90-48C9-A9C8-C6CB07F3334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You have an urn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balls, of which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are purple. You are going to draw balls out of the urn </a:t>
                </a:r>
                <a:r>
                  <a:rPr lang="en-US" b="1" dirty="0"/>
                  <a:t>without </a:t>
                </a:r>
                <a:r>
                  <a:rPr lang="en-US" dirty="0"/>
                  <a:t>replacement.</a:t>
                </a:r>
              </a:p>
              <a:p>
                <a:r>
                  <a:rPr lang="en-US" dirty="0"/>
                  <a:t>If you draw 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balls, what is the probability you see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purple ones?</a:t>
                </a:r>
              </a:p>
              <a:p>
                <a:r>
                  <a:rPr lang="en-US" dirty="0"/>
                  <a:t>Of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purple, we draw 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choose which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will be drawn</a:t>
                </a:r>
              </a:p>
              <a:p>
                <a:r>
                  <a:rPr lang="en-US" dirty="0"/>
                  <a:t>Of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other balls, we will draw 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, choose which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will be removed. </a:t>
                </a:r>
              </a:p>
              <a:p>
                <a:r>
                  <a:rPr lang="en-US" dirty="0"/>
                  <a:t>Sample space all subsets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den>
                            </m:f>
                          </m:e>
                        </m:d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den>
                            </m:f>
                          </m:e>
                        </m:d>
                      </m:num>
                      <m:den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den>
                            </m:f>
                          </m:e>
                        </m:d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2A445C-9E90-48C9-A9C8-C6CB07F3334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375062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6B945-ADAE-4DDC-955E-E259B9188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Hypergeometric: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FF1F501-94D8-474B-8906-61B6FFF2C82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the indicator that draw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is purple.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1 </m:t>
                    </m:r>
                  </m:oMath>
                </a14:m>
                <a:r>
                  <a:rPr lang="en-US" dirty="0"/>
                  <a:t>with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What about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In general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It might feel counterintuitive, but it’s true!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FF1F501-94D8-474B-8906-61B6FFF2C8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b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281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86777-BC7D-4E83-B88A-1A93984E3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Hypergeometric: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FF20443-E6DC-493C-A3F8-AA555650DD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+…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+…+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Can we do the same for variance?</a:t>
                </a:r>
              </a:p>
              <a:p>
                <a:r>
                  <a:rPr lang="en-US" dirty="0"/>
                  <a:t>No!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are dependent. Even if they have the same probability.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FF20443-E6DC-493C-A3F8-AA555650DD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133255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82D5E-6A77-40D1-A489-ACF8FBF34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Hypergeometric Random Variable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E6D13A-CA10-45FB-B155-D90F7174A2F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HypGeo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Parameters: A total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balls in an urn, of which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are successes. </a:t>
                </a:r>
                <a:br>
                  <a:rPr lang="en-US" dirty="0"/>
                </a:br>
                <a:r>
                  <a:rPr lang="en-US" dirty="0"/>
                  <a:t>Draw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balls without replacement.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the number of success balls drawn.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den>
                            </m:f>
                          </m:e>
                        </m:d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den>
                            </m:f>
                          </m:e>
                        </m:d>
                      </m:num>
                      <m:den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den>
                            </m:f>
                          </m:e>
                        </m:d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𝑛𝐾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E6D13A-CA10-45FB-B155-D90F7174A2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253811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868D6-6A30-4A18-9A6F-469E40DF8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Zoo! </a:t>
            </a:r>
          </a:p>
        </p:txBody>
      </p:sp>
      <p:pic>
        <p:nvPicPr>
          <p:cNvPr id="9" name="Graphic 8" descr="Hippo">
            <a:extLst>
              <a:ext uri="{FF2B5EF4-FFF2-40B4-BE49-F238E27FC236}">
                <a16:creationId xmlns:a16="http://schemas.microsoft.com/office/drawing/2014/main" id="{8AA4D998-ACC6-4AF6-BF9B-8181AB14B2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58759" y="334178"/>
            <a:ext cx="940800" cy="940800"/>
          </a:xfrm>
          <a:prstGeom prst="rect">
            <a:avLst/>
          </a:prstGeom>
        </p:spPr>
      </p:pic>
      <p:pic>
        <p:nvPicPr>
          <p:cNvPr id="11" name="Graphic 10" descr="Rubber duck">
            <a:extLst>
              <a:ext uri="{FF2B5EF4-FFF2-40B4-BE49-F238E27FC236}">
                <a16:creationId xmlns:a16="http://schemas.microsoft.com/office/drawing/2014/main" id="{A76307F8-54CC-4B61-AC61-0DF1A5E3FA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23014" y="334178"/>
            <a:ext cx="940800" cy="940800"/>
          </a:xfrm>
          <a:prstGeom prst="rect">
            <a:avLst/>
          </a:prstGeom>
        </p:spPr>
      </p:pic>
      <p:pic>
        <p:nvPicPr>
          <p:cNvPr id="13" name="Graphic 12" descr="Chick">
            <a:extLst>
              <a:ext uri="{FF2B5EF4-FFF2-40B4-BE49-F238E27FC236}">
                <a16:creationId xmlns:a16="http://schemas.microsoft.com/office/drawing/2014/main" id="{43A0F378-1889-4FA1-988C-0651373A91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190488" y="334178"/>
            <a:ext cx="940800" cy="940800"/>
          </a:xfrm>
          <a:prstGeom prst="rect">
            <a:avLst/>
          </a:prstGeom>
        </p:spPr>
      </p:pic>
      <p:pic>
        <p:nvPicPr>
          <p:cNvPr id="15" name="Graphic 14" descr="Crocodile">
            <a:extLst>
              <a:ext uri="{FF2B5EF4-FFF2-40B4-BE49-F238E27FC236}">
                <a16:creationId xmlns:a16="http://schemas.microsoft.com/office/drawing/2014/main" id="{0ECF4EB1-6657-4071-B158-55D6BA7B9EF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777038" y="334178"/>
            <a:ext cx="940800" cy="940800"/>
          </a:xfrm>
          <a:prstGeom prst="rect">
            <a:avLst/>
          </a:prstGeom>
        </p:spPr>
      </p:pic>
      <p:pic>
        <p:nvPicPr>
          <p:cNvPr id="17" name="Graphic 16" descr="Rabbit">
            <a:extLst>
              <a:ext uri="{FF2B5EF4-FFF2-40B4-BE49-F238E27FC236}">
                <a16:creationId xmlns:a16="http://schemas.microsoft.com/office/drawing/2014/main" id="{B97F8BA4-F4CF-4EB9-B7AF-D17781DDCD2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850864" y="315538"/>
            <a:ext cx="940800" cy="940800"/>
          </a:xfrm>
          <a:prstGeom prst="rect">
            <a:avLst/>
          </a:prstGeom>
        </p:spPr>
      </p:pic>
      <p:pic>
        <p:nvPicPr>
          <p:cNvPr id="19" name="Graphic 18" descr="Snake">
            <a:extLst>
              <a:ext uri="{FF2B5EF4-FFF2-40B4-BE49-F238E27FC236}">
                <a16:creationId xmlns:a16="http://schemas.microsoft.com/office/drawing/2014/main" id="{711DB914-04A9-45F1-9558-AFA6F550DA4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971600" y="334178"/>
            <a:ext cx="940800" cy="940800"/>
          </a:xfrm>
          <a:prstGeom prst="rect">
            <a:avLst/>
          </a:prstGeom>
        </p:spPr>
      </p:pic>
      <p:pic>
        <p:nvPicPr>
          <p:cNvPr id="21" name="Graphic 20" descr="Turtle">
            <a:extLst>
              <a:ext uri="{FF2B5EF4-FFF2-40B4-BE49-F238E27FC236}">
                <a16:creationId xmlns:a16="http://schemas.microsoft.com/office/drawing/2014/main" id="{17833E7E-5C07-4BAE-8144-EAADD694A05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811658" y="301091"/>
            <a:ext cx="940800" cy="940800"/>
          </a:xfrm>
          <a:prstGeom prst="rect">
            <a:avLst/>
          </a:prstGeom>
        </p:spPr>
      </p:pic>
      <p:pic>
        <p:nvPicPr>
          <p:cNvPr id="23" name="Graphic 22" descr="Panda">
            <a:extLst>
              <a:ext uri="{FF2B5EF4-FFF2-40B4-BE49-F238E27FC236}">
                <a16:creationId xmlns:a16="http://schemas.microsoft.com/office/drawing/2014/main" id="{E4AA5690-9DF7-40FD-80DF-9C825E12AD5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8893188" y="337143"/>
            <a:ext cx="940800" cy="940800"/>
          </a:xfrm>
          <a:prstGeom prst="rect">
            <a:avLst/>
          </a:prstGeom>
        </p:spPr>
      </p:pic>
      <p:pic>
        <p:nvPicPr>
          <p:cNvPr id="25" name="Graphic 24" descr="Whale">
            <a:extLst>
              <a:ext uri="{FF2B5EF4-FFF2-40B4-BE49-F238E27FC236}">
                <a16:creationId xmlns:a16="http://schemas.microsoft.com/office/drawing/2014/main" id="{F4C2ABDE-585F-46FF-99FB-9B77B68D914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9880898" y="300209"/>
            <a:ext cx="940800" cy="940800"/>
          </a:xfrm>
          <a:prstGeom prst="rect">
            <a:avLst/>
          </a:prstGeom>
        </p:spPr>
      </p:pic>
      <p:pic>
        <p:nvPicPr>
          <p:cNvPr id="27" name="Graphic 26" descr="Elephant">
            <a:extLst>
              <a:ext uri="{FF2B5EF4-FFF2-40B4-BE49-F238E27FC236}">
                <a16:creationId xmlns:a16="http://schemas.microsoft.com/office/drawing/2014/main" id="{B8F88D8F-DADE-464C-94C7-C421CF437763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0915518" y="300209"/>
            <a:ext cx="940800" cy="940800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470F0F91-8AEA-4546-B02D-EB13DD91BE94}"/>
              </a:ext>
            </a:extLst>
          </p:cNvPr>
          <p:cNvGrpSpPr/>
          <p:nvPr/>
        </p:nvGrpSpPr>
        <p:grpSpPr>
          <a:xfrm>
            <a:off x="53141" y="1374975"/>
            <a:ext cx="3269873" cy="2441376"/>
            <a:chOff x="1185842" y="3427084"/>
            <a:chExt cx="5797816" cy="17438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FD44C78F-D236-48D5-8F92-DCE1B6A848D2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5797816" cy="1741887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𝒃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𝒂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+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</m:den>
                        </m:f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𝒂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+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𝒃</m:t>
                            </m:r>
                          </m:num>
                          <m:den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9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𝐕𝐚𝐫</m:t>
                        </m:r>
                        <m:d>
                          <m:dPr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19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𝒃</m:t>
                                </m:r>
                                <m: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𝒂</m:t>
                                </m:r>
                              </m:e>
                            </m:d>
                            <m:d>
                              <m:dPr>
                                <m:ctrlP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𝒃</m:t>
                                </m:r>
                                <m: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𝒂</m:t>
                                </m:r>
                                <m: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+</m:t>
                                </m:r>
                                <m: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𝟐</m:t>
                                </m:r>
                              </m:e>
                            </m:d>
                          </m:num>
                          <m:den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𝟏𝟐</m:t>
                            </m:r>
                          </m:den>
                        </m:f>
                      </m:oMath>
                    </m:oMathPara>
                  </a14:m>
                  <a:endParaRPr lang="en-US" sz="19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FD44C78F-D236-48D5-8F92-DCE1B6A848D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5797816" cy="1741887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103E30CE-E9B0-44CF-AE6A-76108E0A6FFF}"/>
                    </a:ext>
                  </a:extLst>
                </p:cNvPr>
                <p:cNvSpPr/>
                <p:nvPr/>
              </p:nvSpPr>
              <p:spPr>
                <a:xfrm>
                  <a:off x="1195365" y="3427084"/>
                  <a:ext cx="5784489" cy="346830"/>
                </a:xfrm>
                <a:prstGeom prst="rect">
                  <a:avLst/>
                </a:prstGeom>
                <a:solidFill>
                  <a:srgbClr val="4C328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~</m:t>
                        </m:r>
                        <m:r>
                          <a:rPr lang="en-US" sz="2000" b="1" i="0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𝐔𝐧𝐢𝐟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103E30CE-E9B0-44CF-AE6A-76108E0A6FF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5" y="3427084"/>
                  <a:ext cx="5784489" cy="346830"/>
                </a:xfrm>
                <a:prstGeom prst="rect">
                  <a:avLst/>
                </a:prstGeom>
                <a:blipFill>
                  <a:blip r:embed="rId23"/>
                  <a:stretch>
                    <a:fillRect b="-632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F2FDB7E7-BB30-433A-8667-70CBEE58ECDA}"/>
              </a:ext>
            </a:extLst>
          </p:cNvPr>
          <p:cNvGrpSpPr/>
          <p:nvPr/>
        </p:nvGrpSpPr>
        <p:grpSpPr>
          <a:xfrm>
            <a:off x="9492477" y="1357868"/>
            <a:ext cx="2613992" cy="2458483"/>
            <a:chOff x="1185842" y="3427084"/>
            <a:chExt cx="6111311" cy="17438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4190727F-8001-470F-8DC1-EEB6CD0970C5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741887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𝟏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𝒑</m:t>
                                </m:r>
                              </m:e>
                            </m:d>
                          </m:e>
                          <m:sup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</m:sup>
                        </m:sSup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</m:oMath>
                      <m:oMath xmlns:m="http://schemas.openxmlformats.org/officeDocument/2006/math"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den>
                        </m:f>
                      </m:oMath>
                      <m:oMath xmlns:m="http://schemas.openxmlformats.org/officeDocument/2006/math">
                        <m:r>
                          <a:rPr lang="en-US" sz="20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𝐕𝐚𝐫</m:t>
                        </m:r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𝒑</m:t>
                                </m:r>
                              </m:e>
                              <m:sup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4190727F-8001-470F-8DC1-EEB6CD0970C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741887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35B1032C-28B5-4516-94B2-8D0B6D12BB03}"/>
                    </a:ext>
                  </a:extLst>
                </p:cNvPr>
                <p:cNvSpPr/>
                <p:nvPr/>
              </p:nvSpPr>
              <p:spPr>
                <a:xfrm>
                  <a:off x="1195366" y="3427084"/>
                  <a:ext cx="6101787" cy="346830"/>
                </a:xfrm>
                <a:prstGeom prst="rect">
                  <a:avLst/>
                </a:prstGeom>
                <a:solidFill>
                  <a:srgbClr val="4C328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~</m:t>
                        </m:r>
                        <m:r>
                          <a:rPr lang="en-US" sz="2000" b="1" i="0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𝐆𝐞𝐨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35B1032C-28B5-4516-94B2-8D0B6D12BB0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6" y="3427084"/>
                  <a:ext cx="6101787" cy="346830"/>
                </a:xfrm>
                <a:prstGeom prst="rect">
                  <a:avLst/>
                </a:prstGeom>
                <a:blipFill>
                  <a:blip r:embed="rId25"/>
                  <a:stretch>
                    <a:fillRect b="-625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41E9DF8E-90DA-4F8A-B772-5D43C41163D2}"/>
              </a:ext>
            </a:extLst>
          </p:cNvPr>
          <p:cNvGrpSpPr/>
          <p:nvPr/>
        </p:nvGrpSpPr>
        <p:grpSpPr>
          <a:xfrm>
            <a:off x="3356064" y="1382368"/>
            <a:ext cx="2904777" cy="2441375"/>
            <a:chOff x="1185842" y="3427084"/>
            <a:chExt cx="5524451" cy="174380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992E18C3-C5B3-4671-8006-26F36858D63D}"/>
                    </a:ext>
                  </a:extLst>
                </p:cNvPr>
                <p:cNvSpPr/>
                <p:nvPr/>
              </p:nvSpPr>
              <p:spPr>
                <a:xfrm>
                  <a:off x="1185842" y="3428999"/>
                  <a:ext cx="5524451" cy="1741887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𝟎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𝟏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−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;</m:t>
                        </m:r>
                      </m:oMath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𝟏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)=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000" b="1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𝐕𝐚𝐫</m:t>
                        </m:r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𝟏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−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992E18C3-C5B3-4671-8006-26F36858D63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8999"/>
                  <a:ext cx="5524451" cy="1741887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BA6201BD-2963-4EC1-AF6B-513546A302D4}"/>
                    </a:ext>
                  </a:extLst>
                </p:cNvPr>
                <p:cNvSpPr/>
                <p:nvPr/>
              </p:nvSpPr>
              <p:spPr>
                <a:xfrm>
                  <a:off x="1195366" y="3427084"/>
                  <a:ext cx="5514927" cy="346830"/>
                </a:xfrm>
                <a:prstGeom prst="rect">
                  <a:avLst/>
                </a:prstGeom>
                <a:solidFill>
                  <a:srgbClr val="4C328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~</m:t>
                        </m:r>
                        <m:r>
                          <a:rPr lang="en-US" sz="2000" b="1" i="0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𝐁𝐞𝐫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BA6201BD-2963-4EC1-AF6B-513546A302D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6" y="3427084"/>
                  <a:ext cx="5514927" cy="346830"/>
                </a:xfrm>
                <a:prstGeom prst="rect">
                  <a:avLst/>
                </a:prstGeom>
                <a:blipFill>
                  <a:blip r:embed="rId27"/>
                  <a:stretch>
                    <a:fillRect b="-759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082581B2-2D95-45A4-B687-0DB99D1AF336}"/>
              </a:ext>
            </a:extLst>
          </p:cNvPr>
          <p:cNvGrpSpPr/>
          <p:nvPr/>
        </p:nvGrpSpPr>
        <p:grpSpPr>
          <a:xfrm>
            <a:off x="467738" y="4082446"/>
            <a:ext cx="3577212" cy="2597756"/>
            <a:chOff x="1185842" y="3427084"/>
            <a:chExt cx="6111311" cy="17438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29CC4E03-9A06-4F61-9C86-C90FAE5D2943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741887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𝒌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𝒓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𝟏</m:t>
                                </m:r>
                              </m:den>
                            </m:f>
                          </m:e>
                        </m:d>
                        <m:sSup>
                          <m:sSup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e>
                          <m:sup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𝒓</m:t>
                            </m:r>
                          </m:sup>
                        </m:sSup>
                        <m:sSup>
                          <m:sSup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𝟏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𝒑</m:t>
                                </m:r>
                              </m:e>
                            </m:d>
                          </m:e>
                          <m:sup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𝒓</m:t>
                            </m:r>
                          </m:sup>
                        </m:sSup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𝒓</m:t>
                            </m:r>
                          </m:num>
                          <m:den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den>
                        </m:f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𝐕𝐚𝐫</m:t>
                        </m:r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𝒓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(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)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𝒑</m:t>
                                </m:r>
                              </m:e>
                              <m:sup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29CC4E03-9A06-4F61-9C86-C90FAE5D294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741887"/>
                </a:xfrm>
                <a:prstGeom prst="rect">
                  <a:avLst/>
                </a:prstGeom>
                <a:blipFill>
                  <a:blip r:embed="rId28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9BA0A2FE-FE32-4214-AE90-6B563801ED6E}"/>
                    </a:ext>
                  </a:extLst>
                </p:cNvPr>
                <p:cNvSpPr/>
                <p:nvPr/>
              </p:nvSpPr>
              <p:spPr>
                <a:xfrm>
                  <a:off x="1195366" y="3427084"/>
                  <a:ext cx="6101787" cy="346830"/>
                </a:xfrm>
                <a:prstGeom prst="rect">
                  <a:avLst/>
                </a:prstGeom>
                <a:solidFill>
                  <a:srgbClr val="4C328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~</m:t>
                        </m:r>
                        <m:r>
                          <a:rPr lang="en-US" sz="2000" b="1" i="0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𝐍𝐞𝐠𝐁𝐢𝐧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𝒓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9BA0A2FE-FE32-4214-AE90-6B563801ED6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6" y="3427084"/>
                  <a:ext cx="6101787" cy="346830"/>
                </a:xfrm>
                <a:prstGeom prst="rect">
                  <a:avLst/>
                </a:prstGeom>
                <a:blipFill>
                  <a:blip r:embed="rId29"/>
                  <a:stretch>
                    <a:fillRect b="-357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40A44836-F4AC-4228-9018-6878804A2735}"/>
              </a:ext>
            </a:extLst>
          </p:cNvPr>
          <p:cNvGrpSpPr/>
          <p:nvPr/>
        </p:nvGrpSpPr>
        <p:grpSpPr>
          <a:xfrm>
            <a:off x="6296036" y="1379687"/>
            <a:ext cx="3157436" cy="2441375"/>
            <a:chOff x="1185842" y="3427084"/>
            <a:chExt cx="6111311" cy="174380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0E68E9F8-D684-4500-861B-3378BEE9294C}"/>
                    </a:ext>
                  </a:extLst>
                </p:cNvPr>
                <p:cNvSpPr/>
                <p:nvPr/>
              </p:nvSpPr>
              <p:spPr>
                <a:xfrm>
                  <a:off x="1185842" y="3428999"/>
                  <a:ext cx="6111311" cy="1741887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𝒏</m:t>
                                </m:r>
                              </m:num>
                              <m:den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𝒌</m:t>
                                </m:r>
                              </m:den>
                            </m:f>
                          </m:e>
                        </m:d>
                        <m:sSup>
                          <m:sSup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e>
                          <m:sup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sup>
                        </m:sSup>
                        <m:sSup>
                          <m:sSup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𝟏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𝒑</m:t>
                                </m:r>
                              </m:e>
                            </m:d>
                          </m:e>
                          <m:sup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𝒏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sup>
                        </m:sSup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br>
                    <a:rPr lang="en-US" sz="2000" b="1" i="1" dirty="0">
                      <a:latin typeface="Cambria Math" panose="02040503050406030204" pitchFamily="18" charset="0"/>
                      <a:cs typeface="Segoe UI Semibold" panose="020B0702040204020203" pitchFamily="34" charset="0"/>
                    </a:rPr>
                  </a:b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𝒏𝒑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𝐕𝐚𝐫</m:t>
                        </m:r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𝒏𝒑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𝟏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−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0E68E9F8-D684-4500-861B-3378BEE9294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8999"/>
                  <a:ext cx="6111311" cy="1741887"/>
                </a:xfrm>
                <a:prstGeom prst="rect">
                  <a:avLst/>
                </a:prstGeom>
                <a:blipFill>
                  <a:blip r:embed="rId30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0770CA52-FBB0-4E3B-8DFA-6C46E14BDA4F}"/>
                    </a:ext>
                  </a:extLst>
                </p:cNvPr>
                <p:cNvSpPr/>
                <p:nvPr/>
              </p:nvSpPr>
              <p:spPr>
                <a:xfrm>
                  <a:off x="1195365" y="3427084"/>
                  <a:ext cx="6101788" cy="346830"/>
                </a:xfrm>
                <a:prstGeom prst="rect">
                  <a:avLst/>
                </a:prstGeom>
                <a:solidFill>
                  <a:srgbClr val="4C328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~</m:t>
                        </m:r>
                        <m:r>
                          <a:rPr lang="en-US" sz="2000" b="1" i="0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𝐁𝐢𝐧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𝒏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0770CA52-FBB0-4E3B-8DFA-6C46E14BDA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5" y="3427084"/>
                  <a:ext cx="6101788" cy="346830"/>
                </a:xfrm>
                <a:prstGeom prst="rect">
                  <a:avLst/>
                </a:prstGeom>
                <a:blipFill>
                  <a:blip r:embed="rId31"/>
                  <a:stretch>
                    <a:fillRect b="-625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0A0AB1CF-ED89-4BD9-8CD2-180C0C24D714}"/>
              </a:ext>
            </a:extLst>
          </p:cNvPr>
          <p:cNvGrpSpPr/>
          <p:nvPr/>
        </p:nvGrpSpPr>
        <p:grpSpPr>
          <a:xfrm>
            <a:off x="4457385" y="4087159"/>
            <a:ext cx="3452059" cy="2593043"/>
            <a:chOff x="1185842" y="3427084"/>
            <a:chExt cx="6111311" cy="185213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5FB594CD-5A01-48B3-8E1C-574300B78B9B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850218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700" b="1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1700" b="1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d>
                          <m:dPr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e>
                        </m:d>
                        <m:r>
                          <a:rPr lang="en-US" sz="19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noBar"/>
                                    <m:ctrlP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𝑲</m:t>
                                    </m:r>
                                  </m:num>
                                  <m:den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𝒌</m:t>
                                    </m:r>
                                  </m:den>
                                </m:f>
                              </m:e>
                            </m:d>
                            <m:d>
                              <m:dPr>
                                <m:ctrlP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noBar"/>
                                    <m:ctrlP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𝑵</m:t>
                                    </m:r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−</m:t>
                                    </m:r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𝑲</m:t>
                                    </m:r>
                                  </m:num>
                                  <m:den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𝒏</m:t>
                                    </m:r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−</m:t>
                                    </m:r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𝒌</m:t>
                                    </m:r>
                                  </m:den>
                                </m:f>
                              </m:e>
                            </m:d>
                          </m:num>
                          <m:den>
                            <m:d>
                              <m:dPr>
                                <m:ctrlP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noBar"/>
                                    <m:ctrlP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𝑵</m:t>
                                    </m:r>
                                  </m:num>
                                  <m:den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𝒏</m:t>
                                    </m:r>
                                  </m:den>
                                </m:f>
                              </m:e>
                            </m:d>
                          </m:den>
                        </m:f>
                      </m:oMath>
                    </m:oMathPara>
                  </a14:m>
                  <a:endParaRPr lang="en-US" sz="19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9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19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19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𝒏</m:t>
                        </m:r>
                        <m:f>
                          <m:fPr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𝑲</m:t>
                            </m:r>
                          </m:num>
                          <m:den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𝑵</m:t>
                            </m:r>
                          </m:den>
                        </m:f>
                      </m:oMath>
                    </m:oMathPara>
                  </a14:m>
                  <a:endParaRPr lang="en-US" sz="19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9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𝐕𝐚𝐫</m:t>
                        </m:r>
                        <m:d>
                          <m:dPr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19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𝑲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(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𝑵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𝑲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)(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𝑵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𝒏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)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𝑵</m:t>
                                </m:r>
                              </m:e>
                              <m:sup>
                                <m: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(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𝑵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)</m:t>
                            </m:r>
                          </m:den>
                        </m:f>
                      </m:oMath>
                    </m:oMathPara>
                  </a14:m>
                  <a:endParaRPr lang="en-US" sz="19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5FB594CD-5A01-48B3-8E1C-574300B78B9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850218"/>
                </a:xfrm>
                <a:prstGeom prst="rect">
                  <a:avLst/>
                </a:prstGeom>
                <a:blipFill>
                  <a:blip r:embed="rId3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1193C354-5686-43D5-9406-47528470F427}"/>
                    </a:ext>
                  </a:extLst>
                </p:cNvPr>
                <p:cNvSpPr/>
                <p:nvPr/>
              </p:nvSpPr>
              <p:spPr>
                <a:xfrm>
                  <a:off x="1195366" y="3427084"/>
                  <a:ext cx="6101787" cy="346830"/>
                </a:xfrm>
                <a:prstGeom prst="rect">
                  <a:avLst/>
                </a:prstGeom>
                <a:solidFill>
                  <a:srgbClr val="4C328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~</m:t>
                        </m:r>
                        <m:r>
                          <a:rPr lang="en-US" sz="2000" b="1" i="0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𝐇𝐲𝐩𝐆𝐞𝐨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𝑵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𝑲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𝒏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1193C354-5686-43D5-9406-47528470F42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6" y="3427084"/>
                  <a:ext cx="6101787" cy="346830"/>
                </a:xfrm>
                <a:prstGeom prst="rect">
                  <a:avLst/>
                </a:prstGeom>
                <a:blipFill>
                  <a:blip r:embed="rId33"/>
                  <a:stretch>
                    <a:fillRect b="-625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2797A35C-6E50-4B2F-A906-3E649A5A2543}"/>
              </a:ext>
            </a:extLst>
          </p:cNvPr>
          <p:cNvGrpSpPr/>
          <p:nvPr/>
        </p:nvGrpSpPr>
        <p:grpSpPr>
          <a:xfrm>
            <a:off x="8194002" y="4050696"/>
            <a:ext cx="3577212" cy="2597756"/>
            <a:chOff x="1185842" y="3427084"/>
            <a:chExt cx="6111311" cy="17438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15089582-46F3-40CF-A3C3-D7F85DBEA9AD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741887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000" b="1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𝝀</m:t>
                                </m:r>
                              </m:e>
                              <m:sup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𝒌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2000" b="1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𝒆</m:t>
                                </m:r>
                              </m:e>
                              <m:sup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𝝀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!</m:t>
                            </m:r>
                          </m:den>
                        </m:f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𝝀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𝐕𝐚𝐫</m:t>
                        </m:r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𝝀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15089582-46F3-40CF-A3C3-D7F85DBEA9A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741887"/>
                </a:xfrm>
                <a:prstGeom prst="rect">
                  <a:avLst/>
                </a:prstGeom>
                <a:blipFill>
                  <a:blip r:embed="rId3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789E04FC-C64E-49E3-8DE3-F18A765054CA}"/>
                    </a:ext>
                  </a:extLst>
                </p:cNvPr>
                <p:cNvSpPr/>
                <p:nvPr/>
              </p:nvSpPr>
              <p:spPr>
                <a:xfrm>
                  <a:off x="1195366" y="3427084"/>
                  <a:ext cx="6101787" cy="346830"/>
                </a:xfrm>
                <a:prstGeom prst="rect">
                  <a:avLst/>
                </a:prstGeom>
                <a:solidFill>
                  <a:srgbClr val="4C328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~</m:t>
                        </m:r>
                        <m:r>
                          <a:rPr lang="en-US" sz="2000" b="1" i="0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𝐏𝐨𝐢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𝝀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789E04FC-C64E-49E3-8DE3-F18A765054C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6" y="3427084"/>
                  <a:ext cx="6101787" cy="346830"/>
                </a:xfrm>
                <a:prstGeom prst="rect">
                  <a:avLst/>
                </a:prstGeom>
                <a:blipFill>
                  <a:blip r:embed="rId35"/>
                  <a:stretch>
                    <a:fillRect b="-352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67272450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7B047-F920-4B2B-BE64-508D170E6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Zoo 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765E1B-6C45-4D95-9436-90F4F2D100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can do relatively complicated counting/probability calculations much more quickly than you could week 1!</a:t>
            </a:r>
          </a:p>
          <a:p>
            <a:r>
              <a:rPr lang="en-US" dirty="0"/>
              <a:t>You can now explain why your problem is a zoo variable and save explanation on homework (and save yourself calculations in the future).</a:t>
            </a:r>
          </a:p>
          <a:p>
            <a:endParaRPr lang="en-US" dirty="0"/>
          </a:p>
          <a:p>
            <a:r>
              <a:rPr lang="en-US" dirty="0"/>
              <a:t>Don’t spend extra effort memorizing…but be careful when looking up Wikipedia articles.</a:t>
            </a:r>
          </a:p>
          <a:p>
            <a:pPr lvl="1"/>
            <a:r>
              <a:rPr lang="en-US" dirty="0"/>
              <a:t>The exact definitions of the parameters can differ (is a geometric random variable the number of failures before the first success, or the total number of trials including the success?)</a:t>
            </a:r>
          </a:p>
        </p:txBody>
      </p:sp>
    </p:spTree>
    <p:extLst>
      <p:ext uri="{BB962C8B-B14F-4D97-AF65-F5344CB8AC3E}">
        <p14:creationId xmlns:p14="http://schemas.microsoft.com/office/powerpoint/2010/main" val="174838144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7284C6A-EC67-4B09-B0B4-859BE938A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Half Review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2C2926-B483-4FD8-9B9A-3144E71F86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87164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B5F8B-5808-488C-B9EE-D4FB5BA3A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have we done over the past 5 weeks?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74E40E-6165-44E4-B6CD-DF04C93BA2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Counting</a:t>
            </a:r>
          </a:p>
          <a:p>
            <a:pPr lvl="1"/>
            <a:r>
              <a:rPr lang="en-US" dirty="0"/>
              <a:t>Combinations, permutations, indistinguishable elements, starts and bars, inclusion-exclusion…</a:t>
            </a:r>
          </a:p>
          <a:p>
            <a:pPr lvl="1"/>
            <a:r>
              <a:rPr lang="en-US" sz="2800" dirty="0"/>
              <a:t>Probability foundations</a:t>
            </a:r>
          </a:p>
          <a:p>
            <a:pPr lvl="1"/>
            <a:r>
              <a:rPr lang="en-US" dirty="0"/>
              <a:t>Events, sample space, axioms of probability, expectation, variance</a:t>
            </a:r>
          </a:p>
          <a:p>
            <a:pPr lvl="1"/>
            <a:r>
              <a:rPr lang="en-US" sz="2800" dirty="0"/>
              <a:t>Conditional probability</a:t>
            </a:r>
          </a:p>
          <a:p>
            <a:pPr lvl="1"/>
            <a:r>
              <a:rPr lang="en-US" dirty="0"/>
              <a:t>Conditioning, independence, Bayes’ Rule</a:t>
            </a:r>
          </a:p>
          <a:p>
            <a:pPr lvl="1"/>
            <a:r>
              <a:rPr lang="en-US" sz="2800" dirty="0"/>
              <a:t>Refined our intuition</a:t>
            </a:r>
          </a:p>
          <a:p>
            <a:pPr lvl="1"/>
            <a:r>
              <a:rPr lang="en-US" dirty="0"/>
              <a:t>Especially around Bayes’ Rule</a:t>
            </a:r>
          </a:p>
        </p:txBody>
      </p:sp>
    </p:spTree>
    <p:extLst>
      <p:ext uri="{BB962C8B-B14F-4D97-AF65-F5344CB8AC3E}">
        <p14:creationId xmlns:p14="http://schemas.microsoft.com/office/powerpoint/2010/main" val="173467512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D0751-6CE4-4FE4-A84F-F7C81F4DE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next?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B101FA-3102-4B8C-B357-CCE6CF2722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Continuous random variables.</a:t>
            </a:r>
          </a:p>
          <a:p>
            <a:pPr lvl="1"/>
            <a:r>
              <a:rPr lang="en-US" dirty="0"/>
              <a:t>So far our sample spaces have been countable. What happens if we want to choose a random real number?</a:t>
            </a:r>
          </a:p>
          <a:p>
            <a:pPr lvl="1"/>
            <a:r>
              <a:rPr lang="en-US" dirty="0"/>
              <a:t>How do expectation, variance, conditioning, etc. change in this new context?</a:t>
            </a:r>
          </a:p>
          <a:p>
            <a:pPr lvl="1"/>
            <a:r>
              <a:rPr lang="en-US" dirty="0"/>
              <a:t>Mostly analogous to discrete cases, but with integrals instead of sums.</a:t>
            </a:r>
          </a:p>
          <a:p>
            <a:pPr lvl="1"/>
            <a:r>
              <a:rPr lang="en-US" sz="2800" dirty="0"/>
              <a:t>Analysis when it’s inconvenient (or impossible) to exactly calculate probabilities.</a:t>
            </a:r>
          </a:p>
          <a:p>
            <a:pPr lvl="1"/>
            <a:r>
              <a:rPr lang="en-US" dirty="0"/>
              <a:t>Central Limit Theorem (approximating discrete distributions with continuous ones)</a:t>
            </a:r>
          </a:p>
          <a:p>
            <a:pPr lvl="1"/>
            <a:r>
              <a:rPr lang="en-US" dirty="0"/>
              <a:t>Tail Bounds/Concentration (arguing it’s unlikely that a random variable is far from its expectation)</a:t>
            </a:r>
          </a:p>
          <a:p>
            <a:pPr lvl="1"/>
            <a:r>
              <a:rPr lang="en-US" sz="2800" dirty="0"/>
              <a:t>A first taste of making predictions from data (i.e., a bit of ML)</a:t>
            </a:r>
          </a:p>
        </p:txBody>
      </p:sp>
    </p:spTree>
    <p:extLst>
      <p:ext uri="{BB962C8B-B14F-4D97-AF65-F5344CB8AC3E}">
        <p14:creationId xmlns:p14="http://schemas.microsoft.com/office/powerpoint/2010/main" val="29715884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2CFB246-0616-45B6-9951-F8AA1D5A3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Variable Zoo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614594-52CE-4CDD-9220-3405B8DC7C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45001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C477E-DDD9-42A8-9460-7184B67CA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Problem: Coin Flips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CA580-0B0D-4E46-9C8B-BFD57D461D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two coins, heads up, on a table in front of you. One is a trick coin – both sides are heads. The other is a fair coin. </a:t>
            </a:r>
          </a:p>
          <a:p>
            <a:r>
              <a:rPr lang="en-US" dirty="0"/>
              <a:t>You are allowed 2 coin flips (total between the two coins) to figure out which coin is which. What is your strategy? What is the probability of success?</a:t>
            </a:r>
          </a:p>
        </p:txBody>
      </p:sp>
    </p:spTree>
    <p:extLst>
      <p:ext uri="{BB962C8B-B14F-4D97-AF65-F5344CB8AC3E}">
        <p14:creationId xmlns:p14="http://schemas.microsoft.com/office/powerpoint/2010/main" val="24852803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B8979-A43E-489E-A87A-9B821C2B3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Flip each once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2B2C74F-157F-4516-863A-52A2A72E4A8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With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when we flip the trick coin it shows heads.</a:t>
                </a:r>
              </a:p>
              <a:p>
                <a:r>
                  <a:rPr lang="en-US" dirty="0"/>
                  <a:t>With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½</m:t>
                    </m:r>
                  </m:oMath>
                </a14:m>
                <a:r>
                  <a:rPr lang="en-US" dirty="0"/>
                  <a:t> the fair coin shows tails, and we know it’s the fair one.</a:t>
                </a:r>
              </a:p>
              <a:p>
                <a:r>
                  <a:rPr lang="en-US" dirty="0"/>
                  <a:t>With probability 1/2, both the coins were heads and we have learned nothing. So we have a ½ chance of guessing which is which.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⋅1+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/>
                  <a:t> chance of success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2B2C74F-157F-4516-863A-52A2A72E4A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0120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5DC1B-9587-4F2F-93FC-0D0C9A078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Flip one twice.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D55DECE-705D-4B9B-BBFB-2D08FA79880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Now flip the same coin twice. </a:t>
                </a:r>
              </a:p>
              <a:p>
                <a:r>
                  <a:rPr lang="en-US" dirty="0"/>
                  <a:t>We’ll see a tails with probability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If we don’t see a tails, just guess the other one? What’s our probability of guessing right?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be the event “we’re flipping the trick coin”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be the event we saw no tails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1⋅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1⋅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Guess right: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dirty="0"/>
                  <a:t> Better to flip the same coin twice!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D55DECE-705D-4B9B-BBFB-2D08FA79880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3019" r="-14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5259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E4E05-D5B2-4540-B278-4F511F141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Problem: Donuts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CE160-A0B8-453C-8AB5-BB9579D581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are buying at most 7 donuts (could be 0, could be 1,…, could be 7). </a:t>
            </a:r>
          </a:p>
          <a:p>
            <a:r>
              <a:rPr lang="en-US" dirty="0"/>
              <a:t>There are chocolate, strawberry, and vanilla donuts. </a:t>
            </a:r>
          </a:p>
          <a:p>
            <a:r>
              <a:rPr lang="en-US" dirty="0"/>
              <a:t>How many different orders could you make – give a simple formula!</a:t>
            </a:r>
          </a:p>
        </p:txBody>
      </p:sp>
    </p:spTree>
    <p:extLst>
      <p:ext uri="{BB962C8B-B14F-4D97-AF65-F5344CB8AC3E}">
        <p14:creationId xmlns:p14="http://schemas.microsoft.com/office/powerpoint/2010/main" val="237949106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23C46-39F0-4601-81C4-5C4BA5568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Donuts: Approach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D77FC1-1483-4EAB-9FFC-85D3450F2AC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Use the sum rule over the possible numbers of donuts. </a:t>
                </a:r>
              </a:p>
              <a:p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donuts, by the stars and bars formula there are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+3−1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3−1</m:t>
                            </m:r>
                          </m:den>
                        </m:f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So we have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  <m:e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+3−1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3−1</m:t>
                                </m:r>
                              </m:den>
                            </m:f>
                          </m:e>
                        </m:d>
                      </m:e>
                    </m:nary>
                  </m:oMath>
                </a14:m>
                <a:r>
                  <a:rPr lang="en-US" dirty="0"/>
                  <a:t> correct. But not simple yet…</a:t>
                </a:r>
              </a:p>
              <a:p>
                <a:r>
                  <a:rPr lang="en-US" dirty="0"/>
                  <a:t>Use pascal’s rule. Rewrite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 as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We’ll get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, that can combine with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 until you get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7+3−1+1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D77FC1-1483-4EAB-9FFC-85D3450F2AC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001292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4A405-178C-4F9C-A8BB-5C10260DC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Donuts: Approach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6CC3B19-B5BD-498D-B2F4-D6394986246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Clever way: a fourth type of donut: the don’t-buy-one donut.</a:t>
                </a:r>
              </a:p>
              <a:p>
                <a:r>
                  <a:rPr lang="en-US" dirty="0"/>
                  <a:t>Then we’re buying exactly seven donuts of the four types (chocolate, strawberry, vanilla, don’t-buy-one)</a:t>
                </a:r>
              </a:p>
              <a:p>
                <a:r>
                  <a:rPr lang="en-US" dirty="0"/>
                  <a:t>By stars and bars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7+4−1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4−1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6CC3B19-B5BD-498D-B2F4-D6394986246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425587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F35A6-CB97-4114-8638-7DA690C0A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Problem: Poisson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BD053E-87D5-4912-AB7C-E46C017642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Seattle averages 3 days with snowfall per year. </a:t>
            </a:r>
          </a:p>
          <a:p>
            <a:r>
              <a:rPr lang="en-US" dirty="0"/>
              <a:t>Suppose that the number of days with snow follows a Poisson distribution. What is the probability of getting exactly 5 days of snow?</a:t>
            </a:r>
          </a:p>
          <a:p>
            <a:r>
              <a:rPr lang="en-US" dirty="0"/>
              <a:t>According to the Poisson model, what is the probability of getting 367 days of snow?</a:t>
            </a:r>
          </a:p>
        </p:txBody>
      </p:sp>
    </p:spTree>
    <p:extLst>
      <p:ext uri="{BB962C8B-B14F-4D97-AF65-F5344CB8AC3E}">
        <p14:creationId xmlns:p14="http://schemas.microsoft.com/office/powerpoint/2010/main" val="418008669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95933-22BB-4F89-A484-085F1FF76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Practice: Poisson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BA751E2-0BAE-40C3-9D44-D65548B6F86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Poi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(3)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p>
                        </m:sSup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5!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≈.1008</m:t>
                    </m:r>
                  </m:oMath>
                </a14:m>
                <a:endParaRPr lang="en-US" dirty="0"/>
              </a:p>
              <a:p>
                <a:r>
                  <a:rPr lang="en-US" dirty="0"/>
                  <a:t>Or about once a decade.</a:t>
                </a:r>
              </a:p>
              <a:p>
                <a:endParaRPr lang="en-US" dirty="0"/>
              </a:p>
              <a:p>
                <a:r>
                  <a:rPr lang="en-US" dirty="0"/>
                  <a:t>Probability of 367 snowy days, err…</a:t>
                </a:r>
              </a:p>
              <a:p>
                <a:r>
                  <a:rPr lang="en-US" dirty="0"/>
                  <a:t>The distribution says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367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≈1.8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−610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Definition of a “year” says probability should be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0.</m:t>
                    </m:r>
                  </m:oMath>
                </a14:m>
                <a:r>
                  <a:rPr lang="en-US" dirty="0"/>
                  <a:t> 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BA751E2-0BAE-40C3-9D44-D65548B6F86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892516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868D6-6A30-4A18-9A6F-469E40DF8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Zoo! </a:t>
            </a:r>
          </a:p>
        </p:txBody>
      </p:sp>
      <p:pic>
        <p:nvPicPr>
          <p:cNvPr id="9" name="Graphic 8" descr="Hippo">
            <a:extLst>
              <a:ext uri="{FF2B5EF4-FFF2-40B4-BE49-F238E27FC236}">
                <a16:creationId xmlns:a16="http://schemas.microsoft.com/office/drawing/2014/main" id="{8AA4D998-ACC6-4AF6-BF9B-8181AB14B2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58759" y="334178"/>
            <a:ext cx="940800" cy="940800"/>
          </a:xfrm>
          <a:prstGeom prst="rect">
            <a:avLst/>
          </a:prstGeom>
        </p:spPr>
      </p:pic>
      <p:pic>
        <p:nvPicPr>
          <p:cNvPr id="11" name="Graphic 10" descr="Rubber duck">
            <a:extLst>
              <a:ext uri="{FF2B5EF4-FFF2-40B4-BE49-F238E27FC236}">
                <a16:creationId xmlns:a16="http://schemas.microsoft.com/office/drawing/2014/main" id="{A76307F8-54CC-4B61-AC61-0DF1A5E3FA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23014" y="334178"/>
            <a:ext cx="940800" cy="940800"/>
          </a:xfrm>
          <a:prstGeom prst="rect">
            <a:avLst/>
          </a:prstGeom>
        </p:spPr>
      </p:pic>
      <p:pic>
        <p:nvPicPr>
          <p:cNvPr id="13" name="Graphic 12" descr="Chick">
            <a:extLst>
              <a:ext uri="{FF2B5EF4-FFF2-40B4-BE49-F238E27FC236}">
                <a16:creationId xmlns:a16="http://schemas.microsoft.com/office/drawing/2014/main" id="{43A0F378-1889-4FA1-988C-0651373A91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190488" y="334178"/>
            <a:ext cx="940800" cy="940800"/>
          </a:xfrm>
          <a:prstGeom prst="rect">
            <a:avLst/>
          </a:prstGeom>
        </p:spPr>
      </p:pic>
      <p:pic>
        <p:nvPicPr>
          <p:cNvPr id="15" name="Graphic 14" descr="Crocodile">
            <a:extLst>
              <a:ext uri="{FF2B5EF4-FFF2-40B4-BE49-F238E27FC236}">
                <a16:creationId xmlns:a16="http://schemas.microsoft.com/office/drawing/2014/main" id="{0ECF4EB1-6657-4071-B158-55D6BA7B9EF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777038" y="334178"/>
            <a:ext cx="940800" cy="940800"/>
          </a:xfrm>
          <a:prstGeom prst="rect">
            <a:avLst/>
          </a:prstGeom>
        </p:spPr>
      </p:pic>
      <p:pic>
        <p:nvPicPr>
          <p:cNvPr id="17" name="Graphic 16" descr="Rabbit">
            <a:extLst>
              <a:ext uri="{FF2B5EF4-FFF2-40B4-BE49-F238E27FC236}">
                <a16:creationId xmlns:a16="http://schemas.microsoft.com/office/drawing/2014/main" id="{B97F8BA4-F4CF-4EB9-B7AF-D17781DDCD2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850864" y="315538"/>
            <a:ext cx="940800" cy="940800"/>
          </a:xfrm>
          <a:prstGeom prst="rect">
            <a:avLst/>
          </a:prstGeom>
        </p:spPr>
      </p:pic>
      <p:pic>
        <p:nvPicPr>
          <p:cNvPr id="19" name="Graphic 18" descr="Snake">
            <a:extLst>
              <a:ext uri="{FF2B5EF4-FFF2-40B4-BE49-F238E27FC236}">
                <a16:creationId xmlns:a16="http://schemas.microsoft.com/office/drawing/2014/main" id="{711DB914-04A9-45F1-9558-AFA6F550DA4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971600" y="334178"/>
            <a:ext cx="940800" cy="940800"/>
          </a:xfrm>
          <a:prstGeom prst="rect">
            <a:avLst/>
          </a:prstGeom>
        </p:spPr>
      </p:pic>
      <p:pic>
        <p:nvPicPr>
          <p:cNvPr id="21" name="Graphic 20" descr="Turtle">
            <a:extLst>
              <a:ext uri="{FF2B5EF4-FFF2-40B4-BE49-F238E27FC236}">
                <a16:creationId xmlns:a16="http://schemas.microsoft.com/office/drawing/2014/main" id="{17833E7E-5C07-4BAE-8144-EAADD694A05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811658" y="301091"/>
            <a:ext cx="940800" cy="940800"/>
          </a:xfrm>
          <a:prstGeom prst="rect">
            <a:avLst/>
          </a:prstGeom>
        </p:spPr>
      </p:pic>
      <p:pic>
        <p:nvPicPr>
          <p:cNvPr id="23" name="Graphic 22" descr="Panda">
            <a:extLst>
              <a:ext uri="{FF2B5EF4-FFF2-40B4-BE49-F238E27FC236}">
                <a16:creationId xmlns:a16="http://schemas.microsoft.com/office/drawing/2014/main" id="{E4AA5690-9DF7-40FD-80DF-9C825E12AD5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8893188" y="337143"/>
            <a:ext cx="940800" cy="940800"/>
          </a:xfrm>
          <a:prstGeom prst="rect">
            <a:avLst/>
          </a:prstGeom>
        </p:spPr>
      </p:pic>
      <p:pic>
        <p:nvPicPr>
          <p:cNvPr id="25" name="Graphic 24" descr="Whale">
            <a:extLst>
              <a:ext uri="{FF2B5EF4-FFF2-40B4-BE49-F238E27FC236}">
                <a16:creationId xmlns:a16="http://schemas.microsoft.com/office/drawing/2014/main" id="{F4C2ABDE-585F-46FF-99FB-9B77B68D914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9880898" y="300209"/>
            <a:ext cx="940800" cy="940800"/>
          </a:xfrm>
          <a:prstGeom prst="rect">
            <a:avLst/>
          </a:prstGeom>
        </p:spPr>
      </p:pic>
      <p:pic>
        <p:nvPicPr>
          <p:cNvPr id="27" name="Graphic 26" descr="Elephant">
            <a:extLst>
              <a:ext uri="{FF2B5EF4-FFF2-40B4-BE49-F238E27FC236}">
                <a16:creationId xmlns:a16="http://schemas.microsoft.com/office/drawing/2014/main" id="{B8F88D8F-DADE-464C-94C7-C421CF437763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0915518" y="300209"/>
            <a:ext cx="940800" cy="940800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470F0F91-8AEA-4546-B02D-EB13DD91BE94}"/>
              </a:ext>
            </a:extLst>
          </p:cNvPr>
          <p:cNvGrpSpPr/>
          <p:nvPr/>
        </p:nvGrpSpPr>
        <p:grpSpPr>
          <a:xfrm>
            <a:off x="53141" y="1374975"/>
            <a:ext cx="3269873" cy="2441376"/>
            <a:chOff x="1185842" y="3427084"/>
            <a:chExt cx="5797816" cy="1743803"/>
          </a:xfrm>
          <a:noFill/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FD44C78F-D236-48D5-8F92-DCE1B6A848D2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5797816" cy="1741887"/>
                </a:xfrm>
                <a:prstGeom prst="rect">
                  <a:avLst/>
                </a:prstGeom>
                <a:grpFill/>
                <a:ln w="28575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i="1" dirty="0">
                    <a:solidFill>
                      <a:schemeClr val="tx1"/>
                    </a:solidFill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d>
                          <m:d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e>
                        </m:d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𝒃</m:t>
                            </m:r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𝒂</m:t>
                            </m:r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+</m:t>
                            </m:r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</m:den>
                        </m:f>
                      </m:oMath>
                    </m:oMathPara>
                  </a14:m>
                  <a:endParaRPr lang="en-US" sz="20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𝒂</m:t>
                            </m:r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+</m:t>
                            </m:r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𝒃</m:t>
                            </m:r>
                          </m:num>
                          <m:den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en-US" sz="20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9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𝐕𝐚𝐫</m:t>
                        </m:r>
                        <m:d>
                          <m:dPr>
                            <m:ctrlP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19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en-US" sz="19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19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𝒃</m:t>
                                </m:r>
                                <m:r>
                                  <a:rPr lang="en-US" sz="19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19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𝒂</m:t>
                                </m:r>
                              </m:e>
                            </m:d>
                            <m:d>
                              <m:dPr>
                                <m:ctrlPr>
                                  <a:rPr lang="en-US" sz="19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19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𝒃</m:t>
                                </m:r>
                                <m:r>
                                  <a:rPr lang="en-US" sz="19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19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𝒂</m:t>
                                </m:r>
                                <m:r>
                                  <a:rPr lang="en-US" sz="19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+</m:t>
                                </m:r>
                                <m:r>
                                  <a:rPr lang="en-US" sz="19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𝟐</m:t>
                                </m:r>
                              </m:e>
                            </m:d>
                          </m:num>
                          <m:den>
                            <m: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𝟏𝟐</m:t>
                            </m:r>
                          </m:den>
                        </m:f>
                      </m:oMath>
                    </m:oMathPara>
                  </a14:m>
                  <a:endParaRPr lang="en-US" sz="19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FD44C78F-D236-48D5-8F92-DCE1B6A848D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5797816" cy="1741887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  <a:ln w="28575">
                  <a:solidFill>
                    <a:schemeClr val="accent3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103E30CE-E9B0-44CF-AE6A-76108E0A6FFF}"/>
                    </a:ext>
                  </a:extLst>
                </p:cNvPr>
                <p:cNvSpPr/>
                <p:nvPr/>
              </p:nvSpPr>
              <p:spPr>
                <a:xfrm>
                  <a:off x="1195365" y="3427084"/>
                  <a:ext cx="5784489" cy="346830"/>
                </a:xfrm>
                <a:prstGeom prst="rect">
                  <a:avLst/>
                </a:prstGeom>
                <a:grpFill/>
                <a:ln w="28575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~</m:t>
                        </m:r>
                        <m:r>
                          <a:rPr lang="en-US" sz="2000" b="1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𝐔𝐧𝐢𝐟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103E30CE-E9B0-44CF-AE6A-76108E0A6FF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5" y="3427084"/>
                  <a:ext cx="5784489" cy="346830"/>
                </a:xfrm>
                <a:prstGeom prst="rect">
                  <a:avLst/>
                </a:prstGeom>
                <a:blipFill>
                  <a:blip r:embed="rId23"/>
                  <a:stretch>
                    <a:fillRect b="-2381"/>
                  </a:stretch>
                </a:blipFill>
                <a:ln w="28575">
                  <a:solidFill>
                    <a:schemeClr val="accent3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F2FDB7E7-BB30-433A-8667-70CBEE58ECDA}"/>
              </a:ext>
            </a:extLst>
          </p:cNvPr>
          <p:cNvGrpSpPr/>
          <p:nvPr/>
        </p:nvGrpSpPr>
        <p:grpSpPr>
          <a:xfrm>
            <a:off x="9492477" y="1357868"/>
            <a:ext cx="2613992" cy="2458483"/>
            <a:chOff x="1185842" y="3427084"/>
            <a:chExt cx="6111311" cy="1743803"/>
          </a:xfrm>
          <a:noFill/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4190727F-8001-470F-8DC1-EEB6CD0970C5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741887"/>
                </a:xfrm>
                <a:prstGeom prst="rect">
                  <a:avLst/>
                </a:prstGeom>
                <a:grpFill/>
                <a:ln w="28575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i="1" dirty="0">
                    <a:solidFill>
                      <a:schemeClr val="tx1"/>
                    </a:solidFill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d>
                          <m:d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e>
                        </m:d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𝟏</m:t>
                                </m:r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𝒑</m:t>
                                </m:r>
                              </m:e>
                            </m:d>
                          </m:e>
                          <m:sup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</m:sup>
                        </m:sSup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</m:oMath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den>
                        </m:f>
                      </m:oMath>
                      <m:oMath xmlns:m="http://schemas.openxmlformats.org/officeDocument/2006/math">
                        <m:r>
                          <a:rPr lang="en-US" sz="20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𝐕𝐚𝐫</m:t>
                        </m:r>
                        <m:d>
                          <m:d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𝒑</m:t>
                                </m:r>
                              </m:e>
                              <m:sup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n-US" sz="20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4190727F-8001-470F-8DC1-EEB6CD0970C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741887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  <a:ln w="28575">
                  <a:solidFill>
                    <a:schemeClr val="accent3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35B1032C-28B5-4516-94B2-8D0B6D12BB03}"/>
                    </a:ext>
                  </a:extLst>
                </p:cNvPr>
                <p:cNvSpPr/>
                <p:nvPr/>
              </p:nvSpPr>
              <p:spPr>
                <a:xfrm>
                  <a:off x="1195366" y="3427084"/>
                  <a:ext cx="6101787" cy="346830"/>
                </a:xfrm>
                <a:prstGeom prst="rect">
                  <a:avLst/>
                </a:prstGeom>
                <a:grpFill/>
                <a:ln w="28575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~</m:t>
                        </m:r>
                        <m:r>
                          <a:rPr lang="en-US" sz="2000" b="1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𝐆𝐞𝐨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35B1032C-28B5-4516-94B2-8D0B6D12BB0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6" y="3427084"/>
                  <a:ext cx="6101787" cy="346830"/>
                </a:xfrm>
                <a:prstGeom prst="rect">
                  <a:avLst/>
                </a:prstGeom>
                <a:blipFill>
                  <a:blip r:embed="rId25"/>
                  <a:stretch>
                    <a:fillRect b="-2353"/>
                  </a:stretch>
                </a:blipFill>
                <a:ln w="28575">
                  <a:solidFill>
                    <a:schemeClr val="accent3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41E9DF8E-90DA-4F8A-B772-5D43C41163D2}"/>
              </a:ext>
            </a:extLst>
          </p:cNvPr>
          <p:cNvGrpSpPr/>
          <p:nvPr/>
        </p:nvGrpSpPr>
        <p:grpSpPr>
          <a:xfrm>
            <a:off x="3356064" y="1382368"/>
            <a:ext cx="2904777" cy="2441375"/>
            <a:chOff x="1185842" y="3427084"/>
            <a:chExt cx="5524451" cy="1743802"/>
          </a:xfrm>
          <a:noFill/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992E18C3-C5B3-4671-8006-26F36858D63D}"/>
                    </a:ext>
                  </a:extLst>
                </p:cNvPr>
                <p:cNvSpPr/>
                <p:nvPr/>
              </p:nvSpPr>
              <p:spPr>
                <a:xfrm>
                  <a:off x="1185842" y="3428999"/>
                  <a:ext cx="5524451" cy="1741887"/>
                </a:xfrm>
                <a:prstGeom prst="rect">
                  <a:avLst/>
                </a:prstGeom>
                <a:grpFill/>
                <a:ln w="28575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i="1" dirty="0">
                    <a:solidFill>
                      <a:schemeClr val="tx1"/>
                    </a:solidFill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d>
                          <m:d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𝟎</m:t>
                            </m:r>
                          </m:e>
                        </m:d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𝟏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−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;</m:t>
                        </m:r>
                      </m:oMath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𝟏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)=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</m:oMath>
                    </m:oMathPara>
                  </a14:m>
                  <a:endParaRPr lang="en-US" sz="20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000" b="1" i="1" dirty="0">
                    <a:solidFill>
                      <a:schemeClr val="tx1"/>
                    </a:solidFill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</m:oMath>
                    </m:oMathPara>
                  </a14:m>
                  <a:endParaRPr lang="en-US" sz="20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0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𝐕𝐚𝐫</m:t>
                        </m:r>
                        <m:d>
                          <m:d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𝟏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−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992E18C3-C5B3-4671-8006-26F36858D63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8999"/>
                  <a:ext cx="5524451" cy="1741887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  <a:ln w="28575">
                  <a:solidFill>
                    <a:schemeClr val="accent3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BA6201BD-2963-4EC1-AF6B-513546A302D4}"/>
                    </a:ext>
                  </a:extLst>
                </p:cNvPr>
                <p:cNvSpPr/>
                <p:nvPr/>
              </p:nvSpPr>
              <p:spPr>
                <a:xfrm>
                  <a:off x="1195366" y="3427084"/>
                  <a:ext cx="5514927" cy="346830"/>
                </a:xfrm>
                <a:prstGeom prst="rect">
                  <a:avLst/>
                </a:prstGeom>
                <a:grpFill/>
                <a:ln w="28575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~</m:t>
                        </m:r>
                        <m:r>
                          <a:rPr lang="en-US" sz="2000" b="1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𝐁𝐞𝐫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BA6201BD-2963-4EC1-AF6B-513546A302D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6" y="3427084"/>
                  <a:ext cx="5514927" cy="346830"/>
                </a:xfrm>
                <a:prstGeom prst="rect">
                  <a:avLst/>
                </a:prstGeom>
                <a:blipFill>
                  <a:blip r:embed="rId27"/>
                  <a:stretch>
                    <a:fillRect b="-3571"/>
                  </a:stretch>
                </a:blipFill>
                <a:ln w="28575">
                  <a:solidFill>
                    <a:schemeClr val="accent3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082581B2-2D95-45A4-B687-0DB99D1AF336}"/>
              </a:ext>
            </a:extLst>
          </p:cNvPr>
          <p:cNvGrpSpPr/>
          <p:nvPr/>
        </p:nvGrpSpPr>
        <p:grpSpPr>
          <a:xfrm>
            <a:off x="467738" y="4082446"/>
            <a:ext cx="3577212" cy="2597756"/>
            <a:chOff x="1185842" y="3427084"/>
            <a:chExt cx="6111311" cy="1743803"/>
          </a:xfrm>
          <a:noFill/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29CC4E03-9A06-4F61-9C86-C90FAE5D2943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741887"/>
                </a:xfrm>
                <a:prstGeom prst="rect">
                  <a:avLst/>
                </a:prstGeom>
                <a:grpFill/>
                <a:ln w="28575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i="1" dirty="0">
                    <a:solidFill>
                      <a:schemeClr val="tx1"/>
                    </a:solidFill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d>
                          <m:d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e>
                        </m:d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d>
                          <m:d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𝒌</m:t>
                                </m:r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𝒓</m:t>
                                </m:r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𝟏</m:t>
                                </m:r>
                              </m:den>
                            </m:f>
                          </m:e>
                        </m:d>
                        <m:sSup>
                          <m:sSup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e>
                          <m:sup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𝒓</m:t>
                            </m:r>
                          </m:sup>
                        </m:sSup>
                        <m:sSup>
                          <m:sSup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𝟏</m:t>
                                </m:r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𝒑</m:t>
                                </m:r>
                              </m:e>
                            </m:d>
                          </m:e>
                          <m:sup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𝒓</m:t>
                            </m:r>
                          </m:sup>
                        </m:sSup>
                      </m:oMath>
                    </m:oMathPara>
                  </a14:m>
                  <a:endParaRPr lang="en-US" sz="20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𝒓</m:t>
                            </m:r>
                          </m:num>
                          <m:den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den>
                        </m:f>
                      </m:oMath>
                    </m:oMathPara>
                  </a14:m>
                  <a:endParaRPr lang="en-US" sz="20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𝐕𝐚𝐫</m:t>
                        </m:r>
                        <m:d>
                          <m:d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𝒓</m:t>
                            </m:r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(</m:t>
                            </m:r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)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𝒑</m:t>
                                </m:r>
                              </m:e>
                              <m:sup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n-US" sz="20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29CC4E03-9A06-4F61-9C86-C90FAE5D294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741887"/>
                </a:xfrm>
                <a:prstGeom prst="rect">
                  <a:avLst/>
                </a:prstGeom>
                <a:blipFill>
                  <a:blip r:embed="rId28"/>
                  <a:stretch>
                    <a:fillRect/>
                  </a:stretch>
                </a:blipFill>
                <a:ln w="28575">
                  <a:solidFill>
                    <a:schemeClr val="accent3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9BA0A2FE-FE32-4214-AE90-6B563801ED6E}"/>
                    </a:ext>
                  </a:extLst>
                </p:cNvPr>
                <p:cNvSpPr/>
                <p:nvPr/>
              </p:nvSpPr>
              <p:spPr>
                <a:xfrm>
                  <a:off x="1195366" y="3427084"/>
                  <a:ext cx="6101787" cy="346830"/>
                </a:xfrm>
                <a:prstGeom prst="rect">
                  <a:avLst/>
                </a:prstGeom>
                <a:grpFill/>
                <a:ln w="28575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~</m:t>
                        </m:r>
                        <m:r>
                          <a:rPr lang="en-US" sz="2000" b="1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𝐍𝐞𝐠𝐁𝐢𝐧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𝒓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9BA0A2FE-FE32-4214-AE90-6B563801ED6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6" y="3427084"/>
                  <a:ext cx="6101787" cy="346830"/>
                </a:xfrm>
                <a:prstGeom prst="rect">
                  <a:avLst/>
                </a:prstGeom>
                <a:blipFill>
                  <a:blip r:embed="rId29"/>
                  <a:stretch>
                    <a:fillRect/>
                  </a:stretch>
                </a:blipFill>
                <a:ln w="28575">
                  <a:solidFill>
                    <a:schemeClr val="accent3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40A44836-F4AC-4228-9018-6878804A2735}"/>
              </a:ext>
            </a:extLst>
          </p:cNvPr>
          <p:cNvGrpSpPr/>
          <p:nvPr/>
        </p:nvGrpSpPr>
        <p:grpSpPr>
          <a:xfrm>
            <a:off x="6296036" y="1379687"/>
            <a:ext cx="3157436" cy="2441375"/>
            <a:chOff x="1185842" y="3427084"/>
            <a:chExt cx="6111311" cy="1743802"/>
          </a:xfrm>
          <a:noFill/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0E68E9F8-D684-4500-861B-3378BEE9294C}"/>
                    </a:ext>
                  </a:extLst>
                </p:cNvPr>
                <p:cNvSpPr/>
                <p:nvPr/>
              </p:nvSpPr>
              <p:spPr>
                <a:xfrm>
                  <a:off x="1185842" y="3428999"/>
                  <a:ext cx="6111311" cy="1741887"/>
                </a:xfrm>
                <a:prstGeom prst="rect">
                  <a:avLst/>
                </a:prstGeom>
                <a:grpFill/>
                <a:ln w="28575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i="1" dirty="0">
                    <a:solidFill>
                      <a:schemeClr val="tx1"/>
                    </a:solidFill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d>
                          <m:d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e>
                        </m:d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d>
                          <m:d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𝒏</m:t>
                                </m:r>
                              </m:num>
                              <m:den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𝒌</m:t>
                                </m:r>
                              </m:den>
                            </m:f>
                          </m:e>
                        </m:d>
                        <m:sSup>
                          <m:sSup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e>
                          <m:sup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sup>
                        </m:sSup>
                        <m:sSup>
                          <m:sSup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𝟏</m:t>
                                </m:r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𝒑</m:t>
                                </m:r>
                              </m:e>
                            </m:d>
                          </m:e>
                          <m:sup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𝒏</m:t>
                            </m:r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sup>
                        </m:sSup>
                      </m:oMath>
                    </m:oMathPara>
                  </a14:m>
                  <a:endParaRPr lang="en-US" sz="20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br>
                    <a:rPr lang="en-US" sz="2000" b="1" i="1" dirty="0">
                      <a:solidFill>
                        <a:schemeClr val="tx1"/>
                      </a:solidFill>
                      <a:latin typeface="Cambria Math" panose="02040503050406030204" pitchFamily="18" charset="0"/>
                      <a:cs typeface="Segoe UI Semibold" panose="020B0702040204020203" pitchFamily="34" charset="0"/>
                    </a:rPr>
                  </a:b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𝒏𝒑</m:t>
                        </m:r>
                      </m:oMath>
                    </m:oMathPara>
                  </a14:m>
                  <a:endParaRPr lang="en-US" sz="20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0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𝐕𝐚𝐫</m:t>
                        </m:r>
                        <m:d>
                          <m:d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𝒏𝒑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𝟏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−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0E68E9F8-D684-4500-861B-3378BEE9294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8999"/>
                  <a:ext cx="6111311" cy="1741887"/>
                </a:xfrm>
                <a:prstGeom prst="rect">
                  <a:avLst/>
                </a:prstGeom>
                <a:blipFill>
                  <a:blip r:embed="rId30"/>
                  <a:stretch>
                    <a:fillRect/>
                  </a:stretch>
                </a:blipFill>
                <a:ln w="28575">
                  <a:solidFill>
                    <a:schemeClr val="accent3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0770CA52-FBB0-4E3B-8DFA-6C46E14BDA4F}"/>
                    </a:ext>
                  </a:extLst>
                </p:cNvPr>
                <p:cNvSpPr/>
                <p:nvPr/>
              </p:nvSpPr>
              <p:spPr>
                <a:xfrm>
                  <a:off x="1195365" y="3427084"/>
                  <a:ext cx="6101788" cy="346830"/>
                </a:xfrm>
                <a:prstGeom prst="rect">
                  <a:avLst/>
                </a:prstGeom>
                <a:grpFill/>
                <a:ln w="28575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~</m:t>
                        </m:r>
                        <m:r>
                          <a:rPr lang="en-US" sz="2000" b="1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𝐁𝐢𝐧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𝒏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0770CA52-FBB0-4E3B-8DFA-6C46E14BDA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5" y="3427084"/>
                  <a:ext cx="6101788" cy="346830"/>
                </a:xfrm>
                <a:prstGeom prst="rect">
                  <a:avLst/>
                </a:prstGeom>
                <a:blipFill>
                  <a:blip r:embed="rId31"/>
                  <a:stretch>
                    <a:fillRect b="-2353"/>
                  </a:stretch>
                </a:blipFill>
                <a:ln w="28575">
                  <a:solidFill>
                    <a:schemeClr val="accent3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0A0AB1CF-ED89-4BD9-8CD2-180C0C24D714}"/>
              </a:ext>
            </a:extLst>
          </p:cNvPr>
          <p:cNvGrpSpPr/>
          <p:nvPr/>
        </p:nvGrpSpPr>
        <p:grpSpPr>
          <a:xfrm>
            <a:off x="4457385" y="4087159"/>
            <a:ext cx="3452059" cy="2593043"/>
            <a:chOff x="1185842" y="3427084"/>
            <a:chExt cx="6111311" cy="1852134"/>
          </a:xfrm>
          <a:noFill/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5FB594CD-5A01-48B3-8E1C-574300B78B9B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850218"/>
                </a:xfrm>
                <a:prstGeom prst="rect">
                  <a:avLst/>
                </a:prstGeom>
                <a:grpFill/>
                <a:ln w="28575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700" b="1" i="1" dirty="0">
                    <a:solidFill>
                      <a:schemeClr val="tx1"/>
                    </a:solidFill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1700" b="1" i="1" dirty="0">
                    <a:solidFill>
                      <a:schemeClr val="tx1"/>
                    </a:solidFill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d>
                          <m:dPr>
                            <m:ctrlP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e>
                        </m:d>
                        <m:r>
                          <a:rPr lang="en-US" sz="19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en-US" sz="19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noBar"/>
                                    <m:ctrlPr>
                                      <a:rPr lang="en-US" sz="19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9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𝑲</m:t>
                                    </m:r>
                                  </m:num>
                                  <m:den>
                                    <m:r>
                                      <a:rPr lang="en-US" sz="19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𝒌</m:t>
                                    </m:r>
                                  </m:den>
                                </m:f>
                              </m:e>
                            </m:d>
                            <m:d>
                              <m:dPr>
                                <m:ctrlPr>
                                  <a:rPr lang="en-US" sz="19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noBar"/>
                                    <m:ctrlPr>
                                      <a:rPr lang="en-US" sz="19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9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𝑵</m:t>
                                    </m:r>
                                    <m:r>
                                      <a:rPr lang="en-US" sz="19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−</m:t>
                                    </m:r>
                                    <m:r>
                                      <a:rPr lang="en-US" sz="19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𝑲</m:t>
                                    </m:r>
                                  </m:num>
                                  <m:den>
                                    <m:r>
                                      <a:rPr lang="en-US" sz="19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𝒏</m:t>
                                    </m:r>
                                    <m:r>
                                      <a:rPr lang="en-US" sz="19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−</m:t>
                                    </m:r>
                                    <m:r>
                                      <a:rPr lang="en-US" sz="19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𝒌</m:t>
                                    </m:r>
                                  </m:den>
                                </m:f>
                              </m:e>
                            </m:d>
                          </m:num>
                          <m:den>
                            <m:d>
                              <m:dPr>
                                <m:ctrlPr>
                                  <a:rPr lang="en-US" sz="19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noBar"/>
                                    <m:ctrlPr>
                                      <a:rPr lang="en-US" sz="19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9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𝑵</m:t>
                                    </m:r>
                                  </m:num>
                                  <m:den>
                                    <m:r>
                                      <a:rPr lang="en-US" sz="19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𝒏</m:t>
                                    </m:r>
                                  </m:den>
                                </m:f>
                              </m:e>
                            </m:d>
                          </m:den>
                        </m:f>
                      </m:oMath>
                    </m:oMathPara>
                  </a14:m>
                  <a:endParaRPr lang="en-US" sz="19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9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19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19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𝒏</m:t>
                        </m:r>
                        <m:f>
                          <m:fPr>
                            <m:ctrlP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𝑲</m:t>
                            </m:r>
                          </m:num>
                          <m:den>
                            <m: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𝑵</m:t>
                            </m:r>
                          </m:den>
                        </m:f>
                      </m:oMath>
                    </m:oMathPara>
                  </a14:m>
                  <a:endParaRPr lang="en-US" sz="19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9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𝐕𝐚𝐫</m:t>
                        </m:r>
                        <m:d>
                          <m:dPr>
                            <m:ctrlP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19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𝑲</m:t>
                            </m:r>
                            <m: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(</m:t>
                            </m:r>
                            <m: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𝑵</m:t>
                            </m:r>
                            <m: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𝑲</m:t>
                            </m:r>
                            <m: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)(</m:t>
                            </m:r>
                            <m: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𝑵</m:t>
                            </m:r>
                            <m: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𝒏</m:t>
                            </m:r>
                            <m: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)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19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19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𝑵</m:t>
                                </m:r>
                              </m:e>
                              <m:sup>
                                <m:r>
                                  <a:rPr lang="en-US" sz="19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(</m:t>
                            </m:r>
                            <m: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𝑵</m:t>
                            </m:r>
                            <m: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  <m: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)</m:t>
                            </m:r>
                          </m:den>
                        </m:f>
                      </m:oMath>
                    </m:oMathPara>
                  </a14:m>
                  <a:endParaRPr lang="en-US" sz="19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5FB594CD-5A01-48B3-8E1C-574300B78B9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850218"/>
                </a:xfrm>
                <a:prstGeom prst="rect">
                  <a:avLst/>
                </a:prstGeom>
                <a:blipFill>
                  <a:blip r:embed="rId32"/>
                  <a:stretch>
                    <a:fillRect/>
                  </a:stretch>
                </a:blipFill>
                <a:ln w="28575">
                  <a:solidFill>
                    <a:schemeClr val="accent3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1193C354-5686-43D5-9406-47528470F427}"/>
                    </a:ext>
                  </a:extLst>
                </p:cNvPr>
                <p:cNvSpPr/>
                <p:nvPr/>
              </p:nvSpPr>
              <p:spPr>
                <a:xfrm>
                  <a:off x="1195366" y="3427084"/>
                  <a:ext cx="6101787" cy="346830"/>
                </a:xfrm>
                <a:prstGeom prst="rect">
                  <a:avLst/>
                </a:prstGeom>
                <a:grpFill/>
                <a:ln w="28575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~</m:t>
                        </m:r>
                        <m:r>
                          <a:rPr lang="en-US" sz="2000" b="1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𝐇𝐲𝐩𝐆𝐞𝐨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𝑵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𝑲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𝒏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1193C354-5686-43D5-9406-47528470F42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6" y="3427084"/>
                  <a:ext cx="6101787" cy="346830"/>
                </a:xfrm>
                <a:prstGeom prst="rect">
                  <a:avLst/>
                </a:prstGeom>
                <a:blipFill>
                  <a:blip r:embed="rId33"/>
                  <a:stretch>
                    <a:fillRect b="-2353"/>
                  </a:stretch>
                </a:blipFill>
                <a:ln w="28575">
                  <a:solidFill>
                    <a:schemeClr val="accent3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2797A35C-6E50-4B2F-A906-3E649A5A2543}"/>
              </a:ext>
            </a:extLst>
          </p:cNvPr>
          <p:cNvGrpSpPr/>
          <p:nvPr/>
        </p:nvGrpSpPr>
        <p:grpSpPr>
          <a:xfrm>
            <a:off x="8194002" y="4050696"/>
            <a:ext cx="3577212" cy="2597756"/>
            <a:chOff x="1185842" y="3427084"/>
            <a:chExt cx="6111311" cy="1743803"/>
          </a:xfrm>
          <a:noFill/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15089582-46F3-40CF-A3C3-D7F85DBEA9AD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741887"/>
                </a:xfrm>
                <a:prstGeom prst="rect">
                  <a:avLst/>
                </a:prstGeom>
                <a:grpFill/>
                <a:ln w="28575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i="1" dirty="0">
                    <a:solidFill>
                      <a:schemeClr val="tx1"/>
                    </a:solidFill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d>
                          <m:d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e>
                        </m:d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0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𝝀</m:t>
                                </m:r>
                              </m:e>
                              <m:sup>
                                <m:r>
                                  <a:rPr lang="en-US" sz="20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𝒌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20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𝒆</m:t>
                                </m:r>
                              </m:e>
                              <m:sup>
                                <m:r>
                                  <a:rPr lang="en-US" sz="20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20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𝝀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!</m:t>
                            </m:r>
                          </m:den>
                        </m:f>
                      </m:oMath>
                    </m:oMathPara>
                  </a14:m>
                  <a:endParaRPr lang="en-US" sz="20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0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𝝀</m:t>
                        </m:r>
                      </m:oMath>
                    </m:oMathPara>
                  </a14:m>
                  <a:endParaRPr lang="en-US" sz="20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0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𝐕𝐚𝐫</m:t>
                        </m:r>
                        <m:d>
                          <m:d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𝝀</m:t>
                        </m:r>
                      </m:oMath>
                    </m:oMathPara>
                  </a14:m>
                  <a:endParaRPr lang="en-US" sz="20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15089582-46F3-40CF-A3C3-D7F85DBEA9A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741887"/>
                </a:xfrm>
                <a:prstGeom prst="rect">
                  <a:avLst/>
                </a:prstGeom>
                <a:blipFill>
                  <a:blip r:embed="rId34"/>
                  <a:stretch>
                    <a:fillRect/>
                  </a:stretch>
                </a:blipFill>
                <a:ln w="28575">
                  <a:solidFill>
                    <a:schemeClr val="accent3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789E04FC-C64E-49E3-8DE3-F18A765054CA}"/>
                    </a:ext>
                  </a:extLst>
                </p:cNvPr>
                <p:cNvSpPr/>
                <p:nvPr/>
              </p:nvSpPr>
              <p:spPr>
                <a:xfrm>
                  <a:off x="1195366" y="3427084"/>
                  <a:ext cx="6101787" cy="346830"/>
                </a:xfrm>
                <a:prstGeom prst="rect">
                  <a:avLst/>
                </a:prstGeom>
                <a:grpFill/>
                <a:ln w="28575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~</m:t>
                        </m:r>
                        <m:r>
                          <a:rPr lang="en-US" sz="2000" b="1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𝐏𝐨𝐢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𝝀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789E04FC-C64E-49E3-8DE3-F18A765054C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6" y="3427084"/>
                  <a:ext cx="6101787" cy="346830"/>
                </a:xfrm>
                <a:prstGeom prst="rect">
                  <a:avLst/>
                </a:prstGeom>
                <a:blipFill>
                  <a:blip r:embed="rId35"/>
                  <a:stretch>
                    <a:fillRect/>
                  </a:stretch>
                </a:blipFill>
                <a:ln w="28575">
                  <a:solidFill>
                    <a:schemeClr val="accent3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823416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BCF78-26AD-4DC5-BF40-8C1E5465A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Discrete Random Variable Zoo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F54655-465A-4F33-A8CC-D5E3B3A847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common </a:t>
            </a:r>
            <a:r>
              <a:rPr lang="en-US" b="1" dirty="0"/>
              <a:t>patterns </a:t>
            </a:r>
            <a:r>
              <a:rPr lang="en-US" dirty="0"/>
              <a:t>of experiments:</a:t>
            </a:r>
          </a:p>
          <a:p>
            <a:r>
              <a:rPr lang="en-US" dirty="0"/>
              <a:t>Flip a [fair/unfair] coin [blah] times and count the number of heads.</a:t>
            </a:r>
          </a:p>
          <a:p>
            <a:r>
              <a:rPr lang="en-US" dirty="0"/>
              <a:t>Flip a [fair/unfair] coin until the first time that you see a heads</a:t>
            </a:r>
          </a:p>
          <a:p>
            <a:r>
              <a:rPr lang="en-US" dirty="0"/>
              <a:t>Draw a uniformly random element from [set]</a:t>
            </a:r>
          </a:p>
          <a:p>
            <a:r>
              <a:rPr lang="en-US" dirty="0"/>
              <a:t>Define an indicator random variable for [event]</a:t>
            </a:r>
          </a:p>
          <a:p>
            <a:r>
              <a:rPr lang="en-US" dirty="0"/>
              <a:t>…</a:t>
            </a:r>
          </a:p>
          <a:p>
            <a:r>
              <a:rPr lang="en-US" dirty="0"/>
              <a:t>Instead of calculating the </a:t>
            </a:r>
            <a:r>
              <a:rPr lang="en-US" dirty="0" err="1"/>
              <a:t>pmf</a:t>
            </a:r>
            <a:r>
              <a:rPr lang="en-US" dirty="0"/>
              <a:t>, </a:t>
            </a:r>
            <a:r>
              <a:rPr lang="en-US" dirty="0" err="1"/>
              <a:t>cdf</a:t>
            </a:r>
            <a:r>
              <a:rPr lang="en-US" dirty="0"/>
              <a:t>, support, expectation, variance,… every time, why not calculate it </a:t>
            </a:r>
            <a:r>
              <a:rPr lang="en-US" b="1" dirty="0"/>
              <a:t>once </a:t>
            </a:r>
            <a:r>
              <a:rPr lang="en-US" dirty="0"/>
              <a:t>and look it up every time? </a:t>
            </a:r>
          </a:p>
        </p:txBody>
      </p:sp>
    </p:spTree>
    <p:extLst>
      <p:ext uri="{BB962C8B-B14F-4D97-AF65-F5344CB8AC3E}">
        <p14:creationId xmlns:p14="http://schemas.microsoft.com/office/powerpoint/2010/main" val="14184479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4D912-A80D-4C8D-822B-BA4D0F3D6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our goal?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FF4BAE-CDFA-41DE-945A-3845513726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Your goal is NOT to memorize these facts (it’ll be convenient to memorize some of them, but don’t waste time making flash cards).</a:t>
            </a:r>
          </a:p>
          <a:p>
            <a:pPr lvl="1"/>
            <a:r>
              <a:rPr lang="en-US" dirty="0"/>
              <a:t>Everything is on Wikipedia anyway. Everyone checks Wikipedia when they forget these.</a:t>
            </a:r>
          </a:p>
        </p:txBody>
      </p:sp>
      <p:pic>
        <p:nvPicPr>
          <p:cNvPr id="4" name="Picture 3" descr="Tweet by Clement Canonne (@ccanonne_)&#10;&quot;Are you trying to shame me, @Google?&quot;&#10;with screenshot of Google search results of Wikipedia article for Binomial Distribution and google annotation &quot;You've visited this page many times.&quot;">
            <a:extLst>
              <a:ext uri="{FF2B5EF4-FFF2-40B4-BE49-F238E27FC236}">
                <a16:creationId xmlns:a16="http://schemas.microsoft.com/office/drawing/2014/main" id="{0D19D00F-0EF4-4F90-9459-036D58FFE9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0747" y="2849176"/>
            <a:ext cx="7935686" cy="3950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325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4D912-A80D-4C8D-822B-BA4D0F3D6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our goal?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FF4BAE-CDFA-41DE-945A-3845513726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Your goal is NOT to memorize these facts (it’ll be convenient to memorize some of them, but don’t waste time making flash cards).</a:t>
            </a:r>
          </a:p>
          <a:p>
            <a:pPr lvl="1"/>
            <a:r>
              <a:rPr lang="en-US" dirty="0"/>
              <a:t>Everything is on Wikipedia anyway. Everyone checks Wikipedia when they forget these.</a:t>
            </a:r>
          </a:p>
          <a:p>
            <a:pPr lvl="1"/>
            <a:endParaRPr lang="en-US" dirty="0"/>
          </a:p>
          <a:p>
            <a:r>
              <a:rPr lang="en-US" dirty="0"/>
              <a:t>Our goals are: </a:t>
            </a:r>
          </a:p>
          <a:p>
            <a:r>
              <a:rPr lang="en-US" dirty="0"/>
              <a:t>0. Introduce one new distribution we haven’t seen at all (next time).</a:t>
            </a:r>
          </a:p>
          <a:p>
            <a:r>
              <a:rPr lang="en-US" dirty="0"/>
              <a:t>1. Practice expectation, variance, etc. for ones we have gotten hints of.</a:t>
            </a:r>
          </a:p>
          <a:p>
            <a:r>
              <a:rPr lang="en-US" dirty="0"/>
              <a:t>2. Review the first half of the course with some probability calculations.</a:t>
            </a:r>
          </a:p>
        </p:txBody>
      </p:sp>
    </p:spTree>
    <p:extLst>
      <p:ext uri="{BB962C8B-B14F-4D97-AF65-F5344CB8AC3E}">
        <p14:creationId xmlns:p14="http://schemas.microsoft.com/office/powerpoint/2010/main" val="41924626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868D6-6A30-4A18-9A6F-469E40DF8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Zoo! </a:t>
            </a:r>
          </a:p>
        </p:txBody>
      </p:sp>
      <p:pic>
        <p:nvPicPr>
          <p:cNvPr id="9" name="Graphic 8" descr="Hippo">
            <a:extLst>
              <a:ext uri="{FF2B5EF4-FFF2-40B4-BE49-F238E27FC236}">
                <a16:creationId xmlns:a16="http://schemas.microsoft.com/office/drawing/2014/main" id="{8AA4D998-ACC6-4AF6-BF9B-8181AB14B2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58759" y="334178"/>
            <a:ext cx="940800" cy="940800"/>
          </a:xfrm>
          <a:prstGeom prst="rect">
            <a:avLst/>
          </a:prstGeom>
        </p:spPr>
      </p:pic>
      <p:pic>
        <p:nvPicPr>
          <p:cNvPr id="11" name="Graphic 10" descr="Rubber duck">
            <a:extLst>
              <a:ext uri="{FF2B5EF4-FFF2-40B4-BE49-F238E27FC236}">
                <a16:creationId xmlns:a16="http://schemas.microsoft.com/office/drawing/2014/main" id="{A76307F8-54CC-4B61-AC61-0DF1A5E3FA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23014" y="334178"/>
            <a:ext cx="940800" cy="940800"/>
          </a:xfrm>
          <a:prstGeom prst="rect">
            <a:avLst/>
          </a:prstGeom>
        </p:spPr>
      </p:pic>
      <p:pic>
        <p:nvPicPr>
          <p:cNvPr id="13" name="Graphic 12" descr="Chick">
            <a:extLst>
              <a:ext uri="{FF2B5EF4-FFF2-40B4-BE49-F238E27FC236}">
                <a16:creationId xmlns:a16="http://schemas.microsoft.com/office/drawing/2014/main" id="{43A0F378-1889-4FA1-988C-0651373A91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190488" y="334178"/>
            <a:ext cx="940800" cy="940800"/>
          </a:xfrm>
          <a:prstGeom prst="rect">
            <a:avLst/>
          </a:prstGeom>
        </p:spPr>
      </p:pic>
      <p:pic>
        <p:nvPicPr>
          <p:cNvPr id="15" name="Graphic 14" descr="Crocodile">
            <a:extLst>
              <a:ext uri="{FF2B5EF4-FFF2-40B4-BE49-F238E27FC236}">
                <a16:creationId xmlns:a16="http://schemas.microsoft.com/office/drawing/2014/main" id="{0ECF4EB1-6657-4071-B158-55D6BA7B9EF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777038" y="334178"/>
            <a:ext cx="940800" cy="940800"/>
          </a:xfrm>
          <a:prstGeom prst="rect">
            <a:avLst/>
          </a:prstGeom>
        </p:spPr>
      </p:pic>
      <p:pic>
        <p:nvPicPr>
          <p:cNvPr id="17" name="Graphic 16" descr="Rabbit">
            <a:extLst>
              <a:ext uri="{FF2B5EF4-FFF2-40B4-BE49-F238E27FC236}">
                <a16:creationId xmlns:a16="http://schemas.microsoft.com/office/drawing/2014/main" id="{B97F8BA4-F4CF-4EB9-B7AF-D17781DDCD2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850864" y="315538"/>
            <a:ext cx="940800" cy="940800"/>
          </a:xfrm>
          <a:prstGeom prst="rect">
            <a:avLst/>
          </a:prstGeom>
        </p:spPr>
      </p:pic>
      <p:pic>
        <p:nvPicPr>
          <p:cNvPr id="19" name="Graphic 18" descr="Snake">
            <a:extLst>
              <a:ext uri="{FF2B5EF4-FFF2-40B4-BE49-F238E27FC236}">
                <a16:creationId xmlns:a16="http://schemas.microsoft.com/office/drawing/2014/main" id="{711DB914-04A9-45F1-9558-AFA6F550DA4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971600" y="334178"/>
            <a:ext cx="940800" cy="940800"/>
          </a:xfrm>
          <a:prstGeom prst="rect">
            <a:avLst/>
          </a:prstGeom>
        </p:spPr>
      </p:pic>
      <p:pic>
        <p:nvPicPr>
          <p:cNvPr id="21" name="Graphic 20" descr="Turtle">
            <a:extLst>
              <a:ext uri="{FF2B5EF4-FFF2-40B4-BE49-F238E27FC236}">
                <a16:creationId xmlns:a16="http://schemas.microsoft.com/office/drawing/2014/main" id="{17833E7E-5C07-4BAE-8144-EAADD694A05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811658" y="301091"/>
            <a:ext cx="940800" cy="940800"/>
          </a:xfrm>
          <a:prstGeom prst="rect">
            <a:avLst/>
          </a:prstGeom>
        </p:spPr>
      </p:pic>
      <p:pic>
        <p:nvPicPr>
          <p:cNvPr id="23" name="Graphic 22" descr="Panda">
            <a:extLst>
              <a:ext uri="{FF2B5EF4-FFF2-40B4-BE49-F238E27FC236}">
                <a16:creationId xmlns:a16="http://schemas.microsoft.com/office/drawing/2014/main" id="{E4AA5690-9DF7-40FD-80DF-9C825E12AD5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8893188" y="337143"/>
            <a:ext cx="940800" cy="940800"/>
          </a:xfrm>
          <a:prstGeom prst="rect">
            <a:avLst/>
          </a:prstGeom>
        </p:spPr>
      </p:pic>
      <p:pic>
        <p:nvPicPr>
          <p:cNvPr id="25" name="Graphic 24" descr="Whale">
            <a:extLst>
              <a:ext uri="{FF2B5EF4-FFF2-40B4-BE49-F238E27FC236}">
                <a16:creationId xmlns:a16="http://schemas.microsoft.com/office/drawing/2014/main" id="{F4C2ABDE-585F-46FF-99FB-9B77B68D914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9880898" y="300209"/>
            <a:ext cx="940800" cy="940800"/>
          </a:xfrm>
          <a:prstGeom prst="rect">
            <a:avLst/>
          </a:prstGeom>
        </p:spPr>
      </p:pic>
      <p:pic>
        <p:nvPicPr>
          <p:cNvPr id="27" name="Graphic 26" descr="Elephant">
            <a:extLst>
              <a:ext uri="{FF2B5EF4-FFF2-40B4-BE49-F238E27FC236}">
                <a16:creationId xmlns:a16="http://schemas.microsoft.com/office/drawing/2014/main" id="{B8F88D8F-DADE-464C-94C7-C421CF437763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0915518" y="300209"/>
            <a:ext cx="940800" cy="940800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470F0F91-8AEA-4546-B02D-EB13DD91BE94}"/>
              </a:ext>
            </a:extLst>
          </p:cNvPr>
          <p:cNvGrpSpPr/>
          <p:nvPr/>
        </p:nvGrpSpPr>
        <p:grpSpPr>
          <a:xfrm>
            <a:off x="53141" y="1374975"/>
            <a:ext cx="3269873" cy="2441376"/>
            <a:chOff x="1185842" y="3427084"/>
            <a:chExt cx="5797816" cy="17438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FD44C78F-D236-48D5-8F92-DCE1B6A848D2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5797816" cy="1741887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𝒃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𝒂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+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</m:den>
                        </m:f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𝒂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+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𝒃</m:t>
                            </m:r>
                          </m:num>
                          <m:den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9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𝐕𝐚𝐫</m:t>
                        </m:r>
                        <m:d>
                          <m:dPr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19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𝒃</m:t>
                                </m:r>
                                <m: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𝒂</m:t>
                                </m:r>
                              </m:e>
                            </m:d>
                            <m:d>
                              <m:dPr>
                                <m:ctrlP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𝒃</m:t>
                                </m:r>
                                <m: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𝒂</m:t>
                                </m:r>
                                <m: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+</m:t>
                                </m:r>
                                <m: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𝟐</m:t>
                                </m:r>
                              </m:e>
                            </m:d>
                          </m:num>
                          <m:den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𝟏𝟐</m:t>
                            </m:r>
                          </m:den>
                        </m:f>
                      </m:oMath>
                    </m:oMathPara>
                  </a14:m>
                  <a:endParaRPr lang="en-US" sz="19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FD44C78F-D236-48D5-8F92-DCE1B6A848D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5797816" cy="1741887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103E30CE-E9B0-44CF-AE6A-76108E0A6FFF}"/>
                    </a:ext>
                  </a:extLst>
                </p:cNvPr>
                <p:cNvSpPr/>
                <p:nvPr/>
              </p:nvSpPr>
              <p:spPr>
                <a:xfrm>
                  <a:off x="1195365" y="3427084"/>
                  <a:ext cx="5784489" cy="346830"/>
                </a:xfrm>
                <a:prstGeom prst="rect">
                  <a:avLst/>
                </a:prstGeom>
                <a:solidFill>
                  <a:srgbClr val="4C328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~</m:t>
                        </m:r>
                        <m:r>
                          <a:rPr lang="en-US" sz="2000" b="1" i="0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𝐔𝐧𝐢𝐟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103E30CE-E9B0-44CF-AE6A-76108E0A6FF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5" y="3427084"/>
                  <a:ext cx="5784489" cy="346830"/>
                </a:xfrm>
                <a:prstGeom prst="rect">
                  <a:avLst/>
                </a:prstGeom>
                <a:blipFill>
                  <a:blip r:embed="rId23"/>
                  <a:stretch>
                    <a:fillRect b="-632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F2FDB7E7-BB30-433A-8667-70CBEE58ECDA}"/>
              </a:ext>
            </a:extLst>
          </p:cNvPr>
          <p:cNvGrpSpPr/>
          <p:nvPr/>
        </p:nvGrpSpPr>
        <p:grpSpPr>
          <a:xfrm>
            <a:off x="9492477" y="1357868"/>
            <a:ext cx="2613992" cy="2458483"/>
            <a:chOff x="1185842" y="3427084"/>
            <a:chExt cx="6111311" cy="17438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4190727F-8001-470F-8DC1-EEB6CD0970C5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741887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𝟏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𝒑</m:t>
                                </m:r>
                              </m:e>
                            </m:d>
                          </m:e>
                          <m:sup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</m:sup>
                        </m:sSup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</m:oMath>
                      <m:oMath xmlns:m="http://schemas.openxmlformats.org/officeDocument/2006/math"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den>
                        </m:f>
                      </m:oMath>
                      <m:oMath xmlns:m="http://schemas.openxmlformats.org/officeDocument/2006/math">
                        <m:r>
                          <a:rPr lang="en-US" sz="20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𝐕𝐚𝐫</m:t>
                        </m:r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𝒑</m:t>
                                </m:r>
                              </m:e>
                              <m:sup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4190727F-8001-470F-8DC1-EEB6CD0970C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741887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35B1032C-28B5-4516-94B2-8D0B6D12BB03}"/>
                    </a:ext>
                  </a:extLst>
                </p:cNvPr>
                <p:cNvSpPr/>
                <p:nvPr/>
              </p:nvSpPr>
              <p:spPr>
                <a:xfrm>
                  <a:off x="1195366" y="3427084"/>
                  <a:ext cx="6101787" cy="346830"/>
                </a:xfrm>
                <a:prstGeom prst="rect">
                  <a:avLst/>
                </a:prstGeom>
                <a:solidFill>
                  <a:srgbClr val="4C328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~</m:t>
                        </m:r>
                        <m:r>
                          <a:rPr lang="en-US" sz="2000" b="1" i="0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𝐆𝐞𝐨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35B1032C-28B5-4516-94B2-8D0B6D12BB0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6" y="3427084"/>
                  <a:ext cx="6101787" cy="346830"/>
                </a:xfrm>
                <a:prstGeom prst="rect">
                  <a:avLst/>
                </a:prstGeom>
                <a:blipFill>
                  <a:blip r:embed="rId25"/>
                  <a:stretch>
                    <a:fillRect b="-625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41E9DF8E-90DA-4F8A-B772-5D43C41163D2}"/>
              </a:ext>
            </a:extLst>
          </p:cNvPr>
          <p:cNvGrpSpPr/>
          <p:nvPr/>
        </p:nvGrpSpPr>
        <p:grpSpPr>
          <a:xfrm>
            <a:off x="3356064" y="1382368"/>
            <a:ext cx="2904777" cy="2441375"/>
            <a:chOff x="1185842" y="3427084"/>
            <a:chExt cx="5524451" cy="174380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992E18C3-C5B3-4671-8006-26F36858D63D}"/>
                    </a:ext>
                  </a:extLst>
                </p:cNvPr>
                <p:cNvSpPr/>
                <p:nvPr/>
              </p:nvSpPr>
              <p:spPr>
                <a:xfrm>
                  <a:off x="1185842" y="3428999"/>
                  <a:ext cx="5524451" cy="1741887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𝟎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𝟏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−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;</m:t>
                        </m:r>
                      </m:oMath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𝟏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)=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000" b="1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𝐕𝐚𝐫</m:t>
                        </m:r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𝟏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−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992E18C3-C5B3-4671-8006-26F36858D63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8999"/>
                  <a:ext cx="5524451" cy="1741887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BA6201BD-2963-4EC1-AF6B-513546A302D4}"/>
                    </a:ext>
                  </a:extLst>
                </p:cNvPr>
                <p:cNvSpPr/>
                <p:nvPr/>
              </p:nvSpPr>
              <p:spPr>
                <a:xfrm>
                  <a:off x="1195366" y="3427084"/>
                  <a:ext cx="5514927" cy="346830"/>
                </a:xfrm>
                <a:prstGeom prst="rect">
                  <a:avLst/>
                </a:prstGeom>
                <a:solidFill>
                  <a:srgbClr val="4C328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~</m:t>
                        </m:r>
                        <m:r>
                          <a:rPr lang="en-US" sz="2000" b="1" i="0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𝐁𝐞𝐫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BA6201BD-2963-4EC1-AF6B-513546A302D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6" y="3427084"/>
                  <a:ext cx="5514927" cy="346830"/>
                </a:xfrm>
                <a:prstGeom prst="rect">
                  <a:avLst/>
                </a:prstGeom>
                <a:blipFill>
                  <a:blip r:embed="rId27"/>
                  <a:stretch>
                    <a:fillRect b="-759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082581B2-2D95-45A4-B687-0DB99D1AF336}"/>
              </a:ext>
            </a:extLst>
          </p:cNvPr>
          <p:cNvGrpSpPr/>
          <p:nvPr/>
        </p:nvGrpSpPr>
        <p:grpSpPr>
          <a:xfrm>
            <a:off x="467738" y="4082446"/>
            <a:ext cx="3577212" cy="2597756"/>
            <a:chOff x="1185842" y="3427084"/>
            <a:chExt cx="6111311" cy="17438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29CC4E03-9A06-4F61-9C86-C90FAE5D2943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741887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𝒌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𝒓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𝟏</m:t>
                                </m:r>
                              </m:den>
                            </m:f>
                          </m:e>
                        </m:d>
                        <m:sSup>
                          <m:sSup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e>
                          <m:sup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𝒓</m:t>
                            </m:r>
                          </m:sup>
                        </m:sSup>
                        <m:sSup>
                          <m:sSup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𝟏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𝒑</m:t>
                                </m:r>
                              </m:e>
                            </m:d>
                          </m:e>
                          <m:sup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𝒓</m:t>
                            </m:r>
                          </m:sup>
                        </m:sSup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𝒓</m:t>
                            </m:r>
                          </m:num>
                          <m:den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den>
                        </m:f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𝐕𝐚𝐫</m:t>
                        </m:r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𝒓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(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)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𝒑</m:t>
                                </m:r>
                              </m:e>
                              <m:sup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29CC4E03-9A06-4F61-9C86-C90FAE5D294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741887"/>
                </a:xfrm>
                <a:prstGeom prst="rect">
                  <a:avLst/>
                </a:prstGeom>
                <a:blipFill>
                  <a:blip r:embed="rId28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9BA0A2FE-FE32-4214-AE90-6B563801ED6E}"/>
                    </a:ext>
                  </a:extLst>
                </p:cNvPr>
                <p:cNvSpPr/>
                <p:nvPr/>
              </p:nvSpPr>
              <p:spPr>
                <a:xfrm>
                  <a:off x="1195366" y="3427084"/>
                  <a:ext cx="6101787" cy="346830"/>
                </a:xfrm>
                <a:prstGeom prst="rect">
                  <a:avLst/>
                </a:prstGeom>
                <a:solidFill>
                  <a:srgbClr val="4C328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~</m:t>
                        </m:r>
                        <m:r>
                          <a:rPr lang="en-US" sz="2000" b="1" i="0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𝐍𝐞𝐠𝐁𝐢𝐧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𝒓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9BA0A2FE-FE32-4214-AE90-6B563801ED6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6" y="3427084"/>
                  <a:ext cx="6101787" cy="346830"/>
                </a:xfrm>
                <a:prstGeom prst="rect">
                  <a:avLst/>
                </a:prstGeom>
                <a:blipFill>
                  <a:blip r:embed="rId29"/>
                  <a:stretch>
                    <a:fillRect b="-357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40A44836-F4AC-4228-9018-6878804A2735}"/>
              </a:ext>
            </a:extLst>
          </p:cNvPr>
          <p:cNvGrpSpPr/>
          <p:nvPr/>
        </p:nvGrpSpPr>
        <p:grpSpPr>
          <a:xfrm>
            <a:off x="6296036" y="1379687"/>
            <a:ext cx="3157436" cy="2441375"/>
            <a:chOff x="1185842" y="3427084"/>
            <a:chExt cx="6111311" cy="174380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0E68E9F8-D684-4500-861B-3378BEE9294C}"/>
                    </a:ext>
                  </a:extLst>
                </p:cNvPr>
                <p:cNvSpPr/>
                <p:nvPr/>
              </p:nvSpPr>
              <p:spPr>
                <a:xfrm>
                  <a:off x="1185842" y="3428999"/>
                  <a:ext cx="6111311" cy="1741887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𝒏</m:t>
                                </m:r>
                              </m:num>
                              <m:den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𝒌</m:t>
                                </m:r>
                              </m:den>
                            </m:f>
                          </m:e>
                        </m:d>
                        <m:sSup>
                          <m:sSup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e>
                          <m:sup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sup>
                        </m:sSup>
                        <m:sSup>
                          <m:sSup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𝟏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𝒑</m:t>
                                </m:r>
                              </m:e>
                            </m:d>
                          </m:e>
                          <m:sup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𝒏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sup>
                        </m:sSup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br>
                    <a:rPr lang="en-US" sz="2000" b="1" i="1" dirty="0">
                      <a:latin typeface="Cambria Math" panose="02040503050406030204" pitchFamily="18" charset="0"/>
                      <a:cs typeface="Segoe UI Semibold" panose="020B0702040204020203" pitchFamily="34" charset="0"/>
                    </a:rPr>
                  </a:b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𝒏𝒑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𝐕𝐚𝐫</m:t>
                        </m:r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𝒏𝒑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𝟏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−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0E68E9F8-D684-4500-861B-3378BEE9294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8999"/>
                  <a:ext cx="6111311" cy="1741887"/>
                </a:xfrm>
                <a:prstGeom prst="rect">
                  <a:avLst/>
                </a:prstGeom>
                <a:blipFill>
                  <a:blip r:embed="rId30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0770CA52-FBB0-4E3B-8DFA-6C46E14BDA4F}"/>
                    </a:ext>
                  </a:extLst>
                </p:cNvPr>
                <p:cNvSpPr/>
                <p:nvPr/>
              </p:nvSpPr>
              <p:spPr>
                <a:xfrm>
                  <a:off x="1195365" y="3427084"/>
                  <a:ext cx="6101788" cy="346830"/>
                </a:xfrm>
                <a:prstGeom prst="rect">
                  <a:avLst/>
                </a:prstGeom>
                <a:solidFill>
                  <a:srgbClr val="4C328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~</m:t>
                        </m:r>
                        <m:r>
                          <a:rPr lang="en-US" sz="2000" b="1" i="0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𝐁𝐢𝐧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𝒏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0770CA52-FBB0-4E3B-8DFA-6C46E14BDA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5" y="3427084"/>
                  <a:ext cx="6101788" cy="346830"/>
                </a:xfrm>
                <a:prstGeom prst="rect">
                  <a:avLst/>
                </a:prstGeom>
                <a:blipFill>
                  <a:blip r:embed="rId31"/>
                  <a:stretch>
                    <a:fillRect b="-625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0A0AB1CF-ED89-4BD9-8CD2-180C0C24D714}"/>
              </a:ext>
            </a:extLst>
          </p:cNvPr>
          <p:cNvGrpSpPr/>
          <p:nvPr/>
        </p:nvGrpSpPr>
        <p:grpSpPr>
          <a:xfrm>
            <a:off x="4457385" y="4087159"/>
            <a:ext cx="3452059" cy="2593043"/>
            <a:chOff x="1185842" y="3427084"/>
            <a:chExt cx="6111311" cy="185213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5FB594CD-5A01-48B3-8E1C-574300B78B9B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850218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700" b="1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1700" b="1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d>
                          <m:dPr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e>
                        </m:d>
                        <m:r>
                          <a:rPr lang="en-US" sz="19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noBar"/>
                                    <m:ctrlP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𝑲</m:t>
                                    </m:r>
                                  </m:num>
                                  <m:den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𝒌</m:t>
                                    </m:r>
                                  </m:den>
                                </m:f>
                              </m:e>
                            </m:d>
                            <m:d>
                              <m:dPr>
                                <m:ctrlP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noBar"/>
                                    <m:ctrlP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𝑵</m:t>
                                    </m:r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−</m:t>
                                    </m:r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𝑲</m:t>
                                    </m:r>
                                  </m:num>
                                  <m:den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𝒏</m:t>
                                    </m:r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−</m:t>
                                    </m:r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𝒌</m:t>
                                    </m:r>
                                  </m:den>
                                </m:f>
                              </m:e>
                            </m:d>
                          </m:num>
                          <m:den>
                            <m:d>
                              <m:dPr>
                                <m:ctrlP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noBar"/>
                                    <m:ctrlP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𝑵</m:t>
                                    </m:r>
                                  </m:num>
                                  <m:den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𝒏</m:t>
                                    </m:r>
                                  </m:den>
                                </m:f>
                              </m:e>
                            </m:d>
                          </m:den>
                        </m:f>
                      </m:oMath>
                    </m:oMathPara>
                  </a14:m>
                  <a:endParaRPr lang="en-US" sz="19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9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19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19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𝒏</m:t>
                        </m:r>
                        <m:f>
                          <m:fPr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𝑲</m:t>
                            </m:r>
                          </m:num>
                          <m:den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𝑵</m:t>
                            </m:r>
                          </m:den>
                        </m:f>
                      </m:oMath>
                    </m:oMathPara>
                  </a14:m>
                  <a:endParaRPr lang="en-US" sz="19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9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𝐕𝐚𝐫</m:t>
                        </m:r>
                        <m:d>
                          <m:dPr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19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𝑲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(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𝑵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𝑲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)(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𝑵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𝒏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)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𝑵</m:t>
                                </m:r>
                              </m:e>
                              <m:sup>
                                <m: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(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𝑵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)</m:t>
                            </m:r>
                          </m:den>
                        </m:f>
                      </m:oMath>
                    </m:oMathPara>
                  </a14:m>
                  <a:endParaRPr lang="en-US" sz="19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5FB594CD-5A01-48B3-8E1C-574300B78B9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850218"/>
                </a:xfrm>
                <a:prstGeom prst="rect">
                  <a:avLst/>
                </a:prstGeom>
                <a:blipFill>
                  <a:blip r:embed="rId3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1193C354-5686-43D5-9406-47528470F427}"/>
                    </a:ext>
                  </a:extLst>
                </p:cNvPr>
                <p:cNvSpPr/>
                <p:nvPr/>
              </p:nvSpPr>
              <p:spPr>
                <a:xfrm>
                  <a:off x="1195366" y="3427084"/>
                  <a:ext cx="6101787" cy="346830"/>
                </a:xfrm>
                <a:prstGeom prst="rect">
                  <a:avLst/>
                </a:prstGeom>
                <a:solidFill>
                  <a:srgbClr val="4C328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~</m:t>
                        </m:r>
                        <m:r>
                          <a:rPr lang="en-US" sz="2000" b="1" i="0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𝐇𝐲𝐩𝐆𝐞𝐨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𝑵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𝑲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𝒏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1193C354-5686-43D5-9406-47528470F42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6" y="3427084"/>
                  <a:ext cx="6101787" cy="346830"/>
                </a:xfrm>
                <a:prstGeom prst="rect">
                  <a:avLst/>
                </a:prstGeom>
                <a:blipFill>
                  <a:blip r:embed="rId33"/>
                  <a:stretch>
                    <a:fillRect b="-625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2797A35C-6E50-4B2F-A906-3E649A5A2543}"/>
              </a:ext>
            </a:extLst>
          </p:cNvPr>
          <p:cNvGrpSpPr/>
          <p:nvPr/>
        </p:nvGrpSpPr>
        <p:grpSpPr>
          <a:xfrm>
            <a:off x="8194002" y="4050696"/>
            <a:ext cx="3577212" cy="2597756"/>
            <a:chOff x="1185842" y="3427084"/>
            <a:chExt cx="6111311" cy="17438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15089582-46F3-40CF-A3C3-D7F85DBEA9AD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741887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000" b="1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𝝀</m:t>
                                </m:r>
                              </m:e>
                              <m:sup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𝒌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2000" b="1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𝒆</m:t>
                                </m:r>
                              </m:e>
                              <m:sup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𝝀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!</m:t>
                            </m:r>
                          </m:den>
                        </m:f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𝝀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𝐕𝐚𝐫</m:t>
                        </m:r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𝝀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15089582-46F3-40CF-A3C3-D7F85DBEA9A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741887"/>
                </a:xfrm>
                <a:prstGeom prst="rect">
                  <a:avLst/>
                </a:prstGeom>
                <a:blipFill>
                  <a:blip r:embed="rId3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789E04FC-C64E-49E3-8DE3-F18A765054CA}"/>
                    </a:ext>
                  </a:extLst>
                </p:cNvPr>
                <p:cNvSpPr/>
                <p:nvPr/>
              </p:nvSpPr>
              <p:spPr>
                <a:xfrm>
                  <a:off x="1195366" y="3427084"/>
                  <a:ext cx="6101787" cy="346830"/>
                </a:xfrm>
                <a:prstGeom prst="rect">
                  <a:avLst/>
                </a:prstGeom>
                <a:solidFill>
                  <a:srgbClr val="4C328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~</m:t>
                        </m:r>
                        <m:r>
                          <a:rPr lang="en-US" sz="2000" b="1" i="0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𝐏𝐨𝐢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𝝀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789E04FC-C64E-49E3-8DE3-F18A765054C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6" y="3427084"/>
                  <a:ext cx="6101787" cy="346830"/>
                </a:xfrm>
                <a:prstGeom prst="rect">
                  <a:avLst/>
                </a:prstGeom>
                <a:blipFill>
                  <a:blip r:embed="rId35"/>
                  <a:stretch>
                    <a:fillRect b="-352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8196156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UW-accent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2_template" id="{E9E1C34E-321A-4CCF-AB4F-B7BF45CD4E83}" vid="{4E8A6AA9-08E3-46AB-AEAF-6FC73982C9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312_template</Template>
  <TotalTime>7480</TotalTime>
  <Words>3924</Words>
  <Application>Microsoft Office PowerPoint</Application>
  <PresentationFormat>Widescreen</PresentationFormat>
  <Paragraphs>495</Paragraphs>
  <Slides>58</Slides>
  <Notes>2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7" baseType="lpstr">
      <vt:lpstr>Calibri</vt:lpstr>
      <vt:lpstr>Cambria Math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Discrete RV Zoo</vt:lpstr>
      <vt:lpstr>Where are we?</vt:lpstr>
      <vt:lpstr>Expectation and Variance aren’t everything</vt:lpstr>
      <vt:lpstr>Shifting a random variable</vt:lpstr>
      <vt:lpstr>Random Variable Zoo</vt:lpstr>
      <vt:lpstr>Discrete Random Variable Zoo</vt:lpstr>
      <vt:lpstr>What’s our goal?</vt:lpstr>
      <vt:lpstr>What’s our goal?</vt:lpstr>
      <vt:lpstr>Zoo! </vt:lpstr>
      <vt:lpstr>Some More Familiar Variables</vt:lpstr>
      <vt:lpstr>Situation: Bernoulli</vt:lpstr>
      <vt:lpstr>Bernoulli Distribution</vt:lpstr>
      <vt:lpstr>Situation: Binomial</vt:lpstr>
      <vt:lpstr>Binomial Distribution</vt:lpstr>
      <vt:lpstr>Situation: Geometric</vt:lpstr>
      <vt:lpstr>Geometric Distribution</vt:lpstr>
      <vt:lpstr>Geometric: Analysis</vt:lpstr>
      <vt:lpstr>Geometric: Expectation</vt:lpstr>
      <vt:lpstr>Geometric Property</vt:lpstr>
      <vt:lpstr>Formally…</vt:lpstr>
      <vt:lpstr>Formally…</vt:lpstr>
      <vt:lpstr>Scenario: Uniform</vt:lpstr>
      <vt:lpstr>Discrete Uniform Distribution</vt:lpstr>
      <vt:lpstr>Some Less Familiar Distributions</vt:lpstr>
      <vt:lpstr>The Poisson Distribution</vt:lpstr>
      <vt:lpstr>The Poisson Distribution</vt:lpstr>
      <vt:lpstr>It’s a model</vt:lpstr>
      <vt:lpstr>Poisson Distribution</vt:lpstr>
      <vt:lpstr>Some Sample PMFs</vt:lpstr>
      <vt:lpstr>Let’s take a closer look at that pmf</vt:lpstr>
      <vt:lpstr>Let’s check something…the expectation</vt:lpstr>
      <vt:lpstr>Where did this expression come from?</vt:lpstr>
      <vt:lpstr>Scenario: Negative Binomial </vt:lpstr>
      <vt:lpstr>Try it</vt:lpstr>
      <vt:lpstr>Negative Binomial Analysis</vt:lpstr>
      <vt:lpstr>Negative Binomial Analysis</vt:lpstr>
      <vt:lpstr>Negative Binomial Analysis</vt:lpstr>
      <vt:lpstr>Negative Binomial Analysis</vt:lpstr>
      <vt:lpstr>Negative Binomial</vt:lpstr>
      <vt:lpstr>Scenario: Hypergeometric</vt:lpstr>
      <vt:lpstr>Hypergeometric: Analysis</vt:lpstr>
      <vt:lpstr>Hypergeometric: Analysis</vt:lpstr>
      <vt:lpstr>Hypergeometric: Analysis</vt:lpstr>
      <vt:lpstr>Hypergeometric Random Variable</vt:lpstr>
      <vt:lpstr>Zoo! </vt:lpstr>
      <vt:lpstr>Zoo Takeaways</vt:lpstr>
      <vt:lpstr>First Half Review</vt:lpstr>
      <vt:lpstr>What have we done over the past 5 weeks?</vt:lpstr>
      <vt:lpstr>What’s next?</vt:lpstr>
      <vt:lpstr>Practice Problem: Coin Flips</vt:lpstr>
      <vt:lpstr>Flip each once</vt:lpstr>
      <vt:lpstr>Flip one twice.</vt:lpstr>
      <vt:lpstr>Practice Problem: Donuts</vt:lpstr>
      <vt:lpstr>Donuts: Approach 1</vt:lpstr>
      <vt:lpstr>Donuts: Approach 2</vt:lpstr>
      <vt:lpstr>Practice Problem: Poisson</vt:lpstr>
      <vt:lpstr>Practice: Poisson</vt:lpstr>
      <vt:lpstr>Zoo!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Discrete RV Zoo</dc:title>
  <dc:creator>rtweber2</dc:creator>
  <cp:lastModifiedBy>Robert Weber</cp:lastModifiedBy>
  <cp:revision>51</cp:revision>
  <cp:lastPrinted>2025-02-03T04:18:40Z</cp:lastPrinted>
  <dcterms:created xsi:type="dcterms:W3CDTF">2021-04-27T18:35:58Z</dcterms:created>
  <dcterms:modified xsi:type="dcterms:W3CDTF">2025-02-05T22:12:07Z</dcterms:modified>
</cp:coreProperties>
</file>