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256" r:id="rId2"/>
    <p:sldId id="331" r:id="rId3"/>
    <p:sldId id="296" r:id="rId4"/>
    <p:sldId id="258" r:id="rId5"/>
    <p:sldId id="297" r:id="rId6"/>
    <p:sldId id="332" r:id="rId7"/>
    <p:sldId id="333" r:id="rId8"/>
    <p:sldId id="334" r:id="rId9"/>
    <p:sldId id="335" r:id="rId10"/>
    <p:sldId id="336" r:id="rId11"/>
    <p:sldId id="299" r:id="rId12"/>
    <p:sldId id="257" r:id="rId13"/>
    <p:sldId id="263" r:id="rId14"/>
    <p:sldId id="300" r:id="rId15"/>
    <p:sldId id="298" r:id="rId16"/>
    <p:sldId id="302" r:id="rId17"/>
    <p:sldId id="303" r:id="rId18"/>
    <p:sldId id="304" r:id="rId19"/>
    <p:sldId id="305" r:id="rId20"/>
    <p:sldId id="310" r:id="rId21"/>
    <p:sldId id="311" r:id="rId22"/>
    <p:sldId id="270" r:id="rId23"/>
    <p:sldId id="267" r:id="rId24"/>
    <p:sldId id="259" r:id="rId25"/>
    <p:sldId id="268" r:id="rId26"/>
    <p:sldId id="312" r:id="rId27"/>
    <p:sldId id="260" r:id="rId28"/>
    <p:sldId id="313" r:id="rId29"/>
    <p:sldId id="318" r:id="rId30"/>
    <p:sldId id="261" r:id="rId31"/>
    <p:sldId id="319" r:id="rId32"/>
    <p:sldId id="320" r:id="rId33"/>
    <p:sldId id="321" r:id="rId34"/>
    <p:sldId id="330" r:id="rId35"/>
    <p:sldId id="307" r:id="rId36"/>
    <p:sldId id="306" r:id="rId37"/>
    <p:sldId id="308" r:id="rId38"/>
    <p:sldId id="309" r:id="rId3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0" autoAdjust="0"/>
    <p:restoredTop sz="83521" autoAdjust="0"/>
  </p:normalViewPr>
  <p:slideViewPr>
    <p:cSldViewPr snapToGrid="0">
      <p:cViewPr varScale="1">
        <p:scale>
          <a:sx n="80" d="100"/>
          <a:sy n="80" d="100"/>
        </p:scale>
        <p:origin x="782" y="48"/>
      </p:cViewPr>
      <p:guideLst/>
    </p:cSldViewPr>
  </p:slideViewPr>
  <p:outlineViewPr>
    <p:cViewPr>
      <p:scale>
        <a:sx n="33" d="100"/>
        <a:sy n="33" d="100"/>
      </p:scale>
      <p:origin x="0" y="-268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9DFCD56-015D-4A3D-8799-0BB39F058C8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5C08EA8-D405-4CCB-98FB-63AE42A3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309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AFB76F-D6C4-420F-B5FD-012E9D5353E5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1DD0D-8E0C-4E24-A91E-CEE1759C8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98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1DD0D-8E0C-4E24-A91E-CEE1759C8A0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82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Summation notation – summing PMF for all values of RV less than or equal to x</a:t>
            </a:r>
          </a:p>
          <a:p>
            <a:endParaRPr lang="en-US" dirty="0"/>
          </a:p>
          <a:p>
            <a:r>
              <a:rPr lang="en-US" dirty="0"/>
              <a:t>“Cumulative” </a:t>
            </a:r>
            <a:r>
              <a:rPr lang="en-US" dirty="0">
                <a:sym typeface="Wingdings" panose="05000000000000000000" pitchFamily="2" charset="2"/>
              </a:rPr>
              <a:t> cumulative exam – covers all things we know so far</a:t>
            </a:r>
          </a:p>
          <a:p>
            <a:r>
              <a:rPr lang="en-US" dirty="0">
                <a:sym typeface="Wingdings" panose="05000000000000000000" pitchFamily="2" charset="2"/>
              </a:rPr>
              <a:t>Similarly, we are summing up all the probabilities less than this value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1DD0D-8E0C-4E24-A91E-CEE1759C8A0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005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 CHECK: 23 minutes</a:t>
            </a:r>
          </a:p>
          <a:p>
            <a:r>
              <a:rPr lang="en-US" dirty="0"/>
              <a:t>Take 1 minute</a:t>
            </a:r>
          </a:p>
          <a:p>
            <a:r>
              <a:rPr lang="en-US" dirty="0"/>
              <a:t>Same counting problem – number of ways to pick size-3 subset with largest value AT MOST x</a:t>
            </a:r>
          </a:p>
          <a:p>
            <a:r>
              <a:rPr lang="en-US" dirty="0"/>
              <a:t>=&gt; All size three subsets from the set 1,2,…,x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1DD0D-8E0C-4E24-A91E-CEE1759C8A0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88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with main case</a:t>
            </a:r>
          </a:p>
          <a:p>
            <a:r>
              <a:rPr lang="en-US" dirty="0"/>
              <a:t>Explain edge cases</a:t>
            </a:r>
          </a:p>
          <a:p>
            <a:r>
              <a:rPr lang="en-US" dirty="0"/>
              <a:t>PAUSE FOR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1DD0D-8E0C-4E24-A91E-CEE1759C8A0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2292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 CHECK: 30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1DD0D-8E0C-4E24-A91E-CEE1759C8A0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1005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 1 minute</a:t>
            </a:r>
          </a:p>
          <a:p>
            <a:r>
              <a:rPr lang="en-US" dirty="0"/>
              <a:t>Same uniform distribution =&gt; counting problem</a:t>
            </a:r>
          </a:p>
          <a:p>
            <a:r>
              <a:rPr lang="en-US" dirty="0"/>
              <a:t>Sequential process: If we see z,</a:t>
            </a:r>
          </a:p>
          <a:p>
            <a:pPr marL="228600" indent="-228600">
              <a:buAutoNum type="arabicParenR"/>
            </a:pPr>
            <a:r>
              <a:rPr lang="en-US" dirty="0"/>
              <a:t>Choose order of rolls for 5/6, </a:t>
            </a:r>
          </a:p>
          <a:p>
            <a:pPr marL="228600" indent="-228600">
              <a:buAutoNum type="arabicParenR"/>
            </a:pPr>
            <a:r>
              <a:rPr lang="en-US" dirty="0"/>
              <a:t>Multiply by prob of seeing that many 5/6, </a:t>
            </a:r>
          </a:p>
          <a:p>
            <a:pPr marL="228600" indent="-228600">
              <a:buAutoNum type="arabicParenR"/>
            </a:pPr>
            <a:r>
              <a:rPr lang="en-US" dirty="0"/>
              <a:t>Multiply by prob of seeing others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1DD0D-8E0C-4E24-A91E-CEE1759C8A0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251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1DD0D-8E0C-4E24-A91E-CEE1759C8A0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185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 CHECK: 34 minutes</a:t>
            </a:r>
          </a:p>
          <a:p>
            <a:r>
              <a:rPr lang="en-US" dirty="0"/>
              <a:t>Alternative intuition: If you ran the experiment generating X over and over, what would the value be on average?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1DD0D-8E0C-4E24-A91E-CEE1759C8A0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609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1DD0D-8E0C-4E24-A91E-CEE1759C8A0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4058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 1 minute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1DD0D-8E0C-4E24-A91E-CEE1759C8A0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099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1DD0D-8E0C-4E24-A91E-CEE1759C8A0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41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 ~15 seconds for maximum.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1DD0D-8E0C-4E24-A91E-CEE1759C8A0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770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general pattern – we will develop the tools to discuss it mathematically on Friday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1DD0D-8E0C-4E24-A91E-CEE1759C8A0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907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Even after running experiment, expectation is the same</a:t>
            </a:r>
          </a:p>
          <a:p>
            <a:r>
              <a:rPr lang="en-US" dirty="0"/>
              <a:t>WHY DO WE CARE? Helps us as computer scientists quantify the general behavior of random processes.</a:t>
            </a:r>
          </a:p>
          <a:p>
            <a:endParaRPr lang="en-US" dirty="0"/>
          </a:p>
          <a:p>
            <a:r>
              <a:rPr lang="en-US" dirty="0"/>
              <a:t>PAUSE FOR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1DD0D-8E0C-4E24-A91E-CEE1759C8A0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745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IMPORTANT: for all </a:t>
            </a:r>
            <a:r>
              <a:rPr lang="en-US" dirty="0" err="1"/>
              <a:t>k,l</a:t>
            </a:r>
            <a:endParaRPr lang="en-US" dirty="0"/>
          </a:p>
          <a:p>
            <a:r>
              <a:rPr lang="en-US" dirty="0"/>
              <a:t>Analogous to events otherwise, but must be true for all events w.r.t RVs (X=k is an event)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1DD0D-8E0C-4E24-A91E-CEE1759C8A0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413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1DD0D-8E0C-4E24-A91E-CEE1759C8A0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5022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Left side 0, right side 1/36 * 1/6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1DD0D-8E0C-4E24-A91E-CEE1759C8A0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3778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events X=x, Y=y are always independent since they are describing functionally different experiments (two sets of n flips)</a:t>
            </a:r>
          </a:p>
          <a:p>
            <a:r>
              <a:rPr lang="en-US" dirty="0"/>
              <a:t>Probability we see x heads in the first n flips does not affect the probability of seeing y heads in the next n flips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1DD0D-8E0C-4E24-A91E-CEE1759C8A0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5150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events, we need to check that this condition holds for all subsets (not just the full group)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1DD0D-8E0C-4E24-A91E-CEE1759C8A0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4030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Looking forward- useful tools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1DD0D-8E0C-4E24-A91E-CEE1759C8A0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315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 CHECK: Stop if &lt;5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1DD0D-8E0C-4E24-A91E-CEE1759C8A0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3123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Either win with 2 in a row (first term) or start from even again (second term)</a:t>
            </a:r>
          </a:p>
          <a:p>
            <a:endParaRPr lang="en-US" dirty="0"/>
          </a:p>
          <a:p>
            <a:r>
              <a:rPr lang="en-US" dirty="0"/>
              <a:t>Solve using algebra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1DD0D-8E0C-4E24-A91E-CEE1759C8A0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838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1DD0D-8E0C-4E24-A91E-CEE1759C8A0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628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1DD0D-8E0C-4E24-A91E-CEE1759C8A0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78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 ~15sec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1DD0D-8E0C-4E24-A91E-CEE1759C8A0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86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 CHECK: 7.5 minutes</a:t>
            </a:r>
          </a:p>
          <a:p>
            <a:r>
              <a:rPr lang="en-US" dirty="0"/>
              <a:t>It is pretty standard to use lower-case x to describe the possible value of random variable upper-case-x. </a:t>
            </a:r>
            <a:br>
              <a:rPr lang="en-US" dirty="0"/>
            </a:br>
            <a:r>
              <a:rPr lang="en-US" dirty="0"/>
              <a:t>This can be confusing if your handwriting doesn’t differentiate, it can also be confusing out loud (“what’s the probability X = x”) but it’s so standard we’ll do it most of the time. It’s just a convention though, so you can use a different letter if you prefer.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1DD0D-8E0C-4E24-A91E-CEE1759C8A0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95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Partition based on events T = t (set of outcomes that give T that specific value) for all t in the support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1DD0D-8E0C-4E24-A91E-CEE1759C8A0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41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 CHECK: 13.5 minutes</a:t>
            </a:r>
          </a:p>
          <a:p>
            <a:r>
              <a:rPr lang="en-US" dirty="0"/>
              <a:t>Since uniform measure, boils down to counting problem.</a:t>
            </a:r>
          </a:p>
          <a:p>
            <a:endParaRPr lang="en-US" dirty="0"/>
          </a:p>
          <a:p>
            <a:r>
              <a:rPr lang="en-US" dirty="0"/>
              <a:t>Consider the case where x = 3: (1,2)</a:t>
            </a:r>
          </a:p>
          <a:p>
            <a:r>
              <a:rPr lang="en-US" dirty="0"/>
              <a:t>Consider the case where x = 4: (1,2), (2,3), (1,3)</a:t>
            </a:r>
          </a:p>
          <a:p>
            <a:r>
              <a:rPr lang="en-US" dirty="0"/>
              <a:t>=&gt; Number of size three subsets with largest value x: x-1 choose 2 (all pairs of lower values)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1DD0D-8E0C-4E24-A91E-CEE1759C8A0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16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IMPORTANT: 0 otherwise</a:t>
            </a:r>
          </a:p>
          <a:p>
            <a:r>
              <a:rPr lang="en-US" dirty="0"/>
              <a:t>PAUSE FOR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1DD0D-8E0C-4E24-A91E-CEE1759C8A0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61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Quick review of concepts before CDF – skip if low on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1DD0D-8E0C-4E24-A91E-CEE1759C8A0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48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61373B4-C4E4-4367-9586-173F99A9017A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592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73B4-C4E4-4367-9586-173F99A9017A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369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6327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449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73B4-C4E4-4367-9586-173F99A9017A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46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73B4-C4E4-4367-9586-173F99A9017A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2365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73B4-C4E4-4367-9586-173F99A9017A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14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73B4-C4E4-4367-9586-173F99A9017A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987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73B4-C4E4-4367-9586-173F99A9017A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748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73B4-C4E4-4367-9586-173F99A9017A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73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73B4-C4E4-4367-9586-173F99A9017A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297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73B4-C4E4-4367-9586-173F99A9017A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95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861373B4-C4E4-4367-9586-173F99A9017A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288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B0187-D4EB-4EE8-87CB-CCF73E2C94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Random Variables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EF9271-B718-40A7-B2A7-B1E65CE871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Spring 24</a:t>
            </a:r>
          </a:p>
          <a:p>
            <a:r>
              <a:rPr lang="en-US" dirty="0"/>
              <a:t>Lecture 10</a:t>
            </a:r>
          </a:p>
        </p:txBody>
      </p:sp>
    </p:spTree>
    <p:extLst>
      <p:ext uri="{BB962C8B-B14F-4D97-AF65-F5344CB8AC3E}">
        <p14:creationId xmlns:p14="http://schemas.microsoft.com/office/powerpoint/2010/main" val="3038326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3A445-DFDA-41F2-A2B3-C5159B484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4371A8-4188-4CAD-BADC-B84186BE0B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 are 20 balls, numbered 1,2,…,20 in an urn.</a:t>
                </a:r>
              </a:p>
              <a:p>
                <a:r>
                  <a:rPr lang="en-US" dirty="0"/>
                  <a:t>You’ll draw out a size-three subset. (i.e. without replacement)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dirty="0"/>
                  <a:t>size three subsets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1,…,20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is uniform measure.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largest value among the three balls. </a:t>
                </a:r>
              </a:p>
              <a:p>
                <a:endParaRPr lang="en-US" dirty="0"/>
              </a:p>
              <a:p>
                <a:r>
                  <a:rPr lang="en-US" dirty="0"/>
                  <a:t>If outcome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{4,2,10}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Write down the </a:t>
                </a:r>
                <a:r>
                  <a:rPr lang="en-US" dirty="0" err="1"/>
                  <a:t>pmf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4371A8-4188-4CAD-BADC-B84186BE0B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8635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3A445-DFDA-41F2-A2B3-C5159B484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4371A8-4188-4CAD-BADC-B84186BE0B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There are 20 balls, numbered 1,2,…,20 in an urn.</a:t>
                </a:r>
              </a:p>
              <a:p>
                <a:r>
                  <a:rPr lang="en-US" dirty="0"/>
                  <a:t>You’ll draw out a size-three subset. (i.e. without replacement)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largest value among the three balls.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if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ℕ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≤20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Good check: if you sum up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do you get 1? </a:t>
                </a:r>
              </a:p>
              <a:p>
                <a:r>
                  <a:rPr lang="en-US" dirty="0"/>
                  <a:t>Good check: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? Is it defined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4371A8-4188-4CAD-BADC-B84186BE0B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3019" b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0310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C15CC-88AE-484C-A668-8099D58E5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A47D0-657B-4184-848C-FAE0F7D5F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What’s a random variable?</a:t>
            </a:r>
          </a:p>
          <a:p>
            <a:r>
              <a:rPr lang="en-US" dirty="0"/>
              <a:t>Formally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Informally: A random variable is a way to </a:t>
            </a:r>
            <a:r>
              <a:rPr lang="en-US" b="1" dirty="0"/>
              <a:t>summarize </a:t>
            </a:r>
            <a:r>
              <a:rPr lang="en-US" dirty="0"/>
              <a:t>the important (numerical) information from your outcome.</a:t>
            </a:r>
            <a:endParaRPr lang="en-US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B0E5EB4-5708-4564-B613-590FB0BFAF7B}"/>
              </a:ext>
            </a:extLst>
          </p:cNvPr>
          <p:cNvGrpSpPr/>
          <p:nvPr/>
        </p:nvGrpSpPr>
        <p:grpSpPr>
          <a:xfrm>
            <a:off x="575239" y="2580502"/>
            <a:ext cx="7979516" cy="2097493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85D174A1-659C-4C99-B216-6CC15DF4952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0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Ω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ℝ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a random variable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summary of the outcome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𝜔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85D174A1-659C-4C99-B216-6CC15DF495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3AA85F9-E626-43DD-840F-4D1DBD6E9AF3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Random Variable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52E09A8-D9F9-461F-B9F0-0870A9E811C3}"/>
                  </a:ext>
                </a:extLst>
              </p:cNvPr>
              <p:cNvSpPr txBox="1"/>
              <p:nvPr/>
            </p:nvSpPr>
            <p:spPr>
              <a:xfrm>
                <a:off x="8840830" y="342288"/>
                <a:ext cx="2934105" cy="3970318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Support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b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set of values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can take.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Probability Mass Function </a:t>
                </a:r>
                <a:b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pmf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 </a:t>
                </a:r>
                <a:b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on input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tells you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52E09A8-D9F9-461F-B9F0-0870A9E811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0830" y="342288"/>
                <a:ext cx="2934105" cy="3970318"/>
              </a:xfrm>
              <a:prstGeom prst="rect">
                <a:avLst/>
              </a:prstGeom>
              <a:blipFill>
                <a:blip r:embed="rId4"/>
                <a:stretch>
                  <a:fillRect l="-3926" t="-1378" b="-3216"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3485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C2441-E9A0-4A78-A421-29A239F6F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Describing a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C29021-F64A-416B-92E9-B6E347E015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most common way to describe a random variable is the PMF.</a:t>
                </a:r>
              </a:p>
              <a:p>
                <a:r>
                  <a:rPr lang="en-US" dirty="0"/>
                  <a:t>But there’s a second representation:</a:t>
                </a:r>
              </a:p>
              <a:p>
                <a:endParaRPr lang="en-US" dirty="0"/>
              </a:p>
              <a:p>
                <a:r>
                  <a:rPr lang="en-US" dirty="0"/>
                  <a:t>The cumulative distribution function (CDF) gives the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More formally,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Often written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C29021-F64A-416B-92E9-B6E347E015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847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6E0BB-9A85-475D-A026-2E6A33989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DF2E9-48F4-4399-88A5-D0FA257984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is the CDF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where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largest value among the three balls. (Drawing 3 of the 20 without replacement)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DF2E9-48F4-4399-88A5-D0FA257984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4501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6E0BB-9A85-475D-A026-2E6A33989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DF2E9-48F4-4399-88A5-D0FA257984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is the CDF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where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largest value among the three balls. (Drawing 3 of the 20 without replacement)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eqArr>
                              <m:eqArr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0     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&lt;3</m:t>
                                </m:r>
                              </m: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⌊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⌋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20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en-US" dirty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dirty="0" smtClean="0"/>
                                  <m:t>               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if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 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≤20</m:t>
                                </m:r>
                              </m:e>
                            </m:eqAr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      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DF2E9-48F4-4399-88A5-D0FA257984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234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6E0BB-9A85-475D-A026-2E6A33989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DF2E9-48F4-4399-88A5-D0FA257984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What is the CDF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where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largest value among the three balls. (Drawing 3 of the 20 without replacement)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eqArr>
                              <m:eqArr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0     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&lt;3</m:t>
                                </m:r>
                              </m: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⌊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⌋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20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en-US" dirty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dirty="0" smtClean="0"/>
                                  <m:t>               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if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 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≤20</m:t>
                                </m:r>
                              </m:e>
                            </m:eqAr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      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Good checks: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? If not, something is wrong.</a:t>
                </a:r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increasing? If not something is wrong.</a:t>
                </a:r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defined for all real number inputs? If not something is wrong.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DF2E9-48F4-4399-88A5-D0FA257984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b="-2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8944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CCA20A-51FD-4597-97FC-F2DF79DDE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descriptions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BD635F-E03A-4A68-91DD-1C8F667148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Probability mass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DC6032A-A934-4E3C-B042-B023FAE4112A}"/>
                  </a:ext>
                </a:extLst>
              </p:cNvPr>
              <p:cNvSpPr>
                <a:spLocks noGrp="1"/>
              </p:cNvSpPr>
              <p:nvPr>
                <p:ph sz="half" idx="13"/>
              </p:nvPr>
            </p:nvSpPr>
            <p:spPr/>
            <p:txBody>
              <a:bodyPr/>
              <a:lstStyle/>
              <a:p>
                <a:r>
                  <a:rPr lang="en-US" dirty="0"/>
                  <a:t>Defined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inputs.</a:t>
                </a:r>
              </a:p>
              <a:p>
                <a:r>
                  <a:rPr lang="en-US" dirty="0"/>
                  <a:t>Usually has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otherwise” as an extra case.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DC6032A-A934-4E3C-B042-B023FAE411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3"/>
              </p:nvPr>
            </p:nvSpPr>
            <p:spPr>
              <a:blipFill>
                <a:blip r:embed="rId3"/>
                <a:stretch>
                  <a:fillRect l="-1469" t="-2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6CA0BE9-85B1-4512-AAB0-55ECB96723C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219075" y="1531279"/>
            <a:ext cx="5696117" cy="447646"/>
          </a:xfrm>
        </p:spPr>
        <p:txBody>
          <a:bodyPr/>
          <a:lstStyle/>
          <a:p>
            <a:r>
              <a:rPr lang="en-US" sz="2400" dirty="0"/>
              <a:t>Cumulative Distribution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6F7E4B9C-9D78-4B86-AC3C-CF498EBE41C6}"/>
                  </a:ext>
                </a:extLst>
              </p:cNvPr>
              <p:cNvSpPr>
                <a:spLocks noGrp="1"/>
              </p:cNvSpPr>
              <p:nvPr>
                <p:ph sz="half" idx="15"/>
              </p:nvPr>
            </p:nvSpPr>
            <p:spPr/>
            <p:txBody>
              <a:bodyPr/>
              <a:lstStyle/>
              <a:p>
                <a:r>
                  <a:rPr lang="en-US" dirty="0"/>
                  <a:t>Defined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inputs.</a:t>
                </a:r>
              </a:p>
              <a:p>
                <a:r>
                  <a:rPr lang="en-US"/>
                  <a:t>Often </a:t>
                </a:r>
                <a:r>
                  <a:rPr lang="en-US" dirty="0"/>
                  <a:t>has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otherwise”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otherwise” extra cases</a:t>
                </a:r>
              </a:p>
              <a:p>
                <a:r>
                  <a:rPr lang="en-US" dirty="0"/>
                  <a:t>Non-decreasing function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→−∞</m:t>
                        </m:r>
                      </m:lim>
                    </m:limLow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→∞</m:t>
                        </m:r>
                      </m:lim>
                    </m:limLow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=1⁡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6F7E4B9C-9D78-4B86-AC3C-CF498EBE41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5"/>
              </p:nvPr>
            </p:nvSpPr>
            <p:spPr>
              <a:blipFill>
                <a:blip r:embed="rId4"/>
                <a:stretch>
                  <a:fillRect l="-1467" t="-2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4615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AD9BDCF-C1F4-44EE-BA41-6A22D7F61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Random Variable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09902656-344E-4EC5-853C-E12337DD37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Roll a fair die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be the number of rolls that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What is the </a:t>
                </a:r>
                <a:r>
                  <a:rPr lang="en-US" dirty="0" err="1"/>
                  <a:t>pmf</a:t>
                </a:r>
                <a:r>
                  <a:rPr lang="en-US" dirty="0"/>
                  <a:t>? </a:t>
                </a:r>
              </a:p>
              <a:p>
                <a:r>
                  <a:rPr lang="en-US" dirty="0"/>
                  <a:t>Don’t try to write the CDF…it’s a mess…</a:t>
                </a:r>
              </a:p>
              <a:p>
                <a:r>
                  <a:rPr lang="en-US" dirty="0"/>
                  <a:t>Or try for a few minutes to realize it isn’t nice.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09902656-344E-4EC5-853C-E12337DD37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34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E2672-C27A-4F5E-8C47-0425C8432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Random Variable Practice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E4540F-0844-4D48-B302-44173336B0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Roll a fair die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be the number of rolls that 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What’s the probability of getting exactly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5’s/6’s? Well we need to know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rolls are 5’s/6’s. And then multiply by the probability of getting exactly that outcome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ℕ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,0≤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E4540F-0844-4D48-B302-44173336B0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076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A4EFAF-965A-49BF-9D8A-154F058BC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7590017" cy="590415"/>
          </a:xfrm>
        </p:spPr>
        <p:txBody>
          <a:bodyPr/>
          <a:lstStyle/>
          <a:p>
            <a:r>
              <a:rPr lang="en-US" dirty="0"/>
              <a:t>Random Variables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D763D1-96E2-47F4-B848-5C3249962B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25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018A1EA-DFCB-4F5D-973B-7BF5B6AF2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865CA82-D754-4E02-9D03-659D1C9D2A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991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536C7-F9B0-45BB-82D9-74E0A4FCB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18F0DF-35B5-4AD5-89F6-43CFCD5788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4056529"/>
                <a:ext cx="11187258" cy="225283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Intuition: The weighted average of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could take on.</a:t>
                </a:r>
              </a:p>
              <a:p>
                <a:r>
                  <a:rPr lang="en-US" dirty="0"/>
                  <a:t>Weighted by the probability you actually see them.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18F0DF-35B5-4AD5-89F6-43CFCD5788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4056529"/>
                <a:ext cx="11187258" cy="2252832"/>
              </a:xfrm>
              <a:blipFill>
                <a:blip r:embed="rId3"/>
                <a:stretch>
                  <a:fillRect l="-654" t="-4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4A8052B5-6BE1-4F71-BD59-B612AF34D9FF}"/>
              </a:ext>
            </a:extLst>
          </p:cNvPr>
          <p:cNvGrpSpPr/>
          <p:nvPr/>
        </p:nvGrpSpPr>
        <p:grpSpPr>
          <a:xfrm>
            <a:off x="551798" y="1549652"/>
            <a:ext cx="11308508" cy="2217439"/>
            <a:chOff x="551798" y="1549652"/>
            <a:chExt cx="11064962" cy="22174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6E34E5B-B088-4CF9-9D6C-015A97493302}"/>
                    </a:ext>
                  </a:extLst>
                </p:cNvPr>
                <p:cNvSpPr/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“expectation” (or “expected value”) of a random variable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sub>
                          <m:sup/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⋅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ℙ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6E34E5B-B088-4CF9-9D6C-015A974933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DC8BCC3-8752-421A-9AF0-2CE81EAE62D5}"/>
                </a:ext>
              </a:extLst>
            </p:cNvPr>
            <p:cNvSpPr/>
            <p:nvPr/>
          </p:nvSpPr>
          <p:spPr>
            <a:xfrm>
              <a:off x="563906" y="1549653"/>
              <a:ext cx="11052853" cy="592912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Expectation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45487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9C7E2-6D15-46BA-B4B2-A3C5FFE52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AAEAF5-7A75-4433-88E1-701C7FE659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Flip a fair coin twice (independently)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the number of heads.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is uniform measure.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⋅0+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⋅1+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⋅2=0+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AAEAF5-7A75-4433-88E1-701C7FE659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60197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9EC24-D22B-487F-B539-36759579A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8BB9ED-8404-473A-BE8C-8C65A64A2F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You roll a biased die. </a:t>
                </a:r>
              </a:p>
              <a:p>
                <a:r>
                  <a:rPr lang="en-US" dirty="0"/>
                  <a:t>It shows a 6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, and 1,…,5 with probability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en-US" dirty="0"/>
                  <a:t> each.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value of the die. What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⋅6+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⋅5+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⋅4+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⋅3+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⋅2+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⋅1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=2+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2(5+4+3+2+1)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=2+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not just the most likely outcome!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8BB9ED-8404-473A-BE8C-8C65A64A2F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3608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2D4B5-1D81-4F4B-8FCD-DD0040BF3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74B09D-35D6-4479-AFFA-21E9C57DF0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result shown on a fair die.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the sum of two (independent) fair die rolls.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74B09D-35D6-4479-AFFA-21E9C57DF0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24094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2D4B5-1D81-4F4B-8FCD-DD0040BF3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74B09D-35D6-4479-AFFA-21E9C57DF0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result shown on a fair die.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+5⋅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+4⋅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+3⋅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+2⋅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+1⋅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=3.5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not necessarily a possible outcome!</a:t>
                </a:r>
              </a:p>
              <a:p>
                <a:r>
                  <a:rPr lang="en-US" dirty="0"/>
                  <a:t>That’s ok, it’s an average!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74B09D-35D6-4479-AFFA-21E9C57DF0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23054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5D930-2DA8-4A29-93B9-9B3E5B54C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3A3F95-F753-47D2-BC76-AA3C2519BA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81293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⋅2+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⋅3+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⋅4+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⋅5+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⋅6+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⋅7+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⋅8+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⋅9+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⋅10+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⋅11+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⋅12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. That’s not a coincidence…we’ll talk about why on Friday.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3A3F95-F753-47D2-BC76-AA3C2519BA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81293" cy="4845504"/>
              </a:xfrm>
              <a:blipFill>
                <a:blip r:embed="rId3"/>
                <a:stretch>
                  <a:fillRect l="-1221" t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62974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932B1-1537-46F8-BC8F-627427C95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Subtle but Important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435838-2668-4DC8-A01D-98587BE8CA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random. You don’t know what it is (at least until you run the experiment).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not random. It’s a number. </a:t>
                </a:r>
              </a:p>
              <a:p>
                <a:r>
                  <a:rPr lang="en-US" dirty="0"/>
                  <a:t>You don’t need to run the experiment to know what it is.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435838-2668-4DC8-A01D-98587BE8CA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43811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7AB6F1-334F-444A-89FD-04E630BF5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Independence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031288-B638-44D7-8AF1-A2727B8292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602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11471-3968-4BC8-AA73-F25C958D6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Random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2FC38-A4CD-4732-B707-067CB1880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That’s for events…what about random variables?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0B631F4-A886-471C-AEEE-20362B1D7656}"/>
              </a:ext>
            </a:extLst>
          </p:cNvPr>
          <p:cNvGrpSpPr/>
          <p:nvPr/>
        </p:nvGrpSpPr>
        <p:grpSpPr>
          <a:xfrm>
            <a:off x="708686" y="2042706"/>
            <a:ext cx="11053812" cy="1885827"/>
            <a:chOff x="1185842" y="3429000"/>
            <a:chExt cx="6111311" cy="16395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4E515DB-961D-42DC-9D36-30C2CB430308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3954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0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independent if for all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,ℓ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,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𝑌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=ℓ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𝑌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=ℓ)</m:t>
                        </m:r>
                      </m:oMath>
                    </m:oMathPara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4E515DB-961D-42DC-9D36-30C2CB4303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3954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FD8B764-AC4F-45F5-A7CB-42824F72B78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Independence (of random variables)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69572E-E49C-4519-8D2A-411508A0BEB5}"/>
                  </a:ext>
                </a:extLst>
              </p:cNvPr>
              <p:cNvSpPr txBox="1"/>
              <p:nvPr/>
            </p:nvSpPr>
            <p:spPr>
              <a:xfrm>
                <a:off x="725914" y="4289778"/>
                <a:ext cx="108908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We’ll often use commas instead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symbol.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69572E-E49C-4519-8D2A-411508A0B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14" y="4289778"/>
                <a:ext cx="10890846" cy="523220"/>
              </a:xfrm>
              <a:prstGeom prst="rect">
                <a:avLst/>
              </a:prstGeom>
              <a:blipFill>
                <a:blip r:embed="rId4"/>
                <a:stretch>
                  <a:fillRect l="-1119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402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C15CC-88AE-484C-A668-8099D58E5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A47D0-657B-4184-848C-FAE0F7D5F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What’s a random variable?</a:t>
            </a:r>
          </a:p>
          <a:p>
            <a:r>
              <a:rPr lang="en-US" dirty="0"/>
              <a:t>Formally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Informally: A random variable is a way to </a:t>
            </a:r>
            <a:r>
              <a:rPr lang="en-US" b="1" dirty="0"/>
              <a:t>summarize </a:t>
            </a:r>
            <a:r>
              <a:rPr lang="en-US" dirty="0"/>
              <a:t>the important (numerical) information from your outcome.</a:t>
            </a:r>
            <a:endParaRPr lang="en-US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B0E5EB4-5708-4564-B613-590FB0BFAF7B}"/>
              </a:ext>
            </a:extLst>
          </p:cNvPr>
          <p:cNvGrpSpPr/>
          <p:nvPr/>
        </p:nvGrpSpPr>
        <p:grpSpPr>
          <a:xfrm>
            <a:off x="648669" y="2599552"/>
            <a:ext cx="7979516" cy="2097493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85D174A1-659C-4C99-B216-6CC15DF4952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0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Ω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ℝ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a random variable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summary of the outcome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𝜔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85D174A1-659C-4C99-B216-6CC15DF495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3AA85F9-E626-43DD-840F-4D1DBD6E9AF3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Random Variable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68281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4427E-2272-4264-8ACA-260465B8B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DCD5E1-3008-47C5-A67A-0BFF80C07C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“for all values” is important.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say that the event “the sum is 7” is independent of “the red die is 5”</a:t>
                </a:r>
              </a:p>
              <a:p>
                <a:pPr marL="0" indent="0">
                  <a:buNone/>
                </a:pPr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sum of two dice”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value of the red die”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DCD5E1-3008-47C5-A67A-0BFF80C07C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42615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4427E-2272-4264-8ACA-260465B8B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DCD5E1-3008-47C5-A67A-0BFF80C07C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“for all values” is important.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say that the event “the sum is 7” is independent of “the red die is 5”</a:t>
                </a:r>
              </a:p>
              <a:p>
                <a:pPr marL="0" indent="0">
                  <a:buNone/>
                </a:pPr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sum of two dice”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value of the red die”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NOT independent.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=5)</m:t>
                    </m:r>
                  </m:oMath>
                </a14:m>
                <a:r>
                  <a:rPr lang="en-US" dirty="0"/>
                  <a:t> (for example)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DCD5E1-3008-47C5-A67A-0BFF80C07C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61896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01BF5-14D0-4997-B5D5-7FCD6958D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DC3FA1-310B-4D64-B5AB-65CB98F368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Flip a coin independently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“the number of heads in 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flips.”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“the number of heads in the last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flips.”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are independent.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DC3FA1-310B-4D64-B5AB-65CB98F368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1245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F0915-151C-4B77-BAF5-589E937C9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 Independence for RVs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4985AE-B822-428F-B033-B59E67F239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little simpler to write down than for events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DON’T need to check all subsets for random variables…</a:t>
                </a:r>
              </a:p>
              <a:p>
                <a:r>
                  <a:rPr lang="en-US" dirty="0"/>
                  <a:t>But you do need to check all values (all possible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 still.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4985AE-B822-428F-B033-B59E67F239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594E7B63-9C36-4655-944B-3CF0B1BD9CA7}"/>
              </a:ext>
            </a:extLst>
          </p:cNvPr>
          <p:cNvGrpSpPr/>
          <p:nvPr/>
        </p:nvGrpSpPr>
        <p:grpSpPr>
          <a:xfrm>
            <a:off x="708686" y="2042706"/>
            <a:ext cx="11404292" cy="1885827"/>
            <a:chOff x="1185842" y="3429000"/>
            <a:chExt cx="6111311" cy="16395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BBB58E8-BC7B-4C07-BBF5-AE3D5B34DD9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3954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0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mutually independent if for all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⋯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BBB58E8-BC7B-4C07-BBF5-AE3D5B34DD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3954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66B6376-FB55-4878-84E6-E7FAE1D5873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Mutual Independence (of random variables)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289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8EC36-1769-440D-B5B3-987D571B2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Independence give you?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5E3A63-35AA-4713-98F0-1F03C3A425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5E3A63-35AA-4713-98F0-1F03C3A425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28370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BA609D-6D84-431F-B420-6FB2D7E0F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Practice: Infinite sequential processes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C7D83C-964A-4279-8F40-F530F4766E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846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946B1-0EA3-498F-ABD7-90FAD931A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Infinite sequential process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919425-A7E2-41DC-A0FC-F6F8FBD015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volleyball, sets are played first team to </a:t>
                </a:r>
              </a:p>
              <a:p>
                <a:pPr marL="470916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Score 25 points</a:t>
                </a:r>
              </a:p>
              <a:p>
                <a:pPr marL="470916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Lead by at least 2</a:t>
                </a:r>
              </a:p>
              <a:p>
                <a:pPr lvl="1"/>
                <a:r>
                  <a:rPr lang="en-US" dirty="0"/>
                  <a:t>At the same time wins a set.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Suppose a set is 23-23. Your team wins each point independently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What is the probability your team wins the set?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919425-A7E2-41DC-A0FC-F6F8FBD015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1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64714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F49BD-B157-4F35-977B-8EB62D6EA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Process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03FB986-17E6-4A68-8C29-3EAF1ADFF92C}"/>
              </a:ext>
            </a:extLst>
          </p:cNvPr>
          <p:cNvGrpSpPr/>
          <p:nvPr/>
        </p:nvGrpSpPr>
        <p:grpSpPr>
          <a:xfrm>
            <a:off x="654962" y="1512277"/>
            <a:ext cx="4358771" cy="4712312"/>
            <a:chOff x="3374350" y="1383689"/>
            <a:chExt cx="4358771" cy="471231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BC7DD20-B841-468C-9A94-BA033F35E7A7}"/>
                </a:ext>
              </a:extLst>
            </p:cNvPr>
            <p:cNvSpPr/>
            <p:nvPr/>
          </p:nvSpPr>
          <p:spPr>
            <a:xfrm>
              <a:off x="4350470" y="2064470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056316A-7AB5-4D90-B551-B74368DFE085}"/>
                </a:ext>
              </a:extLst>
            </p:cNvPr>
            <p:cNvSpPr/>
            <p:nvPr/>
          </p:nvSpPr>
          <p:spPr>
            <a:xfrm>
              <a:off x="5393703" y="1383689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E7F64D4-5054-4428-9724-2831E78ED15E}"/>
                </a:ext>
              </a:extLst>
            </p:cNvPr>
            <p:cNvSpPr/>
            <p:nvPr/>
          </p:nvSpPr>
          <p:spPr>
            <a:xfrm>
              <a:off x="6303389" y="2064470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FF69B71-423C-4456-AE51-387C9E7E5821}"/>
                </a:ext>
              </a:extLst>
            </p:cNvPr>
            <p:cNvSpPr/>
            <p:nvPr/>
          </p:nvSpPr>
          <p:spPr>
            <a:xfrm>
              <a:off x="3417217" y="2850997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C306E9D-8F91-4B4D-B95E-35AE35903AE3}"/>
                </a:ext>
              </a:extLst>
            </p:cNvPr>
            <p:cNvSpPr/>
            <p:nvPr/>
          </p:nvSpPr>
          <p:spPr>
            <a:xfrm>
              <a:off x="5370136" y="2850997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A28BDA5-2C0A-46B1-B283-F482FDACBAB2}"/>
                </a:ext>
              </a:extLst>
            </p:cNvPr>
            <p:cNvSpPr/>
            <p:nvPr/>
          </p:nvSpPr>
          <p:spPr>
            <a:xfrm>
              <a:off x="7323055" y="2850997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69AE90E-7261-41F4-8EE5-E943314621B5}"/>
                </a:ext>
              </a:extLst>
            </p:cNvPr>
            <p:cNvCxnSpPr>
              <a:stCxn id="6" idx="3"/>
              <a:endCxn id="5" idx="7"/>
            </p:cNvCxnSpPr>
            <p:nvPr/>
          </p:nvCxnSpPr>
          <p:spPr>
            <a:xfrm flipH="1">
              <a:off x="4700483" y="1733702"/>
              <a:ext cx="753273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5B4B759-15DB-4808-8A59-49CCB7113F1A}"/>
                </a:ext>
              </a:extLst>
            </p:cNvPr>
            <p:cNvCxnSpPr>
              <a:cxnSpLocks/>
              <a:stCxn id="6" idx="5"/>
              <a:endCxn id="7" idx="1"/>
            </p:cNvCxnSpPr>
            <p:nvPr/>
          </p:nvCxnSpPr>
          <p:spPr>
            <a:xfrm>
              <a:off x="5743716" y="1733702"/>
              <a:ext cx="619726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2C5DE81-9F05-47BE-BA01-D05EA37504B9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 flipH="1">
              <a:off x="3633685" y="2414483"/>
              <a:ext cx="776838" cy="431629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192B4A9-F114-49BE-A6CF-A947EC3EADA5}"/>
                </a:ext>
              </a:extLst>
            </p:cNvPr>
            <p:cNvCxnSpPr>
              <a:cxnSpLocks/>
              <a:stCxn id="5" idx="5"/>
              <a:endCxn id="9" idx="1"/>
            </p:cNvCxnSpPr>
            <p:nvPr/>
          </p:nvCxnSpPr>
          <p:spPr>
            <a:xfrm>
              <a:off x="4700483" y="2414483"/>
              <a:ext cx="729706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33B89C05-0BE1-4AA1-BC4D-3104DF66BFAD}"/>
                </a:ext>
              </a:extLst>
            </p:cNvPr>
            <p:cNvCxnSpPr>
              <a:cxnSpLocks/>
              <a:stCxn id="7" idx="3"/>
              <a:endCxn id="9" idx="7"/>
            </p:cNvCxnSpPr>
            <p:nvPr/>
          </p:nvCxnSpPr>
          <p:spPr>
            <a:xfrm flipH="1">
              <a:off x="5720149" y="2414483"/>
              <a:ext cx="643293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414E919D-22A8-48B7-84F0-0FA017B54D69}"/>
                </a:ext>
              </a:extLst>
            </p:cNvPr>
            <p:cNvCxnSpPr>
              <a:cxnSpLocks/>
              <a:stCxn id="7" idx="5"/>
              <a:endCxn id="10" idx="1"/>
            </p:cNvCxnSpPr>
            <p:nvPr/>
          </p:nvCxnSpPr>
          <p:spPr>
            <a:xfrm>
              <a:off x="6653402" y="2414483"/>
              <a:ext cx="729706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28584EC-0FC4-46EC-A705-E6BC8C703A1A}"/>
                </a:ext>
              </a:extLst>
            </p:cNvPr>
            <p:cNvSpPr/>
            <p:nvPr/>
          </p:nvSpPr>
          <p:spPr>
            <a:xfrm>
              <a:off x="4326903" y="3551023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23055FD-BB61-4297-843D-EE42401DE5BA}"/>
                </a:ext>
              </a:extLst>
            </p:cNvPr>
            <p:cNvSpPr/>
            <p:nvPr/>
          </p:nvSpPr>
          <p:spPr>
            <a:xfrm>
              <a:off x="6279822" y="3551023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-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C53C04CF-F8C8-4ED5-8AE9-D24A3618A679}"/>
                </a:ext>
              </a:extLst>
            </p:cNvPr>
            <p:cNvCxnSpPr>
              <a:endCxn id="39" idx="7"/>
            </p:cNvCxnSpPr>
            <p:nvPr/>
          </p:nvCxnSpPr>
          <p:spPr>
            <a:xfrm flipH="1">
              <a:off x="4676916" y="3220255"/>
              <a:ext cx="753273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568C7BD7-A834-4A9C-B37A-CDA65B32391A}"/>
                </a:ext>
              </a:extLst>
            </p:cNvPr>
            <p:cNvCxnSpPr>
              <a:cxnSpLocks/>
              <a:endCxn id="40" idx="1"/>
            </p:cNvCxnSpPr>
            <p:nvPr/>
          </p:nvCxnSpPr>
          <p:spPr>
            <a:xfrm>
              <a:off x="5720149" y="3220255"/>
              <a:ext cx="619726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EB6CF54-5BB7-4660-AF08-F8B6B0D3166E}"/>
                </a:ext>
              </a:extLst>
            </p:cNvPr>
            <p:cNvSpPr/>
            <p:nvPr/>
          </p:nvSpPr>
          <p:spPr>
            <a:xfrm>
              <a:off x="3374350" y="4365482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3B747AA-2CD1-41DC-BA91-3451E850192F}"/>
                </a:ext>
              </a:extLst>
            </p:cNvPr>
            <p:cNvSpPr/>
            <p:nvPr/>
          </p:nvSpPr>
          <p:spPr>
            <a:xfrm>
              <a:off x="5327269" y="4365482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5026C7C-0996-4CBC-81C8-77D0BF613A40}"/>
                </a:ext>
              </a:extLst>
            </p:cNvPr>
            <p:cNvSpPr/>
            <p:nvPr/>
          </p:nvSpPr>
          <p:spPr>
            <a:xfrm>
              <a:off x="7280188" y="4365482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B76480F2-8661-4649-9300-936DC90A1D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90818" y="3928968"/>
              <a:ext cx="776838" cy="431629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EF5A77C8-3B2A-4999-8C07-20D65B951CC7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657616" y="3928968"/>
              <a:ext cx="729706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19EC1727-AF5B-483E-9177-1EAA654C8070}"/>
                </a:ext>
              </a:extLst>
            </p:cNvPr>
            <p:cNvCxnSpPr>
              <a:cxnSpLocks/>
              <a:endCxn id="44" idx="7"/>
            </p:cNvCxnSpPr>
            <p:nvPr/>
          </p:nvCxnSpPr>
          <p:spPr>
            <a:xfrm flipH="1">
              <a:off x="5677282" y="3928968"/>
              <a:ext cx="643293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7B5537E2-E1C8-4C52-BCF9-4792137AC13B}"/>
                </a:ext>
              </a:extLst>
            </p:cNvPr>
            <p:cNvCxnSpPr>
              <a:cxnSpLocks/>
              <a:endCxn id="45" idx="1"/>
            </p:cNvCxnSpPr>
            <p:nvPr/>
          </p:nvCxnSpPr>
          <p:spPr>
            <a:xfrm>
              <a:off x="6610535" y="3928968"/>
              <a:ext cx="729706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686F376-8ADE-4AE4-8662-805CFAB3E3E7}"/>
                </a:ext>
              </a:extLst>
            </p:cNvPr>
            <p:cNvSpPr/>
            <p:nvPr/>
          </p:nvSpPr>
          <p:spPr>
            <a:xfrm>
              <a:off x="4284036" y="5065508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742B7D4-C4B2-4954-86A0-2E2D83A2B095}"/>
                </a:ext>
              </a:extLst>
            </p:cNvPr>
            <p:cNvSpPr/>
            <p:nvPr/>
          </p:nvSpPr>
          <p:spPr>
            <a:xfrm>
              <a:off x="6236955" y="5065508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-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38F30A17-99A4-47DF-A13C-F2594C2F5156}"/>
                </a:ext>
              </a:extLst>
            </p:cNvPr>
            <p:cNvCxnSpPr>
              <a:endCxn id="50" idx="7"/>
            </p:cNvCxnSpPr>
            <p:nvPr/>
          </p:nvCxnSpPr>
          <p:spPr>
            <a:xfrm flipH="1">
              <a:off x="4634049" y="4734740"/>
              <a:ext cx="753273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41061497-B615-4BD5-906B-594AA073F77C}"/>
                </a:ext>
              </a:extLst>
            </p:cNvPr>
            <p:cNvCxnSpPr>
              <a:cxnSpLocks/>
              <a:endCxn id="51" idx="1"/>
            </p:cNvCxnSpPr>
            <p:nvPr/>
          </p:nvCxnSpPr>
          <p:spPr>
            <a:xfrm>
              <a:off x="5677282" y="4734740"/>
              <a:ext cx="619726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2F95276-C80D-41FB-9700-077797F6384C}"/>
                </a:ext>
              </a:extLst>
            </p:cNvPr>
            <p:cNvSpPr txBox="1"/>
            <p:nvPr/>
          </p:nvSpPr>
          <p:spPr>
            <a:xfrm rot="5400000">
              <a:off x="5170808" y="5408146"/>
              <a:ext cx="7909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…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612B2B0-C092-44EA-8C68-73E47664F901}"/>
                  </a:ext>
                </a:extLst>
              </p:cNvPr>
              <p:cNvSpPr txBox="1"/>
              <p:nvPr/>
            </p:nvSpPr>
            <p:spPr>
              <a:xfrm>
                <a:off x="5386388" y="1512277"/>
                <a:ext cx="60340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𝑤𝑖𝑛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𝑓𝑟𝑜𝑚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𝑒𝑣𝑒𝑛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𝑓𝑟𝑜𝑚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𝑒𝑣𝑒𝑛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612B2B0-C092-44EA-8C68-73E47664F9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388" y="1512277"/>
                <a:ext cx="6034087" cy="369332"/>
              </a:xfrm>
              <a:prstGeom prst="rect">
                <a:avLst/>
              </a:prstGeom>
              <a:blipFill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2869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F49BD-B157-4F35-977B-8EB62D6EA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Process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03FB986-17E6-4A68-8C29-3EAF1ADFF92C}"/>
              </a:ext>
            </a:extLst>
          </p:cNvPr>
          <p:cNvGrpSpPr/>
          <p:nvPr/>
        </p:nvGrpSpPr>
        <p:grpSpPr>
          <a:xfrm>
            <a:off x="654962" y="1512277"/>
            <a:ext cx="4358771" cy="4712312"/>
            <a:chOff x="3374350" y="1383689"/>
            <a:chExt cx="4358771" cy="471231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BC7DD20-B841-468C-9A94-BA033F35E7A7}"/>
                </a:ext>
              </a:extLst>
            </p:cNvPr>
            <p:cNvSpPr/>
            <p:nvPr/>
          </p:nvSpPr>
          <p:spPr>
            <a:xfrm>
              <a:off x="4350470" y="2064470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056316A-7AB5-4D90-B551-B74368DFE085}"/>
                </a:ext>
              </a:extLst>
            </p:cNvPr>
            <p:cNvSpPr/>
            <p:nvPr/>
          </p:nvSpPr>
          <p:spPr>
            <a:xfrm>
              <a:off x="5393703" y="1383689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E7F64D4-5054-4428-9724-2831E78ED15E}"/>
                </a:ext>
              </a:extLst>
            </p:cNvPr>
            <p:cNvSpPr/>
            <p:nvPr/>
          </p:nvSpPr>
          <p:spPr>
            <a:xfrm>
              <a:off x="6303389" y="2064470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FF69B71-423C-4456-AE51-387C9E7E5821}"/>
                </a:ext>
              </a:extLst>
            </p:cNvPr>
            <p:cNvSpPr/>
            <p:nvPr/>
          </p:nvSpPr>
          <p:spPr>
            <a:xfrm>
              <a:off x="3417217" y="2850997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C306E9D-8F91-4B4D-B95E-35AE35903AE3}"/>
                </a:ext>
              </a:extLst>
            </p:cNvPr>
            <p:cNvSpPr/>
            <p:nvPr/>
          </p:nvSpPr>
          <p:spPr>
            <a:xfrm>
              <a:off x="5370136" y="2850997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A28BDA5-2C0A-46B1-B283-F482FDACBAB2}"/>
                </a:ext>
              </a:extLst>
            </p:cNvPr>
            <p:cNvSpPr/>
            <p:nvPr/>
          </p:nvSpPr>
          <p:spPr>
            <a:xfrm>
              <a:off x="7323055" y="2850997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69AE90E-7261-41F4-8EE5-E943314621B5}"/>
                </a:ext>
              </a:extLst>
            </p:cNvPr>
            <p:cNvCxnSpPr>
              <a:stCxn id="6" idx="3"/>
              <a:endCxn id="5" idx="7"/>
            </p:cNvCxnSpPr>
            <p:nvPr/>
          </p:nvCxnSpPr>
          <p:spPr>
            <a:xfrm flipH="1">
              <a:off x="4700483" y="1733702"/>
              <a:ext cx="753273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5B4B759-15DB-4808-8A59-49CCB7113F1A}"/>
                </a:ext>
              </a:extLst>
            </p:cNvPr>
            <p:cNvCxnSpPr>
              <a:cxnSpLocks/>
              <a:stCxn id="6" idx="5"/>
              <a:endCxn id="7" idx="1"/>
            </p:cNvCxnSpPr>
            <p:nvPr/>
          </p:nvCxnSpPr>
          <p:spPr>
            <a:xfrm>
              <a:off x="5743716" y="1733702"/>
              <a:ext cx="619726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2C5DE81-9F05-47BE-BA01-D05EA37504B9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 flipH="1">
              <a:off x="3633685" y="2414483"/>
              <a:ext cx="776838" cy="431629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192B4A9-F114-49BE-A6CF-A947EC3EADA5}"/>
                </a:ext>
              </a:extLst>
            </p:cNvPr>
            <p:cNvCxnSpPr>
              <a:cxnSpLocks/>
              <a:stCxn id="5" idx="5"/>
              <a:endCxn id="9" idx="1"/>
            </p:cNvCxnSpPr>
            <p:nvPr/>
          </p:nvCxnSpPr>
          <p:spPr>
            <a:xfrm>
              <a:off x="4700483" y="2414483"/>
              <a:ext cx="729706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33B89C05-0BE1-4AA1-BC4D-3104DF66BFAD}"/>
                </a:ext>
              </a:extLst>
            </p:cNvPr>
            <p:cNvCxnSpPr>
              <a:cxnSpLocks/>
              <a:stCxn id="7" idx="3"/>
              <a:endCxn id="9" idx="7"/>
            </p:cNvCxnSpPr>
            <p:nvPr/>
          </p:nvCxnSpPr>
          <p:spPr>
            <a:xfrm flipH="1">
              <a:off x="5720149" y="2414483"/>
              <a:ext cx="643293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414E919D-22A8-48B7-84F0-0FA017B54D69}"/>
                </a:ext>
              </a:extLst>
            </p:cNvPr>
            <p:cNvCxnSpPr>
              <a:cxnSpLocks/>
              <a:stCxn id="7" idx="5"/>
              <a:endCxn id="10" idx="1"/>
            </p:cNvCxnSpPr>
            <p:nvPr/>
          </p:nvCxnSpPr>
          <p:spPr>
            <a:xfrm>
              <a:off x="6653402" y="2414483"/>
              <a:ext cx="729706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28584EC-0FC4-46EC-A705-E6BC8C703A1A}"/>
                </a:ext>
              </a:extLst>
            </p:cNvPr>
            <p:cNvSpPr/>
            <p:nvPr/>
          </p:nvSpPr>
          <p:spPr>
            <a:xfrm>
              <a:off x="4326903" y="3551023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23055FD-BB61-4297-843D-EE42401DE5BA}"/>
                </a:ext>
              </a:extLst>
            </p:cNvPr>
            <p:cNvSpPr/>
            <p:nvPr/>
          </p:nvSpPr>
          <p:spPr>
            <a:xfrm>
              <a:off x="6279822" y="3551023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-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C53C04CF-F8C8-4ED5-8AE9-D24A3618A679}"/>
                </a:ext>
              </a:extLst>
            </p:cNvPr>
            <p:cNvCxnSpPr>
              <a:endCxn id="39" idx="7"/>
            </p:cNvCxnSpPr>
            <p:nvPr/>
          </p:nvCxnSpPr>
          <p:spPr>
            <a:xfrm flipH="1">
              <a:off x="4676916" y="3220255"/>
              <a:ext cx="753273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568C7BD7-A834-4A9C-B37A-CDA65B32391A}"/>
                </a:ext>
              </a:extLst>
            </p:cNvPr>
            <p:cNvCxnSpPr>
              <a:cxnSpLocks/>
              <a:endCxn id="40" idx="1"/>
            </p:cNvCxnSpPr>
            <p:nvPr/>
          </p:nvCxnSpPr>
          <p:spPr>
            <a:xfrm>
              <a:off x="5720149" y="3220255"/>
              <a:ext cx="619726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EB6CF54-5BB7-4660-AF08-F8B6B0D3166E}"/>
                </a:ext>
              </a:extLst>
            </p:cNvPr>
            <p:cNvSpPr/>
            <p:nvPr/>
          </p:nvSpPr>
          <p:spPr>
            <a:xfrm>
              <a:off x="3374350" y="4365482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3B747AA-2CD1-41DC-BA91-3451E850192F}"/>
                </a:ext>
              </a:extLst>
            </p:cNvPr>
            <p:cNvSpPr/>
            <p:nvPr/>
          </p:nvSpPr>
          <p:spPr>
            <a:xfrm>
              <a:off x="5327269" y="4365482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5026C7C-0996-4CBC-81C8-77D0BF613A40}"/>
                </a:ext>
              </a:extLst>
            </p:cNvPr>
            <p:cNvSpPr/>
            <p:nvPr/>
          </p:nvSpPr>
          <p:spPr>
            <a:xfrm>
              <a:off x="7280188" y="4365482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B76480F2-8661-4649-9300-936DC90A1D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90818" y="3928968"/>
              <a:ext cx="776838" cy="431629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EF5A77C8-3B2A-4999-8C07-20D65B951CC7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657616" y="3928968"/>
              <a:ext cx="729706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19EC1727-AF5B-483E-9177-1EAA654C8070}"/>
                </a:ext>
              </a:extLst>
            </p:cNvPr>
            <p:cNvCxnSpPr>
              <a:cxnSpLocks/>
              <a:endCxn id="44" idx="7"/>
            </p:cNvCxnSpPr>
            <p:nvPr/>
          </p:nvCxnSpPr>
          <p:spPr>
            <a:xfrm flipH="1">
              <a:off x="5677282" y="3928968"/>
              <a:ext cx="643293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7B5537E2-E1C8-4C52-BCF9-4792137AC13B}"/>
                </a:ext>
              </a:extLst>
            </p:cNvPr>
            <p:cNvCxnSpPr>
              <a:cxnSpLocks/>
              <a:endCxn id="45" idx="1"/>
            </p:cNvCxnSpPr>
            <p:nvPr/>
          </p:nvCxnSpPr>
          <p:spPr>
            <a:xfrm>
              <a:off x="6610535" y="3928968"/>
              <a:ext cx="729706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686F376-8ADE-4AE4-8662-805CFAB3E3E7}"/>
                </a:ext>
              </a:extLst>
            </p:cNvPr>
            <p:cNvSpPr/>
            <p:nvPr/>
          </p:nvSpPr>
          <p:spPr>
            <a:xfrm>
              <a:off x="4284036" y="5065508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742B7D4-C4B2-4954-86A0-2E2D83A2B095}"/>
                </a:ext>
              </a:extLst>
            </p:cNvPr>
            <p:cNvSpPr/>
            <p:nvPr/>
          </p:nvSpPr>
          <p:spPr>
            <a:xfrm>
              <a:off x="6236955" y="5065508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-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38F30A17-99A4-47DF-A13C-F2594C2F5156}"/>
                </a:ext>
              </a:extLst>
            </p:cNvPr>
            <p:cNvCxnSpPr>
              <a:endCxn id="50" idx="7"/>
            </p:cNvCxnSpPr>
            <p:nvPr/>
          </p:nvCxnSpPr>
          <p:spPr>
            <a:xfrm flipH="1">
              <a:off x="4634049" y="4734740"/>
              <a:ext cx="753273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41061497-B615-4BD5-906B-594AA073F77C}"/>
                </a:ext>
              </a:extLst>
            </p:cNvPr>
            <p:cNvCxnSpPr>
              <a:cxnSpLocks/>
              <a:endCxn id="51" idx="1"/>
            </p:cNvCxnSpPr>
            <p:nvPr/>
          </p:nvCxnSpPr>
          <p:spPr>
            <a:xfrm>
              <a:off x="5677282" y="4734740"/>
              <a:ext cx="619726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2F95276-C80D-41FB-9700-077797F6384C}"/>
                </a:ext>
              </a:extLst>
            </p:cNvPr>
            <p:cNvSpPr txBox="1"/>
            <p:nvPr/>
          </p:nvSpPr>
          <p:spPr>
            <a:xfrm rot="5400000">
              <a:off x="5170808" y="5408146"/>
              <a:ext cx="7909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…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612B2B0-C092-44EA-8C68-73E47664F901}"/>
                  </a:ext>
                </a:extLst>
              </p:cNvPr>
              <p:cNvSpPr txBox="1"/>
              <p:nvPr/>
            </p:nvSpPr>
            <p:spPr>
              <a:xfrm>
                <a:off x="5386388" y="1512277"/>
                <a:ext cx="6034087" cy="2428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𝑤𝑖𝑛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𝑓𝑟𝑜𝑚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𝑒𝑣𝑒𝑛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𝑓𝑟𝑜𝑚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𝑒𝑣𝑒𝑛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612B2B0-C092-44EA-8C68-73E47664F9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388" y="1512277"/>
                <a:ext cx="6034087" cy="24281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4488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FB779B-EB16-4230-9A76-F4862421E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sum of two dice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8E4886-04D0-4BD3-B581-62CBA39B69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AB168C-99B7-48E3-8E65-EBAEF9577307}"/>
                  </a:ext>
                </a:extLst>
              </p:cNvPr>
              <p:cNvSpPr>
                <a:spLocks noGrp="1"/>
              </p:cNvSpPr>
              <p:nvPr>
                <p:ph sz="half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could define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“sum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”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“sum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”</a:t>
                </a:r>
              </a:p>
              <a:p>
                <a:r>
                  <a:rPr lang="en-US" dirty="0"/>
                  <a:t>…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“sum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n-US" dirty="0"/>
                  <a:t>”</a:t>
                </a:r>
              </a:p>
              <a:p>
                <a:endParaRPr lang="en-US" dirty="0"/>
              </a:p>
              <a:p>
                <a:r>
                  <a:rPr lang="en-US" dirty="0"/>
                  <a:t>And ask “which event occurs”?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AB168C-99B7-48E3-8E65-EBAEF95773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3"/>
              </p:nvPr>
            </p:nvSpPr>
            <p:spPr>
              <a:blipFill>
                <a:blip r:embed="rId2"/>
                <a:stretch>
                  <a:fillRect l="-1356" t="-2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1057401-F305-49F1-A091-9B49C4594C35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93BC3906-C568-45EC-99F2-6B7F7BC86ED7}"/>
                  </a:ext>
                </a:extLst>
              </p:cNvPr>
              <p:cNvSpPr>
                <a:spLocks noGrp="1"/>
              </p:cNvSpPr>
              <p:nvPr>
                <p:ph sz="half" idx="15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sum of the two dice. 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93BC3906-C568-45EC-99F2-6B7F7BC86E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5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9234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39F36E8-5D29-455B-BAFD-977C7AE45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95E706B4-2CEE-4992-8C9D-AEB90C1834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From one sample space, you can define many random variables.</a:t>
                </a:r>
              </a:p>
              <a:p>
                <a:endParaRPr lang="en-US" dirty="0"/>
              </a:p>
              <a:p>
                <a:r>
                  <a:rPr lang="en-US" dirty="0"/>
                  <a:t>Roll a fair red die and a fair blue die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be the value of the red die minus the blue die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 the sum of the values of the dice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be the maximum of the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…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95E706B4-2CEE-4992-8C9D-AEB90C1834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5516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Notational Notes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will always use capital letters for random variables.</a:t>
                </a:r>
              </a:p>
              <a:p>
                <a:r>
                  <a:rPr lang="en-US" dirty="0"/>
                  <a:t>It’s common to use lower-case letters for the values they could take on.</a:t>
                </a:r>
              </a:p>
              <a:p>
                <a:endParaRPr lang="en-US" dirty="0"/>
              </a:p>
              <a:p>
                <a:r>
                  <a:rPr lang="en-US" b="1" dirty="0"/>
                  <a:t>Formally </a:t>
                </a:r>
                <a:r>
                  <a:rPr lang="en-US" dirty="0"/>
                  <a:t>random variables are functions, so you’d think we’d write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But we nearly never do. We just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4512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6">
                <a:extLst>
                  <a:ext uri="{FF2B5EF4-FFF2-40B4-BE49-F238E27FC236}">
                    <a16:creationId xmlns:a16="http://schemas.microsoft.com/office/drawing/2014/main" id="{7E5D3C84-8DC0-4CEE-84C6-41B37534A27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Support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itle 6">
                <a:extLst>
                  <a:ext uri="{FF2B5EF4-FFF2-40B4-BE49-F238E27FC236}">
                    <a16:creationId xmlns:a16="http://schemas.microsoft.com/office/drawing/2014/main" id="{7E5D3C84-8DC0-4CEE-84C6-41B37534A2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C3291E4A-8B42-44F3-99FE-8D9DAC3A93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“support” (aka “the range”) is the set of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can actually take.</a:t>
                </a:r>
              </a:p>
              <a:p>
                <a:endParaRPr lang="en-US" dirty="0"/>
              </a:p>
              <a:p>
                <a:r>
                  <a:rPr lang="en-US" dirty="0"/>
                  <a:t>We called this the “image” in 311.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(difference of red and blue) has support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{−5,−4,−3,…,4,5}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(sum) has support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{2,3,…,12}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the support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(max of the two dice)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C3291E4A-8B42-44F3-99FE-8D9DAC3A93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3156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051A8-E6BD-4AF6-96FD-10D59F392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Mass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1CFC79-23B4-4838-BBCA-5A669C0631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Often we’re interested in the event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Which is the event…that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We’ll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describe the probability of that event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function that tells you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“</a:t>
                </a:r>
                <a:r>
                  <a:rPr lang="en-US" b="1" dirty="0">
                    <a:solidFill>
                      <a:schemeClr val="accent3"/>
                    </a:solidFill>
                  </a:rPr>
                  <a:t>probability mass function</a:t>
                </a:r>
                <a:r>
                  <a:rPr lang="en-US" dirty="0"/>
                  <a:t>”</a:t>
                </a:r>
              </a:p>
              <a:p>
                <a:r>
                  <a:rPr lang="en-US" dirty="0"/>
                  <a:t>We’ll often 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for the </a:t>
                </a:r>
                <a:r>
                  <a:rPr lang="en-US" dirty="0" err="1"/>
                  <a:t>pmf</a:t>
                </a:r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1CFC79-23B4-4838-BBCA-5A669C0631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4254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1A969-E4CD-4761-90BD-A9E3AF47B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0C9D3-EE0E-4407-864D-4F62DE62E2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3449683" cy="4845504"/>
              </a:xfrm>
            </p:spPr>
            <p:txBody>
              <a:bodyPr/>
              <a:lstStyle/>
              <a:p>
                <a:r>
                  <a:rPr lang="en-US" dirty="0"/>
                  <a:t>A random variable partitions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b="0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be the number of twos in rolling a (fair) red and blue die.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=25/36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=10/36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=1/36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0C9D3-EE0E-4407-864D-4F62DE62E2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3449683" cy="4845504"/>
              </a:xfrm>
              <a:blipFill>
                <a:blip r:embed="rId3"/>
                <a:stretch>
                  <a:fillRect l="-2297" t="-2138" r="-4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0CED82F-3B49-4D27-815D-40445C3F4880}"/>
              </a:ext>
            </a:extLst>
          </p:cNvPr>
          <p:cNvGraphicFramePr>
            <a:graphicFrameLocks/>
          </p:cNvGraphicFramePr>
          <p:nvPr/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p:sp>
        <p:nvSpPr>
          <p:cNvPr id="5" name="Frame 4">
            <a:extLst>
              <a:ext uri="{FF2B5EF4-FFF2-40B4-BE49-F238E27FC236}">
                <a16:creationId xmlns:a16="http://schemas.microsoft.com/office/drawing/2014/main" id="{97E41AA4-DCA5-495D-A0AD-8037F3D781EC}"/>
              </a:ext>
            </a:extLst>
          </p:cNvPr>
          <p:cNvSpPr/>
          <p:nvPr/>
        </p:nvSpPr>
        <p:spPr>
          <a:xfrm>
            <a:off x="6168868" y="2802149"/>
            <a:ext cx="1188720" cy="56388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67C85003-DFD2-4C22-82A2-1034AEA10F32}"/>
              </a:ext>
            </a:extLst>
          </p:cNvPr>
          <p:cNvSpPr/>
          <p:nvPr/>
        </p:nvSpPr>
        <p:spPr>
          <a:xfrm>
            <a:off x="3000523" y="5892801"/>
            <a:ext cx="492955" cy="291516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173BAE-FD17-4CAF-A0F3-C748E6E36D5F}"/>
              </a:ext>
            </a:extLst>
          </p:cNvPr>
          <p:cNvSpPr/>
          <p:nvPr/>
        </p:nvSpPr>
        <p:spPr>
          <a:xfrm>
            <a:off x="7357588" y="3491972"/>
            <a:ext cx="4404201" cy="257276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7652E9-5ECC-4190-A26C-BFE38CFAEB1B}"/>
              </a:ext>
            </a:extLst>
          </p:cNvPr>
          <p:cNvSpPr/>
          <p:nvPr/>
        </p:nvSpPr>
        <p:spPr>
          <a:xfrm>
            <a:off x="7299432" y="2136225"/>
            <a:ext cx="4404201" cy="665924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F54458-89FD-46A0-983E-B2EB9B4709FD}"/>
              </a:ext>
            </a:extLst>
          </p:cNvPr>
          <p:cNvSpPr/>
          <p:nvPr/>
        </p:nvSpPr>
        <p:spPr>
          <a:xfrm>
            <a:off x="5097331" y="3429000"/>
            <a:ext cx="1071537" cy="270510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4A41B4-BD70-4E54-B081-40BD52000DA3}"/>
              </a:ext>
            </a:extLst>
          </p:cNvPr>
          <p:cNvSpPr/>
          <p:nvPr/>
        </p:nvSpPr>
        <p:spPr>
          <a:xfrm>
            <a:off x="5097330" y="2136225"/>
            <a:ext cx="1071537" cy="70143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53D1CB-0459-4C1C-A283-43C169AA2D63}"/>
              </a:ext>
            </a:extLst>
          </p:cNvPr>
          <p:cNvSpPr/>
          <p:nvPr/>
        </p:nvSpPr>
        <p:spPr>
          <a:xfrm>
            <a:off x="3011978" y="4733715"/>
            <a:ext cx="629992" cy="40099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7E803F-5476-4C3B-BFD6-A3CC4A38D538}"/>
              </a:ext>
            </a:extLst>
          </p:cNvPr>
          <p:cNvSpPr/>
          <p:nvPr/>
        </p:nvSpPr>
        <p:spPr>
          <a:xfrm>
            <a:off x="3011978" y="5291220"/>
            <a:ext cx="629992" cy="400993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27E0AB-B5BE-4A72-B7FF-4BB655346D23}"/>
              </a:ext>
            </a:extLst>
          </p:cNvPr>
          <p:cNvSpPr/>
          <p:nvPr/>
        </p:nvSpPr>
        <p:spPr>
          <a:xfrm>
            <a:off x="6191390" y="3446277"/>
            <a:ext cx="1108041" cy="268782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98B82A-1249-4E44-B0FE-F4936021AA1F}"/>
              </a:ext>
            </a:extLst>
          </p:cNvPr>
          <p:cNvSpPr/>
          <p:nvPr/>
        </p:nvSpPr>
        <p:spPr>
          <a:xfrm>
            <a:off x="7357588" y="2802149"/>
            <a:ext cx="4346045" cy="62685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DB2844-FE4F-48A2-B18A-76269D3B46D5}"/>
              </a:ext>
            </a:extLst>
          </p:cNvPr>
          <p:cNvSpPr/>
          <p:nvPr/>
        </p:nvSpPr>
        <p:spPr>
          <a:xfrm>
            <a:off x="5060826" y="2819426"/>
            <a:ext cx="1108041" cy="62685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A292C1-3CA0-40B4-B55B-994D5C907FFD}"/>
              </a:ext>
            </a:extLst>
          </p:cNvPr>
          <p:cNvSpPr/>
          <p:nvPr/>
        </p:nvSpPr>
        <p:spPr>
          <a:xfrm>
            <a:off x="6188420" y="2148962"/>
            <a:ext cx="1108041" cy="62685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2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CF2E33B2-997D-4F55-9C04-23BC94CAE906}" vid="{863C565C-B775-42FC-8F75-344706EF3A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417_template</Template>
  <TotalTime>9996</TotalTime>
  <Words>2625</Words>
  <Application>Microsoft Office PowerPoint</Application>
  <PresentationFormat>Widescreen</PresentationFormat>
  <Paragraphs>422</Paragraphs>
  <Slides>38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0" baseType="lpstr">
      <vt:lpstr>Aptos</vt:lpstr>
      <vt:lpstr>Arial</vt:lpstr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</vt:lpstr>
      <vt:lpstr>Wingdings 3</vt:lpstr>
      <vt:lpstr>Integral</vt:lpstr>
      <vt:lpstr>Random Variables</vt:lpstr>
      <vt:lpstr>Random Variables</vt:lpstr>
      <vt:lpstr>Random Variable</vt:lpstr>
      <vt:lpstr>The sum of two dice</vt:lpstr>
      <vt:lpstr>More random variables</vt:lpstr>
      <vt:lpstr>Notational Notes</vt:lpstr>
      <vt:lpstr>Support (Ω_X) </vt:lpstr>
      <vt:lpstr>Probability Mass Function</vt:lpstr>
      <vt:lpstr>Partition</vt:lpstr>
      <vt:lpstr>Try It Yourself</vt:lpstr>
      <vt:lpstr>Try It Yourself</vt:lpstr>
      <vt:lpstr>Random Variable</vt:lpstr>
      <vt:lpstr>Describing a Random Variable</vt:lpstr>
      <vt:lpstr>Try it yourself</vt:lpstr>
      <vt:lpstr>Try it yourself</vt:lpstr>
      <vt:lpstr>Try it yourself</vt:lpstr>
      <vt:lpstr>Two descriptions</vt:lpstr>
      <vt:lpstr>More Random Variable Practice</vt:lpstr>
      <vt:lpstr>More Random Variable Practice</vt:lpstr>
      <vt:lpstr>Expectation</vt:lpstr>
      <vt:lpstr>Expectation</vt:lpstr>
      <vt:lpstr>Example 1</vt:lpstr>
      <vt:lpstr>Example 2</vt:lpstr>
      <vt:lpstr>Try it yourself</vt:lpstr>
      <vt:lpstr>Try it yourself</vt:lpstr>
      <vt:lpstr>Try it yourself</vt:lpstr>
      <vt:lpstr>Subtle but Important</vt:lpstr>
      <vt:lpstr>More Independence</vt:lpstr>
      <vt:lpstr>Independence of Random Variables</vt:lpstr>
      <vt:lpstr>Independence of Random Variables</vt:lpstr>
      <vt:lpstr>Independence of Random Variables</vt:lpstr>
      <vt:lpstr>Independence of Random Variables</vt:lpstr>
      <vt:lpstr>Mutual Independence for RVs</vt:lpstr>
      <vt:lpstr>What does Independence give you?</vt:lpstr>
      <vt:lpstr>More Practice: Infinite sequential processes</vt:lpstr>
      <vt:lpstr>Infinite sequential process</vt:lpstr>
      <vt:lpstr>Sequential Process</vt:lpstr>
      <vt:lpstr>Sequential Process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Sam Tacheny</cp:lastModifiedBy>
  <cp:revision>45</cp:revision>
  <cp:lastPrinted>2024-04-12T22:12:14Z</cp:lastPrinted>
  <dcterms:created xsi:type="dcterms:W3CDTF">2021-04-17T19:40:46Z</dcterms:created>
  <dcterms:modified xsi:type="dcterms:W3CDTF">2025-01-27T03:57:41Z</dcterms:modified>
</cp:coreProperties>
</file>