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96" r:id="rId3"/>
    <p:sldId id="297" r:id="rId4"/>
    <p:sldId id="257" r:id="rId5"/>
    <p:sldId id="289" r:id="rId6"/>
    <p:sldId id="262" r:id="rId7"/>
    <p:sldId id="258" r:id="rId8"/>
    <p:sldId id="290" r:id="rId9"/>
    <p:sldId id="264" r:id="rId10"/>
    <p:sldId id="263" r:id="rId11"/>
    <p:sldId id="291" r:id="rId12"/>
    <p:sldId id="265" r:id="rId13"/>
    <p:sldId id="261" r:id="rId14"/>
    <p:sldId id="266" r:id="rId15"/>
    <p:sldId id="292" r:id="rId16"/>
    <p:sldId id="260" r:id="rId17"/>
    <p:sldId id="267" r:id="rId18"/>
    <p:sldId id="268" r:id="rId19"/>
    <p:sldId id="269" r:id="rId20"/>
    <p:sldId id="270" r:id="rId21"/>
    <p:sldId id="286" r:id="rId22"/>
    <p:sldId id="287" r:id="rId23"/>
    <p:sldId id="320" r:id="rId24"/>
    <p:sldId id="321" r:id="rId25"/>
    <p:sldId id="322" r:id="rId26"/>
    <p:sldId id="313" r:id="rId27"/>
    <p:sldId id="323" r:id="rId28"/>
    <p:sldId id="324" r:id="rId29"/>
    <p:sldId id="325" r:id="rId30"/>
    <p:sldId id="326" r:id="rId31"/>
    <p:sldId id="327" r:id="rId32"/>
    <p:sldId id="288" r:id="rId33"/>
    <p:sldId id="271" r:id="rId34"/>
    <p:sldId id="272" r:id="rId35"/>
    <p:sldId id="293" r:id="rId36"/>
    <p:sldId id="294" r:id="rId37"/>
    <p:sldId id="295" r:id="rId38"/>
    <p:sldId id="298" r:id="rId39"/>
    <p:sldId id="299" r:id="rId4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0" autoAdjust="0"/>
    <p:restoredTop sz="95061" autoAdjust="0"/>
  </p:normalViewPr>
  <p:slideViewPr>
    <p:cSldViewPr snapToGrid="0">
      <p:cViewPr varScale="1">
        <p:scale>
          <a:sx n="151" d="100"/>
          <a:sy n="151" d="100"/>
        </p:scale>
        <p:origin x="702" y="144"/>
      </p:cViewPr>
      <p:guideLst/>
    </p:cSldViewPr>
  </p:slideViewPr>
  <p:outlineViewPr>
    <p:cViewPr>
      <p:scale>
        <a:sx n="33" d="100"/>
        <a:sy n="33" d="100"/>
      </p:scale>
      <p:origin x="0" y="-213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A347408-7CAD-47FA-B895-BC5FCE1397AC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5FC89D2-3079-4C93-A1DF-1D6791A8C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68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True (P(B|A) = 0 in this case).</a:t>
            </a:r>
            <a:br>
              <a:rPr lang="en-US" dirty="0"/>
            </a:br>
            <a:r>
              <a:rPr lang="en-US" dirty="0"/>
              <a:t>2. True (P(A cap B) &lt;= P(A) = 0; P(A)P(B) = 0*P(B)=0</a:t>
            </a:r>
            <a:br>
              <a:rPr lang="en-US" dirty="0"/>
            </a:br>
            <a:r>
              <a:rPr lang="en-US" dirty="0"/>
              <a:t>3. False. For A, B events with 0 probability P(A cap B)=0=0*0=P(A)P(B), so they are independent.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C89D2-3079-4C93-A1DF-1D6791A8C2F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58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2E53F6A-7D20-4AEB-A4B6-F98AC69F6ADA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233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75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433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616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66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3251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5130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29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623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064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18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041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2E53F6A-7D20-4AEB-A4B6-F98AC69F6ADA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49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0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0.png"/><Relationship Id="rId10" Type="http://schemas.openxmlformats.org/officeDocument/2006/relationships/image" Target="../media/image240.png"/><Relationship Id="rId4" Type="http://schemas.openxmlformats.org/officeDocument/2006/relationships/image" Target="../media/image180.png"/><Relationship Id="rId9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0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0.png"/><Relationship Id="rId10" Type="http://schemas.openxmlformats.org/officeDocument/2006/relationships/image" Target="../media/image240.png"/><Relationship Id="rId4" Type="http://schemas.openxmlformats.org/officeDocument/2006/relationships/image" Target="../media/image180.png"/><Relationship Id="rId9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20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11" Type="http://schemas.openxmlformats.org/officeDocument/2006/relationships/image" Target="../media/image280.png"/><Relationship Id="rId5" Type="http://schemas.openxmlformats.org/officeDocument/2006/relationships/image" Target="../media/image220.png"/><Relationship Id="rId10" Type="http://schemas.openxmlformats.org/officeDocument/2006/relationships/image" Target="../media/image270.png"/><Relationship Id="rId4" Type="http://schemas.openxmlformats.org/officeDocument/2006/relationships/image" Target="../media/image210.png"/><Relationship Id="rId9" Type="http://schemas.openxmlformats.org/officeDocument/2006/relationships/image" Target="../media/image26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C1ADB-D4C9-40A6-8D7C-A4E8C888A5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Independence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290C58-1907-47A0-A171-79319BD76E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Winter 25</a:t>
            </a:r>
          </a:p>
          <a:p>
            <a:r>
              <a:rPr lang="en-US" dirty="0"/>
              <a:t>Lecture 7</a:t>
            </a:r>
          </a:p>
        </p:txBody>
      </p:sp>
    </p:spTree>
    <p:extLst>
      <p:ext uri="{BB962C8B-B14F-4D97-AF65-F5344CB8AC3E}">
        <p14:creationId xmlns:p14="http://schemas.microsoft.com/office/powerpoint/2010/main" val="1391151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4B657-77B8-4A59-9E7E-F26E073FC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Exclusion and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3F9E6E-21AA-45C9-A7D2-1EA79AD577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Two of these statements are true, one is false. Explain to each other which ones are true, and find a counter-example to the false one.</a:t>
                </a:r>
              </a:p>
              <a:p>
                <a:r>
                  <a:rPr lang="en-US" dirty="0"/>
                  <a:t>1.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both have nonzero probability and they are mutually exclusive, then they cannot be independent.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2.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zero probability,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independent (for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).</a:t>
                </a:r>
              </a:p>
              <a:p>
                <a:endParaRPr lang="en-US" dirty="0"/>
              </a:p>
              <a:p>
                <a:r>
                  <a:rPr lang="en-US" dirty="0"/>
                  <a:t>3. If two events are independent, then at least one has nonzero probability.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3F9E6E-21AA-45C9-A7D2-1EA79AD577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B7F23469-31FE-4864-969A-8B6280D9187E}"/>
              </a:ext>
            </a:extLst>
          </p:cNvPr>
          <p:cNvSpPr/>
          <p:nvPr/>
        </p:nvSpPr>
        <p:spPr>
          <a:xfrm>
            <a:off x="8154627" y="5554636"/>
            <a:ext cx="3810924" cy="12340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Fill out the poll everywhere so Robbie knows how long to explain</a:t>
            </a:r>
          </a:p>
          <a:p>
            <a:pPr algn="ctr"/>
            <a:r>
              <a:rPr lang="en-US" sz="2000" dirty="0"/>
              <a:t>Go to pollev.com/</a:t>
            </a:r>
            <a:r>
              <a:rPr lang="en-US" sz="2000" dirty="0" err="1"/>
              <a:t>robbie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25660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4B657-77B8-4A59-9E7E-F26E073FC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Exclusion and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3F9E6E-21AA-45C9-A7D2-1EA79AD577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Two of these statements are true, one is false. Explain to each other which ones are true, and find a counter-example to the false one.</a:t>
                </a:r>
              </a:p>
              <a:p>
                <a:r>
                  <a:rPr lang="en-US" dirty="0"/>
                  <a:t>1.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both have nonzero probability and they are mutually exclusive, then they cannot be independent.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2.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zero probability,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independent (for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).</a:t>
                </a:r>
              </a:p>
              <a:p>
                <a:endParaRPr lang="en-US" dirty="0"/>
              </a:p>
              <a:p>
                <a:r>
                  <a:rPr lang="en-US" dirty="0"/>
                  <a:t>3. If two events are independent, then at least one has nonzero probability.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3F9E6E-21AA-45C9-A7D2-1EA79AD577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6487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EBD9BE-D0DF-41D8-A015-E1A0424F1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Rule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C08CEE-BBBE-4D76-90CC-C1442A19CE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33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97E99-433D-4C6D-86F1-901E71778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89A037-A741-4E14-8A4A-B292D379A9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defined conditional probability as: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Which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89A037-A741-4E14-8A4A-B292D379A9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6799F894-B7C0-4E66-88DA-345247390AAE}"/>
              </a:ext>
            </a:extLst>
          </p:cNvPr>
          <p:cNvGrpSpPr/>
          <p:nvPr/>
        </p:nvGrpSpPr>
        <p:grpSpPr>
          <a:xfrm>
            <a:off x="646622" y="3176704"/>
            <a:ext cx="11187258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405A077-06AD-4939-9A16-383AB829DC6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0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∩…∩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∩…∩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∩…∩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−2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⋯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b="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405A077-06AD-4939-9A16-383AB829DC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6B28100-1E85-4B3D-BF50-E1AE95911AAC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Chain Rule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8464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66566-03BB-4F99-93A2-A4EEAF917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Rule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EC1ABC-0770-4B3A-AAC4-F90096FEDE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Shuffle a standard deck of 52 cards (so every ordering is equally likely).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the event “The top card is a K</a:t>
                </a:r>
                <a:r>
                  <a:rPr lang="en-US" dirty="0">
                    <a:solidFill>
                      <a:srgbClr val="FF0000"/>
                    </a:solidFill>
                  </a:rPr>
                  <a:t>♦”</a:t>
                </a:r>
                <a:endParaRPr lang="en-US" dirty="0"/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the event “the second card is a J ♠️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be the event “the third card is a 5 ♠️</a:t>
                </a:r>
                <a:br>
                  <a:rPr lang="en-US" dirty="0"/>
                </a:br>
                <a:endParaRPr lang="en-US" dirty="0"/>
              </a:p>
              <a:p>
                <a:pPr lvl="1"/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Use the chain rule!</a:t>
                </a:r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EC1ABC-0770-4B3A-AAC4-F90096FEDE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7477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9AA40C-C851-4525-A66D-B5E5083D3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C069D6-E81C-4C71-A3AC-034F9AC9E1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46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5E345-BDF5-4625-9A64-32F0139FC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05DCEE-94F7-4F9E-A3CC-BDA292CFBF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say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conditionally independent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if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i.e. if you condition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they are independent.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05DCEE-94F7-4F9E-A3CC-BDA292CFBF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1826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62E99-5AED-4CCA-AB7D-D87C71A4F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44D11D-C8F1-44E9-B2F7-655B01D738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You have two coins.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fair,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comes up heads with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0.85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You will roll a (fair) die, if the result is odd flip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twice (independently); if the result is even flip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twice (independently)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be the event “the first flip is heads”,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be the event “the second flip is heads”,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 be the event “the die was odd”</a:t>
                </a:r>
              </a:p>
              <a:p>
                <a:endParaRPr lang="en-US" dirty="0"/>
              </a:p>
              <a:p>
                <a:r>
                  <a:rPr lang="en-US" dirty="0"/>
                  <a:t>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independent? Are they independent conditioned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44D11D-C8F1-44E9-B2F7-655B01D738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8913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7AACA-BB4E-4EEB-B852-CC3607F51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(Unconditioned)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AAEACB-6109-47BB-B665-784D85B5F5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85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=.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675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675</m:t>
                    </m:r>
                  </m:oMath>
                </a14:m>
                <a:r>
                  <a:rPr lang="en-US" dirty="0"/>
                  <a:t> (the same formula works)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675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455625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48625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Those aren’t the same! They’re not independent!</a:t>
                </a:r>
              </a:p>
              <a:p>
                <a:r>
                  <a:rPr lang="en-US" dirty="0"/>
                  <a:t>Intuition: seeing a head gives you information – information that it’s more likely you got the biased coin and so the next head is more likely.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AAEACB-6109-47BB-B665-784D85B5F5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r="-163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6250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E95FC-39BC-447E-9713-A29C964CC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73F4C3-CA44-49CE-8C49-89FB668D01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Yes!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are conditionally independent, conditioned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73F4C3-CA44-49CE-8C49-89FB668D01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910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56278-6205-4143-8C7D-730A361E0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C0FB9-3DC2-41D1-9A12-CF02DC705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HW2 due tonight</a:t>
            </a:r>
          </a:p>
          <a:p>
            <a:r>
              <a:rPr lang="en-US" dirty="0"/>
              <a:t>HW3 out this evening.</a:t>
            </a:r>
          </a:p>
          <a:p>
            <a:endParaRPr lang="en-US" dirty="0"/>
          </a:p>
          <a:p>
            <a:r>
              <a:rPr lang="en-US" dirty="0"/>
              <a:t>HW3 includes a programming problem – using Bayes rule to do some machine learning – detecting whether emails are spam or “ham” (legitimate emails).</a:t>
            </a:r>
          </a:p>
          <a:p>
            <a:r>
              <a:rPr lang="en-US" dirty="0"/>
              <a:t>Longer than the programming on HW1 – please get started early!</a:t>
            </a:r>
          </a:p>
          <a:p>
            <a:r>
              <a:rPr lang="en-US" dirty="0"/>
              <a:t>Extra resources will be available!</a:t>
            </a:r>
          </a:p>
        </p:txBody>
      </p:sp>
    </p:spTree>
    <p:extLst>
      <p:ext uri="{BB962C8B-B14F-4D97-AF65-F5344CB8AC3E}">
        <p14:creationId xmlns:p14="http://schemas.microsoft.com/office/powerpoint/2010/main" val="316322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4CFCF-E2B9-426C-A385-87748539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4A922-1C93-455A-BC85-C42582462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a problem carefully – when we say “these steps are independent of each other” about some part of a sequential process, it’s usually “conditioned on all prior steps, these steps are conditionally independent of each other.”</a:t>
            </a:r>
          </a:p>
          <a:p>
            <a:r>
              <a:rPr lang="en-US" dirty="0"/>
              <a:t>Those conditional steps are usually dependent (without conditioning) because they might give you information about which branch you took.</a:t>
            </a:r>
          </a:p>
        </p:txBody>
      </p:sp>
    </p:spTree>
    <p:extLst>
      <p:ext uri="{BB962C8B-B14F-4D97-AF65-F5344CB8AC3E}">
        <p14:creationId xmlns:p14="http://schemas.microsoft.com/office/powerpoint/2010/main" val="3596405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7DBE76-FAEE-48B6-A473-98C759B0A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Bayes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C092F3-40AC-4594-8D2B-6E7893A6E2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95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5176F0-1DE6-4B91-A09A-EB6B2611F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contrived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85797F2-C7D4-48AB-A70E-6B9EF3FDDB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have three red marbles and one blue marble in your left pocket, and one red marble and two blue marbles in your right pocket.</a:t>
                </a:r>
              </a:p>
              <a:p>
                <a:endParaRPr lang="en-US" dirty="0"/>
              </a:p>
              <a:p>
                <a:r>
                  <a:rPr lang="en-US" dirty="0"/>
                  <a:t>You will flip a fair coin; if it’s heads, you’ll draw a marble (uniformly) from your left pocket, if it’s tails, you’ll draw a marble (uniformly) from your right pocket.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you draw a blue marble.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be the coin is tails.</a:t>
                </a: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?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85797F2-C7D4-48AB-A70E-6B9EF3FDDB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0418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C32C0-E964-4FEE-9DDA-332DB36BC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Sequential Processes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21AFE-45DC-4ADE-9A88-DB29E8E611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83200" y="3157415"/>
                <a:ext cx="6479298" cy="3151946"/>
              </a:xfrm>
            </p:spPr>
            <p:txBody>
              <a:bodyPr/>
              <a:lstStyle/>
              <a:p>
                <a:r>
                  <a:rPr lang="en-US" dirty="0"/>
                  <a:t>For sequential processes with probability, at each step multiply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next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step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all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prior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steps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21AFE-45DC-4ADE-9A88-DB29E8E611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3200" y="3157415"/>
                <a:ext cx="6479298" cy="3151946"/>
              </a:xfrm>
              <a:blipFill>
                <a:blip r:embed="rId2"/>
                <a:stretch>
                  <a:fillRect l="-1223" t="-3482" r="-3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0DCC5AF-5FF2-4582-A09D-B07EF32B04B9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06DD743-582C-4899-B2CE-C130E245A5D5}"/>
              </a:ext>
            </a:extLst>
          </p:cNvPr>
          <p:cNvSpPr/>
          <p:nvPr/>
        </p:nvSpPr>
        <p:spPr>
          <a:xfrm>
            <a:off x="2221928" y="1487973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1E52B9-F381-4A5D-8DDF-E8FD9B4583E5}"/>
              </a:ext>
            </a:extLst>
          </p:cNvPr>
          <p:cNvCxnSpPr>
            <a:stCxn id="6" idx="3"/>
          </p:cNvCxnSpPr>
          <p:nvPr/>
        </p:nvCxnSpPr>
        <p:spPr>
          <a:xfrm flipH="1">
            <a:off x="1609969" y="1788161"/>
            <a:ext cx="663463" cy="148648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7E261A9-9E49-4A40-8A6A-97962F67B875}"/>
              </a:ext>
            </a:extLst>
          </p:cNvPr>
          <p:cNvCxnSpPr>
            <a:cxnSpLocks/>
            <a:stCxn id="6" idx="5"/>
          </p:cNvCxnSpPr>
          <p:nvPr/>
        </p:nvCxnSpPr>
        <p:spPr>
          <a:xfrm>
            <a:off x="2522116" y="1788161"/>
            <a:ext cx="543046" cy="148648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5718B5F8-BE54-4CAD-8EE0-3167C3557936}"/>
              </a:ext>
            </a:extLst>
          </p:cNvPr>
          <p:cNvSpPr/>
          <p:nvPr/>
        </p:nvSpPr>
        <p:spPr>
          <a:xfrm>
            <a:off x="1361285" y="3253154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373F388-0DED-4CC8-86DF-DFDF18609FE7}"/>
              </a:ext>
            </a:extLst>
          </p:cNvPr>
          <p:cNvSpPr/>
          <p:nvPr/>
        </p:nvSpPr>
        <p:spPr>
          <a:xfrm>
            <a:off x="2889316" y="3253154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FC7BF9-B499-4753-8030-0FAA833E2FB9}"/>
              </a:ext>
            </a:extLst>
          </p:cNvPr>
          <p:cNvCxnSpPr/>
          <p:nvPr/>
        </p:nvCxnSpPr>
        <p:spPr>
          <a:xfrm flipH="1">
            <a:off x="772473" y="3583354"/>
            <a:ext cx="663463" cy="148648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7215BA-8361-4C8F-A43C-EBADA17B75B5}"/>
              </a:ext>
            </a:extLst>
          </p:cNvPr>
          <p:cNvCxnSpPr>
            <a:cxnSpLocks/>
            <a:stCxn id="14" idx="5"/>
            <a:endCxn id="33" idx="0"/>
          </p:cNvCxnSpPr>
          <p:nvPr/>
        </p:nvCxnSpPr>
        <p:spPr>
          <a:xfrm>
            <a:off x="1661473" y="3553342"/>
            <a:ext cx="26007" cy="1910976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BC20B2-93F9-46A8-B4E8-47852BE64EB0}"/>
              </a:ext>
            </a:extLst>
          </p:cNvPr>
          <p:cNvCxnSpPr>
            <a:cxnSpLocks/>
            <a:stCxn id="15" idx="3"/>
          </p:cNvCxnSpPr>
          <p:nvPr/>
        </p:nvCxnSpPr>
        <p:spPr>
          <a:xfrm flipH="1">
            <a:off x="2573620" y="3553342"/>
            <a:ext cx="367200" cy="1516497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F0F81AA-D022-4F8D-9E06-7E5296DEFE09}"/>
              </a:ext>
            </a:extLst>
          </p:cNvPr>
          <p:cNvCxnSpPr>
            <a:cxnSpLocks/>
            <a:stCxn id="15" idx="5"/>
          </p:cNvCxnSpPr>
          <p:nvPr/>
        </p:nvCxnSpPr>
        <p:spPr>
          <a:xfrm>
            <a:off x="3189504" y="3553342"/>
            <a:ext cx="828578" cy="190547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8D06382-FFA1-4374-89F6-F6EAD2308C24}"/>
                  </a:ext>
                </a:extLst>
              </p:cNvPr>
              <p:cNvSpPr txBox="1"/>
              <p:nvPr/>
            </p:nvSpPr>
            <p:spPr>
              <a:xfrm>
                <a:off x="642938" y="2033588"/>
                <a:ext cx="1300162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8D06382-FFA1-4374-89F6-F6EAD2308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38" y="2033588"/>
                <a:ext cx="1300162" cy="610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D790F2B-B84A-428A-9048-AA9AB08AC06D}"/>
                  </a:ext>
                </a:extLst>
              </p:cNvPr>
              <p:cNvSpPr txBox="1"/>
              <p:nvPr/>
            </p:nvSpPr>
            <p:spPr>
              <a:xfrm>
                <a:off x="2732370" y="2033588"/>
                <a:ext cx="1300162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D790F2B-B84A-428A-9048-AA9AB08AC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370" y="2033588"/>
                <a:ext cx="1300162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562184B-E859-4E6C-9B1B-6A6993D0FB9A}"/>
                  </a:ext>
                </a:extLst>
              </p:cNvPr>
              <p:cNvSpPr txBox="1"/>
              <p:nvPr/>
            </p:nvSpPr>
            <p:spPr>
              <a:xfrm>
                <a:off x="3093563" y="3853375"/>
                <a:ext cx="1492917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562184B-E859-4E6C-9B1B-6A6993D0F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563" y="3853375"/>
                <a:ext cx="1492917" cy="497059"/>
              </a:xfrm>
              <a:prstGeom prst="rect">
                <a:avLst/>
              </a:prstGeom>
              <a:blipFill>
                <a:blip r:embed="rId5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492EDB0-B884-4AC9-9A9A-E5DC4F118C7B}"/>
                  </a:ext>
                </a:extLst>
              </p:cNvPr>
              <p:cNvSpPr txBox="1"/>
              <p:nvPr/>
            </p:nvSpPr>
            <p:spPr>
              <a:xfrm>
                <a:off x="1893769" y="3604846"/>
                <a:ext cx="1492917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492EDB0-B884-4AC9-9A9A-E5DC4F118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769" y="3604846"/>
                <a:ext cx="1492917" cy="497059"/>
              </a:xfrm>
              <a:prstGeom prst="rect">
                <a:avLst/>
              </a:prstGeom>
              <a:blipFill>
                <a:blip r:embed="rId6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A44A1BA-7D19-48EE-B81C-30F35A9146C8}"/>
                  </a:ext>
                </a:extLst>
              </p:cNvPr>
              <p:cNvSpPr txBox="1"/>
              <p:nvPr/>
            </p:nvSpPr>
            <p:spPr>
              <a:xfrm>
                <a:off x="902158" y="3999325"/>
                <a:ext cx="1492917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A44A1BA-7D19-48EE-B81C-30F35A914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158" y="3999325"/>
                <a:ext cx="1492917" cy="497059"/>
              </a:xfrm>
              <a:prstGeom prst="rect">
                <a:avLst/>
              </a:prstGeom>
              <a:blipFill>
                <a:blip r:embed="rId7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BA77B75-C6D8-48BE-9510-E59F2339D94D}"/>
                  </a:ext>
                </a:extLst>
              </p:cNvPr>
              <p:cNvSpPr txBox="1"/>
              <p:nvPr/>
            </p:nvSpPr>
            <p:spPr>
              <a:xfrm>
                <a:off x="255903" y="3669229"/>
                <a:ext cx="1492917" cy="51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BA77B75-C6D8-48BE-9510-E59F2339D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03" y="3669229"/>
                <a:ext cx="1492917" cy="5142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ED12008-67C3-492B-B821-D85A075568BB}"/>
                  </a:ext>
                </a:extLst>
              </p:cNvPr>
              <p:cNvSpPr txBox="1"/>
              <p:nvPr/>
            </p:nvSpPr>
            <p:spPr>
              <a:xfrm>
                <a:off x="109538" y="5092158"/>
                <a:ext cx="1427593" cy="30777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=3/8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ED12008-67C3-492B-B821-D85A07556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38" y="5092158"/>
                <a:ext cx="1427593" cy="307777"/>
              </a:xfrm>
              <a:prstGeom prst="rect">
                <a:avLst/>
              </a:prstGeom>
              <a:blipFill>
                <a:blip r:embed="rId9"/>
                <a:stretch>
                  <a:fillRect b="-566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104C26B-E994-4472-ADC7-E8FE4E7E49C7}"/>
                  </a:ext>
                </a:extLst>
              </p:cNvPr>
              <p:cNvSpPr txBox="1"/>
              <p:nvPr/>
            </p:nvSpPr>
            <p:spPr>
              <a:xfrm>
                <a:off x="902158" y="5464318"/>
                <a:ext cx="1570643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=1/8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104C26B-E994-4472-ADC7-E8FE4E7E4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158" y="5464318"/>
                <a:ext cx="1570643" cy="307777"/>
              </a:xfrm>
              <a:prstGeom prst="rect">
                <a:avLst/>
              </a:prstGeom>
              <a:blipFill>
                <a:blip r:embed="rId10"/>
                <a:stretch>
                  <a:fillRect b="-566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4D4BFE6-FFCB-4CEF-B085-2C86DD41B000}"/>
                  </a:ext>
                </a:extLst>
              </p:cNvPr>
              <p:cNvSpPr txBox="1"/>
              <p:nvPr/>
            </p:nvSpPr>
            <p:spPr>
              <a:xfrm>
                <a:off x="1893769" y="5062095"/>
                <a:ext cx="1427593" cy="30777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=1/6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4D4BFE6-FFCB-4CEF-B085-2C86DD41B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769" y="5062095"/>
                <a:ext cx="1427593" cy="307777"/>
              </a:xfrm>
              <a:prstGeom prst="rect">
                <a:avLst/>
              </a:prstGeom>
              <a:blipFill>
                <a:blip r:embed="rId11"/>
                <a:stretch>
                  <a:fillRect b="-566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65D4B23-70CF-4DAE-9AB8-5A8942E8D847}"/>
                  </a:ext>
                </a:extLst>
              </p:cNvPr>
              <p:cNvSpPr txBox="1"/>
              <p:nvPr/>
            </p:nvSpPr>
            <p:spPr>
              <a:xfrm>
                <a:off x="3399450" y="5458815"/>
                <a:ext cx="1570643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=1/3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65D4B23-70CF-4DAE-9AB8-5A8942E8D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450" y="5458815"/>
                <a:ext cx="1570643" cy="307777"/>
              </a:xfrm>
              <a:prstGeom prst="rect">
                <a:avLst/>
              </a:prstGeom>
              <a:blipFill>
                <a:blip r:embed="rId12"/>
                <a:stretch>
                  <a:fillRect b="-566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1762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C32C0-E964-4FEE-9DDA-332DB36BC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Sequential Processes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21AFE-45DC-4ADE-9A88-DB29E8E611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83200" y="3157415"/>
                <a:ext cx="6479298" cy="3151946"/>
              </a:xfrm>
            </p:spPr>
            <p:txBody>
              <a:bodyPr/>
              <a:lstStyle/>
              <a:p>
                <a:r>
                  <a:rPr lang="en-US" dirty="0"/>
                  <a:t>For sequential processes with probability, at each step multiply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next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step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all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prior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steps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21AFE-45DC-4ADE-9A88-DB29E8E611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3200" y="3157415"/>
                <a:ext cx="6479298" cy="3151946"/>
              </a:xfrm>
              <a:blipFill>
                <a:blip r:embed="rId2"/>
                <a:stretch>
                  <a:fillRect l="-1223" t="-3482" r="-3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0DCC5AF-5FF2-4582-A09D-B07EF32B04B9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06DD743-582C-4899-B2CE-C130E245A5D5}"/>
              </a:ext>
            </a:extLst>
          </p:cNvPr>
          <p:cNvSpPr/>
          <p:nvPr/>
        </p:nvSpPr>
        <p:spPr>
          <a:xfrm>
            <a:off x="2221928" y="1487973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1E52B9-F381-4A5D-8DDF-E8FD9B4583E5}"/>
              </a:ext>
            </a:extLst>
          </p:cNvPr>
          <p:cNvCxnSpPr>
            <a:stCxn id="6" idx="3"/>
          </p:cNvCxnSpPr>
          <p:nvPr/>
        </p:nvCxnSpPr>
        <p:spPr>
          <a:xfrm flipH="1">
            <a:off x="1609969" y="1788161"/>
            <a:ext cx="663463" cy="148648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7E261A9-9E49-4A40-8A6A-97962F67B875}"/>
              </a:ext>
            </a:extLst>
          </p:cNvPr>
          <p:cNvCxnSpPr>
            <a:cxnSpLocks/>
            <a:stCxn id="6" idx="5"/>
          </p:cNvCxnSpPr>
          <p:nvPr/>
        </p:nvCxnSpPr>
        <p:spPr>
          <a:xfrm>
            <a:off x="2522116" y="1788161"/>
            <a:ext cx="543046" cy="148648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5718B5F8-BE54-4CAD-8EE0-3167C3557936}"/>
              </a:ext>
            </a:extLst>
          </p:cNvPr>
          <p:cNvSpPr/>
          <p:nvPr/>
        </p:nvSpPr>
        <p:spPr>
          <a:xfrm>
            <a:off x="1361285" y="3253154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373F388-0DED-4CC8-86DF-DFDF18609FE7}"/>
              </a:ext>
            </a:extLst>
          </p:cNvPr>
          <p:cNvSpPr/>
          <p:nvPr/>
        </p:nvSpPr>
        <p:spPr>
          <a:xfrm>
            <a:off x="2889316" y="3253154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FC7BF9-B499-4753-8030-0FAA833E2FB9}"/>
              </a:ext>
            </a:extLst>
          </p:cNvPr>
          <p:cNvCxnSpPr/>
          <p:nvPr/>
        </p:nvCxnSpPr>
        <p:spPr>
          <a:xfrm flipH="1">
            <a:off x="772473" y="3583354"/>
            <a:ext cx="663463" cy="148648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7215BA-8361-4C8F-A43C-EBADA17B75B5}"/>
              </a:ext>
            </a:extLst>
          </p:cNvPr>
          <p:cNvCxnSpPr>
            <a:cxnSpLocks/>
            <a:stCxn id="14" idx="5"/>
            <a:endCxn id="33" idx="0"/>
          </p:cNvCxnSpPr>
          <p:nvPr/>
        </p:nvCxnSpPr>
        <p:spPr>
          <a:xfrm>
            <a:off x="1661473" y="3553342"/>
            <a:ext cx="26007" cy="1910976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BC20B2-93F9-46A8-B4E8-47852BE64EB0}"/>
              </a:ext>
            </a:extLst>
          </p:cNvPr>
          <p:cNvCxnSpPr>
            <a:cxnSpLocks/>
            <a:stCxn id="15" idx="3"/>
          </p:cNvCxnSpPr>
          <p:nvPr/>
        </p:nvCxnSpPr>
        <p:spPr>
          <a:xfrm flipH="1">
            <a:off x="2573620" y="3553342"/>
            <a:ext cx="367200" cy="1516497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F0F81AA-D022-4F8D-9E06-7E5296DEFE09}"/>
              </a:ext>
            </a:extLst>
          </p:cNvPr>
          <p:cNvCxnSpPr>
            <a:cxnSpLocks/>
            <a:stCxn id="15" idx="5"/>
          </p:cNvCxnSpPr>
          <p:nvPr/>
        </p:nvCxnSpPr>
        <p:spPr>
          <a:xfrm>
            <a:off x="3189504" y="3553342"/>
            <a:ext cx="828578" cy="190547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8D06382-FFA1-4374-89F6-F6EAD2308C24}"/>
                  </a:ext>
                </a:extLst>
              </p:cNvPr>
              <p:cNvSpPr txBox="1"/>
              <p:nvPr/>
            </p:nvSpPr>
            <p:spPr>
              <a:xfrm>
                <a:off x="642938" y="2033588"/>
                <a:ext cx="1300162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8D06382-FFA1-4374-89F6-F6EAD2308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38" y="2033588"/>
                <a:ext cx="1300162" cy="610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D790F2B-B84A-428A-9048-AA9AB08AC06D}"/>
                  </a:ext>
                </a:extLst>
              </p:cNvPr>
              <p:cNvSpPr txBox="1"/>
              <p:nvPr/>
            </p:nvSpPr>
            <p:spPr>
              <a:xfrm>
                <a:off x="2732370" y="2033588"/>
                <a:ext cx="1300162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D790F2B-B84A-428A-9048-AA9AB08AC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370" y="2033588"/>
                <a:ext cx="1300162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562184B-E859-4E6C-9B1B-6A6993D0FB9A}"/>
                  </a:ext>
                </a:extLst>
              </p:cNvPr>
              <p:cNvSpPr txBox="1"/>
              <p:nvPr/>
            </p:nvSpPr>
            <p:spPr>
              <a:xfrm>
                <a:off x="3093563" y="3853375"/>
                <a:ext cx="1492917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562184B-E859-4E6C-9B1B-6A6993D0F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563" y="3853375"/>
                <a:ext cx="1492917" cy="497059"/>
              </a:xfrm>
              <a:prstGeom prst="rect">
                <a:avLst/>
              </a:prstGeom>
              <a:blipFill>
                <a:blip r:embed="rId5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492EDB0-B884-4AC9-9A9A-E5DC4F118C7B}"/>
                  </a:ext>
                </a:extLst>
              </p:cNvPr>
              <p:cNvSpPr txBox="1"/>
              <p:nvPr/>
            </p:nvSpPr>
            <p:spPr>
              <a:xfrm>
                <a:off x="1893769" y="3604846"/>
                <a:ext cx="1492917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492EDB0-B884-4AC9-9A9A-E5DC4F118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769" y="3604846"/>
                <a:ext cx="1492917" cy="497059"/>
              </a:xfrm>
              <a:prstGeom prst="rect">
                <a:avLst/>
              </a:prstGeom>
              <a:blipFill>
                <a:blip r:embed="rId6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A44A1BA-7D19-48EE-B81C-30F35A9146C8}"/>
                  </a:ext>
                </a:extLst>
              </p:cNvPr>
              <p:cNvSpPr txBox="1"/>
              <p:nvPr/>
            </p:nvSpPr>
            <p:spPr>
              <a:xfrm>
                <a:off x="902158" y="3999325"/>
                <a:ext cx="1492917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A44A1BA-7D19-48EE-B81C-30F35A914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158" y="3999325"/>
                <a:ext cx="1492917" cy="497059"/>
              </a:xfrm>
              <a:prstGeom prst="rect">
                <a:avLst/>
              </a:prstGeom>
              <a:blipFill>
                <a:blip r:embed="rId7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BA77B75-C6D8-48BE-9510-E59F2339D94D}"/>
                  </a:ext>
                </a:extLst>
              </p:cNvPr>
              <p:cNvSpPr txBox="1"/>
              <p:nvPr/>
            </p:nvSpPr>
            <p:spPr>
              <a:xfrm>
                <a:off x="255903" y="3669229"/>
                <a:ext cx="1492917" cy="51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BA77B75-C6D8-48BE-9510-E59F2339D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03" y="3669229"/>
                <a:ext cx="1492917" cy="5142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ED12008-67C3-492B-B821-D85A075568BB}"/>
                  </a:ext>
                </a:extLst>
              </p:cNvPr>
              <p:cNvSpPr txBox="1"/>
              <p:nvPr/>
            </p:nvSpPr>
            <p:spPr>
              <a:xfrm>
                <a:off x="109538" y="5092158"/>
                <a:ext cx="1427593" cy="30777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ED12008-67C3-492B-B821-D85A07556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38" y="5092158"/>
                <a:ext cx="1427593" cy="307777"/>
              </a:xfrm>
              <a:prstGeom prst="rect">
                <a:avLst/>
              </a:prstGeom>
              <a:blipFill>
                <a:blip r:embed="rId9"/>
                <a:stretch>
                  <a:fillRect b="-566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104C26B-E994-4472-ADC7-E8FE4E7E49C7}"/>
                  </a:ext>
                </a:extLst>
              </p:cNvPr>
              <p:cNvSpPr txBox="1"/>
              <p:nvPr/>
            </p:nvSpPr>
            <p:spPr>
              <a:xfrm>
                <a:off x="902158" y="5464318"/>
                <a:ext cx="1570643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104C26B-E994-4472-ADC7-E8FE4E7E4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158" y="5464318"/>
                <a:ext cx="1570643" cy="307777"/>
              </a:xfrm>
              <a:prstGeom prst="rect">
                <a:avLst/>
              </a:prstGeom>
              <a:blipFill>
                <a:blip r:embed="rId10"/>
                <a:stretch>
                  <a:fillRect b="-566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4D4BFE6-FFCB-4CEF-B085-2C86DD41B000}"/>
                  </a:ext>
                </a:extLst>
              </p:cNvPr>
              <p:cNvSpPr txBox="1"/>
              <p:nvPr/>
            </p:nvSpPr>
            <p:spPr>
              <a:xfrm>
                <a:off x="1893769" y="5062095"/>
                <a:ext cx="1427593" cy="30777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4D4BFE6-FFCB-4CEF-B085-2C86DD41B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769" y="5062095"/>
                <a:ext cx="1427593" cy="307777"/>
              </a:xfrm>
              <a:prstGeom prst="rect">
                <a:avLst/>
              </a:prstGeom>
              <a:blipFill>
                <a:blip r:embed="rId11"/>
                <a:stretch>
                  <a:fillRect b="-566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65D4B23-70CF-4DAE-9AB8-5A8942E8D847}"/>
                  </a:ext>
                </a:extLst>
              </p:cNvPr>
              <p:cNvSpPr txBox="1"/>
              <p:nvPr/>
            </p:nvSpPr>
            <p:spPr>
              <a:xfrm>
                <a:off x="3399450" y="5458815"/>
                <a:ext cx="1570643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65D4B23-70CF-4DAE-9AB8-5A8942E8D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450" y="5458815"/>
                <a:ext cx="1570643" cy="307777"/>
              </a:xfrm>
              <a:prstGeom prst="rect">
                <a:avLst/>
              </a:prstGeom>
              <a:blipFill>
                <a:blip r:embed="rId12"/>
                <a:stretch>
                  <a:fillRect b="-566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67024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3FAA8-4C9A-4472-83A5-806D49185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Flipping the 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Pause, what’s your intuition?</a:t>
                </a:r>
              </a:p>
              <a:p>
                <a:r>
                  <a:rPr lang="en-US" dirty="0"/>
                  <a:t>Is this probability </a:t>
                </a:r>
              </a:p>
              <a:p>
                <a:r>
                  <a:rPr lang="en-US" dirty="0"/>
                  <a:t>A.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B.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C. greater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2EF1BCA-1F16-4422-A856-93F58E837070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</p:spTree>
    <p:extLst>
      <p:ext uri="{BB962C8B-B14F-4D97-AF65-F5344CB8AC3E}">
        <p14:creationId xmlns:p14="http://schemas.microsoft.com/office/powerpoint/2010/main" val="6643016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3FAA8-4C9A-4472-83A5-806D49185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Flipping the 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Pause, what’s your intuition?</a:t>
                </a:r>
              </a:p>
              <a:p>
                <a:r>
                  <a:rPr lang="en-US" dirty="0"/>
                  <a:t>Is this probability </a:t>
                </a:r>
              </a:p>
              <a:p>
                <a:r>
                  <a:rPr lang="en-US" dirty="0"/>
                  <a:t>A.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B.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C. greater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2EF1BCA-1F16-4422-A856-93F58E837070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2DD4C4-2B8C-43BF-910E-B6013042CB02}"/>
                  </a:ext>
                </a:extLst>
              </p:cNvPr>
              <p:cNvSpPr txBox="1"/>
              <p:nvPr/>
            </p:nvSpPr>
            <p:spPr>
              <a:xfrm>
                <a:off x="885313" y="5591175"/>
                <a:ext cx="10421374" cy="830997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right (tails) pocket is far more likely to produce a blue marble if picked than the left (heads) pocket is. Seems like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should be greater than ½.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2DD4C4-2B8C-43BF-910E-B6013042C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313" y="5591175"/>
                <a:ext cx="10421374" cy="830997"/>
              </a:xfrm>
              <a:prstGeom prst="rect">
                <a:avLst/>
              </a:prstGeom>
              <a:blipFill>
                <a:blip r:embed="rId3"/>
                <a:stretch>
                  <a:fillRect l="-758" t="-3521" b="-13380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281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3FAA8-4C9A-4472-83A5-806D49185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Flipping the 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Bayes’ Rule says: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2EF1BCA-1F16-4422-A856-93F58E837070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</p:spTree>
    <p:extLst>
      <p:ext uri="{BB962C8B-B14F-4D97-AF65-F5344CB8AC3E}">
        <p14:creationId xmlns:p14="http://schemas.microsoft.com/office/powerpoint/2010/main" val="208719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AE3BF4-1B65-4699-AA57-F8C44FEE4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Technical Stuff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D0D54-26A5-453F-B1E2-A4BF1B90E8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200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3B0203-3BE7-47A6-B449-887B0F1D1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Bayes’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A2938B7-1F2A-4E02-B587-2E78A4DF58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 by definition of conditional probability</a:t>
                </a:r>
              </a:p>
              <a:p>
                <a:r>
                  <a:rPr lang="en-US" dirty="0"/>
                  <a:t>Now, imagining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by conditioning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we should get a numerator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As required. 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A2938B7-1F2A-4E02-B587-2E78A4DF58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079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28725-B391-4DBB-B8E9-8E4C614DE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A6661-D9FC-491A-8B4F-EE5541CB9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Outline:</a:t>
            </a:r>
          </a:p>
          <a:p>
            <a:r>
              <a:rPr lang="en-US" dirty="0"/>
              <a:t>Independence</a:t>
            </a:r>
          </a:p>
          <a:p>
            <a:r>
              <a:rPr lang="en-US" dirty="0"/>
              <a:t>Chain Rule</a:t>
            </a:r>
          </a:p>
          <a:p>
            <a:r>
              <a:rPr lang="en-US" dirty="0"/>
              <a:t>Conditional Independence</a:t>
            </a:r>
          </a:p>
        </p:txBody>
      </p:sp>
    </p:spTree>
    <p:extLst>
      <p:ext uri="{BB962C8B-B14F-4D97-AF65-F5344CB8AC3E}">
        <p14:creationId xmlns:p14="http://schemas.microsoft.com/office/powerpoint/2010/main" val="35826939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74D3D-2DB5-4DA9-8B1F-125FB686A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Technical Note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AE5629-3219-449B-904D-BE5DB83332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After you condition on an event, what remains is a probability space.</a:t>
                </a:r>
              </a:p>
              <a:p>
                <a:endParaRPr lang="en-US" dirty="0"/>
              </a:p>
              <a:p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playing the role of the sample space,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playing the role of the probability measure.</a:t>
                </a:r>
              </a:p>
              <a:p>
                <a:endParaRPr lang="en-US" dirty="0"/>
              </a:p>
              <a:p>
                <a:r>
                  <a:rPr lang="en-US" dirty="0"/>
                  <a:t>All the axioms are satisfied (it’s a good exercise to check)</a:t>
                </a:r>
              </a:p>
              <a:p>
                <a:r>
                  <a:rPr lang="en-US" dirty="0"/>
                  <a:t>That means any theorem we write down has a version where you condition everything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AE5629-3219-449B-904D-BE5DB83332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58141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0ECAA-0CA3-4654-924F-030BD681D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BDF0B2-5D47-4B47-B7E9-5026B51825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Bayes Theorem still works in a probability space where we’ve already conditioned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BDF0B2-5D47-4B47-B7E9-5026B51825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09001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ABDAE-9455-425E-9B17-50D71F362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Quick Technical Remark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540AB5-1EAC-457E-BB24-E46CDB1906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 often see students write things like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This is not a thing. </a:t>
                </a:r>
              </a:p>
              <a:p>
                <a:endParaRPr lang="en-US" dirty="0"/>
              </a:p>
              <a:p>
                <a:r>
                  <a:rPr lang="en-US" dirty="0"/>
                  <a:t>You probably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isn’t an event – it’s describing an event </a:t>
                </a:r>
                <a:r>
                  <a:rPr lang="en-US" b="1" dirty="0"/>
                  <a:t>and </a:t>
                </a:r>
                <a:r>
                  <a:rPr lang="en-US" dirty="0"/>
                  <a:t>telling you to restrict the sample space. So you can’t ask for the probability of that conditioned on something else.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540AB5-1EAC-457E-BB24-E46CDB1906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79871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A4EFAF-965A-49BF-9D8A-154F058BC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7590017" cy="590415"/>
          </a:xfrm>
        </p:spPr>
        <p:txBody>
          <a:bodyPr/>
          <a:lstStyle/>
          <a:p>
            <a:r>
              <a:rPr lang="en-US" dirty="0"/>
              <a:t>Setting the stage: Random Variables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D763D1-96E2-47F4-B848-5C3249962B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075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3E563EEC-418D-4E3E-A1EC-751DC826CAC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Implicitly defining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3E563EEC-418D-4E3E-A1EC-751DC826CA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B426AE0-3A72-4D81-B8A7-35690948DC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We’ve often skipped an explicit definition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Often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is infinite, so we really couldn’t write it out (even in principle).</a:t>
                </a:r>
              </a:p>
              <a:p>
                <a:endParaRPr lang="en-US" dirty="0"/>
              </a:p>
              <a:p>
                <a:r>
                  <a:rPr lang="en-US" dirty="0"/>
                  <a:t>How would that happen?</a:t>
                </a:r>
              </a:p>
              <a:p>
                <a:endParaRPr lang="en-US" dirty="0"/>
              </a:p>
              <a:p>
                <a:r>
                  <a:rPr lang="en-US" dirty="0"/>
                  <a:t>Flip a fair coin (independently each time) until you see your first tails. what is the probability that you see at least 3 heads?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B426AE0-3A72-4D81-B8A7-35690948DC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10560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A26D0-CF17-434A-B636-D75F62FD0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infinite process.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C2B1D7-035F-47C9-9982-1E141806C5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05414" y="1463857"/>
                <a:ext cx="5557083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is infinite.</a:t>
                </a:r>
              </a:p>
              <a:p>
                <a:r>
                  <a:rPr lang="en-US" dirty="0"/>
                  <a:t>A sequential process is also going to be infinite…</a:t>
                </a:r>
              </a:p>
              <a:p>
                <a:r>
                  <a:rPr lang="en-US" dirty="0"/>
                  <a:t>But the tree is “self-similar”</a:t>
                </a:r>
              </a:p>
              <a:p>
                <a:r>
                  <a:rPr lang="en-US" dirty="0"/>
                  <a:t>From every node, the children look identical (H with probability ½, continue pattern; T to a leaf with probability ½)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C2B1D7-035F-47C9-9982-1E141806C5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05414" y="1463857"/>
                <a:ext cx="5557083" cy="4845504"/>
              </a:xfrm>
              <a:blipFill>
                <a:blip r:embed="rId2"/>
                <a:stretch>
                  <a:fillRect l="-1425" t="-2138" r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7B68BB7F-616D-4DA2-9AC8-1C233B210CC8}"/>
              </a:ext>
            </a:extLst>
          </p:cNvPr>
          <p:cNvSpPr/>
          <p:nvPr/>
        </p:nvSpPr>
        <p:spPr>
          <a:xfrm>
            <a:off x="3988205" y="1487973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DA538A4-FC55-4D43-AC53-8C95826DE96D}"/>
              </a:ext>
            </a:extLst>
          </p:cNvPr>
          <p:cNvCxnSpPr>
            <a:stCxn id="4" idx="3"/>
          </p:cNvCxnSpPr>
          <p:nvPr/>
        </p:nvCxnSpPr>
        <p:spPr>
          <a:xfrm flipH="1">
            <a:off x="3376246" y="1788161"/>
            <a:ext cx="663463" cy="148648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E2A3F6B-5EA7-4968-B949-FBD338ECA5CB}"/>
              </a:ext>
            </a:extLst>
          </p:cNvPr>
          <p:cNvCxnSpPr>
            <a:cxnSpLocks/>
            <a:stCxn id="4" idx="5"/>
          </p:cNvCxnSpPr>
          <p:nvPr/>
        </p:nvCxnSpPr>
        <p:spPr>
          <a:xfrm>
            <a:off x="4288393" y="1788161"/>
            <a:ext cx="543046" cy="148648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14C9DAD8-8F41-448A-B1D5-2FCA078F9769}"/>
              </a:ext>
            </a:extLst>
          </p:cNvPr>
          <p:cNvSpPr/>
          <p:nvPr/>
        </p:nvSpPr>
        <p:spPr>
          <a:xfrm>
            <a:off x="3127562" y="3253154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EAA983D-D67F-4529-9FD0-F20DD6A8874C}"/>
              </a:ext>
            </a:extLst>
          </p:cNvPr>
          <p:cNvSpPr/>
          <p:nvPr/>
        </p:nvSpPr>
        <p:spPr>
          <a:xfrm>
            <a:off x="2341516" y="4556459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7CCC1E3-186C-4E11-9D6F-6FE0C75F7B29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2517362" y="3583354"/>
            <a:ext cx="684852" cy="97310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D951B2-35AD-42B9-8278-275145C02F59}"/>
              </a:ext>
            </a:extLst>
          </p:cNvPr>
          <p:cNvCxnSpPr>
            <a:cxnSpLocks/>
            <a:stCxn id="7" idx="5"/>
            <a:endCxn id="20" idx="0"/>
          </p:cNvCxnSpPr>
          <p:nvPr/>
        </p:nvCxnSpPr>
        <p:spPr>
          <a:xfrm>
            <a:off x="3427750" y="3553342"/>
            <a:ext cx="626769" cy="1037682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4F4D339-4399-4725-826B-57AFDC8474EA}"/>
              </a:ext>
            </a:extLst>
          </p:cNvPr>
          <p:cNvCxnSpPr>
            <a:cxnSpLocks/>
            <a:stCxn id="8" idx="3"/>
          </p:cNvCxnSpPr>
          <p:nvPr/>
        </p:nvCxnSpPr>
        <p:spPr>
          <a:xfrm flipH="1">
            <a:off x="2132698" y="4856647"/>
            <a:ext cx="260322" cy="109712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F925499-7A80-4471-8C79-59A9902283B4}"/>
              </a:ext>
            </a:extLst>
          </p:cNvPr>
          <p:cNvCxnSpPr>
            <a:cxnSpLocks/>
            <a:stCxn id="8" idx="5"/>
          </p:cNvCxnSpPr>
          <p:nvPr/>
        </p:nvCxnSpPr>
        <p:spPr>
          <a:xfrm>
            <a:off x="2641704" y="4856647"/>
            <a:ext cx="734542" cy="109712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80DC30-2009-43CD-B92F-9858624B6276}"/>
                  </a:ext>
                </a:extLst>
              </p:cNvPr>
              <p:cNvSpPr txBox="1"/>
              <p:nvPr/>
            </p:nvSpPr>
            <p:spPr>
              <a:xfrm>
                <a:off x="2409215" y="2033588"/>
                <a:ext cx="1300162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80DC30-2009-43CD-B92F-9858624B6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215" y="2033588"/>
                <a:ext cx="1300162" cy="610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36566DA-C20C-4AB0-9145-9B8C070B58E4}"/>
                  </a:ext>
                </a:extLst>
              </p:cNvPr>
              <p:cNvSpPr txBox="1"/>
              <p:nvPr/>
            </p:nvSpPr>
            <p:spPr>
              <a:xfrm>
                <a:off x="4498647" y="2033588"/>
                <a:ext cx="1300162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36566DA-C20C-4AB0-9145-9B8C070B5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647" y="2033588"/>
                <a:ext cx="1300162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35435AE-62CB-4D07-85FB-3FBB790F94FE}"/>
                  </a:ext>
                </a:extLst>
              </p:cNvPr>
              <p:cNvSpPr txBox="1"/>
              <p:nvPr/>
            </p:nvSpPr>
            <p:spPr>
              <a:xfrm>
                <a:off x="2545763" y="5156680"/>
                <a:ext cx="1492917" cy="495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𝐻𝐻𝑇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35435AE-62CB-4D07-85FB-3FBB790F9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763" y="5156680"/>
                <a:ext cx="1492917" cy="495649"/>
              </a:xfrm>
              <a:prstGeom prst="rect">
                <a:avLst/>
              </a:prstGeom>
              <a:blipFill>
                <a:blip r:embed="rId5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A9B8B7C-33ED-4DDE-862F-06E42D25E7CB}"/>
                  </a:ext>
                </a:extLst>
              </p:cNvPr>
              <p:cNvSpPr txBox="1"/>
              <p:nvPr/>
            </p:nvSpPr>
            <p:spPr>
              <a:xfrm>
                <a:off x="162204" y="5081990"/>
                <a:ext cx="2616224" cy="495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𝐻𝐻𝐻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A9B8B7C-33ED-4DDE-862F-06E42D25E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04" y="5081990"/>
                <a:ext cx="2616224" cy="495649"/>
              </a:xfrm>
              <a:prstGeom prst="rect">
                <a:avLst/>
              </a:prstGeom>
              <a:blipFill>
                <a:blip r:embed="rId6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036C029-3C3C-47FA-929A-050C54C45676}"/>
                  </a:ext>
                </a:extLst>
              </p:cNvPr>
              <p:cNvSpPr txBox="1"/>
              <p:nvPr/>
            </p:nvSpPr>
            <p:spPr>
              <a:xfrm>
                <a:off x="3366293" y="3542556"/>
                <a:ext cx="1492917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𝐻𝑇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036C029-3C3C-47FA-929A-050C54C45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293" y="3542556"/>
                <a:ext cx="1492917" cy="497059"/>
              </a:xfrm>
              <a:prstGeom prst="rect">
                <a:avLst/>
              </a:prstGeom>
              <a:blipFill>
                <a:blip r:embed="rId7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9AF8ED-5EA2-4F6B-8287-CBB9323223D3}"/>
                  </a:ext>
                </a:extLst>
              </p:cNvPr>
              <p:cNvSpPr txBox="1"/>
              <p:nvPr/>
            </p:nvSpPr>
            <p:spPr>
              <a:xfrm>
                <a:off x="2022180" y="3669229"/>
                <a:ext cx="1492917" cy="51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𝐻𝐻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9AF8ED-5EA2-4F6B-8287-CBB932322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180" y="3669229"/>
                <a:ext cx="1492917" cy="5142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B6EFF87-F282-4F7D-A558-43BDD92281B7}"/>
                  </a:ext>
                </a:extLst>
              </p:cNvPr>
              <p:cNvSpPr txBox="1"/>
              <p:nvPr/>
            </p:nvSpPr>
            <p:spPr>
              <a:xfrm>
                <a:off x="3269197" y="4591024"/>
                <a:ext cx="1570643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B6EFF87-F282-4F7D-A558-43BDD9228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9197" y="4591024"/>
                <a:ext cx="1570643" cy="307777"/>
              </a:xfrm>
              <a:prstGeom prst="rect">
                <a:avLst/>
              </a:prstGeom>
              <a:blipFill>
                <a:blip r:embed="rId9"/>
                <a:stretch>
                  <a:fillRect b="-566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1591BC-EC3F-4145-B800-66FE2CDED21A}"/>
                  </a:ext>
                </a:extLst>
              </p:cNvPr>
              <p:cNvSpPr txBox="1"/>
              <p:nvPr/>
            </p:nvSpPr>
            <p:spPr>
              <a:xfrm>
                <a:off x="2768638" y="5962982"/>
                <a:ext cx="1570643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𝐻𝐻𝑇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1591BC-EC3F-4145-B800-66FE2CDED2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638" y="5962982"/>
                <a:ext cx="1570643" cy="307777"/>
              </a:xfrm>
              <a:prstGeom prst="rect">
                <a:avLst/>
              </a:prstGeom>
              <a:blipFill>
                <a:blip r:embed="rId10"/>
                <a:stretch>
                  <a:fillRect b="-566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6B78E41-542B-4C1B-96B8-9080D520348F}"/>
                  </a:ext>
                </a:extLst>
              </p:cNvPr>
              <p:cNvSpPr txBox="1"/>
              <p:nvPr/>
            </p:nvSpPr>
            <p:spPr>
              <a:xfrm>
                <a:off x="4213072" y="3274646"/>
                <a:ext cx="1570643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6B78E41-542B-4C1B-96B8-9080D5203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3072" y="3274646"/>
                <a:ext cx="1570643" cy="307777"/>
              </a:xfrm>
              <a:prstGeom prst="rect">
                <a:avLst/>
              </a:prstGeom>
              <a:blipFill>
                <a:blip r:embed="rId11"/>
                <a:stretch>
                  <a:fillRect b="-566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A73D4806-9CF5-4E71-9F43-15FC48036E22}"/>
              </a:ext>
            </a:extLst>
          </p:cNvPr>
          <p:cNvSpPr/>
          <p:nvPr/>
        </p:nvSpPr>
        <p:spPr>
          <a:xfrm>
            <a:off x="1956852" y="5948349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9FF38D3-4499-446F-B3D2-4CD0C4BD50EC}"/>
              </a:ext>
            </a:extLst>
          </p:cNvPr>
          <p:cNvSpPr txBox="1"/>
          <p:nvPr/>
        </p:nvSpPr>
        <p:spPr>
          <a:xfrm rot="5400000">
            <a:off x="58654" y="6530681"/>
            <a:ext cx="720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124932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F9ECA3B-BF97-440A-B7D8-45EA41361C1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Finding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heads)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F9ECA3B-BF97-440A-B7D8-45EA41361C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1F778E-6B28-4358-A097-D1B3C25458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Method 1: infinite sum.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includes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 Every such outcome has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What outcomes are in our event?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=3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1−1/2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Infinite geometric series, where common ratio is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has closed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first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term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ratio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1F778E-6B28-4358-A097-D1B3C25458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926" b="-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16592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91063A-93F9-4A76-8794-5D53E52912D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Finding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at least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heads)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91063A-93F9-4A76-8794-5D53E52912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D37B91-D2DE-4860-AFD6-66FD6A2A1B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Method 2:</a:t>
                </a:r>
              </a:p>
              <a:p>
                <a:endParaRPr lang="en-US" dirty="0"/>
              </a:p>
              <a:p>
                <a:r>
                  <a:rPr lang="en-US" dirty="0"/>
                  <a:t>Calculate the complement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at most 2 heads)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at least 3 heads)=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D37B91-D2DE-4860-AFD6-66FD6A2A1B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59515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0B5A2-1211-4764-AA45-EB9D16C17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A740AD-EA14-42AF-9F86-D4843BFE0B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687719"/>
                <a:ext cx="11515160" cy="262164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You’ll sometimes see this called “statistical independence” to emphasize that we’re talking about probabilities (not, say, physical interactions).</a:t>
                </a:r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both have non-zero probability then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A740AD-EA14-42AF-9F86-D4843BFE0B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687719"/>
                <a:ext cx="11515160" cy="2621642"/>
              </a:xfrm>
              <a:blipFill>
                <a:blip r:embed="rId2"/>
                <a:stretch>
                  <a:fillRect l="-688" t="-4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3E40660-C251-4C64-8AB5-6D5E866F8F72}"/>
              </a:ext>
            </a:extLst>
          </p:cNvPr>
          <p:cNvGrpSpPr/>
          <p:nvPr/>
        </p:nvGrpSpPr>
        <p:grpSpPr>
          <a:xfrm>
            <a:off x="575239" y="1448737"/>
            <a:ext cx="7332885" cy="2068187"/>
            <a:chOff x="1185842" y="3429000"/>
            <a:chExt cx="6111311" cy="1927846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60DB837-1A85-4DC6-B825-85575642BE2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Two events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𝐵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independent if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𝐵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60DB837-1A85-4DC6-B825-85575642BE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F8C418E-62AD-47A7-A19F-0937F543A36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Independence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11139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97E99-433D-4C6D-86F1-901E71778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89A037-A741-4E14-8A4A-B292D379A9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defined conditional probability as: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Which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89A037-A741-4E14-8A4A-B292D379A9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6799F894-B7C0-4E66-88DA-345247390AAE}"/>
              </a:ext>
            </a:extLst>
          </p:cNvPr>
          <p:cNvGrpSpPr/>
          <p:nvPr/>
        </p:nvGrpSpPr>
        <p:grpSpPr>
          <a:xfrm>
            <a:off x="646622" y="3176704"/>
            <a:ext cx="11187258" cy="2217439"/>
            <a:chOff x="1185842" y="3429000"/>
            <a:chExt cx="6111311" cy="1927846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405A077-06AD-4939-9A16-383AB829DC6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∩…∩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∩…∩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∩…∩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−2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⋯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b="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405A077-06AD-4939-9A16-383AB829DC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6B28100-1E85-4B3D-BF50-E1AE95911AAC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Chain Rule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7153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FD4B3-1C84-407F-BBE7-374E2D9AD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Independence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A0CB3-2145-4C99-A7DB-ACACAD845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We’ve calculated conditional probabilities.</a:t>
            </a:r>
          </a:p>
          <a:p>
            <a:r>
              <a:rPr lang="en-US" dirty="0"/>
              <a:t>Sometimes conditioning – getting some partial information about the outcome – doesn’t actually change the probability.</a:t>
            </a:r>
          </a:p>
          <a:p>
            <a:endParaRPr lang="en-US" dirty="0"/>
          </a:p>
          <a:p>
            <a:r>
              <a:rPr lang="en-US" dirty="0"/>
              <a:t>We already saw an example like this… </a:t>
            </a:r>
          </a:p>
        </p:txBody>
      </p:sp>
    </p:spTree>
    <p:extLst>
      <p:ext uri="{BB962C8B-B14F-4D97-AF65-F5344CB8AC3E}">
        <p14:creationId xmlns:p14="http://schemas.microsoft.com/office/powerpoint/2010/main" val="2059457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7CF9-3017-4323-B324-7A92DBAD2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74016-E470-4978-9484-E043911B38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</p:spPr>
            <p:txBody>
              <a:bodyPr/>
              <a:lstStyle/>
              <a:p>
                <a:r>
                  <a:rPr lang="en-US" dirty="0"/>
                  <a:t>Red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conditioned on sum 7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Red die 6 conditioned on sum 9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Sum 7 conditioned on red die 6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74016-E470-4978-9484-E043911B38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  <a:blipFill>
                <a:blip r:embed="rId2"/>
                <a:stretch>
                  <a:fillRect l="-2515" t="-2138" r="-5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E68739F6-0F05-4FFE-8930-E114A5F7C8BF}"/>
              </a:ext>
            </a:extLst>
          </p:cNvPr>
          <p:cNvGraphicFramePr>
            <a:graphicFrameLocks/>
          </p:cNvGraphicFramePr>
          <p:nvPr/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FE461872-04C0-45F0-A0D0-A854A51C3871}"/>
              </a:ext>
            </a:extLst>
          </p:cNvPr>
          <p:cNvSpPr/>
          <p:nvPr/>
        </p:nvSpPr>
        <p:spPr>
          <a:xfrm>
            <a:off x="250092" y="5173785"/>
            <a:ext cx="3476088" cy="142093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Red die 6 has probability 1/6 before or after conditioning on sum 7.</a:t>
            </a:r>
          </a:p>
        </p:txBody>
      </p:sp>
    </p:spTree>
    <p:extLst>
      <p:ext uri="{BB962C8B-B14F-4D97-AF65-F5344CB8AC3E}">
        <p14:creationId xmlns:p14="http://schemas.microsoft.com/office/powerpoint/2010/main" val="3796249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0B5A2-1211-4764-AA45-EB9D16C17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A740AD-EA14-42AF-9F86-D4843BFE0B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687719"/>
                <a:ext cx="11515160" cy="262164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You’ll sometimes see this called “statistical independence” to emphasize that we’re talking about probabilities (not, say, physical interactions).</a:t>
                </a:r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both have non-zero probability then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A740AD-EA14-42AF-9F86-D4843BFE0B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687719"/>
                <a:ext cx="11515160" cy="2621642"/>
              </a:xfrm>
              <a:blipFill>
                <a:blip r:embed="rId2"/>
                <a:stretch>
                  <a:fillRect l="-688" t="-4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3E40660-C251-4C64-8AB5-6D5E866F8F72}"/>
              </a:ext>
            </a:extLst>
          </p:cNvPr>
          <p:cNvGrpSpPr/>
          <p:nvPr/>
        </p:nvGrpSpPr>
        <p:grpSpPr>
          <a:xfrm>
            <a:off x="575239" y="1448737"/>
            <a:ext cx="7332885" cy="2068187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60DB837-1A85-4DC6-B825-85575642BE2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Two events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𝐵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independent if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60DB837-1A85-4DC6-B825-85575642BE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F8C418E-62AD-47A7-A19F-0937F543A36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Independence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7689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6513F-033D-4DFC-B7FA-499A02735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437F0A-4352-4908-99C2-7DA39E6018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flip a fair coin three times. Each flip is independent. (both in the statistical independence sense and in the “doesn’t affect the next one” sense).</a:t>
                </a:r>
              </a:p>
              <a:p>
                <a:endParaRPr lang="en-US" dirty="0"/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𝐻𝐻𝐻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independent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“at most two heads”?</a:t>
                </a:r>
              </a:p>
              <a:p>
                <a:endParaRPr lang="en-US" dirty="0"/>
              </a:p>
              <a:p>
                <a:r>
                  <a:rPr lang="en-US" dirty="0"/>
                  <a:t>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first flip is heads”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second flip is tails” independent?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437F0A-4352-4908-99C2-7DA39E6018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7342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6513F-033D-4DFC-B7FA-499A02735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437F0A-4352-4908-99C2-7DA39E6018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𝐻𝐻𝐻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independent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“at most two heads”?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(can’t have all three heads and at most two heads).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=1/8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=7/8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first flip is heads”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second flip is tails” independent?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=2/8</m:t>
                    </m:r>
                  </m:oMath>
                </a14:m>
                <a:r>
                  <a:rPr lang="en-US" dirty="0"/>
                  <a:t> (uniform measure, and two of eight outcomes meet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 These are independent!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437F0A-4352-4908-99C2-7DA39E6018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3553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B88FC-681A-4969-8F85-7672F0C83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Hey Wait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4B63E6-BE1F-4E2B-B832-5E66390B47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 said “the flips are independent” why aren’t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independent?</a:t>
                </a:r>
              </a:p>
              <a:p>
                <a:endParaRPr lang="en-US" dirty="0"/>
              </a:p>
              <a:p>
                <a:r>
                  <a:rPr lang="en-US" dirty="0"/>
                  <a:t>“the flips are independent” means events like &lt;the first flip is blah&gt;” is independent of events like &lt;the second flip is blah&gt;</a:t>
                </a:r>
              </a:p>
              <a:p>
                <a:endParaRPr lang="en-US" dirty="0"/>
              </a:p>
              <a:p>
                <a:r>
                  <a:rPr lang="en-US" dirty="0"/>
                  <a:t>But if you have an event that involves both flip one and two that might not be independent of an event involving flip one or two.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4B63E6-BE1F-4E2B-B832-5E66390B47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8939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6958</TotalTime>
  <Words>2644</Words>
  <Application>Microsoft Office PowerPoint</Application>
  <PresentationFormat>Widescreen</PresentationFormat>
  <Paragraphs>328</Paragraphs>
  <Slides>39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Independence</vt:lpstr>
      <vt:lpstr>Announcements</vt:lpstr>
      <vt:lpstr>Today</vt:lpstr>
      <vt:lpstr>Definition of Independence</vt:lpstr>
      <vt:lpstr>Conditioning Practice</vt:lpstr>
      <vt:lpstr>Independence</vt:lpstr>
      <vt:lpstr>Examples</vt:lpstr>
      <vt:lpstr>Examples</vt:lpstr>
      <vt:lpstr>Hey Wait</vt:lpstr>
      <vt:lpstr>Mutual Exclusion and independence</vt:lpstr>
      <vt:lpstr>Mutual Exclusion and independence</vt:lpstr>
      <vt:lpstr>Chain Rule</vt:lpstr>
      <vt:lpstr>Chain Rule</vt:lpstr>
      <vt:lpstr>Chain Rule Example</vt:lpstr>
      <vt:lpstr>Conditional Independence</vt:lpstr>
      <vt:lpstr>Conditional Independence</vt:lpstr>
      <vt:lpstr>Conditional Independence Example</vt:lpstr>
      <vt:lpstr>(Unconditioned) Independence</vt:lpstr>
      <vt:lpstr>Conditional Independence</vt:lpstr>
      <vt:lpstr>Takeaway</vt:lpstr>
      <vt:lpstr>More Bayes Practice</vt:lpstr>
      <vt:lpstr>A contrived example</vt:lpstr>
      <vt:lpstr>Updated Sequential Processes</vt:lpstr>
      <vt:lpstr>Updated Sequential Processes</vt:lpstr>
      <vt:lpstr>Flipping the conditioning</vt:lpstr>
      <vt:lpstr>Flipping the conditioning</vt:lpstr>
      <vt:lpstr>Flipping the conditioning</vt:lpstr>
      <vt:lpstr>The Technical Stuff</vt:lpstr>
      <vt:lpstr>Proof of Bayes’ Rule</vt:lpstr>
      <vt:lpstr>A Technical Note</vt:lpstr>
      <vt:lpstr>An Example</vt:lpstr>
      <vt:lpstr>A Quick Technical Remark</vt:lpstr>
      <vt:lpstr>Setting the stage: Random Variables</vt:lpstr>
      <vt:lpstr>Implicitly defining Ω</vt:lpstr>
      <vt:lpstr>An infinite process.</vt:lpstr>
      <vt:lpstr>Finding P(at least 3 heads)</vt:lpstr>
      <vt:lpstr>Finding P(at least 3 heads)</vt:lpstr>
      <vt:lpstr>Independence</vt:lpstr>
      <vt:lpstr>Chain Rule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Independence</dc:title>
  <dc:creator>rtweber2</dc:creator>
  <cp:lastModifiedBy>Robert Weber</cp:lastModifiedBy>
  <cp:revision>40</cp:revision>
  <cp:lastPrinted>2025-01-18T01:29:00Z</cp:lastPrinted>
  <dcterms:created xsi:type="dcterms:W3CDTF">2021-04-11T03:25:13Z</dcterms:created>
  <dcterms:modified xsi:type="dcterms:W3CDTF">2025-01-18T01:30:22Z</dcterms:modified>
</cp:coreProperties>
</file>