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89" r:id="rId3"/>
    <p:sldId id="290" r:id="rId4"/>
    <p:sldId id="291" r:id="rId5"/>
    <p:sldId id="257" r:id="rId6"/>
    <p:sldId id="344" r:id="rId7"/>
    <p:sldId id="355" r:id="rId8"/>
    <p:sldId id="345" r:id="rId9"/>
    <p:sldId id="356" r:id="rId10"/>
    <p:sldId id="357" r:id="rId11"/>
    <p:sldId id="358" r:id="rId12"/>
    <p:sldId id="258" r:id="rId13"/>
    <p:sldId id="259" r:id="rId14"/>
    <p:sldId id="260" r:id="rId15"/>
    <p:sldId id="261" r:id="rId16"/>
    <p:sldId id="262" r:id="rId17"/>
    <p:sldId id="263" r:id="rId18"/>
    <p:sldId id="264" r:id="rId19"/>
    <p:sldId id="265" r:id="rId20"/>
    <p:sldId id="273" r:id="rId21"/>
    <p:sldId id="266" r:id="rId22"/>
    <p:sldId id="283" r:id="rId23"/>
    <p:sldId id="271" r:id="rId24"/>
    <p:sldId id="278" r:id="rId25"/>
    <p:sldId id="279" r:id="rId26"/>
    <p:sldId id="280" r:id="rId27"/>
    <p:sldId id="281" r:id="rId28"/>
    <p:sldId id="282" r:id="rId29"/>
    <p:sldId id="272" r:id="rId30"/>
    <p:sldId id="284" r:id="rId31"/>
    <p:sldId id="292" r:id="rId32"/>
    <p:sldId id="274" r:id="rId33"/>
    <p:sldId id="276" r:id="rId34"/>
    <p:sldId id="277" r:id="rId35"/>
    <p:sldId id="285" r:id="rId36"/>
    <p:sldId id="286" r:id="rId37"/>
    <p:sldId id="287" r:id="rId38"/>
    <p:sldId id="288" r:id="rId39"/>
    <p:sldId id="275" r:id="rId40"/>
    <p:sldId id="267" r:id="rId41"/>
    <p:sldId id="268" r:id="rId42"/>
    <p:sldId id="269" r:id="rId43"/>
    <p:sldId id="270" r:id="rId44"/>
    <p:sldId id="35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F8E9D-DED7-4503-861E-11FE189FC665}"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85CC5-B47B-4C20-B169-E458846330E0}" type="slidenum">
              <a:rPr lang="en-US" smtClean="0"/>
              <a:t>‹#›</a:t>
            </a:fld>
            <a:endParaRPr lang="en-US"/>
          </a:p>
        </p:txBody>
      </p:sp>
    </p:spTree>
    <p:extLst>
      <p:ext uri="{BB962C8B-B14F-4D97-AF65-F5344CB8AC3E}">
        <p14:creationId xmlns:p14="http://schemas.microsoft.com/office/powerpoint/2010/main" val="158484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13</a:t>
            </a:fld>
            <a:endParaRPr lang="en-US"/>
          </a:p>
        </p:txBody>
      </p:sp>
    </p:spTree>
    <p:extLst>
      <p:ext uri="{BB962C8B-B14F-4D97-AF65-F5344CB8AC3E}">
        <p14:creationId xmlns:p14="http://schemas.microsoft.com/office/powerpoint/2010/main" val="62203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23</a:t>
            </a:fld>
            <a:endParaRPr lang="en-US"/>
          </a:p>
        </p:txBody>
      </p:sp>
    </p:spTree>
    <p:extLst>
      <p:ext uri="{BB962C8B-B14F-4D97-AF65-F5344CB8AC3E}">
        <p14:creationId xmlns:p14="http://schemas.microsoft.com/office/powerpoint/2010/main" val="47449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29</a:t>
            </a:fld>
            <a:endParaRPr lang="en-US"/>
          </a:p>
        </p:txBody>
      </p:sp>
    </p:spTree>
    <p:extLst>
      <p:ext uri="{BB962C8B-B14F-4D97-AF65-F5344CB8AC3E}">
        <p14:creationId xmlns:p14="http://schemas.microsoft.com/office/powerpoint/2010/main" val="230907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A85CC5-B47B-4C20-B169-E458846330E0}" type="slidenum">
              <a:rPr lang="en-US" smtClean="0"/>
              <a:t>31</a:t>
            </a:fld>
            <a:endParaRPr lang="en-US"/>
          </a:p>
        </p:txBody>
      </p:sp>
    </p:spTree>
    <p:extLst>
      <p:ext uri="{BB962C8B-B14F-4D97-AF65-F5344CB8AC3E}">
        <p14:creationId xmlns:p14="http://schemas.microsoft.com/office/powerpoint/2010/main" val="410350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541512B-1A11-4237-9568-3CAA2E1B22DC}"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8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541512B-1A11-4237-9568-3CAA2E1B22DC}" type="datetimeFigureOut">
              <a:rPr lang="en-US" smtClean="0"/>
              <a:t>1/8/2025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486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541512B-1A11-4237-9568-3CAA2E1B22DC}" type="datetimeFigureOut">
              <a:rPr lang="en-US" smtClean="0"/>
              <a:t>1/8/2025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BD855C-E81D-4746-B156-5D0E4FFF50B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525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34026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41512B-1A11-4237-9568-3CAA2E1B22DC}"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24210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541512B-1A11-4237-9568-3CAA2E1B22DC}" type="datetimeFigureOut">
              <a:rPr lang="en-US" smtClean="0"/>
              <a:t>1/8/2025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BD855C-E81D-4746-B156-5D0E4FFF50B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139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541512B-1A11-4237-9568-3CAA2E1B22DC}"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D855C-E81D-4746-B156-5D0E4FFF50B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6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41512B-1A11-4237-9568-3CAA2E1B22DC}"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160810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541512B-1A11-4237-9568-3CAA2E1B22DC}"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6478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41512B-1A11-4237-9568-3CAA2E1B22DC}"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91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1512B-1A11-4237-9568-3CAA2E1B22DC}"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D855C-E81D-4746-B156-5D0E4FFF50B4}" type="slidenum">
              <a:rPr lang="en-US" smtClean="0"/>
              <a:t>‹#›</a:t>
            </a:fld>
            <a:endParaRPr lang="en-US"/>
          </a:p>
        </p:txBody>
      </p:sp>
    </p:spTree>
    <p:extLst>
      <p:ext uri="{BB962C8B-B14F-4D97-AF65-F5344CB8AC3E}">
        <p14:creationId xmlns:p14="http://schemas.microsoft.com/office/powerpoint/2010/main" val="6242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1512B-1A11-4237-9568-3CAA2E1B22DC}"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D855C-E81D-4746-B156-5D0E4FFF50B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541512B-1A11-4237-9568-3CAA2E1B22DC}" type="datetimeFigureOut">
              <a:rPr lang="en-US" smtClean="0"/>
              <a:t>1/8/2025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BD855C-E81D-4746-B156-5D0E4FFF50B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30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0F3FE-58D7-4848-BF22-0C3386E38A1E}"/>
              </a:ext>
            </a:extLst>
          </p:cNvPr>
          <p:cNvSpPr>
            <a:spLocks noGrp="1"/>
          </p:cNvSpPr>
          <p:nvPr>
            <p:ph type="ctrTitle"/>
          </p:nvPr>
        </p:nvSpPr>
        <p:spPr/>
        <p:txBody>
          <a:bodyPr/>
          <a:lstStyle/>
          <a:p>
            <a:r>
              <a:rPr lang="en-US" dirty="0"/>
              <a:t>More Counting</a:t>
            </a:r>
          </a:p>
        </p:txBody>
      </p:sp>
      <p:sp>
        <p:nvSpPr>
          <p:cNvPr id="3" name="Subtitle 2">
            <a:extLst>
              <a:ext uri="{FF2B5EF4-FFF2-40B4-BE49-F238E27FC236}">
                <a16:creationId xmlns:a16="http://schemas.microsoft.com/office/drawing/2014/main" id="{8CEE94A3-2D47-4D28-B4A4-CCB244EFDC71}"/>
              </a:ext>
            </a:extLst>
          </p:cNvPr>
          <p:cNvSpPr>
            <a:spLocks noGrp="1"/>
          </p:cNvSpPr>
          <p:nvPr>
            <p:ph type="subTitle" idx="1"/>
          </p:nvPr>
        </p:nvSpPr>
        <p:spPr/>
        <p:txBody>
          <a:bodyPr/>
          <a:lstStyle/>
          <a:p>
            <a:r>
              <a:rPr lang="en-US" dirty="0"/>
              <a:t>CSE 312 Winter 25</a:t>
            </a:r>
          </a:p>
          <a:p>
            <a:r>
              <a:rPr lang="en-US" dirty="0"/>
              <a:t>Lecture 2</a:t>
            </a:r>
          </a:p>
        </p:txBody>
      </p:sp>
    </p:spTree>
    <p:extLst>
      <p:ext uri="{BB962C8B-B14F-4D97-AF65-F5344CB8AC3E}">
        <p14:creationId xmlns:p14="http://schemas.microsoft.com/office/powerpoint/2010/main" val="356804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4676-BE62-4DAE-AD58-3E4A0E2F391A}"/>
              </a:ext>
            </a:extLst>
          </p:cNvPr>
          <p:cNvSpPr>
            <a:spLocks noGrp="1"/>
          </p:cNvSpPr>
          <p:nvPr>
            <p:ph type="title"/>
          </p:nvPr>
        </p:nvSpPr>
        <p:spPr/>
        <p:txBody>
          <a:bodyPr/>
          <a:lstStyle/>
          <a:p>
            <a:r>
              <a:rPr lang="en-US" dirty="0"/>
              <a:t>Fixing All The Books</a:t>
            </a:r>
          </a:p>
        </p:txBody>
      </p:sp>
      <p:sp>
        <p:nvSpPr>
          <p:cNvPr id="3" name="Content Placeholder 2">
            <a:extLst>
              <a:ext uri="{FF2B5EF4-FFF2-40B4-BE49-F238E27FC236}">
                <a16:creationId xmlns:a16="http://schemas.microsoft.com/office/drawing/2014/main" id="{A3681623-81AB-4363-8DD0-4230D1D6257B}"/>
              </a:ext>
            </a:extLst>
          </p:cNvPr>
          <p:cNvSpPr>
            <a:spLocks noGrp="1"/>
          </p:cNvSpPr>
          <p:nvPr>
            <p:ph idx="1"/>
          </p:nvPr>
        </p:nvSpPr>
        <p:spPr/>
        <p:txBody>
          <a:bodyPr/>
          <a:lstStyle/>
          <a:p>
            <a:r>
              <a:rPr lang="en-US" dirty="0"/>
              <a:t>You </a:t>
            </a:r>
            <a:r>
              <a:rPr lang="en-US" b="1" dirty="0"/>
              <a:t>could</a:t>
            </a:r>
          </a:p>
          <a:p>
            <a:r>
              <a:rPr lang="en-US" dirty="0"/>
              <a:t>List out all the options for Alice.</a:t>
            </a:r>
          </a:p>
          <a:p>
            <a:r>
              <a:rPr lang="en-US" dirty="0"/>
              <a:t>For each of those (separately), list all the possible options for Bob and Charlie.</a:t>
            </a:r>
          </a:p>
          <a:p>
            <a:r>
              <a:rPr lang="en-US" dirty="0"/>
              <a:t>Use the Summation rule to combine. </a:t>
            </a:r>
          </a:p>
          <a:p>
            <a:endParaRPr lang="en-US" dirty="0"/>
          </a:p>
          <a:p>
            <a:endParaRPr lang="en-US" dirty="0"/>
          </a:p>
          <a:p>
            <a:r>
              <a:rPr lang="en-US" dirty="0"/>
              <a:t>~OR~ you could come at the problem from a different angle.</a:t>
            </a:r>
          </a:p>
        </p:txBody>
      </p:sp>
    </p:spTree>
    <p:extLst>
      <p:ext uri="{BB962C8B-B14F-4D97-AF65-F5344CB8AC3E}">
        <p14:creationId xmlns:p14="http://schemas.microsoft.com/office/powerpoint/2010/main" val="118476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CAA8-ED15-4F14-B18B-2145244293A5}"/>
              </a:ext>
            </a:extLst>
          </p:cNvPr>
          <p:cNvSpPr>
            <a:spLocks noGrp="1"/>
          </p:cNvSpPr>
          <p:nvPr>
            <p:ph type="title"/>
          </p:nvPr>
        </p:nvSpPr>
        <p:spPr/>
        <p:txBody>
          <a:bodyPr/>
          <a:lstStyle/>
          <a:p>
            <a:r>
              <a:rPr lang="en-US" dirty="0"/>
              <a:t>Fixing All the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1CBC43-D848-42DD-855E-3436E5594B75}"/>
                  </a:ext>
                </a:extLst>
              </p:cNvPr>
              <p:cNvSpPr>
                <a:spLocks noGrp="1"/>
              </p:cNvSpPr>
              <p:nvPr>
                <p:ph idx="1"/>
              </p:nvPr>
            </p:nvSpPr>
            <p:spPr/>
            <p:txBody>
              <a:bodyPr/>
              <a:lstStyle/>
              <a:p>
                <a:r>
                  <a:rPr lang="en-US" dirty="0"/>
                  <a:t>Instead of figuring out which books Alice gets, choose book by book which person they go to.</a:t>
                </a:r>
              </a:p>
              <a:p>
                <a:endParaRPr lang="en-US" dirty="0"/>
              </a:p>
              <a:p>
                <a:r>
                  <a:rPr lang="en-US" dirty="0"/>
                  <a:t>Step 1: Book 1 has </a:t>
                </a:r>
                <a14:m>
                  <m:oMath xmlns:m="http://schemas.openxmlformats.org/officeDocument/2006/math">
                    <m:r>
                      <a:rPr lang="en-US" b="0" i="1" smtClean="0">
                        <a:latin typeface="Cambria Math" panose="02040503050406030204" pitchFamily="18" charset="0"/>
                      </a:rPr>
                      <m:t>3</m:t>
                    </m:r>
                  </m:oMath>
                </a14:m>
                <a:r>
                  <a:rPr lang="en-US" dirty="0"/>
                  <a:t> options (Alice, Bob, or Charlie).</a:t>
                </a:r>
              </a:p>
              <a:p>
                <a:r>
                  <a:rPr lang="en-US" dirty="0"/>
                  <a:t>Step 2: Book 2 has </a:t>
                </a:r>
                <a14:m>
                  <m:oMath xmlns:m="http://schemas.openxmlformats.org/officeDocument/2006/math">
                    <m:r>
                      <a:rPr lang="en-US" b="0" i="1" smtClean="0">
                        <a:latin typeface="Cambria Math" panose="02040503050406030204" pitchFamily="18" charset="0"/>
                      </a:rPr>
                      <m:t>3</m:t>
                    </m:r>
                  </m:oMath>
                </a14:m>
                <a:r>
                  <a:rPr lang="en-US" dirty="0"/>
                  <a:t> options (A, B, or C)</a:t>
                </a:r>
              </a:p>
              <a:p>
                <a:r>
                  <a:rPr lang="en-US" dirty="0"/>
                  <a:t>…</a:t>
                </a:r>
              </a:p>
              <a:p>
                <a:r>
                  <a:rPr lang="en-US" dirty="0"/>
                  <a:t>Step 5: Book 5 has </a:t>
                </a:r>
                <a14:m>
                  <m:oMath xmlns:m="http://schemas.openxmlformats.org/officeDocument/2006/math">
                    <m:r>
                      <a:rPr lang="en-US" b="0" i="1" smtClean="0">
                        <a:latin typeface="Cambria Math" panose="02040503050406030204" pitchFamily="18" charset="0"/>
                      </a:rPr>
                      <m:t>3</m:t>
                    </m:r>
                  </m:oMath>
                </a14:m>
                <a:r>
                  <a:rPr lang="en-US" dirty="0"/>
                  <a:t> options. </a:t>
                </a:r>
              </a:p>
              <a:p>
                <a:endParaRPr lang="en-US" dirty="0"/>
              </a:p>
              <a:p>
                <a:r>
                  <a:rPr lang="en-US" dirty="0"/>
                  <a:t>Total: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5</m:t>
                        </m:r>
                      </m:sup>
                    </m:sSup>
                  </m:oMath>
                </a14:m>
                <a:r>
                  <a:rPr lang="en-US" dirty="0"/>
                  <a:t>. </a:t>
                </a:r>
              </a:p>
            </p:txBody>
          </p:sp>
        </mc:Choice>
        <mc:Fallback xmlns="">
          <p:sp>
            <p:nvSpPr>
              <p:cNvPr id="3" name="Content Placeholder 2">
                <a:extLst>
                  <a:ext uri="{FF2B5EF4-FFF2-40B4-BE49-F238E27FC236}">
                    <a16:creationId xmlns:a16="http://schemas.microsoft.com/office/drawing/2014/main" id="{611CBC43-D848-42DD-855E-3436E5594B75}"/>
                  </a:ext>
                </a:extLst>
              </p:cNvPr>
              <p:cNvSpPr>
                <a:spLocks noGrp="1" noRot="1" noChangeAspect="1" noMove="1" noResize="1" noEditPoints="1" noAdjustHandles="1" noChangeArrowheads="1" noChangeShapeType="1" noTextEdit="1"/>
              </p:cNvSpPr>
              <p:nvPr>
                <p:ph idx="1"/>
              </p:nvPr>
            </p:nvSpPr>
            <p:spPr>
              <a:blipFill>
                <a:blip r:embed="rId2"/>
                <a:stretch>
                  <a:fillRect l="-708" t="-2138" b="-2516"/>
                </a:stretch>
              </a:blipFill>
            </p:spPr>
            <p:txBody>
              <a:bodyPr/>
              <a:lstStyle/>
              <a:p>
                <a:r>
                  <a:rPr lang="en-US">
                    <a:noFill/>
                  </a:rPr>
                  <a:t> </a:t>
                </a:r>
              </a:p>
            </p:txBody>
          </p:sp>
        </mc:Fallback>
      </mc:AlternateContent>
    </p:spTree>
    <p:extLst>
      <p:ext uri="{BB962C8B-B14F-4D97-AF65-F5344CB8AC3E}">
        <p14:creationId xmlns:p14="http://schemas.microsoft.com/office/powerpoint/2010/main" val="217261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2608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48-C6FD-4595-B540-8FA836C144CE}"/>
              </a:ext>
            </a:extLst>
          </p:cNvPr>
          <p:cNvSpPr>
            <a:spLocks noGrp="1"/>
          </p:cNvSpPr>
          <p:nvPr>
            <p:ph type="title"/>
          </p:nvPr>
        </p:nvSpPr>
        <p:spPr/>
        <p:txBody>
          <a:bodyPr/>
          <a:lstStyle/>
          <a:p>
            <a:r>
              <a:rPr lang="en-US" dirty="0"/>
              <a:t>Pause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FA977-BD3C-474A-B35F-3A5E4ED9549B}"/>
                  </a:ext>
                </a:extLst>
              </p:cNvPr>
              <p:cNvSpPr>
                <a:spLocks noGrp="1"/>
              </p:cNvSpPr>
              <p:nvPr>
                <p:ph idx="1"/>
              </p:nvPr>
            </p:nvSpPr>
            <p:spPr/>
            <p:txBody>
              <a:bodyPr/>
              <a:lstStyle/>
              <a:p>
                <a:r>
                  <a:rPr lang="en-US" dirty="0"/>
                  <a:t>Questions in combinatorics and probability are often dense. A single word can totally change the answer. Does order matter or not? Are repeats allowed or not? What makes two things “count the same” or “count as different”?</a:t>
                </a:r>
              </a:p>
              <a:p>
                <a:r>
                  <a:rPr lang="en-US" dirty="0"/>
                  <a:t>Let’s look for some keywords</a:t>
                </a:r>
              </a:p>
              <a:p>
                <a:r>
                  <a:rPr lang="en-US" dirty="0"/>
                  <a:t>How many length 3 sequences are there consisting of distinct elements of </a:t>
                </a:r>
                <a14:m>
                  <m:oMath xmlns:m="http://schemas.openxmlformats.org/officeDocument/2006/math">
                    <m:r>
                      <a:rPr lang="en-US" i="1">
                        <a:latin typeface="Cambria Math" panose="02040503050406030204" pitchFamily="18" charset="0"/>
                      </a:rPr>
                      <m:t>{1,2,3}</m:t>
                    </m:r>
                  </m:oMath>
                </a14:m>
                <a:r>
                  <a:rPr lang="en-US" b="1" dirty="0"/>
                  <a:t>.</a:t>
                </a:r>
              </a:p>
              <a:p>
                <a:endParaRPr lang="en-US" dirty="0"/>
              </a:p>
            </p:txBody>
          </p:sp>
        </mc:Choice>
        <mc:Fallback xmlns="">
          <p:sp>
            <p:nvSpPr>
              <p:cNvPr id="3" name="Content Placeholder 2">
                <a:extLst>
                  <a:ext uri="{FF2B5EF4-FFF2-40B4-BE49-F238E27FC236}">
                    <a16:creationId xmlns:a16="http://schemas.microsoft.com/office/drawing/2014/main" id="{708FA977-BD3C-474A-B35F-3A5E4ED9549B}"/>
                  </a:ext>
                </a:extLst>
              </p:cNvPr>
              <p:cNvSpPr>
                <a:spLocks noGrp="1" noRot="1" noChangeAspect="1" noMove="1" noResize="1" noEditPoints="1" noAdjustHandles="1" noChangeArrowheads="1" noChangeShapeType="1" noTextEdit="1"/>
              </p:cNvSpPr>
              <p:nvPr>
                <p:ph idx="1"/>
              </p:nvPr>
            </p:nvSpPr>
            <p:spPr>
              <a:blipFill>
                <a:blip r:embed="rId3"/>
                <a:stretch>
                  <a:fillRect l="-708" t="-2138" r="-6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AD7E4D8-A8B5-4425-A5D3-0A8209526171}"/>
                  </a:ext>
                </a:extLst>
              </p:cNvPr>
              <p:cNvSpPr txBox="1"/>
              <p:nvPr/>
            </p:nvSpPr>
            <p:spPr>
              <a:xfrm>
                <a:off x="1290918" y="4688541"/>
                <a:ext cx="9771529" cy="1569660"/>
              </a:xfrm>
              <a:prstGeom prst="rect">
                <a:avLst/>
              </a:prstGeom>
              <a:noFill/>
            </p:spPr>
            <p:txBody>
              <a:bodyPr wrap="square" rtlCol="0">
                <a:spAutoFit/>
              </a:bodyPr>
              <a:lstStyle/>
              <a:p>
                <a:r>
                  <a:rPr lang="en-US" sz="2400" b="1" dirty="0">
                    <a:solidFill>
                      <a:schemeClr val="accent2"/>
                    </a:solidFill>
                    <a:latin typeface="Segoe UI Semilight" panose="020B0402040204020203" pitchFamily="34" charset="0"/>
                    <a:cs typeface="Segoe UI Semilight" panose="020B0402040204020203" pitchFamily="34" charset="0"/>
                  </a:rPr>
                  <a:t>Sequences </a:t>
                </a:r>
                <a:r>
                  <a:rPr lang="en-US" sz="2400" dirty="0">
                    <a:solidFill>
                      <a:schemeClr val="accent2"/>
                    </a:solidFill>
                    <a:latin typeface="Segoe UI Semilight" panose="020B0402040204020203" pitchFamily="34" charset="0"/>
                    <a:cs typeface="Segoe UI Semilight" panose="020B0402040204020203" pitchFamily="34" charset="0"/>
                  </a:rPr>
                  <a:t>implies that order matters – </a:t>
                </a:r>
                <a14:m>
                  <m:oMath xmlns:m="http://schemas.openxmlformats.org/officeDocument/2006/math">
                    <m:r>
                      <a:rPr lang="en-US" sz="2400" b="0" i="1" smtClean="0">
                        <a:solidFill>
                          <a:schemeClr val="accent2"/>
                        </a:solidFill>
                        <a:latin typeface="Cambria Math" panose="02040503050406030204" pitchFamily="18" charset="0"/>
                      </a:rPr>
                      <m:t>(1,2,3)</m:t>
                    </m:r>
                  </m:oMath>
                </a14:m>
                <a:r>
                  <a:rPr lang="en-US" sz="2400" b="1" dirty="0">
                    <a:solidFill>
                      <a:schemeClr val="accent2"/>
                    </a:solidFill>
                    <a:latin typeface="Segoe UI Semilight" panose="020B0402040204020203" pitchFamily="34" charset="0"/>
                    <a:cs typeface="Segoe UI Semilight" panose="020B0402040204020203" pitchFamily="34" charset="0"/>
                  </a:rPr>
                  <a:t> </a:t>
                </a:r>
                <a:r>
                  <a:rPr lang="en-US" sz="2400" dirty="0">
                    <a:solidFill>
                      <a:schemeClr val="accent2"/>
                    </a:solidFill>
                    <a:latin typeface="Segoe UI Semilight" panose="020B0402040204020203" pitchFamily="34" charset="0"/>
                    <a:cs typeface="Segoe UI Semilight" panose="020B0402040204020203" pitchFamily="34" charset="0"/>
                  </a:rPr>
                  <a:t>and (2,1,3) are different.</a:t>
                </a:r>
              </a:p>
              <a:p>
                <a:r>
                  <a:rPr lang="en-US" sz="2400" b="1" dirty="0">
                    <a:solidFill>
                      <a:schemeClr val="accent2"/>
                    </a:solidFill>
                    <a:latin typeface="Segoe UI Semilight" panose="020B0402040204020203" pitchFamily="34" charset="0"/>
                    <a:cs typeface="Segoe UI Semilight" panose="020B0402040204020203" pitchFamily="34" charset="0"/>
                  </a:rPr>
                  <a:t>Distinct </a:t>
                </a:r>
                <a:r>
                  <a:rPr lang="en-US" sz="2400" dirty="0">
                    <a:solidFill>
                      <a:schemeClr val="accent2"/>
                    </a:solidFill>
                    <a:latin typeface="Segoe UI Semilight" panose="020B0402040204020203" pitchFamily="34" charset="0"/>
                    <a:cs typeface="Segoe UI Semilight" panose="020B0402040204020203" pitchFamily="34" charset="0"/>
                  </a:rPr>
                  <a:t>implies that you can’t repeat elements (1,2,1) doesn’t count.</a:t>
                </a:r>
              </a:p>
              <a:p>
                <a:endParaRPr lang="en-US" sz="2400" b="1" dirty="0">
                  <a:solidFill>
                    <a:schemeClr val="accent2"/>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400" b="0" i="1" smtClean="0">
                        <a:solidFill>
                          <a:schemeClr val="accent2"/>
                        </a:solidFill>
                        <a:latin typeface="Cambria Math" panose="02040503050406030204" pitchFamily="18" charset="0"/>
                      </a:rPr>
                      <m:t>{1,2,3}</m:t>
                    </m:r>
                  </m:oMath>
                </a14:m>
                <a:r>
                  <a:rPr lang="en-US" sz="2400" dirty="0">
                    <a:solidFill>
                      <a:schemeClr val="accent2"/>
                    </a:solidFill>
                    <a:latin typeface="Segoe UI Semilight" panose="020B0402040204020203" pitchFamily="34" charset="0"/>
                    <a:cs typeface="Segoe UI Semilight" panose="020B0402040204020203" pitchFamily="34" charset="0"/>
                  </a:rPr>
                  <a:t> is our “universe” – our set of allowed elements. </a:t>
                </a:r>
              </a:p>
            </p:txBody>
          </p:sp>
        </mc:Choice>
        <mc:Fallback xmlns="">
          <p:sp>
            <p:nvSpPr>
              <p:cNvPr id="4" name="TextBox 3">
                <a:extLst>
                  <a:ext uri="{FF2B5EF4-FFF2-40B4-BE49-F238E27FC236}">
                    <a16:creationId xmlns:a16="http://schemas.microsoft.com/office/drawing/2014/main" id="{DAD7E4D8-A8B5-4425-A5D3-0A8209526171}"/>
                  </a:ext>
                </a:extLst>
              </p:cNvPr>
              <p:cNvSpPr txBox="1">
                <a:spLocks noRot="1" noChangeAspect="1" noMove="1" noResize="1" noEditPoints="1" noAdjustHandles="1" noChangeArrowheads="1" noChangeShapeType="1" noTextEdit="1"/>
              </p:cNvSpPr>
              <p:nvPr/>
            </p:nvSpPr>
            <p:spPr>
              <a:xfrm>
                <a:off x="1290918" y="4688541"/>
                <a:ext cx="9771529" cy="1569660"/>
              </a:xfrm>
              <a:prstGeom prst="rect">
                <a:avLst/>
              </a:prstGeom>
              <a:blipFill>
                <a:blip r:embed="rId4"/>
                <a:stretch>
                  <a:fillRect l="-998" t="-2713" b="-8140"/>
                </a:stretch>
              </a:blipFill>
            </p:spPr>
            <p:txBody>
              <a:bodyPr/>
              <a:lstStyle/>
              <a:p>
                <a:r>
                  <a:rPr lang="en-US">
                    <a:noFill/>
                  </a:rPr>
                  <a:t> </a:t>
                </a:r>
              </a:p>
            </p:txBody>
          </p:sp>
        </mc:Fallback>
      </mc:AlternateContent>
    </p:spTree>
    <p:extLst>
      <p:ext uri="{BB962C8B-B14F-4D97-AF65-F5344CB8AC3E}">
        <p14:creationId xmlns:p14="http://schemas.microsoft.com/office/powerpoint/2010/main" val="149206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4CD6-3D14-4688-B4C6-7B5C16BBAE6C}"/>
              </a:ext>
            </a:extLst>
          </p:cNvPr>
          <p:cNvSpPr>
            <a:spLocks noGrp="1"/>
          </p:cNvSpPr>
          <p:nvPr>
            <p:ph type="title"/>
          </p:nvPr>
        </p:nvSpPr>
        <p:spPr/>
        <p:txBody>
          <a:bodyPr/>
          <a:lstStyle/>
          <a:p>
            <a:r>
              <a:rPr lang="en-US" dirty="0"/>
              <a:t>More sequence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490270-25A8-42EF-8233-E2F3D5199FAA}"/>
                  </a:ext>
                </a:extLst>
              </p:cNvPr>
              <p:cNvSpPr>
                <a:spLocks noGrp="1"/>
              </p:cNvSpPr>
              <p:nvPr>
                <p:ph idx="1"/>
              </p:nvPr>
            </p:nvSpPr>
            <p:spPr/>
            <p:txBody>
              <a:bodyPr/>
              <a:lstStyle/>
              <a:p>
                <a:r>
                  <a:rPr lang="en-US" dirty="0"/>
                  <a:t>How many length 3 sequences are there consisting of distinct elements of </a:t>
                </a:r>
                <a14:m>
                  <m:oMath xmlns:m="http://schemas.openxmlformats.org/officeDocument/2006/math">
                    <m:r>
                      <a:rPr lang="en-US" b="0" i="1" smtClean="0">
                        <a:latin typeface="Cambria Math" panose="02040503050406030204" pitchFamily="18" charset="0"/>
                      </a:rPr>
                      <m:t>{1,2,3}</m:t>
                    </m:r>
                  </m:oMath>
                </a14:m>
                <a:r>
                  <a:rPr lang="en-US" b="1" dirty="0"/>
                  <a:t>.</a:t>
                </a:r>
              </a:p>
              <a:p>
                <a:endParaRPr lang="en-US" b="1" dirty="0"/>
              </a:p>
              <a:p>
                <a:r>
                  <a:rPr lang="en-US" dirty="0"/>
                  <a:t>Step 1: </a:t>
                </a:r>
                <a14:m>
                  <m:oMath xmlns:m="http://schemas.openxmlformats.org/officeDocument/2006/math">
                    <m:r>
                      <a:rPr lang="en-US" b="0" i="1" smtClean="0">
                        <a:latin typeface="Cambria Math" panose="02040503050406030204" pitchFamily="18" charset="0"/>
                      </a:rPr>
                      <m:t>3</m:t>
                    </m:r>
                  </m:oMath>
                </a14:m>
                <a:r>
                  <a:rPr lang="en-US" dirty="0"/>
                  <a:t> options for the first element.</a:t>
                </a:r>
              </a:p>
              <a:p>
                <a:r>
                  <a:rPr lang="en-US" dirty="0"/>
                  <a:t>Step 2: </a:t>
                </a:r>
                <a14:m>
                  <m:oMath xmlns:m="http://schemas.openxmlformats.org/officeDocument/2006/math">
                    <m:r>
                      <a:rPr lang="en-US" b="0" i="1" smtClean="0">
                        <a:latin typeface="Cambria Math" panose="02040503050406030204" pitchFamily="18" charset="0"/>
                      </a:rPr>
                      <m:t>2</m:t>
                    </m:r>
                  </m:oMath>
                </a14:m>
                <a:r>
                  <a:rPr lang="en-US" dirty="0"/>
                  <a:t> (remaining) options for the second element.</a:t>
                </a:r>
              </a:p>
              <a:p>
                <a:r>
                  <a:rPr lang="en-US" dirty="0"/>
                  <a:t>Step 3: </a:t>
                </a:r>
                <a14:m>
                  <m:oMath xmlns:m="http://schemas.openxmlformats.org/officeDocument/2006/math">
                    <m:r>
                      <a:rPr lang="en-US" b="0" i="1" smtClean="0">
                        <a:latin typeface="Cambria Math" panose="02040503050406030204" pitchFamily="18" charset="0"/>
                      </a:rPr>
                      <m:t>1</m:t>
                    </m:r>
                  </m:oMath>
                </a14:m>
                <a:r>
                  <a:rPr lang="en-US" dirty="0"/>
                  <a:t> (remaining) option for the third element.</a:t>
                </a:r>
              </a:p>
              <a:p>
                <a:endParaRPr lang="en-US" dirty="0"/>
              </a:p>
              <a:p>
                <a14:m>
                  <m:oMath xmlns:m="http://schemas.openxmlformats.org/officeDocument/2006/math">
                    <m:r>
                      <a:rPr lang="en-US" b="0" i="1" smtClean="0">
                        <a:latin typeface="Cambria Math" panose="02040503050406030204" pitchFamily="18" charset="0"/>
                      </a:rPr>
                      <m:t>3⋅2⋅1</m:t>
                    </m:r>
                  </m:oMath>
                </a14:m>
                <a:r>
                  <a:rPr lang="en-US" dirty="0"/>
                  <a:t>. </a:t>
                </a:r>
              </a:p>
            </p:txBody>
          </p:sp>
        </mc:Choice>
        <mc:Fallback xmlns="">
          <p:sp>
            <p:nvSpPr>
              <p:cNvPr id="3" name="Content Placeholder 2">
                <a:extLst>
                  <a:ext uri="{FF2B5EF4-FFF2-40B4-BE49-F238E27FC236}">
                    <a16:creationId xmlns:a16="http://schemas.microsoft.com/office/drawing/2014/main" id="{C0490270-25A8-42EF-8233-E2F3D5199FAA}"/>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239272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4EC6-72B8-43CB-88CA-5ABB2B2D46BE}"/>
              </a:ext>
            </a:extLst>
          </p:cNvPr>
          <p:cNvSpPr>
            <a:spLocks noGrp="1"/>
          </p:cNvSpPr>
          <p:nvPr>
            <p:ph type="title"/>
          </p:nvPr>
        </p:nvSpPr>
        <p:spPr/>
        <p:txBody>
          <a:bodyPr/>
          <a:lstStyle/>
          <a:p>
            <a:r>
              <a:rPr lang="en-US" dirty="0"/>
              <a:t>Factorial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8DD79-AF01-4E0E-9597-79DED8F7A0F6}"/>
                  </a:ext>
                </a:extLst>
              </p:cNvPr>
              <p:cNvSpPr>
                <a:spLocks noGrp="1"/>
              </p:cNvSpPr>
              <p:nvPr>
                <p:ph idx="1"/>
              </p:nvPr>
            </p:nvSpPr>
            <p:spPr/>
            <p:txBody>
              <a:bodyPr/>
              <a:lstStyle/>
              <a:p>
                <a:r>
                  <a:rPr lang="en-US" dirty="0"/>
                  <a:t>That formula shows up a lot.</a:t>
                </a:r>
              </a:p>
              <a:p>
                <a:endParaRPr lang="en-US" dirty="0"/>
              </a:p>
              <a:p>
                <a:r>
                  <a:rPr lang="en-US" dirty="0"/>
                  <a:t>The number of ways to “permute” (i.e. “reorder”, i.e. “list without repeats”) </a:t>
                </a:r>
                <a14:m>
                  <m:oMath xmlns:m="http://schemas.openxmlformats.org/officeDocument/2006/math">
                    <m:r>
                      <a:rPr lang="en-US" b="0" i="1" smtClean="0">
                        <a:latin typeface="Cambria Math" panose="02040503050406030204" pitchFamily="18" charset="0"/>
                      </a:rPr>
                      <m:t>𝑛</m:t>
                    </m:r>
                  </m:oMath>
                </a14:m>
                <a:r>
                  <a:rPr lang="en-US" dirty="0"/>
                  <a:t> elements 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factorial”</a:t>
                </a:r>
              </a:p>
              <a:p>
                <a:endParaRPr lang="en-US" dirty="0"/>
              </a:p>
              <a:p>
                <a:endParaRPr lang="en-US" dirty="0"/>
              </a:p>
              <a:p>
                <a:endParaRPr lang="en-US" dirty="0"/>
              </a:p>
              <a:p>
                <a:r>
                  <a:rPr lang="en-US" dirty="0"/>
                  <a:t>We only define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natural numbers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As a convention, we define: </a:t>
                </a:r>
                <a14:m>
                  <m:oMath xmlns:m="http://schemas.openxmlformats.org/officeDocument/2006/math">
                    <m:r>
                      <a:rPr lang="en-US" b="0" i="1" smtClean="0">
                        <a:latin typeface="Cambria Math" panose="02040503050406030204" pitchFamily="18" charset="0"/>
                      </a:rPr>
                      <m:t>0!=1.</m:t>
                    </m:r>
                  </m:oMath>
                </a14:m>
                <a:endParaRPr lang="en-US" dirty="0"/>
              </a:p>
            </p:txBody>
          </p:sp>
        </mc:Choice>
        <mc:Fallback xmlns="">
          <p:sp>
            <p:nvSpPr>
              <p:cNvPr id="3" name="Content Placeholder 2">
                <a:extLst>
                  <a:ext uri="{FF2B5EF4-FFF2-40B4-BE49-F238E27FC236}">
                    <a16:creationId xmlns:a16="http://schemas.microsoft.com/office/drawing/2014/main" id="{3A98DD79-AF01-4E0E-9597-79DED8F7A0F6}"/>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4B3554E-C376-4D4D-97BA-F9A5C5AE67F1}"/>
              </a:ext>
            </a:extLst>
          </p:cNvPr>
          <p:cNvGrpSpPr/>
          <p:nvPr/>
        </p:nvGrpSpPr>
        <p:grpSpPr>
          <a:xfrm>
            <a:off x="749027" y="3696698"/>
            <a:ext cx="7768500" cy="1249289"/>
            <a:chOff x="1185842" y="3429001"/>
            <a:chExt cx="6111311" cy="108613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9B6B935-A252-40C1-822E-25C0BFF07FCD}"/>
                    </a:ext>
                  </a:extLst>
                </p:cNvPr>
                <p:cNvSpPr/>
                <p:nvPr/>
              </p:nvSpPr>
              <p:spPr>
                <a:xfrm>
                  <a:off x="1185842" y="3429001"/>
                  <a:ext cx="6111311" cy="108613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latin typeface="Cambria Math" panose="02040503050406030204" pitchFamily="18"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𝟐</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59B6B935-A252-40C1-822E-25C0BFF07FCD}"/>
                    </a:ext>
                  </a:extLst>
                </p:cNvPr>
                <p:cNvSpPr>
                  <a:spLocks noRot="1" noChangeAspect="1" noMove="1" noResize="1" noEditPoints="1" noAdjustHandles="1" noChangeArrowheads="1" noChangeShapeType="1" noTextEdit="1"/>
                </p:cNvSpPr>
                <p:nvPr/>
              </p:nvSpPr>
              <p:spPr>
                <a:xfrm>
                  <a:off x="1185842" y="3429001"/>
                  <a:ext cx="6111311" cy="1086134"/>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AC945F8-490D-45CD-B2CC-7D77E4294D89}"/>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𝒏</m:t>
                      </m:r>
                    </m:oMath>
                  </a14:m>
                  <a:r>
                    <a:rPr lang="en-US" sz="3200" b="1" dirty="0">
                      <a:latin typeface="Segoe UI Semibold" panose="020B0702040204020203" pitchFamily="34" charset="0"/>
                      <a:cs typeface="Segoe UI Semibold" panose="020B0702040204020203" pitchFamily="34" charset="0"/>
                    </a:rPr>
                    <a:t> factorial</a:t>
                  </a:r>
                </a:p>
              </p:txBody>
            </p:sp>
          </mc:Choice>
          <mc:Fallback xmlns="">
            <p:sp>
              <p:nvSpPr>
                <p:cNvPr id="6" name="Rectangle 5">
                  <a:extLst>
                    <a:ext uri="{FF2B5EF4-FFF2-40B4-BE49-F238E27FC236}">
                      <a16:creationId xmlns:a16="http://schemas.microsoft.com/office/drawing/2014/main" id="{4AC945F8-490D-45CD-B2CC-7D77E4294D89}"/>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222628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CE8D-9603-4668-A2AE-CBFE33839F45}"/>
              </a:ext>
            </a:extLst>
          </p:cNvPr>
          <p:cNvSpPr>
            <a:spLocks noGrp="1"/>
          </p:cNvSpPr>
          <p:nvPr>
            <p:ph type="title"/>
          </p:nvPr>
        </p:nvSpPr>
        <p:spPr/>
        <p:txBody>
          <a:bodyPr/>
          <a:lstStyle/>
          <a:p>
            <a:r>
              <a:rPr lang="en-US" dirty="0"/>
              <a:t>Distinct Letters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E03B4E-67D4-4871-AFEC-002A1B074DF0}"/>
                  </a:ext>
                </a:extLst>
              </p:cNvPr>
              <p:cNvSpPr>
                <a:spLocks noGrp="1"/>
              </p:cNvSpPr>
              <p:nvPr>
                <p:ph idx="1"/>
              </p:nvPr>
            </p:nvSpPr>
            <p:spPr/>
            <p:txBody>
              <a:bodyPr/>
              <a:lstStyle/>
              <a:p>
                <a:r>
                  <a:rPr lang="en-US" dirty="0"/>
                  <a:t>How many length </a:t>
                </a:r>
                <a14:m>
                  <m:oMath xmlns:m="http://schemas.openxmlformats.org/officeDocument/2006/math">
                    <m:r>
                      <a:rPr lang="en-US" b="0" i="1" smtClean="0">
                        <a:latin typeface="Cambria Math" panose="02040503050406030204" pitchFamily="18" charset="0"/>
                      </a:rPr>
                      <m:t>5</m:t>
                    </m:r>
                  </m:oMath>
                </a14:m>
                <a:r>
                  <a:rPr lang="en-US" dirty="0"/>
                  <a:t> strings are there over the alphabet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where each string does not repeat a letter.</a:t>
                </a:r>
              </a:p>
              <a:p>
                <a:r>
                  <a:rPr lang="en-US" dirty="0"/>
                  <a:t>E.g. “azure” is an allowed string, but “</a:t>
                </a:r>
                <a:r>
                  <a:rPr lang="en-US" dirty="0" err="1"/>
                  <a:t>steve</a:t>
                </a:r>
                <a:r>
                  <a:rPr lang="en-US" dirty="0"/>
                  <a:t>” is not, nor is “</a:t>
                </a:r>
                <a:r>
                  <a:rPr lang="en-US" dirty="0" err="1"/>
                  <a:t>abcdef</a:t>
                </a:r>
                <a:r>
                  <a:rPr lang="en-US"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9CE03B4E-67D4-4871-AFEC-002A1B074DF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37F821-09BF-4044-A508-BE86AAFC1F95}"/>
                  </a:ext>
                </a:extLst>
              </p:cNvPr>
              <p:cNvSpPr txBox="1"/>
              <p:nvPr/>
            </p:nvSpPr>
            <p:spPr>
              <a:xfrm>
                <a:off x="656492" y="3429000"/>
                <a:ext cx="3681046" cy="523220"/>
              </a:xfrm>
              <a:prstGeom prst="rect">
                <a:avLst/>
              </a:prstGeom>
              <a:noFill/>
            </p:spPr>
            <p:txBody>
              <a:bodyPr wrap="square" rtlCol="0">
                <a:spAutoFit/>
              </a:bodyPr>
              <a:lstStyle/>
              <a:p>
                <a14:m>
                  <m:oMath xmlns:m="http://schemas.openxmlformats.org/officeDocument/2006/math">
                    <m:r>
                      <a:rPr lang="en-US" sz="2800" b="0" i="1" smtClean="0">
                        <a:solidFill>
                          <a:schemeClr val="accent2"/>
                        </a:solidFill>
                        <a:latin typeface="Cambria Math" panose="02040503050406030204" pitchFamily="18" charset="0"/>
                      </a:rPr>
                      <m:t>26⋅25⋅24⋅23⋅22</m:t>
                    </m:r>
                  </m:oMath>
                </a14:m>
                <a:r>
                  <a:rPr lang="en-US" sz="2800" dirty="0">
                    <a:solidFill>
                      <a:schemeClr val="accent2"/>
                    </a:solidFill>
                  </a:rPr>
                  <a:t> </a:t>
                </a:r>
              </a:p>
            </p:txBody>
          </p:sp>
        </mc:Choice>
        <mc:Fallback xmlns="">
          <p:sp>
            <p:nvSpPr>
              <p:cNvPr id="4" name="TextBox 3">
                <a:extLst>
                  <a:ext uri="{FF2B5EF4-FFF2-40B4-BE49-F238E27FC236}">
                    <a16:creationId xmlns:a16="http://schemas.microsoft.com/office/drawing/2014/main" id="{0137F821-09BF-4044-A508-BE86AAFC1F95}"/>
                  </a:ext>
                </a:extLst>
              </p:cNvPr>
              <p:cNvSpPr txBox="1">
                <a:spLocks noRot="1" noChangeAspect="1" noMove="1" noResize="1" noEditPoints="1" noAdjustHandles="1" noChangeArrowheads="1" noChangeShapeType="1" noTextEdit="1"/>
              </p:cNvSpPr>
              <p:nvPr/>
            </p:nvSpPr>
            <p:spPr>
              <a:xfrm>
                <a:off x="656492" y="3429000"/>
                <a:ext cx="3681046"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96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45BA-BEE9-4D25-A734-79F4F4705424}"/>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663ADD-4263-4329-A14A-D6486B9239B5}"/>
                  </a:ext>
                </a:extLst>
              </p:cNvPr>
              <p:cNvSpPr>
                <a:spLocks noGrp="1"/>
              </p:cNvSpPr>
              <p:nvPr>
                <p:ph idx="1"/>
              </p:nvPr>
            </p:nvSpPr>
            <p:spPr>
              <a:xfrm>
                <a:off x="575240" y="4077223"/>
                <a:ext cx="11187258" cy="2232137"/>
              </a:xfrm>
            </p:spPr>
            <p:txBody>
              <a:bodyPr>
                <a:normAutofit fontScale="92500" lnSpcReduction="10000"/>
              </a:bodyPr>
              <a:lstStyle/>
              <a:p>
                <a:r>
                  <a:rPr lang="en-US" dirty="0"/>
                  <a:t>Said out loud as “P n k” or “n permute </a:t>
                </a:r>
                <a14:m>
                  <m:oMath xmlns:m="http://schemas.openxmlformats.org/officeDocument/2006/math">
                    <m:r>
                      <a:rPr lang="en-US" b="0" i="1" smtClean="0">
                        <a:latin typeface="Cambria Math" panose="02040503050406030204" pitchFamily="18" charset="0"/>
                      </a:rPr>
                      <m:t>𝑘</m:t>
                    </m:r>
                  </m:oMath>
                </a14:m>
                <a:r>
                  <a:rPr lang="en-US" dirty="0"/>
                  <a:t>” or “n pick k”</a:t>
                </a:r>
              </a:p>
              <a:p>
                <a:r>
                  <a:rPr lang="en-US" dirty="0"/>
                  <a:t>Alternative notation:</a:t>
                </a: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oMath>
                </a14:m>
                <a:endParaRPr lang="en-US" dirty="0"/>
              </a:p>
              <a:p>
                <a:endParaRPr lang="en-US" dirty="0"/>
              </a:p>
              <a:p>
                <a:r>
                  <a:rPr lang="en-US" b="0" dirty="0"/>
                  <a:t>Edge cases: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,0</m:t>
                        </m:r>
                      </m:e>
                    </m:d>
                    <m:r>
                      <a:rPr lang="en-US" b="0" i="1" smtClean="0">
                        <a:latin typeface="Cambria Math" panose="02040503050406030204" pitchFamily="18" charset="0"/>
                      </a:rPr>
                      <m:t>=1</m:t>
                    </m:r>
                  </m:oMath>
                </a14:m>
                <a:r>
                  <a:rPr lang="en-US" dirty="0"/>
                  <a:t>, </a:t>
                </a:r>
                <a:br>
                  <a:rPr lang="en-US" dirty="0"/>
                </a:b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55663ADD-4263-4329-A14A-D6486B9239B5}"/>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2"/>
                <a:stretch>
                  <a:fillRect l="-545" t="-5738" b="-601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7FCA6332-53B5-42B7-9FFA-1532FA76E258}"/>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122CC60-FB30-4C77-BBBF-409AF86945A5}"/>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1122CC60-FB30-4C77-BBBF-409AF86945A5}"/>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3"/>
                  <a:stretch>
                    <a:fillRect l="-850" r="-20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24DB8FE5-DCB3-4004-B565-740900D4D90E}"/>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-permutation</a:t>
                  </a:r>
                </a:p>
              </p:txBody>
            </p:sp>
          </mc:Choice>
          <mc:Fallback xmlns="">
            <p:sp>
              <p:nvSpPr>
                <p:cNvPr id="6" name="Rectangle 5">
                  <a:extLst>
                    <a:ext uri="{FF2B5EF4-FFF2-40B4-BE49-F238E27FC236}">
                      <a16:creationId xmlns:a16="http://schemas.microsoft.com/office/drawing/2014/main" id="{24DB8FE5-DCB3-4004-B565-740900D4D90E}"/>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738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3EF8-D376-43AE-9893-BC7D71956328}"/>
              </a:ext>
            </a:extLst>
          </p:cNvPr>
          <p:cNvSpPr>
            <a:spLocks noGrp="1"/>
          </p:cNvSpPr>
          <p:nvPr>
            <p:ph type="title"/>
          </p:nvPr>
        </p:nvSpPr>
        <p:spPr/>
        <p:txBody>
          <a:bodyPr/>
          <a:lstStyle/>
          <a:p>
            <a:r>
              <a:rPr lang="en-US" dirty="0"/>
              <a:t>Change it slightly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2F6F1A-2411-45E3-A3EC-1FE3AD27B978}"/>
                  </a:ext>
                </a:extLst>
              </p:cNvPr>
              <p:cNvSpPr>
                <a:spLocks noGrp="1"/>
              </p:cNvSpPr>
              <p:nvPr>
                <p:ph idx="1"/>
              </p:nvPr>
            </p:nvSpPr>
            <p:spPr/>
            <p:txBody>
              <a:bodyPr/>
              <a:lstStyle/>
              <a:p>
                <a:r>
                  <a:rPr lang="en-US" dirty="0"/>
                  <a:t>How many </a:t>
                </a:r>
                <a:r>
                  <a:rPr lang="en-US" b="1" dirty="0"/>
                  <a:t>subsets</a:t>
                </a:r>
                <a:r>
                  <a:rPr lang="en-US" dirty="0"/>
                  <a:t> of size </a:t>
                </a:r>
                <a14:m>
                  <m:oMath xmlns:m="http://schemas.openxmlformats.org/officeDocument/2006/math">
                    <m:r>
                      <a:rPr lang="en-US" b="0" i="1" smtClean="0">
                        <a:latin typeface="Cambria Math" panose="02040503050406030204" pitchFamily="18" charset="0"/>
                      </a:rPr>
                      <m:t>5</m:t>
                    </m:r>
                  </m:oMath>
                </a14:m>
                <a:r>
                  <a:rPr lang="en-US" dirty="0"/>
                  <a:t> are there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a:p>
                <a:r>
                  <a:rPr lang="en-US" dirty="0"/>
                  <a:t>Remember subsets we don’t count repeats – so we still have that rule. </a:t>
                </a:r>
              </a:p>
              <a:p>
                <a:r>
                  <a:rPr lang="en-US" dirty="0"/>
                  <a:t>But for subsets order doesn’t matter.</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is the same set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r>
                  <a:rPr lang="en-US" dirty="0"/>
                  <a:t> (even though “azure” and “</a:t>
                </a:r>
                <a:r>
                  <a:rPr lang="en-US" dirty="0" err="1"/>
                  <a:t>aurez</a:t>
                </a:r>
                <a:r>
                  <a:rPr lang="en-US" dirty="0"/>
                  <a:t>” are different strings).</a:t>
                </a:r>
              </a:p>
            </p:txBody>
          </p:sp>
        </mc:Choice>
        <mc:Fallback xmlns="">
          <p:sp>
            <p:nvSpPr>
              <p:cNvPr id="3" name="Content Placeholder 2">
                <a:extLst>
                  <a:ext uri="{FF2B5EF4-FFF2-40B4-BE49-F238E27FC236}">
                    <a16:creationId xmlns:a16="http://schemas.microsoft.com/office/drawing/2014/main" id="{1B2F6F1A-2411-45E3-A3EC-1FE3AD27B97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30143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188063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94B9-0347-42C5-B17C-ED9B5B9FDD2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C417E6E-5803-48E9-B9D4-E6D3D2F16278}"/>
              </a:ext>
            </a:extLst>
          </p:cNvPr>
          <p:cNvSpPr>
            <a:spLocks noGrp="1"/>
          </p:cNvSpPr>
          <p:nvPr>
            <p:ph idx="1"/>
          </p:nvPr>
        </p:nvSpPr>
        <p:spPr/>
        <p:txBody>
          <a:bodyPr/>
          <a:lstStyle/>
          <a:p>
            <a:r>
              <a:rPr lang="en-US" dirty="0"/>
              <a:t>Please read the collaboration policy, in particular:</a:t>
            </a:r>
            <a:br>
              <a:rPr lang="en-US" dirty="0"/>
            </a:br>
            <a:r>
              <a:rPr lang="en-US" dirty="0"/>
              <a:t>on </a:t>
            </a:r>
            <a:r>
              <a:rPr lang="en-US" dirty="0" err="1"/>
              <a:t>homeworks</a:t>
            </a:r>
            <a:r>
              <a:rPr lang="en-US" dirty="0"/>
              <a:t> you are </a:t>
            </a:r>
            <a:r>
              <a:rPr lang="en-US" b="1" dirty="0"/>
              <a:t>encouraged </a:t>
            </a:r>
            <a:r>
              <a:rPr lang="en-US" dirty="0"/>
              <a:t>to collaborate, but the writeup must be your own. </a:t>
            </a:r>
          </a:p>
          <a:p>
            <a:pPr lvl="1"/>
            <a:r>
              <a:rPr lang="en-US" dirty="0"/>
              <a:t>If you’re working with others, don’t take notes from your discussions</a:t>
            </a:r>
          </a:p>
          <a:p>
            <a:pPr lvl="1"/>
            <a:r>
              <a:rPr lang="en-US" dirty="0"/>
              <a:t>And take a 30 minute break between discussions and your writeup</a:t>
            </a:r>
          </a:p>
          <a:p>
            <a:r>
              <a:rPr lang="en-US" dirty="0"/>
              <a:t>The goal of these rules is to make sure you’ve learned how to do the problems.</a:t>
            </a:r>
          </a:p>
          <a:p>
            <a:r>
              <a:rPr lang="en-US" dirty="0"/>
              <a:t>Chat-GPT (or any other AI system) is </a:t>
            </a:r>
            <a:r>
              <a:rPr lang="en-US" b="1" dirty="0"/>
              <a:t>not</a:t>
            </a:r>
            <a:r>
              <a:rPr lang="en-US" dirty="0"/>
              <a:t> a valid collaborator. </a:t>
            </a:r>
          </a:p>
          <a:p>
            <a:pPr lvl="1"/>
            <a:r>
              <a:rPr lang="en-US" dirty="0"/>
              <a:t>Our goal is that you learn how to do the problems, not that Chat-GPT learns how to do the problems.</a:t>
            </a:r>
          </a:p>
        </p:txBody>
      </p:sp>
    </p:spTree>
    <p:extLst>
      <p:ext uri="{BB962C8B-B14F-4D97-AF65-F5344CB8AC3E}">
        <p14:creationId xmlns:p14="http://schemas.microsoft.com/office/powerpoint/2010/main" val="312693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9DFE-7E87-4930-9A92-4AC37C5028BE}"/>
              </a:ext>
            </a:extLst>
          </p:cNvPr>
          <p:cNvSpPr>
            <a:spLocks noGrp="1"/>
          </p:cNvSpPr>
          <p:nvPr>
            <p:ph type="title"/>
          </p:nvPr>
        </p:nvSpPr>
        <p:spPr/>
        <p:txBody>
          <a:bodyPr/>
          <a:lstStyle/>
          <a:p>
            <a:r>
              <a:rPr lang="en-US" dirty="0"/>
              <a:t>Clever approach – count two ways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4479E8-1CC4-4CD8-98B8-E3C8A8D9E09E}"/>
                  </a:ext>
                </a:extLst>
              </p:cNvPr>
              <p:cNvSpPr>
                <a:spLocks noGrp="1"/>
              </p:cNvSpPr>
              <p:nvPr>
                <p:ph idx="1"/>
              </p:nvPr>
            </p:nvSpPr>
            <p:spPr/>
            <p:txBody>
              <a:bodyPr>
                <a:normAutofit lnSpcReduction="10000"/>
              </a:bodyPr>
              <a:lstStyle/>
              <a:p>
                <a:r>
                  <a:rPr lang="en-US" dirty="0"/>
                  <a:t>Let’s artificially introduce a requirement that we are supposed to have an ordered list. </a:t>
                </a:r>
              </a:p>
              <a:p>
                <a:r>
                  <a:rPr lang="en-US" dirty="0"/>
                  <a:t>Then the total is going to be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(26,5)</m:t>
                    </m:r>
                  </m:oMath>
                </a14:m>
                <a:r>
                  <a:rPr lang="en-US" dirty="0"/>
                  <a:t>.</a:t>
                </a:r>
              </a:p>
              <a:p>
                <a:r>
                  <a:rPr lang="en-US" dirty="0"/>
                  <a:t>How else could we get an ordered list? With this sequential process:</a:t>
                </a:r>
              </a:p>
              <a:p>
                <a:r>
                  <a:rPr lang="en-US" dirty="0"/>
                  <a:t>Step 1: Choose a subset.</a:t>
                </a:r>
              </a:p>
              <a:p>
                <a:r>
                  <a:rPr lang="en-US" dirty="0"/>
                  <a:t>Step 2: Put the subset in order. </a:t>
                </a:r>
              </a:p>
              <a:p>
                <a:endParaRPr lang="en-US" dirty="0"/>
              </a:p>
              <a:p>
                <a:r>
                  <a:rPr lang="en-US" dirty="0"/>
                  <a:t>These better give us the same number, so:</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d>
                          <m:dPr>
                            <m:ctrlPr>
                              <a:rPr lang="en-US" b="0" i="1" smtClean="0">
                                <a:latin typeface="Cambria Math" panose="02040503050406030204" pitchFamily="18" charset="0"/>
                              </a:rPr>
                            </m:ctrlPr>
                          </m:dPr>
                          <m:e>
                            <m:r>
                              <a:rPr lang="en-US" b="0" i="1" smtClean="0">
                                <a:latin typeface="Cambria Math" panose="02040503050406030204" pitchFamily="18" charset="0"/>
                              </a:rPr>
                              <m:t>26−5</m:t>
                            </m:r>
                          </m:e>
                        </m:d>
                        <m:r>
                          <a:rPr lang="en-US" b="0" i="1" smtClean="0">
                            <a:latin typeface="Cambria Math" panose="02040503050406030204" pitchFamily="18" charset="0"/>
                          </a:rPr>
                          <m:t>!</m:t>
                        </m:r>
                      </m:den>
                    </m:f>
                    <m:r>
                      <a:rPr lang="en-US" b="0" i="1" smtClean="0">
                        <a:latin typeface="Cambria Math" panose="02040503050406030204" pitchFamily="18" charset="0"/>
                      </a:rPr>
                      <m:t>=?⋅5!</m:t>
                    </m:r>
                  </m:oMath>
                </a14:m>
                <a:r>
                  <a:rPr lang="en-US" dirty="0"/>
                  <a:t> </a:t>
                </a:r>
              </a:p>
            </p:txBody>
          </p:sp>
        </mc:Choice>
        <mc:Fallback xmlns="">
          <p:sp>
            <p:nvSpPr>
              <p:cNvPr id="3" name="Content Placeholder 2">
                <a:extLst>
                  <a:ext uri="{FF2B5EF4-FFF2-40B4-BE49-F238E27FC236}">
                    <a16:creationId xmlns:a16="http://schemas.microsoft.com/office/drawing/2014/main" id="{814479E8-1CC4-4CD8-98B8-E3C8A8D9E09E}"/>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A7ACA7A-3EB7-4F04-89E4-89F4FFC74365}"/>
                  </a:ext>
                </a:extLst>
              </p:cNvPr>
              <p:cNvSpPr txBox="1"/>
              <p:nvPr/>
            </p:nvSpPr>
            <p:spPr>
              <a:xfrm>
                <a:off x="4825190" y="5394143"/>
                <a:ext cx="6815016" cy="1207767"/>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So the number of size-5 subsets of a size-26 set is:</a:t>
                </a:r>
              </a:p>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26!</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26−5</m:t>
                              </m:r>
                            </m:e>
                          </m:d>
                          <m:r>
                            <a:rPr lang="en-US" sz="2400" b="0" i="1" smtClean="0">
                              <a:latin typeface="Cambria Math" panose="02040503050406030204" pitchFamily="18" charset="0"/>
                            </a:rPr>
                            <m:t>!5!</m:t>
                          </m:r>
                        </m:den>
                      </m:f>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9A7ACA7A-3EB7-4F04-89E4-89F4FFC74365}"/>
                  </a:ext>
                </a:extLst>
              </p:cNvPr>
              <p:cNvSpPr txBox="1">
                <a:spLocks noRot="1" noChangeAspect="1" noMove="1" noResize="1" noEditPoints="1" noAdjustHandles="1" noChangeArrowheads="1" noChangeShapeType="1" noTextEdit="1"/>
              </p:cNvSpPr>
              <p:nvPr/>
            </p:nvSpPr>
            <p:spPr>
              <a:xfrm>
                <a:off x="4825190" y="5394143"/>
                <a:ext cx="6815016" cy="1207767"/>
              </a:xfrm>
              <a:prstGeom prst="rect">
                <a:avLst/>
              </a:prstGeom>
              <a:blipFill>
                <a:blip r:embed="rId3"/>
                <a:stretch>
                  <a:fillRect l="-1248" t="-2463" r="-71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2512486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52CA-16D1-47E3-9FE6-86C60A38D406}"/>
              </a:ext>
            </a:extLst>
          </p:cNvPr>
          <p:cNvSpPr>
            <a:spLocks noGrp="1"/>
          </p:cNvSpPr>
          <p:nvPr>
            <p:ph type="title"/>
          </p:nvPr>
        </p:nvSpPr>
        <p:spPr/>
        <p:txBody>
          <a:bodyPr/>
          <a:lstStyle/>
          <a:p>
            <a:r>
              <a:rPr lang="en-US" dirty="0"/>
              <a:t>Number of Subsets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892386-3914-4B1A-9C5F-4C25B1A9ABD1}"/>
                  </a:ext>
                </a:extLst>
              </p:cNvPr>
              <p:cNvSpPr>
                <a:spLocks noGrp="1"/>
              </p:cNvSpPr>
              <p:nvPr>
                <p:ph idx="1"/>
              </p:nvPr>
            </p:nvSpPr>
            <p:spPr>
              <a:xfrm>
                <a:off x="575240" y="4077223"/>
                <a:ext cx="11187258" cy="2232137"/>
              </a:xfrm>
            </p:spPr>
            <p:txBody>
              <a:bodyPr>
                <a:normAutofit fontScale="85000" lnSpcReduction="20000"/>
              </a:bodyPr>
              <a:lstStyle/>
              <a:p>
                <a:pPr marL="0" indent="0">
                  <a:buNone/>
                </a:pPr>
                <a:r>
                  <a:rPr lang="en-US" dirty="0"/>
                  <a:t>Said out loud “n choose k” (or sometimes: “n combination k”)</a:t>
                </a:r>
              </a:p>
              <a:p>
                <a:pPr marL="0" indent="0">
                  <a:buNone/>
                </a:pPr>
                <a:r>
                  <a:rPr lang="en-US" dirty="0"/>
                  <a:t>Lots of notation:</a:t>
                </a:r>
              </a:p>
              <a:p>
                <a:pPr marL="0" indent="0">
                  <a:buNone/>
                </a:pPr>
                <a14:m>
                  <m:oMath xmlns:m="http://schemas.openxmlformats.org/officeDocument/2006/math">
                    <m:sSub>
                      <m:sSubPr>
                        <m:ctrlPr>
                          <a:rPr lang="en-US" b="0" i="1" smtClean="0">
                            <a:latin typeface="Cambria Math" panose="02040503050406030204" pitchFamily="18" charset="0"/>
                          </a:rPr>
                        </m:ctrlPr>
                      </m:sSubP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𝑘</m:t>
                        </m:r>
                      </m:sub>
                    </m:sSub>
                    <m:r>
                      <a:rPr lang="en-US" b="0" i="1" smtClean="0">
                        <a:latin typeface="Cambria Math" panose="02040503050406030204" pitchFamily="18" charset="0"/>
                      </a:rPr>
                      <m:t>   </m:t>
                    </m:r>
                  </m:oMath>
                </a14:m>
                <a:r>
                  <a:rPr lang="en-US" dirty="0"/>
                  <a:t>or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all mean “number of size-</a:t>
                </a:r>
                <a14:m>
                  <m:oMath xmlns:m="http://schemas.openxmlformats.org/officeDocument/2006/math">
                    <m:r>
                      <a:rPr lang="en-US" b="0" i="1" smtClean="0">
                        <a:latin typeface="Cambria Math" panose="02040503050406030204" pitchFamily="18" charset="0"/>
                      </a:rPr>
                      <m:t>𝑘</m:t>
                    </m:r>
                  </m:oMath>
                </a14:m>
                <a:r>
                  <a:rPr lang="en-US" dirty="0"/>
                  <a:t> subsets of a size-</a:t>
                </a:r>
                <a14:m>
                  <m:oMath xmlns:m="http://schemas.openxmlformats.org/officeDocument/2006/math">
                    <m:r>
                      <a:rPr lang="en-US" b="0" i="1" smtClean="0">
                        <a:latin typeface="Cambria Math" panose="02040503050406030204" pitchFamily="18" charset="0"/>
                      </a:rPr>
                      <m:t>𝑛</m:t>
                    </m:r>
                  </m:oMath>
                </a14:m>
                <a:r>
                  <a:rPr lang="en-US" dirty="0"/>
                  <a:t> set.”</a:t>
                </a:r>
              </a:p>
              <a:p>
                <a:pPr marL="0" indent="0">
                  <a:buNone/>
                </a:pPr>
                <a:endParaRPr lang="en-US" dirty="0"/>
              </a:p>
              <a:p>
                <a:pPr marL="0" indent="0">
                  <a:buNone/>
                </a:pPr>
                <a:r>
                  <a:rPr lang="en-US" dirty="0"/>
                  <a:t>Edge cases: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0</m:t>
                            </m:r>
                          </m:den>
                        </m:f>
                      </m:e>
                    </m:d>
                    <m:r>
                      <a:rPr lang="en-US" b="0" i="1" smtClean="0">
                        <a:latin typeface="Cambria Math" panose="02040503050406030204" pitchFamily="18" charset="0"/>
                      </a:rPr>
                      <m:t>=1,</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den>
                        </m:f>
                      </m:e>
                    </m:d>
                    <m:r>
                      <a:rPr lang="en-US" b="0" i="1" smtClean="0">
                        <a:latin typeface="Cambria Math" panose="02040503050406030204" pitchFamily="18" charset="0"/>
                      </a:rPr>
                      <m:t>=1;</m:t>
                    </m:r>
                  </m:oMath>
                </a14:m>
                <a:r>
                  <a:rPr lang="en-US" dirty="0"/>
                  <a:t> </a:t>
                </a:r>
                <a14:m>
                  <m:oMath xmlns:m="http://schemas.openxmlformats.org/officeDocument/2006/math">
                    <m:d>
                      <m:dPr>
                        <m:ctrlPr>
                          <a:rPr lang="en-US" i="1" dirty="0" smtClean="0">
                            <a:latin typeface="Cambria Math" panose="02040503050406030204" pitchFamily="18" charset="0"/>
                          </a:rPr>
                        </m:ctrlPr>
                      </m:dPr>
                      <m:e>
                        <m:f>
                          <m:fPr>
                            <m:type m:val="noBar"/>
                            <m:ctrlPr>
                              <a:rPr lang="en-US" i="1" dirty="0" smtClean="0">
                                <a:latin typeface="Cambria Math" panose="02040503050406030204" pitchFamily="18" charset="0"/>
                              </a:rPr>
                            </m:ctrlPr>
                          </m:fPr>
                          <m:num>
                            <m:r>
                              <a:rPr lang="en-US" b="0" i="1" dirty="0" smtClean="0">
                                <a:latin typeface="Cambria Math" panose="02040503050406030204" pitchFamily="18" charset="0"/>
                              </a:rPr>
                              <m:t>𝑛</m:t>
                            </m:r>
                          </m:num>
                          <m:den>
                            <m:r>
                              <a:rPr lang="en-US" b="0" i="1" dirty="0" smtClean="0">
                                <a:latin typeface="Cambria Math" panose="02040503050406030204" pitchFamily="18" charset="0"/>
                              </a:rPr>
                              <m:t>𝑘</m:t>
                            </m:r>
                          </m:den>
                        </m:f>
                      </m:e>
                    </m:d>
                    <m:r>
                      <a:rPr lang="en-US" b="0" i="0" dirty="0" smtClean="0">
                        <a:latin typeface="Cambria Math" panose="02040503050406030204" pitchFamily="18" charset="0"/>
                      </a:rPr>
                      <m:t> </m:t>
                    </m:r>
                  </m:oMath>
                </a14:m>
                <a:r>
                  <a:rPr lang="en-US" dirty="0"/>
                  <a:t>for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&lt;0</m:t>
                    </m:r>
                  </m:oMath>
                </a14:m>
                <a:r>
                  <a:rPr lang="en-US" dirty="0"/>
                  <a:t> or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is undefined.</a:t>
                </a:r>
              </a:p>
            </p:txBody>
          </p:sp>
        </mc:Choice>
        <mc:Fallback xmlns="">
          <p:sp>
            <p:nvSpPr>
              <p:cNvPr id="3" name="Content Placeholder 2">
                <a:extLst>
                  <a:ext uri="{FF2B5EF4-FFF2-40B4-BE49-F238E27FC236}">
                    <a16:creationId xmlns:a16="http://schemas.microsoft.com/office/drawing/2014/main" id="{78892386-3914-4B1A-9C5F-4C25B1A9ABD1}"/>
                  </a:ext>
                </a:extLst>
              </p:cNvPr>
              <p:cNvSpPr>
                <a:spLocks noGrp="1" noRot="1" noChangeAspect="1" noMove="1" noResize="1" noEditPoints="1" noAdjustHandles="1" noChangeArrowheads="1" noChangeShapeType="1" noTextEdit="1"/>
              </p:cNvSpPr>
              <p:nvPr>
                <p:ph idx="1"/>
              </p:nvPr>
            </p:nvSpPr>
            <p:spPr>
              <a:xfrm>
                <a:off x="575240" y="4077223"/>
                <a:ext cx="11187258" cy="2232137"/>
              </a:xfrm>
              <a:blipFill>
                <a:blip r:embed="rId2"/>
                <a:stretch>
                  <a:fillRect l="-1253" t="-6557" b="-3279"/>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089EA89-5261-451A-BC0A-F9EE93E5866A}"/>
              </a:ext>
            </a:extLst>
          </p:cNvPr>
          <p:cNvGrpSpPr/>
          <p:nvPr/>
        </p:nvGrpSpPr>
        <p:grpSpPr>
          <a:xfrm>
            <a:off x="575239" y="1495862"/>
            <a:ext cx="9317314" cy="2363443"/>
            <a:chOff x="1185842" y="3429000"/>
            <a:chExt cx="6111311" cy="205478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7AD1B46-1FA9-4DC7-8442-1866D85D3C88}"/>
                    </a:ext>
                  </a:extLst>
                </p:cNvPr>
                <p:cNvSpPr/>
                <p:nvPr/>
              </p:nvSpPr>
              <p:spPr>
                <a:xfrm>
                  <a:off x="1185842" y="3429000"/>
                  <a:ext cx="6111311" cy="205478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𝒌</m:t>
                      </m:r>
                    </m:oMath>
                  </a14:m>
                  <a:r>
                    <a:rPr lang="en-US" sz="2800" b="1" dirty="0">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𝒏</m:t>
                      </m:r>
                    </m:oMath>
                  </a14:m>
                  <a:r>
                    <a:rPr lang="en-US" sz="2800" b="1" dirty="0">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𝑪</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𝑷</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en>
                        </m:f>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𝒏</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e>
                            </m:d>
                            <m:r>
                              <a:rPr lang="en-US" sz="2800" b="1" i="1" smtClean="0">
                                <a:latin typeface="Cambria Math" panose="02040503050406030204" pitchFamily="18" charset="0"/>
                                <a:cs typeface="Segoe UI Semibold" panose="020B0702040204020203" pitchFamily="34" charset="0"/>
                              </a:rPr>
                              <m:t>!</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87AD1B46-1FA9-4DC7-8442-1866D85D3C88}"/>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7CA6A0-72BF-420D-8729-E556C9BA09FF}"/>
                    </a:ext>
                  </a:extLst>
                </p:cNvPr>
                <p:cNvSpPr/>
                <p:nvPr/>
              </p:nvSpPr>
              <p:spPr>
                <a:xfrm>
                  <a:off x="1195367" y="3429001"/>
                  <a:ext cx="6101786" cy="48040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latin typeface="Cambria Math" panose="02040503050406030204" pitchFamily="18" charset="0"/>
                          <a:cs typeface="Segoe UI Semibold" panose="020B0702040204020203" pitchFamily="34" charset="0"/>
                        </a:rPr>
                        <m:t>𝒌</m:t>
                      </m:r>
                    </m:oMath>
                  </a14:m>
                  <a:r>
                    <a:rPr lang="en-US" sz="3200" b="1" dirty="0">
                      <a:latin typeface="Segoe UI Semibold" panose="020B0702040204020203" pitchFamily="34" charset="0"/>
                      <a:cs typeface="Segoe UI Semibold" panose="020B0702040204020203" pitchFamily="34" charset="0"/>
                    </a:rPr>
                    <a:t>-combination</a:t>
                  </a:r>
                </a:p>
              </p:txBody>
            </p:sp>
          </mc:Choice>
          <mc:Fallback xmlns="">
            <p:sp>
              <p:nvSpPr>
                <p:cNvPr id="6" name="Rectangle 5">
                  <a:extLst>
                    <a:ext uri="{FF2B5EF4-FFF2-40B4-BE49-F238E27FC236}">
                      <a16:creationId xmlns:a16="http://schemas.microsoft.com/office/drawing/2014/main" id="{3E7CA6A0-72BF-420D-8729-E556C9BA09FF}"/>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4"/>
                  <a:stretch>
                    <a:fillRect t="-16484" b="-38462"/>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94614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A1A-4E5E-4C42-B6F3-925F75770C8A}"/>
              </a:ext>
            </a:extLst>
          </p:cNvPr>
          <p:cNvSpPr>
            <a:spLocks noGrp="1"/>
          </p:cNvSpPr>
          <p:nvPr>
            <p:ph type="title"/>
          </p:nvPr>
        </p:nvSpPr>
        <p:spPr/>
        <p:txBody>
          <a:bodyPr/>
          <a:lstStyle/>
          <a:p>
            <a:r>
              <a:rPr lang="en-US" dirty="0"/>
              <a:t>Second 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4D6374-36DB-41D3-AD46-599B8D6DE4DD}"/>
                  </a:ext>
                </a:extLst>
              </p:cNvPr>
              <p:cNvSpPr>
                <a:spLocks noGrp="1"/>
              </p:cNvSpPr>
              <p:nvPr>
                <p:ph idx="1"/>
              </p:nvPr>
            </p:nvSpPr>
            <p:spPr/>
            <p:txBody>
              <a:bodyPr>
                <a:normAutofit/>
              </a:bodyPr>
              <a:lstStyle/>
              <a:p>
                <a:r>
                  <a:rPr lang="en-US" dirty="0"/>
                  <a:t>The second way of counting hints at a generally useful trick:</a:t>
                </a:r>
              </a:p>
              <a:p>
                <a:r>
                  <a:rPr lang="en-US" dirty="0"/>
                  <a:t>Pretend that order does matter, then divide by the number of orderings of the parts where order doesn’t matter.</a:t>
                </a:r>
              </a:p>
              <a:p>
                <a:r>
                  <a:rPr lang="en-US" dirty="0"/>
                  <a:t>For example, here’s another way to get the formula for combinations:</a:t>
                </a:r>
              </a:p>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elements. Put them in order, take the first </a:t>
                </a:r>
                <a14:m>
                  <m:oMath xmlns:m="http://schemas.openxmlformats.org/officeDocument/2006/math">
                    <m:r>
                      <a:rPr lang="en-US" b="0" i="1" smtClean="0">
                        <a:latin typeface="Cambria Math" panose="02040503050406030204" pitchFamily="18" charset="0"/>
                      </a:rPr>
                      <m:t>𝑘</m:t>
                    </m:r>
                  </m:oMath>
                </a14:m>
                <a:r>
                  <a:rPr lang="en-US" dirty="0"/>
                  <a:t> as your set.</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Orderings overall. We’ve overcounted because:</a:t>
                </a:r>
              </a:p>
              <a:p>
                <a:pPr lvl="1"/>
                <a:r>
                  <a:rPr lang="en-US" dirty="0"/>
                  <a:t>Among the first </a:t>
                </a:r>
                <a14:m>
                  <m:oMath xmlns:m="http://schemas.openxmlformats.org/officeDocument/2006/math">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pPr lvl="1"/>
                <a:r>
                  <a:rPr lang="en-US" dirty="0"/>
                  <a:t>Among the last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order doesn’t matter between them. Divide by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oMath>
                </a14:m>
                <a:r>
                  <a:rPr lang="en-US" dirty="0"/>
                  <a:t>.</a:t>
                </a:r>
              </a:p>
              <a:p>
                <a:pPr lvl="1"/>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9C4D6374-36DB-41D3-AD46-599B8D6DE4DD}"/>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79869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6165476" y="3026227"/>
                <a:ext cx="5195047" cy="1903085"/>
              </a:xfrm>
              <a:prstGeom prst="rect">
                <a:avLst/>
              </a:prstGeom>
              <a:noFill/>
            </p:spPr>
            <p:txBody>
              <a:bodyPr wrap="square" rtlCol="0">
                <a:spAutoFit/>
              </a:bodyPr>
              <a:lstStyle/>
              <a:p>
                <a:pPr marL="342900" indent="-342900">
                  <a:buAutoNum type="alphaUcPeriod"/>
                </a:pPr>
                <a14:m>
                  <m:oMath xmlns:m="http://schemas.openxmlformats.org/officeDocument/2006/math">
                    <m:sSup>
                      <m:sSupPr>
                        <m:ctrlPr>
                          <a:rPr lang="en-US" sz="2800" b="0" i="1" smtClean="0">
                            <a:latin typeface="Cambria Math" panose="02040503050406030204" pitchFamily="18" charset="0"/>
                            <a:cs typeface="Segoe UI Semilight" panose="020B0402040204020203" pitchFamily="34" charset="0"/>
                          </a:rPr>
                        </m:ctrlPr>
                      </m:sSupPr>
                      <m:e>
                        <m:r>
                          <a:rPr lang="en-US" sz="2800" b="0" i="1" smtClean="0">
                            <a:latin typeface="Cambria Math" panose="02040503050406030204" pitchFamily="18" charset="0"/>
                            <a:cs typeface="Segoe UI Semilight" panose="020B0402040204020203" pitchFamily="34" charset="0"/>
                          </a:rPr>
                          <m:t>2</m:t>
                        </m:r>
                      </m:e>
                      <m:sup>
                        <m:r>
                          <a:rPr lang="en-US" sz="2800" b="0" i="1" smtClean="0">
                            <a:latin typeface="Cambria Math" panose="02040503050406030204" pitchFamily="18" charset="0"/>
                            <a:cs typeface="Segoe UI Semilight" panose="020B0402040204020203" pitchFamily="34" charset="0"/>
                          </a:rPr>
                          <m:t>8</m:t>
                        </m:r>
                      </m:sup>
                    </m:sSup>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𝑃</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8,4</m:t>
                        </m:r>
                      </m:e>
                    </m:d>
                  </m:oMath>
                </a14:m>
                <a:endParaRPr lang="en-US" sz="2800" b="0" dirty="0">
                  <a:latin typeface="Segoe UI Semilight" panose="020B0402040204020203" pitchFamily="34" charset="0"/>
                  <a:cs typeface="Segoe UI Semilight" panose="020B0402040204020203" pitchFamily="34" charset="0"/>
                </a:endParaRPr>
              </a:p>
              <a:p>
                <a:pPr marL="342900" indent="-342900">
                  <a:buAutoNum type="alphaUcPeriod"/>
                </a:pPr>
                <a14:m>
                  <m:oMath xmlns:m="http://schemas.openxmlformats.org/officeDocument/2006/math">
                    <m:d>
                      <m:dPr>
                        <m:ctrlPr>
                          <a:rPr lang="en-US" sz="2800" i="1" smtClean="0">
                            <a:latin typeface="Cambria Math" panose="02040503050406030204" pitchFamily="18" charset="0"/>
                            <a:cs typeface="Segoe UI Semilight" panose="020B0402040204020203" pitchFamily="34" charset="0"/>
                          </a:rPr>
                        </m:ctrlPr>
                      </m:dPr>
                      <m:e>
                        <m:f>
                          <m:fPr>
                            <m:type m:val="noBar"/>
                            <m:ctrlPr>
                              <a:rPr lang="en-US" sz="280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m:t>
                            </m:r>
                          </m:den>
                        </m:f>
                      </m:e>
                    </m:d>
                  </m:oMath>
                </a14:m>
                <a:endParaRPr lang="en-US" sz="2800" dirty="0">
                  <a:latin typeface="Segoe UI Semilight" panose="020B0402040204020203" pitchFamily="34" charset="0"/>
                  <a:cs typeface="Segoe UI Semilight" panose="020B0402040204020203" pitchFamily="34" charset="0"/>
                </a:endParaRPr>
              </a:p>
              <a:p>
                <a:pPr marL="342900" indent="-342900">
                  <a:buAutoNum type="alphaUcPeriod"/>
                </a:pPr>
                <a:r>
                  <a:rPr lang="en-US" sz="2800" dirty="0">
                    <a:latin typeface="Segoe UI Semilight" panose="020B0402040204020203" pitchFamily="34" charset="0"/>
                    <a:cs typeface="Segoe UI Semilight" panose="020B0402040204020203" pitchFamily="34" charset="0"/>
                  </a:rPr>
                  <a:t>Something else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6165476" y="3026227"/>
                <a:ext cx="5195047" cy="1903085"/>
              </a:xfrm>
              <a:prstGeom prst="rect">
                <a:avLst/>
              </a:prstGeom>
              <a:blipFill>
                <a:blip r:embed="rId3"/>
                <a:stretch>
                  <a:fillRect l="-2814" b="-9585"/>
                </a:stretch>
              </a:blipFill>
            </p:spPr>
            <p:txBody>
              <a:bodyPr/>
              <a:lstStyle/>
              <a:p>
                <a:r>
                  <a:rPr lang="en-US">
                    <a:noFill/>
                  </a:rPr>
                  <a:t> </a:t>
                </a:r>
              </a:p>
            </p:txBody>
          </p:sp>
        </mc:Fallback>
      </mc:AlternateContent>
    </p:spTree>
    <p:extLst>
      <p:ext uri="{BB962C8B-B14F-4D97-AF65-F5344CB8AC3E}">
        <p14:creationId xmlns:p14="http://schemas.microsoft.com/office/powerpoint/2010/main" val="27913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grpSp>
        <p:nvGrpSpPr>
          <p:cNvPr id="108" name="Group 107">
            <a:extLst>
              <a:ext uri="{FF2B5EF4-FFF2-40B4-BE49-F238E27FC236}">
                <a16:creationId xmlns:a16="http://schemas.microsoft.com/office/drawing/2014/main" id="{F57CCE4E-7067-4776-B753-30AEB783C6C8}"/>
              </a:ext>
            </a:extLst>
          </p:cNvPr>
          <p:cNvGrpSpPr/>
          <p:nvPr/>
        </p:nvGrpSpPr>
        <p:grpSpPr>
          <a:xfrm>
            <a:off x="699247" y="1721223"/>
            <a:ext cx="4675096" cy="3908612"/>
            <a:chOff x="775447" y="2070847"/>
            <a:chExt cx="4675096" cy="3908612"/>
          </a:xfrm>
        </p:grpSpPr>
        <p:sp>
          <p:nvSpPr>
            <p:cNvPr id="5" name="Oval 4">
              <a:extLst>
                <a:ext uri="{FF2B5EF4-FFF2-40B4-BE49-F238E27FC236}">
                  <a16:creationId xmlns:a16="http://schemas.microsoft.com/office/drawing/2014/main" id="{B0F116BF-7321-4C4C-BC80-800372959083}"/>
                </a:ext>
              </a:extLst>
            </p:cNvPr>
            <p:cNvSpPr/>
            <p:nvPr/>
          </p:nvSpPr>
          <p:spPr>
            <a:xfrm>
              <a:off x="775447"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78106" y="571500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80765"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8342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86084" y="571051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1039906" y="584723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142565" y="5842748"/>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245224" y="584274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347883" y="5842748"/>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775447"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78106" y="487231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80765"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8342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86084" y="486783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1039906" y="500454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142565" y="5000065"/>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245224" y="500006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347883" y="5000065"/>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a:stCxn id="21" idx="4"/>
              <a:endCxn id="5" idx="0"/>
            </p:cNvCxnSpPr>
            <p:nvPr/>
          </p:nvCxnSpPr>
          <p:spPr>
            <a:xfrm>
              <a:off x="907677"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2010336" y="5136776"/>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112995"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21565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318314" y="5132294"/>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775447"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78106" y="38974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80765"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8342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86084" y="38929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stCxn id="45" idx="6"/>
              <a:endCxn id="46" idx="2"/>
            </p:cNvCxnSpPr>
            <p:nvPr/>
          </p:nvCxnSpPr>
          <p:spPr>
            <a:xfrm>
              <a:off x="1039906" y="40296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a:stCxn id="46" idx="6"/>
              <a:endCxn id="47" idx="2"/>
            </p:cNvCxnSpPr>
            <p:nvPr/>
          </p:nvCxnSpPr>
          <p:spPr>
            <a:xfrm flipV="1">
              <a:off x="2142565" y="40251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a:stCxn id="48" idx="2"/>
              <a:endCxn id="47" idx="6"/>
            </p:cNvCxnSpPr>
            <p:nvPr/>
          </p:nvCxnSpPr>
          <p:spPr>
            <a:xfrm flipH="1">
              <a:off x="3245224" y="40251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a:stCxn id="48" idx="6"/>
              <a:endCxn id="49" idx="2"/>
            </p:cNvCxnSpPr>
            <p:nvPr/>
          </p:nvCxnSpPr>
          <p:spPr>
            <a:xfrm>
              <a:off x="4347883" y="40251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775447"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78106" y="3054722"/>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80765"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8342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86084" y="3050240"/>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1039906" y="3186952"/>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142565" y="3182470"/>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245224" y="3182470"/>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347883" y="3182470"/>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907677"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2010336" y="3319181"/>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112995"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21565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318314" y="3314699"/>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775447"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78106" y="207532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80765"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8342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86084" y="2070847"/>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1039906" y="2207559"/>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142565" y="2203077"/>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245224" y="2203077"/>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347883" y="2203077"/>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a:stCxn id="45" idx="4"/>
              <a:endCxn id="21" idx="0"/>
            </p:cNvCxnSpPr>
            <p:nvPr/>
          </p:nvCxnSpPr>
          <p:spPr>
            <a:xfrm>
              <a:off x="907677"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2010336" y="4161864"/>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112995"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21565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318314" y="4157382"/>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907677"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2010336" y="2339788"/>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112995"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21565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318314" y="2335306"/>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2246769"/>
              </a:xfrm>
              <a:prstGeom prst="rect">
                <a:avLst/>
              </a:prstGeom>
              <a:blipFill>
                <a:blip r:embed="rId2"/>
                <a:stretch>
                  <a:fillRect l="-2347" t="-2710" b="-6504"/>
                </a:stretch>
              </a:blipFill>
            </p:spPr>
            <p:txBody>
              <a:bodyPr/>
              <a:lstStyle/>
              <a:p>
                <a:r>
                  <a:rPr lang="en-US">
                    <a:noFill/>
                  </a:rPr>
                  <a:t> </a:t>
                </a:r>
              </a:p>
            </p:txBody>
          </p:sp>
        </mc:Fallback>
      </mc:AlternateContent>
    </p:spTree>
    <p:extLst>
      <p:ext uri="{BB962C8B-B14F-4D97-AF65-F5344CB8AC3E}">
        <p14:creationId xmlns:p14="http://schemas.microsoft.com/office/powerpoint/2010/main" val="75643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p:spTree>
    <p:extLst>
      <p:ext uri="{BB962C8B-B14F-4D97-AF65-F5344CB8AC3E}">
        <p14:creationId xmlns:p14="http://schemas.microsoft.com/office/powerpoint/2010/main" val="295221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195047" cy="353943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1: </a:t>
                </a:r>
              </a:p>
              <a:p>
                <a:r>
                  <a:rPr lang="en-US" sz="2800" dirty="0">
                    <a:latin typeface="Segoe UI Semilight" panose="020B0402040204020203" pitchFamily="34" charset="0"/>
                    <a:cs typeface="Segoe UI Semilight" panose="020B0402040204020203" pitchFamily="34" charset="0"/>
                  </a:rPr>
                  <a:t>We’re going to take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8</m:t>
                    </m:r>
                  </m:oMath>
                </a14:m>
                <a:r>
                  <a:rPr lang="en-US" sz="2800" dirty="0">
                    <a:latin typeface="Segoe UI Semilight" panose="020B0402040204020203" pitchFamily="34" charset="0"/>
                    <a:cs typeface="Segoe UI Semilight" panose="020B0402040204020203" pitchFamily="34" charset="0"/>
                  </a:rPr>
                  <a:t> steps. Choose which SET of 4 of the steps will be up (the others will be down). </a:t>
                </a:r>
              </a:p>
              <a:p>
                <a:r>
                  <a:rPr lang="en-US" sz="2800" dirty="0">
                    <a:latin typeface="Segoe UI Semilight" panose="020B0402040204020203" pitchFamily="34" charset="0"/>
                    <a:cs typeface="Segoe UI Semilight" panose="020B0402040204020203" pitchFamily="34" charset="0"/>
                  </a:rPr>
                  <a:t>E.g. </a:t>
                </a:r>
                <a14:m>
                  <m:oMath xmlns:m="http://schemas.openxmlformats.org/officeDocument/2006/math">
                    <m:r>
                      <a:rPr lang="en-US" sz="2800" b="0" i="1" smtClean="0">
                        <a:solidFill>
                          <a:schemeClr val="accent4"/>
                        </a:solidFill>
                        <a:latin typeface="Cambria Math" panose="02040503050406030204" pitchFamily="18" charset="0"/>
                        <a:cs typeface="Segoe UI Semilight" panose="020B0402040204020203" pitchFamily="34" charset="0"/>
                      </a:rPr>
                      <m:t>{1,2,7,8}</m:t>
                    </m:r>
                  </m:oMath>
                </a14:m>
                <a:r>
                  <a:rPr lang="en-US" sz="2800" dirty="0">
                    <a:latin typeface="Segoe UI Semilight" panose="020B0402040204020203" pitchFamily="34" charset="0"/>
                    <a:cs typeface="Segoe UI Semilight" panose="020B0402040204020203" pitchFamily="34" charset="0"/>
                  </a:rPr>
                  <a:t> is </a:t>
                </a:r>
              </a:p>
              <a:p>
                <a:r>
                  <a:rPr lang="en-US" sz="2800" b="0" dirty="0">
                    <a:latin typeface="Segoe UI Semilight" panose="020B0402040204020203" pitchFamily="34" charset="0"/>
                    <a:cs typeface="Segoe UI Semilight" panose="020B0402040204020203" pitchFamily="34" charset="0"/>
                  </a:rPr>
                  <a:t>How many size-4 subsets of</a:t>
                </a:r>
                <a:r>
                  <a:rPr lang="en-US" sz="2800" b="0" dirty="0">
                    <a:cs typeface="Segoe UI Semilight" panose="020B0402040204020203" pitchFamily="34" charset="0"/>
                  </a:rPr>
                  <a:t>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{1,2,3,4,5,6,7,8}</m:t>
                    </m:r>
                  </m:oMath>
                </a14:m>
                <a:r>
                  <a:rPr lang="en-US" sz="2800" dirty="0">
                    <a:latin typeface="Segoe UI Semilight" panose="020B0402040204020203" pitchFamily="34" charset="0"/>
                    <a:cs typeface="Segoe UI Semilight" panose="020B0402040204020203" pitchFamily="34" charset="0"/>
                  </a:rPr>
                  <a:t> are there?</a:t>
                </a: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195047" cy="3539430"/>
              </a:xfrm>
              <a:prstGeom prst="rect">
                <a:avLst/>
              </a:prstGeom>
              <a:blipFill>
                <a:blip r:embed="rId2"/>
                <a:stretch>
                  <a:fillRect l="-2347" t="-1721" b="-3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2766053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1384995"/>
              </a:xfrm>
              <a:prstGeom prst="rect">
                <a:avLst/>
              </a:prstGeom>
              <a:blipFill>
                <a:blip r:embed="rId2"/>
                <a:stretch>
                  <a:fillRect l="-2114" t="-4386"/>
                </a:stretch>
              </a:blipFill>
            </p:spPr>
            <p:txBody>
              <a:bodyPr/>
              <a:lstStyle/>
              <a:p>
                <a:r>
                  <a:rPr lang="en-US">
                    <a:noFill/>
                  </a:rPr>
                  <a:t> </a:t>
                </a:r>
              </a:p>
            </p:txBody>
          </p:sp>
        </mc:Fallback>
      </mc:AlternateContent>
    </p:spTree>
    <p:extLst>
      <p:ext uri="{BB962C8B-B14F-4D97-AF65-F5344CB8AC3E}">
        <p14:creationId xmlns:p14="http://schemas.microsoft.com/office/powerpoint/2010/main" val="2737247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2E43-64DB-4FD1-84B9-A6D3DBC2C3BB}"/>
              </a:ext>
            </a:extLst>
          </p:cNvPr>
          <p:cNvSpPr>
            <a:spLocks noGrp="1"/>
          </p:cNvSpPr>
          <p:nvPr>
            <p:ph type="title"/>
          </p:nvPr>
        </p:nvSpPr>
        <p:spPr/>
        <p:txBody>
          <a:bodyPr/>
          <a:lstStyle/>
          <a:p>
            <a:r>
              <a:rPr lang="en-US" dirty="0"/>
              <a:t>Path Counting</a:t>
            </a:r>
          </a:p>
        </p:txBody>
      </p:sp>
      <p:sp>
        <p:nvSpPr>
          <p:cNvPr id="3" name="Content Placeholder 2">
            <a:extLst>
              <a:ext uri="{FF2B5EF4-FFF2-40B4-BE49-F238E27FC236}">
                <a16:creationId xmlns:a16="http://schemas.microsoft.com/office/drawing/2014/main" id="{CF221F1D-553C-44F2-9888-0FB45105FD13}"/>
              </a:ext>
            </a:extLst>
          </p:cNvPr>
          <p:cNvSpPr>
            <a:spLocks noGrp="1"/>
          </p:cNvSpPr>
          <p:nvPr>
            <p:ph idx="1"/>
          </p:nvPr>
        </p:nvSpPr>
        <p:spPr>
          <a:xfrm>
            <a:off x="5813614" y="946785"/>
            <a:ext cx="5948884" cy="4845504"/>
          </a:xfrm>
        </p:spPr>
        <p:txBody>
          <a:bodyPr/>
          <a:lstStyle/>
          <a:p>
            <a:r>
              <a:rPr lang="en-US" dirty="0"/>
              <a:t>We’re in the lower-left corner, and want to get to the upper-right corner.</a:t>
            </a:r>
          </a:p>
          <a:p>
            <a:r>
              <a:rPr lang="en-US" dirty="0"/>
              <a:t>We’re only going to go right and up.</a:t>
            </a:r>
          </a:p>
          <a:p>
            <a:r>
              <a:rPr lang="en-US" dirty="0"/>
              <a:t>How many different paths are there?</a:t>
            </a:r>
          </a:p>
        </p:txBody>
      </p:sp>
      <p:sp>
        <p:nvSpPr>
          <p:cNvPr id="5" name="Oval 4">
            <a:extLst>
              <a:ext uri="{FF2B5EF4-FFF2-40B4-BE49-F238E27FC236}">
                <a16:creationId xmlns:a16="http://schemas.microsoft.com/office/drawing/2014/main" id="{B0F116BF-7321-4C4C-BC80-800372959083}"/>
              </a:ext>
            </a:extLst>
          </p:cNvPr>
          <p:cNvSpPr/>
          <p:nvPr/>
        </p:nvSpPr>
        <p:spPr>
          <a:xfrm>
            <a:off x="699247"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9B48C79-D9BD-493D-88AB-5531C52602FA}"/>
              </a:ext>
            </a:extLst>
          </p:cNvPr>
          <p:cNvSpPr/>
          <p:nvPr/>
        </p:nvSpPr>
        <p:spPr>
          <a:xfrm>
            <a:off x="1801906" y="536537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8BAE5-CB8B-45F0-B4F0-83FFD3F6747C}"/>
              </a:ext>
            </a:extLst>
          </p:cNvPr>
          <p:cNvSpPr/>
          <p:nvPr/>
        </p:nvSpPr>
        <p:spPr>
          <a:xfrm>
            <a:off x="2904565"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EB30BBB-CBC4-42CA-8C87-EDDA7F3A9CF7}"/>
              </a:ext>
            </a:extLst>
          </p:cNvPr>
          <p:cNvSpPr/>
          <p:nvPr/>
        </p:nvSpPr>
        <p:spPr>
          <a:xfrm>
            <a:off x="400722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4F2AF5-4CA7-4D08-8F99-491BA0B56D41}"/>
              </a:ext>
            </a:extLst>
          </p:cNvPr>
          <p:cNvSpPr/>
          <p:nvPr/>
        </p:nvSpPr>
        <p:spPr>
          <a:xfrm>
            <a:off x="5109884" y="5360894"/>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45B3F-F665-4F8C-8920-088DE55C823F}"/>
              </a:ext>
            </a:extLst>
          </p:cNvPr>
          <p:cNvCxnSpPr>
            <a:stCxn id="5" idx="6"/>
            <a:endCxn id="6" idx="2"/>
          </p:cNvCxnSpPr>
          <p:nvPr/>
        </p:nvCxnSpPr>
        <p:spPr>
          <a:xfrm>
            <a:off x="963706" y="549760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63DC5B-0ADE-4550-9EDA-67265D7581B3}"/>
              </a:ext>
            </a:extLst>
          </p:cNvPr>
          <p:cNvCxnSpPr>
            <a:cxnSpLocks/>
            <a:stCxn id="6" idx="6"/>
            <a:endCxn id="7" idx="2"/>
          </p:cNvCxnSpPr>
          <p:nvPr/>
        </p:nvCxnSpPr>
        <p:spPr>
          <a:xfrm flipV="1">
            <a:off x="2066365" y="5493124"/>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58076E-76AF-49A7-BBC0-35E4318880E0}"/>
              </a:ext>
            </a:extLst>
          </p:cNvPr>
          <p:cNvCxnSpPr>
            <a:cxnSpLocks/>
            <a:stCxn id="8" idx="2"/>
            <a:endCxn id="7" idx="6"/>
          </p:cNvCxnSpPr>
          <p:nvPr/>
        </p:nvCxnSpPr>
        <p:spPr>
          <a:xfrm flipH="1">
            <a:off x="3169024" y="5493124"/>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4FF226-36E8-40F7-B4B1-65FA1F9CC448}"/>
              </a:ext>
            </a:extLst>
          </p:cNvPr>
          <p:cNvCxnSpPr>
            <a:cxnSpLocks/>
            <a:stCxn id="8" idx="6"/>
            <a:endCxn id="9" idx="2"/>
          </p:cNvCxnSpPr>
          <p:nvPr/>
        </p:nvCxnSpPr>
        <p:spPr>
          <a:xfrm>
            <a:off x="4271683" y="5493124"/>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913B444-6B78-4EF7-9E00-D14928C5CE95}"/>
              </a:ext>
            </a:extLst>
          </p:cNvPr>
          <p:cNvSpPr/>
          <p:nvPr/>
        </p:nvSpPr>
        <p:spPr>
          <a:xfrm>
            <a:off x="699247"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E4F8FBC-EAC7-4CAE-AFCC-DBC17F649375}"/>
              </a:ext>
            </a:extLst>
          </p:cNvPr>
          <p:cNvSpPr/>
          <p:nvPr/>
        </p:nvSpPr>
        <p:spPr>
          <a:xfrm>
            <a:off x="1801906" y="452269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2BDFF2-69EF-4F9C-923E-7CB3029E89A7}"/>
              </a:ext>
            </a:extLst>
          </p:cNvPr>
          <p:cNvSpPr/>
          <p:nvPr/>
        </p:nvSpPr>
        <p:spPr>
          <a:xfrm>
            <a:off x="2904565"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D266B6-27BF-4358-927A-305B6CDDE71A}"/>
              </a:ext>
            </a:extLst>
          </p:cNvPr>
          <p:cNvSpPr/>
          <p:nvPr/>
        </p:nvSpPr>
        <p:spPr>
          <a:xfrm>
            <a:off x="400722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8FE036-D93A-42BA-8BF6-8F6971DCA4D9}"/>
              </a:ext>
            </a:extLst>
          </p:cNvPr>
          <p:cNvSpPr/>
          <p:nvPr/>
        </p:nvSpPr>
        <p:spPr>
          <a:xfrm>
            <a:off x="5109884" y="451821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D0DE2FB-0C83-4326-B055-F419565BC61B}"/>
              </a:ext>
            </a:extLst>
          </p:cNvPr>
          <p:cNvCxnSpPr>
            <a:stCxn id="21" idx="6"/>
            <a:endCxn id="22" idx="2"/>
          </p:cNvCxnSpPr>
          <p:nvPr/>
        </p:nvCxnSpPr>
        <p:spPr>
          <a:xfrm>
            <a:off x="963706" y="465492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E1DE4A-EDAC-4CDA-821E-B447957819FA}"/>
              </a:ext>
            </a:extLst>
          </p:cNvPr>
          <p:cNvCxnSpPr>
            <a:cxnSpLocks/>
            <a:stCxn id="22" idx="6"/>
            <a:endCxn id="23" idx="2"/>
          </p:cNvCxnSpPr>
          <p:nvPr/>
        </p:nvCxnSpPr>
        <p:spPr>
          <a:xfrm flipV="1">
            <a:off x="2066365" y="4650441"/>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5F0BEC-BC94-4BEE-8BFA-C62319B5182B}"/>
              </a:ext>
            </a:extLst>
          </p:cNvPr>
          <p:cNvCxnSpPr>
            <a:cxnSpLocks/>
            <a:stCxn id="24" idx="2"/>
            <a:endCxn id="23" idx="6"/>
          </p:cNvCxnSpPr>
          <p:nvPr/>
        </p:nvCxnSpPr>
        <p:spPr>
          <a:xfrm flipH="1">
            <a:off x="3169024" y="4650441"/>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65A24C-5E87-46FB-B233-0534D0FC9288}"/>
              </a:ext>
            </a:extLst>
          </p:cNvPr>
          <p:cNvCxnSpPr>
            <a:cxnSpLocks/>
            <a:stCxn id="24" idx="6"/>
            <a:endCxn id="25" idx="2"/>
          </p:cNvCxnSpPr>
          <p:nvPr/>
        </p:nvCxnSpPr>
        <p:spPr>
          <a:xfrm>
            <a:off x="4271683" y="4650441"/>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5108C7-A4E9-4F37-ADB6-C97A517C298B}"/>
              </a:ext>
            </a:extLst>
          </p:cNvPr>
          <p:cNvCxnSpPr>
            <a:cxnSpLocks/>
          </p:cNvCxnSpPr>
          <p:nvPr/>
        </p:nvCxnSpPr>
        <p:spPr>
          <a:xfrm>
            <a:off x="831477" y="4788271"/>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1FB4A2-0F64-4410-854D-52AC00D5D9B7}"/>
              </a:ext>
            </a:extLst>
          </p:cNvPr>
          <p:cNvCxnSpPr>
            <a:cxnSpLocks/>
            <a:stCxn id="22" idx="4"/>
            <a:endCxn id="6" idx="0"/>
          </p:cNvCxnSpPr>
          <p:nvPr/>
        </p:nvCxnSpPr>
        <p:spPr>
          <a:xfrm>
            <a:off x="1934136" y="4787152"/>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0775FE8-78A6-4B86-A69C-185ED6511BA1}"/>
              </a:ext>
            </a:extLst>
          </p:cNvPr>
          <p:cNvCxnSpPr>
            <a:cxnSpLocks/>
            <a:stCxn id="23" idx="4"/>
            <a:endCxn id="7" idx="0"/>
          </p:cNvCxnSpPr>
          <p:nvPr/>
        </p:nvCxnSpPr>
        <p:spPr>
          <a:xfrm>
            <a:off x="3036795"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7FC8E51-61A0-42C6-B46B-C2E1326BDACC}"/>
              </a:ext>
            </a:extLst>
          </p:cNvPr>
          <p:cNvCxnSpPr>
            <a:cxnSpLocks/>
            <a:stCxn id="24" idx="4"/>
            <a:endCxn id="8" idx="0"/>
          </p:cNvCxnSpPr>
          <p:nvPr/>
        </p:nvCxnSpPr>
        <p:spPr>
          <a:xfrm>
            <a:off x="413945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757EA0-B71F-4F58-BEC1-8AC065AB9530}"/>
              </a:ext>
            </a:extLst>
          </p:cNvPr>
          <p:cNvCxnSpPr>
            <a:cxnSpLocks/>
            <a:stCxn id="25" idx="4"/>
            <a:endCxn id="9" idx="0"/>
          </p:cNvCxnSpPr>
          <p:nvPr/>
        </p:nvCxnSpPr>
        <p:spPr>
          <a:xfrm>
            <a:off x="5242114" y="4782670"/>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43CFD798-1084-4A22-B282-F4BF7B473EAC}"/>
              </a:ext>
            </a:extLst>
          </p:cNvPr>
          <p:cNvSpPr/>
          <p:nvPr/>
        </p:nvSpPr>
        <p:spPr>
          <a:xfrm>
            <a:off x="699247"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C558A10-6DED-4231-97DD-307F49153DB0}"/>
              </a:ext>
            </a:extLst>
          </p:cNvPr>
          <p:cNvSpPr/>
          <p:nvPr/>
        </p:nvSpPr>
        <p:spPr>
          <a:xfrm>
            <a:off x="1801906" y="3547781"/>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49540F88-22BB-42C5-8D22-AC754DBCB04C}"/>
              </a:ext>
            </a:extLst>
          </p:cNvPr>
          <p:cNvSpPr/>
          <p:nvPr/>
        </p:nvSpPr>
        <p:spPr>
          <a:xfrm>
            <a:off x="2904565"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559F624-D002-4C94-9C20-E17EC67BCC95}"/>
              </a:ext>
            </a:extLst>
          </p:cNvPr>
          <p:cNvSpPr/>
          <p:nvPr/>
        </p:nvSpPr>
        <p:spPr>
          <a:xfrm>
            <a:off x="400722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1954A24-25D5-4D38-9F4E-E7F04824EF46}"/>
              </a:ext>
            </a:extLst>
          </p:cNvPr>
          <p:cNvSpPr/>
          <p:nvPr/>
        </p:nvSpPr>
        <p:spPr>
          <a:xfrm>
            <a:off x="5109884" y="3543299"/>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1D65B1EB-E3BC-4392-9E01-02A68A3D2917}"/>
              </a:ext>
            </a:extLst>
          </p:cNvPr>
          <p:cNvCxnSpPr>
            <a:cxnSpLocks/>
          </p:cNvCxnSpPr>
          <p:nvPr/>
        </p:nvCxnSpPr>
        <p:spPr>
          <a:xfrm>
            <a:off x="963706" y="3681130"/>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22C611-D190-443E-A0DD-1C0C1F0B5210}"/>
              </a:ext>
            </a:extLst>
          </p:cNvPr>
          <p:cNvCxnSpPr>
            <a:cxnSpLocks/>
          </p:cNvCxnSpPr>
          <p:nvPr/>
        </p:nvCxnSpPr>
        <p:spPr>
          <a:xfrm flipV="1">
            <a:off x="2066365" y="3676648"/>
            <a:ext cx="838200" cy="4482"/>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9BAB63-C8FB-48C3-A7AE-1701F482359B}"/>
              </a:ext>
            </a:extLst>
          </p:cNvPr>
          <p:cNvCxnSpPr>
            <a:cxnSpLocks/>
          </p:cNvCxnSpPr>
          <p:nvPr/>
        </p:nvCxnSpPr>
        <p:spPr>
          <a:xfrm flipH="1">
            <a:off x="3169024" y="3676648"/>
            <a:ext cx="8382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33B2B3-6730-4C7F-9BBA-C485F3C6825F}"/>
              </a:ext>
            </a:extLst>
          </p:cNvPr>
          <p:cNvCxnSpPr>
            <a:cxnSpLocks/>
          </p:cNvCxnSpPr>
          <p:nvPr/>
        </p:nvCxnSpPr>
        <p:spPr>
          <a:xfrm>
            <a:off x="4271683" y="3676648"/>
            <a:ext cx="838201"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9C2A8789-578D-4E05-975B-B0342AEED01F}"/>
              </a:ext>
            </a:extLst>
          </p:cNvPr>
          <p:cNvSpPr/>
          <p:nvPr/>
        </p:nvSpPr>
        <p:spPr>
          <a:xfrm>
            <a:off x="699247"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D7FFB00-EB95-4CC0-98C2-A130866E223D}"/>
              </a:ext>
            </a:extLst>
          </p:cNvPr>
          <p:cNvSpPr/>
          <p:nvPr/>
        </p:nvSpPr>
        <p:spPr>
          <a:xfrm>
            <a:off x="1801906" y="2705098"/>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A83A223-DE0D-40DE-A812-0AA57C82C9EF}"/>
              </a:ext>
            </a:extLst>
          </p:cNvPr>
          <p:cNvSpPr/>
          <p:nvPr/>
        </p:nvSpPr>
        <p:spPr>
          <a:xfrm>
            <a:off x="2904565"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3F58A56-F506-4B07-921A-9CA1ECE9729E}"/>
              </a:ext>
            </a:extLst>
          </p:cNvPr>
          <p:cNvSpPr/>
          <p:nvPr/>
        </p:nvSpPr>
        <p:spPr>
          <a:xfrm>
            <a:off x="400722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C8B4374-A6DD-409A-93CD-34BACB0E3D22}"/>
              </a:ext>
            </a:extLst>
          </p:cNvPr>
          <p:cNvSpPr/>
          <p:nvPr/>
        </p:nvSpPr>
        <p:spPr>
          <a:xfrm>
            <a:off x="5109884" y="2700616"/>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43B1CF07-C6F2-4BA3-9AD8-4C134D680D98}"/>
              </a:ext>
            </a:extLst>
          </p:cNvPr>
          <p:cNvCxnSpPr>
            <a:stCxn id="54" idx="6"/>
            <a:endCxn id="55" idx="2"/>
          </p:cNvCxnSpPr>
          <p:nvPr/>
        </p:nvCxnSpPr>
        <p:spPr>
          <a:xfrm>
            <a:off x="963706" y="2837328"/>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8D53-C39C-4D30-8CCF-6E2F8E53DF3B}"/>
              </a:ext>
            </a:extLst>
          </p:cNvPr>
          <p:cNvCxnSpPr>
            <a:cxnSpLocks/>
            <a:stCxn id="55" idx="6"/>
            <a:endCxn id="56" idx="2"/>
          </p:cNvCxnSpPr>
          <p:nvPr/>
        </p:nvCxnSpPr>
        <p:spPr>
          <a:xfrm flipV="1">
            <a:off x="2066365" y="2832846"/>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97E9C3E-74B9-46F0-B15D-A32B1F1A4DDC}"/>
              </a:ext>
            </a:extLst>
          </p:cNvPr>
          <p:cNvCxnSpPr>
            <a:cxnSpLocks/>
            <a:stCxn id="57" idx="2"/>
            <a:endCxn id="56" idx="6"/>
          </p:cNvCxnSpPr>
          <p:nvPr/>
        </p:nvCxnSpPr>
        <p:spPr>
          <a:xfrm flipH="1">
            <a:off x="3169024" y="2832846"/>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4144DD5-8D94-4579-89C4-B280DBB92E78}"/>
              </a:ext>
            </a:extLst>
          </p:cNvPr>
          <p:cNvCxnSpPr>
            <a:cxnSpLocks/>
            <a:stCxn id="57" idx="6"/>
            <a:endCxn id="58" idx="2"/>
          </p:cNvCxnSpPr>
          <p:nvPr/>
        </p:nvCxnSpPr>
        <p:spPr>
          <a:xfrm>
            <a:off x="4271683" y="2832846"/>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ED8005D-9A89-4D35-B9EA-40577236966F}"/>
              </a:ext>
            </a:extLst>
          </p:cNvPr>
          <p:cNvCxnSpPr>
            <a:cxnSpLocks/>
            <a:stCxn id="54" idx="4"/>
            <a:endCxn id="45" idx="0"/>
          </p:cNvCxnSpPr>
          <p:nvPr/>
        </p:nvCxnSpPr>
        <p:spPr>
          <a:xfrm>
            <a:off x="831477"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5E47B38-EC7F-450E-B45F-FBE0C268F6B0}"/>
              </a:ext>
            </a:extLst>
          </p:cNvPr>
          <p:cNvCxnSpPr>
            <a:cxnSpLocks/>
            <a:stCxn id="55" idx="4"/>
            <a:endCxn id="46" idx="0"/>
          </p:cNvCxnSpPr>
          <p:nvPr/>
        </p:nvCxnSpPr>
        <p:spPr>
          <a:xfrm>
            <a:off x="1934136" y="2969557"/>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7463F6-A857-46C8-96DF-11C97B7A77AA}"/>
              </a:ext>
            </a:extLst>
          </p:cNvPr>
          <p:cNvCxnSpPr>
            <a:cxnSpLocks/>
            <a:stCxn id="56" idx="4"/>
            <a:endCxn id="47" idx="0"/>
          </p:cNvCxnSpPr>
          <p:nvPr/>
        </p:nvCxnSpPr>
        <p:spPr>
          <a:xfrm>
            <a:off x="3036795"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2FD7DA-0DEC-4504-8463-1F6421E8CB1F}"/>
              </a:ext>
            </a:extLst>
          </p:cNvPr>
          <p:cNvCxnSpPr>
            <a:cxnSpLocks/>
            <a:stCxn id="57" idx="4"/>
            <a:endCxn id="48" idx="0"/>
          </p:cNvCxnSpPr>
          <p:nvPr/>
        </p:nvCxnSpPr>
        <p:spPr>
          <a:xfrm>
            <a:off x="4139454" y="2965075"/>
            <a:ext cx="0" cy="5782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3D9EB40-043F-4F28-85E8-41CE4773164A}"/>
              </a:ext>
            </a:extLst>
          </p:cNvPr>
          <p:cNvCxnSpPr>
            <a:cxnSpLocks/>
            <a:stCxn id="58" idx="4"/>
            <a:endCxn id="49" idx="0"/>
          </p:cNvCxnSpPr>
          <p:nvPr/>
        </p:nvCxnSpPr>
        <p:spPr>
          <a:xfrm>
            <a:off x="5242114" y="2965075"/>
            <a:ext cx="0" cy="57822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A8C8AAB9-BA45-40A7-AE20-C0D819C7B01E}"/>
              </a:ext>
            </a:extLst>
          </p:cNvPr>
          <p:cNvSpPr/>
          <p:nvPr/>
        </p:nvSpPr>
        <p:spPr>
          <a:xfrm>
            <a:off x="699247"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1149006-8FE8-4D5A-8130-69F28280468F}"/>
              </a:ext>
            </a:extLst>
          </p:cNvPr>
          <p:cNvSpPr/>
          <p:nvPr/>
        </p:nvSpPr>
        <p:spPr>
          <a:xfrm>
            <a:off x="1801906" y="1725705"/>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5809CC5-1001-450D-91D2-74172D0A5385}"/>
              </a:ext>
            </a:extLst>
          </p:cNvPr>
          <p:cNvSpPr/>
          <p:nvPr/>
        </p:nvSpPr>
        <p:spPr>
          <a:xfrm>
            <a:off x="2904565"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79648CE-AD63-4459-BEF9-13A05A09A5C3}"/>
              </a:ext>
            </a:extLst>
          </p:cNvPr>
          <p:cNvSpPr/>
          <p:nvPr/>
        </p:nvSpPr>
        <p:spPr>
          <a:xfrm>
            <a:off x="400722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1081359-75DF-4756-9B18-9FD4749A1618}"/>
              </a:ext>
            </a:extLst>
          </p:cNvPr>
          <p:cNvSpPr/>
          <p:nvPr/>
        </p:nvSpPr>
        <p:spPr>
          <a:xfrm>
            <a:off x="5109884" y="1721223"/>
            <a:ext cx="264459" cy="264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1E97666-07D2-4564-B764-8A0866836343}"/>
              </a:ext>
            </a:extLst>
          </p:cNvPr>
          <p:cNvCxnSpPr>
            <a:stCxn id="68" idx="6"/>
            <a:endCxn id="69" idx="2"/>
          </p:cNvCxnSpPr>
          <p:nvPr/>
        </p:nvCxnSpPr>
        <p:spPr>
          <a:xfrm>
            <a:off x="963706" y="1857935"/>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340C738-8DAF-409D-B1F8-ACDA6D4FBDCC}"/>
              </a:ext>
            </a:extLst>
          </p:cNvPr>
          <p:cNvCxnSpPr>
            <a:cxnSpLocks/>
            <a:stCxn id="69" idx="6"/>
            <a:endCxn id="70" idx="2"/>
          </p:cNvCxnSpPr>
          <p:nvPr/>
        </p:nvCxnSpPr>
        <p:spPr>
          <a:xfrm flipV="1">
            <a:off x="2066365" y="1853453"/>
            <a:ext cx="838200" cy="44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F126DC7-0F80-47C4-9B97-6D30CAD4E832}"/>
              </a:ext>
            </a:extLst>
          </p:cNvPr>
          <p:cNvCxnSpPr>
            <a:cxnSpLocks/>
            <a:stCxn id="71" idx="2"/>
            <a:endCxn id="70" idx="6"/>
          </p:cNvCxnSpPr>
          <p:nvPr/>
        </p:nvCxnSpPr>
        <p:spPr>
          <a:xfrm flipH="1">
            <a:off x="3169024" y="1853453"/>
            <a:ext cx="83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EBE3B3-E780-494E-AA93-6A4F843E0389}"/>
              </a:ext>
            </a:extLst>
          </p:cNvPr>
          <p:cNvCxnSpPr>
            <a:cxnSpLocks/>
            <a:stCxn id="71" idx="6"/>
            <a:endCxn id="72" idx="2"/>
          </p:cNvCxnSpPr>
          <p:nvPr/>
        </p:nvCxnSpPr>
        <p:spPr>
          <a:xfrm>
            <a:off x="4271683" y="1853453"/>
            <a:ext cx="83820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BB9B1FD-EBD0-4161-8DE0-114CF436077B}"/>
              </a:ext>
            </a:extLst>
          </p:cNvPr>
          <p:cNvCxnSpPr>
            <a:cxnSpLocks/>
          </p:cNvCxnSpPr>
          <p:nvPr/>
        </p:nvCxnSpPr>
        <p:spPr>
          <a:xfrm>
            <a:off x="831477" y="3813359"/>
            <a:ext cx="0" cy="710453"/>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EBCD0C6-7900-484B-A7B7-4F36327B4C52}"/>
              </a:ext>
            </a:extLst>
          </p:cNvPr>
          <p:cNvCxnSpPr>
            <a:cxnSpLocks/>
            <a:stCxn id="46" idx="4"/>
            <a:endCxn id="22" idx="0"/>
          </p:cNvCxnSpPr>
          <p:nvPr/>
        </p:nvCxnSpPr>
        <p:spPr>
          <a:xfrm>
            <a:off x="1934136" y="3812240"/>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64DB0CB-181E-41E6-AA78-A7E20274A9FA}"/>
              </a:ext>
            </a:extLst>
          </p:cNvPr>
          <p:cNvCxnSpPr>
            <a:cxnSpLocks/>
            <a:stCxn id="47" idx="4"/>
            <a:endCxn id="23" idx="0"/>
          </p:cNvCxnSpPr>
          <p:nvPr/>
        </p:nvCxnSpPr>
        <p:spPr>
          <a:xfrm>
            <a:off x="3036795"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DD12F8B-21DD-41D1-BAA1-F68188FC46F3}"/>
              </a:ext>
            </a:extLst>
          </p:cNvPr>
          <p:cNvCxnSpPr>
            <a:cxnSpLocks/>
            <a:stCxn id="48" idx="4"/>
            <a:endCxn id="24" idx="0"/>
          </p:cNvCxnSpPr>
          <p:nvPr/>
        </p:nvCxnSpPr>
        <p:spPr>
          <a:xfrm>
            <a:off x="413945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08613AE-CF28-4A29-B05A-31F128CAC659}"/>
              </a:ext>
            </a:extLst>
          </p:cNvPr>
          <p:cNvCxnSpPr>
            <a:cxnSpLocks/>
            <a:stCxn id="49" idx="4"/>
            <a:endCxn id="25" idx="0"/>
          </p:cNvCxnSpPr>
          <p:nvPr/>
        </p:nvCxnSpPr>
        <p:spPr>
          <a:xfrm>
            <a:off x="5242114" y="3807758"/>
            <a:ext cx="0" cy="7104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9ADFF1-7AC3-4EBD-80EF-9E06FF60B82D}"/>
              </a:ext>
            </a:extLst>
          </p:cNvPr>
          <p:cNvCxnSpPr>
            <a:cxnSpLocks/>
            <a:stCxn id="68" idx="4"/>
            <a:endCxn id="54" idx="0"/>
          </p:cNvCxnSpPr>
          <p:nvPr/>
        </p:nvCxnSpPr>
        <p:spPr>
          <a:xfrm>
            <a:off x="831477"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EB955A4-861D-425A-908F-5AF38E68C186}"/>
              </a:ext>
            </a:extLst>
          </p:cNvPr>
          <p:cNvCxnSpPr>
            <a:cxnSpLocks/>
            <a:stCxn id="69" idx="4"/>
            <a:endCxn id="55" idx="0"/>
          </p:cNvCxnSpPr>
          <p:nvPr/>
        </p:nvCxnSpPr>
        <p:spPr>
          <a:xfrm>
            <a:off x="1934136" y="1990164"/>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CEE6C5A-DD8B-4D27-B4D0-7DE9499A029C}"/>
              </a:ext>
            </a:extLst>
          </p:cNvPr>
          <p:cNvCxnSpPr>
            <a:cxnSpLocks/>
            <a:stCxn id="70" idx="4"/>
            <a:endCxn id="56" idx="0"/>
          </p:cNvCxnSpPr>
          <p:nvPr/>
        </p:nvCxnSpPr>
        <p:spPr>
          <a:xfrm>
            <a:off x="3036795"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E3D9B23-8030-4E34-9B00-1C1E3DDD7DEF}"/>
              </a:ext>
            </a:extLst>
          </p:cNvPr>
          <p:cNvCxnSpPr>
            <a:cxnSpLocks/>
            <a:stCxn id="71" idx="4"/>
            <a:endCxn id="57" idx="0"/>
          </p:cNvCxnSpPr>
          <p:nvPr/>
        </p:nvCxnSpPr>
        <p:spPr>
          <a:xfrm>
            <a:off x="4139454" y="1985682"/>
            <a:ext cx="0" cy="714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00FF20-47B9-416A-A655-545CADEEC91D}"/>
              </a:ext>
            </a:extLst>
          </p:cNvPr>
          <p:cNvCxnSpPr>
            <a:cxnSpLocks/>
            <a:stCxn id="72" idx="4"/>
            <a:endCxn id="58" idx="0"/>
          </p:cNvCxnSpPr>
          <p:nvPr/>
        </p:nvCxnSpPr>
        <p:spPr>
          <a:xfrm>
            <a:off x="5242114" y="1985682"/>
            <a:ext cx="0" cy="71493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3D85C85B-FF76-4EFF-A589-A152CEEABFBA}"/>
                  </a:ext>
                </a:extLst>
              </p:cNvPr>
              <p:cNvSpPr txBox="1"/>
              <p:nvPr/>
            </p:nvSpPr>
            <p:spPr>
              <a:xfrm>
                <a:off x="5877005" y="2965075"/>
                <a:ext cx="5765266" cy="37818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Idea 2: Introduce artificial ordering</a:t>
                </a:r>
              </a:p>
              <a:p>
                <a:r>
                  <a:rPr lang="en-US" sz="2800" dirty="0">
                    <a:latin typeface="Segoe UI Semilight" panose="020B0402040204020203" pitchFamily="34" charset="0"/>
                    <a:cs typeface="Segoe UI Semilight" panose="020B0402040204020203" pitchFamily="34" charset="0"/>
                  </a:rPr>
                  <a:t>Order </a:t>
                </a:r>
                <a14:m>
                  <m:oMath xmlns:m="http://schemas.openxmlformats.org/officeDocument/2006/math">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sSub>
                      <m:sSubPr>
                        <m:ctrlPr>
                          <a:rPr lang="en-US" sz="2800" b="0" i="1" smtClean="0">
                            <a:latin typeface="Cambria Math" panose="02040503050406030204" pitchFamily="18" charset="0"/>
                            <a:cs typeface="Segoe UI Semilight" panose="020B0402040204020203" pitchFamily="34" charset="0"/>
                          </a:rPr>
                        </m:ctrlPr>
                      </m:sSubPr>
                      <m:e>
                        <m:r>
                          <a:rPr lang="en-US" sz="2800" b="0" i="1" smtClean="0">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𝐴</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𝐵</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𝐶</m:t>
                        </m:r>
                      </m:sub>
                    </m:sSub>
                    <m:sSub>
                      <m:sSubPr>
                        <m:ctrlPr>
                          <a:rPr lang="en-US" sz="2800" i="1">
                            <a:latin typeface="Cambria Math" panose="02040503050406030204" pitchFamily="18" charset="0"/>
                            <a:cs typeface="Segoe UI Semilight" panose="020B0402040204020203" pitchFamily="34" charset="0"/>
                          </a:rPr>
                        </m:ctrlPr>
                      </m:sSubPr>
                      <m:e>
                        <m:r>
                          <a:rPr lang="en-US" sz="2800" i="1">
                            <a:latin typeface="Cambria Math" panose="02040503050406030204" pitchFamily="18" charset="0"/>
                            <a:cs typeface="Segoe UI Semilight" panose="020B0402040204020203" pitchFamily="34" charset="0"/>
                          </a:rPr>
                          <m:t>→</m:t>
                        </m:r>
                      </m:e>
                      <m:sub>
                        <m:r>
                          <a:rPr lang="en-US" sz="2800" b="0" i="1" smtClean="0">
                            <a:latin typeface="Cambria Math" panose="02040503050406030204" pitchFamily="18" charset="0"/>
                            <a:cs typeface="Segoe UI Semilight" panose="020B0402040204020203" pitchFamily="34" charset="0"/>
                          </a:rPr>
                          <m:t>𝐷</m:t>
                        </m:r>
                      </m:sub>
                    </m:sSub>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8!</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Remove the overcounting</a:t>
                </a:r>
              </a:p>
              <a:p>
                <a:r>
                  <a:rPr lang="en-US" sz="2800" dirty="0">
                    <a:latin typeface="Segoe UI Semilight" panose="020B0402040204020203" pitchFamily="34" charset="0"/>
                    <a:cs typeface="Segoe UI Semilight" panose="020B0402040204020203" pitchFamily="34" charset="0"/>
                  </a:rPr>
                  <a:t>Those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t>
                </a:r>
                <a14:m>
                  <m:oMath xmlns:m="http://schemas.openxmlformats.org/officeDocument/2006/math">
                    <m:r>
                      <a:rPr lang="en-US" sz="2800" b="0" i="1" dirty="0"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b="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The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r>
                  <a:rPr lang="en-US" sz="2800" dirty="0">
                    <a:latin typeface="Segoe UI Semilight" panose="020B0402040204020203" pitchFamily="34" charset="0"/>
                    <a:cs typeface="Segoe UI Semilight" panose="020B0402040204020203" pitchFamily="34" charset="0"/>
                  </a:rPr>
                  <a:t> are really the same, </a:t>
                </a:r>
              </a:p>
              <a:p>
                <a:r>
                  <a:rPr lang="en-US" sz="2800" dirty="0">
                    <a:latin typeface="Segoe UI Semilight" panose="020B0402040204020203" pitchFamily="34" charset="0"/>
                    <a:cs typeface="Segoe UI Semilight" panose="020B0402040204020203" pitchFamily="34" charset="0"/>
                  </a:rPr>
                  <a:t>divide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4!</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Total: </a:t>
                </a:r>
                <a14:m>
                  <m:oMath xmlns:m="http://schemas.openxmlformats.org/officeDocument/2006/math">
                    <m:f>
                      <m:fPr>
                        <m:ctrlPr>
                          <a:rPr lang="en-US" sz="2800" b="0" i="1" smtClean="0">
                            <a:latin typeface="Cambria Math" panose="02040503050406030204" pitchFamily="18" charset="0"/>
                            <a:cs typeface="Segoe UI Semilight" panose="020B0402040204020203" pitchFamily="34" charset="0"/>
                          </a:rPr>
                        </m:ctrlPr>
                      </m:fPr>
                      <m:num>
                        <m:r>
                          <a:rPr lang="en-US" sz="2800" b="0" i="1" smtClean="0">
                            <a:latin typeface="Cambria Math" panose="02040503050406030204" pitchFamily="18" charset="0"/>
                            <a:cs typeface="Segoe UI Semilight" panose="020B0402040204020203" pitchFamily="34" charset="0"/>
                          </a:rPr>
                          <m:t>8!</m:t>
                        </m:r>
                      </m:num>
                      <m:den>
                        <m:r>
                          <a:rPr lang="en-US" sz="2800" b="0" i="1" smtClean="0">
                            <a:latin typeface="Cambria Math" panose="02040503050406030204" pitchFamily="18" charset="0"/>
                            <a:cs typeface="Segoe UI Semilight" panose="020B0402040204020203" pitchFamily="34" charset="0"/>
                          </a:rPr>
                          <m:t>4!⋅4!</m:t>
                        </m:r>
                      </m:den>
                    </m:f>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109" name="TextBox 108">
                <a:extLst>
                  <a:ext uri="{FF2B5EF4-FFF2-40B4-BE49-F238E27FC236}">
                    <a16:creationId xmlns:a16="http://schemas.microsoft.com/office/drawing/2014/main" id="{3D85C85B-FF76-4EFF-A589-A152CEEABFBA}"/>
                  </a:ext>
                </a:extLst>
              </p:cNvPr>
              <p:cNvSpPr txBox="1">
                <a:spLocks noRot="1" noChangeAspect="1" noMove="1" noResize="1" noEditPoints="1" noAdjustHandles="1" noChangeArrowheads="1" noChangeShapeType="1" noTextEdit="1"/>
              </p:cNvSpPr>
              <p:nvPr/>
            </p:nvSpPr>
            <p:spPr>
              <a:xfrm>
                <a:off x="5877005" y="2965075"/>
                <a:ext cx="5765266" cy="3781869"/>
              </a:xfrm>
              <a:prstGeom prst="rect">
                <a:avLst/>
              </a:prstGeom>
              <a:blipFill>
                <a:blip r:embed="rId2"/>
                <a:stretch>
                  <a:fillRect l="-2114" t="-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A20481-6F2D-42C2-A978-B08FBBC04FF3}"/>
                  </a:ext>
                </a:extLst>
              </p:cNvPr>
              <p:cNvSpPr txBox="1"/>
              <p:nvPr/>
            </p:nvSpPr>
            <p:spPr>
              <a:xfrm>
                <a:off x="10363200" y="5056414"/>
                <a:ext cx="1670957" cy="1041311"/>
              </a:xfrm>
              <a:prstGeom prst="rect">
                <a:avLst/>
              </a:prstGeom>
              <a:noFill/>
              <a:ln w="28575">
                <a:solidFill>
                  <a:schemeClr val="accent3"/>
                </a:solidFill>
              </a:ln>
            </p:spPr>
            <p:txBody>
              <a:bodyPr wrap="square" rtlCol="0">
                <a:spAutoFit/>
              </a:bodyPr>
              <a:lstStyle/>
              <a:p>
                <a14:m>
                  <m:oMath xmlns:m="http://schemas.openxmlformats.org/officeDocument/2006/math">
                    <m:d>
                      <m:dPr>
                        <m:ctrlPr>
                          <a:rPr lang="en-US" sz="2800" i="1" smtClean="0">
                            <a:solidFill>
                              <a:schemeClr val="accent3"/>
                            </a:solidFill>
                            <a:latin typeface="Cambria Math" panose="02040503050406030204" pitchFamily="18" charset="0"/>
                          </a:rPr>
                        </m:ctrlPr>
                      </m:dPr>
                      <m:e>
                        <m:f>
                          <m:fPr>
                            <m:type m:val="noBar"/>
                            <m:ctrlPr>
                              <a:rPr lang="en-US" sz="2800" i="1" smtClean="0">
                                <a:solidFill>
                                  <a:schemeClr val="accent3"/>
                                </a:solidFill>
                                <a:latin typeface="Cambria Math" panose="02040503050406030204" pitchFamily="18" charset="0"/>
                              </a:rPr>
                            </m:ctrlPr>
                          </m:fPr>
                          <m:num>
                            <m:r>
                              <a:rPr lang="en-US" sz="2800" b="0" i="1" smtClean="0">
                                <a:solidFill>
                                  <a:schemeClr val="accent3"/>
                                </a:solidFill>
                                <a:latin typeface="Cambria Math" panose="02040503050406030204" pitchFamily="18" charset="0"/>
                              </a:rPr>
                              <m:t>8</m:t>
                            </m:r>
                          </m:num>
                          <m:den>
                            <m:r>
                              <a:rPr lang="en-US" sz="2800" b="0" i="1" smtClean="0">
                                <a:solidFill>
                                  <a:schemeClr val="accent3"/>
                                </a:solidFill>
                                <a:latin typeface="Cambria Math" panose="02040503050406030204" pitchFamily="18" charset="0"/>
                              </a:rPr>
                              <m:t>4</m:t>
                            </m:r>
                          </m:den>
                        </m:f>
                      </m:e>
                    </m:d>
                  </m:oMath>
                </a14:m>
                <a:r>
                  <a:rPr lang="en-US" sz="2800" dirty="0">
                    <a:solidFill>
                      <a:schemeClr val="accent3"/>
                    </a:solidFill>
                    <a:latin typeface="Segoe UI Semilight" panose="020B0402040204020203" pitchFamily="34" charset="0"/>
                    <a:cs typeface="Segoe UI Semilight" panose="020B0402040204020203" pitchFamily="34" charset="0"/>
                  </a:rPr>
                  <a:t> is the answer.</a:t>
                </a:r>
              </a:p>
            </p:txBody>
          </p:sp>
        </mc:Choice>
        <mc:Fallback xmlns="">
          <p:sp>
            <p:nvSpPr>
              <p:cNvPr id="4" name="TextBox 3">
                <a:extLst>
                  <a:ext uri="{FF2B5EF4-FFF2-40B4-BE49-F238E27FC236}">
                    <a16:creationId xmlns:a16="http://schemas.microsoft.com/office/drawing/2014/main" id="{5DA20481-6F2D-42C2-A978-B08FBBC04FF3}"/>
                  </a:ext>
                </a:extLst>
              </p:cNvPr>
              <p:cNvSpPr txBox="1">
                <a:spLocks noRot="1" noChangeAspect="1" noMove="1" noResize="1" noEditPoints="1" noAdjustHandles="1" noChangeArrowheads="1" noChangeShapeType="1" noTextEdit="1"/>
              </p:cNvSpPr>
              <p:nvPr/>
            </p:nvSpPr>
            <p:spPr>
              <a:xfrm>
                <a:off x="10363200" y="5056414"/>
                <a:ext cx="1670957" cy="1041311"/>
              </a:xfrm>
              <a:prstGeom prst="rect">
                <a:avLst/>
              </a:prstGeom>
              <a:blipFill>
                <a:blip r:embed="rId3"/>
                <a:stretch>
                  <a:fillRect l="-6452" t="-1705" r="-5376" b="-13068"/>
                </a:stretch>
              </a:blipFill>
              <a:ln w="28575">
                <a:solidFill>
                  <a:schemeClr val="accent3"/>
                </a:solidFill>
              </a:ln>
            </p:spPr>
            <p:txBody>
              <a:bodyPr/>
              <a:lstStyle/>
              <a:p>
                <a:r>
                  <a:rPr lang="en-US">
                    <a:noFill/>
                  </a:rPr>
                  <a:t> </a:t>
                </a:r>
              </a:p>
            </p:txBody>
          </p:sp>
        </mc:Fallback>
      </mc:AlternateContent>
    </p:spTree>
    <p:extLst>
      <p:ext uri="{BB962C8B-B14F-4D97-AF65-F5344CB8AC3E}">
        <p14:creationId xmlns:p14="http://schemas.microsoft.com/office/powerpoint/2010/main" val="1338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SEATTLE</a:t>
                </a:r>
              </a:p>
              <a:p>
                <a:r>
                  <a:rPr lang="en-US" dirty="0"/>
                  <a:t>(an anagram is a rearrangement of letters). </a:t>
                </a:r>
              </a:p>
              <a:p>
                <a:endParaRPr lang="en-US" dirty="0"/>
              </a:p>
              <a:p>
                <a:r>
                  <a:rPr lang="en-US" b="0" dirty="0"/>
                  <a:t>It’s not </a:t>
                </a:r>
                <a14:m>
                  <m:oMath xmlns:m="http://schemas.openxmlformats.org/officeDocument/2006/math">
                    <m:r>
                      <a:rPr lang="en-US" b="0" i="1" smtClean="0">
                        <a:latin typeface="Cambria Math" panose="02040503050406030204" pitchFamily="18" charset="0"/>
                      </a:rPr>
                      <m:t>7!</m:t>
                    </m:r>
                  </m:oMath>
                </a14:m>
                <a:r>
                  <a:rPr lang="en-US" dirty="0"/>
                  <a:t> That counts SEATTLE and SEATTLE as different things!</a:t>
                </a:r>
              </a:p>
              <a:p>
                <a:r>
                  <a:rPr lang="en-US" dirty="0"/>
                  <a:t>I swapped the Es (or maybe the Ts)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0912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78FF5-ACC1-479B-8E5D-4609822DEF6C}"/>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2A3EB89-D4E4-4FC0-BF51-58788F91F9C5}"/>
              </a:ext>
            </a:extLst>
          </p:cNvPr>
          <p:cNvSpPr>
            <a:spLocks noGrp="1"/>
          </p:cNvSpPr>
          <p:nvPr>
            <p:ph idx="1"/>
          </p:nvPr>
        </p:nvSpPr>
        <p:spPr>
          <a:xfrm>
            <a:off x="575240" y="1463856"/>
            <a:ext cx="11187258" cy="5130867"/>
          </a:xfrm>
        </p:spPr>
        <p:txBody>
          <a:bodyPr>
            <a:normAutofit/>
          </a:bodyPr>
          <a:lstStyle/>
          <a:p>
            <a:r>
              <a:rPr lang="en-US" dirty="0"/>
              <a:t>Homework 1 will come out tonight, due Wed Jan 15.</a:t>
            </a:r>
          </a:p>
          <a:p>
            <a:r>
              <a:rPr lang="en-US" dirty="0"/>
              <a:t>Mostly written problems. </a:t>
            </a:r>
          </a:p>
          <a:p>
            <a:r>
              <a:rPr lang="en-US" dirty="0"/>
              <a:t>Every written problem requires a </a:t>
            </a:r>
            <a:r>
              <a:rPr lang="en-US" b="1" dirty="0"/>
              <a:t>justification. </a:t>
            </a:r>
          </a:p>
          <a:p>
            <a:r>
              <a:rPr lang="en-US" b="1" dirty="0"/>
              <a:t>Not </a:t>
            </a:r>
            <a:r>
              <a:rPr lang="en-US" dirty="0"/>
              <a:t>a proof (unless we say to prove something). But enough explanation that someone who followed lecture but hasn’t seen the problem would fully understand where your answer came from (and believe it’s correct)</a:t>
            </a:r>
          </a:p>
          <a:p>
            <a:r>
              <a:rPr lang="en-US" dirty="0"/>
              <a:t>There’s also one programming question – </a:t>
            </a:r>
            <a:r>
              <a:rPr lang="en-US" u="sng" dirty="0"/>
              <a:t>submission on </a:t>
            </a:r>
            <a:r>
              <a:rPr lang="en-US" u="sng" dirty="0" err="1"/>
              <a:t>gradescope</a:t>
            </a:r>
            <a:r>
              <a:rPr lang="en-US" dirty="0"/>
              <a:t>, but it will be easiest to do the questions on Ed (Ed has a python interpreter built in, you could set up your own python environment, but Ed will be sufficient for this quarter). </a:t>
            </a:r>
          </a:p>
        </p:txBody>
      </p:sp>
    </p:spTree>
    <p:extLst>
      <p:ext uri="{BB962C8B-B14F-4D97-AF65-F5344CB8AC3E}">
        <p14:creationId xmlns:p14="http://schemas.microsoft.com/office/powerpoint/2010/main" val="1696275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2619-50F8-4C6D-AAAF-0A922DA7E631}"/>
              </a:ext>
            </a:extLst>
          </p:cNvPr>
          <p:cNvSpPr>
            <a:spLocks noGrp="1"/>
          </p:cNvSpPr>
          <p:nvPr>
            <p:ph type="title"/>
          </p:nvPr>
        </p:nvSpPr>
        <p:spPr/>
        <p:txBody>
          <a:bodyPr/>
          <a:lstStyle/>
          <a:p>
            <a:r>
              <a:rPr lang="en-US" dirty="0"/>
              <a:t>Overcounting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2A7ED7-0167-4086-919F-8F0AE1E2B791}"/>
                  </a:ext>
                </a:extLst>
              </p:cNvPr>
              <p:cNvSpPr>
                <a:spLocks noGrp="1"/>
              </p:cNvSpPr>
              <p:nvPr>
                <p:ph idx="1"/>
              </p:nvPr>
            </p:nvSpPr>
            <p:spPr/>
            <p:txBody>
              <a:bodyPr/>
              <a:lstStyle/>
              <a:p>
                <a:r>
                  <a:rPr lang="en-US" dirty="0"/>
                  <a:t>How many anagrams are there of SEATTLE</a:t>
                </a:r>
              </a:p>
              <a:p>
                <a:endParaRPr lang="en-US" dirty="0"/>
              </a:p>
              <a:p>
                <a:r>
                  <a:rPr lang="en-US" dirty="0"/>
                  <a:t>Pretend the order of the Es (and Ts) relative to each other matter (that SEATTLE and SEATTLE are different)</a:t>
                </a:r>
              </a:p>
              <a:p>
                <a:r>
                  <a:rPr lang="en-US" dirty="0"/>
                  <a:t>How many arrangements of S</a:t>
                </a:r>
                <a:r>
                  <a:rPr lang="en-US" dirty="0">
                    <a:solidFill>
                      <a:schemeClr val="accent4"/>
                    </a:solidFill>
                  </a:rPr>
                  <a:t>E</a:t>
                </a:r>
                <a:r>
                  <a:rPr lang="en-US" dirty="0"/>
                  <a:t>A</a:t>
                </a:r>
                <a:r>
                  <a:rPr lang="en-US" dirty="0">
                    <a:solidFill>
                      <a:schemeClr val="accent4"/>
                    </a:solidFill>
                  </a:rPr>
                  <a:t>T</a:t>
                </a:r>
                <a:r>
                  <a:rPr lang="en-US" dirty="0">
                    <a:solidFill>
                      <a:schemeClr val="accent2"/>
                    </a:solidFill>
                  </a:rPr>
                  <a:t>T</a:t>
                </a:r>
                <a:r>
                  <a:rPr lang="en-US" dirty="0"/>
                  <a:t>L</a:t>
                </a:r>
                <a:r>
                  <a:rPr lang="en-US" dirty="0">
                    <a:solidFill>
                      <a:schemeClr val="accent2"/>
                    </a:solidFill>
                  </a:rPr>
                  <a:t>E</a:t>
                </a:r>
                <a:r>
                  <a:rPr lang="en-US" dirty="0"/>
                  <a:t>? </a:t>
                </a:r>
                <a14:m>
                  <m:oMath xmlns:m="http://schemas.openxmlformats.org/officeDocument/2006/math">
                    <m:r>
                      <a:rPr lang="en-US" b="0" i="1" smtClean="0">
                        <a:latin typeface="Cambria Math" panose="02040503050406030204" pitchFamily="18" charset="0"/>
                      </a:rPr>
                      <m:t>7!</m:t>
                    </m:r>
                  </m:oMath>
                </a14:m>
                <a:endParaRPr lang="en-US" dirty="0"/>
              </a:p>
              <a:p>
                <a:r>
                  <a:rPr lang="en-US" dirty="0"/>
                  <a:t>How have we overcounted? Es relative to each other and Ts relative to each other </a:t>
                </a:r>
                <a14:m>
                  <m:oMath xmlns:m="http://schemas.openxmlformats.org/officeDocument/2006/math">
                    <m:r>
                      <a:rPr lang="en-US" b="0" i="1" smtClean="0">
                        <a:latin typeface="Cambria Math" panose="02040503050406030204" pitchFamily="18" charset="0"/>
                      </a:rPr>
                      <m:t>2!⋅2!</m:t>
                    </m:r>
                  </m:oMath>
                </a14:m>
                <a:endParaRPr lang="en-US" dirty="0"/>
              </a:p>
              <a:p>
                <a:r>
                  <a:rPr lang="en-US" dirty="0"/>
                  <a:t>Final answer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2!⋅2!</m:t>
                        </m:r>
                      </m:den>
                    </m:f>
                  </m:oMath>
                </a14:m>
                <a:endParaRPr lang="en-US" dirty="0"/>
              </a:p>
            </p:txBody>
          </p:sp>
        </mc:Choice>
        <mc:Fallback xmlns="">
          <p:sp>
            <p:nvSpPr>
              <p:cNvPr id="3" name="Content Placeholder 2">
                <a:extLst>
                  <a:ext uri="{FF2B5EF4-FFF2-40B4-BE49-F238E27FC236}">
                    <a16:creationId xmlns:a16="http://schemas.microsoft.com/office/drawing/2014/main" id="{2B2A7ED7-0167-4086-919F-8F0AE1E2B79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6193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D2A0-02FF-420B-832D-B55224CD3354}"/>
              </a:ext>
            </a:extLst>
          </p:cNvPr>
          <p:cNvSpPr>
            <a:spLocks noGrp="1"/>
          </p:cNvSpPr>
          <p:nvPr>
            <p:ph type="title"/>
          </p:nvPr>
        </p:nvSpPr>
        <p:spPr/>
        <p:txBody>
          <a:bodyPr/>
          <a:lstStyle/>
          <a:p>
            <a:r>
              <a:rPr lang="en-US" dirty="0"/>
              <a:t>One More Counting Technique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7A77BA-BD1F-4EEA-83D5-61F0C3966AED}"/>
                  </a:ext>
                </a:extLst>
              </p:cNvPr>
              <p:cNvSpPr>
                <a:spLocks noGrp="1"/>
              </p:cNvSpPr>
              <p:nvPr>
                <p:ph idx="1"/>
              </p:nvPr>
            </p:nvSpPr>
            <p:spPr/>
            <p:txBody>
              <a:bodyPr/>
              <a:lstStyle/>
              <a:p>
                <a:r>
                  <a:rPr lang="en-US" b="1" dirty="0"/>
                  <a:t>Complementary Counting</a:t>
                </a:r>
              </a:p>
              <a:p>
                <a:r>
                  <a:rPr lang="en-US" dirty="0"/>
                  <a:t>Count the complement of the set you’re interested in.</a:t>
                </a:r>
              </a:p>
              <a:p>
                <a:endParaRPr lang="en-US" dirty="0"/>
              </a:p>
              <a:p>
                <a:r>
                  <a:rPr lang="en-US" dirty="0"/>
                  <a:t>How many length 5 strings over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𝑧</m:t>
                        </m:r>
                      </m:e>
                    </m:d>
                  </m:oMath>
                </a14:m>
                <a:r>
                  <a:rPr lang="en-US" dirty="0"/>
                  <a:t> are there with </a:t>
                </a:r>
                <a:r>
                  <a:rPr lang="en-US" b="1" dirty="0"/>
                  <a:t>at least</a:t>
                </a:r>
                <a:r>
                  <a:rPr lang="en-US" dirty="0"/>
                  <a:t> </a:t>
                </a:r>
                <a14:m>
                  <m:oMath xmlns:m="http://schemas.openxmlformats.org/officeDocument/2006/math">
                    <m:r>
                      <a:rPr lang="en-US" b="0" i="1" smtClean="0">
                        <a:latin typeface="Cambria Math" panose="02040503050406030204" pitchFamily="18" charset="0"/>
                      </a:rPr>
                      <m:t>1</m:t>
                    </m:r>
                  </m:oMath>
                </a14:m>
                <a:r>
                  <a:rPr lang="en-US" dirty="0"/>
                  <a:t> ‘a’</a:t>
                </a:r>
              </a:p>
              <a:p>
                <a:r>
                  <a:rPr lang="en-US" dirty="0"/>
                  <a:t>Let </a:t>
                </a:r>
                <a14:m>
                  <m:oMath xmlns:m="http://schemas.openxmlformats.org/officeDocument/2006/math">
                    <m:r>
                      <a:rPr lang="en-US" b="0" i="1" smtClean="0">
                        <a:latin typeface="Cambria Math" panose="02040503050406030204" pitchFamily="18" charset="0"/>
                      </a:rPr>
                      <m:t>𝐴</m:t>
                    </m:r>
                  </m:oMath>
                </a14:m>
                <a:r>
                  <a:rPr lang="en-US" dirty="0"/>
                  <a:t> be the set of strings we’re interested in, </a:t>
                </a:r>
                <a14:m>
                  <m:oMath xmlns:m="http://schemas.openxmlformats.org/officeDocument/2006/math">
                    <m:r>
                      <a:rPr lang="en-US" b="0" i="1" smtClean="0">
                        <a:latin typeface="Cambria Math" panose="02040503050406030204" pitchFamily="18" charset="0"/>
                      </a:rPr>
                      <m:t>𝒰</m:t>
                    </m:r>
                  </m:oMath>
                </a14:m>
                <a:r>
                  <a:rPr lang="en-US" dirty="0"/>
                  <a:t> be all length 5 strings</a:t>
                </a:r>
              </a:p>
              <a:p>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m:t>
                            </m:r>
                          </m:e>
                        </m:acc>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𝒰</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𝐴</m:t>
                            </m:r>
                          </m:e>
                        </m:acc>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26</m:t>
                        </m:r>
                      </m:e>
                      <m:sup>
                        <m:r>
                          <a:rPr lang="en-US" b="0" i="1" smtClean="0">
                            <a:latin typeface="Cambria Math" panose="02040503050406030204" pitchFamily="18" charset="0"/>
                          </a:rPr>
                          <m:t>5</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5</m:t>
                        </m:r>
                      </m:sup>
                    </m:sSup>
                  </m:oMath>
                </a14:m>
                <a:endParaRPr lang="en-US" dirty="0"/>
              </a:p>
            </p:txBody>
          </p:sp>
        </mc:Choice>
        <mc:Fallback xmlns="">
          <p:sp>
            <p:nvSpPr>
              <p:cNvPr id="3" name="Content Placeholder 2">
                <a:extLst>
                  <a:ext uri="{FF2B5EF4-FFF2-40B4-BE49-F238E27FC236}">
                    <a16:creationId xmlns:a16="http://schemas.microsoft.com/office/drawing/2014/main" id="{F17A77BA-BD1F-4EEA-83D5-61F0C3966AED}"/>
                  </a:ext>
                </a:extLst>
              </p:cNvPr>
              <p:cNvSpPr>
                <a:spLocks noGrp="1" noRot="1" noChangeAspect="1" noMove="1" noResize="1" noEditPoints="1" noAdjustHandles="1" noChangeArrowheads="1" noChangeShapeType="1" noTextEdit="1"/>
              </p:cNvSpPr>
              <p:nvPr>
                <p:ph idx="1"/>
              </p:nvPr>
            </p:nvSpPr>
            <p:spPr>
              <a:blipFill>
                <a:blip r:embed="rId3"/>
                <a:stretch>
                  <a:fillRect l="-654"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615894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FDC8-A5FA-44E2-B976-4073FD24D2D0}"/>
              </a:ext>
            </a:extLst>
          </p:cNvPr>
          <p:cNvSpPr>
            <a:spLocks noGrp="1"/>
          </p:cNvSpPr>
          <p:nvPr>
            <p:ph type="title"/>
          </p:nvPr>
        </p:nvSpPr>
        <p:spPr/>
        <p:txBody>
          <a:bodyPr/>
          <a:lstStyle/>
          <a:p>
            <a:r>
              <a:rPr lang="en-US" dirty="0"/>
              <a:t>Combination Facts</a:t>
            </a:r>
          </a:p>
        </p:txBody>
      </p:sp>
      <p:sp>
        <p:nvSpPr>
          <p:cNvPr id="5" name="Text Placeholder 4">
            <a:extLst>
              <a:ext uri="{FF2B5EF4-FFF2-40B4-BE49-F238E27FC236}">
                <a16:creationId xmlns:a16="http://schemas.microsoft.com/office/drawing/2014/main" id="{3F588AA1-8190-4A8D-875C-23A182A96B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17928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40CF2-ED40-4E73-A0D6-D44664845D7D}"/>
              </a:ext>
            </a:extLst>
          </p:cNvPr>
          <p:cNvSpPr>
            <a:spLocks noGrp="1"/>
          </p:cNvSpPr>
          <p:nvPr>
            <p:ph type="title"/>
          </p:nvPr>
        </p:nvSpPr>
        <p:spPr/>
        <p:txBody>
          <a:bodyPr/>
          <a:lstStyle/>
          <a:p>
            <a:r>
              <a:rPr lang="en-US" dirty="0"/>
              <a:t>Some Facts about combinations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B4A9AB-3FE7-4287-9B21-870678F5DB40}"/>
                  </a:ext>
                </a:extLst>
              </p:cNvPr>
              <p:cNvSpPr>
                <a:spLocks noGrp="1"/>
              </p:cNvSpPr>
              <p:nvPr>
                <p:ph idx="1"/>
              </p:nvPr>
            </p:nvSpPr>
            <p:spPr/>
            <p:txBody>
              <a:bodyPr/>
              <a:lstStyle/>
              <a:p>
                <a:r>
                  <a:rPr lang="en-US" dirty="0"/>
                  <a:t>Symmetry of combinations: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endParaRPr lang="en-US" dirty="0"/>
              </a:p>
              <a:p>
                <a:endParaRPr lang="en-US" dirty="0"/>
              </a:p>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5" name="Content Placeholder 4">
                <a:extLst>
                  <a:ext uri="{FF2B5EF4-FFF2-40B4-BE49-F238E27FC236}">
                    <a16:creationId xmlns:a16="http://schemas.microsoft.com/office/drawing/2014/main" id="{C5B4A9AB-3FE7-4287-9B21-870678F5DB40}"/>
                  </a:ext>
                </a:extLst>
              </p:cNvPr>
              <p:cNvSpPr>
                <a:spLocks noGrp="1" noRot="1" noChangeAspect="1" noMove="1" noResize="1" noEditPoints="1" noAdjustHandles="1" noChangeArrowheads="1" noChangeShapeType="1" noTextEdit="1"/>
              </p:cNvSpPr>
              <p:nvPr>
                <p:ph idx="1"/>
              </p:nvPr>
            </p:nvSpPr>
            <p:spPr>
              <a:blipFill>
                <a:blip r:embed="rId2"/>
                <a:stretch>
                  <a:fillRect l="-654" t="-252"/>
                </a:stretch>
              </a:blipFill>
            </p:spPr>
            <p:txBody>
              <a:bodyPr/>
              <a:lstStyle/>
              <a:p>
                <a:r>
                  <a:rPr lang="en-US">
                    <a:noFill/>
                  </a:rPr>
                  <a:t> </a:t>
                </a:r>
              </a:p>
            </p:txBody>
          </p:sp>
        </mc:Fallback>
      </mc:AlternateContent>
    </p:spTree>
    <p:extLst>
      <p:ext uri="{BB962C8B-B14F-4D97-AF65-F5344CB8AC3E}">
        <p14:creationId xmlns:p14="http://schemas.microsoft.com/office/powerpoint/2010/main" val="130300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4C80-98EE-4F2C-8613-9901960A2212}"/>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438D0B-5912-4490-8D16-F4F2A59696F3}"/>
                  </a:ext>
                </a:extLst>
              </p:cNvPr>
              <p:cNvSpPr>
                <a:spLocks noGrp="1"/>
              </p:cNvSpPr>
              <p:nvPr>
                <p:ph idx="1"/>
              </p:nvPr>
            </p:nvSpPr>
            <p:spPr>
              <a:xfrm>
                <a:off x="575240" y="1463857"/>
                <a:ext cx="3714820" cy="4845504"/>
              </a:xfrm>
            </p:spPr>
            <p:txBody>
              <a:bodyPr/>
              <a:lstStyle/>
              <a:p>
                <a:r>
                  <a:rPr lang="en-US" dirty="0"/>
                  <a:t>Proof 1: By algebra</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num>
                      <m:den>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den>
                    </m:f>
                  </m:oMath>
                </a14:m>
                <a:br>
                  <a:rPr lang="en-US" b="0" dirty="0"/>
                </a:br>
                <a:endParaRPr lang="en-US" dirty="0"/>
              </a:p>
              <a:p>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br>
                  <a:rPr lang="en-US" dirty="0"/>
                </a:br>
                <a:r>
                  <a:rPr lang="en-US" dirty="0"/>
                  <a:t>       </a:t>
                </a:r>
                <a14:m>
                  <m:oMath xmlns:m="http://schemas.openxmlformats.org/officeDocument/2006/math">
                    <m:r>
                      <a:rPr lang="en-US" i="1">
                        <a:latin typeface="Cambria Math" panose="02040503050406030204" pitchFamily="18" charset="0"/>
                      </a:rPr>
                      <m:t>=</m:t>
                    </m:r>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r>
                      <a:rPr lang="en-US" b="0" i="1" smtClean="0">
                        <a:latin typeface="Cambria Math" panose="02040503050406030204" pitchFamily="18" charset="0"/>
                      </a:rPr>
                      <m:t> </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1D438D0B-5912-4490-8D16-F4F2A59696F3}"/>
                  </a:ext>
                </a:extLst>
              </p:cNvPr>
              <p:cNvSpPr>
                <a:spLocks noGrp="1" noRot="1" noChangeAspect="1" noMove="1" noResize="1" noEditPoints="1" noAdjustHandles="1" noChangeArrowheads="1" noChangeShapeType="1" noTextEdit="1"/>
              </p:cNvSpPr>
              <p:nvPr>
                <p:ph idx="1"/>
              </p:nvPr>
            </p:nvSpPr>
            <p:spPr>
              <a:xfrm>
                <a:off x="575240" y="1463857"/>
                <a:ext cx="3714820" cy="4845504"/>
              </a:xfrm>
              <a:blipFill>
                <a:blip r:embed="rId2"/>
                <a:stretch>
                  <a:fillRect l="-1967" t="-213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05F2884-3B6A-42E2-BC97-C8C05BE66295}"/>
              </a:ext>
            </a:extLst>
          </p:cNvPr>
          <p:cNvSpPr txBox="1"/>
          <p:nvPr/>
        </p:nvSpPr>
        <p:spPr>
          <a:xfrm>
            <a:off x="3345180" y="1363980"/>
            <a:ext cx="6720840" cy="3970318"/>
          </a:xfrm>
          <a:prstGeom prst="rect">
            <a:avLst/>
          </a:prstGeom>
          <a:noFill/>
        </p:spPr>
        <p:txBody>
          <a:bodyPr wrap="square" rtlCol="0">
            <a:spAutoFit/>
          </a:bodyPr>
          <a:lstStyle/>
          <a:p>
            <a:endParaRPr lang="en-US" sz="2800" dirty="0">
              <a:latin typeface="Segoe UI Semilight" panose="020B0402040204020203" pitchFamily="34" charset="0"/>
              <a:cs typeface="Segoe UI Semilight" panose="020B0402040204020203" pitchFamily="34" charset="0"/>
            </a:endParaRP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br>
              <a:rPr lang="en-US" sz="2800" dirty="0">
                <a:latin typeface="Segoe UI Semilight" panose="020B0402040204020203" pitchFamily="34" charset="0"/>
                <a:cs typeface="Segoe UI Semilight" panose="020B0402040204020203" pitchFamily="34" charset="0"/>
              </a:rPr>
            </a:b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Algebra (commutativity of multiplication)</a:t>
            </a:r>
            <a:br>
              <a:rPr lang="en-US" sz="2800" dirty="0">
                <a:latin typeface="Segoe UI Semilight" panose="020B0402040204020203" pitchFamily="34" charset="0"/>
                <a:cs typeface="Segoe UI Semilight" panose="020B0402040204020203" pitchFamily="34" charset="0"/>
              </a:rPr>
            </a:b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Definition of Combination</a:t>
            </a:r>
          </a:p>
          <a:p>
            <a:endParaRPr lang="en-US" sz="28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85371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9FA2-43C3-4E4E-8028-F73DB5EE46C0}"/>
              </a:ext>
            </a:extLst>
          </p:cNvPr>
          <p:cNvSpPr>
            <a:spLocks noGrp="1"/>
          </p:cNvSpPr>
          <p:nvPr>
            <p:ph type="title"/>
          </p:nvPr>
        </p:nvSpPr>
        <p:spPr/>
        <p:txBody>
          <a:bodyPr/>
          <a:lstStyle/>
          <a:p>
            <a:r>
              <a:rPr lang="en-US" dirty="0"/>
              <a:t>Two Proofs of Symmetry</a:t>
            </a:r>
          </a:p>
        </p:txBody>
      </p:sp>
      <p:sp>
        <p:nvSpPr>
          <p:cNvPr id="3" name="Content Placeholder 2">
            <a:extLst>
              <a:ext uri="{FF2B5EF4-FFF2-40B4-BE49-F238E27FC236}">
                <a16:creationId xmlns:a16="http://schemas.microsoft.com/office/drawing/2014/main" id="{9E608616-8E4E-4956-B5E8-7E2BB816C561}"/>
              </a:ext>
            </a:extLst>
          </p:cNvPr>
          <p:cNvSpPr>
            <a:spLocks noGrp="1"/>
          </p:cNvSpPr>
          <p:nvPr>
            <p:ph idx="1"/>
          </p:nvPr>
        </p:nvSpPr>
        <p:spPr/>
        <p:txBody>
          <a:bodyPr/>
          <a:lstStyle/>
          <a:p>
            <a:r>
              <a:rPr lang="en-US" dirty="0"/>
              <a:t>Wasn’t that a great proof. </a:t>
            </a:r>
          </a:p>
          <a:p>
            <a:r>
              <a:rPr lang="en-US" dirty="0"/>
              <a:t>Airtight. No disputing it.</a:t>
            </a:r>
          </a:p>
          <a:p>
            <a:endParaRPr lang="en-US" dirty="0"/>
          </a:p>
          <a:p>
            <a:r>
              <a:rPr lang="en-US" dirty="0"/>
              <a:t>Got to say “commutativity of multiplication.”</a:t>
            </a:r>
          </a:p>
          <a:p>
            <a:endParaRPr lang="en-US" dirty="0"/>
          </a:p>
          <a:p>
            <a:r>
              <a:rPr lang="en-US" dirty="0"/>
              <a:t>But…do you know </a:t>
            </a:r>
            <a:r>
              <a:rPr lang="en-US" i="1" dirty="0"/>
              <a:t>why</a:t>
            </a:r>
            <a:r>
              <a:rPr lang="en-US" dirty="0"/>
              <a:t>? Can you </a:t>
            </a:r>
            <a:r>
              <a:rPr lang="en-US" i="1" dirty="0"/>
              <a:t>feel </a:t>
            </a:r>
            <a:r>
              <a:rPr lang="en-US" dirty="0"/>
              <a:t>why it’s true?</a:t>
            </a:r>
          </a:p>
        </p:txBody>
      </p:sp>
    </p:spTree>
    <p:extLst>
      <p:ext uri="{BB962C8B-B14F-4D97-AF65-F5344CB8AC3E}">
        <p14:creationId xmlns:p14="http://schemas.microsoft.com/office/powerpoint/2010/main" val="277463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B9702-4654-4771-A808-502E1292586F}"/>
              </a:ext>
            </a:extLst>
          </p:cNvPr>
          <p:cNvSpPr>
            <a:spLocks noGrp="1"/>
          </p:cNvSpPr>
          <p:nvPr>
            <p:ph type="title"/>
          </p:nvPr>
        </p:nvSpPr>
        <p:spPr/>
        <p:txBody>
          <a:bodyPr/>
          <a:lstStyle/>
          <a:p>
            <a:r>
              <a:rPr lang="en-US" dirty="0"/>
              <a:t>Two Proofs of Symmetry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2844E0-8B83-44FF-8CA9-2EF36DC2614E}"/>
                  </a:ext>
                </a:extLst>
              </p:cNvPr>
              <p:cNvSpPr>
                <a:spLocks noGrp="1"/>
              </p:cNvSpPr>
              <p:nvPr>
                <p:ph idx="1"/>
              </p:nvPr>
            </p:nvSpPr>
            <p:spPr>
              <a:xfrm>
                <a:off x="575240" y="1463856"/>
                <a:ext cx="11479600" cy="5130867"/>
              </a:xfrm>
            </p:spPr>
            <p:txBody>
              <a:bodyPr>
                <a:normAutofit/>
              </a:bodyPr>
              <a:lstStyle/>
              <a:p>
                <a:r>
                  <a:rPr lang="en-US" dirty="0"/>
                  <a:t>Suppose you have </a:t>
                </a:r>
                <a14:m>
                  <m:oMath xmlns:m="http://schemas.openxmlformats.org/officeDocument/2006/math">
                    <m:r>
                      <a:rPr lang="en-US" b="0" i="1" smtClean="0">
                        <a:latin typeface="Cambria Math" panose="02040503050406030204" pitchFamily="18" charset="0"/>
                      </a:rPr>
                      <m:t>𝑛</m:t>
                    </m:r>
                  </m:oMath>
                </a14:m>
                <a:r>
                  <a:rPr lang="en-US" dirty="0"/>
                  <a:t> people, and need to choose </a:t>
                </a:r>
                <a14:m>
                  <m:oMath xmlns:m="http://schemas.openxmlformats.org/officeDocument/2006/math">
                    <m:r>
                      <a:rPr lang="en-US" b="0" i="1" smtClean="0">
                        <a:latin typeface="Cambria Math" panose="02040503050406030204" pitchFamily="18" charset="0"/>
                      </a:rPr>
                      <m:t>𝑘</m:t>
                    </m:r>
                  </m:oMath>
                </a14:m>
                <a:r>
                  <a:rPr lang="en-US" dirty="0"/>
                  <a:t> people to be on your team. We will count the number of possible teams two different ways. </a:t>
                </a:r>
              </a:p>
              <a:p>
                <a:r>
                  <a:rPr lang="en-US" b="1" dirty="0"/>
                  <a:t>Way 1</a:t>
                </a:r>
                <a:r>
                  <a:rPr lang="en-US" dirty="0"/>
                  <a:t>: We choose the </a:t>
                </a:r>
                <a14:m>
                  <m:oMath xmlns:m="http://schemas.openxmlformats.org/officeDocument/2006/math">
                    <m:r>
                      <a:rPr lang="en-US" b="0" i="1" smtClean="0">
                        <a:latin typeface="Cambria Math" panose="02040503050406030204" pitchFamily="18" charset="0"/>
                      </a:rPr>
                      <m:t>𝑘</m:t>
                    </m:r>
                  </m:oMath>
                </a14:m>
                <a:r>
                  <a:rPr lang="en-US" dirty="0"/>
                  <a:t> people to be on the team. Since order doesn’t matter (you’re on the team or not),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 possible teams.</a:t>
                </a:r>
              </a:p>
              <a:p>
                <a:r>
                  <a:rPr lang="en-US" b="1" dirty="0"/>
                  <a:t>Way 2</a:t>
                </a:r>
                <a:r>
                  <a:rPr lang="en-US" dirty="0"/>
                  <a:t>: We choose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people to NOT be on the team. Everyone else is on it. Since order again doesn’t matter, there are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 possible ways to choose the team. </a:t>
                </a:r>
              </a:p>
              <a:p>
                <a:r>
                  <a:rPr lang="en-US" dirty="0"/>
                  <a:t>Since we’re counting the same thing, the numbers must be equal.</a:t>
                </a:r>
                <a:br>
                  <a:rPr lang="en-US" dirty="0"/>
                </a:br>
                <a:r>
                  <a:rPr lang="en-US" dirty="0"/>
                  <a:t>So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den>
                        </m:f>
                      </m:e>
                    </m:d>
                  </m:oMath>
                </a14:m>
                <a:r>
                  <a:rPr lang="en-US" dirty="0"/>
                  <a:t>.</a:t>
                </a:r>
              </a:p>
            </p:txBody>
          </p:sp>
        </mc:Choice>
        <mc:Fallback xmlns="">
          <p:sp>
            <p:nvSpPr>
              <p:cNvPr id="3" name="Content Placeholder 2">
                <a:extLst>
                  <a:ext uri="{FF2B5EF4-FFF2-40B4-BE49-F238E27FC236}">
                    <a16:creationId xmlns:a16="http://schemas.microsoft.com/office/drawing/2014/main" id="{3F2844E0-8B83-44FF-8CA9-2EF36DC2614E}"/>
                  </a:ext>
                </a:extLst>
              </p:cNvPr>
              <p:cNvSpPr>
                <a:spLocks noGrp="1" noRot="1" noChangeAspect="1" noMove="1" noResize="1" noEditPoints="1" noAdjustHandles="1" noChangeArrowheads="1" noChangeShapeType="1" noTextEdit="1"/>
              </p:cNvSpPr>
              <p:nvPr>
                <p:ph idx="1"/>
              </p:nvPr>
            </p:nvSpPr>
            <p:spPr>
              <a:xfrm>
                <a:off x="575240" y="1463856"/>
                <a:ext cx="11479600" cy="5130867"/>
              </a:xfrm>
              <a:blipFill>
                <a:blip r:embed="rId2"/>
                <a:stretch>
                  <a:fillRect l="-690" t="-2019" r="-584"/>
                </a:stretch>
              </a:blipFill>
            </p:spPr>
            <p:txBody>
              <a:bodyPr/>
              <a:lstStyle/>
              <a:p>
                <a:r>
                  <a:rPr lang="en-US">
                    <a:noFill/>
                  </a:rPr>
                  <a:t> </a:t>
                </a:r>
              </a:p>
            </p:txBody>
          </p:sp>
        </mc:Fallback>
      </mc:AlternateContent>
    </p:spTree>
    <p:extLst>
      <p:ext uri="{BB962C8B-B14F-4D97-AF65-F5344CB8AC3E}">
        <p14:creationId xmlns:p14="http://schemas.microsoft.com/office/powerpoint/2010/main" val="305966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A65A48E-40CE-4E41-BED4-710D219D5C16}"/>
                  </a:ext>
                </a:extLst>
              </p:cNvPr>
              <p:cNvSpPr>
                <a:spLocks noGrp="1"/>
              </p:cNvSpPr>
              <p:nvPr>
                <p:ph type="title"/>
              </p:nvPr>
            </p:nvSpPr>
            <p:spPr/>
            <p:txBody>
              <a:bodyPr/>
              <a:lstStyle/>
              <a:p>
                <a:r>
                  <a:rPr lang="en-US" dirty="0"/>
                  <a:t>Pascal’s Rule: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0A65A48E-40CE-4E41-BED4-710D219D5C16}"/>
                  </a:ext>
                </a:extLst>
              </p:cNvPr>
              <p:cNvSpPr>
                <a:spLocks noGrp="1" noRot="1" noChangeAspect="1" noMove="1" noResize="1" noEditPoints="1" noAdjustHandles="1" noChangeArrowheads="1" noChangeShapeType="1" noTextEdit="1"/>
              </p:cNvSpPr>
              <p:nvPr>
                <p:ph type="title"/>
              </p:nvPr>
            </p:nvSpPr>
            <p:spPr>
              <a:blipFill>
                <a:blip r:embed="rId2"/>
                <a:stretch>
                  <a:fillRect l="-2179" t="-7784" b="-8383"/>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CF4DF70E-219C-43B9-A977-A810C58891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114" y="1588347"/>
            <a:ext cx="10851605" cy="4698153"/>
          </a:xfrm>
        </p:spPr>
      </p:pic>
    </p:spTree>
    <p:extLst>
      <p:ext uri="{BB962C8B-B14F-4D97-AF65-F5344CB8AC3E}">
        <p14:creationId xmlns:p14="http://schemas.microsoft.com/office/powerpoint/2010/main" val="1814455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8EFE07-83FD-4E0C-9E96-B81CACB6D680}"/>
                  </a:ext>
                </a:extLst>
              </p:cNvPr>
              <p:cNvSpPr>
                <a:spLocks noGrp="1"/>
              </p:cNvSpPr>
              <p:nvPr>
                <p:ph type="title"/>
              </p:nvPr>
            </p:nvSpPr>
            <p:spPr/>
            <p:txBody>
              <a:bodyPr/>
              <a:lstStyle/>
              <a:p>
                <a:r>
                  <a:rPr lang="en-US" dirty="0"/>
                  <a:t>Pascal’s Rule: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𝑘</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r>
                              <a:rPr lang="en-US" i="1">
                                <a:latin typeface="Cambria Math" panose="02040503050406030204" pitchFamily="18" charset="0"/>
                              </a:rPr>
                              <m:t>−1</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−1</m:t>
                            </m:r>
                          </m:num>
                          <m:den>
                            <m:r>
                              <a:rPr lang="en-US" i="1">
                                <a:latin typeface="Cambria Math" panose="02040503050406030204" pitchFamily="18" charset="0"/>
                              </a:rPr>
                              <m:t>𝑘</m:t>
                            </m:r>
                          </m:den>
                        </m:f>
                      </m:e>
                    </m:d>
                  </m:oMath>
                </a14:m>
                <a:endParaRPr lang="en-US" dirty="0"/>
              </a:p>
            </p:txBody>
          </p:sp>
        </mc:Choice>
        <mc:Fallback xmlns="">
          <p:sp>
            <p:nvSpPr>
              <p:cNvPr id="2" name="Title 1">
                <a:extLst>
                  <a:ext uri="{FF2B5EF4-FFF2-40B4-BE49-F238E27FC236}">
                    <a16:creationId xmlns:a16="http://schemas.microsoft.com/office/drawing/2014/main" id="{D58EFE07-83FD-4E0C-9E96-B81CACB6D680}"/>
                  </a:ext>
                </a:extLst>
              </p:cNvPr>
              <p:cNvSpPr>
                <a:spLocks noGrp="1" noRot="1" noChangeAspect="1" noMove="1" noResize="1" noEditPoints="1" noAdjustHandles="1" noChangeArrowheads="1" noChangeShapeType="1" noTextEdit="1"/>
              </p:cNvSpPr>
              <p:nvPr>
                <p:ph type="title"/>
              </p:nvPr>
            </p:nvSpPr>
            <p:spPr>
              <a:blipFill>
                <a:blip r:embed="rId2"/>
                <a:stretch>
                  <a:fillRect l="-2179" t="-7784"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A6D3A9-34F9-4C6F-9389-24ACF5DA0B11}"/>
                  </a:ext>
                </a:extLst>
              </p:cNvPr>
              <p:cNvSpPr>
                <a:spLocks noGrp="1"/>
              </p:cNvSpPr>
              <p:nvPr>
                <p:ph idx="1"/>
              </p:nvPr>
            </p:nvSpPr>
            <p:spPr>
              <a:xfrm>
                <a:off x="575240" y="1463856"/>
                <a:ext cx="11464360" cy="5302703"/>
              </a:xfrm>
            </p:spPr>
            <p:txBody>
              <a:bodyPr>
                <a:normAutofit/>
              </a:bodyPr>
              <a:lstStyle/>
              <a:p>
                <a:r>
                  <a:rPr lang="en-US" dirty="0"/>
                  <a:t>You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other people are trying out for a </a:t>
                </a:r>
                <a14:m>
                  <m:oMath xmlns:m="http://schemas.openxmlformats.org/officeDocument/2006/math">
                    <m:r>
                      <a:rPr lang="en-US" b="0" i="1" smtClean="0">
                        <a:latin typeface="Cambria Math" panose="02040503050406030204" pitchFamily="18" charset="0"/>
                      </a:rPr>
                      <m:t>𝑘</m:t>
                    </m:r>
                  </m:oMath>
                </a14:m>
                <a:r>
                  <a:rPr lang="en-US" dirty="0"/>
                  <a:t> person team. How many possible teams are there?</a:t>
                </a:r>
              </a:p>
              <a:p>
                <a:r>
                  <a:rPr lang="en-US" b="1" dirty="0"/>
                  <a:t>Way 1</a:t>
                </a:r>
                <a:r>
                  <a:rPr lang="en-US" dirty="0"/>
                  <a:t>: There are </a:t>
                </a:r>
                <a14:m>
                  <m:oMath xmlns:m="http://schemas.openxmlformats.org/officeDocument/2006/math">
                    <m:r>
                      <a:rPr lang="en-US" b="0" i="1" smtClean="0">
                        <a:latin typeface="Cambria Math" panose="02040503050406030204" pitchFamily="18" charset="0"/>
                      </a:rPr>
                      <m:t>𝑛</m:t>
                    </m:r>
                  </m:oMath>
                </a14:m>
                <a:r>
                  <a:rPr lang="en-US" dirty="0"/>
                  <a:t> people total, of which we’re choosing </a:t>
                </a:r>
                <a14:m>
                  <m:oMath xmlns:m="http://schemas.openxmlformats.org/officeDocument/2006/math">
                    <m:r>
                      <a:rPr lang="en-US" b="0" i="1" smtClean="0">
                        <a:latin typeface="Cambria Math" panose="02040503050406030204" pitchFamily="18" charset="0"/>
                      </a:rPr>
                      <m:t>𝑘</m:t>
                    </m:r>
                  </m:oMath>
                </a14:m>
                <a:r>
                  <a:rPr lang="en-US" dirty="0"/>
                  <a:t> (and since it’s a team order doesn’t matter)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𝑘</m:t>
                            </m:r>
                          </m:den>
                        </m:f>
                      </m:e>
                    </m:d>
                  </m:oMath>
                </a14:m>
                <a:r>
                  <a:rPr lang="en-US" dirty="0"/>
                  <a:t>.</a:t>
                </a:r>
              </a:p>
              <a:p>
                <a:r>
                  <a:rPr lang="en-US" b="1" dirty="0"/>
                  <a:t>Way 2</a:t>
                </a:r>
                <a:r>
                  <a:rPr lang="en-US" dirty="0"/>
                  <a:t>: There are two types of teams. Those for which you make the team, and those for which you don’t. </a:t>
                </a:r>
              </a:p>
              <a:p>
                <a:pPr lvl="1"/>
                <a:r>
                  <a:rPr lang="en-US" dirty="0"/>
                  <a:t>If you do make the team, then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 </a:t>
                </a:r>
              </a:p>
              <a:p>
                <a:pPr lvl="1"/>
                <a:r>
                  <a:rPr lang="en-US" dirty="0"/>
                  <a:t>If you don’t make the team, </a:t>
                </a:r>
                <a14:m>
                  <m:oMath xmlns:m="http://schemas.openxmlformats.org/officeDocument/2006/math">
                    <m:r>
                      <a:rPr lang="en-US" b="0" i="1" smtClean="0">
                        <a:latin typeface="Cambria Math" panose="02040503050406030204" pitchFamily="18" charset="0"/>
                      </a:rPr>
                      <m:t>𝑘</m:t>
                    </m:r>
                  </m:oMath>
                </a14:m>
                <a:r>
                  <a:rPr lang="en-US" dirty="0"/>
                  <a:t> of the other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also make it.</a:t>
                </a:r>
              </a:p>
              <a:p>
                <a:pPr lvl="1"/>
                <a:r>
                  <a:rPr lang="en-US" sz="2800" dirty="0"/>
                  <a:t>Overall, by sum rule, </a:t>
                </a:r>
                <a14:m>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−1</m:t>
                            </m:r>
                          </m:den>
                        </m:f>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noBa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d>
                  </m:oMath>
                </a14:m>
                <a:r>
                  <a:rPr lang="en-US" sz="2800" dirty="0"/>
                  <a:t>.</a:t>
                </a:r>
              </a:p>
              <a:p>
                <a:pPr lvl="1"/>
                <a:r>
                  <a:rPr lang="en-US" sz="2800" dirty="0"/>
                  <a:t>Since we’re computing the same number two different ways, they must be equal. So: </a:t>
                </a:r>
                <a14:m>
                  <m:oMath xmlns:m="http://schemas.openxmlformats.org/officeDocument/2006/math">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𝑘</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r>
                              <a:rPr lang="en-US" sz="2800" i="1">
                                <a:latin typeface="Cambria Math" panose="02040503050406030204" pitchFamily="18" charset="0"/>
                              </a:rPr>
                              <m:t>−1</m:t>
                            </m:r>
                          </m:den>
                        </m:f>
                      </m:e>
                    </m:d>
                    <m:r>
                      <a:rPr lang="en-US" sz="2800" i="1">
                        <a:latin typeface="Cambria Math" panose="02040503050406030204" pitchFamily="18" charset="0"/>
                      </a:rPr>
                      <m:t>+</m:t>
                    </m:r>
                    <m:d>
                      <m:dPr>
                        <m:ctrlPr>
                          <a:rPr lang="en-US" sz="2800" i="1">
                            <a:latin typeface="Cambria Math" panose="02040503050406030204" pitchFamily="18" charset="0"/>
                          </a:rPr>
                        </m:ctrlPr>
                      </m:dPr>
                      <m:e>
                        <m:f>
                          <m:fPr>
                            <m:type m:val="noBa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−1</m:t>
                            </m:r>
                          </m:num>
                          <m:den>
                            <m:r>
                              <a:rPr lang="en-US" sz="2800" i="1">
                                <a:latin typeface="Cambria Math" panose="02040503050406030204" pitchFamily="18" charset="0"/>
                              </a:rPr>
                              <m:t>𝑘</m:t>
                            </m:r>
                          </m:den>
                        </m:f>
                      </m:e>
                    </m:d>
                  </m:oMath>
                </a14:m>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6CA6D3A9-34F9-4C6F-9389-24ACF5DA0B11}"/>
                  </a:ext>
                </a:extLst>
              </p:cNvPr>
              <p:cNvSpPr>
                <a:spLocks noGrp="1" noRot="1" noChangeAspect="1" noMove="1" noResize="1" noEditPoints="1" noAdjustHandles="1" noChangeArrowheads="1" noChangeShapeType="1" noTextEdit="1"/>
              </p:cNvSpPr>
              <p:nvPr>
                <p:ph idx="1"/>
              </p:nvPr>
            </p:nvSpPr>
            <p:spPr>
              <a:xfrm>
                <a:off x="575240" y="1463856"/>
                <a:ext cx="11464360" cy="5302703"/>
              </a:xfrm>
              <a:blipFill>
                <a:blip r:embed="rId3"/>
                <a:stretch>
                  <a:fillRect l="-691" t="-1954" r="-1808"/>
                </a:stretch>
              </a:blipFill>
            </p:spPr>
            <p:txBody>
              <a:bodyPr/>
              <a:lstStyle/>
              <a:p>
                <a:r>
                  <a:rPr lang="en-US">
                    <a:noFill/>
                  </a:rPr>
                  <a:t> </a:t>
                </a:r>
              </a:p>
            </p:txBody>
          </p:sp>
        </mc:Fallback>
      </mc:AlternateContent>
    </p:spTree>
    <p:extLst>
      <p:ext uri="{BB962C8B-B14F-4D97-AF65-F5344CB8AC3E}">
        <p14:creationId xmlns:p14="http://schemas.microsoft.com/office/powerpoint/2010/main" val="35254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F18874-9234-400F-A25C-F8E414A9242E}"/>
              </a:ext>
            </a:extLst>
          </p:cNvPr>
          <p:cNvSpPr>
            <a:spLocks noGrp="1"/>
          </p:cNvSpPr>
          <p:nvPr>
            <p:ph type="title"/>
          </p:nvPr>
        </p:nvSpPr>
        <p:spPr/>
        <p:txBody>
          <a:bodyPr/>
          <a:lstStyle/>
          <a:p>
            <a:r>
              <a:rPr lang="en-US" dirty="0"/>
              <a:t>Takeaways</a:t>
            </a:r>
          </a:p>
        </p:txBody>
      </p:sp>
      <p:sp>
        <p:nvSpPr>
          <p:cNvPr id="5" name="Content Placeholder 4">
            <a:extLst>
              <a:ext uri="{FF2B5EF4-FFF2-40B4-BE49-F238E27FC236}">
                <a16:creationId xmlns:a16="http://schemas.microsoft.com/office/drawing/2014/main" id="{4AA524A2-6125-4C27-9161-3FA2974D2B7F}"/>
              </a:ext>
            </a:extLst>
          </p:cNvPr>
          <p:cNvSpPr>
            <a:spLocks noGrp="1"/>
          </p:cNvSpPr>
          <p:nvPr>
            <p:ph idx="1"/>
          </p:nvPr>
        </p:nvSpPr>
        <p:spPr/>
        <p:txBody>
          <a:bodyPr/>
          <a:lstStyle/>
          <a:p>
            <a:r>
              <a:rPr lang="en-US" dirty="0"/>
              <a:t>Formulas for factorial, permutations, combinations.</a:t>
            </a:r>
          </a:p>
          <a:p>
            <a:r>
              <a:rPr lang="en-US" dirty="0"/>
              <a:t>A useful trick for counting is to pretend order matters, then account for the overcounting at the end (by dividing out repetitions)</a:t>
            </a:r>
          </a:p>
          <a:p>
            <a:r>
              <a:rPr lang="en-US" dirty="0"/>
              <a:t>When trying to prove facts about counting, try to have each side of the equation count the same thing.</a:t>
            </a:r>
          </a:p>
          <a:p>
            <a:pPr lvl="1"/>
            <a:r>
              <a:rPr lang="en-US" dirty="0"/>
              <a:t>Much more fun and much more informative than just churning through algebra.</a:t>
            </a:r>
          </a:p>
        </p:txBody>
      </p:sp>
    </p:spTree>
    <p:extLst>
      <p:ext uri="{BB962C8B-B14F-4D97-AF65-F5344CB8AC3E}">
        <p14:creationId xmlns:p14="http://schemas.microsoft.com/office/powerpoint/2010/main" val="15748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E96C-EBF0-4EB2-914B-94177C2E7C37}"/>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F9A23420-52C3-4449-9703-D6E0AF46DFEA}"/>
              </a:ext>
            </a:extLst>
          </p:cNvPr>
          <p:cNvSpPr>
            <a:spLocks noGrp="1"/>
          </p:cNvSpPr>
          <p:nvPr>
            <p:ph idx="1"/>
          </p:nvPr>
        </p:nvSpPr>
        <p:spPr/>
        <p:txBody>
          <a:bodyPr>
            <a:normAutofit/>
          </a:bodyPr>
          <a:lstStyle/>
          <a:p>
            <a:r>
              <a:rPr lang="en-US" dirty="0"/>
              <a:t>You’ll have 6 late days to use for the quarter.</a:t>
            </a:r>
          </a:p>
          <a:p>
            <a:r>
              <a:rPr lang="en-US" dirty="0"/>
              <a:t>At most 3 late days per assignment.</a:t>
            </a:r>
          </a:p>
          <a:p>
            <a:endParaRPr lang="en-US" dirty="0"/>
          </a:p>
          <a:p>
            <a:r>
              <a:rPr lang="en-US" dirty="0"/>
              <a:t>Late days are for “normal” things during the quarter</a:t>
            </a:r>
          </a:p>
          <a:p>
            <a:r>
              <a:rPr lang="en-US" dirty="0"/>
              <a:t>If you have an unusual or extended or extreme issue, please let us know.</a:t>
            </a:r>
          </a:p>
          <a:p>
            <a:r>
              <a:rPr lang="en-US" dirty="0"/>
              <a:t>The sooner you let us know, the more options we have for accommodations.</a:t>
            </a:r>
          </a:p>
        </p:txBody>
      </p:sp>
    </p:spTree>
    <p:extLst>
      <p:ext uri="{BB962C8B-B14F-4D97-AF65-F5344CB8AC3E}">
        <p14:creationId xmlns:p14="http://schemas.microsoft.com/office/powerpoint/2010/main" val="348837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3AFF86-3C1B-44CC-B66E-A923118396CC}"/>
              </a:ext>
            </a:extLst>
          </p:cNvPr>
          <p:cNvSpPr>
            <a:spLocks noGrp="1"/>
          </p:cNvSpPr>
          <p:nvPr>
            <p:ph type="title"/>
          </p:nvPr>
        </p:nvSpPr>
        <p:spPr/>
        <p:txBody>
          <a:bodyPr/>
          <a:lstStyle/>
          <a:p>
            <a:r>
              <a:rPr lang="en-US" dirty="0"/>
              <a:t>Extra Practice</a:t>
            </a:r>
          </a:p>
        </p:txBody>
      </p:sp>
      <p:sp>
        <p:nvSpPr>
          <p:cNvPr id="5" name="Text Placeholder 4">
            <a:extLst>
              <a:ext uri="{FF2B5EF4-FFF2-40B4-BE49-F238E27FC236}">
                <a16:creationId xmlns:a16="http://schemas.microsoft.com/office/drawing/2014/main" id="{6F18E84B-9C90-49C0-8D62-12E747DC6C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4914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B3AE9-C4ED-4727-B1E5-52C378148F1D}"/>
              </a:ext>
            </a:extLst>
          </p:cNvPr>
          <p:cNvSpPr>
            <a:spLocks noGrp="1"/>
          </p:cNvSpPr>
          <p:nvPr>
            <p:ph type="title"/>
          </p:nvPr>
        </p:nvSpPr>
        <p:spPr/>
        <p:txBody>
          <a:bodyPr/>
          <a:lstStyle/>
          <a:p>
            <a:r>
              <a:rPr lang="en-US" dirty="0"/>
              <a:t>Books, revisited</a:t>
            </a:r>
          </a:p>
        </p:txBody>
      </p:sp>
      <p:sp>
        <p:nvSpPr>
          <p:cNvPr id="5" name="Content Placeholder 4">
            <a:extLst>
              <a:ext uri="{FF2B5EF4-FFF2-40B4-BE49-F238E27FC236}">
                <a16:creationId xmlns:a16="http://schemas.microsoft.com/office/drawing/2014/main" id="{ACC879A2-F02E-4F63-A4C4-C8138D84248D}"/>
              </a:ext>
            </a:extLst>
          </p:cNvPr>
          <p:cNvSpPr>
            <a:spLocks noGrp="1"/>
          </p:cNvSpPr>
          <p:nvPr>
            <p:ph idx="1"/>
          </p:nvPr>
        </p:nvSpPr>
        <p:spPr/>
        <p:txBody>
          <a:bodyPr/>
          <a:lstStyle/>
          <a:p>
            <a:r>
              <a:rPr lang="en-US" dirty="0"/>
              <a:t>Remember the books problem from lecture 1? Books 1,2,3,4,5 need to be assigned to Alice, Bob, and Charlie (each book to exactly one person).</a:t>
            </a:r>
          </a:p>
          <a:p>
            <a:r>
              <a:rPr lang="en-US" dirty="0"/>
              <a:t>Now that we know combinations, try a sequential process approach. It won’t be as nice as the change of perspective, but we can make it work.</a:t>
            </a:r>
          </a:p>
          <a:p>
            <a:endParaRPr lang="en-US" dirty="0"/>
          </a:p>
          <a:p>
            <a:r>
              <a:rPr lang="en-US" dirty="0"/>
              <a:t>Break into cases based on how many books Alice gets, use the sum rule to combine.</a:t>
            </a:r>
          </a:p>
        </p:txBody>
      </p:sp>
    </p:spTree>
    <p:extLst>
      <p:ext uri="{BB962C8B-B14F-4D97-AF65-F5344CB8AC3E}">
        <p14:creationId xmlns:p14="http://schemas.microsoft.com/office/powerpoint/2010/main" val="1094399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7376-E043-4402-B844-64C0FE7F7943}"/>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82DA-5C74-4819-A6E5-29AB2FEFBBFC}"/>
                  </a:ext>
                </a:extLst>
              </p:cNvPr>
              <p:cNvSpPr>
                <a:spLocks noGrp="1"/>
              </p:cNvSpPr>
              <p:nvPr>
                <p:ph idx="1"/>
              </p:nvPr>
            </p:nvSpPr>
            <p:spPr/>
            <p:txBody>
              <a:bodyPr/>
              <a:lstStyle/>
              <a:p>
                <a:r>
                  <a:rPr lang="en-US" dirty="0"/>
                  <a:t>Step 1: give Alice gets </a:t>
                </a:r>
                <a14:m>
                  <m:oMath xmlns:m="http://schemas.openxmlformats.org/officeDocument/2006/math">
                    <m:r>
                      <a:rPr lang="en-US" b="0" i="1" smtClean="0">
                        <a:latin typeface="Cambria Math" panose="02040503050406030204" pitchFamily="18" charset="0"/>
                      </a:rPr>
                      <m:t>0</m:t>
                    </m:r>
                  </m:oMath>
                </a14:m>
                <a:r>
                  <a:rPr lang="en-US" dirty="0"/>
                  <a:t> books (1 way to do this)</a:t>
                </a:r>
              </a:p>
              <a:p>
                <a:r>
                  <a:rPr lang="en-US" dirty="0"/>
                  <a:t>Step 2: give Bob a subset of the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m:t>
                    </m:r>
                  </m:oMath>
                </a14:m>
                <a:endParaRPr lang="en-US" dirty="0"/>
              </a:p>
              <a:p>
                <a:r>
                  <a:rPr lang="en-US" dirty="0"/>
                  <a:t>Step 1: give Alice </a:t>
                </a:r>
                <a14:m>
                  <m:oMath xmlns:m="http://schemas.openxmlformats.org/officeDocument/2006/math">
                    <m:r>
                      <a:rPr lang="en-US" b="0" i="1" smtClean="0">
                        <a:latin typeface="Cambria Math" panose="02040503050406030204" pitchFamily="18" charset="0"/>
                      </a:rPr>
                      <m:t>1</m:t>
                    </m:r>
                  </m:oMath>
                </a14:m>
                <a:r>
                  <a:rPr lang="en-US" dirty="0"/>
                  <a:t> book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m:t>
                            </m:r>
                          </m:den>
                        </m:f>
                      </m:e>
                    </m:d>
                  </m:oMath>
                </a14:m>
                <a:r>
                  <a:rPr lang="en-US" dirty="0"/>
                  <a:t> ways to do this)</a:t>
                </a:r>
              </a:p>
              <a:p>
                <a:r>
                  <a:rPr lang="en-US" dirty="0"/>
                  <a:t>Step 2: give Bob a subset of the </a:t>
                </a:r>
                <a14:m>
                  <m:oMath xmlns:m="http://schemas.openxmlformats.org/officeDocument/2006/math">
                    <m:r>
                      <a:rPr lang="en-US" b="0" i="1" smtClean="0">
                        <a:latin typeface="Cambria Math" panose="02040503050406030204" pitchFamily="18" charset="0"/>
                      </a:rPr>
                      <m:t>4</m:t>
                    </m:r>
                  </m:oMath>
                </a14:m>
                <a:r>
                  <a:rPr lang="en-US" dirty="0"/>
                  <a:t> remaining books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m:t>
                        </m:r>
                      </m:sup>
                    </m:sSup>
                  </m:oMath>
                </a14:m>
                <a:r>
                  <a:rPr lang="en-US" dirty="0"/>
                  <a:t> ways.</a:t>
                </a:r>
              </a:p>
              <a:p>
                <a:r>
                  <a:rPr lang="en-US" dirty="0"/>
                  <a:t>Step 3: give Charlie the remaining books (no choice – 1 way)</a:t>
                </a:r>
              </a:p>
              <a:p>
                <a14:m>
                  <m:oMath xmlns:m="http://schemas.openxmlformats.org/officeDocument/2006/math">
                    <m:r>
                      <a:rPr lang="en-US" b="0" i="1" smtClean="0">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867082DA-5C74-4819-A6E5-29AB2FEFBBF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7929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3A4-3E4D-47D9-AEED-1510EA341A0A}"/>
              </a:ext>
            </a:extLst>
          </p:cNvPr>
          <p:cNvSpPr>
            <a:spLocks noGrp="1"/>
          </p:cNvSpPr>
          <p:nvPr>
            <p:ph type="title"/>
          </p:nvPr>
        </p:nvSpPr>
        <p:spPr/>
        <p:txBody>
          <a:bodyPr/>
          <a:lstStyle/>
          <a:p>
            <a:r>
              <a:rPr lang="en-US" dirty="0"/>
              <a:t>Books, revisited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6E4EDB-BC8D-45FF-AE31-FA29C0E486E7}"/>
                  </a:ext>
                </a:extLst>
              </p:cNvPr>
              <p:cNvSpPr>
                <a:spLocks noGrp="1"/>
              </p:cNvSpPr>
              <p:nvPr>
                <p:ph idx="1"/>
              </p:nvPr>
            </p:nvSpPr>
            <p:spPr/>
            <p:txBody>
              <a:bodyPr/>
              <a:lstStyle/>
              <a:p>
                <a:r>
                  <a:rPr lang="en-US" dirty="0"/>
                  <a:t>Add all the options together</a:t>
                </a:r>
              </a:p>
              <a:p>
                <a:endParaRPr lang="en-US" dirty="0"/>
              </a:p>
              <a:p>
                <a14:m>
                  <m:oMath xmlns:m="http://schemas.openxmlformats.org/officeDocument/2006/math">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5</m:t>
                        </m:r>
                      </m:sup>
                    </m:sSup>
                    <m:r>
                      <a:rPr lang="en-US" sz="2400" b="0" i="1" smtClean="0">
                        <a:latin typeface="Cambria Math" panose="02040503050406030204" pitchFamily="18" charset="0"/>
                      </a:rPr>
                      <m:t>⋅1+</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4</m:t>
                        </m:r>
                      </m:sup>
                    </m:sSup>
                    <m:r>
                      <a:rPr lang="en-US" sz="2400" b="0" i="1" smtClean="0">
                        <a:latin typeface="Cambria Math" panose="02040503050406030204" pitchFamily="18" charset="0"/>
                      </a:rPr>
                      <m:t>⋅1+</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2</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3</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3</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2</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4</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1</m:t>
                        </m:r>
                      </m:sup>
                    </m:sSup>
                    <m:r>
                      <a:rPr lang="en-US" sz="2400" i="1">
                        <a:latin typeface="Cambria Math" panose="02040503050406030204" pitchFamily="18" charset="0"/>
                      </a:rPr>
                      <m:t>⋅1</m:t>
                    </m:r>
                    <m:r>
                      <a:rPr lang="en-US" sz="2400" b="0" i="1" smtClean="0">
                        <a:latin typeface="Cambria Math" panose="02040503050406030204" pitchFamily="18" charset="0"/>
                      </a:rPr>
                      <m:t>+</m:t>
                    </m:r>
                    <m:d>
                      <m:dPr>
                        <m:ctrlPr>
                          <a:rPr lang="en-US" sz="2400" i="1">
                            <a:latin typeface="Cambria Math" panose="02040503050406030204" pitchFamily="18" charset="0"/>
                          </a:rPr>
                        </m:ctrlPr>
                      </m:dPr>
                      <m:e>
                        <m:f>
                          <m:fPr>
                            <m:type m:val="noBa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b="0" i="1" smtClean="0">
                                <a:latin typeface="Cambria Math" panose="02040503050406030204" pitchFamily="18" charset="0"/>
                              </a:rPr>
                              <m:t>5</m:t>
                            </m:r>
                          </m:den>
                        </m:f>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b="0" i="1" smtClean="0">
                            <a:latin typeface="Cambria Math" panose="02040503050406030204" pitchFamily="18" charset="0"/>
                          </a:rPr>
                          <m:t>0</m:t>
                        </m:r>
                      </m:sup>
                    </m:sSup>
                    <m:r>
                      <a:rPr lang="en-US" sz="2400" i="1">
                        <a:latin typeface="Cambria Math" panose="02040503050406030204" pitchFamily="18" charset="0"/>
                      </a:rPr>
                      <m:t>⋅1</m:t>
                    </m:r>
                  </m:oMath>
                </a14:m>
                <a:endParaRPr lang="en-US" sz="2400" dirty="0"/>
              </a:p>
              <a:p>
                <a:endParaRPr lang="en-US" sz="2400" dirty="0"/>
              </a:p>
              <a:p>
                <a:r>
                  <a:rPr lang="en-US" sz="2400" dirty="0"/>
                  <a:t>If you plug and chug, you’ll get the number we got last time. It took quite a bit of work, but we got there! </a:t>
                </a:r>
              </a:p>
            </p:txBody>
          </p:sp>
        </mc:Choice>
        <mc:Fallback xmlns="">
          <p:sp>
            <p:nvSpPr>
              <p:cNvPr id="3" name="Content Placeholder 2">
                <a:extLst>
                  <a:ext uri="{FF2B5EF4-FFF2-40B4-BE49-F238E27FC236}">
                    <a16:creationId xmlns:a16="http://schemas.microsoft.com/office/drawing/2014/main" id="{856E4EDB-BC8D-45FF-AE31-FA29C0E486E7}"/>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80734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4BA4-8435-D1F7-740C-093441FCD9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8A16A9-7DF2-A4B6-EA7E-79854C880DC9}"/>
              </a:ext>
            </a:extLst>
          </p:cNvPr>
          <p:cNvSpPr>
            <a:spLocks noGrp="1"/>
          </p:cNvSpPr>
          <p:nvPr>
            <p:ph idx="1"/>
          </p:nvPr>
        </p:nvSpPr>
        <p:spPr/>
        <p:txBody>
          <a:bodyPr/>
          <a:lstStyle/>
          <a:p>
            <a:endParaRPr lang="en-US"/>
          </a:p>
        </p:txBody>
      </p:sp>
      <p:grpSp>
        <p:nvGrpSpPr>
          <p:cNvPr id="6" name="Group 5">
            <a:extLst>
              <a:ext uri="{FF2B5EF4-FFF2-40B4-BE49-F238E27FC236}">
                <a16:creationId xmlns:a16="http://schemas.microsoft.com/office/drawing/2014/main" id="{E0E50D71-20B9-D428-D3F5-685D9DF2E695}"/>
              </a:ext>
            </a:extLst>
          </p:cNvPr>
          <p:cNvGrpSpPr/>
          <p:nvPr/>
        </p:nvGrpSpPr>
        <p:grpSpPr>
          <a:xfrm>
            <a:off x="575239" y="1495862"/>
            <a:ext cx="9317314" cy="2363443"/>
            <a:chOff x="1185842" y="3429000"/>
            <a:chExt cx="6111311" cy="2054781"/>
          </a:xfrm>
          <a:solidFill>
            <a:schemeClr val="bg1"/>
          </a:solidFill>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DEB8107-7A80-A3F9-99DB-488662D3F849}"/>
                    </a:ext>
                  </a:extLst>
                </p:cNvPr>
                <p:cNvSpPr/>
                <p:nvPr/>
              </p:nvSpPr>
              <p:spPr>
                <a:xfrm>
                  <a:off x="1185842" y="3429000"/>
                  <a:ext cx="6111311" cy="2054781"/>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Segoe UI Semibold" panose="020B0702040204020203" pitchFamily="34" charset="0"/>
                    <a:cs typeface="Segoe UI Semibold" panose="020B0702040204020203" pitchFamily="34" charset="0"/>
                  </a:endParaRPr>
                </a:p>
                <a:p>
                  <a:pPr algn="ctr"/>
                  <a:r>
                    <a:rPr lang="en-US" sz="2800" b="1" dirty="0">
                      <a:solidFill>
                        <a:schemeClr val="tx1"/>
                      </a:solidFill>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𝒌</m:t>
                      </m:r>
                    </m:oMath>
                  </a14:m>
                  <a:r>
                    <a:rPr lang="en-US" sz="2800" b="1" dirty="0">
                      <a:solidFill>
                        <a:schemeClr val="tx1"/>
                      </a:solidFill>
                      <a:latin typeface="Segoe UI Semibold" panose="020B0702040204020203" pitchFamily="34" charset="0"/>
                      <a:cs typeface="Segoe UI Semibold" panose="020B0702040204020203" pitchFamily="34" charset="0"/>
                    </a:rPr>
                    <a:t>-element sequences of distinct symbols from a universe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𝒏</m:t>
                      </m:r>
                    </m:oMath>
                  </a14:m>
                  <a:r>
                    <a:rPr lang="en-US" sz="2800" b="1" dirty="0">
                      <a:solidFill>
                        <a:schemeClr val="tx1"/>
                      </a:solidFill>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𝑷</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𝟏</m:t>
                            </m:r>
                          </m:e>
                        </m:d>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𝟏</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num>
                          <m:den>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2DEB8107-7A80-A3F9-99DB-488662D3F849}"/>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2"/>
                  <a:stretch>
                    <a:fillRect l="-783" r="-1958"/>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8EDB590-0286-401E-F428-9B2C73262358}"/>
                    </a:ext>
                  </a:extLst>
                </p:cNvPr>
                <p:cNvSpPr/>
                <p:nvPr/>
              </p:nvSpPr>
              <p:spPr>
                <a:xfrm>
                  <a:off x="1195367" y="3429001"/>
                  <a:ext cx="6101786" cy="480408"/>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solidFill>
                            <a:schemeClr val="tx1"/>
                          </a:solidFill>
                          <a:latin typeface="Cambria Math" panose="02040503050406030204" pitchFamily="18" charset="0"/>
                          <a:cs typeface="Segoe UI Semibold" panose="020B0702040204020203" pitchFamily="34" charset="0"/>
                        </a:rPr>
                        <m:t>𝒌</m:t>
                      </m:r>
                    </m:oMath>
                  </a14:m>
                  <a:r>
                    <a:rPr lang="en-US" sz="3200" b="1" dirty="0">
                      <a:solidFill>
                        <a:schemeClr val="tx1"/>
                      </a:solidFill>
                      <a:latin typeface="Segoe UI Semibold" panose="020B0702040204020203" pitchFamily="34" charset="0"/>
                      <a:cs typeface="Segoe UI Semibold" panose="020B0702040204020203" pitchFamily="34" charset="0"/>
                    </a:rPr>
                    <a:t>-permutation</a:t>
                  </a:r>
                </a:p>
              </p:txBody>
            </p:sp>
          </mc:Choice>
          <mc:Fallback xmlns="">
            <p:sp>
              <p:nvSpPr>
                <p:cNvPr id="8" name="Rectangle 7">
                  <a:extLst>
                    <a:ext uri="{FF2B5EF4-FFF2-40B4-BE49-F238E27FC236}">
                      <a16:creationId xmlns:a16="http://schemas.microsoft.com/office/drawing/2014/main" id="{E8EDB590-0286-401E-F428-9B2C73262358}"/>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3"/>
                  <a:stretch>
                    <a:fillRect t="-14894" b="-35106"/>
                  </a:stretch>
                </a:blipFill>
                <a:ln>
                  <a:solidFill>
                    <a:schemeClr val="accent3"/>
                  </a:solidFill>
                </a:ln>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9AAA2806-187B-3E4D-0C0E-D5C77261723F}"/>
              </a:ext>
            </a:extLst>
          </p:cNvPr>
          <p:cNvGrpSpPr/>
          <p:nvPr/>
        </p:nvGrpSpPr>
        <p:grpSpPr>
          <a:xfrm>
            <a:off x="582500" y="4077224"/>
            <a:ext cx="9317314" cy="2363443"/>
            <a:chOff x="1185842" y="3429000"/>
            <a:chExt cx="6111311" cy="2054781"/>
          </a:xfrm>
          <a:solidFill>
            <a:schemeClr val="bg1"/>
          </a:solidFill>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C5B9068-065C-DC50-C058-1CEC4EFCCD29}"/>
                    </a:ext>
                  </a:extLst>
                </p:cNvPr>
                <p:cNvSpPr/>
                <p:nvPr/>
              </p:nvSpPr>
              <p:spPr>
                <a:xfrm>
                  <a:off x="1185842" y="3429000"/>
                  <a:ext cx="6111311" cy="2054781"/>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Segoe UI Semibold" panose="020B0702040204020203" pitchFamily="34" charset="0"/>
                    <a:cs typeface="Segoe UI Semibold" panose="020B0702040204020203" pitchFamily="34" charset="0"/>
                  </a:endParaRPr>
                </a:p>
                <a:p>
                  <a:pPr algn="ctr"/>
                  <a:r>
                    <a:rPr lang="en-US" sz="2800" b="1" dirty="0">
                      <a:solidFill>
                        <a:schemeClr val="tx1"/>
                      </a:solidFill>
                      <a:latin typeface="Segoe UI Semibold" panose="020B0702040204020203" pitchFamily="34" charset="0"/>
                      <a:cs typeface="Segoe UI Semibold" panose="020B0702040204020203" pitchFamily="34" charset="0"/>
                    </a:rPr>
                    <a:t>The number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𝒌</m:t>
                      </m:r>
                    </m:oMath>
                  </a14:m>
                  <a:r>
                    <a:rPr lang="en-US" sz="2800" b="1" dirty="0">
                      <a:solidFill>
                        <a:schemeClr val="tx1"/>
                      </a:solidFill>
                      <a:latin typeface="Segoe UI Semibold" panose="020B0702040204020203" pitchFamily="34" charset="0"/>
                      <a:cs typeface="Segoe UI Semibold" panose="020B0702040204020203" pitchFamily="34" charset="0"/>
                    </a:rPr>
                    <a:t>-element subsets from a set of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𝒏</m:t>
                      </m:r>
                    </m:oMath>
                  </a14:m>
                  <a:r>
                    <a:rPr lang="en-US" sz="2800" b="1" dirty="0">
                      <a:solidFill>
                        <a:schemeClr val="tx1"/>
                      </a:solidFill>
                      <a:latin typeface="Segoe UI Semibold" panose="020B0702040204020203" pitchFamily="34" charset="0"/>
                      <a:cs typeface="Segoe UI Semibold" panose="020B0702040204020203" pitchFamily="34" charset="0"/>
                    </a:rPr>
                    <a:t> symbols is:</a:t>
                  </a: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𝑪</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𝑷</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num>
                          <m:den>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den>
                        </m:f>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𝒌</m:t>
                            </m:r>
                            <m:r>
                              <a:rPr lang="en-US" sz="2800" b="1" i="1" smtClean="0">
                                <a:solidFill>
                                  <a:schemeClr val="tx1"/>
                                </a:solidFill>
                                <a:latin typeface="Cambria Math" panose="02040503050406030204" pitchFamily="18" charset="0"/>
                                <a:cs typeface="Segoe UI Semibold" panose="020B0702040204020203" pitchFamily="34" charset="0"/>
                              </a:rPr>
                              <m:t>!</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𝒏</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𝒌</m:t>
                                </m:r>
                              </m:e>
                            </m:d>
                            <m:r>
                              <a:rPr lang="en-US" sz="2800" b="1" i="1" smtClean="0">
                                <a:solidFill>
                                  <a:schemeClr val="tx1"/>
                                </a:solidFill>
                                <a:latin typeface="Cambria Math" panose="02040503050406030204" pitchFamily="18" charset="0"/>
                                <a:cs typeface="Segoe UI Semibold" panose="020B0702040204020203" pitchFamily="34" charset="0"/>
                              </a:rPr>
                              <m:t>!</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10" name="Rectangle 9">
                  <a:extLst>
                    <a:ext uri="{FF2B5EF4-FFF2-40B4-BE49-F238E27FC236}">
                      <a16:creationId xmlns:a16="http://schemas.microsoft.com/office/drawing/2014/main" id="{5C5B9068-065C-DC50-C058-1CEC4EFCCD29}"/>
                    </a:ext>
                  </a:extLst>
                </p:cNvPr>
                <p:cNvSpPr>
                  <a:spLocks noRot="1" noChangeAspect="1" noMove="1" noResize="1" noEditPoints="1" noAdjustHandles="1" noChangeArrowheads="1" noChangeShapeType="1" noTextEdit="1"/>
                </p:cNvSpPr>
                <p:nvPr/>
              </p:nvSpPr>
              <p:spPr>
                <a:xfrm>
                  <a:off x="1185842" y="3429000"/>
                  <a:ext cx="6111311" cy="2054781"/>
                </a:xfrm>
                <a:prstGeom prst="rect">
                  <a:avLst/>
                </a:prstGeom>
                <a:blipFill>
                  <a:blip r:embed="rId4"/>
                  <a:stretch>
                    <a:fillRect/>
                  </a:stretch>
                </a:blipFill>
                <a:ln>
                  <a:solidFill>
                    <a:schemeClr val="accent3"/>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87A5AD3-6287-DD96-DEDD-41A84EE53C11}"/>
                    </a:ext>
                  </a:extLst>
                </p:cNvPr>
                <p:cNvSpPr/>
                <p:nvPr/>
              </p:nvSpPr>
              <p:spPr>
                <a:xfrm>
                  <a:off x="1195367" y="3429001"/>
                  <a:ext cx="6101786" cy="480408"/>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3200" b="1" i="1" smtClean="0">
                          <a:solidFill>
                            <a:schemeClr val="tx1"/>
                          </a:solidFill>
                          <a:latin typeface="Cambria Math" panose="02040503050406030204" pitchFamily="18" charset="0"/>
                          <a:cs typeface="Segoe UI Semibold" panose="020B0702040204020203" pitchFamily="34" charset="0"/>
                        </a:rPr>
                        <m:t>𝒌</m:t>
                      </m:r>
                    </m:oMath>
                  </a14:m>
                  <a:r>
                    <a:rPr lang="en-US" sz="3200" b="1" dirty="0">
                      <a:solidFill>
                        <a:schemeClr val="tx1"/>
                      </a:solidFill>
                      <a:latin typeface="Segoe UI Semibold" panose="020B0702040204020203" pitchFamily="34" charset="0"/>
                      <a:cs typeface="Segoe UI Semibold" panose="020B0702040204020203" pitchFamily="34" charset="0"/>
                    </a:rPr>
                    <a:t>-combination</a:t>
                  </a:r>
                </a:p>
              </p:txBody>
            </p:sp>
          </mc:Choice>
          <mc:Fallback xmlns="">
            <p:sp>
              <p:nvSpPr>
                <p:cNvPr id="11" name="Rectangle 10">
                  <a:extLst>
                    <a:ext uri="{FF2B5EF4-FFF2-40B4-BE49-F238E27FC236}">
                      <a16:creationId xmlns:a16="http://schemas.microsoft.com/office/drawing/2014/main" id="{687A5AD3-6287-DD96-DEDD-41A84EE53C11}"/>
                    </a:ext>
                  </a:extLst>
                </p:cNvPr>
                <p:cNvSpPr>
                  <a:spLocks noRot="1" noChangeAspect="1" noMove="1" noResize="1" noEditPoints="1" noAdjustHandles="1" noChangeArrowheads="1" noChangeShapeType="1" noTextEdit="1"/>
                </p:cNvSpPr>
                <p:nvPr/>
              </p:nvSpPr>
              <p:spPr>
                <a:xfrm>
                  <a:off x="1195367" y="3429001"/>
                  <a:ext cx="6101786" cy="480408"/>
                </a:xfrm>
                <a:prstGeom prst="rect">
                  <a:avLst/>
                </a:prstGeom>
                <a:blipFill>
                  <a:blip r:embed="rId5"/>
                  <a:stretch>
                    <a:fillRect t="-15054" b="-36559"/>
                  </a:stretch>
                </a:blipFill>
                <a:ln>
                  <a:solidFill>
                    <a:schemeClr val="accent3"/>
                  </a:solidFill>
                </a:ln>
              </p:spPr>
              <p:txBody>
                <a:bodyPr/>
                <a:lstStyle/>
                <a:p>
                  <a:r>
                    <a:rPr lang="en-US">
                      <a:noFill/>
                    </a:rPr>
                    <a:t> </a:t>
                  </a:r>
                </a:p>
              </p:txBody>
            </p:sp>
          </mc:Fallback>
        </mc:AlternateContent>
      </p:grpSp>
    </p:spTree>
    <p:extLst>
      <p:ext uri="{BB962C8B-B14F-4D97-AF65-F5344CB8AC3E}">
        <p14:creationId xmlns:p14="http://schemas.microsoft.com/office/powerpoint/2010/main" val="144388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ECDB-53C9-49C9-B2C0-D399A586B537}"/>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89E59CBA-2396-411B-9457-1A1C43DDC98D}"/>
              </a:ext>
            </a:extLst>
          </p:cNvPr>
          <p:cNvSpPr>
            <a:spLocks noGrp="1"/>
          </p:cNvSpPr>
          <p:nvPr>
            <p:ph idx="1"/>
          </p:nvPr>
        </p:nvSpPr>
        <p:spPr/>
        <p:txBody>
          <a:bodyPr/>
          <a:lstStyle/>
          <a:p>
            <a:r>
              <a:rPr lang="en-US" dirty="0"/>
              <a:t>Last time:</a:t>
            </a:r>
          </a:p>
          <a:p>
            <a:pPr lvl="1"/>
            <a:r>
              <a:rPr lang="en-US" dirty="0"/>
              <a:t>Sum and Product Rules</a:t>
            </a:r>
          </a:p>
          <a:p>
            <a:pPr lvl="1"/>
            <a:r>
              <a:rPr lang="en-US" dirty="0"/>
              <a:t>Sequential Processes</a:t>
            </a:r>
          </a:p>
          <a:p>
            <a:pPr lvl="1"/>
            <a:r>
              <a:rPr lang="en-US" dirty="0"/>
              <a:t>Different ways of thinking lead to different formulas</a:t>
            </a:r>
          </a:p>
          <a:p>
            <a:pPr lvl="1"/>
            <a:endParaRPr lang="en-US" dirty="0"/>
          </a:p>
          <a:p>
            <a:pPr lvl="1"/>
            <a:r>
              <a:rPr lang="en-US" sz="2800" dirty="0"/>
              <a:t>Today:</a:t>
            </a:r>
          </a:p>
          <a:p>
            <a:pPr lvl="1"/>
            <a:r>
              <a:rPr lang="en-US" sz="2800" dirty="0"/>
              <a:t>Wrap up the book example</a:t>
            </a:r>
          </a:p>
          <a:p>
            <a:pPr lvl="1"/>
            <a:r>
              <a:rPr lang="en-US" sz="2800" dirty="0"/>
              <a:t>A few more rules: Combinations and Permutations.</a:t>
            </a:r>
          </a:p>
          <a:p>
            <a:pPr lvl="1"/>
            <a:r>
              <a:rPr lang="en-US" sz="2800" dirty="0"/>
              <a:t>Proof by double counting</a:t>
            </a:r>
          </a:p>
        </p:txBody>
      </p:sp>
    </p:spTree>
    <p:extLst>
      <p:ext uri="{BB962C8B-B14F-4D97-AF65-F5344CB8AC3E}">
        <p14:creationId xmlns:p14="http://schemas.microsoft.com/office/powerpoint/2010/main" val="377697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p:txBody>
      </p:sp>
      <p:pic>
        <p:nvPicPr>
          <p:cNvPr id="5" name="Graphic 4" descr="Closed book">
            <a:extLst>
              <a:ext uri="{FF2B5EF4-FFF2-40B4-BE49-F238E27FC236}">
                <a16:creationId xmlns:a16="http://schemas.microsoft.com/office/drawing/2014/main" id="{D037951C-9A40-475D-92E6-E229A281DE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239" y="2944987"/>
            <a:ext cx="914400" cy="914400"/>
          </a:xfrm>
          <a:prstGeom prst="rect">
            <a:avLst/>
          </a:prstGeom>
        </p:spPr>
      </p:pic>
      <p:pic>
        <p:nvPicPr>
          <p:cNvPr id="6" name="Graphic 5" descr="Closed book">
            <a:extLst>
              <a:ext uri="{FF2B5EF4-FFF2-40B4-BE49-F238E27FC236}">
                <a16:creationId xmlns:a16="http://schemas.microsoft.com/office/drawing/2014/main" id="{01D180B9-10FD-4289-96FE-FC74B42C09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139" y="3614914"/>
            <a:ext cx="914400" cy="914400"/>
          </a:xfrm>
          <a:prstGeom prst="rect">
            <a:avLst/>
          </a:prstGeom>
        </p:spPr>
      </p:pic>
      <p:pic>
        <p:nvPicPr>
          <p:cNvPr id="7" name="Graphic 6" descr="Closed book">
            <a:extLst>
              <a:ext uri="{FF2B5EF4-FFF2-40B4-BE49-F238E27FC236}">
                <a16:creationId xmlns:a16="http://schemas.microsoft.com/office/drawing/2014/main" id="{08090C58-5E9C-49EA-92C6-0A4AAEB26F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239" y="4328901"/>
            <a:ext cx="914400" cy="914400"/>
          </a:xfrm>
          <a:prstGeom prst="rect">
            <a:avLst/>
          </a:prstGeom>
        </p:spPr>
      </p:pic>
      <p:pic>
        <p:nvPicPr>
          <p:cNvPr id="8" name="Graphic 7" descr="Closed book">
            <a:extLst>
              <a:ext uri="{FF2B5EF4-FFF2-40B4-BE49-F238E27FC236}">
                <a16:creationId xmlns:a16="http://schemas.microsoft.com/office/drawing/2014/main" id="{95772930-C38F-4808-86B4-CCB6E3B919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9139" y="5110122"/>
            <a:ext cx="914400" cy="914400"/>
          </a:xfrm>
          <a:prstGeom prst="rect">
            <a:avLst/>
          </a:prstGeom>
        </p:spPr>
      </p:pic>
      <p:pic>
        <p:nvPicPr>
          <p:cNvPr id="9" name="Graphic 8" descr="Closed book">
            <a:extLst>
              <a:ext uri="{FF2B5EF4-FFF2-40B4-BE49-F238E27FC236}">
                <a16:creationId xmlns:a16="http://schemas.microsoft.com/office/drawing/2014/main" id="{42001D50-5259-4B93-BC30-8199F2CBE9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5239" y="5728928"/>
            <a:ext cx="914400" cy="914400"/>
          </a:xfrm>
          <a:prstGeom prst="rect">
            <a:avLst/>
          </a:prstGeom>
        </p:spPr>
      </p:pic>
      <p:pic>
        <p:nvPicPr>
          <p:cNvPr id="11" name="Graphic 10" descr="Male profile">
            <a:extLst>
              <a:ext uri="{FF2B5EF4-FFF2-40B4-BE49-F238E27FC236}">
                <a16:creationId xmlns:a16="http://schemas.microsoft.com/office/drawing/2014/main" id="{7E2130DF-92CB-4622-B694-9DF2CB80E7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5524" y="4093951"/>
            <a:ext cx="914400" cy="914400"/>
          </a:xfrm>
          <a:prstGeom prst="rect">
            <a:avLst/>
          </a:prstGeom>
        </p:spPr>
      </p:pic>
      <p:pic>
        <p:nvPicPr>
          <p:cNvPr id="13" name="Graphic 12" descr="Female Profile">
            <a:extLst>
              <a:ext uri="{FF2B5EF4-FFF2-40B4-BE49-F238E27FC236}">
                <a16:creationId xmlns:a16="http://schemas.microsoft.com/office/drawing/2014/main" id="{9819758D-000F-4A13-A927-1EA7654074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05524" y="2993637"/>
            <a:ext cx="914400" cy="914400"/>
          </a:xfrm>
          <a:prstGeom prst="rect">
            <a:avLst/>
          </a:prstGeom>
        </p:spPr>
      </p:pic>
      <p:pic>
        <p:nvPicPr>
          <p:cNvPr id="15" name="Graphic 14" descr="Cricket">
            <a:extLst>
              <a:ext uri="{FF2B5EF4-FFF2-40B4-BE49-F238E27FC236}">
                <a16:creationId xmlns:a16="http://schemas.microsoft.com/office/drawing/2014/main" id="{A5F20A00-3D33-486A-A50C-4AF9F679D71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05524" y="5243301"/>
            <a:ext cx="914400" cy="914400"/>
          </a:xfrm>
          <a:prstGeom prst="rect">
            <a:avLst/>
          </a:prstGeom>
        </p:spPr>
      </p:pic>
      <p:sp>
        <p:nvSpPr>
          <p:cNvPr id="16" name="TextBox 15">
            <a:extLst>
              <a:ext uri="{FF2B5EF4-FFF2-40B4-BE49-F238E27FC236}">
                <a16:creationId xmlns:a16="http://schemas.microsoft.com/office/drawing/2014/main" id="{C282B6BB-0633-4F20-B631-495A82F395C1}"/>
              </a:ext>
            </a:extLst>
          </p:cNvPr>
          <p:cNvSpPr txBox="1"/>
          <p:nvPr/>
        </p:nvSpPr>
        <p:spPr>
          <a:xfrm>
            <a:off x="406400" y="3181350"/>
            <a:ext cx="317500" cy="369332"/>
          </a:xfrm>
          <a:prstGeom prst="rect">
            <a:avLst/>
          </a:prstGeom>
          <a:noFill/>
        </p:spPr>
        <p:txBody>
          <a:bodyPr wrap="square" rtlCol="0">
            <a:spAutoFit/>
          </a:bodyPr>
          <a:lstStyle/>
          <a:p>
            <a:r>
              <a:rPr lang="en-US" dirty="0"/>
              <a:t>1</a:t>
            </a:r>
          </a:p>
        </p:txBody>
      </p:sp>
      <p:sp>
        <p:nvSpPr>
          <p:cNvPr id="17" name="TextBox 16">
            <a:extLst>
              <a:ext uri="{FF2B5EF4-FFF2-40B4-BE49-F238E27FC236}">
                <a16:creationId xmlns:a16="http://schemas.microsoft.com/office/drawing/2014/main" id="{84FF2751-3705-45AF-A56C-4B9ED6D9B51C}"/>
              </a:ext>
            </a:extLst>
          </p:cNvPr>
          <p:cNvSpPr txBox="1"/>
          <p:nvPr/>
        </p:nvSpPr>
        <p:spPr>
          <a:xfrm>
            <a:off x="1140389" y="3801851"/>
            <a:ext cx="317500" cy="369332"/>
          </a:xfrm>
          <a:prstGeom prst="rect">
            <a:avLst/>
          </a:prstGeom>
          <a:noFill/>
        </p:spPr>
        <p:txBody>
          <a:bodyPr wrap="square" rtlCol="0">
            <a:spAutoFit/>
          </a:bodyPr>
          <a:lstStyle/>
          <a:p>
            <a:r>
              <a:rPr lang="en-US" dirty="0"/>
              <a:t>2</a:t>
            </a:r>
          </a:p>
        </p:txBody>
      </p:sp>
      <p:sp>
        <p:nvSpPr>
          <p:cNvPr id="18" name="TextBox 17">
            <a:extLst>
              <a:ext uri="{FF2B5EF4-FFF2-40B4-BE49-F238E27FC236}">
                <a16:creationId xmlns:a16="http://schemas.microsoft.com/office/drawing/2014/main" id="{1B39E986-3179-4D17-8E8C-22CEE5A9A88E}"/>
              </a:ext>
            </a:extLst>
          </p:cNvPr>
          <p:cNvSpPr txBox="1"/>
          <p:nvPr/>
        </p:nvSpPr>
        <p:spPr>
          <a:xfrm>
            <a:off x="367558" y="4601435"/>
            <a:ext cx="317500" cy="369332"/>
          </a:xfrm>
          <a:prstGeom prst="rect">
            <a:avLst/>
          </a:prstGeom>
          <a:noFill/>
        </p:spPr>
        <p:txBody>
          <a:bodyPr wrap="square" rtlCol="0">
            <a:spAutoFit/>
          </a:bodyPr>
          <a:lstStyle/>
          <a:p>
            <a:r>
              <a:rPr lang="en-US" dirty="0"/>
              <a:t>3</a:t>
            </a:r>
          </a:p>
        </p:txBody>
      </p:sp>
      <p:sp>
        <p:nvSpPr>
          <p:cNvPr id="19" name="TextBox 18">
            <a:extLst>
              <a:ext uri="{FF2B5EF4-FFF2-40B4-BE49-F238E27FC236}">
                <a16:creationId xmlns:a16="http://schemas.microsoft.com/office/drawing/2014/main" id="{F7B9A656-2712-4EC5-B974-CDDE52781A71}"/>
              </a:ext>
            </a:extLst>
          </p:cNvPr>
          <p:cNvSpPr txBox="1"/>
          <p:nvPr/>
        </p:nvSpPr>
        <p:spPr>
          <a:xfrm>
            <a:off x="1154958" y="5344385"/>
            <a:ext cx="317500" cy="369332"/>
          </a:xfrm>
          <a:prstGeom prst="rect">
            <a:avLst/>
          </a:prstGeom>
          <a:noFill/>
        </p:spPr>
        <p:txBody>
          <a:bodyPr wrap="square" rtlCol="0">
            <a:spAutoFit/>
          </a:bodyPr>
          <a:lstStyle/>
          <a:p>
            <a:r>
              <a:rPr lang="en-US" dirty="0"/>
              <a:t>4</a:t>
            </a:r>
          </a:p>
        </p:txBody>
      </p:sp>
      <p:sp>
        <p:nvSpPr>
          <p:cNvPr id="20" name="TextBox 19">
            <a:extLst>
              <a:ext uri="{FF2B5EF4-FFF2-40B4-BE49-F238E27FC236}">
                <a16:creationId xmlns:a16="http://schemas.microsoft.com/office/drawing/2014/main" id="{07E55D02-06A5-48D6-B951-AB6F66455F86}"/>
              </a:ext>
            </a:extLst>
          </p:cNvPr>
          <p:cNvSpPr txBox="1"/>
          <p:nvPr/>
        </p:nvSpPr>
        <p:spPr>
          <a:xfrm>
            <a:off x="348508" y="5979385"/>
            <a:ext cx="317500" cy="369332"/>
          </a:xfrm>
          <a:prstGeom prst="rect">
            <a:avLst/>
          </a:prstGeom>
          <a:noFill/>
        </p:spPr>
        <p:txBody>
          <a:bodyPr wrap="square" rtlCol="0">
            <a:spAutoFit/>
          </a:bodyPr>
          <a:lstStyle/>
          <a:p>
            <a:r>
              <a:rPr lang="en-US" dirty="0"/>
              <a:t>5</a:t>
            </a:r>
          </a:p>
        </p:txBody>
      </p:sp>
      <p:cxnSp>
        <p:nvCxnSpPr>
          <p:cNvPr id="22" name="Straight Arrow Connector 21">
            <a:extLst>
              <a:ext uri="{FF2B5EF4-FFF2-40B4-BE49-F238E27FC236}">
                <a16:creationId xmlns:a16="http://schemas.microsoft.com/office/drawing/2014/main" id="{D793A6F4-7BA5-4913-B664-79787E218669}"/>
              </a:ext>
            </a:extLst>
          </p:cNvPr>
          <p:cNvCxnSpPr>
            <a:stCxn id="5" idx="3"/>
            <a:endCxn id="13" idx="1"/>
          </p:cNvCxnSpPr>
          <p:nvPr/>
        </p:nvCxnSpPr>
        <p:spPr>
          <a:xfrm>
            <a:off x="1489639" y="3402187"/>
            <a:ext cx="8115885" cy="4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F9AD4A-A424-44D2-A80E-7C126EF13F6A}"/>
              </a:ext>
            </a:extLst>
          </p:cNvPr>
          <p:cNvCxnSpPr>
            <a:stCxn id="6" idx="3"/>
            <a:endCxn id="11" idx="1"/>
          </p:cNvCxnSpPr>
          <p:nvPr/>
        </p:nvCxnSpPr>
        <p:spPr>
          <a:xfrm>
            <a:off x="2213539" y="4072114"/>
            <a:ext cx="7391985" cy="479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A570AF-68EB-4D98-8EB8-AFB63CA903AE}"/>
              </a:ext>
            </a:extLst>
          </p:cNvPr>
          <p:cNvCxnSpPr>
            <a:stCxn id="8" idx="3"/>
            <a:endCxn id="11" idx="1"/>
          </p:cNvCxnSpPr>
          <p:nvPr/>
        </p:nvCxnSpPr>
        <p:spPr>
          <a:xfrm flipV="1">
            <a:off x="2213539" y="4551151"/>
            <a:ext cx="7391985" cy="1016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E36B85-5032-41C1-8B51-D40050AB6B8E}"/>
              </a:ext>
            </a:extLst>
          </p:cNvPr>
          <p:cNvCxnSpPr>
            <a:stCxn id="7" idx="3"/>
            <a:endCxn id="15" idx="1"/>
          </p:cNvCxnSpPr>
          <p:nvPr/>
        </p:nvCxnSpPr>
        <p:spPr>
          <a:xfrm>
            <a:off x="1489639" y="4786101"/>
            <a:ext cx="81158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F682087-69E9-4CF7-8E4F-50DA409AB21C}"/>
              </a:ext>
            </a:extLst>
          </p:cNvPr>
          <p:cNvCxnSpPr>
            <a:stCxn id="9" idx="3"/>
            <a:endCxn id="15" idx="1"/>
          </p:cNvCxnSpPr>
          <p:nvPr/>
        </p:nvCxnSpPr>
        <p:spPr>
          <a:xfrm flipV="1">
            <a:off x="1489639" y="5700501"/>
            <a:ext cx="8115885" cy="485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48C33E2-75E6-4526-9C88-43DBA34511C5}"/>
              </a:ext>
            </a:extLst>
          </p:cNvPr>
          <p:cNvSpPr txBox="1"/>
          <p:nvPr/>
        </p:nvSpPr>
        <p:spPr>
          <a:xfrm>
            <a:off x="10464800" y="3232150"/>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Alice</a:t>
            </a:r>
          </a:p>
        </p:txBody>
      </p:sp>
      <p:sp>
        <p:nvSpPr>
          <p:cNvPr id="32" name="TextBox 31">
            <a:extLst>
              <a:ext uri="{FF2B5EF4-FFF2-40B4-BE49-F238E27FC236}">
                <a16:creationId xmlns:a16="http://schemas.microsoft.com/office/drawing/2014/main" id="{EC1D42F4-5BA9-42DF-AD27-2526C2594F33}"/>
              </a:ext>
            </a:extLst>
          </p:cNvPr>
          <p:cNvSpPr txBox="1"/>
          <p:nvPr/>
        </p:nvSpPr>
        <p:spPr>
          <a:xfrm>
            <a:off x="10452236" y="4308488"/>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Bob</a:t>
            </a:r>
          </a:p>
        </p:txBody>
      </p:sp>
      <p:sp>
        <p:nvSpPr>
          <p:cNvPr id="33" name="TextBox 32">
            <a:extLst>
              <a:ext uri="{FF2B5EF4-FFF2-40B4-BE49-F238E27FC236}">
                <a16:creationId xmlns:a16="http://schemas.microsoft.com/office/drawing/2014/main" id="{DD6CC6F2-C91A-4C19-B463-A5899F34B8CC}"/>
              </a:ext>
            </a:extLst>
          </p:cNvPr>
          <p:cNvSpPr txBox="1"/>
          <p:nvPr/>
        </p:nvSpPr>
        <p:spPr>
          <a:xfrm>
            <a:off x="10464800" y="5442884"/>
            <a:ext cx="1377950"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Charlie</a:t>
            </a:r>
          </a:p>
        </p:txBody>
      </p:sp>
    </p:spTree>
    <p:extLst>
      <p:ext uri="{BB962C8B-B14F-4D97-AF65-F5344CB8AC3E}">
        <p14:creationId xmlns:p14="http://schemas.microsoft.com/office/powerpoint/2010/main" val="32647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8AB3-9840-4164-83FA-095854E7A419}"/>
              </a:ext>
            </a:extLst>
          </p:cNvPr>
          <p:cNvSpPr>
            <a:spLocks noGrp="1"/>
          </p:cNvSpPr>
          <p:nvPr>
            <p:ph type="title"/>
          </p:nvPr>
        </p:nvSpPr>
        <p:spPr/>
        <p:txBody>
          <a:bodyPr/>
          <a:lstStyle/>
          <a:p>
            <a:r>
              <a:rPr lang="en-US" dirty="0"/>
              <a:t>Assigning Books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5429DB-E116-451E-ABED-63A2237B2546}"/>
                  </a:ext>
                </a:extLst>
              </p:cNvPr>
              <p:cNvSpPr>
                <a:spLocks noGrp="1"/>
              </p:cNvSpPr>
              <p:nvPr>
                <p:ph idx="1"/>
              </p:nvPr>
            </p:nvSpPr>
            <p:spPr/>
            <p:txBody>
              <a:bodyPr/>
              <a:lstStyle/>
              <a:p>
                <a:r>
                  <a:rPr lang="en-US" dirty="0"/>
                  <a:t>We have 5 books to split to 3 people (Alice, Bob, and Charlie)</a:t>
                </a:r>
              </a:p>
              <a:p>
                <a:r>
                  <a:rPr lang="en-US" dirty="0"/>
                  <a:t>Every book goes to exactly one person, but each person could end up with no books (or all of them, or something in between).</a:t>
                </a:r>
              </a:p>
              <a:p>
                <a:endParaRPr lang="en-US" dirty="0"/>
              </a:p>
              <a:p>
                <a:r>
                  <a:rPr lang="en-US" dirty="0"/>
                  <a:t>Attempt 1: We’re choosing subsets!</a:t>
                </a:r>
              </a:p>
              <a:p>
                <a:pPr lvl="1"/>
                <a:r>
                  <a:rPr lang="en-US" dirty="0"/>
                  <a:t>Alice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r>
                      <a:rPr lang="en-US" b="0" i="1" smtClean="0">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b="0" i="1" smtClean="0">
                        <a:latin typeface="Cambria Math" panose="02040503050406030204" pitchFamily="18" charset="0"/>
                      </a:rPr>
                      <m:t>32⋅32⋅32=32768</m:t>
                    </m:r>
                  </m:oMath>
                </a14:m>
                <a:endParaRPr lang="en-US" dirty="0"/>
              </a:p>
            </p:txBody>
          </p:sp>
        </mc:Choice>
        <mc:Fallback xmlns="">
          <p:sp>
            <p:nvSpPr>
              <p:cNvPr id="3" name="Content Placeholder 2">
                <a:extLst>
                  <a:ext uri="{FF2B5EF4-FFF2-40B4-BE49-F238E27FC236}">
                    <a16:creationId xmlns:a16="http://schemas.microsoft.com/office/drawing/2014/main" id="{915429DB-E116-451E-ABED-63A2237B254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4513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p:txBody>
              <a:bodyPr/>
              <a:lstStyle/>
              <a:p>
                <a:r>
                  <a:rPr lang="en-US" dirty="0"/>
                  <a:t>Attempt 1: We’re choosing subsets!</a:t>
                </a:r>
              </a:p>
              <a:p>
                <a:pPr lvl="1"/>
                <a:r>
                  <a:rPr lang="en-US" dirty="0"/>
                  <a:t>Alice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19094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577-A213-4D87-962F-CA4B3EE4C4BC}"/>
              </a:ext>
            </a:extLst>
          </p:cNvPr>
          <p:cNvSpPr>
            <a:spLocks noGrp="1"/>
          </p:cNvSpPr>
          <p:nvPr>
            <p:ph type="title"/>
          </p:nvPr>
        </p:nvSpPr>
        <p:spPr/>
        <p:txBody>
          <a:bodyPr/>
          <a:lstStyle/>
          <a:p>
            <a:r>
              <a:rPr lang="en-US" dirty="0"/>
              <a:t>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B5448F-AA5B-468F-B239-E0321CAC03BE}"/>
                  </a:ext>
                </a:extLst>
              </p:cNvPr>
              <p:cNvSpPr>
                <a:spLocks noGrp="1"/>
              </p:cNvSpPr>
              <p:nvPr>
                <p:ph idx="1"/>
              </p:nvPr>
            </p:nvSpPr>
            <p:spPr/>
            <p:txBody>
              <a:bodyPr/>
              <a:lstStyle/>
              <a:p>
                <a:r>
                  <a:rPr lang="en-US" dirty="0"/>
                  <a:t>Attempt 1: We’re choosing subsets!</a:t>
                </a:r>
              </a:p>
              <a:p>
                <a:pPr lvl="1"/>
                <a:r>
                  <a:rPr lang="en-US" dirty="0"/>
                  <a:t>Alice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Bob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Charlie could get any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5</m:t>
                        </m:r>
                      </m:sup>
                    </m:sSup>
                    <m:r>
                      <a:rPr lang="en-US" i="1">
                        <a:latin typeface="Cambria Math" panose="02040503050406030204" pitchFamily="18" charset="0"/>
                      </a:rPr>
                      <m:t>=32</m:t>
                    </m:r>
                  </m:oMath>
                </a14:m>
                <a:r>
                  <a:rPr lang="en-US" dirty="0"/>
                  <a:t> subsets of the books.</a:t>
                </a:r>
              </a:p>
              <a:p>
                <a:pPr lvl="1"/>
                <a:r>
                  <a:rPr lang="en-US" dirty="0"/>
                  <a:t>Total is product of those three steps </a:t>
                </a:r>
                <a14:m>
                  <m:oMath xmlns:m="http://schemas.openxmlformats.org/officeDocument/2006/math">
                    <m:r>
                      <a:rPr lang="en-US" i="1">
                        <a:latin typeface="Cambria Math" panose="02040503050406030204" pitchFamily="18" charset="0"/>
                      </a:rPr>
                      <m:t>32⋅32⋅32=32768</m:t>
                    </m:r>
                  </m:oMath>
                </a14:m>
                <a:endParaRPr lang="en-US" dirty="0"/>
              </a:p>
              <a:p>
                <a:pPr marL="0" indent="0">
                  <a:buNone/>
                </a:pPr>
                <a:endParaRPr lang="en-US" dirty="0"/>
              </a:p>
              <a:p>
                <a:pPr marL="0" indent="0">
                  <a:buNone/>
                </a:pPr>
                <a:r>
                  <a:rPr lang="en-US" dirty="0"/>
                  <a:t>We overcounted! </a:t>
                </a:r>
              </a:p>
              <a:p>
                <a:pPr marL="0" indent="0">
                  <a:buNone/>
                </a:pPr>
                <a:r>
                  <a:rPr lang="en-US" dirty="0"/>
                  <a:t>If Alice gets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0" smtClean="0">
                        <a:latin typeface="Cambria Math" panose="02040503050406030204" pitchFamily="18" charset="0"/>
                      </a:rPr>
                      <m:t>, </m:t>
                    </m:r>
                  </m:oMath>
                </a14:m>
                <a:r>
                  <a:rPr lang="en-US" dirty="0"/>
                  <a:t>Bob can’t get any subset, he can only get a subset of </a:t>
                </a:r>
                <a14:m>
                  <m:oMath xmlns:m="http://schemas.openxmlformats.org/officeDocument/2006/math">
                    <m:r>
                      <a:rPr lang="en-US" b="0" i="1" smtClean="0">
                        <a:latin typeface="Cambria Math" panose="02040503050406030204" pitchFamily="18" charset="0"/>
                      </a:rPr>
                      <m:t>{3,4,5}</m:t>
                    </m:r>
                  </m:oMath>
                </a14:m>
                <a:r>
                  <a:rPr lang="en-US" dirty="0"/>
                  <a:t>. And Charlie’s subset is just whatever is leftover after Alice and Bob get theirs…</a:t>
                </a:r>
              </a:p>
            </p:txBody>
          </p:sp>
        </mc:Choice>
        <mc:Fallback xmlns="">
          <p:sp>
            <p:nvSpPr>
              <p:cNvPr id="3" name="Content Placeholder 2">
                <a:extLst>
                  <a:ext uri="{FF2B5EF4-FFF2-40B4-BE49-F238E27FC236}">
                    <a16:creationId xmlns:a16="http://schemas.microsoft.com/office/drawing/2014/main" id="{99B5448F-AA5B-468F-B239-E0321CAC03BE}"/>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482677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5256</TotalTime>
  <Words>2950</Words>
  <Application>Microsoft Office PowerPoint</Application>
  <PresentationFormat>Widescreen</PresentationFormat>
  <Paragraphs>316</Paragraphs>
  <Slides>44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Calibri</vt:lpstr>
      <vt:lpstr>Cambria Math</vt:lpstr>
      <vt:lpstr>Segoe UI</vt:lpstr>
      <vt:lpstr>Segoe UI Light</vt:lpstr>
      <vt:lpstr>Segoe UI Semibold</vt:lpstr>
      <vt:lpstr>Segoe UI Semilight</vt:lpstr>
      <vt:lpstr>Tw Cen MT</vt:lpstr>
      <vt:lpstr>Wingdings 3</vt:lpstr>
      <vt:lpstr>Integral</vt:lpstr>
      <vt:lpstr>More Counting</vt:lpstr>
      <vt:lpstr>Announcements</vt:lpstr>
      <vt:lpstr>Announcements</vt:lpstr>
      <vt:lpstr>Announcements</vt:lpstr>
      <vt:lpstr>Where Are We?</vt:lpstr>
      <vt:lpstr>Assigning Books</vt:lpstr>
      <vt:lpstr>Assigning Books</vt:lpstr>
      <vt:lpstr>Activity</vt:lpstr>
      <vt:lpstr>Activity</vt:lpstr>
      <vt:lpstr>Fixing All The Books</vt:lpstr>
      <vt:lpstr>Fixing All the Books</vt:lpstr>
      <vt:lpstr>More sequence practice</vt:lpstr>
      <vt:lpstr>Pause</vt:lpstr>
      <vt:lpstr>More sequence practice</vt:lpstr>
      <vt:lpstr>Factorial</vt:lpstr>
      <vt:lpstr>Distinct Letters</vt:lpstr>
      <vt:lpstr>In General</vt:lpstr>
      <vt:lpstr>Change it slightly</vt:lpstr>
      <vt:lpstr>Clever approach – count two ways</vt:lpstr>
      <vt:lpstr>Clever approach – count two ways</vt:lpstr>
      <vt:lpstr>Number of Subsets</vt:lpstr>
      <vt:lpstr>Second Takeaway</vt:lpstr>
      <vt:lpstr>Path Counting</vt:lpstr>
      <vt:lpstr>Path Counting</vt:lpstr>
      <vt:lpstr>Path Counting</vt:lpstr>
      <vt:lpstr>Path Counting</vt:lpstr>
      <vt:lpstr>Path Counting</vt:lpstr>
      <vt:lpstr>Path Counting</vt:lpstr>
      <vt:lpstr>Overcounting</vt:lpstr>
      <vt:lpstr>Overcounting</vt:lpstr>
      <vt:lpstr>One More Counting Technique</vt:lpstr>
      <vt:lpstr>Combination Facts</vt:lpstr>
      <vt:lpstr>Some Facts about combinations</vt:lpstr>
      <vt:lpstr>Two Proofs of Symmetry</vt:lpstr>
      <vt:lpstr>Two Proofs of Symmetry</vt:lpstr>
      <vt:lpstr>Two Proofs of Symmetry</vt:lpstr>
      <vt:lpstr>Pascal’s Rule: (n¦k)=((n-1)¦(k-1))+((n-1)¦k)</vt:lpstr>
      <vt:lpstr>Pascal’s Rule: (n¦k)=((n-1)¦(k-1))+((n-1)¦k)</vt:lpstr>
      <vt:lpstr>Takeaways</vt:lpstr>
      <vt:lpstr>Extra Practice</vt:lpstr>
      <vt:lpstr>Books, revisited</vt:lpstr>
      <vt:lpstr>Books, revisited</vt:lpstr>
      <vt:lpstr>Books, revisited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Counting</dc:title>
  <dc:creator>rtweber2</dc:creator>
  <cp:lastModifiedBy>Robert Weber</cp:lastModifiedBy>
  <cp:revision>49</cp:revision>
  <cp:lastPrinted>2025-01-07T23:14:31Z</cp:lastPrinted>
  <dcterms:created xsi:type="dcterms:W3CDTF">2021-03-26T20:50:20Z</dcterms:created>
  <dcterms:modified xsi:type="dcterms:W3CDTF">2025-01-08T15:51:26Z</dcterms:modified>
</cp:coreProperties>
</file>