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38" r:id="rId3"/>
    <p:sldId id="340" r:id="rId4"/>
    <p:sldId id="341" r:id="rId5"/>
    <p:sldId id="339" r:id="rId6"/>
    <p:sldId id="257" r:id="rId7"/>
    <p:sldId id="335" r:id="rId8"/>
    <p:sldId id="336" r:id="rId9"/>
    <p:sldId id="258" r:id="rId10"/>
    <p:sldId id="261" r:id="rId11"/>
    <p:sldId id="262" r:id="rId12"/>
    <p:sldId id="264" r:id="rId13"/>
    <p:sldId id="259" r:id="rId14"/>
    <p:sldId id="34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82" autoAdjust="0"/>
    <p:restoredTop sz="85205" autoAdjust="0"/>
  </p:normalViewPr>
  <p:slideViewPr>
    <p:cSldViewPr snapToGrid="0">
      <p:cViewPr varScale="1">
        <p:scale>
          <a:sx n="107" d="100"/>
          <a:sy n="107" d="100"/>
        </p:scale>
        <p:origin x="7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F80CF0-A4E5-40AB-BB04-0C0C496E452A}" type="datetimeFigureOut">
              <a:rPr lang="en-US" smtClean="0"/>
              <a:t>8/20/25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C4CDC-0F43-485E-A58D-7499B81CAE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485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will not be able to change your answers to part 1 on Friday.</a:t>
            </a:r>
          </a:p>
          <a:p>
            <a:r>
              <a:rPr lang="en-US" dirty="0"/>
              <a:t>We do not have grade guarantees.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4C4CDC-0F43-485E-A58D-7499B81CAEE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471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How many different ways can a two part final be structured?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Answer: (6 choose 3) = 20 ways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4C4CDC-0F43-485E-A58D-7499B81CAEE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308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A2D3775-0F76-43FE-8A93-C7CC8949AA06}" type="datetimeFigureOut">
              <a:rPr lang="en-US" smtClean="0"/>
              <a:t>8/20/25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B692-83D7-4330-8C05-BF1FD977575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4675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01CC624-0437-43EF-99D3-4B5E545BF210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FEBE18-A94F-4CF8-8975-BC720F07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775-0F76-43FE-8A93-C7CC8949AA06}" type="datetimeFigureOut">
              <a:rPr lang="en-US" smtClean="0"/>
              <a:t>8/20/25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EFF45-D87C-45A5-8A43-AA51E8326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072C5-2DDD-45C4-966C-970A137A4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B692-83D7-4330-8C05-BF1FD977575E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37B5817-8D3A-4DD3-92FF-32BBC5F91560}"/>
              </a:ext>
            </a:extLst>
          </p:cNvPr>
          <p:cNvCxnSpPr/>
          <p:nvPr/>
        </p:nvCxnSpPr>
        <p:spPr>
          <a:xfrm>
            <a:off x="61415" y="753975"/>
            <a:ext cx="12008609" cy="0"/>
          </a:xfrm>
          <a:prstGeom prst="line">
            <a:avLst/>
          </a:prstGeom>
          <a:ln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32B1C59-33FF-4FB4-BDD7-F61C64008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134" y="263276"/>
            <a:ext cx="10334364" cy="101466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B754F48-B758-43EB-980F-1E2884C8E2A7}"/>
              </a:ext>
            </a:extLst>
          </p:cNvPr>
          <p:cNvGrpSpPr/>
          <p:nvPr/>
        </p:nvGrpSpPr>
        <p:grpSpPr>
          <a:xfrm>
            <a:off x="575239" y="475151"/>
            <a:ext cx="631298" cy="631298"/>
            <a:chOff x="1530939" y="2405329"/>
            <a:chExt cx="631298" cy="631298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9BADBD9-302C-40D9-A763-C65CCFE16FDE}"/>
                </a:ext>
              </a:extLst>
            </p:cNvPr>
            <p:cNvSpPr/>
            <p:nvPr userDrawn="1"/>
          </p:nvSpPr>
          <p:spPr>
            <a:xfrm>
              <a:off x="1530939" y="2405329"/>
              <a:ext cx="631298" cy="631298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Shape 490">
              <a:extLst>
                <a:ext uri="{FF2B5EF4-FFF2-40B4-BE49-F238E27FC236}">
                  <a16:creationId xmlns:a16="http://schemas.microsoft.com/office/drawing/2014/main" id="{ABC713E7-D704-4682-B292-907313F269C9}"/>
                </a:ext>
              </a:extLst>
            </p:cNvPr>
            <p:cNvGrpSpPr/>
            <p:nvPr userDrawn="1"/>
          </p:nvGrpSpPr>
          <p:grpSpPr>
            <a:xfrm>
              <a:off x="1661835" y="2536225"/>
              <a:ext cx="369505" cy="369505"/>
              <a:chOff x="2594050" y="1631825"/>
              <a:chExt cx="439625" cy="439625"/>
            </a:xfrm>
          </p:grpSpPr>
          <p:sp>
            <p:nvSpPr>
              <p:cNvPr id="9" name="Shape 491">
                <a:extLst>
                  <a:ext uri="{FF2B5EF4-FFF2-40B4-BE49-F238E27FC236}">
                    <a16:creationId xmlns:a16="http://schemas.microsoft.com/office/drawing/2014/main" id="{5701E159-D011-460A-BF32-22B3BFF6328B}"/>
                  </a:ext>
                </a:extLst>
              </p:cNvPr>
              <p:cNvSpPr/>
              <p:nvPr/>
            </p:nvSpPr>
            <p:spPr>
              <a:xfrm>
                <a:off x="2594050" y="1883300"/>
                <a:ext cx="188175" cy="188150"/>
              </a:xfrm>
              <a:custGeom>
                <a:avLst/>
                <a:gdLst/>
                <a:ahLst/>
                <a:cxnLst/>
                <a:rect l="0" t="0" r="0" b="0"/>
                <a:pathLst>
                  <a:path w="7527" h="7526" fill="none" extrusionOk="0">
                    <a:moveTo>
                      <a:pt x="5992" y="0"/>
                    </a:moveTo>
                    <a:lnTo>
                      <a:pt x="537" y="6430"/>
                    </a:lnTo>
                    <a:lnTo>
                      <a:pt x="1" y="7526"/>
                    </a:lnTo>
                    <a:lnTo>
                      <a:pt x="1097" y="6990"/>
                    </a:lnTo>
                    <a:lnTo>
                      <a:pt x="7526" y="1534"/>
                    </a:lnTo>
                    <a:lnTo>
                      <a:pt x="5992" y="0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492">
                <a:extLst>
                  <a:ext uri="{FF2B5EF4-FFF2-40B4-BE49-F238E27FC236}">
                    <a16:creationId xmlns:a16="http://schemas.microsoft.com/office/drawing/2014/main" id="{CA3D8659-8AB7-48FB-9131-98E6A18A0B20}"/>
                  </a:ext>
                </a:extLst>
              </p:cNvPr>
              <p:cNvSpPr/>
              <p:nvPr/>
            </p:nvSpPr>
            <p:spPr>
              <a:xfrm>
                <a:off x="2857700" y="1631825"/>
                <a:ext cx="175975" cy="176000"/>
              </a:xfrm>
              <a:custGeom>
                <a:avLst/>
                <a:gdLst/>
                <a:ahLst/>
                <a:cxnLst/>
                <a:rect l="0" t="0" r="0" b="0"/>
                <a:pathLst>
                  <a:path w="7039" h="7040" fill="none" extrusionOk="0">
                    <a:moveTo>
                      <a:pt x="268" y="2704"/>
                    </a:moveTo>
                    <a:lnTo>
                      <a:pt x="4336" y="6771"/>
                    </a:lnTo>
                    <a:lnTo>
                      <a:pt x="4336" y="6771"/>
                    </a:lnTo>
                    <a:lnTo>
                      <a:pt x="4336" y="6771"/>
                    </a:lnTo>
                    <a:lnTo>
                      <a:pt x="4652" y="6917"/>
                    </a:lnTo>
                    <a:lnTo>
                      <a:pt x="4993" y="7015"/>
                    </a:lnTo>
                    <a:lnTo>
                      <a:pt x="5310" y="7039"/>
                    </a:lnTo>
                    <a:lnTo>
                      <a:pt x="5651" y="7039"/>
                    </a:lnTo>
                    <a:lnTo>
                      <a:pt x="5992" y="6966"/>
                    </a:lnTo>
                    <a:lnTo>
                      <a:pt x="6308" y="6844"/>
                    </a:lnTo>
                    <a:lnTo>
                      <a:pt x="6454" y="6747"/>
                    </a:lnTo>
                    <a:lnTo>
                      <a:pt x="6601" y="6674"/>
                    </a:lnTo>
                    <a:lnTo>
                      <a:pt x="6747" y="6552"/>
                    </a:lnTo>
                    <a:lnTo>
                      <a:pt x="6893" y="6430"/>
                    </a:lnTo>
                    <a:lnTo>
                      <a:pt x="6893" y="6430"/>
                    </a:lnTo>
                    <a:lnTo>
                      <a:pt x="6942" y="6357"/>
                    </a:lnTo>
                    <a:lnTo>
                      <a:pt x="7015" y="6260"/>
                    </a:lnTo>
                    <a:lnTo>
                      <a:pt x="7039" y="6138"/>
                    </a:lnTo>
                    <a:lnTo>
                      <a:pt x="7039" y="6041"/>
                    </a:lnTo>
                    <a:lnTo>
                      <a:pt x="7039" y="6041"/>
                    </a:lnTo>
                    <a:lnTo>
                      <a:pt x="7039" y="5943"/>
                    </a:lnTo>
                    <a:lnTo>
                      <a:pt x="7015" y="5846"/>
                    </a:lnTo>
                    <a:lnTo>
                      <a:pt x="6942" y="5748"/>
                    </a:lnTo>
                    <a:lnTo>
                      <a:pt x="6893" y="5651"/>
                    </a:lnTo>
                    <a:lnTo>
                      <a:pt x="1389" y="147"/>
                    </a:lnTo>
                    <a:lnTo>
                      <a:pt x="1389" y="147"/>
                    </a:lnTo>
                    <a:lnTo>
                      <a:pt x="1291" y="98"/>
                    </a:lnTo>
                    <a:lnTo>
                      <a:pt x="1194" y="25"/>
                    </a:lnTo>
                    <a:lnTo>
                      <a:pt x="1096" y="0"/>
                    </a:lnTo>
                    <a:lnTo>
                      <a:pt x="999" y="0"/>
                    </a:lnTo>
                    <a:lnTo>
                      <a:pt x="999" y="0"/>
                    </a:lnTo>
                    <a:lnTo>
                      <a:pt x="902" y="0"/>
                    </a:lnTo>
                    <a:lnTo>
                      <a:pt x="780" y="25"/>
                    </a:lnTo>
                    <a:lnTo>
                      <a:pt x="682" y="98"/>
                    </a:lnTo>
                    <a:lnTo>
                      <a:pt x="609" y="147"/>
                    </a:lnTo>
                    <a:lnTo>
                      <a:pt x="609" y="147"/>
                    </a:lnTo>
                    <a:lnTo>
                      <a:pt x="487" y="293"/>
                    </a:lnTo>
                    <a:lnTo>
                      <a:pt x="366" y="439"/>
                    </a:lnTo>
                    <a:lnTo>
                      <a:pt x="293" y="585"/>
                    </a:lnTo>
                    <a:lnTo>
                      <a:pt x="195" y="731"/>
                    </a:lnTo>
                    <a:lnTo>
                      <a:pt x="73" y="1048"/>
                    </a:lnTo>
                    <a:lnTo>
                      <a:pt x="0" y="1389"/>
                    </a:lnTo>
                    <a:lnTo>
                      <a:pt x="0" y="1730"/>
                    </a:lnTo>
                    <a:lnTo>
                      <a:pt x="25" y="2046"/>
                    </a:lnTo>
                    <a:lnTo>
                      <a:pt x="122" y="2387"/>
                    </a:lnTo>
                    <a:lnTo>
                      <a:pt x="268" y="2704"/>
                    </a:lnTo>
                    <a:lnTo>
                      <a:pt x="268" y="2704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493">
                <a:extLst>
                  <a:ext uri="{FF2B5EF4-FFF2-40B4-BE49-F238E27FC236}">
                    <a16:creationId xmlns:a16="http://schemas.microsoft.com/office/drawing/2014/main" id="{A811AE90-64AA-41C3-9DE9-62A86028AA6C}"/>
                  </a:ext>
                </a:extLst>
              </p:cNvPr>
              <p:cNvSpPr/>
              <p:nvPr/>
            </p:nvSpPr>
            <p:spPr>
              <a:xfrm>
                <a:off x="2662850" y="1699400"/>
                <a:ext cx="303250" cy="303250"/>
              </a:xfrm>
              <a:custGeom>
                <a:avLst/>
                <a:gdLst/>
                <a:ahLst/>
                <a:cxnLst/>
                <a:rect l="0" t="0" r="0" b="0"/>
                <a:pathLst>
                  <a:path w="12130" h="12130" fill="none" extrusionOk="0">
                    <a:moveTo>
                      <a:pt x="8038" y="1"/>
                    </a:moveTo>
                    <a:lnTo>
                      <a:pt x="4872" y="3191"/>
                    </a:lnTo>
                    <a:lnTo>
                      <a:pt x="4872" y="3191"/>
                    </a:lnTo>
                    <a:lnTo>
                      <a:pt x="4628" y="3094"/>
                    </a:lnTo>
                    <a:lnTo>
                      <a:pt x="4385" y="2997"/>
                    </a:lnTo>
                    <a:lnTo>
                      <a:pt x="4092" y="2899"/>
                    </a:lnTo>
                    <a:lnTo>
                      <a:pt x="3800" y="2850"/>
                    </a:lnTo>
                    <a:lnTo>
                      <a:pt x="3484" y="2777"/>
                    </a:lnTo>
                    <a:lnTo>
                      <a:pt x="3167" y="2729"/>
                    </a:lnTo>
                    <a:lnTo>
                      <a:pt x="2850" y="2704"/>
                    </a:lnTo>
                    <a:lnTo>
                      <a:pt x="2534" y="2704"/>
                    </a:lnTo>
                    <a:lnTo>
                      <a:pt x="2534" y="2704"/>
                    </a:lnTo>
                    <a:lnTo>
                      <a:pt x="2241" y="2704"/>
                    </a:lnTo>
                    <a:lnTo>
                      <a:pt x="1949" y="2729"/>
                    </a:lnTo>
                    <a:lnTo>
                      <a:pt x="1633" y="2777"/>
                    </a:lnTo>
                    <a:lnTo>
                      <a:pt x="1316" y="2850"/>
                    </a:lnTo>
                    <a:lnTo>
                      <a:pt x="999" y="2972"/>
                    </a:lnTo>
                    <a:lnTo>
                      <a:pt x="707" y="3094"/>
                    </a:lnTo>
                    <a:lnTo>
                      <a:pt x="415" y="3289"/>
                    </a:lnTo>
                    <a:lnTo>
                      <a:pt x="147" y="3508"/>
                    </a:lnTo>
                    <a:lnTo>
                      <a:pt x="147" y="3508"/>
                    </a:lnTo>
                    <a:lnTo>
                      <a:pt x="74" y="3581"/>
                    </a:lnTo>
                    <a:lnTo>
                      <a:pt x="25" y="3678"/>
                    </a:lnTo>
                    <a:lnTo>
                      <a:pt x="1" y="3776"/>
                    </a:lnTo>
                    <a:lnTo>
                      <a:pt x="1" y="3898"/>
                    </a:lnTo>
                    <a:lnTo>
                      <a:pt x="1" y="3898"/>
                    </a:lnTo>
                    <a:lnTo>
                      <a:pt x="1" y="3995"/>
                    </a:lnTo>
                    <a:lnTo>
                      <a:pt x="25" y="4093"/>
                    </a:lnTo>
                    <a:lnTo>
                      <a:pt x="74" y="4190"/>
                    </a:lnTo>
                    <a:lnTo>
                      <a:pt x="147" y="4287"/>
                    </a:lnTo>
                    <a:lnTo>
                      <a:pt x="7843" y="11984"/>
                    </a:lnTo>
                    <a:lnTo>
                      <a:pt x="7843" y="11984"/>
                    </a:lnTo>
                    <a:lnTo>
                      <a:pt x="7941" y="12057"/>
                    </a:lnTo>
                    <a:lnTo>
                      <a:pt x="8038" y="12105"/>
                    </a:lnTo>
                    <a:lnTo>
                      <a:pt x="8135" y="12130"/>
                    </a:lnTo>
                    <a:lnTo>
                      <a:pt x="8233" y="12130"/>
                    </a:lnTo>
                    <a:lnTo>
                      <a:pt x="8233" y="12130"/>
                    </a:lnTo>
                    <a:lnTo>
                      <a:pt x="8355" y="12130"/>
                    </a:lnTo>
                    <a:lnTo>
                      <a:pt x="8452" y="12105"/>
                    </a:lnTo>
                    <a:lnTo>
                      <a:pt x="8549" y="12057"/>
                    </a:lnTo>
                    <a:lnTo>
                      <a:pt x="8622" y="11984"/>
                    </a:lnTo>
                    <a:lnTo>
                      <a:pt x="8622" y="11984"/>
                    </a:lnTo>
                    <a:lnTo>
                      <a:pt x="8842" y="11716"/>
                    </a:lnTo>
                    <a:lnTo>
                      <a:pt x="9036" y="11423"/>
                    </a:lnTo>
                    <a:lnTo>
                      <a:pt x="9158" y="11131"/>
                    </a:lnTo>
                    <a:lnTo>
                      <a:pt x="9280" y="10814"/>
                    </a:lnTo>
                    <a:lnTo>
                      <a:pt x="9353" y="10498"/>
                    </a:lnTo>
                    <a:lnTo>
                      <a:pt x="9402" y="10181"/>
                    </a:lnTo>
                    <a:lnTo>
                      <a:pt x="9426" y="9889"/>
                    </a:lnTo>
                    <a:lnTo>
                      <a:pt x="9426" y="9597"/>
                    </a:lnTo>
                    <a:lnTo>
                      <a:pt x="9426" y="9597"/>
                    </a:lnTo>
                    <a:lnTo>
                      <a:pt x="9426" y="9280"/>
                    </a:lnTo>
                    <a:lnTo>
                      <a:pt x="9402" y="8964"/>
                    </a:lnTo>
                    <a:lnTo>
                      <a:pt x="9353" y="8647"/>
                    </a:lnTo>
                    <a:lnTo>
                      <a:pt x="9280" y="8330"/>
                    </a:lnTo>
                    <a:lnTo>
                      <a:pt x="9231" y="8038"/>
                    </a:lnTo>
                    <a:lnTo>
                      <a:pt x="9134" y="7746"/>
                    </a:lnTo>
                    <a:lnTo>
                      <a:pt x="9036" y="7502"/>
                    </a:lnTo>
                    <a:lnTo>
                      <a:pt x="8939" y="7259"/>
                    </a:lnTo>
                    <a:lnTo>
                      <a:pt x="12130" y="4093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494">
                <a:extLst>
                  <a:ext uri="{FF2B5EF4-FFF2-40B4-BE49-F238E27FC236}">
                    <a16:creationId xmlns:a16="http://schemas.microsoft.com/office/drawing/2014/main" id="{0551D70B-4457-48F5-81B9-3A38F6B661D9}"/>
                  </a:ext>
                </a:extLst>
              </p:cNvPr>
              <p:cNvSpPr/>
              <p:nvPr/>
            </p:nvSpPr>
            <p:spPr>
              <a:xfrm>
                <a:off x="2801675" y="1740825"/>
                <a:ext cx="49950" cy="49950"/>
              </a:xfrm>
              <a:custGeom>
                <a:avLst/>
                <a:gdLst/>
                <a:ahLst/>
                <a:cxnLst/>
                <a:rect l="0" t="0" r="0" b="0"/>
                <a:pathLst>
                  <a:path w="1998" h="1998" fill="none" extrusionOk="0">
                    <a:moveTo>
                      <a:pt x="1" y="1997"/>
                    </a:moveTo>
                    <a:lnTo>
                      <a:pt x="1998" y="0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72BD7EC-0D21-433C-A8B8-B34982C02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134" y="1463857"/>
            <a:ext cx="10334364" cy="4845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177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Completely 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5974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356FD08-8E43-4554-8ACC-11234BCBCF4E}"/>
              </a:ext>
            </a:extLst>
          </p:cNvPr>
          <p:cNvCxnSpPr/>
          <p:nvPr/>
        </p:nvCxnSpPr>
        <p:spPr>
          <a:xfrm>
            <a:off x="127669" y="3557888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777F25E-8269-472E-9791-7EB74F793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2775" y="3262680"/>
            <a:ext cx="6504161" cy="590415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32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7D8F82-27EF-4582-903A-FAC77926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9E9B-BB5B-4926-92EF-F13E0D1A5E96}" type="datetimeFigureOut">
              <a:rPr lang="en-US" smtClean="0"/>
              <a:t>8/20/25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6C1EE-E506-47FA-A188-0DF16D497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80F48F-87DE-4815-AD70-D0F2CA558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CFB5-D24A-49F9-A963-889398DD9D6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86714E5-EBF9-4569-A5F7-79EC8ADBC566}"/>
              </a:ext>
            </a:extLst>
          </p:cNvPr>
          <p:cNvSpPr/>
          <p:nvPr/>
        </p:nvSpPr>
        <p:spPr>
          <a:xfrm>
            <a:off x="743453" y="3050554"/>
            <a:ext cx="897775" cy="897775"/>
          </a:xfrm>
          <a:prstGeom prst="ellipse">
            <a:avLst/>
          </a:prstGeom>
          <a:solidFill>
            <a:srgbClr val="B6A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8A67AF-FC3C-498E-9019-5526D4E35E56}"/>
              </a:ext>
            </a:extLst>
          </p:cNvPr>
          <p:cNvSpPr/>
          <p:nvPr/>
        </p:nvSpPr>
        <p:spPr>
          <a:xfrm>
            <a:off x="321425" y="60960"/>
            <a:ext cx="171797" cy="14741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Shape 496">
            <a:extLst>
              <a:ext uri="{FF2B5EF4-FFF2-40B4-BE49-F238E27FC236}">
                <a16:creationId xmlns:a16="http://schemas.microsoft.com/office/drawing/2014/main" id="{A9D83950-EFA8-45B6-9842-F0E75D62D1E4}"/>
              </a:ext>
            </a:extLst>
          </p:cNvPr>
          <p:cNvGrpSpPr/>
          <p:nvPr/>
        </p:nvGrpSpPr>
        <p:grpSpPr>
          <a:xfrm>
            <a:off x="1042384" y="3287057"/>
            <a:ext cx="299911" cy="424768"/>
            <a:chOff x="3979850" y="1598950"/>
            <a:chExt cx="356825" cy="505375"/>
          </a:xfrm>
        </p:grpSpPr>
        <p:sp>
          <p:nvSpPr>
            <p:cNvPr id="11" name="Shape 497">
              <a:extLst>
                <a:ext uri="{FF2B5EF4-FFF2-40B4-BE49-F238E27FC236}">
                  <a16:creationId xmlns:a16="http://schemas.microsoft.com/office/drawing/2014/main" id="{5AC1FC31-D74E-4136-9F49-9396640AE6A7}"/>
                </a:ext>
              </a:extLst>
            </p:cNvPr>
            <p:cNvSpPr/>
            <p:nvPr/>
          </p:nvSpPr>
          <p:spPr>
            <a:xfrm>
              <a:off x="3979850" y="1602600"/>
              <a:ext cx="44475" cy="501725"/>
            </a:xfrm>
            <a:custGeom>
              <a:avLst/>
              <a:gdLst/>
              <a:ahLst/>
              <a:cxnLst/>
              <a:rect l="0" t="0" r="0" b="0"/>
              <a:pathLst>
                <a:path w="1779" h="20069" fill="none" extrusionOk="0">
                  <a:moveTo>
                    <a:pt x="1778" y="20069"/>
                  </a:moveTo>
                  <a:lnTo>
                    <a:pt x="1778" y="488"/>
                  </a:lnTo>
                  <a:lnTo>
                    <a:pt x="1778" y="488"/>
                  </a:lnTo>
                  <a:lnTo>
                    <a:pt x="1778" y="390"/>
                  </a:lnTo>
                  <a:lnTo>
                    <a:pt x="1730" y="293"/>
                  </a:lnTo>
                  <a:lnTo>
                    <a:pt x="1705" y="220"/>
                  </a:lnTo>
                  <a:lnTo>
                    <a:pt x="1632" y="147"/>
                  </a:lnTo>
                  <a:lnTo>
                    <a:pt x="1559" y="74"/>
                  </a:lnTo>
                  <a:lnTo>
                    <a:pt x="1486" y="25"/>
                  </a:lnTo>
                  <a:lnTo>
                    <a:pt x="1389" y="0"/>
                  </a:lnTo>
                  <a:lnTo>
                    <a:pt x="1291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1" y="488"/>
                  </a:lnTo>
                  <a:lnTo>
                    <a:pt x="1" y="20069"/>
                  </a:lnTo>
                  <a:lnTo>
                    <a:pt x="1778" y="20069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Shape 498">
              <a:extLst>
                <a:ext uri="{FF2B5EF4-FFF2-40B4-BE49-F238E27FC236}">
                  <a16:creationId xmlns:a16="http://schemas.microsoft.com/office/drawing/2014/main" id="{55224696-5DAC-453B-AD17-A914F23CD917}"/>
                </a:ext>
              </a:extLst>
            </p:cNvPr>
            <p:cNvSpPr/>
            <p:nvPr/>
          </p:nvSpPr>
          <p:spPr>
            <a:xfrm>
              <a:off x="4037075" y="1598950"/>
              <a:ext cx="299600" cy="228950"/>
            </a:xfrm>
            <a:custGeom>
              <a:avLst/>
              <a:gdLst/>
              <a:ahLst/>
              <a:cxnLst/>
              <a:rect l="0" t="0" r="0" b="0"/>
              <a:pathLst>
                <a:path w="11984" h="9158" fill="none" extrusionOk="0">
                  <a:moveTo>
                    <a:pt x="1" y="8403"/>
                  </a:moveTo>
                  <a:lnTo>
                    <a:pt x="1" y="8403"/>
                  </a:lnTo>
                  <a:lnTo>
                    <a:pt x="366" y="8184"/>
                  </a:lnTo>
                  <a:lnTo>
                    <a:pt x="732" y="8013"/>
                  </a:lnTo>
                  <a:lnTo>
                    <a:pt x="1097" y="7867"/>
                  </a:lnTo>
                  <a:lnTo>
                    <a:pt x="1438" y="7770"/>
                  </a:lnTo>
                  <a:lnTo>
                    <a:pt x="1803" y="7696"/>
                  </a:lnTo>
                  <a:lnTo>
                    <a:pt x="2168" y="7672"/>
                  </a:lnTo>
                  <a:lnTo>
                    <a:pt x="2534" y="7648"/>
                  </a:lnTo>
                  <a:lnTo>
                    <a:pt x="2875" y="7672"/>
                  </a:lnTo>
                  <a:lnTo>
                    <a:pt x="3240" y="7696"/>
                  </a:lnTo>
                  <a:lnTo>
                    <a:pt x="3605" y="7745"/>
                  </a:lnTo>
                  <a:lnTo>
                    <a:pt x="3971" y="7818"/>
                  </a:lnTo>
                  <a:lnTo>
                    <a:pt x="4312" y="7891"/>
                  </a:lnTo>
                  <a:lnTo>
                    <a:pt x="5042" y="8111"/>
                  </a:lnTo>
                  <a:lnTo>
                    <a:pt x="5749" y="8330"/>
                  </a:lnTo>
                  <a:lnTo>
                    <a:pt x="6479" y="8549"/>
                  </a:lnTo>
                  <a:lnTo>
                    <a:pt x="7186" y="8768"/>
                  </a:lnTo>
                  <a:lnTo>
                    <a:pt x="7916" y="8963"/>
                  </a:lnTo>
                  <a:lnTo>
                    <a:pt x="8282" y="9036"/>
                  </a:lnTo>
                  <a:lnTo>
                    <a:pt x="8623" y="9085"/>
                  </a:lnTo>
                  <a:lnTo>
                    <a:pt x="8988" y="9133"/>
                  </a:lnTo>
                  <a:lnTo>
                    <a:pt x="9353" y="9158"/>
                  </a:lnTo>
                  <a:lnTo>
                    <a:pt x="9719" y="9133"/>
                  </a:lnTo>
                  <a:lnTo>
                    <a:pt x="10059" y="9109"/>
                  </a:lnTo>
                  <a:lnTo>
                    <a:pt x="10425" y="9060"/>
                  </a:lnTo>
                  <a:lnTo>
                    <a:pt x="10790" y="8963"/>
                  </a:lnTo>
                  <a:lnTo>
                    <a:pt x="11155" y="8841"/>
                  </a:lnTo>
                  <a:lnTo>
                    <a:pt x="11496" y="8671"/>
                  </a:lnTo>
                  <a:lnTo>
                    <a:pt x="11496" y="8671"/>
                  </a:lnTo>
                  <a:lnTo>
                    <a:pt x="11667" y="8573"/>
                  </a:lnTo>
                  <a:lnTo>
                    <a:pt x="11789" y="8476"/>
                  </a:lnTo>
                  <a:lnTo>
                    <a:pt x="11862" y="8354"/>
                  </a:lnTo>
                  <a:lnTo>
                    <a:pt x="11935" y="8232"/>
                  </a:lnTo>
                  <a:lnTo>
                    <a:pt x="11984" y="8111"/>
                  </a:lnTo>
                  <a:lnTo>
                    <a:pt x="11984" y="7989"/>
                  </a:lnTo>
                  <a:lnTo>
                    <a:pt x="11935" y="7891"/>
                  </a:lnTo>
                  <a:lnTo>
                    <a:pt x="11886" y="7794"/>
                  </a:lnTo>
                  <a:lnTo>
                    <a:pt x="11886" y="7794"/>
                  </a:lnTo>
                  <a:lnTo>
                    <a:pt x="11496" y="7404"/>
                  </a:lnTo>
                  <a:lnTo>
                    <a:pt x="11107" y="6941"/>
                  </a:lnTo>
                  <a:lnTo>
                    <a:pt x="10741" y="6454"/>
                  </a:lnTo>
                  <a:lnTo>
                    <a:pt x="10352" y="5943"/>
                  </a:lnTo>
                  <a:lnTo>
                    <a:pt x="10352" y="5943"/>
                  </a:lnTo>
                  <a:lnTo>
                    <a:pt x="10279" y="5797"/>
                  </a:lnTo>
                  <a:lnTo>
                    <a:pt x="10230" y="5651"/>
                  </a:lnTo>
                  <a:lnTo>
                    <a:pt x="10206" y="5480"/>
                  </a:lnTo>
                  <a:lnTo>
                    <a:pt x="10181" y="5285"/>
                  </a:lnTo>
                  <a:lnTo>
                    <a:pt x="10206" y="5115"/>
                  </a:lnTo>
                  <a:lnTo>
                    <a:pt x="10230" y="4944"/>
                  </a:lnTo>
                  <a:lnTo>
                    <a:pt x="10279" y="4774"/>
                  </a:lnTo>
                  <a:lnTo>
                    <a:pt x="10352" y="4603"/>
                  </a:lnTo>
                  <a:lnTo>
                    <a:pt x="10352" y="4603"/>
                  </a:lnTo>
                  <a:lnTo>
                    <a:pt x="10741" y="3873"/>
                  </a:lnTo>
                  <a:lnTo>
                    <a:pt x="11107" y="3118"/>
                  </a:lnTo>
                  <a:lnTo>
                    <a:pt x="11496" y="2338"/>
                  </a:lnTo>
                  <a:lnTo>
                    <a:pt x="11886" y="1486"/>
                  </a:lnTo>
                  <a:lnTo>
                    <a:pt x="11886" y="1486"/>
                  </a:lnTo>
                  <a:lnTo>
                    <a:pt x="11959" y="1315"/>
                  </a:lnTo>
                  <a:lnTo>
                    <a:pt x="11984" y="1169"/>
                  </a:lnTo>
                  <a:lnTo>
                    <a:pt x="11984" y="1048"/>
                  </a:lnTo>
                  <a:lnTo>
                    <a:pt x="11935" y="975"/>
                  </a:lnTo>
                  <a:lnTo>
                    <a:pt x="11862" y="950"/>
                  </a:lnTo>
                  <a:lnTo>
                    <a:pt x="11789" y="926"/>
                  </a:lnTo>
                  <a:lnTo>
                    <a:pt x="11667" y="975"/>
                  </a:lnTo>
                  <a:lnTo>
                    <a:pt x="11496" y="1023"/>
                  </a:lnTo>
                  <a:lnTo>
                    <a:pt x="11496" y="1023"/>
                  </a:lnTo>
                  <a:lnTo>
                    <a:pt x="11155" y="1194"/>
                  </a:lnTo>
                  <a:lnTo>
                    <a:pt x="10790" y="1315"/>
                  </a:lnTo>
                  <a:lnTo>
                    <a:pt x="10425" y="1413"/>
                  </a:lnTo>
                  <a:lnTo>
                    <a:pt x="10059" y="1462"/>
                  </a:lnTo>
                  <a:lnTo>
                    <a:pt x="9719" y="1510"/>
                  </a:lnTo>
                  <a:lnTo>
                    <a:pt x="9353" y="1510"/>
                  </a:lnTo>
                  <a:lnTo>
                    <a:pt x="8988" y="1486"/>
                  </a:lnTo>
                  <a:lnTo>
                    <a:pt x="8623" y="1462"/>
                  </a:lnTo>
                  <a:lnTo>
                    <a:pt x="8282" y="1389"/>
                  </a:lnTo>
                  <a:lnTo>
                    <a:pt x="7916" y="1315"/>
                  </a:lnTo>
                  <a:lnTo>
                    <a:pt x="7186" y="1145"/>
                  </a:lnTo>
                  <a:lnTo>
                    <a:pt x="6479" y="926"/>
                  </a:lnTo>
                  <a:lnTo>
                    <a:pt x="5749" y="682"/>
                  </a:lnTo>
                  <a:lnTo>
                    <a:pt x="5042" y="463"/>
                  </a:lnTo>
                  <a:lnTo>
                    <a:pt x="4312" y="268"/>
                  </a:lnTo>
                  <a:lnTo>
                    <a:pt x="3971" y="171"/>
                  </a:lnTo>
                  <a:lnTo>
                    <a:pt x="3605" y="98"/>
                  </a:lnTo>
                  <a:lnTo>
                    <a:pt x="3240" y="49"/>
                  </a:lnTo>
                  <a:lnTo>
                    <a:pt x="2875" y="25"/>
                  </a:lnTo>
                  <a:lnTo>
                    <a:pt x="2534" y="0"/>
                  </a:lnTo>
                  <a:lnTo>
                    <a:pt x="2168" y="25"/>
                  </a:lnTo>
                  <a:lnTo>
                    <a:pt x="1803" y="73"/>
                  </a:lnTo>
                  <a:lnTo>
                    <a:pt x="1438" y="122"/>
                  </a:lnTo>
                  <a:lnTo>
                    <a:pt x="1097" y="244"/>
                  </a:lnTo>
                  <a:lnTo>
                    <a:pt x="732" y="366"/>
                  </a:lnTo>
                  <a:lnTo>
                    <a:pt x="366" y="536"/>
                  </a:lnTo>
                  <a:lnTo>
                    <a:pt x="1" y="755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75FA472A-7AFD-46BC-8C3E-7439952E8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02775" y="3931493"/>
            <a:ext cx="6504161" cy="506283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24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800"/>
            </a:lvl1pPr>
            <a:lvl2pPr marL="128016" indent="0">
              <a:buNone/>
              <a:defRPr sz="2400" baseline="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775-0F76-43FE-8A93-C7CC8949AA06}" type="datetimeFigureOut">
              <a:rPr lang="en-US" smtClean="0"/>
              <a:t>8/20/25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B692-83D7-4330-8C05-BF1FD9775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240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39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775-0F76-43FE-8A93-C7CC8949AA06}" type="datetimeFigureOut">
              <a:rPr lang="en-US" smtClean="0"/>
              <a:t>8/20/25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B692-83D7-4330-8C05-BF1FD977575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7CD2F29-FDCB-4CD4-A706-8477E063ED40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84218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6C8EDAC-3655-4870-AA43-44830ED94DF0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355830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6DFFB8E-9225-4B12-B4C6-960DAE3BDB96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364809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909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775-0F76-43FE-8A93-C7CC8949AA06}" type="datetimeFigureOut">
              <a:rPr lang="en-US" smtClean="0"/>
              <a:t>8/20/25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B692-83D7-4330-8C05-BF1FD9775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31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34620" y="1512985"/>
            <a:ext cx="5397689" cy="4796375"/>
          </a:xfrm>
        </p:spPr>
        <p:txBody>
          <a:bodyPr/>
          <a:lstStyle>
            <a:lvl1pPr marL="91440" indent="-91440">
              <a:buFontTx/>
              <a:buChar char=" "/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364809" y="1512984"/>
            <a:ext cx="5397689" cy="479637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775-0F76-43FE-8A93-C7CC8949AA06}" type="datetimeFigureOut">
              <a:rPr lang="en-US" smtClean="0"/>
              <a:t>8/20/25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B692-83D7-4330-8C05-BF1FD977575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45E9297-2ED3-49ED-918C-68275E6ED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81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775-0F76-43FE-8A93-C7CC8949AA06}" type="datetimeFigureOut">
              <a:rPr lang="en-US" smtClean="0"/>
              <a:t>8/20/25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B692-83D7-4330-8C05-BF1FD977575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UW building">
            <a:extLst>
              <a:ext uri="{FF2B5EF4-FFF2-40B4-BE49-F238E27FC236}">
                <a16:creationId xmlns:a16="http://schemas.microsoft.com/office/drawing/2014/main" id="{8DB080C4-5F0D-47C3-B99E-D2AD3B91FD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85" b="5565"/>
          <a:stretch/>
        </p:blipFill>
        <p:spPr bwMode="auto">
          <a:xfrm>
            <a:off x="3" y="0"/>
            <a:ext cx="12191997" cy="457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2848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775-0F76-43FE-8A93-C7CC8949AA06}" type="datetimeFigureOut">
              <a:rPr lang="en-US" smtClean="0"/>
              <a:t>8/20/25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B692-83D7-4330-8C05-BF1FD9775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742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775-0F76-43FE-8A93-C7CC8949AA06}" type="datetimeFigureOut">
              <a:rPr lang="en-US" smtClean="0"/>
              <a:t>8/20/25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B692-83D7-4330-8C05-BF1FD977575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383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CB2A4-11AD-445D-9449-ECE97BF726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15881" y="3446573"/>
            <a:ext cx="5590283" cy="1014667"/>
          </a:xfrm>
        </p:spPr>
        <p:txBody>
          <a:bodyPr/>
          <a:lstStyle>
            <a:lvl1pPr algn="ctr">
              <a:defRPr cap="none" baseline="0"/>
            </a:lvl1pPr>
          </a:lstStyle>
          <a:p>
            <a:r>
              <a:rPr lang="en-US" dirty="0"/>
              <a:t>Big Concept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5E7B94-0CB0-48FD-9BA2-0BCEF75A7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3775-0F76-43FE-8A93-C7CC8949AA06}" type="datetimeFigureOut">
              <a:rPr lang="en-US" smtClean="0"/>
              <a:t>8/20/25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BA529F-BA16-4C50-8761-34379098B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838C27-C210-4D9C-AB83-9BF54E32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B692-83D7-4330-8C05-BF1FD977575E}" type="slidenum">
              <a:rPr lang="en-US" smtClean="0"/>
              <a:t>‹#›</a:t>
            </a:fld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067791F-5EAB-433C-8512-E3D8B5FEA33C}"/>
              </a:ext>
            </a:extLst>
          </p:cNvPr>
          <p:cNvCxnSpPr/>
          <p:nvPr/>
        </p:nvCxnSpPr>
        <p:spPr>
          <a:xfrm>
            <a:off x="138752" y="1917510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9FC5ADD-7CD5-4855-8137-142378EFA26D}"/>
              </a:ext>
            </a:extLst>
          </p:cNvPr>
          <p:cNvGrpSpPr/>
          <p:nvPr/>
        </p:nvGrpSpPr>
        <p:grpSpPr>
          <a:xfrm>
            <a:off x="4736398" y="555634"/>
            <a:ext cx="2723751" cy="2723751"/>
            <a:chOff x="4360460" y="449353"/>
            <a:chExt cx="3282287" cy="3282287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61030CC-581E-4D1E-9ACA-A92F5BB6C0CB}"/>
                </a:ext>
              </a:extLst>
            </p:cNvPr>
            <p:cNvSpPr/>
            <p:nvPr userDrawn="1"/>
          </p:nvSpPr>
          <p:spPr>
            <a:xfrm>
              <a:off x="4360460" y="449353"/>
              <a:ext cx="3282287" cy="3282287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Shape 822">
              <a:extLst>
                <a:ext uri="{FF2B5EF4-FFF2-40B4-BE49-F238E27FC236}">
                  <a16:creationId xmlns:a16="http://schemas.microsoft.com/office/drawing/2014/main" id="{9662AC8F-8502-4CF6-87AC-2CB7EFEBC5CD}"/>
                </a:ext>
              </a:extLst>
            </p:cNvPr>
            <p:cNvGrpSpPr/>
            <p:nvPr userDrawn="1"/>
          </p:nvGrpSpPr>
          <p:grpSpPr>
            <a:xfrm>
              <a:off x="4868910" y="1003939"/>
              <a:ext cx="2265387" cy="2173113"/>
              <a:chOff x="5233525" y="4954450"/>
              <a:chExt cx="538275" cy="516350"/>
            </a:xfrm>
          </p:grpSpPr>
          <p:sp>
            <p:nvSpPr>
              <p:cNvPr id="8" name="Shape 823">
                <a:extLst>
                  <a:ext uri="{FF2B5EF4-FFF2-40B4-BE49-F238E27FC236}">
                    <a16:creationId xmlns:a16="http://schemas.microsoft.com/office/drawing/2014/main" id="{915C32CE-F54C-4A91-A795-5F6EE0E2C310}"/>
                  </a:ext>
                </a:extLst>
              </p:cNvPr>
              <p:cNvSpPr/>
              <p:nvPr/>
            </p:nvSpPr>
            <p:spPr>
              <a:xfrm>
                <a:off x="5637825" y="4954450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1023" y="3410"/>
                    </a:moveTo>
                    <a:lnTo>
                      <a:pt x="1023" y="3410"/>
                    </a:lnTo>
                    <a:lnTo>
                      <a:pt x="1193" y="3483"/>
                    </a:lnTo>
                    <a:lnTo>
                      <a:pt x="1388" y="3532"/>
                    </a:lnTo>
                    <a:lnTo>
                      <a:pt x="1583" y="3556"/>
                    </a:lnTo>
                    <a:lnTo>
                      <a:pt x="1778" y="3581"/>
                    </a:lnTo>
                    <a:lnTo>
                      <a:pt x="1778" y="3581"/>
                    </a:lnTo>
                    <a:lnTo>
                      <a:pt x="1973" y="3556"/>
                    </a:lnTo>
                    <a:lnTo>
                      <a:pt x="2143" y="3532"/>
                    </a:lnTo>
                    <a:lnTo>
                      <a:pt x="2314" y="3508"/>
                    </a:lnTo>
                    <a:lnTo>
                      <a:pt x="2484" y="3435"/>
                    </a:lnTo>
                    <a:lnTo>
                      <a:pt x="2630" y="3361"/>
                    </a:lnTo>
                    <a:lnTo>
                      <a:pt x="2776" y="3264"/>
                    </a:lnTo>
                    <a:lnTo>
                      <a:pt x="2923" y="3167"/>
                    </a:lnTo>
                    <a:lnTo>
                      <a:pt x="3044" y="3045"/>
                    </a:lnTo>
                    <a:lnTo>
                      <a:pt x="3166" y="2923"/>
                    </a:lnTo>
                    <a:lnTo>
                      <a:pt x="3264" y="2801"/>
                    </a:lnTo>
                    <a:lnTo>
                      <a:pt x="3361" y="2631"/>
                    </a:lnTo>
                    <a:lnTo>
                      <a:pt x="3434" y="2485"/>
                    </a:lnTo>
                    <a:lnTo>
                      <a:pt x="3483" y="2314"/>
                    </a:lnTo>
                    <a:lnTo>
                      <a:pt x="3531" y="2144"/>
                    </a:lnTo>
                    <a:lnTo>
                      <a:pt x="3556" y="1973"/>
                    </a:lnTo>
                    <a:lnTo>
                      <a:pt x="3580" y="1803"/>
                    </a:lnTo>
                    <a:lnTo>
                      <a:pt x="3580" y="1803"/>
                    </a:lnTo>
                    <a:lnTo>
                      <a:pt x="3556" y="1608"/>
                    </a:lnTo>
                    <a:lnTo>
                      <a:pt x="3531" y="1437"/>
                    </a:lnTo>
                    <a:lnTo>
                      <a:pt x="3483" y="1267"/>
                    </a:lnTo>
                    <a:lnTo>
                      <a:pt x="3434" y="1096"/>
                    </a:lnTo>
                    <a:lnTo>
                      <a:pt x="3361" y="950"/>
                    </a:lnTo>
                    <a:lnTo>
                      <a:pt x="3264" y="804"/>
                    </a:lnTo>
                    <a:lnTo>
                      <a:pt x="3166" y="658"/>
                    </a:lnTo>
                    <a:lnTo>
                      <a:pt x="3044" y="536"/>
                    </a:lnTo>
                    <a:lnTo>
                      <a:pt x="2923" y="414"/>
                    </a:lnTo>
                    <a:lnTo>
                      <a:pt x="2776" y="317"/>
                    </a:lnTo>
                    <a:lnTo>
                      <a:pt x="2630" y="220"/>
                    </a:lnTo>
                    <a:lnTo>
                      <a:pt x="2484" y="147"/>
                    </a:lnTo>
                    <a:lnTo>
                      <a:pt x="2314" y="98"/>
                    </a:lnTo>
                    <a:lnTo>
                      <a:pt x="2143" y="49"/>
                    </a:lnTo>
                    <a:lnTo>
                      <a:pt x="1973" y="25"/>
                    </a:lnTo>
                    <a:lnTo>
                      <a:pt x="1778" y="0"/>
                    </a:lnTo>
                    <a:lnTo>
                      <a:pt x="1778" y="0"/>
                    </a:lnTo>
                    <a:lnTo>
                      <a:pt x="1607" y="25"/>
                    </a:lnTo>
                    <a:lnTo>
                      <a:pt x="1437" y="49"/>
                    </a:lnTo>
                    <a:lnTo>
                      <a:pt x="1266" y="98"/>
                    </a:lnTo>
                    <a:lnTo>
                      <a:pt x="1096" y="147"/>
                    </a:lnTo>
                    <a:lnTo>
                      <a:pt x="925" y="220"/>
                    </a:lnTo>
                    <a:lnTo>
                      <a:pt x="779" y="317"/>
                    </a:lnTo>
                    <a:lnTo>
                      <a:pt x="658" y="414"/>
                    </a:lnTo>
                    <a:lnTo>
                      <a:pt x="536" y="536"/>
                    </a:lnTo>
                    <a:lnTo>
                      <a:pt x="414" y="658"/>
                    </a:lnTo>
                    <a:lnTo>
                      <a:pt x="317" y="804"/>
                    </a:lnTo>
                    <a:lnTo>
                      <a:pt x="219" y="950"/>
                    </a:lnTo>
                    <a:lnTo>
                      <a:pt x="146" y="1096"/>
                    </a:lnTo>
                    <a:lnTo>
                      <a:pt x="73" y="1267"/>
                    </a:lnTo>
                    <a:lnTo>
                      <a:pt x="49" y="1437"/>
                    </a:lnTo>
                    <a:lnTo>
                      <a:pt x="24" y="1608"/>
                    </a:lnTo>
                    <a:lnTo>
                      <a:pt x="0" y="1803"/>
                    </a:lnTo>
                    <a:lnTo>
                      <a:pt x="0" y="1803"/>
                    </a:lnTo>
                    <a:lnTo>
                      <a:pt x="24" y="2071"/>
                    </a:lnTo>
                    <a:lnTo>
                      <a:pt x="97" y="2339"/>
                    </a:lnTo>
                    <a:lnTo>
                      <a:pt x="195" y="2582"/>
                    </a:lnTo>
                    <a:lnTo>
                      <a:pt x="317" y="280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Shape 824">
                <a:extLst>
                  <a:ext uri="{FF2B5EF4-FFF2-40B4-BE49-F238E27FC236}">
                    <a16:creationId xmlns:a16="http://schemas.microsoft.com/office/drawing/2014/main" id="{25663F7D-C889-439B-A68E-97D8B29147A8}"/>
                  </a:ext>
                </a:extLst>
              </p:cNvPr>
              <p:cNvSpPr/>
              <p:nvPr/>
            </p:nvSpPr>
            <p:spPr>
              <a:xfrm>
                <a:off x="5323025" y="4980625"/>
                <a:ext cx="88925" cy="889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57" fill="none" extrusionOk="0">
                    <a:moveTo>
                      <a:pt x="3191" y="2850"/>
                    </a:moveTo>
                    <a:lnTo>
                      <a:pt x="3191" y="2850"/>
                    </a:lnTo>
                    <a:lnTo>
                      <a:pt x="3313" y="2680"/>
                    </a:lnTo>
                    <a:lnTo>
                      <a:pt x="3410" y="2509"/>
                    </a:lnTo>
                    <a:lnTo>
                      <a:pt x="3483" y="2314"/>
                    </a:lnTo>
                    <a:lnTo>
                      <a:pt x="3532" y="2095"/>
                    </a:lnTo>
                    <a:lnTo>
                      <a:pt x="3532" y="2095"/>
                    </a:lnTo>
                    <a:lnTo>
                      <a:pt x="3556" y="1925"/>
                    </a:lnTo>
                    <a:lnTo>
                      <a:pt x="3556" y="1730"/>
                    </a:lnTo>
                    <a:lnTo>
                      <a:pt x="3556" y="1559"/>
                    </a:lnTo>
                    <a:lnTo>
                      <a:pt x="3508" y="1389"/>
                    </a:lnTo>
                    <a:lnTo>
                      <a:pt x="3459" y="1218"/>
                    </a:lnTo>
                    <a:lnTo>
                      <a:pt x="3410" y="1072"/>
                    </a:lnTo>
                    <a:lnTo>
                      <a:pt x="3337" y="902"/>
                    </a:lnTo>
                    <a:lnTo>
                      <a:pt x="3240" y="756"/>
                    </a:lnTo>
                    <a:lnTo>
                      <a:pt x="3142" y="634"/>
                    </a:lnTo>
                    <a:lnTo>
                      <a:pt x="3021" y="512"/>
                    </a:lnTo>
                    <a:lnTo>
                      <a:pt x="2899" y="390"/>
                    </a:lnTo>
                    <a:lnTo>
                      <a:pt x="2753" y="293"/>
                    </a:lnTo>
                    <a:lnTo>
                      <a:pt x="2606" y="196"/>
                    </a:lnTo>
                    <a:lnTo>
                      <a:pt x="2436" y="122"/>
                    </a:lnTo>
                    <a:lnTo>
                      <a:pt x="2266" y="74"/>
                    </a:lnTo>
                    <a:lnTo>
                      <a:pt x="2095" y="25"/>
                    </a:lnTo>
                    <a:lnTo>
                      <a:pt x="2095" y="25"/>
                    </a:lnTo>
                    <a:lnTo>
                      <a:pt x="1925" y="1"/>
                    </a:lnTo>
                    <a:lnTo>
                      <a:pt x="1730" y="1"/>
                    </a:lnTo>
                    <a:lnTo>
                      <a:pt x="1559" y="1"/>
                    </a:lnTo>
                    <a:lnTo>
                      <a:pt x="1389" y="25"/>
                    </a:lnTo>
                    <a:lnTo>
                      <a:pt x="1218" y="74"/>
                    </a:lnTo>
                    <a:lnTo>
                      <a:pt x="1072" y="147"/>
                    </a:lnTo>
                    <a:lnTo>
                      <a:pt x="902" y="220"/>
                    </a:lnTo>
                    <a:lnTo>
                      <a:pt x="756" y="317"/>
                    </a:lnTo>
                    <a:lnTo>
                      <a:pt x="634" y="415"/>
                    </a:lnTo>
                    <a:lnTo>
                      <a:pt x="512" y="537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1"/>
                    </a:lnTo>
                    <a:lnTo>
                      <a:pt x="122" y="1097"/>
                    </a:lnTo>
                    <a:lnTo>
                      <a:pt x="74" y="1267"/>
                    </a:lnTo>
                    <a:lnTo>
                      <a:pt x="25" y="1462"/>
                    </a:lnTo>
                    <a:lnTo>
                      <a:pt x="25" y="1462"/>
                    </a:lnTo>
                    <a:lnTo>
                      <a:pt x="1" y="1633"/>
                    </a:lnTo>
                    <a:lnTo>
                      <a:pt x="1" y="1803"/>
                    </a:lnTo>
                    <a:lnTo>
                      <a:pt x="1" y="1998"/>
                    </a:lnTo>
                    <a:lnTo>
                      <a:pt x="25" y="2168"/>
                    </a:lnTo>
                    <a:lnTo>
                      <a:pt x="74" y="2339"/>
                    </a:lnTo>
                    <a:lnTo>
                      <a:pt x="147" y="2485"/>
                    </a:lnTo>
                    <a:lnTo>
                      <a:pt x="220" y="2655"/>
                    </a:lnTo>
                    <a:lnTo>
                      <a:pt x="317" y="2777"/>
                    </a:lnTo>
                    <a:lnTo>
                      <a:pt x="415" y="2923"/>
                    </a:lnTo>
                    <a:lnTo>
                      <a:pt x="536" y="3045"/>
                    </a:lnTo>
                    <a:lnTo>
                      <a:pt x="658" y="3167"/>
                    </a:lnTo>
                    <a:lnTo>
                      <a:pt x="804" y="3264"/>
                    </a:lnTo>
                    <a:lnTo>
                      <a:pt x="950" y="3362"/>
                    </a:lnTo>
                    <a:lnTo>
                      <a:pt x="1096" y="3435"/>
                    </a:lnTo>
                    <a:lnTo>
                      <a:pt x="1267" y="3483"/>
                    </a:lnTo>
                    <a:lnTo>
                      <a:pt x="1462" y="3532"/>
                    </a:lnTo>
                    <a:lnTo>
                      <a:pt x="1462" y="3532"/>
                    </a:lnTo>
                    <a:lnTo>
                      <a:pt x="1705" y="3557"/>
                    </a:lnTo>
                    <a:lnTo>
                      <a:pt x="1973" y="3557"/>
                    </a:lnTo>
                    <a:lnTo>
                      <a:pt x="2217" y="3508"/>
                    </a:lnTo>
                    <a:lnTo>
                      <a:pt x="2460" y="3435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825">
                <a:extLst>
                  <a:ext uri="{FF2B5EF4-FFF2-40B4-BE49-F238E27FC236}">
                    <a16:creationId xmlns:a16="http://schemas.microsoft.com/office/drawing/2014/main" id="{5C225417-5386-4CF0-A050-D547324972FC}"/>
                  </a:ext>
                </a:extLst>
              </p:cNvPr>
              <p:cNvSpPr/>
              <p:nvPr/>
            </p:nvSpPr>
            <p:spPr>
              <a:xfrm>
                <a:off x="5233525" y="5255225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3215" y="707"/>
                    </a:moveTo>
                    <a:lnTo>
                      <a:pt x="3215" y="707"/>
                    </a:lnTo>
                    <a:lnTo>
                      <a:pt x="3093" y="585"/>
                    </a:lnTo>
                    <a:lnTo>
                      <a:pt x="2972" y="464"/>
                    </a:lnTo>
                    <a:lnTo>
                      <a:pt x="2850" y="342"/>
                    </a:lnTo>
                    <a:lnTo>
                      <a:pt x="2679" y="244"/>
                    </a:lnTo>
                    <a:lnTo>
                      <a:pt x="2679" y="244"/>
                    </a:lnTo>
                    <a:lnTo>
                      <a:pt x="2533" y="171"/>
                    </a:lnTo>
                    <a:lnTo>
                      <a:pt x="2363" y="98"/>
                    </a:lnTo>
                    <a:lnTo>
                      <a:pt x="2192" y="50"/>
                    </a:lnTo>
                    <a:lnTo>
                      <a:pt x="2022" y="25"/>
                    </a:lnTo>
                    <a:lnTo>
                      <a:pt x="1851" y="1"/>
                    </a:lnTo>
                    <a:lnTo>
                      <a:pt x="1681" y="25"/>
                    </a:lnTo>
                    <a:lnTo>
                      <a:pt x="1510" y="25"/>
                    </a:lnTo>
                    <a:lnTo>
                      <a:pt x="1340" y="74"/>
                    </a:lnTo>
                    <a:lnTo>
                      <a:pt x="1169" y="123"/>
                    </a:lnTo>
                    <a:lnTo>
                      <a:pt x="1023" y="196"/>
                    </a:lnTo>
                    <a:lnTo>
                      <a:pt x="877" y="269"/>
                    </a:lnTo>
                    <a:lnTo>
                      <a:pt x="731" y="366"/>
                    </a:lnTo>
                    <a:lnTo>
                      <a:pt x="585" y="488"/>
                    </a:lnTo>
                    <a:lnTo>
                      <a:pt x="463" y="610"/>
                    </a:lnTo>
                    <a:lnTo>
                      <a:pt x="341" y="731"/>
                    </a:lnTo>
                    <a:lnTo>
                      <a:pt x="244" y="902"/>
                    </a:lnTo>
                    <a:lnTo>
                      <a:pt x="244" y="902"/>
                    </a:lnTo>
                    <a:lnTo>
                      <a:pt x="171" y="1048"/>
                    </a:lnTo>
                    <a:lnTo>
                      <a:pt x="98" y="1219"/>
                    </a:lnTo>
                    <a:lnTo>
                      <a:pt x="49" y="1389"/>
                    </a:lnTo>
                    <a:lnTo>
                      <a:pt x="25" y="1560"/>
                    </a:lnTo>
                    <a:lnTo>
                      <a:pt x="0" y="1730"/>
                    </a:lnTo>
                    <a:lnTo>
                      <a:pt x="0" y="1900"/>
                    </a:lnTo>
                    <a:lnTo>
                      <a:pt x="25" y="2071"/>
                    </a:lnTo>
                    <a:lnTo>
                      <a:pt x="73" y="2241"/>
                    </a:lnTo>
                    <a:lnTo>
                      <a:pt x="122" y="2412"/>
                    </a:lnTo>
                    <a:lnTo>
                      <a:pt x="195" y="2558"/>
                    </a:lnTo>
                    <a:lnTo>
                      <a:pt x="268" y="2729"/>
                    </a:lnTo>
                    <a:lnTo>
                      <a:pt x="366" y="2850"/>
                    </a:lnTo>
                    <a:lnTo>
                      <a:pt x="463" y="2996"/>
                    </a:lnTo>
                    <a:lnTo>
                      <a:pt x="609" y="3118"/>
                    </a:lnTo>
                    <a:lnTo>
                      <a:pt x="731" y="3240"/>
                    </a:lnTo>
                    <a:lnTo>
                      <a:pt x="901" y="3337"/>
                    </a:lnTo>
                    <a:lnTo>
                      <a:pt x="901" y="3337"/>
                    </a:lnTo>
                    <a:lnTo>
                      <a:pt x="1048" y="3410"/>
                    </a:lnTo>
                    <a:lnTo>
                      <a:pt x="1218" y="3484"/>
                    </a:lnTo>
                    <a:lnTo>
                      <a:pt x="1389" y="3532"/>
                    </a:lnTo>
                    <a:lnTo>
                      <a:pt x="1559" y="3557"/>
                    </a:lnTo>
                    <a:lnTo>
                      <a:pt x="1730" y="3581"/>
                    </a:lnTo>
                    <a:lnTo>
                      <a:pt x="1900" y="3581"/>
                    </a:lnTo>
                    <a:lnTo>
                      <a:pt x="2071" y="3557"/>
                    </a:lnTo>
                    <a:lnTo>
                      <a:pt x="2241" y="3508"/>
                    </a:lnTo>
                    <a:lnTo>
                      <a:pt x="2411" y="3459"/>
                    </a:lnTo>
                    <a:lnTo>
                      <a:pt x="2558" y="3410"/>
                    </a:lnTo>
                    <a:lnTo>
                      <a:pt x="2704" y="3313"/>
                    </a:lnTo>
                    <a:lnTo>
                      <a:pt x="2850" y="3216"/>
                    </a:lnTo>
                    <a:lnTo>
                      <a:pt x="2996" y="3118"/>
                    </a:lnTo>
                    <a:lnTo>
                      <a:pt x="3118" y="2996"/>
                    </a:lnTo>
                    <a:lnTo>
                      <a:pt x="3240" y="2850"/>
                    </a:lnTo>
                    <a:lnTo>
                      <a:pt x="3337" y="2704"/>
                    </a:lnTo>
                    <a:lnTo>
                      <a:pt x="3337" y="2704"/>
                    </a:lnTo>
                    <a:lnTo>
                      <a:pt x="3459" y="2412"/>
                    </a:lnTo>
                    <a:lnTo>
                      <a:pt x="3532" y="2144"/>
                    </a:lnTo>
                    <a:lnTo>
                      <a:pt x="3581" y="1852"/>
                    </a:lnTo>
                    <a:lnTo>
                      <a:pt x="3556" y="156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826">
                <a:extLst>
                  <a:ext uri="{FF2B5EF4-FFF2-40B4-BE49-F238E27FC236}">
                    <a16:creationId xmlns:a16="http://schemas.microsoft.com/office/drawing/2014/main" id="{F2B2177A-3C1C-4737-A983-B5086B44BAC9}"/>
                  </a:ext>
                </a:extLst>
              </p:cNvPr>
              <p:cNvSpPr/>
              <p:nvPr/>
            </p:nvSpPr>
            <p:spPr>
              <a:xfrm>
                <a:off x="5453325" y="5382475"/>
                <a:ext cx="88925" cy="883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33" fill="none" extrusionOk="0">
                    <a:moveTo>
                      <a:pt x="1389" y="1"/>
                    </a:moveTo>
                    <a:lnTo>
                      <a:pt x="1389" y="1"/>
                    </a:lnTo>
                    <a:lnTo>
                      <a:pt x="1194" y="50"/>
                    </a:lnTo>
                    <a:lnTo>
                      <a:pt x="999" y="147"/>
                    </a:lnTo>
                    <a:lnTo>
                      <a:pt x="804" y="245"/>
                    </a:lnTo>
                    <a:lnTo>
                      <a:pt x="634" y="366"/>
                    </a:lnTo>
                    <a:lnTo>
                      <a:pt x="634" y="366"/>
                    </a:lnTo>
                    <a:lnTo>
                      <a:pt x="488" y="488"/>
                    </a:lnTo>
                    <a:lnTo>
                      <a:pt x="390" y="634"/>
                    </a:lnTo>
                    <a:lnTo>
                      <a:pt x="268" y="780"/>
                    </a:lnTo>
                    <a:lnTo>
                      <a:pt x="195" y="926"/>
                    </a:lnTo>
                    <a:lnTo>
                      <a:pt x="122" y="1073"/>
                    </a:lnTo>
                    <a:lnTo>
                      <a:pt x="74" y="1243"/>
                    </a:lnTo>
                    <a:lnTo>
                      <a:pt x="25" y="1414"/>
                    </a:lnTo>
                    <a:lnTo>
                      <a:pt x="0" y="1584"/>
                    </a:lnTo>
                    <a:lnTo>
                      <a:pt x="0" y="1755"/>
                    </a:lnTo>
                    <a:lnTo>
                      <a:pt x="0" y="1925"/>
                    </a:lnTo>
                    <a:lnTo>
                      <a:pt x="25" y="2096"/>
                    </a:lnTo>
                    <a:lnTo>
                      <a:pt x="74" y="2266"/>
                    </a:lnTo>
                    <a:lnTo>
                      <a:pt x="122" y="2412"/>
                    </a:lnTo>
                    <a:lnTo>
                      <a:pt x="195" y="2583"/>
                    </a:lnTo>
                    <a:lnTo>
                      <a:pt x="293" y="2729"/>
                    </a:lnTo>
                    <a:lnTo>
                      <a:pt x="415" y="2875"/>
                    </a:lnTo>
                    <a:lnTo>
                      <a:pt x="415" y="2875"/>
                    </a:lnTo>
                    <a:lnTo>
                      <a:pt x="536" y="3021"/>
                    </a:lnTo>
                    <a:lnTo>
                      <a:pt x="658" y="3143"/>
                    </a:lnTo>
                    <a:lnTo>
                      <a:pt x="804" y="3240"/>
                    </a:lnTo>
                    <a:lnTo>
                      <a:pt x="950" y="3313"/>
                    </a:lnTo>
                    <a:lnTo>
                      <a:pt x="1121" y="3386"/>
                    </a:lnTo>
                    <a:lnTo>
                      <a:pt x="1267" y="3459"/>
                    </a:lnTo>
                    <a:lnTo>
                      <a:pt x="1437" y="3484"/>
                    </a:lnTo>
                    <a:lnTo>
                      <a:pt x="1608" y="3508"/>
                    </a:lnTo>
                    <a:lnTo>
                      <a:pt x="1778" y="3532"/>
                    </a:lnTo>
                    <a:lnTo>
                      <a:pt x="1949" y="3508"/>
                    </a:lnTo>
                    <a:lnTo>
                      <a:pt x="2119" y="3484"/>
                    </a:lnTo>
                    <a:lnTo>
                      <a:pt x="2290" y="3435"/>
                    </a:lnTo>
                    <a:lnTo>
                      <a:pt x="2460" y="3386"/>
                    </a:lnTo>
                    <a:lnTo>
                      <a:pt x="2606" y="3313"/>
                    </a:lnTo>
                    <a:lnTo>
                      <a:pt x="2777" y="3216"/>
                    </a:lnTo>
                    <a:lnTo>
                      <a:pt x="2923" y="3118"/>
                    </a:lnTo>
                    <a:lnTo>
                      <a:pt x="2923" y="3118"/>
                    </a:lnTo>
                    <a:lnTo>
                      <a:pt x="3045" y="2997"/>
                    </a:lnTo>
                    <a:lnTo>
                      <a:pt x="3167" y="2851"/>
                    </a:lnTo>
                    <a:lnTo>
                      <a:pt x="3264" y="2704"/>
                    </a:lnTo>
                    <a:lnTo>
                      <a:pt x="3361" y="2558"/>
                    </a:lnTo>
                    <a:lnTo>
                      <a:pt x="3435" y="2412"/>
                    </a:lnTo>
                    <a:lnTo>
                      <a:pt x="3483" y="2242"/>
                    </a:lnTo>
                    <a:lnTo>
                      <a:pt x="3532" y="2071"/>
                    </a:lnTo>
                    <a:lnTo>
                      <a:pt x="3556" y="1901"/>
                    </a:lnTo>
                    <a:lnTo>
                      <a:pt x="3556" y="1730"/>
                    </a:lnTo>
                    <a:lnTo>
                      <a:pt x="3556" y="1560"/>
                    </a:lnTo>
                    <a:lnTo>
                      <a:pt x="3532" y="1389"/>
                    </a:lnTo>
                    <a:lnTo>
                      <a:pt x="3483" y="1219"/>
                    </a:lnTo>
                    <a:lnTo>
                      <a:pt x="3410" y="1048"/>
                    </a:lnTo>
                    <a:lnTo>
                      <a:pt x="3337" y="902"/>
                    </a:lnTo>
                    <a:lnTo>
                      <a:pt x="3264" y="756"/>
                    </a:lnTo>
                    <a:lnTo>
                      <a:pt x="3142" y="610"/>
                    </a:lnTo>
                    <a:lnTo>
                      <a:pt x="3142" y="610"/>
                    </a:lnTo>
                    <a:lnTo>
                      <a:pt x="2972" y="415"/>
                    </a:lnTo>
                    <a:lnTo>
                      <a:pt x="2753" y="245"/>
                    </a:lnTo>
                    <a:lnTo>
                      <a:pt x="2533" y="123"/>
                    </a:lnTo>
                    <a:lnTo>
                      <a:pt x="2314" y="5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827">
                <a:extLst>
                  <a:ext uri="{FF2B5EF4-FFF2-40B4-BE49-F238E27FC236}">
                    <a16:creationId xmlns:a16="http://schemas.microsoft.com/office/drawing/2014/main" id="{065E0883-FD56-4990-A3BA-7394FB6E3D9D}"/>
                  </a:ext>
                </a:extLst>
              </p:cNvPr>
              <p:cNvSpPr/>
              <p:nvPr/>
            </p:nvSpPr>
            <p:spPr>
              <a:xfrm>
                <a:off x="5682875" y="5188875"/>
                <a:ext cx="889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81" fill="none" extrusionOk="0">
                    <a:moveTo>
                      <a:pt x="0" y="2022"/>
                    </a:moveTo>
                    <a:lnTo>
                      <a:pt x="0" y="2022"/>
                    </a:lnTo>
                    <a:lnTo>
                      <a:pt x="25" y="2216"/>
                    </a:lnTo>
                    <a:lnTo>
                      <a:pt x="98" y="2411"/>
                    </a:lnTo>
                    <a:lnTo>
                      <a:pt x="98" y="2411"/>
                    </a:lnTo>
                    <a:lnTo>
                      <a:pt x="171" y="2557"/>
                    </a:lnTo>
                    <a:lnTo>
                      <a:pt x="244" y="2728"/>
                    </a:lnTo>
                    <a:lnTo>
                      <a:pt x="341" y="2874"/>
                    </a:lnTo>
                    <a:lnTo>
                      <a:pt x="463" y="2996"/>
                    </a:lnTo>
                    <a:lnTo>
                      <a:pt x="585" y="3118"/>
                    </a:lnTo>
                    <a:lnTo>
                      <a:pt x="707" y="3239"/>
                    </a:lnTo>
                    <a:lnTo>
                      <a:pt x="853" y="3337"/>
                    </a:lnTo>
                    <a:lnTo>
                      <a:pt x="999" y="3410"/>
                    </a:lnTo>
                    <a:lnTo>
                      <a:pt x="1169" y="3483"/>
                    </a:lnTo>
                    <a:lnTo>
                      <a:pt x="1340" y="3532"/>
                    </a:lnTo>
                    <a:lnTo>
                      <a:pt x="1510" y="3556"/>
                    </a:lnTo>
                    <a:lnTo>
                      <a:pt x="1681" y="3580"/>
                    </a:lnTo>
                    <a:lnTo>
                      <a:pt x="1851" y="3580"/>
                    </a:lnTo>
                    <a:lnTo>
                      <a:pt x="2022" y="3556"/>
                    </a:lnTo>
                    <a:lnTo>
                      <a:pt x="2192" y="3532"/>
                    </a:lnTo>
                    <a:lnTo>
                      <a:pt x="2363" y="3459"/>
                    </a:lnTo>
                    <a:lnTo>
                      <a:pt x="2363" y="3459"/>
                    </a:lnTo>
                    <a:lnTo>
                      <a:pt x="2533" y="3410"/>
                    </a:lnTo>
                    <a:lnTo>
                      <a:pt x="2704" y="3312"/>
                    </a:lnTo>
                    <a:lnTo>
                      <a:pt x="2850" y="3215"/>
                    </a:lnTo>
                    <a:lnTo>
                      <a:pt x="2972" y="3093"/>
                    </a:lnTo>
                    <a:lnTo>
                      <a:pt x="3093" y="2971"/>
                    </a:lnTo>
                    <a:lnTo>
                      <a:pt x="3215" y="2850"/>
                    </a:lnTo>
                    <a:lnTo>
                      <a:pt x="3288" y="2704"/>
                    </a:lnTo>
                    <a:lnTo>
                      <a:pt x="3386" y="2557"/>
                    </a:lnTo>
                    <a:lnTo>
                      <a:pt x="3434" y="2387"/>
                    </a:lnTo>
                    <a:lnTo>
                      <a:pt x="3483" y="2216"/>
                    </a:lnTo>
                    <a:lnTo>
                      <a:pt x="3532" y="2070"/>
                    </a:lnTo>
                    <a:lnTo>
                      <a:pt x="3556" y="1875"/>
                    </a:lnTo>
                    <a:lnTo>
                      <a:pt x="3556" y="1705"/>
                    </a:lnTo>
                    <a:lnTo>
                      <a:pt x="3532" y="1534"/>
                    </a:lnTo>
                    <a:lnTo>
                      <a:pt x="3507" y="1364"/>
                    </a:lnTo>
                    <a:lnTo>
                      <a:pt x="3434" y="1194"/>
                    </a:lnTo>
                    <a:lnTo>
                      <a:pt x="3434" y="1194"/>
                    </a:lnTo>
                    <a:lnTo>
                      <a:pt x="3361" y="1023"/>
                    </a:lnTo>
                    <a:lnTo>
                      <a:pt x="3288" y="853"/>
                    </a:lnTo>
                    <a:lnTo>
                      <a:pt x="3191" y="706"/>
                    </a:lnTo>
                    <a:lnTo>
                      <a:pt x="3069" y="585"/>
                    </a:lnTo>
                    <a:lnTo>
                      <a:pt x="2947" y="463"/>
                    </a:lnTo>
                    <a:lnTo>
                      <a:pt x="2825" y="341"/>
                    </a:lnTo>
                    <a:lnTo>
                      <a:pt x="2679" y="268"/>
                    </a:lnTo>
                    <a:lnTo>
                      <a:pt x="2533" y="171"/>
                    </a:lnTo>
                    <a:lnTo>
                      <a:pt x="2363" y="122"/>
                    </a:lnTo>
                    <a:lnTo>
                      <a:pt x="2192" y="73"/>
                    </a:lnTo>
                    <a:lnTo>
                      <a:pt x="2022" y="24"/>
                    </a:lnTo>
                    <a:lnTo>
                      <a:pt x="1851" y="24"/>
                    </a:lnTo>
                    <a:lnTo>
                      <a:pt x="1681" y="0"/>
                    </a:lnTo>
                    <a:lnTo>
                      <a:pt x="1510" y="24"/>
                    </a:lnTo>
                    <a:lnTo>
                      <a:pt x="1340" y="73"/>
                    </a:lnTo>
                    <a:lnTo>
                      <a:pt x="1169" y="122"/>
                    </a:lnTo>
                    <a:lnTo>
                      <a:pt x="1169" y="122"/>
                    </a:lnTo>
                    <a:lnTo>
                      <a:pt x="974" y="195"/>
                    </a:lnTo>
                    <a:lnTo>
                      <a:pt x="804" y="292"/>
                    </a:lnTo>
                    <a:lnTo>
                      <a:pt x="658" y="390"/>
                    </a:lnTo>
                    <a:lnTo>
                      <a:pt x="512" y="512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0"/>
                    </a:lnTo>
                    <a:lnTo>
                      <a:pt x="122" y="112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Shape 828">
                <a:extLst>
                  <a:ext uri="{FF2B5EF4-FFF2-40B4-BE49-F238E27FC236}">
                    <a16:creationId xmlns:a16="http://schemas.microsoft.com/office/drawing/2014/main" id="{C497A5ED-CCEE-4F09-A7B4-7079C57F1DC1}"/>
                  </a:ext>
                </a:extLst>
              </p:cNvPr>
              <p:cNvSpPr/>
              <p:nvPr/>
            </p:nvSpPr>
            <p:spPr>
              <a:xfrm>
                <a:off x="5411925" y="5110925"/>
                <a:ext cx="188775" cy="189400"/>
              </a:xfrm>
              <a:custGeom>
                <a:avLst/>
                <a:gdLst/>
                <a:ahLst/>
                <a:cxnLst/>
                <a:rect l="0" t="0" r="0" b="0"/>
                <a:pathLst>
                  <a:path w="7551" h="7576" fill="none" extrusionOk="0">
                    <a:moveTo>
                      <a:pt x="0" y="3776"/>
                    </a:moveTo>
                    <a:lnTo>
                      <a:pt x="0" y="3776"/>
                    </a:lnTo>
                    <a:lnTo>
                      <a:pt x="25" y="3410"/>
                    </a:lnTo>
                    <a:lnTo>
                      <a:pt x="73" y="3021"/>
                    </a:lnTo>
                    <a:lnTo>
                      <a:pt x="171" y="2655"/>
                    </a:lnTo>
                    <a:lnTo>
                      <a:pt x="293" y="2314"/>
                    </a:lnTo>
                    <a:lnTo>
                      <a:pt x="463" y="1973"/>
                    </a:lnTo>
                    <a:lnTo>
                      <a:pt x="658" y="1681"/>
                    </a:lnTo>
                    <a:lnTo>
                      <a:pt x="877" y="1389"/>
                    </a:lnTo>
                    <a:lnTo>
                      <a:pt x="1121" y="1121"/>
                    </a:lnTo>
                    <a:lnTo>
                      <a:pt x="1389" y="877"/>
                    </a:lnTo>
                    <a:lnTo>
                      <a:pt x="1656" y="658"/>
                    </a:lnTo>
                    <a:lnTo>
                      <a:pt x="1973" y="463"/>
                    </a:lnTo>
                    <a:lnTo>
                      <a:pt x="2314" y="293"/>
                    </a:lnTo>
                    <a:lnTo>
                      <a:pt x="2655" y="171"/>
                    </a:lnTo>
                    <a:lnTo>
                      <a:pt x="3020" y="74"/>
                    </a:lnTo>
                    <a:lnTo>
                      <a:pt x="3386" y="25"/>
                    </a:lnTo>
                    <a:lnTo>
                      <a:pt x="3775" y="1"/>
                    </a:lnTo>
                    <a:lnTo>
                      <a:pt x="3775" y="1"/>
                    </a:lnTo>
                    <a:lnTo>
                      <a:pt x="4165" y="25"/>
                    </a:lnTo>
                    <a:lnTo>
                      <a:pt x="4555" y="74"/>
                    </a:lnTo>
                    <a:lnTo>
                      <a:pt x="4896" y="171"/>
                    </a:lnTo>
                    <a:lnTo>
                      <a:pt x="5261" y="293"/>
                    </a:lnTo>
                    <a:lnTo>
                      <a:pt x="5578" y="463"/>
                    </a:lnTo>
                    <a:lnTo>
                      <a:pt x="5894" y="658"/>
                    </a:lnTo>
                    <a:lnTo>
                      <a:pt x="6186" y="877"/>
                    </a:lnTo>
                    <a:lnTo>
                      <a:pt x="6454" y="1121"/>
                    </a:lnTo>
                    <a:lnTo>
                      <a:pt x="6698" y="1389"/>
                    </a:lnTo>
                    <a:lnTo>
                      <a:pt x="6917" y="1681"/>
                    </a:lnTo>
                    <a:lnTo>
                      <a:pt x="7112" y="1973"/>
                    </a:lnTo>
                    <a:lnTo>
                      <a:pt x="7258" y="2314"/>
                    </a:lnTo>
                    <a:lnTo>
                      <a:pt x="7404" y="2655"/>
                    </a:lnTo>
                    <a:lnTo>
                      <a:pt x="7477" y="3021"/>
                    </a:lnTo>
                    <a:lnTo>
                      <a:pt x="7550" y="3410"/>
                    </a:lnTo>
                    <a:lnTo>
                      <a:pt x="7550" y="3776"/>
                    </a:lnTo>
                    <a:lnTo>
                      <a:pt x="7550" y="3776"/>
                    </a:lnTo>
                    <a:lnTo>
                      <a:pt x="7550" y="4165"/>
                    </a:lnTo>
                    <a:lnTo>
                      <a:pt x="7477" y="4555"/>
                    </a:lnTo>
                    <a:lnTo>
                      <a:pt x="7404" y="4920"/>
                    </a:lnTo>
                    <a:lnTo>
                      <a:pt x="7258" y="5261"/>
                    </a:lnTo>
                    <a:lnTo>
                      <a:pt x="7112" y="5578"/>
                    </a:lnTo>
                    <a:lnTo>
                      <a:pt x="6917" y="5895"/>
                    </a:lnTo>
                    <a:lnTo>
                      <a:pt x="6698" y="6187"/>
                    </a:lnTo>
                    <a:lnTo>
                      <a:pt x="6454" y="6455"/>
                    </a:lnTo>
                    <a:lnTo>
                      <a:pt x="6186" y="6698"/>
                    </a:lnTo>
                    <a:lnTo>
                      <a:pt x="5894" y="6917"/>
                    </a:lnTo>
                    <a:lnTo>
                      <a:pt x="5578" y="7112"/>
                    </a:lnTo>
                    <a:lnTo>
                      <a:pt x="5261" y="7258"/>
                    </a:lnTo>
                    <a:lnTo>
                      <a:pt x="4896" y="7405"/>
                    </a:lnTo>
                    <a:lnTo>
                      <a:pt x="4555" y="7478"/>
                    </a:lnTo>
                    <a:lnTo>
                      <a:pt x="4165" y="7551"/>
                    </a:lnTo>
                    <a:lnTo>
                      <a:pt x="3775" y="7575"/>
                    </a:lnTo>
                    <a:lnTo>
                      <a:pt x="3775" y="7575"/>
                    </a:lnTo>
                    <a:lnTo>
                      <a:pt x="3386" y="7551"/>
                    </a:lnTo>
                    <a:lnTo>
                      <a:pt x="3020" y="7478"/>
                    </a:lnTo>
                    <a:lnTo>
                      <a:pt x="2655" y="7405"/>
                    </a:lnTo>
                    <a:lnTo>
                      <a:pt x="2314" y="7258"/>
                    </a:lnTo>
                    <a:lnTo>
                      <a:pt x="1973" y="7112"/>
                    </a:lnTo>
                    <a:lnTo>
                      <a:pt x="1656" y="6917"/>
                    </a:lnTo>
                    <a:lnTo>
                      <a:pt x="1389" y="6698"/>
                    </a:lnTo>
                    <a:lnTo>
                      <a:pt x="1121" y="6455"/>
                    </a:lnTo>
                    <a:lnTo>
                      <a:pt x="877" y="6187"/>
                    </a:lnTo>
                    <a:lnTo>
                      <a:pt x="658" y="5895"/>
                    </a:lnTo>
                    <a:lnTo>
                      <a:pt x="463" y="5578"/>
                    </a:lnTo>
                    <a:lnTo>
                      <a:pt x="293" y="5261"/>
                    </a:lnTo>
                    <a:lnTo>
                      <a:pt x="171" y="4920"/>
                    </a:lnTo>
                    <a:lnTo>
                      <a:pt x="73" y="4555"/>
                    </a:lnTo>
                    <a:lnTo>
                      <a:pt x="25" y="4165"/>
                    </a:lnTo>
                    <a:lnTo>
                      <a:pt x="0" y="3776"/>
                    </a:lnTo>
                    <a:lnTo>
                      <a:pt x="0" y="3776"/>
                    </a:lnTo>
                    <a:close/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Shape 829">
                <a:extLst>
                  <a:ext uri="{FF2B5EF4-FFF2-40B4-BE49-F238E27FC236}">
                    <a16:creationId xmlns:a16="http://schemas.microsoft.com/office/drawing/2014/main" id="{D8CBE5C1-1916-4EF1-B9E9-DC5E58DE62C4}"/>
                  </a:ext>
                </a:extLst>
              </p:cNvPr>
              <p:cNvSpPr/>
              <p:nvPr/>
            </p:nvSpPr>
            <p:spPr>
              <a:xfrm>
                <a:off x="5367475" y="5025075"/>
                <a:ext cx="81600" cy="105975"/>
              </a:xfrm>
              <a:custGeom>
                <a:avLst/>
                <a:gdLst/>
                <a:ahLst/>
                <a:cxnLst/>
                <a:rect l="0" t="0" r="0" b="0"/>
                <a:pathLst>
                  <a:path w="3264" h="4239" fill="none" extrusionOk="0">
                    <a:moveTo>
                      <a:pt x="0" y="1"/>
                    </a:moveTo>
                    <a:lnTo>
                      <a:pt x="3264" y="4238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Shape 830">
                <a:extLst>
                  <a:ext uri="{FF2B5EF4-FFF2-40B4-BE49-F238E27FC236}">
                    <a16:creationId xmlns:a16="http://schemas.microsoft.com/office/drawing/2014/main" id="{BB37530B-08B3-4205-8A08-E876EE3F9FBE}"/>
                  </a:ext>
                </a:extLst>
              </p:cNvPr>
              <p:cNvSpPr/>
              <p:nvPr/>
            </p:nvSpPr>
            <p:spPr>
              <a:xfrm>
                <a:off x="5567800" y="4999500"/>
                <a:ext cx="115100" cy="133975"/>
              </a:xfrm>
              <a:custGeom>
                <a:avLst/>
                <a:gdLst/>
                <a:ahLst/>
                <a:cxnLst/>
                <a:rect l="0" t="0" r="0" b="0"/>
                <a:pathLst>
                  <a:path w="4604" h="5359" fill="none" extrusionOk="0">
                    <a:moveTo>
                      <a:pt x="0" y="5359"/>
                    </a:moveTo>
                    <a:lnTo>
                      <a:pt x="4603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Shape 831">
                <a:extLst>
                  <a:ext uri="{FF2B5EF4-FFF2-40B4-BE49-F238E27FC236}">
                    <a16:creationId xmlns:a16="http://schemas.microsoft.com/office/drawing/2014/main" id="{14DEB002-C856-4D51-9E3F-42951B8C7A10}"/>
                  </a:ext>
                </a:extLst>
              </p:cNvPr>
              <p:cNvSpPr/>
              <p:nvPr/>
            </p:nvSpPr>
            <p:spPr>
              <a:xfrm>
                <a:off x="5600075" y="5217475"/>
                <a:ext cx="127275" cy="16475"/>
              </a:xfrm>
              <a:custGeom>
                <a:avLst/>
                <a:gdLst/>
                <a:ahLst/>
                <a:cxnLst/>
                <a:rect l="0" t="0" r="0" b="0"/>
                <a:pathLst>
                  <a:path w="5091" h="659" fill="none" extrusionOk="0">
                    <a:moveTo>
                      <a:pt x="5090" y="658"/>
                    </a:moveTo>
                    <a:lnTo>
                      <a:pt x="0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Shape 832">
                <a:extLst>
                  <a:ext uri="{FF2B5EF4-FFF2-40B4-BE49-F238E27FC236}">
                    <a16:creationId xmlns:a16="http://schemas.microsoft.com/office/drawing/2014/main" id="{5B5D5E96-C594-4AB6-9DF5-2ED8F56CCF52}"/>
                  </a:ext>
                </a:extLst>
              </p:cNvPr>
              <p:cNvSpPr/>
              <p:nvPr/>
            </p:nvSpPr>
            <p:spPr>
              <a:xfrm>
                <a:off x="5497775" y="5299675"/>
                <a:ext cx="4900" cy="126675"/>
              </a:xfrm>
              <a:custGeom>
                <a:avLst/>
                <a:gdLst/>
                <a:ahLst/>
                <a:cxnLst/>
                <a:rect l="0" t="0" r="0" b="0"/>
                <a:pathLst>
                  <a:path w="196" h="5067" fill="none" extrusionOk="0">
                    <a:moveTo>
                      <a:pt x="0" y="5067"/>
                    </a:moveTo>
                    <a:lnTo>
                      <a:pt x="195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Shape 833">
                <a:extLst>
                  <a:ext uri="{FF2B5EF4-FFF2-40B4-BE49-F238E27FC236}">
                    <a16:creationId xmlns:a16="http://schemas.microsoft.com/office/drawing/2014/main" id="{3FC3F998-CA08-40F4-81A5-CEC994EBBF42}"/>
                  </a:ext>
                </a:extLst>
              </p:cNvPr>
              <p:cNvSpPr/>
              <p:nvPr/>
            </p:nvSpPr>
            <p:spPr>
              <a:xfrm>
                <a:off x="5277975" y="5241825"/>
                <a:ext cx="141275" cy="58500"/>
              </a:xfrm>
              <a:custGeom>
                <a:avLst/>
                <a:gdLst/>
                <a:ahLst/>
                <a:cxnLst/>
                <a:rect l="0" t="0" r="0" b="0"/>
                <a:pathLst>
                  <a:path w="5651" h="2340" fill="none" extrusionOk="0">
                    <a:moveTo>
                      <a:pt x="0" y="2339"/>
                    </a:moveTo>
                    <a:lnTo>
                      <a:pt x="5651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9C05CDBC-229D-45E2-B2F9-9037D7DF9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5880" y="4628428"/>
            <a:ext cx="5590283" cy="1463040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D812236-1A32-4FE2-AB5A-F8F998D835F3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46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40" y="1463857"/>
            <a:ext cx="11187258" cy="484550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240" y="6544402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FA2D3775-0F76-43FE-8A93-C7CC8949AA06}" type="datetimeFigureOut">
              <a:rPr lang="en-US" smtClean="0"/>
              <a:t>8/20/25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742" y="6544402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544402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E0C5B692-83D7-4330-8C05-BF1FD977575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 flipV="1">
            <a:off x="429491" y="172390"/>
            <a:ext cx="0" cy="1196439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6366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none" spc="100" baseline="0">
          <a:solidFill>
            <a:schemeClr val="tx1">
              <a:lumMod val="95000"/>
              <a:lumOff val="5000"/>
            </a:schemeClr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1pPr>
      <a:lvl2pPr marL="128016" indent="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None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llingbullshit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312/25su/exams/final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D3E3E-11E8-4909-A4E3-2181E541CF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Victory Lap</a:t>
            </a:r>
            <a:br>
              <a:rPr lang="en-US" dirty="0"/>
            </a:br>
            <a:r>
              <a:rPr lang="en-US" dirty="0"/>
              <a:t>&amp; Final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79D9B5-2D93-4E28-B8FB-5E820FD839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CSE 312 Summer 25</a:t>
            </a:r>
          </a:p>
          <a:p>
            <a:r>
              <a:rPr lang="en-US" dirty="0"/>
              <a:t>Lecture 23</a:t>
            </a:r>
          </a:p>
        </p:txBody>
      </p:sp>
    </p:spTree>
    <p:extLst>
      <p:ext uri="{BB962C8B-B14F-4D97-AF65-F5344CB8AC3E}">
        <p14:creationId xmlns:p14="http://schemas.microsoft.com/office/powerpoint/2010/main" val="1239117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464B6-1242-4A60-AFC5-2019026EC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(not to) lie with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7EB60-78E2-4734-B9D8-FB884C3A7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You now know a lot of the tools that people use to lie with statistics. (See also: </a:t>
            </a:r>
            <a:r>
              <a:rPr lang="en-US" dirty="0">
                <a:hlinkClick r:id="rId2"/>
              </a:rPr>
              <a:t>INFO 270</a:t>
            </a:r>
            <a:r>
              <a:rPr lang="en-US" dirty="0"/>
              <a:t>) </a:t>
            </a:r>
          </a:p>
          <a:p>
            <a:r>
              <a:rPr lang="en-US" dirty="0"/>
              <a:t>Some patterns to watch out for:</a:t>
            </a:r>
          </a:p>
          <a:p>
            <a:endParaRPr lang="en-US" dirty="0"/>
          </a:p>
          <a:p>
            <a:r>
              <a:rPr lang="en-US" dirty="0"/>
              <a:t>My smoke alarm is going off, please pay for my new house! (analogy from Matt Parker)</a:t>
            </a:r>
          </a:p>
          <a:p>
            <a:r>
              <a:rPr lang="en-US" dirty="0"/>
              <a:t>Make a model, find that an event that occurred had small probability/fails some statistical test, claim that the </a:t>
            </a:r>
            <a:r>
              <a:rPr lang="en-US" b="1" dirty="0"/>
              <a:t>only </a:t>
            </a:r>
            <a:r>
              <a:rPr lang="en-US" dirty="0"/>
              <a:t>explanation is something nefarious occurred.</a:t>
            </a:r>
          </a:p>
          <a:p>
            <a:r>
              <a:rPr lang="en-US" dirty="0"/>
              <a:t>Better response: could the model be wrong? Is this statistical test appropriate? Once in 100 year events do happen…about once in every hundred years, is this just the one?</a:t>
            </a:r>
          </a:p>
        </p:txBody>
      </p:sp>
    </p:spTree>
    <p:extLst>
      <p:ext uri="{BB962C8B-B14F-4D97-AF65-F5344CB8AC3E}">
        <p14:creationId xmlns:p14="http://schemas.microsoft.com/office/powerpoint/2010/main" val="381479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67EDF-9572-45C7-9B1C-9540E457D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(not to) lie with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ABDF2-24D6-4321-8C50-7087674B9C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a story about testing?</a:t>
            </a:r>
          </a:p>
          <a:p>
            <a:endParaRPr lang="en-US" dirty="0"/>
          </a:p>
          <a:p>
            <a:r>
              <a:rPr lang="en-US" dirty="0"/>
              <a:t>Remember from Bayes’ Rule that you need three numbers to understand a test. (3 of prior, posterior, false positive rate, false negative rate). </a:t>
            </a:r>
          </a:p>
          <a:p>
            <a:r>
              <a:rPr lang="en-US" dirty="0"/>
              <a:t>Headlines usually give you one number, that often isn’t even one of the ones you need for Bayes (“this test is less accurate than a coin flip!”).</a:t>
            </a:r>
          </a:p>
          <a:p>
            <a:r>
              <a:rPr lang="en-US" dirty="0"/>
              <a:t>The article itself, if you’re lucky, might give you one or two of the numbers for Bayes – don’t forget the prior!</a:t>
            </a:r>
          </a:p>
        </p:txBody>
      </p:sp>
    </p:spTree>
    <p:extLst>
      <p:ext uri="{BB962C8B-B14F-4D97-AF65-F5344CB8AC3E}">
        <p14:creationId xmlns:p14="http://schemas.microsoft.com/office/powerpoint/2010/main" val="386663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96B47-E996-47F5-A9A6-7219B9F15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(not to) lie with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5A58C-42FB-443F-97F8-A660C460C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apply our knowledge to the real world! </a:t>
            </a:r>
          </a:p>
          <a:p>
            <a:r>
              <a:rPr lang="en-US" dirty="0"/>
              <a:t>But if you’re applying in a new domain, get information from domain experts, don’t instantly assume because you know Bayes’ Rule that you know better than domain experts.</a:t>
            </a:r>
          </a:p>
          <a:p>
            <a:r>
              <a:rPr lang="en-US" dirty="0"/>
              <a:t>Don’t hesitate to use these tools to understand new domains better!</a:t>
            </a:r>
          </a:p>
          <a:p>
            <a:endParaRPr lang="en-US" dirty="0"/>
          </a:p>
          <a:p>
            <a:r>
              <a:rPr lang="en-US" dirty="0"/>
              <a:t>But do keep in mind some things can’t be quantified and just because we can use an algorithm doesn’t mean we always should.</a:t>
            </a:r>
          </a:p>
        </p:txBody>
      </p:sp>
    </p:spTree>
    <p:extLst>
      <p:ext uri="{BB962C8B-B14F-4D97-AF65-F5344CB8AC3E}">
        <p14:creationId xmlns:p14="http://schemas.microsoft.com/office/powerpoint/2010/main" val="1936089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B3D1B-EE50-4F06-A1F1-9411C0B9C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take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EB46F-C1EC-4380-B77B-3727CE937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ML (CSE 446) / NLP (CSE 447) using probability, linear algebra, and other techniques to extract patterns from data and make predictions. </a:t>
            </a:r>
          </a:p>
          <a:p>
            <a:r>
              <a:rPr lang="en-US" dirty="0"/>
              <a:t>CSE 421 designing algorithms – very little direct probability, but the combinatorics we did at the beginning will be useful. </a:t>
            </a:r>
          </a:p>
          <a:p>
            <a:pPr lvl="1"/>
            <a:r>
              <a:rPr lang="en-US" dirty="0"/>
              <a:t>We also have a graduate level course in randomized algorithms, but it has a few more </a:t>
            </a:r>
            <a:r>
              <a:rPr lang="en-US" dirty="0" err="1"/>
              <a:t>prereqs</a:t>
            </a:r>
            <a:endParaRPr lang="en-US" dirty="0"/>
          </a:p>
          <a:p>
            <a:r>
              <a:rPr lang="en-US" dirty="0"/>
              <a:t>CSE 426 Cryptography</a:t>
            </a:r>
          </a:p>
          <a:p>
            <a:r>
              <a:rPr lang="en-US" dirty="0"/>
              <a:t>CSE 422 Modern Algorithms</a:t>
            </a:r>
          </a:p>
          <a:p>
            <a:r>
              <a:rPr lang="en-US" dirty="0"/>
              <a:t>Other things!</a:t>
            </a:r>
          </a:p>
        </p:txBody>
      </p:sp>
    </p:spTree>
    <p:extLst>
      <p:ext uri="{BB962C8B-B14F-4D97-AF65-F5344CB8AC3E}">
        <p14:creationId xmlns:p14="http://schemas.microsoft.com/office/powerpoint/2010/main" val="442530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B7084-5780-B3FF-2359-47D558569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81A999-5AB1-8912-8320-E1A849070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BE4264-2668-E183-65C1-BEBA9AE368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74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C4E27A-B870-40FF-8689-30E74490B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Announcements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1F3860-ACD8-4ECF-A2F9-ECB2F3A8DA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575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66EC0D-297D-2C3D-C728-95B6A49FC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47EDD-E57D-927B-0D0B-C20180123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Logistics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FA872-40A8-FE65-F99D-ECB157267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 1: Thursday August 21st at 12pm in </a:t>
            </a:r>
            <a:r>
              <a:rPr lang="en-US" b="1" dirty="0"/>
              <a:t>DEM 104</a:t>
            </a:r>
          </a:p>
          <a:p>
            <a:r>
              <a:rPr lang="en-US" dirty="0"/>
              <a:t>Part 2: Friday August 22nd at 12pm in </a:t>
            </a:r>
            <a:r>
              <a:rPr lang="en-US" b="1" dirty="0"/>
              <a:t>DEM 104</a:t>
            </a:r>
          </a:p>
          <a:p>
            <a:pPr lvl="1"/>
            <a:r>
              <a:rPr lang="en-US" dirty="0"/>
              <a:t>Emergency comes up? Email Anna ASAP</a:t>
            </a:r>
          </a:p>
          <a:p>
            <a:endParaRPr lang="en-US" dirty="0"/>
          </a:p>
          <a:p>
            <a:r>
              <a:rPr lang="en-US" dirty="0"/>
              <a:t>Closed note, but reference sheet will be provided.</a:t>
            </a:r>
          </a:p>
          <a:p>
            <a:r>
              <a:rPr lang="en-US" dirty="0"/>
              <a:t>60 minutes per part</a:t>
            </a:r>
          </a:p>
          <a:p>
            <a:endParaRPr lang="en-US" dirty="0"/>
          </a:p>
          <a:p>
            <a:r>
              <a:rPr lang="en-US" dirty="0"/>
              <a:t>Full Details on website</a:t>
            </a:r>
          </a:p>
          <a:p>
            <a:pPr lvl="1"/>
            <a:r>
              <a:rPr lang="en-US" dirty="0">
                <a:hlinkClick r:id="rId3"/>
              </a:rPr>
              <a:t>https://courses.cs.washington.edu/courses/cse312/25su/exams/final.html</a:t>
            </a:r>
            <a:r>
              <a:rPr lang="en-US" dirty="0"/>
              <a:t>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367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B4CE0-DED4-268C-3536-944487D7B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EE8C0-2FE4-E7C8-B220-52AA451AE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will be on the final?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E545A-35CE-88D9-9CD4-401481543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8 problems in total (2 of which are grading moral one for each part)</a:t>
            </a:r>
          </a:p>
          <a:p>
            <a:endParaRPr lang="en-US" dirty="0"/>
          </a:p>
          <a:p>
            <a:r>
              <a:rPr lang="en-US" dirty="0"/>
              <a:t>Multiple Choice</a:t>
            </a:r>
          </a:p>
          <a:p>
            <a:r>
              <a:rPr lang="en-US" dirty="0"/>
              <a:t>Probability </a:t>
            </a:r>
          </a:p>
          <a:p>
            <a:r>
              <a:rPr lang="en-US" dirty="0"/>
              <a:t>Zoo of Random Variables </a:t>
            </a:r>
          </a:p>
          <a:p>
            <a:r>
              <a:rPr lang="en-US" dirty="0"/>
              <a:t>Joint Distributions</a:t>
            </a:r>
          </a:p>
          <a:p>
            <a:r>
              <a:rPr lang="en-US" dirty="0"/>
              <a:t>Tail Bounds </a:t>
            </a:r>
          </a:p>
          <a:p>
            <a:r>
              <a:rPr lang="en-US" dirty="0"/>
              <a:t>Maximum Likelihood Estimation</a:t>
            </a:r>
          </a:p>
        </p:txBody>
      </p:sp>
    </p:spTree>
    <p:extLst>
      <p:ext uri="{BB962C8B-B14F-4D97-AF65-F5344CB8AC3E}">
        <p14:creationId xmlns:p14="http://schemas.microsoft.com/office/powerpoint/2010/main" val="855806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68B32-B408-5012-01D5-C84DD5231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2B5FB5F-A2C1-5812-E264-95B8CF0BB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Victory Lap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EC30BF-371F-EE83-170F-17DE3FEEBA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514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4F138-F052-4697-920F-F941E8A3A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Have We Done?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C4A3B-6E09-46AD-BF1E-02D9AAF1E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Well let’s look back…</a:t>
            </a:r>
          </a:p>
        </p:txBody>
      </p:sp>
    </p:spTree>
    <p:extLst>
      <p:ext uri="{BB962C8B-B14F-4D97-AF65-F5344CB8AC3E}">
        <p14:creationId xmlns:p14="http://schemas.microsoft.com/office/powerpoint/2010/main" val="271706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EE09F-1B2A-4883-B355-7D801CCCE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E014A-1BEC-4271-9656-ACCF9D656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240" y="1463856"/>
            <a:ext cx="11187258" cy="5214849"/>
          </a:xfrm>
        </p:spPr>
        <p:txBody>
          <a:bodyPr/>
          <a:lstStyle/>
          <a:p>
            <a:r>
              <a:rPr lang="en-US" dirty="0"/>
              <a:t>Combinatorics (</a:t>
            </a:r>
            <a:r>
              <a:rPr lang="en-US" i="1" dirty="0"/>
              <a:t>fancy </a:t>
            </a:r>
            <a:r>
              <a:rPr lang="en-US" dirty="0"/>
              <a:t>counting)</a:t>
            </a:r>
          </a:p>
          <a:p>
            <a:pPr lvl="1"/>
            <a:r>
              <a:rPr lang="en-US" dirty="0"/>
              <a:t>Permutations, combinations, inclusion-exclusion, pigeonhole principle</a:t>
            </a:r>
          </a:p>
          <a:p>
            <a:r>
              <a:rPr lang="en-US" dirty="0"/>
              <a:t>Formal definitions for Probability</a:t>
            </a:r>
          </a:p>
          <a:p>
            <a:pPr lvl="1"/>
            <a:r>
              <a:rPr lang="en-US" dirty="0"/>
              <a:t>Probability space, events, conditional probability, independence, expectation, variance</a:t>
            </a:r>
          </a:p>
          <a:p>
            <a:r>
              <a:rPr lang="en-US" dirty="0"/>
              <a:t>Common patterns in probability</a:t>
            </a:r>
          </a:p>
          <a:p>
            <a:pPr lvl="1"/>
            <a:r>
              <a:rPr lang="en-US" dirty="0"/>
              <a:t>Equations and inequalities, “zoo” of common random variables, tail bounds</a:t>
            </a:r>
          </a:p>
          <a:p>
            <a:r>
              <a:rPr lang="en-US" dirty="0"/>
              <a:t>Continuous Probability</a:t>
            </a:r>
          </a:p>
          <a:p>
            <a:pPr lvl="1"/>
            <a:r>
              <a:rPr lang="en-US" dirty="0"/>
              <a:t>pdf, </a:t>
            </a:r>
            <a:r>
              <a:rPr lang="en-US" dirty="0" err="1"/>
              <a:t>cdf</a:t>
            </a:r>
            <a:r>
              <a:rPr lang="en-US" dirty="0"/>
              <a:t>, sample distributions, central limit theorem, estimating probabilities</a:t>
            </a:r>
          </a:p>
          <a:p>
            <a:r>
              <a:rPr lang="en-US" dirty="0"/>
              <a:t>Applications</a:t>
            </a:r>
          </a:p>
          <a:p>
            <a:pPr lvl="1"/>
            <a:r>
              <a:rPr lang="en-US" dirty="0"/>
              <a:t>Across CS, but with some focus on ML.</a:t>
            </a:r>
          </a:p>
        </p:txBody>
      </p:sp>
    </p:spTree>
    <p:extLst>
      <p:ext uri="{BB962C8B-B14F-4D97-AF65-F5344CB8AC3E}">
        <p14:creationId xmlns:p14="http://schemas.microsoft.com/office/powerpoint/2010/main" val="1229222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B7965-730F-4A34-ADC1-0B4903710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F3ADD-5FD2-49C7-8A1C-8406A44EA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Precise mathematical communication</a:t>
            </a:r>
          </a:p>
          <a:p>
            <a:pPr lvl="1"/>
            <a:r>
              <a:rPr lang="en-US" dirty="0"/>
              <a:t>Both reading and writing dense statements.</a:t>
            </a:r>
          </a:p>
          <a:p>
            <a:endParaRPr lang="en-US" dirty="0"/>
          </a:p>
          <a:p>
            <a:r>
              <a:rPr lang="en-US" dirty="0"/>
              <a:t>Probability in the “real world”</a:t>
            </a:r>
          </a:p>
          <a:p>
            <a:pPr lvl="1"/>
            <a:r>
              <a:rPr lang="en-US" dirty="0"/>
              <a:t>A mix of CS applications</a:t>
            </a:r>
          </a:p>
          <a:p>
            <a:pPr lvl="1"/>
            <a:r>
              <a:rPr lang="en-US" dirty="0"/>
              <a:t>And some actual “real life” ones.</a:t>
            </a:r>
          </a:p>
          <a:p>
            <a:pPr lvl="1"/>
            <a:endParaRPr lang="en-US" dirty="0"/>
          </a:p>
          <a:p>
            <a:r>
              <a:rPr lang="en-US" dirty="0"/>
              <a:t>Refine your intuition</a:t>
            </a:r>
          </a:p>
          <a:p>
            <a:pPr lvl="1"/>
            <a:r>
              <a:rPr lang="en-US" dirty="0"/>
              <a:t>Most people have some base level feeling of what the chances of some event are.</a:t>
            </a:r>
          </a:p>
          <a:p>
            <a:pPr lvl="1"/>
            <a:r>
              <a:rPr lang="en-US" dirty="0"/>
              <a:t>We’re going to train you to have better gut feelings. </a:t>
            </a:r>
          </a:p>
        </p:txBody>
      </p:sp>
    </p:spTree>
    <p:extLst>
      <p:ext uri="{BB962C8B-B14F-4D97-AF65-F5344CB8AC3E}">
        <p14:creationId xmlns:p14="http://schemas.microsoft.com/office/powerpoint/2010/main" val="2115851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D2928-03CA-4653-873F-4E44D3C0F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Your Powers Wisely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5DC24-058B-48D1-891B-C01273FDF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We’ve seen probability can be used in the real world!</a:t>
            </a:r>
          </a:p>
          <a:p>
            <a:r>
              <a:rPr lang="en-US" dirty="0"/>
              <a:t>But also that it:</a:t>
            </a:r>
          </a:p>
          <a:p>
            <a:r>
              <a:rPr lang="en-US" dirty="0"/>
              <a:t>Can be counter-intuitive/hard to explain (Bayes Rule/Real World)</a:t>
            </a:r>
          </a:p>
          <a:p>
            <a:r>
              <a:rPr lang="en-US" dirty="0"/>
              <a:t>Probability estimates can depend on the model you’re using (Real World)</a:t>
            </a:r>
          </a:p>
          <a:p>
            <a:r>
              <a:rPr lang="en-US" dirty="0"/>
              <a:t>Can be used to analyze ML applications, and think about the impacts of using them.</a:t>
            </a:r>
          </a:p>
        </p:txBody>
      </p:sp>
    </p:spTree>
    <p:extLst>
      <p:ext uri="{BB962C8B-B14F-4D97-AF65-F5344CB8AC3E}">
        <p14:creationId xmlns:p14="http://schemas.microsoft.com/office/powerpoint/2010/main" val="635176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UW-accent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A48DD3"/>
      </a:accent2>
      <a:accent3>
        <a:srgbClr val="4C3282"/>
      </a:accent3>
      <a:accent4>
        <a:srgbClr val="B6A479"/>
      </a:accent4>
      <a:accent5>
        <a:srgbClr val="3E8853"/>
      </a:accent5>
      <a:accent6>
        <a:srgbClr val="62A39F"/>
      </a:accent6>
      <a:hlink>
        <a:srgbClr val="33006F"/>
      </a:hlink>
      <a:folHlink>
        <a:srgbClr val="9A7B4C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12_template" id="{E9E1C34E-321A-4CCF-AB4F-B7BF45CD4E83}" vid="{4E8A6AA9-08E3-46AB-AEAF-6FC73982C9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312_template</Template>
  <TotalTime>6045</TotalTime>
  <Words>773</Words>
  <Application>Microsoft Macintosh PowerPoint</Application>
  <PresentationFormat>Widescreen</PresentationFormat>
  <Paragraphs>87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Calibri</vt:lpstr>
      <vt:lpstr>Segoe UI</vt:lpstr>
      <vt:lpstr>Segoe UI Light</vt:lpstr>
      <vt:lpstr>Segoe UI Semibold</vt:lpstr>
      <vt:lpstr>Segoe UI Semilight</vt:lpstr>
      <vt:lpstr>Tw Cen MT</vt:lpstr>
      <vt:lpstr>Wingdings 3</vt:lpstr>
      <vt:lpstr>Integral</vt:lpstr>
      <vt:lpstr>Victory Lap &amp; Final Review</vt:lpstr>
      <vt:lpstr>Final Announcements </vt:lpstr>
      <vt:lpstr>Final Logistics</vt:lpstr>
      <vt:lpstr>What will be on the final?</vt:lpstr>
      <vt:lpstr>Victory Lap</vt:lpstr>
      <vt:lpstr>What Have We Done?</vt:lpstr>
      <vt:lpstr>Content</vt:lpstr>
      <vt:lpstr>Themes</vt:lpstr>
      <vt:lpstr>Use Your Powers Wisely</vt:lpstr>
      <vt:lpstr>How (not to) lie with statistics</vt:lpstr>
      <vt:lpstr>How (not to) lie with statistics</vt:lpstr>
      <vt:lpstr>How (not to) lie with statistics</vt:lpstr>
      <vt:lpstr>What to take next?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rtweber2</dc:creator>
  <cp:lastModifiedBy>Anna Kuznetsova</cp:lastModifiedBy>
  <cp:revision>46</cp:revision>
  <dcterms:created xsi:type="dcterms:W3CDTF">2021-06-01T00:54:01Z</dcterms:created>
  <dcterms:modified xsi:type="dcterms:W3CDTF">2025-08-20T18:41:22Z</dcterms:modified>
</cp:coreProperties>
</file>