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2" r:id="rId3"/>
    <p:sldId id="272" r:id="rId4"/>
    <p:sldId id="271" r:id="rId5"/>
    <p:sldId id="338" r:id="rId6"/>
    <p:sldId id="339" r:id="rId7"/>
    <p:sldId id="277" r:id="rId8"/>
    <p:sldId id="290" r:id="rId9"/>
    <p:sldId id="284" r:id="rId10"/>
    <p:sldId id="285" r:id="rId11"/>
    <p:sldId id="286" r:id="rId12"/>
    <p:sldId id="291" r:id="rId13"/>
    <p:sldId id="274" r:id="rId14"/>
    <p:sldId id="264" r:id="rId15"/>
    <p:sldId id="333" r:id="rId16"/>
    <p:sldId id="33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01" autoAdjust="0"/>
    <p:restoredTop sz="79452" autoAdjust="0"/>
  </p:normalViewPr>
  <p:slideViewPr>
    <p:cSldViewPr snapToGrid="0">
      <p:cViewPr varScale="1">
        <p:scale>
          <a:sx n="100" d="100"/>
          <a:sy n="100" d="100"/>
        </p:scale>
        <p:origin x="3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D6D00-43AF-486F-A291-A2705F115A6E}" type="datetimeFigureOut">
              <a:rPr lang="en-US" smtClean="0"/>
              <a:t>8/14/25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FCA4F-EC23-4B85-9305-5B1D3A956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FCA4F-EC23-4B85-9305-5B1D3A9560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02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number of heads is a binomial with parameters n, theta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FCA4F-EC23-4B85-9305-5B1D3A9560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E6095-B3EF-A7CB-7F06-B59F64F24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9F9F00-8D2B-A097-8D4E-644EE5615F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25F10F-F2B1-0F8F-D385-1B15D6970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number of heads is a binomial with parameters n, theta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1A0EE-8C6A-4EAF-34E0-2572082476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FCA4F-EC23-4B85-9305-5B1D3A9560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FCA4F-EC23-4B85-9305-5B1D3A9560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65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See, e.g., https://stats.stackexchange.com/questions/323873/assumptions-of-mle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FCA4F-EC23-4B85-9305-5B1D3A9560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86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would no longer be an MLE estimator, it is a different estimator.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 other estimator exist? Yes! Maximum a posteriori probability estimation (MAP)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FCA4F-EC23-4B85-9305-5B1D3A9560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1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44F93F9-3AD3-4264-8A47-77F53CCDC706}" type="datetimeFigureOut">
              <a:rPr lang="en-US" smtClean="0"/>
              <a:t>8/14/25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67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8/14/25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2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8/14/25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01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77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8/14/25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7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8/14/25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10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8/14/25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638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8/14/25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2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8/14/25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6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8/14/25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7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8/14/25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4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8/14/25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31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44F93F9-3AD3-4264-8A47-77F53CCDC706}" type="datetimeFigureOut">
              <a:rPr lang="en-US" smtClean="0"/>
              <a:t>8/14/25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25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F5A4-8FA2-4DD8-8580-766DBE957F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MLE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29322-5FDA-46EF-8174-3FF82782FE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25</a:t>
            </a:r>
          </a:p>
          <a:p>
            <a:r>
              <a:rPr lang="en-US" dirty="0"/>
              <a:t>Lecture 22</a:t>
            </a:r>
          </a:p>
        </p:txBody>
      </p:sp>
    </p:spTree>
    <p:extLst>
      <p:ext uri="{BB962C8B-B14F-4D97-AF65-F5344CB8AC3E}">
        <p14:creationId xmlns:p14="http://schemas.microsoft.com/office/powerpoint/2010/main" val="18584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D733F-B873-4342-BCC9-BB22D264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of That Algebraic Miracle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24BCD8-DCE6-4931-AB89-06025627BD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24BCD8-DCE6-4931-AB89-06025627B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3C19373-9E9F-4D78-936B-7D54EE83E1A9}"/>
                  </a:ext>
                </a:extLst>
              </p:cNvPr>
              <p:cNvSpPr/>
              <p:nvPr/>
            </p:nvSpPr>
            <p:spPr>
              <a:xfrm>
                <a:off x="4495800" y="5153025"/>
                <a:ext cx="1924050" cy="742950"/>
              </a:xfrm>
              <a:prstGeom prst="wedgeRoundRectCallout">
                <a:avLst>
                  <a:gd name="adj1" fmla="val -40292"/>
                  <a:gd name="adj2" fmla="val -7083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This is where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terms end up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3C19373-9E9F-4D78-936B-7D54EE83E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153025"/>
                <a:ext cx="1924050" cy="742950"/>
              </a:xfrm>
              <a:prstGeom prst="wedgeRoundRectCallout">
                <a:avLst>
                  <a:gd name="adj1" fmla="val -40292"/>
                  <a:gd name="adj2" fmla="val -70833"/>
                  <a:gd name="adj3" fmla="val 16667"/>
                </a:avLst>
              </a:prstGeom>
              <a:blipFill>
                <a:blip r:embed="rId3"/>
                <a:stretch>
                  <a:fillRect b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10AD7F7D-817D-4F24-85A2-2D8555793C13}"/>
                  </a:ext>
                </a:extLst>
              </p:cNvPr>
              <p:cNvSpPr/>
              <p:nvPr/>
            </p:nvSpPr>
            <p:spPr>
              <a:xfrm>
                <a:off x="4810125" y="1501957"/>
                <a:ext cx="1924050" cy="742950"/>
              </a:xfrm>
              <a:prstGeom prst="wedgeRoundRectCallout">
                <a:avLst>
                  <a:gd name="adj1" fmla="val -47718"/>
                  <a:gd name="adj2" fmla="val 7660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These 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terms.</a:t>
                </a: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10AD7F7D-817D-4F24-85A2-2D8555793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125" y="1501957"/>
                <a:ext cx="1924050" cy="742950"/>
              </a:xfrm>
              <a:prstGeom prst="wedgeRoundRectCallout">
                <a:avLst>
                  <a:gd name="adj1" fmla="val -47718"/>
                  <a:gd name="adj2" fmla="val 76603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60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5907-8F9B-44ED-B926-23A66330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the Algebraic Miracle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D4BB3-5C03-4FB9-AE5C-F805FEA7CD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Plugging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we get: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D4BB3-5C03-4FB9-AE5C-F805FEA7CD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435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B359C7-9A15-424D-60A4-4983211C7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Non-optional Takeaways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C194A7-145F-66DC-3D5F-40F545AB69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22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7056C-CEA9-42AF-8A57-1D0CF52D7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Unbiased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3E3CB-EF7F-4A4F-9F40-37271BB0D2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Which is not what we wanted. This is a biased estimator. But it’s not too biased…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MLE is consistent (under some very mild assumptions), </a:t>
                </a:r>
                <a:br>
                  <a:rPr lang="en-US" dirty="0"/>
                </a:br>
                <a:r>
                  <a:rPr lang="en-US" dirty="0"/>
                  <a:t>but it can be biased or unbiased.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3E3CB-EF7F-4A4F-9F40-37271BB0D2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03574C-2248-42A3-8C46-A9AE9565F991}"/>
                  </a:ext>
                </a:extLst>
              </p:cNvPr>
              <p:cNvSpPr/>
              <p:nvPr/>
            </p:nvSpPr>
            <p:spPr>
              <a:xfrm>
                <a:off x="575239" y="3886609"/>
                <a:ext cx="77685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𝜃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is “consistent” if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𝜃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03574C-2248-42A3-8C46-A9AE9565F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886609"/>
                <a:ext cx="7768500" cy="1145999"/>
              </a:xfrm>
              <a:prstGeom prst="rect">
                <a:avLst/>
              </a:prstGeom>
              <a:blipFill>
                <a:blip r:embed="rId4"/>
                <a:stretch>
                  <a:fillRect t="-31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4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FC91-F91B-4FFF-9425-5313055D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BB95A-DA09-4CBD-9021-68CC0A0B68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MLE slightly underestimates the true variance.</a:t>
                </a:r>
              </a:p>
              <a:p>
                <a:r>
                  <a:rPr lang="en-US" dirty="0"/>
                  <a:t>You could correct for this! Just multiply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would give you a formula of: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is the sample mean. </a:t>
                </a:r>
              </a:p>
              <a:p>
                <a:r>
                  <a:rPr lang="en-US" dirty="0"/>
                  <a:t>Called the “sample variance” because it’s the variance you estimate if you want an (unbiased) estimate of the variance given only a sample.</a:t>
                </a:r>
              </a:p>
              <a:p>
                <a:r>
                  <a:rPr lang="en-US" dirty="0"/>
                  <a:t>If you took a statistics course, you probably learned the square root of this as the definition of standard deviation.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BB95A-DA09-4CBD-9021-68CC0A0B68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3019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47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F95988-6C8E-406E-B2ED-546F053AD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our MLE’s accurate?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B921A9-80B4-42D1-BBD4-2B3032CB7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14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DCBB32-078F-4F04-BE0E-1C73B20BC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for MLEs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1D3B195-12DF-44FF-9D53-17D4DD5B2B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said our MLE for “probability of heads on a flip”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heads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flips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(where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true probability of heads).</a:t>
                </a:r>
              </a:p>
              <a:p>
                <a:r>
                  <a:rPr lang="en-US" dirty="0"/>
                  <a:t>But how close is it to the true value? What if on-average it’s correct, but it’s often very far away.</a:t>
                </a:r>
              </a:p>
              <a:p>
                <a:r>
                  <a:rPr lang="en-US" dirty="0"/>
                  <a:t>If only we had a tool…one that would describe the probability of being far from your expectation…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1D3B195-12DF-44FF-9D53-17D4DD5B2B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52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5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5DC7C-9E6E-47A2-8A35-8A98BC06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4380B-7546-40FC-8082-EAB4F0972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property we might want from an estimator is for it to be </a:t>
            </a:r>
            <a:r>
              <a:rPr lang="en-US" b="1" dirty="0"/>
              <a:t>unbiased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expectation is taken over the randomness in the samples we drew.</a:t>
            </a:r>
          </a:p>
          <a:p>
            <a:pPr lvl="1"/>
            <a:r>
              <a:rPr lang="en-US" dirty="0"/>
              <a:t>The formula is fixed, the data we draw to evaluate the formula becomes the source of the randomness.</a:t>
            </a:r>
          </a:p>
          <a:p>
            <a:r>
              <a:rPr lang="en-US" dirty="0"/>
              <a:t>So we’re not consistently overestimating or underestimating. </a:t>
            </a:r>
          </a:p>
          <a:p>
            <a:r>
              <a:rPr lang="en-US" dirty="0"/>
              <a:t>If an estimator isn’t unbiased then it’s </a:t>
            </a:r>
            <a:r>
              <a:rPr lang="en-US" b="1" dirty="0"/>
              <a:t>biased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B7727B-4EB8-40CC-A2E2-9D97D2261839}"/>
                  </a:ext>
                </a:extLst>
              </p:cNvPr>
              <p:cNvSpPr/>
              <p:nvPr/>
            </p:nvSpPr>
            <p:spPr>
              <a:xfrm>
                <a:off x="575239" y="2014059"/>
                <a:ext cx="77685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𝜃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is “unbiased” if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𝜃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B7727B-4EB8-40CC-A2E2-9D97D2261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014059"/>
                <a:ext cx="7768500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14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FCAF-A4D5-44AD-A042-ACFD6B5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our MLEs unbiased?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44BDE-FE6C-4C70-B46C-A18C34885B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Unbiased!</a:t>
                </a:r>
              </a:p>
              <a:p>
                <a:endParaRPr lang="en-US" dirty="0"/>
              </a:p>
              <a:p>
                <a:r>
                  <a:rPr lang="en-US" dirty="0"/>
                  <a:t>Here, think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not as data points, but as random variables. </a:t>
                </a:r>
              </a:p>
              <a:p>
                <a:r>
                  <a:rPr lang="en-US" dirty="0"/>
                  <a:t>Made them capital letters so we see the randomness again.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44BDE-FE6C-4C70-B46C-A18C34885B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22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09F0E-4D98-4822-B4B9-5F172EEBB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our MLEs biased?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38BF1-DCF1-4642-9ADC-4A47B25D20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Our estimate for the coin-flips (if we generalized a bit) would be 				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num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heads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flips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this biased or unbiased?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38BF1-DCF1-4642-9ADC-4A47B25D20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80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37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F4053-A992-B6C9-0689-94284E406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F4D23-FDFB-47C1-98E3-120A287FD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our MLEs biased?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792D8E-A506-7DAA-4A6A-A2252D7D36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Our estimate for the coin-flips (if we generalized a bit) would be 				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num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heads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flips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What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is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num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total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flips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num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heads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flips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Unbiased!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792D8E-A506-7DAA-4A6A-A2252D7D36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80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5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B822-B5D7-4A47-A593-180B1557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F727F-D4A8-4895-8F2B-BC5046FEC5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get independent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from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are unknown, the maximum likelihood estimates of the normal is: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maximum likelihood estimator of the mean is the </a:t>
                </a:r>
                <a:r>
                  <a:rPr lang="en-US" b="1" dirty="0"/>
                  <a:t>sample mean </a:t>
                </a:r>
                <a:r>
                  <a:rPr lang="en-US" dirty="0"/>
                  <a:t>that is the estimate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average value of all the data points.</a:t>
                </a:r>
              </a:p>
              <a:p>
                <a:r>
                  <a:rPr lang="en-US" dirty="0"/>
                  <a:t>The MLE for the variance is: the variance of the experiment “choose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at random”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F727F-D4A8-4895-8F2B-BC5046FEC5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219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7E99-6855-4D11-BDDD-F1655395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Unbiased?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FE01A3-EB3D-4168-BD9C-D18595B09A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Then an algebraic miracle occurs…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)^2</m:t>
                        </m:r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FE01A3-EB3D-4168-BD9C-D18595B09A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297FA-8C17-4310-993F-2004A61E9242}"/>
                  </a:ext>
                </a:extLst>
              </p:cNvPr>
              <p:cNvSpPr txBox="1"/>
              <p:nvPr/>
            </p:nvSpPr>
            <p:spPr>
              <a:xfrm>
                <a:off x="7296150" y="3548477"/>
                <a:ext cx="4724400" cy="2538387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Intuition for the algebra miracle: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So when that gets squared, there are terms that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terms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terms. </a:t>
                </a:r>
                <a:b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fraction of terms that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decrease the variance because you can’t deviate from yourself.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297FA-8C17-4310-993F-2004A61E9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150" y="3548477"/>
                <a:ext cx="4724400" cy="2538387"/>
              </a:xfrm>
              <a:prstGeom prst="rect">
                <a:avLst/>
              </a:prstGeom>
              <a:blipFill>
                <a:blip r:embed="rId3"/>
                <a:stretch>
                  <a:fillRect l="-1542" t="-1190" b="-35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447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67FF5-80D3-4B50-81CD-B3D126B6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Algebra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20D5D-4C61-4E32-9B9B-2CB098060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Showing MLE of Variance is biased</a:t>
            </a:r>
          </a:p>
        </p:txBody>
      </p:sp>
    </p:spTree>
    <p:extLst>
      <p:ext uri="{BB962C8B-B14F-4D97-AF65-F5344CB8AC3E}">
        <p14:creationId xmlns:p14="http://schemas.microsoft.com/office/powerpoint/2010/main" val="3507070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CF24A-C58C-4FA9-BD3A-B9F4D289E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Algebraic Miracle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55B9E9-7A77-4BC3-BC81-6C1DAB84B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∑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55B9E9-7A77-4BC3-BC81-6C1DAB84B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b="-6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B20CD1-EE04-4293-9C69-65839B6EEA28}"/>
                  </a:ext>
                </a:extLst>
              </p:cNvPr>
              <p:cNvSpPr txBox="1"/>
              <p:nvPr/>
            </p:nvSpPr>
            <p:spPr>
              <a:xfrm>
                <a:off x="6096000" y="3810000"/>
                <a:ext cx="2914650" cy="58561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B20CD1-EE04-4293-9C69-65839B6EE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10000"/>
                <a:ext cx="2914650" cy="585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0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7099</TotalTime>
  <Words>891</Words>
  <Application>Microsoft Macintosh PowerPoint</Application>
  <PresentationFormat>Widescreen</PresentationFormat>
  <Paragraphs>113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MLE</vt:lpstr>
      <vt:lpstr>Biased</vt:lpstr>
      <vt:lpstr>Are our MLEs unbiased?</vt:lpstr>
      <vt:lpstr>Are our MLEs biased?</vt:lpstr>
      <vt:lpstr>Are our MLEs biased?</vt:lpstr>
      <vt:lpstr>Summary</vt:lpstr>
      <vt:lpstr>Unbiased?</vt:lpstr>
      <vt:lpstr>Optional: Algebra</vt:lpstr>
      <vt:lpstr>That Algebraic Miracle</vt:lpstr>
      <vt:lpstr>More of That Algebraic Miracle</vt:lpstr>
      <vt:lpstr>Wrapping Up the Algebraic Miracle</vt:lpstr>
      <vt:lpstr>Non-optional Takeaways</vt:lpstr>
      <vt:lpstr>Not Unbiased</vt:lpstr>
      <vt:lpstr>Correction</vt:lpstr>
      <vt:lpstr>Are our MLE’s accurate?</vt:lpstr>
      <vt:lpstr>Confidence for MLEs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Anna Kuznetsova</cp:lastModifiedBy>
  <cp:revision>69</cp:revision>
  <cp:lastPrinted>2025-03-07T01:50:44Z</cp:lastPrinted>
  <dcterms:created xsi:type="dcterms:W3CDTF">2021-05-25T16:06:06Z</dcterms:created>
  <dcterms:modified xsi:type="dcterms:W3CDTF">2025-08-15T05:39:48Z</dcterms:modified>
</cp:coreProperties>
</file>