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5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76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9" r:id="rId23"/>
    <p:sldId id="290" r:id="rId24"/>
    <p:sldId id="287" r:id="rId25"/>
    <p:sldId id="268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weber2" initials="r" lastIdx="1" clrIdx="0">
    <p:extLst>
      <p:ext uri="{19B8F6BF-5375-455C-9EA6-DF929625EA0E}">
        <p15:presenceInfo xmlns:p15="http://schemas.microsoft.com/office/powerpoint/2012/main" userId="rtweber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6575" autoAdjust="0"/>
  </p:normalViewPr>
  <p:slideViewPr>
    <p:cSldViewPr snapToGrid="0">
      <p:cViewPr varScale="1">
        <p:scale>
          <a:sx n="94" d="100"/>
          <a:sy n="94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E5904-0E21-4582-9BA5-9B905E043A15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C5D5-E215-4A94-9D86-043A8F781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coin was 50/50 what is P of seeing this result, if it was 55/45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L(</a:t>
            </a:r>
            <a:r>
              <a:rPr lang="en-US" dirty="0" err="1"/>
              <a:t>E|Theta</a:t>
            </a:r>
            <a:r>
              <a:rPr lang="en-US" dirty="0"/>
              <a:t>) and P(</a:t>
            </a:r>
            <a:r>
              <a:rPr lang="en-US" dirty="0" err="1"/>
              <a:t>E|Theta</a:t>
            </a:r>
            <a:r>
              <a:rPr lang="en-US" dirty="0"/>
              <a:t>) are also very common notation, so expect to see that elsewhere.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X is changing probably want P(</a:t>
            </a:r>
            <a:r>
              <a:rPr lang="en-US" dirty="0" err="1"/>
              <a:t>X;Theta</a:t>
            </a:r>
            <a:r>
              <a:rPr lang="en-US" dirty="0"/>
              <a:t>) if X is fixed but Theta is changing probably want L(X; Theta)</a:t>
            </a:r>
            <a:br>
              <a:rPr lang="en-US" dirty="0"/>
            </a:br>
            <a:r>
              <a:rPr lang="en-US" dirty="0"/>
              <a:t>It will be uncommon for us to write P(</a:t>
            </a:r>
            <a:r>
              <a:rPr lang="en-US" dirty="0" err="1"/>
              <a:t>X;Theta</a:t>
            </a:r>
            <a:r>
              <a:rPr lang="en-US" dirty="0"/>
              <a:t>) *except* when giving a formula for the likelihood.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4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fg</a:t>
            </a:r>
            <a:r>
              <a:rPr lang="en-US" dirty="0"/>
              <a:t>)’ = </a:t>
            </a:r>
            <a:r>
              <a:rPr lang="en-US" dirty="0" err="1"/>
              <a:t>f’g</a:t>
            </a:r>
            <a:r>
              <a:rPr lang="en-US" dirty="0"/>
              <a:t> + </a:t>
            </a:r>
            <a:r>
              <a:rPr lang="en-US" dirty="0" err="1"/>
              <a:t>fg</a:t>
            </a:r>
            <a:r>
              <a:rPr lang="en-US" dirty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use second derivative test, but that’s definitely more annoying.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the value of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that’s selected, the likelihood</a:t>
                </a:r>
                <a:r>
                  <a:rPr lang="en-US" baseline="0" dirty="0"/>
                  <a:t> is maximized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baseline="0" dirty="0"/>
                  <a:t> to the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. So we should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first (it’s without loss</a:t>
                </a:r>
                <a:r>
                  <a:rPr lang="en-US" baseline="0" dirty="0"/>
                  <a:t> of generality to do so), then we can plug in the value and realize that the likelihood is overall maximized 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selected as in the slide.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the value of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𝜃_(𝜎^2 )</a:t>
                </a:r>
                <a:r>
                  <a:rPr lang="en-US" dirty="0"/>
                  <a:t> that’s selected, the likelihood</a:t>
                </a:r>
                <a:r>
                  <a:rPr lang="en-US" baseline="0" dirty="0"/>
                  <a:t> is maximized by setting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𝜃_𝜇</a:t>
                </a:r>
                <a:r>
                  <a:rPr lang="en-US" baseline="0" dirty="0"/>
                  <a:t> to the value of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𝜃_𝜇 ) ̂</a:t>
                </a:r>
                <a:r>
                  <a:rPr lang="en-US" dirty="0"/>
                  <a:t> . So we should pick </a:t>
                </a:r>
                <a:r>
                  <a:rPr lang="en-US" b="0" i="0">
                    <a:latin typeface="Cambria Math" panose="02040503050406030204" pitchFamily="18" charset="0"/>
                  </a:rPr>
                  <a:t>𝜃_𝜇</a:t>
                </a:r>
                <a:r>
                  <a:rPr lang="en-US" dirty="0"/>
                  <a:t> first (it’s without loss</a:t>
                </a:r>
                <a:r>
                  <a:rPr lang="en-US" baseline="0" dirty="0"/>
                  <a:t> of generality to do so), then we can plug in the value and realize that the likelihood is overall maximized when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𝜃_(𝜎^2 ) ) ̂</a:t>
                </a:r>
                <a:r>
                  <a:rPr lang="en-US" dirty="0"/>
                  <a:t> is selected as in the slide.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3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0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4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98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2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41FA26-6C5D-44DC-906D-C9134D8D1FC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6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8C96-8DF2-42CA-AC24-60372FBEE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783E5-714C-482C-809F-B3988F61F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21</a:t>
            </a:r>
          </a:p>
        </p:txBody>
      </p:sp>
    </p:spTree>
    <p:extLst>
      <p:ext uri="{BB962C8B-B14F-4D97-AF65-F5344CB8AC3E}">
        <p14:creationId xmlns:p14="http://schemas.microsoft.com/office/powerpoint/2010/main" val="27672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21E0-7C7F-4433-B19B-238A1567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this problem,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must be in the closed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a continuous function, the maximum must occur at an endpoint or where the derivative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(⋅;0)=0,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(⋅;1)=0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we get a positive value, 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is the maximizer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3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2EC4-AC70-4892-98B2-612BB29F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a Function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D8575-A84E-43E2-9D2F-23047D584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intervals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D18338-836A-401D-9AB1-8978705B79F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Evaluate likelihood at endpoints and any critical points.</a:t>
            </a:r>
          </a:p>
          <a:p>
            <a:r>
              <a:rPr lang="en-US" dirty="0"/>
              <a:t>Maximum value must be maximum on that interval.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558B2-9328-4B01-ADE3-5820DF319E9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Second derivative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4F51F9-AD82-48B8-A53E-C7C38CECA52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Take the second derivative. If negative everywhere, then the critical point is the maximizer.</a:t>
            </a:r>
          </a:p>
        </p:txBody>
      </p:sp>
    </p:spTree>
    <p:extLst>
      <p:ext uri="{BB962C8B-B14F-4D97-AF65-F5344CB8AC3E}">
        <p14:creationId xmlns:p14="http://schemas.microsoft.com/office/powerpoint/2010/main" val="188990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629D-14E3-4385-B1EC-84B6CB69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Math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be taking the derivative of products a lot.</a:t>
                </a:r>
              </a:p>
              <a:p>
                <a:r>
                  <a:rPr lang="en-US" dirty="0"/>
                  <a:t>The product rule is not fun. There has to be a better way!</a:t>
                </a:r>
              </a:p>
              <a:p>
                <a:r>
                  <a:rPr lang="en-US" dirty="0"/>
                  <a:t>Take the log!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We don’t need the product rule if our expression is a sum!</a:t>
                </a:r>
              </a:p>
              <a:p>
                <a:endParaRPr lang="en-US" dirty="0"/>
              </a:p>
              <a:p>
                <a:r>
                  <a:rPr lang="en-US" dirty="0"/>
                  <a:t>Can we still take the max?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increasing function, so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0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051E-2570-4E99-AF5D-1411FCE9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flips is easier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HTTTHHTHHH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HTTTHHTHHH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1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5BA5A-E4EC-03FF-E983-9E5B2726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1B71-4E35-033D-A9EB-8B967F17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flips is easier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63F87-3614-863C-58FB-2888786EF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HTTTHHTHHH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HTTTHHTHHH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everywhere, so any critical point must be a maximum.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63F87-3614-863C-58FB-2888786EF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54D4-F804-4CCF-8757-7B6DFB3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continuous random variables?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</p:spPr>
            <p:txBody>
              <a:bodyPr/>
              <a:lstStyle/>
              <a:p>
                <a:r>
                  <a:rPr lang="en-US" dirty="0"/>
                  <a:t>Can’t use probability, since the probability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use the density! </a:t>
                </a:r>
              </a:p>
              <a:p>
                <a:r>
                  <a:rPr lang="en-US" dirty="0"/>
                  <a:t>It’s supposed to show relative chances, that’s all we’re trying to find anyway.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  <a:blipFill>
                <a:blip r:embed="rId2"/>
                <a:stretch>
                  <a:fillRect l="-708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/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)=∏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39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168-1360-4738-86B4-14A53461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get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independent draws of a normal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unkown)</a:t>
                </a:r>
              </a:p>
              <a:p>
                <a:r>
                  <a:rPr lang="en-US" dirty="0"/>
                  <a:t>We’ll also call these “realizations” of the random variable.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D7604D-5C79-BC6F-1537-475AB4655E62}"/>
                  </a:ext>
                </a:extLst>
              </p:cNvPr>
              <p:cNvSpPr/>
              <p:nvPr/>
            </p:nvSpPr>
            <p:spPr>
              <a:xfrm>
                <a:off x="5747657" y="5257800"/>
                <a:ext cx="6204857" cy="12374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D7604D-5C79-BC6F-1537-475AB4655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7" y="5257800"/>
                <a:ext cx="6204857" cy="1237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7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derivative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solving: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Check using the second derivative test: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is negative everywhere, so log-likelihood is concave down and average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maximizer.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08" t="-12304"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9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7257-4F19-4683-87B3-B92381E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from a distribution with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1. Find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discrete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continuous</a:t>
                </a:r>
              </a:p>
              <a:p>
                <a:r>
                  <a:rPr lang="en-US" dirty="0"/>
                  <a:t>2. Maximize the likelihood. Usually:</a:t>
                </a:r>
              </a:p>
              <a:p>
                <a:pPr lvl="1"/>
                <a:r>
                  <a:rPr lang="en-US" dirty="0"/>
                  <a:t>	A. Take the log (if it will make the math easier)</a:t>
                </a:r>
              </a:p>
              <a:p>
                <a:pPr lvl="1"/>
                <a:r>
                  <a:rPr lang="en-US" dirty="0"/>
                  <a:t>	B. Set the derivative to 0 and solve</a:t>
                </a:r>
              </a:p>
              <a:p>
                <a:r>
                  <a:rPr lang="en-US" dirty="0"/>
                  <a:t>C. Use the second derivative test to confirm you have a maximizer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43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7B04-8E4E-46E7-8ECF-456323A2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saw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what happens if we know our data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but both the mean and the variance are unknown.?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9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1806-31CA-42CA-9B5F-6D8B340C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The Opposite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D854-76C6-4428-9962-12E94409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far:</a:t>
            </a:r>
          </a:p>
          <a:p>
            <a:pPr lvl="1"/>
            <a:r>
              <a:rPr lang="en-US" dirty="0"/>
              <a:t>Given rules for an experiment.</a:t>
            </a:r>
          </a:p>
          <a:p>
            <a:pPr lvl="1"/>
            <a:r>
              <a:rPr lang="en-US" dirty="0"/>
              <a:t>Given the event/outcome we’re interested in.</a:t>
            </a:r>
          </a:p>
          <a:p>
            <a:pPr lvl="1"/>
            <a:r>
              <a:rPr lang="en-US" dirty="0"/>
              <a:t>You calculate/estimate/bound what the probability is.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Given </a:t>
            </a:r>
            <a:r>
              <a:rPr lang="en-US" b="1" dirty="0"/>
              <a:t>some </a:t>
            </a:r>
            <a:r>
              <a:rPr lang="en-US" dirty="0"/>
              <a:t>of the rules of the experiment.</a:t>
            </a:r>
          </a:p>
          <a:p>
            <a:pPr lvl="1"/>
            <a:r>
              <a:rPr lang="en-US" dirty="0"/>
              <a:t>Given what happened.</a:t>
            </a:r>
          </a:p>
          <a:p>
            <a:pPr lvl="1"/>
            <a:r>
              <a:rPr lang="en-US" dirty="0"/>
              <a:t>You estimate what the rest of the rules of the experiment were.</a:t>
            </a:r>
          </a:p>
        </p:txBody>
      </p:sp>
    </p:spTree>
    <p:extLst>
      <p:ext uri="{BB962C8B-B14F-4D97-AF65-F5344CB8AC3E}">
        <p14:creationId xmlns:p14="http://schemas.microsoft.com/office/powerpoint/2010/main" val="161121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A9D-F830-4F9D-ADB4-C92C0137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be the unknown mean and variance of a normal distribution. Suppose we get independent draws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the distribution.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03359399-037B-4BD5-86A4-E93BCE579D37}"/>
              </a:ext>
            </a:extLst>
          </p:cNvPr>
          <p:cNvSpPr/>
          <p:nvPr/>
        </p:nvSpPr>
        <p:spPr>
          <a:xfrm>
            <a:off x="6877050" y="5505449"/>
            <a:ext cx="5158628" cy="1198469"/>
          </a:xfrm>
          <a:prstGeom prst="frame">
            <a:avLst>
              <a:gd name="adj1" fmla="val 6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With multiple parameters, take partial derivatives to find maxima.</a:t>
            </a:r>
          </a:p>
        </p:txBody>
      </p:sp>
    </p:spTree>
    <p:extLst>
      <p:ext uri="{BB962C8B-B14F-4D97-AF65-F5344CB8AC3E}">
        <p14:creationId xmlns:p14="http://schemas.microsoft.com/office/powerpoint/2010/main" val="28379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91F-45EB-4A47-AC07-DF36C1E6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Setting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94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91F-45EB-4A47-AC07-DF36C1E6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=0⇒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nary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estimate of a variance. It’ll never be negative (and as long as the draws aren’t identical it won’t be 0). So the second derivative is negative and we really have a maximizer.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535" t="-10209" r="-1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F6B089B5-DCA8-41F7-9A2B-A7C971B304D8}"/>
              </a:ext>
            </a:extLst>
          </p:cNvPr>
          <p:cNvSpPr/>
          <p:nvPr/>
        </p:nvSpPr>
        <p:spPr>
          <a:xfrm>
            <a:off x="8585947" y="253751"/>
            <a:ext cx="3402106" cy="1935318"/>
          </a:xfrm>
          <a:prstGeom prst="frame">
            <a:avLst>
              <a:gd name="adj1" fmla="val 6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Arithmetic is nearly identical to known variance case.</a:t>
            </a:r>
          </a:p>
        </p:txBody>
      </p:sp>
    </p:spTree>
    <p:extLst>
      <p:ext uri="{BB962C8B-B14F-4D97-AF65-F5344CB8AC3E}">
        <p14:creationId xmlns:p14="http://schemas.microsoft.com/office/powerpoint/2010/main" val="37026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5FFF-B456-4DE4-925D-32936074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the partial derivative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. It’ll be easier if you apply some log and exponent rules first.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57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5FFF-B456-4DE4-925D-32936074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65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6119-7200-4FAC-AD98-8C09BDD0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part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ac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12827"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/>
              <p:nvPr/>
            </p:nvSpPr>
            <p:spPr>
              <a:xfrm>
                <a:off x="5252757" y="4982135"/>
                <a:ext cx="3957032" cy="1327226"/>
              </a:xfrm>
              <a:prstGeom prst="wedgeRectCallout">
                <a:avLst>
                  <a:gd name="adj1" fmla="val -75112"/>
                  <a:gd name="adj2" fmla="val -88124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get the overall max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plug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57" y="4982135"/>
                <a:ext cx="3957032" cy="1327226"/>
              </a:xfrm>
              <a:prstGeom prst="wedgeRectCallout">
                <a:avLst>
                  <a:gd name="adj1" fmla="val -75112"/>
                  <a:gd name="adj2" fmla="val -88124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2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B822-B5D7-4A47-A593-180B155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get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are unknown, the maximum likelihood estimates of the normal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estimator of the mean is the </a:t>
                </a:r>
                <a:r>
                  <a:rPr lang="en-US" b="1" dirty="0"/>
                  <a:t>sample mean </a:t>
                </a:r>
                <a:r>
                  <a:rPr lang="en-US" dirty="0"/>
                  <a:t>that is the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average value of all the data points.</a:t>
                </a:r>
              </a:p>
              <a:p>
                <a:r>
                  <a:rPr lang="en-US" dirty="0"/>
                  <a:t>The MLE for the variance is: the variance of the experiment “choose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random”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F417-5657-4E69-892A-7091CDAC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1E85-74B2-41A0-A81A-9F8ACA5D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flip a coin independently 10 times, and you see</a:t>
            </a:r>
          </a:p>
          <a:p>
            <a:endParaRPr lang="en-US" dirty="0"/>
          </a:p>
          <a:p>
            <a:pPr algn="ctr"/>
            <a:r>
              <a:rPr lang="en-US" dirty="0"/>
              <a:t>HTTTHHTHHH</a:t>
            </a:r>
          </a:p>
          <a:p>
            <a:endParaRPr lang="en-US" dirty="0"/>
          </a:p>
          <a:p>
            <a:r>
              <a:rPr lang="en-US" dirty="0"/>
              <a:t>What is your estimate of the probability the coin comes up heads?</a:t>
            </a:r>
          </a:p>
        </p:txBody>
      </p:sp>
    </p:spTree>
    <p:extLst>
      <p:ext uri="{BB962C8B-B14F-4D97-AF65-F5344CB8AC3E}">
        <p14:creationId xmlns:p14="http://schemas.microsoft.com/office/powerpoint/2010/main" val="214458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1A6-A407-4E66-9727-ADDC8526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35CD-07E0-4989-B7BF-EA00578B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we got the results we got. </a:t>
            </a:r>
          </a:p>
          <a:p>
            <a:r>
              <a:rPr lang="en-US" dirty="0"/>
              <a:t>High probability events happen more often than low probability events.</a:t>
            </a:r>
          </a:p>
          <a:p>
            <a:r>
              <a:rPr lang="en-US" dirty="0"/>
              <a:t>So, guess the rules that maximize the probability of the events we saw (relative to other choices of the rules).</a:t>
            </a:r>
          </a:p>
          <a:p>
            <a:endParaRPr lang="en-US" dirty="0"/>
          </a:p>
          <a:p>
            <a:r>
              <a:rPr lang="en-US" dirty="0"/>
              <a:t>Since that event happened, might as well guess the set of rules for which that event was a ‘high probability event’.</a:t>
            </a:r>
          </a:p>
        </p:txBody>
      </p:sp>
    </p:spTree>
    <p:extLst>
      <p:ext uri="{BB962C8B-B14F-4D97-AF65-F5344CB8AC3E}">
        <p14:creationId xmlns:p14="http://schemas.microsoft.com/office/powerpoint/2010/main" val="23310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C842-0200-4422-8415-DDFB77B4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187259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Formally, we are trying to estimate a parameter of the experiment (here: the probability of a coin flip being heads). </a:t>
                </a:r>
              </a:p>
              <a:p>
                <a:r>
                  <a:rPr lang="en-US" dirty="0"/>
                  <a:t>The likelihood of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under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the experiment is run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probability when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where the semicolon means “extra rules” rather than conditioning</a:t>
                </a:r>
              </a:p>
              <a:p>
                <a:endParaRPr lang="en-US" dirty="0"/>
              </a:p>
              <a:p>
                <a:r>
                  <a:rPr lang="en-US" dirty="0"/>
                  <a:t>We will 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the argument that produces the maximum so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maximized.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187259" cy="4845504"/>
              </a:xfrm>
              <a:blipFill>
                <a:blip r:embed="rId3"/>
                <a:stretch>
                  <a:fillRect l="-1525" t="-3019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3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1D15-0A8D-4B68-86A6-A29FBFDF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9CEB8-723E-4B0F-93BE-578034BBA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example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func>
                  </m:oMath>
                </a14:m>
                <a:r>
                  <a:rPr lang="en-US" dirty="0"/>
                  <a:t>, the input (argument) which 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so the argmax is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9CEB8-723E-4B0F-93BE-578034BBA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6965C2-D56F-4FA7-BDCB-53E853193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45" y="3323333"/>
            <a:ext cx="4944825" cy="29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D918-BADC-40FD-989E-313145F4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Notation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:r>
                  <a:rPr lang="en-US" b="1" dirty="0"/>
                  <a:t>event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conditioned on the </a:t>
                </a:r>
                <a:r>
                  <a:rPr lang="en-US" b="1" dirty="0"/>
                  <a:t>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having happened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subset of the sample space).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where to properly define our probability space we need to know the extra piece of information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isn’t an event, this is not conditioning.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likelihood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given that an experiment was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Likelihoods don’t have all the properties we associate with probabilities (e.g. summing them up doesn’t give 1) and this isn’t conditioning on an event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parameter/rule of how the event could be generated).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1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E080-2D5F-452F-95F9-1A061C10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variable,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number (or formula given the event).</a:t>
                </a:r>
              </a:p>
              <a:p>
                <a:pPr marL="0" indent="0">
                  <a:buNone/>
                </a:pPr>
                <a:r>
                  <a:rPr lang="en-US" dirty="0"/>
                  <a:t>We’ll also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MLE</m:t>
                        </m:r>
                      </m:sub>
                    </m:sSub>
                  </m:oMath>
                </a14:m>
                <a:r>
                  <a:rPr lang="en-US" dirty="0"/>
                  <a:t> if we want to emphasize how we found this estimator.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  <a:blipFill>
                <a:blip r:embed="rId3"/>
                <a:stretch>
                  <a:fillRect l="-1525" t="-4335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5ECB43-513E-4120-BEE7-19C7DC692988}"/>
              </a:ext>
            </a:extLst>
          </p:cNvPr>
          <p:cNvGrpSpPr/>
          <p:nvPr/>
        </p:nvGrpSpPr>
        <p:grpSpPr>
          <a:xfrm>
            <a:off x="450192" y="1551681"/>
            <a:ext cx="10045114" cy="2217439"/>
            <a:chOff x="1185842" y="3429000"/>
            <a:chExt cx="79022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The maximum likelihood estimator of the parameter</a:t>
                  </a:r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is:</a:t>
                  </a: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0D0BFF-362F-4ACF-8E34-DBA2F5050318}"/>
                </a:ext>
              </a:extLst>
            </p:cNvPr>
            <p:cNvSpPr/>
            <p:nvPr/>
          </p:nvSpPr>
          <p:spPr>
            <a:xfrm>
              <a:off x="1195367" y="3429001"/>
              <a:ext cx="7892749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Maximum Likelihood Estimator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17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408C-F1FC-48AC-9F9A-AF28AB3F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HTTTHHTHHH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maximized?</a:t>
                </a:r>
              </a:p>
              <a:p>
                <a:r>
                  <a:rPr lang="en-US" dirty="0"/>
                  <a:t>How do we usually find a maximum?</a:t>
                </a:r>
              </a:p>
              <a:p>
                <a:r>
                  <a:rPr lang="en-US" dirty="0"/>
                  <a:t>Calculus!!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Set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⇒6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=0⇒−10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=−6⇒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4ABD8B-61CB-4F5A-B9D3-45FE5CECA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28" y="147918"/>
            <a:ext cx="4819939" cy="3470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/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/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4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7224</TotalTime>
  <Words>1719</Words>
  <Application>Microsoft Macintosh PowerPoint</Application>
  <PresentationFormat>Widescreen</PresentationFormat>
  <Paragraphs>180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Maximum Likelihood Estimation</vt:lpstr>
      <vt:lpstr>Asking The Opposite Question</vt:lpstr>
      <vt:lpstr>Example</vt:lpstr>
      <vt:lpstr>Maximum Likelihood Estimation</vt:lpstr>
      <vt:lpstr>Maximum Likelihood Estimation</vt:lpstr>
      <vt:lpstr>Argmax?</vt:lpstr>
      <vt:lpstr>Notation comparison</vt:lpstr>
      <vt:lpstr>MLE</vt:lpstr>
      <vt:lpstr>The Coin Example</vt:lpstr>
      <vt:lpstr>The Coin Example</vt:lpstr>
      <vt:lpstr>Maximizing a Function</vt:lpstr>
      <vt:lpstr>A Math Trick</vt:lpstr>
      <vt:lpstr>Coin flips is easier</vt:lpstr>
      <vt:lpstr>Coin flips is easier</vt:lpstr>
      <vt:lpstr>What about continuous random variables?</vt:lpstr>
      <vt:lpstr>Continuous Example</vt:lpstr>
      <vt:lpstr>Finding μ ̂</vt:lpstr>
      <vt:lpstr>Summary</vt:lpstr>
      <vt:lpstr>Generalizing Normals</vt:lpstr>
      <vt:lpstr>Log-likelihood</vt:lpstr>
      <vt:lpstr>Expectation</vt:lpstr>
      <vt:lpstr>Expectation</vt:lpstr>
      <vt:lpstr>Variance</vt:lpstr>
      <vt:lpstr>Variance</vt:lpstr>
      <vt:lpstr>Variance part 2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Likelihood Estimation</dc:title>
  <dc:creator>rtweber2</dc:creator>
  <cp:lastModifiedBy>Anna Kuznetsova</cp:lastModifiedBy>
  <cp:revision>51</cp:revision>
  <cp:lastPrinted>2025-08-13T04:11:39Z</cp:lastPrinted>
  <dcterms:created xsi:type="dcterms:W3CDTF">2021-05-22T20:16:59Z</dcterms:created>
  <dcterms:modified xsi:type="dcterms:W3CDTF">2025-08-13T04:12:10Z</dcterms:modified>
</cp:coreProperties>
</file>